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5"/>
  </p:notesMasterIdLst>
  <p:sldIdLst>
    <p:sldId id="256" r:id="rId2"/>
    <p:sldId id="434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415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412" r:id="rId23"/>
    <p:sldId id="413" r:id="rId24"/>
    <p:sldId id="414" r:id="rId25"/>
    <p:sldId id="278" r:id="rId26"/>
    <p:sldId id="279" r:id="rId27"/>
    <p:sldId id="280" r:id="rId28"/>
    <p:sldId id="282" r:id="rId29"/>
    <p:sldId id="281" r:id="rId30"/>
    <p:sldId id="447" r:id="rId31"/>
    <p:sldId id="399" r:id="rId32"/>
    <p:sldId id="283" r:id="rId33"/>
    <p:sldId id="285" r:id="rId34"/>
    <p:sldId id="286" r:id="rId35"/>
    <p:sldId id="287" r:id="rId36"/>
    <p:sldId id="288" r:id="rId37"/>
    <p:sldId id="290" r:id="rId38"/>
    <p:sldId id="293" r:id="rId39"/>
    <p:sldId id="294" r:id="rId40"/>
    <p:sldId id="295" r:id="rId41"/>
    <p:sldId id="296" r:id="rId42"/>
    <p:sldId id="297" r:id="rId43"/>
    <p:sldId id="426" r:id="rId44"/>
    <p:sldId id="439" r:id="rId45"/>
    <p:sldId id="298" r:id="rId46"/>
    <p:sldId id="299" r:id="rId47"/>
    <p:sldId id="300" r:id="rId48"/>
    <p:sldId id="301" r:id="rId49"/>
    <p:sldId id="302" r:id="rId50"/>
    <p:sldId id="303" r:id="rId51"/>
    <p:sldId id="427" r:id="rId52"/>
    <p:sldId id="437" r:id="rId53"/>
    <p:sldId id="432" r:id="rId54"/>
    <p:sldId id="304" r:id="rId55"/>
    <p:sldId id="305" r:id="rId56"/>
    <p:sldId id="428" r:id="rId57"/>
    <p:sldId id="306" r:id="rId58"/>
    <p:sldId id="307" r:id="rId59"/>
    <p:sldId id="308" r:id="rId60"/>
    <p:sldId id="429" r:id="rId61"/>
    <p:sldId id="430" r:id="rId62"/>
    <p:sldId id="309" r:id="rId63"/>
    <p:sldId id="311" r:id="rId64"/>
    <p:sldId id="435" r:id="rId65"/>
    <p:sldId id="436" r:id="rId66"/>
    <p:sldId id="315" r:id="rId67"/>
    <p:sldId id="433" r:id="rId68"/>
    <p:sldId id="438" r:id="rId69"/>
    <p:sldId id="316" r:id="rId70"/>
    <p:sldId id="348" r:id="rId71"/>
    <p:sldId id="349" r:id="rId72"/>
    <p:sldId id="351" r:id="rId73"/>
    <p:sldId id="352" r:id="rId74"/>
    <p:sldId id="440" r:id="rId75"/>
    <p:sldId id="350" r:id="rId76"/>
    <p:sldId id="353" r:id="rId77"/>
    <p:sldId id="441" r:id="rId78"/>
    <p:sldId id="354" r:id="rId79"/>
    <p:sldId id="317" r:id="rId80"/>
    <p:sldId id="357" r:id="rId81"/>
    <p:sldId id="358" r:id="rId82"/>
    <p:sldId id="359" r:id="rId83"/>
    <p:sldId id="442" r:id="rId84"/>
    <p:sldId id="443" r:id="rId85"/>
    <p:sldId id="444" r:id="rId86"/>
    <p:sldId id="360" r:id="rId87"/>
    <p:sldId id="361" r:id="rId88"/>
    <p:sldId id="362" r:id="rId89"/>
    <p:sldId id="446" r:id="rId90"/>
    <p:sldId id="363" r:id="rId91"/>
    <p:sldId id="365" r:id="rId92"/>
    <p:sldId id="445" r:id="rId93"/>
    <p:sldId id="366" r:id="rId9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4" autoAdjust="0"/>
    <p:restoredTop sz="89086" autoAdjust="0"/>
  </p:normalViewPr>
  <p:slideViewPr>
    <p:cSldViewPr>
      <p:cViewPr varScale="1">
        <p:scale>
          <a:sx n="64" d="100"/>
          <a:sy n="64" d="100"/>
        </p:scale>
        <p:origin x="-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0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printerSettings" Target="printerSettings/printerSettings1.bin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3AEDC-6F89-4E53-9C08-42627AD5F247}" type="datetimeFigureOut">
              <a:rPr lang="it-IT" smtClean="0"/>
              <a:t>10/04/14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E122-3107-458B-BE01-9FCDDDC578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06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</a:t>
            </a:r>
            <a:r>
              <a:rPr lang="en-GB" dirty="0" err="1" smtClean="0"/>
              <a:t>artendo</a:t>
            </a:r>
            <a:r>
              <a:rPr lang="en-GB" dirty="0" smtClean="0"/>
              <a:t> </a:t>
            </a:r>
            <a:r>
              <a:rPr lang="en-GB" dirty="0" err="1" smtClean="0"/>
              <a:t>dal</a:t>
            </a:r>
            <a:r>
              <a:rPr lang="en-GB" baseline="0" dirty="0" smtClean="0"/>
              <a:t> MODELLO A CASCATA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2° step </a:t>
            </a:r>
            <a:r>
              <a:rPr lang="en-GB" baseline="0" dirty="0" err="1" smtClean="0"/>
              <a:t>è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PROGETTO DI MASSIMA: doc. </a:t>
            </a:r>
            <a:r>
              <a:rPr lang="it-IT" baseline="0" dirty="0" err="1" smtClean="0"/>
              <a:t>p</a:t>
            </a:r>
            <a:r>
              <a:rPr lang="en-GB" baseline="0" dirty="0" err="1" smtClean="0"/>
              <a:t>arzialmente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formalizzato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ci</a:t>
            </a:r>
            <a:r>
              <a:rPr lang="en-GB" baseline="0" dirty="0" smtClean="0"/>
              <a:t> dice come </a:t>
            </a:r>
            <a:r>
              <a:rPr lang="en-GB" baseline="0" dirty="0" err="1" smtClean="0"/>
              <a:t>sarà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fatto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sw</a:t>
            </a:r>
            <a:r>
              <a:rPr lang="en-GB" baseline="0" dirty="0" smtClean="0"/>
              <a:t> (le sue </a:t>
            </a:r>
            <a:r>
              <a:rPr lang="en-GB" baseline="0" dirty="0" err="1" smtClean="0"/>
              <a:t>parti</a:t>
            </a:r>
            <a:r>
              <a:rPr lang="en-GB" baseline="0" dirty="0" smtClean="0"/>
              <a:t>) </a:t>
            </a:r>
            <a:r>
              <a:rPr lang="it-IT" baseline="0" dirty="0" smtClean="0">
                <a:sym typeface="Wingdings"/>
              </a:rPr>
              <a:t> COME FARLO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Attore</a:t>
            </a:r>
            <a:r>
              <a:rPr lang="en-GB" dirty="0" smtClean="0"/>
              <a:t>: </a:t>
            </a:r>
            <a:r>
              <a:rPr lang="en-GB" dirty="0" err="1" smtClean="0"/>
              <a:t>stereotipo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classe</a:t>
            </a:r>
            <a:r>
              <a:rPr lang="en-GB" dirty="0" smtClean="0"/>
              <a:t> con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propria</a:t>
            </a:r>
            <a:r>
              <a:rPr lang="en-GB" dirty="0" smtClean="0"/>
              <a:t> </a:t>
            </a:r>
            <a:r>
              <a:rPr lang="en-GB" dirty="0" err="1" smtClean="0"/>
              <a:t>icona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 </a:t>
            </a:r>
            <a:r>
              <a:rPr lang="en-GB" dirty="0" err="1" smtClean="0"/>
              <a:t>di</a:t>
            </a:r>
            <a:r>
              <a:rPr lang="en-GB" dirty="0" smtClean="0"/>
              <a:t> scenario: 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cliente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naviga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catalogo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aggiunge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articoli</a:t>
            </a:r>
            <a:r>
              <a:rPr lang="en-GB" baseline="0" dirty="0" smtClean="0"/>
              <a:t> al </a:t>
            </a:r>
            <a:r>
              <a:rPr lang="en-GB" baseline="0" dirty="0" err="1" smtClean="0"/>
              <a:t>carrello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della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spesa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Quando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vuole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pagare</a:t>
            </a:r>
            <a:r>
              <a:rPr lang="en-GB" baseline="0" dirty="0" smtClean="0"/>
              <a:t>, prima </a:t>
            </a:r>
            <a:r>
              <a:rPr lang="en-GB" baseline="0" dirty="0" err="1" smtClean="0"/>
              <a:t>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concludere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scegliere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modalità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spedizione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fornire</a:t>
            </a:r>
            <a:r>
              <a:rPr lang="en-GB" baseline="0" dirty="0" smtClean="0"/>
              <a:t> </a:t>
            </a:r>
            <a:r>
              <a:rPr lang="it-IT" baseline="0" dirty="0" smtClean="0"/>
              <a:t>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della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carta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credito</a:t>
            </a:r>
            <a:r>
              <a:rPr lang="en-GB" baseline="0" dirty="0" smtClean="0"/>
              <a:t>. Il </a:t>
            </a:r>
            <a:r>
              <a:rPr lang="en-GB" baseline="0" dirty="0" err="1" smtClean="0"/>
              <a:t>sistema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controlla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quest’ultima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è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valida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conferma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l’acquisto</a:t>
            </a:r>
            <a:r>
              <a:rPr lang="en-GB" baseline="0" dirty="0" smtClean="0"/>
              <a:t>.</a:t>
            </a:r>
          </a:p>
          <a:p>
            <a:pPr>
              <a:buFont typeface="Wingdings" charset="2"/>
              <a:buChar char="à"/>
            </a:pPr>
            <a:r>
              <a:rPr lang="it-IT" baseline="0" dirty="0" smtClean="0">
                <a:sym typeface="Wingdings"/>
              </a:rPr>
              <a:t>Questo se le cose vanno bene! VARIAZIONE: utente ha già inserito le credenziali della carta di credito. OPPURE carta di credito non valida</a:t>
            </a:r>
          </a:p>
          <a:p>
            <a:pPr>
              <a:buFont typeface="Wingdings" charset="2"/>
              <a:buChar char="à"/>
            </a:pPr>
            <a:endParaRPr lang="it-IT" baseline="0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it-IT" baseline="0" dirty="0" smtClean="0">
                <a:sym typeface="Wingdings"/>
              </a:rPr>
              <a:t>Quindi un DIAGRAMMA dei CASI d’USO è un insieme di scenari!!! Che hanno in comune lo scopo finale dell’utente.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Caso</a:t>
            </a:r>
            <a:r>
              <a:rPr lang="en-GB" dirty="0" smtClean="0"/>
              <a:t> </a:t>
            </a:r>
            <a:r>
              <a:rPr lang="en-GB" dirty="0" err="1" smtClean="0"/>
              <a:t>d’uso</a:t>
            </a:r>
            <a:r>
              <a:rPr lang="en-GB" dirty="0" smtClean="0"/>
              <a:t>: un </a:t>
            </a:r>
            <a:r>
              <a:rPr lang="en-GB" dirty="0" err="1" smtClean="0"/>
              <a:t>qualcosa</a:t>
            </a:r>
            <a:r>
              <a:rPr lang="en-GB" dirty="0" smtClean="0"/>
              <a:t> </a:t>
            </a:r>
            <a:r>
              <a:rPr lang="en-GB" dirty="0" err="1" smtClean="0"/>
              <a:t>che</a:t>
            </a:r>
            <a:r>
              <a:rPr lang="en-GB" dirty="0" smtClean="0"/>
              <a:t> un </a:t>
            </a:r>
            <a:r>
              <a:rPr lang="en-GB" dirty="0" err="1" smtClean="0"/>
              <a:t>attore</a:t>
            </a:r>
            <a:r>
              <a:rPr lang="en-GB" dirty="0" smtClean="0"/>
              <a:t> </a:t>
            </a:r>
            <a:r>
              <a:rPr lang="en-GB" dirty="0" err="1" smtClean="0"/>
              <a:t>vuole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sistema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faccia</a:t>
            </a:r>
            <a:endParaRPr lang="en-GB" baseline="0" dirty="0" smtClean="0"/>
          </a:p>
          <a:p>
            <a:pPr>
              <a:buFont typeface="Wingdings" charset="2"/>
              <a:buChar char="à"/>
            </a:pPr>
            <a:r>
              <a:rPr lang="it-IT" baseline="0" dirty="0" smtClean="0">
                <a:sym typeface="Wingdings"/>
              </a:rPr>
              <a:t>Avviati dall’intervento di un attore</a:t>
            </a:r>
          </a:p>
          <a:p>
            <a:pPr>
              <a:buFont typeface="Wingdings" charset="2"/>
              <a:buChar char="à"/>
            </a:pPr>
            <a:r>
              <a:rPr lang="it-IT" baseline="0" dirty="0" smtClean="0">
                <a:sym typeface="Wingdings"/>
              </a:rPr>
              <a:t>Descritti dal punto di vista di un attore</a:t>
            </a:r>
          </a:p>
          <a:p>
            <a:pPr>
              <a:buFont typeface="Wingdings" charset="2"/>
              <a:buNone/>
            </a:pP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Q</a:t>
            </a:r>
            <a:r>
              <a:rPr lang="en-GB" dirty="0" err="1" smtClean="0"/>
              <a:t>uando</a:t>
            </a:r>
            <a:r>
              <a:rPr lang="en-GB" dirty="0" smtClean="0"/>
              <a:t> </a:t>
            </a:r>
            <a:r>
              <a:rPr lang="en-GB" dirty="0" err="1" smtClean="0"/>
              <a:t>c’è</a:t>
            </a:r>
            <a:r>
              <a:rPr lang="en-GB" dirty="0" smtClean="0"/>
              <a:t> </a:t>
            </a:r>
            <a:r>
              <a:rPr lang="en-GB" dirty="0" err="1" smtClean="0"/>
              <a:t>somiglianza</a:t>
            </a:r>
            <a:r>
              <a:rPr lang="en-GB" dirty="0" smtClean="0"/>
              <a:t> </a:t>
            </a:r>
            <a:r>
              <a:rPr lang="en-GB" dirty="0" err="1" smtClean="0"/>
              <a:t>tra</a:t>
            </a:r>
            <a:r>
              <a:rPr lang="en-GB" dirty="0" smtClean="0"/>
              <a:t> 2 </a:t>
            </a:r>
            <a:r>
              <a:rPr lang="en-GB" dirty="0" err="1" smtClean="0"/>
              <a:t>attori</a:t>
            </a:r>
            <a:r>
              <a:rPr lang="en-GB" dirty="0" smtClean="0"/>
              <a:t> </a:t>
            </a:r>
            <a:r>
              <a:rPr lang="en-GB" dirty="0" err="1" smtClean="0"/>
              <a:t>nel</a:t>
            </a:r>
            <a:r>
              <a:rPr lang="en-GB" dirty="0" smtClean="0"/>
              <a:t> </a:t>
            </a:r>
            <a:r>
              <a:rPr lang="en-GB" dirty="0" err="1" smtClean="0"/>
              <a:t>modo</a:t>
            </a:r>
            <a:r>
              <a:rPr lang="en-GB" dirty="0" smtClean="0"/>
              <a:t> in cui </a:t>
            </a:r>
            <a:r>
              <a:rPr lang="en-GB" dirty="0" err="1" smtClean="0"/>
              <a:t>interagiscono</a:t>
            </a:r>
            <a:r>
              <a:rPr lang="en-GB" dirty="0" smtClean="0"/>
              <a:t> </a:t>
            </a:r>
            <a:r>
              <a:rPr lang="en-GB" dirty="0" err="1" smtClean="0"/>
              <a:t>col</a:t>
            </a:r>
            <a:r>
              <a:rPr lang="en-GB" dirty="0" smtClean="0"/>
              <a:t> </a:t>
            </a:r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it-IT" dirty="0" smtClean="0">
                <a:sym typeface="Wingdings"/>
              </a:rPr>
              <a:t> comportamento comune</a:t>
            </a:r>
            <a:r>
              <a:rPr lang="en-GB" dirty="0" smtClean="0">
                <a:sym typeface="Wingdings"/>
              </a:rPr>
              <a:t>: </a:t>
            </a:r>
            <a:r>
              <a:rPr lang="en-GB" dirty="0" err="1" smtClean="0">
                <a:sym typeface="Wingdings"/>
              </a:rPr>
              <a:t>può</a:t>
            </a:r>
            <a:r>
              <a:rPr lang="en-GB" dirty="0" smtClean="0">
                <a:sym typeface="Wingdings"/>
              </a:rPr>
              <a:t> </a:t>
            </a:r>
            <a:r>
              <a:rPr lang="en-GB" dirty="0" err="1" smtClean="0">
                <a:sym typeface="Wingdings"/>
              </a:rPr>
              <a:t>essere</a:t>
            </a:r>
            <a:r>
              <a:rPr lang="en-GB" dirty="0" smtClean="0">
                <a:sym typeface="Wingdings"/>
              </a:rPr>
              <a:t> </a:t>
            </a:r>
            <a:r>
              <a:rPr lang="en-GB" dirty="0" err="1" smtClean="0">
                <a:sym typeface="Wingdings"/>
              </a:rPr>
              <a:t>scorporato</a:t>
            </a:r>
            <a:r>
              <a:rPr lang="en-GB" baseline="0" dirty="0" smtClean="0">
                <a:sym typeface="Wingdings"/>
              </a:rPr>
              <a:t> </a:t>
            </a:r>
            <a:r>
              <a:rPr lang="en-GB" baseline="0" dirty="0" err="1" smtClean="0">
                <a:sym typeface="Wingdings"/>
              </a:rPr>
              <a:t>definendo</a:t>
            </a:r>
            <a:r>
              <a:rPr lang="en-GB" baseline="0" dirty="0" smtClean="0">
                <a:sym typeface="Wingdings"/>
              </a:rPr>
              <a:t> un </a:t>
            </a:r>
            <a:r>
              <a:rPr lang="en-GB" baseline="0" dirty="0" err="1" smtClean="0">
                <a:sym typeface="Wingdings"/>
              </a:rPr>
              <a:t>attore</a:t>
            </a:r>
            <a:r>
              <a:rPr lang="en-GB" baseline="0" dirty="0" smtClean="0">
                <a:sym typeface="Wingdings"/>
              </a:rPr>
              <a:t> </a:t>
            </a:r>
            <a:r>
              <a:rPr lang="en-GB" baseline="0" dirty="0" err="1" smtClean="0">
                <a:sym typeface="Wingdings"/>
              </a:rPr>
              <a:t>più</a:t>
            </a:r>
            <a:r>
              <a:rPr lang="en-GB" baseline="0" dirty="0" smtClean="0">
                <a:sym typeface="Wingdings"/>
              </a:rPr>
              <a:t> </a:t>
            </a:r>
            <a:r>
              <a:rPr lang="en-GB" i="1" baseline="0" dirty="0" err="1" smtClean="0">
                <a:sym typeface="Wingdings"/>
              </a:rPr>
              <a:t>generico</a:t>
            </a:r>
            <a:endParaRPr lang="en-GB" i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Il </a:t>
            </a:r>
            <a:r>
              <a:rPr lang="en-GB" dirty="0" err="1" smtClean="0"/>
              <a:t>caso</a:t>
            </a:r>
            <a:r>
              <a:rPr lang="en-GB" dirty="0" smtClean="0"/>
              <a:t> </a:t>
            </a:r>
            <a:r>
              <a:rPr lang="en-GB" dirty="0" err="1" smtClean="0"/>
              <a:t>d’uso</a:t>
            </a:r>
            <a:r>
              <a:rPr lang="en-GB" dirty="0" smtClean="0"/>
              <a:t> </a:t>
            </a:r>
            <a:r>
              <a:rPr lang="en-GB" dirty="0" err="1" smtClean="0"/>
              <a:t>cliente</a:t>
            </a:r>
            <a:r>
              <a:rPr lang="en-GB" dirty="0" smtClean="0"/>
              <a:t> </a:t>
            </a:r>
            <a:r>
              <a:rPr lang="en-GB" dirty="0" err="1" smtClean="0"/>
              <a:t>esegue</a:t>
            </a:r>
            <a:r>
              <a:rPr lang="en-GB" dirty="0" smtClean="0"/>
              <a:t> la </a:t>
            </a:r>
            <a:r>
              <a:rPr lang="en-GB" dirty="0" err="1" smtClean="0"/>
              <a:t>propria</a:t>
            </a:r>
            <a:r>
              <a:rPr lang="en-GB" dirty="0" smtClean="0"/>
              <a:t> </a:t>
            </a:r>
            <a:r>
              <a:rPr lang="en-GB" dirty="0" err="1" smtClean="0"/>
              <a:t>sequenza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eventi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fino</a:t>
            </a:r>
            <a:r>
              <a:rPr lang="en-GB" baseline="0" dirty="0" smtClean="0"/>
              <a:t> al </a:t>
            </a:r>
            <a:r>
              <a:rPr lang="en-GB" baseline="0" dirty="0" err="1" smtClean="0"/>
              <a:t>punto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d’inclusione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quindi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l’esecuzione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passa</a:t>
            </a:r>
            <a:r>
              <a:rPr lang="en-GB" baseline="0" dirty="0" smtClean="0"/>
              <a:t> al </a:t>
            </a:r>
            <a:r>
              <a:rPr lang="en-GB" baseline="0" dirty="0" err="1" smtClean="0"/>
              <a:t>caso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d’uso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fornitore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Quando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fornitore</a:t>
            </a:r>
            <a:r>
              <a:rPr lang="en-GB" baseline="0" dirty="0" smtClean="0"/>
              <a:t> ha </a:t>
            </a:r>
            <a:r>
              <a:rPr lang="en-GB" baseline="0" dirty="0" err="1" smtClean="0"/>
              <a:t>terminato</a:t>
            </a:r>
            <a:r>
              <a:rPr lang="en-GB" baseline="0" dirty="0" smtClean="0"/>
              <a:t> la </a:t>
            </a:r>
            <a:r>
              <a:rPr lang="en-GB" baseline="0" dirty="0" err="1" smtClean="0"/>
              <a:t>propria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esecuzione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controllo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torna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nuovamente</a:t>
            </a:r>
            <a:r>
              <a:rPr lang="en-GB" baseline="0" dirty="0" smtClean="0"/>
              <a:t> al </a:t>
            </a:r>
            <a:r>
              <a:rPr lang="en-GB" baseline="0" dirty="0" err="1" smtClean="0"/>
              <a:t>caso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d’uso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cliente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NB. </a:t>
            </a:r>
            <a:r>
              <a:rPr lang="it-IT" dirty="0" smtClean="0"/>
              <a:t>I</a:t>
            </a:r>
            <a:r>
              <a:rPr lang="en-GB" dirty="0" err="1" smtClean="0"/>
              <a:t>l</a:t>
            </a:r>
            <a:r>
              <a:rPr lang="en-GB" dirty="0" smtClean="0"/>
              <a:t> </a:t>
            </a:r>
            <a:r>
              <a:rPr lang="en-GB" dirty="0" err="1" smtClean="0"/>
              <a:t>caso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d’uso</a:t>
            </a:r>
            <a:r>
              <a:rPr lang="en-GB" baseline="0" dirty="0" smtClean="0"/>
              <a:t> base non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assolutamente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niente</a:t>
            </a:r>
            <a:r>
              <a:rPr lang="en-GB" baseline="0" dirty="0" smtClean="0"/>
              <a:t> del </a:t>
            </a:r>
            <a:r>
              <a:rPr lang="en-GB" baseline="0" dirty="0" err="1" smtClean="0"/>
              <a:t>caso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d’uso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d’estensione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è</a:t>
            </a:r>
            <a:r>
              <a:rPr lang="en-GB" baseline="0" dirty="0" smtClean="0"/>
              <a:t> del </a:t>
            </a:r>
            <a:r>
              <a:rPr lang="en-GB" baseline="0" dirty="0" err="1" smtClean="0"/>
              <a:t>tutto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completo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anche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senza</a:t>
            </a:r>
            <a:r>
              <a:rPr lang="en-GB" baseline="0" dirty="0" smtClean="0"/>
              <a:t> le sue </a:t>
            </a:r>
            <a:r>
              <a:rPr lang="en-GB" baseline="0" dirty="0" err="1" smtClean="0"/>
              <a:t>estensioni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6112-B430-9149-BC85-F94B95EC90AB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Sottolineare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concetto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astrazione</a:t>
            </a:r>
            <a:r>
              <a:rPr lang="en-GB" dirty="0" smtClean="0"/>
              <a:t>: </a:t>
            </a:r>
            <a:r>
              <a:rPr lang="en-GB" dirty="0" err="1" smtClean="0"/>
              <a:t>possiamo</a:t>
            </a:r>
            <a:r>
              <a:rPr lang="en-GB" dirty="0" smtClean="0"/>
              <a:t> </a:t>
            </a:r>
            <a:r>
              <a:rPr lang="en-GB" dirty="0" err="1" smtClean="0"/>
              <a:t>parlare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persone</a:t>
            </a:r>
            <a:r>
              <a:rPr lang="en-GB" dirty="0" smtClean="0"/>
              <a:t> </a:t>
            </a:r>
            <a:r>
              <a:rPr lang="en-GB" dirty="0" err="1" smtClean="0"/>
              <a:t>senza</a:t>
            </a:r>
            <a:r>
              <a:rPr lang="en-GB" dirty="0" smtClean="0"/>
              <a:t> </a:t>
            </a:r>
            <a:r>
              <a:rPr lang="en-GB" dirty="0" err="1" smtClean="0"/>
              <a:t>indicare</a:t>
            </a:r>
            <a:r>
              <a:rPr lang="en-GB" dirty="0" smtClean="0"/>
              <a:t> </a:t>
            </a:r>
            <a:r>
              <a:rPr lang="en-GB" dirty="0" err="1" smtClean="0"/>
              <a:t>qualcuno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particolare</a:t>
            </a:r>
            <a:r>
              <a:rPr lang="en-GB" baseline="0" dirty="0" smtClean="0"/>
              <a:t>.</a:t>
            </a:r>
          </a:p>
          <a:p>
            <a:r>
              <a:rPr lang="en-GB" baseline="0" dirty="0" err="1" smtClean="0"/>
              <a:t>Anche</a:t>
            </a:r>
            <a:r>
              <a:rPr lang="en-GB" baseline="0" dirty="0" smtClean="0"/>
              <a:t> </a:t>
            </a:r>
            <a:r>
              <a:rPr lang="it-IT" baseline="0" dirty="0" smtClean="0"/>
              <a:t>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cani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sanno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riconoscere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altro</a:t>
            </a:r>
            <a:r>
              <a:rPr lang="en-GB" baseline="0" dirty="0" smtClean="0"/>
              <a:t> cane </a:t>
            </a:r>
            <a:r>
              <a:rPr lang="en-GB" baseline="0" dirty="0" err="1" smtClean="0"/>
              <a:t>o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gatto</a:t>
            </a:r>
            <a:r>
              <a:rPr lang="en-GB" baseline="0" dirty="0" smtClean="0"/>
              <a:t> (come </a:t>
            </a:r>
            <a:r>
              <a:rPr lang="en-GB" baseline="0" dirty="0" err="1" smtClean="0"/>
              <a:t>tipo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oggetto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diverso</a:t>
            </a:r>
            <a:r>
              <a:rPr lang="en-GB" baseline="0" dirty="0" smtClean="0"/>
              <a:t>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</a:t>
            </a:r>
            <a:r>
              <a:rPr lang="en-GB" dirty="0" err="1" smtClean="0"/>
              <a:t>concetti</a:t>
            </a:r>
            <a:r>
              <a:rPr lang="en-GB" dirty="0" smtClean="0"/>
              <a:t> </a:t>
            </a:r>
            <a:r>
              <a:rPr lang="en-GB" dirty="0" err="1" smtClean="0"/>
              <a:t>fondamentali</a:t>
            </a:r>
            <a:r>
              <a:rPr lang="en-GB" dirty="0" smtClean="0"/>
              <a:t> del </a:t>
            </a:r>
            <a:r>
              <a:rPr lang="en-GB" dirty="0" err="1" smtClean="0"/>
              <a:t>mondo</a:t>
            </a:r>
            <a:r>
              <a:rPr lang="en-GB" dirty="0" smtClean="0"/>
              <a:t> Object-Oriented </a:t>
            </a:r>
            <a:r>
              <a:rPr lang="en-GB" dirty="0" err="1" smtClean="0"/>
              <a:t>sono</a:t>
            </a:r>
            <a:r>
              <a:rPr lang="en-GB" dirty="0" smtClean="0"/>
              <a:t>: </a:t>
            </a:r>
            <a:r>
              <a:rPr lang="en-GB" dirty="0" err="1" smtClean="0"/>
              <a:t>classi</a:t>
            </a:r>
            <a:r>
              <a:rPr lang="en-GB" dirty="0" smtClean="0"/>
              <a:t> </a:t>
            </a:r>
            <a:r>
              <a:rPr lang="en-GB" dirty="0" err="1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istanze</a:t>
            </a:r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 </a:t>
            </a:r>
            <a:r>
              <a:rPr lang="en-GB" dirty="0" err="1" smtClean="0"/>
              <a:t>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classe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vedi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libro</a:t>
            </a:r>
            <a:r>
              <a:rPr lang="en-GB" baseline="0" dirty="0" smtClean="0"/>
              <a:t> p.105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</a:t>
            </a:r>
            <a:r>
              <a:rPr lang="en-GB" dirty="0" err="1" smtClean="0"/>
              <a:t>l</a:t>
            </a:r>
            <a:r>
              <a:rPr lang="en-GB" dirty="0" smtClean="0"/>
              <a:t> </a:t>
            </a:r>
            <a:r>
              <a:rPr lang="en-GB" dirty="0" err="1" smtClean="0"/>
              <a:t>nome</a:t>
            </a:r>
            <a:r>
              <a:rPr lang="en-GB" dirty="0" smtClean="0"/>
              <a:t> </a:t>
            </a:r>
            <a:r>
              <a:rPr lang="en-GB" dirty="0" err="1" smtClean="0"/>
              <a:t>può</a:t>
            </a:r>
            <a:r>
              <a:rPr lang="en-GB" dirty="0" smtClean="0"/>
              <a:t> poi </a:t>
            </a:r>
            <a:r>
              <a:rPr lang="en-GB" dirty="0" err="1" smtClean="0"/>
              <a:t>proseguire</a:t>
            </a:r>
            <a:r>
              <a:rPr lang="en-GB" dirty="0" smtClean="0"/>
              <a:t> con </a:t>
            </a:r>
            <a:r>
              <a:rPr lang="en-GB" dirty="0" err="1" smtClean="0"/>
              <a:t>minuscole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maiuscole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senza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ordine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preciso</a:t>
            </a:r>
            <a:r>
              <a:rPr lang="en-GB" baseline="0" dirty="0" smtClean="0"/>
              <a:t> </a:t>
            </a:r>
            <a:r>
              <a:rPr lang="it-IT" baseline="0" dirty="0" smtClean="0">
                <a:sym typeface="Wingdings"/>
              </a:rPr>
              <a:t> CamelCase</a:t>
            </a:r>
            <a:endParaRPr lang="en-GB" baseline="0" dirty="0" smtClean="0">
              <a:sym typeface="Wingdings"/>
            </a:endParaRPr>
          </a:p>
          <a:p>
            <a:r>
              <a:rPr lang="en-GB" baseline="0" dirty="0" err="1" smtClean="0">
                <a:sym typeface="Wingdings"/>
              </a:rPr>
              <a:t>Meglio</a:t>
            </a:r>
            <a:r>
              <a:rPr lang="en-GB" baseline="0" dirty="0" smtClean="0">
                <a:sym typeface="Wingdings"/>
              </a:rPr>
              <a:t> </a:t>
            </a:r>
            <a:r>
              <a:rPr lang="en-GB" baseline="0" dirty="0" err="1" smtClean="0">
                <a:sym typeface="Wingdings"/>
              </a:rPr>
              <a:t>evitare</a:t>
            </a:r>
            <a:r>
              <a:rPr lang="en-GB" baseline="0" dirty="0" smtClean="0">
                <a:sym typeface="Wingdings"/>
              </a:rPr>
              <a:t> le </a:t>
            </a:r>
            <a:r>
              <a:rPr lang="en-GB" baseline="0" dirty="0" err="1" smtClean="0">
                <a:sym typeface="Wingdings"/>
              </a:rPr>
              <a:t>abbreviazioni</a:t>
            </a:r>
            <a:r>
              <a:rPr lang="en-GB" baseline="0" dirty="0" smtClean="0">
                <a:sym typeface="Wingdings"/>
              </a:rPr>
              <a:t> </a:t>
            </a:r>
            <a:r>
              <a:rPr lang="it-IT" baseline="0" dirty="0" smtClean="0">
                <a:sym typeface="Wingdings"/>
              </a:rPr>
              <a:t> corrispondenza con entità reali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dirty="0" smtClean="0">
                <a:sym typeface="Wingdings"/>
              </a:rPr>
              <a:t>  solo le OPERAZIONI</a:t>
            </a:r>
            <a:r>
              <a:rPr lang="it-IT" baseline="0" dirty="0" smtClean="0">
                <a:sym typeface="Wingdings"/>
              </a:rPr>
              <a:t> della classe possono accedere ai membri con visibilità privata</a:t>
            </a:r>
          </a:p>
          <a:p>
            <a:pPr>
              <a:buFontTx/>
              <a:buNone/>
            </a:pPr>
            <a:r>
              <a:rPr lang="it-IT" baseline="0" dirty="0" smtClean="0">
                <a:sym typeface="Wingdings"/>
              </a:rPr>
              <a:t>#  solo OPERAZIONI appartenenti alla classe o ai suoi discendenti possono accedere ai membri con visibilità protetta</a:t>
            </a:r>
          </a:p>
          <a:p>
            <a:pPr>
              <a:buFontTx/>
              <a:buNone/>
            </a:pPr>
            <a:r>
              <a:rPr lang="it-IT" dirty="0" smtClean="0"/>
              <a:t>~ </a:t>
            </a:r>
            <a:r>
              <a:rPr lang="it-IT" dirty="0" smtClean="0">
                <a:sym typeface="Wingdings"/>
              </a:rPr>
              <a:t> ogni elemento nello stesso PACKAGE</a:t>
            </a:r>
            <a:r>
              <a:rPr lang="it-IT" baseline="0" dirty="0" smtClean="0">
                <a:sym typeface="Wingdings"/>
              </a:rPr>
              <a:t> della classe (o nei sotto-package annidiati) possono accedere ai membri con visibilità protetta</a:t>
            </a:r>
            <a:endParaRPr lang="en-GB" dirty="0" smtClean="0"/>
          </a:p>
          <a:p>
            <a:r>
              <a:rPr lang="en-GB" dirty="0" smtClean="0"/>
              <a:t>+ </a:t>
            </a:r>
            <a:r>
              <a:rPr lang="it-IT" dirty="0" smtClean="0">
                <a:sym typeface="Wingdings"/>
              </a:rPr>
              <a:t> ogni elemento</a:t>
            </a:r>
            <a:r>
              <a:rPr lang="it-IT" baseline="0" dirty="0" smtClean="0">
                <a:sym typeface="Wingdings"/>
              </a:rPr>
              <a:t> che può accedere alla classe può accedere a ogni suo membro con visibilità pubblica</a:t>
            </a:r>
          </a:p>
          <a:p>
            <a:endParaRPr lang="it-IT" baseline="0" dirty="0" smtClean="0">
              <a:sym typeface="Wingdings"/>
            </a:endParaRPr>
          </a:p>
          <a:p>
            <a:r>
              <a:rPr lang="it-IT" baseline="0" dirty="0" smtClean="0">
                <a:sym typeface="Wingdings"/>
              </a:rPr>
              <a:t>Tutti i tipi di visibilità (a parte pubblica) sono indipendenti dal linguaggio d’implementazione!</a:t>
            </a:r>
          </a:p>
          <a:p>
            <a:endParaRPr lang="it-IT" baseline="0" dirty="0" smtClean="0">
              <a:sym typeface="Wingdings"/>
            </a:endParaRPr>
          </a:p>
          <a:p>
            <a:r>
              <a:rPr lang="it-IT" baseline="0" dirty="0" smtClean="0">
                <a:sym typeface="Wingdings"/>
              </a:rPr>
              <a:t>colori [7]: Colore   l’attributo colori è formato da un vettore di 7 oggetti Colore</a:t>
            </a:r>
          </a:p>
          <a:p>
            <a:r>
              <a:rPr lang="it-IT" baseline="0" dirty="0" smtClean="0">
                <a:sym typeface="Wingdings"/>
              </a:rPr>
              <a:t>Indirizzo[3]: String  un indirizzo è composto da un array di 3 stringhe</a:t>
            </a:r>
          </a:p>
          <a:p>
            <a:r>
              <a:rPr lang="it-IT" baseline="0" dirty="0" smtClean="0">
                <a:sym typeface="Wingdings"/>
              </a:rPr>
              <a:t>Se “</a:t>
            </a:r>
            <a:r>
              <a:rPr lang="it-IT" baseline="0" dirty="0" err="1" smtClean="0">
                <a:sym typeface="Wingdings"/>
              </a:rPr>
              <a:t>null</a:t>
            </a:r>
            <a:r>
              <a:rPr lang="it-IT" baseline="0" dirty="0" smtClean="0">
                <a:sym typeface="Wingdings"/>
              </a:rPr>
              <a:t>” o “” l’oggetto a cui si riferisce non è ancora stato creato o ha cessato di esistere</a:t>
            </a:r>
          </a:p>
          <a:p>
            <a:endParaRPr lang="it-IT" baseline="0" dirty="0" smtClean="0">
              <a:sym typeface="Wingdings"/>
            </a:endParaRPr>
          </a:p>
          <a:p>
            <a:r>
              <a:rPr lang="it-IT" baseline="0" dirty="0" smtClean="0">
                <a:sym typeface="Wingdings"/>
              </a:rPr>
              <a:t>Esempio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Sono</a:t>
            </a:r>
            <a:r>
              <a:rPr lang="en-GB" dirty="0" smtClean="0"/>
              <a:t> </a:t>
            </a:r>
            <a:r>
              <a:rPr lang="en-GB" dirty="0" err="1" smtClean="0"/>
              <a:t>usate</a:t>
            </a:r>
            <a:r>
              <a:rPr lang="en-GB" dirty="0" smtClean="0"/>
              <a:t> per </a:t>
            </a:r>
            <a:r>
              <a:rPr lang="en-GB" dirty="0" err="1" smtClean="0"/>
              <a:t>manipolare</a:t>
            </a:r>
            <a:r>
              <a:rPr lang="en-GB" dirty="0" smtClean="0"/>
              <a:t> </a:t>
            </a:r>
            <a:r>
              <a:rPr lang="en-GB" dirty="0" err="1" smtClean="0"/>
              <a:t>gli</a:t>
            </a:r>
            <a:r>
              <a:rPr lang="en-GB" dirty="0" smtClean="0"/>
              <a:t> </a:t>
            </a:r>
            <a:r>
              <a:rPr lang="en-GB" dirty="0" err="1" smtClean="0"/>
              <a:t>attributi</a:t>
            </a:r>
            <a:r>
              <a:rPr lang="en-GB" dirty="0" smtClean="0"/>
              <a:t> </a:t>
            </a:r>
            <a:r>
              <a:rPr lang="en-GB" dirty="0" err="1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eseguire</a:t>
            </a:r>
            <a:r>
              <a:rPr lang="en-GB" dirty="0" smtClean="0"/>
              <a:t> </a:t>
            </a:r>
            <a:r>
              <a:rPr lang="en-GB" dirty="0" err="1" smtClean="0"/>
              <a:t>altre</a:t>
            </a:r>
            <a:r>
              <a:rPr lang="en-GB" dirty="0" smtClean="0"/>
              <a:t> </a:t>
            </a:r>
            <a:r>
              <a:rPr lang="en-GB" dirty="0" err="1" smtClean="0"/>
              <a:t>azioni</a:t>
            </a:r>
            <a:endParaRPr lang="en-GB" dirty="0" smtClean="0"/>
          </a:p>
          <a:p>
            <a:r>
              <a:rPr lang="it-IT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Normalmente non si mostrano le operazioni che manipolano gli attributi (Set e </a:t>
            </a:r>
            <a:r>
              <a:rPr lang="it-IT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it-IT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GB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à"/>
            </a:pPr>
            <a:r>
              <a:rPr lang="it-IT" dirty="0" smtClean="0">
                <a:sym typeface="Wingdings"/>
              </a:rPr>
              <a:t>Ci permette di personalizzare i diagrammi (es: con la creazione di stereotipi)</a:t>
            </a:r>
          </a:p>
          <a:p>
            <a:pPr>
              <a:buFont typeface="Wingdings" charset="2"/>
              <a:buChar char="à"/>
            </a:pPr>
            <a:r>
              <a:rPr lang="it-IT" dirty="0" smtClean="0">
                <a:sym typeface="Wingdings"/>
              </a:rPr>
              <a:t>La sua</a:t>
            </a:r>
            <a:r>
              <a:rPr lang="it-IT" baseline="0" dirty="0" smtClean="0">
                <a:sym typeface="Wingdings"/>
              </a:rPr>
              <a:t> FASE di VALIDAZIONE non è istantanea  non ci basta un solo diagramma ma abbiamo bisogno di tutta una serie di diagrammi</a:t>
            </a:r>
          </a:p>
          <a:p>
            <a:pPr>
              <a:buFont typeface="Wingdings" charset="2"/>
              <a:buChar char="à"/>
            </a:pPr>
            <a:r>
              <a:rPr lang="it-IT" baseline="0" dirty="0" smtClean="0">
                <a:sym typeface="Wingdings"/>
              </a:rPr>
              <a:t>C’è una PROGRESSIONE legata al grado di CONOSCENZA delle cose che si sanno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● E’ bene mantenere separati metodi Query e Modifier, e non avere metodi che siano entrambi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Esempio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Es: </a:t>
            </a:r>
            <a:r>
              <a:rPr lang="en-GB" dirty="0" err="1" smtClean="0"/>
              <a:t>classe</a:t>
            </a:r>
            <a:r>
              <a:rPr lang="en-GB" dirty="0" smtClean="0"/>
              <a:t>: STATO</a:t>
            </a:r>
          </a:p>
          <a:p>
            <a:r>
              <a:rPr lang="it-IT" dirty="0" err="1" smtClean="0"/>
              <a:t>R</a:t>
            </a:r>
            <a:r>
              <a:rPr lang="en-GB" dirty="0" smtClean="0"/>
              <a:t>el: </a:t>
            </a:r>
            <a:r>
              <a:rPr lang="en-GB" dirty="0" err="1" smtClean="0"/>
              <a:t>confina</a:t>
            </a:r>
            <a:r>
              <a:rPr lang="en-GB" baseline="0" dirty="0" smtClean="0"/>
              <a:t> con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BE122-3107-458B-BE01-9FCDDDC5782F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015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È</a:t>
            </a:r>
            <a:r>
              <a:rPr lang="en-GB" dirty="0" smtClean="0"/>
              <a:t> la </a:t>
            </a:r>
            <a:r>
              <a:rPr lang="en-GB" dirty="0" err="1" smtClean="0"/>
              <a:t>relazione</a:t>
            </a:r>
            <a:r>
              <a:rPr lang="en-GB" dirty="0" smtClean="0"/>
              <a:t> “parte-</a:t>
            </a:r>
            <a:r>
              <a:rPr lang="en-GB" dirty="0" err="1" smtClean="0"/>
              <a:t>di</a:t>
            </a:r>
            <a:r>
              <a:rPr lang="en-GB" dirty="0" smtClean="0"/>
              <a:t>”</a:t>
            </a:r>
          </a:p>
          <a:p>
            <a:r>
              <a:rPr lang="en-GB" dirty="0" err="1" smtClean="0"/>
              <a:t>Esempio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err="1" smtClean="0"/>
              <a:t>è</a:t>
            </a:r>
            <a:r>
              <a:rPr lang="en-GB" dirty="0" smtClean="0"/>
              <a:t> </a:t>
            </a:r>
            <a:r>
              <a:rPr lang="en-GB" dirty="0" err="1" smtClean="0"/>
              <a:t>composta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B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Ultima</a:t>
            </a:r>
            <a:r>
              <a:rPr lang="en-GB" dirty="0" smtClean="0"/>
              <a:t> slide</a:t>
            </a:r>
            <a:r>
              <a:rPr lang="en-GB" baseline="0" dirty="0" smtClean="0"/>
              <a:t> per </a:t>
            </a:r>
            <a:r>
              <a:rPr lang="en-GB" baseline="0" dirty="0" err="1" smtClean="0"/>
              <a:t>oggi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Esempio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generale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Relazioni che non sussistono fra istanze nel dominio rappresentato, ma sussistono fra gli elementi del modello UML stesso o fra le astrazioni che tali elementi rappresentano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Mostra che una classe</a:t>
            </a:r>
            <a:r>
              <a:rPr lang="it-IT" baseline="0" dirty="0" smtClean="0"/>
              <a:t> USA un’altra classe</a:t>
            </a:r>
            <a:endParaRPr lang="it-IT" dirty="0" smtClean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Es. Automobile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è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tipo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particolare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Veicolo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Attenzione</a:t>
            </a:r>
            <a:r>
              <a:rPr lang="en-GB" baseline="0" dirty="0" smtClean="0"/>
              <a:t> a non </a:t>
            </a:r>
            <a:r>
              <a:rPr lang="en-GB" baseline="0" dirty="0" err="1" smtClean="0"/>
              <a:t>usare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l’ereditarietà</a:t>
            </a:r>
            <a:r>
              <a:rPr lang="en-GB" baseline="0" dirty="0" smtClean="0"/>
              <a:t> per </a:t>
            </a:r>
            <a:r>
              <a:rPr lang="en-GB" baseline="0" dirty="0" err="1" smtClean="0"/>
              <a:t>fattorizzare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caratteristiche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comuni</a:t>
            </a:r>
            <a:r>
              <a:rPr lang="en-GB" baseline="0" dirty="0" smtClean="0"/>
              <a:t>: Persona </a:t>
            </a:r>
            <a:r>
              <a:rPr lang="en-GB" baseline="0" dirty="0" err="1" smtClean="0"/>
              <a:t>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Dipartimento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hanno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indirizzo</a:t>
            </a:r>
            <a:r>
              <a:rPr lang="en-GB" baseline="0" dirty="0" smtClean="0"/>
              <a:t> ma non </a:t>
            </a:r>
            <a:r>
              <a:rPr lang="en-GB" baseline="0" dirty="0" err="1" smtClean="0"/>
              <a:t>c’è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ereditarietà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Fare un </a:t>
            </a:r>
            <a:r>
              <a:rPr lang="en-GB" dirty="0" err="1" smtClean="0"/>
              <a:t>esempio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ereditarietà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singola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multipla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</a:t>
            </a:r>
            <a:r>
              <a:rPr lang="en-GB" dirty="0" err="1" smtClean="0"/>
              <a:t>sempio</a:t>
            </a:r>
            <a:r>
              <a:rPr lang="en-GB" dirty="0" smtClean="0"/>
              <a:t> non </a:t>
            </a:r>
            <a:r>
              <a:rPr lang="en-GB" dirty="0" err="1" smtClean="0"/>
              <a:t>chiaro</a:t>
            </a:r>
            <a:endParaRPr lang="en-GB" dirty="0" smtClean="0"/>
          </a:p>
          <a:p>
            <a:endParaRPr lang="en-GB" dirty="0" smtClean="0"/>
          </a:p>
          <a:p>
            <a:r>
              <a:rPr lang="it-IT" dirty="0" err="1" smtClean="0"/>
              <a:t>S</a:t>
            </a:r>
            <a:r>
              <a:rPr lang="en-GB" dirty="0" err="1" smtClean="0"/>
              <a:t>ono</a:t>
            </a:r>
            <a:r>
              <a:rPr lang="en-GB" dirty="0" smtClean="0"/>
              <a:t> come </a:t>
            </a:r>
            <a:r>
              <a:rPr lang="en-GB" dirty="0" err="1" smtClean="0"/>
              <a:t>etichette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0AD8-0951-E04E-805A-802375E9B0BF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classe è attiva se i suoi oggetti</a:t>
            </a:r>
            <a:r>
              <a:rPr lang="it-IT" baseline="0" dirty="0" smtClean="0"/>
              <a:t> hanno un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 di controllo</a:t>
            </a:r>
          </a:p>
          <a:p>
            <a:r>
              <a:rPr lang="it-IT" baseline="0" dirty="0" smtClean="0"/>
              <a:t>Le responsabilità sono le operazioni di cui una classe si fa carico</a:t>
            </a:r>
          </a:p>
          <a:p>
            <a:r>
              <a:rPr lang="it-IT" baseline="0" dirty="0" smtClean="0"/>
              <a:t>Le proprietà derivate sono calcolate a partire da altre proprietà</a:t>
            </a:r>
          </a:p>
          <a:p>
            <a:r>
              <a:rPr lang="it-IT" baseline="0" dirty="0" smtClean="0"/>
              <a:t>Un </a:t>
            </a:r>
            <a:r>
              <a:rPr lang="it-IT" baseline="0" dirty="0" err="1" smtClean="0"/>
              <a:t>lollipop</a:t>
            </a:r>
            <a:r>
              <a:rPr lang="it-IT" baseline="0" dirty="0" smtClean="0"/>
              <a:t> indica una interfaccia implementata</a:t>
            </a:r>
          </a:p>
          <a:p>
            <a:r>
              <a:rPr lang="it-IT" baseline="0" dirty="0" smtClean="0"/>
              <a:t>Un </a:t>
            </a:r>
            <a:r>
              <a:rPr lang="it-IT" baseline="0" dirty="0" err="1" smtClean="0"/>
              <a:t>ball</a:t>
            </a:r>
            <a:r>
              <a:rPr lang="it-IT" baseline="0" dirty="0" smtClean="0"/>
              <a:t>-ad-</a:t>
            </a:r>
            <a:r>
              <a:rPr lang="it-IT" baseline="0" dirty="0" err="1" smtClean="0"/>
              <a:t>socket</a:t>
            </a:r>
            <a:r>
              <a:rPr lang="it-IT" baseline="0" dirty="0" smtClean="0"/>
              <a:t> indica una interfaccia richiesta</a:t>
            </a:r>
          </a:p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BE122-3107-458B-BE01-9FCDDDC5782F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425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NomeDellaClasse</a:t>
            </a:r>
            <a:r>
              <a:rPr lang="en-GB" dirty="0" smtClean="0"/>
              <a:t> </a:t>
            </a:r>
            <a:r>
              <a:rPr lang="it-IT" dirty="0" smtClean="0">
                <a:sym typeface="Wingdings"/>
              </a:rPr>
              <a:t> si</a:t>
            </a:r>
            <a:r>
              <a:rPr lang="it-IT" baseline="0" dirty="0" smtClean="0">
                <a:sym typeface="Wingdings"/>
              </a:rPr>
              <a:t> sta esaminando un’istanza della classe ma non si vuole o non interessa specificare di quale istanza si tratti. Si usa quando in un diagramma è presente un sono oggetto di tale classe</a:t>
            </a:r>
          </a:p>
          <a:p>
            <a:r>
              <a:rPr lang="it-IT" baseline="0" dirty="0" smtClean="0">
                <a:sym typeface="Wingdings"/>
              </a:rPr>
              <a:t>NomeDell’Oggetto  notazione utile per un’analisi preliminare, quando non sono ancora state individuate le classi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0853-78DD-C747-87D9-F43F5E8CF797}" type="slidenum">
              <a:rPr lang="en-GB" smtClean="0"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 </a:t>
            </a:r>
            <a:r>
              <a:rPr lang="en-GB" dirty="0" err="1" smtClean="0"/>
              <a:t>visibilità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ci</a:t>
            </a:r>
            <a:r>
              <a:rPr lang="en-GB" baseline="0" dirty="0" smtClean="0"/>
              <a:t> dice se </a:t>
            </a:r>
            <a:r>
              <a:rPr lang="en-GB" baseline="0" dirty="0" err="1" smtClean="0"/>
              <a:t>sono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visibili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clienti</a:t>
            </a:r>
            <a:r>
              <a:rPr lang="en-GB" baseline="0" dirty="0" smtClean="0"/>
              <a:t> del package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19CC-5868-6246-9652-4DD3D36F1A6B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&lt;&lt;</a:t>
            </a:r>
            <a:r>
              <a:rPr lang="en-GB" dirty="0" err="1" smtClean="0"/>
              <a:t>importa</a:t>
            </a:r>
            <a:r>
              <a:rPr lang="en-GB" dirty="0" smtClean="0"/>
              <a:t>&gt;&gt;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può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creare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collisioni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nomi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uguali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nei</a:t>
            </a:r>
            <a:r>
              <a:rPr lang="en-GB" baseline="0" dirty="0" smtClean="0"/>
              <a:t> 2 package</a:t>
            </a:r>
          </a:p>
          <a:p>
            <a:r>
              <a:rPr lang="en-GB" baseline="0" dirty="0" smtClean="0"/>
              <a:t>&lt;&lt;</a:t>
            </a:r>
            <a:r>
              <a:rPr lang="en-GB" baseline="0" dirty="0" err="1" smtClean="0"/>
              <a:t>usa</a:t>
            </a:r>
            <a:r>
              <a:rPr lang="en-GB" baseline="0" dirty="0" smtClean="0"/>
              <a:t>&gt;&gt; </a:t>
            </a:r>
            <a:r>
              <a:rPr lang="en-GB" baseline="0" dirty="0" err="1" smtClean="0"/>
              <a:t>definisce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dipendenze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elementi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dei</a:t>
            </a:r>
            <a:r>
              <a:rPr lang="en-GB" baseline="0" dirty="0" smtClean="0"/>
              <a:t> 2 package, </a:t>
            </a:r>
            <a:r>
              <a:rPr lang="en-GB" baseline="0" dirty="0" err="1" smtClean="0"/>
              <a:t>mentre</a:t>
            </a:r>
            <a:r>
              <a:rPr lang="en-GB" baseline="0" dirty="0" smtClean="0"/>
              <a:t> &lt;&lt;</a:t>
            </a:r>
            <a:r>
              <a:rPr lang="en-GB" baseline="0" dirty="0" err="1" smtClean="0"/>
              <a:t>accedi</a:t>
            </a:r>
            <a:r>
              <a:rPr lang="en-GB" baseline="0" dirty="0" smtClean="0"/>
              <a:t>&gt;&gt; non </a:t>
            </a:r>
            <a:r>
              <a:rPr lang="en-GB" baseline="0" dirty="0" err="1" smtClean="0"/>
              <a:t>definisce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nessuna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relazione</a:t>
            </a:r>
            <a:endParaRPr lang="en-GB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19CC-5868-6246-9652-4DD3D36F1A6B}" type="slidenum">
              <a:rPr lang="en-GB" smtClean="0"/>
              <a:pPr/>
              <a:t>88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à"/>
            </a:pPr>
            <a:r>
              <a:rPr lang="it-IT" dirty="0" smtClean="0">
                <a:sym typeface="Wingdings"/>
              </a:rPr>
              <a:t>Entità</a:t>
            </a:r>
            <a:r>
              <a:rPr lang="it-IT" baseline="0" dirty="0" smtClean="0">
                <a:sym typeface="Wingdings"/>
              </a:rPr>
              <a:t> strutturali: sostantivi di un modello UML</a:t>
            </a:r>
          </a:p>
          <a:p>
            <a:pPr>
              <a:buFont typeface="Wingdings" charset="2"/>
              <a:buChar char="à"/>
            </a:pPr>
            <a:r>
              <a:rPr lang="en-GB" dirty="0" err="1" smtClean="0"/>
              <a:t>Entità</a:t>
            </a:r>
            <a:r>
              <a:rPr lang="en-GB" dirty="0" smtClean="0"/>
              <a:t> </a:t>
            </a:r>
            <a:r>
              <a:rPr lang="en-GB" dirty="0" err="1" smtClean="0"/>
              <a:t>comportamentali</a:t>
            </a:r>
            <a:r>
              <a:rPr lang="en-GB" dirty="0" smtClean="0"/>
              <a:t>: </a:t>
            </a:r>
            <a:r>
              <a:rPr lang="en-GB" dirty="0" err="1" smtClean="0"/>
              <a:t>verbi</a:t>
            </a:r>
            <a:endParaRPr lang="en-GB" dirty="0" smtClean="0"/>
          </a:p>
          <a:p>
            <a:pPr>
              <a:buFont typeface="Wingdings" charset="2"/>
              <a:buChar char="à"/>
            </a:pPr>
            <a:r>
              <a:rPr lang="it-IT" dirty="0" smtClean="0"/>
              <a:t>E</a:t>
            </a:r>
            <a:r>
              <a:rPr lang="en-GB" dirty="0" err="1" smtClean="0"/>
              <a:t>ntità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raggruppamento</a:t>
            </a:r>
            <a:r>
              <a:rPr lang="en-GB" dirty="0" smtClean="0"/>
              <a:t>:</a:t>
            </a:r>
            <a:r>
              <a:rPr lang="en-GB" baseline="0" dirty="0" smtClean="0"/>
              <a:t> (1 </a:t>
            </a:r>
            <a:r>
              <a:rPr lang="en-GB" baseline="0" dirty="0" err="1" smtClean="0"/>
              <a:t>tipo</a:t>
            </a:r>
            <a:r>
              <a:rPr lang="en-GB" baseline="0" dirty="0" smtClean="0"/>
              <a:t>) </a:t>
            </a:r>
            <a:r>
              <a:rPr lang="en-GB" baseline="0" dirty="0" err="1" smtClean="0"/>
              <a:t>entità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semanticamente</a:t>
            </a:r>
            <a:r>
              <a:rPr lang="en-GB" baseline="0" dirty="0" smtClean="0"/>
              <a:t> correlate</a:t>
            </a:r>
          </a:p>
          <a:p>
            <a:pPr>
              <a:buFont typeface="Wingdings" charset="2"/>
              <a:buChar char="à"/>
            </a:pPr>
            <a:r>
              <a:rPr lang="en-GB" baseline="0" dirty="0" err="1" smtClean="0"/>
              <a:t>Entità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informativa</a:t>
            </a:r>
            <a:r>
              <a:rPr lang="en-GB" baseline="0" dirty="0" smtClean="0"/>
              <a:t>: 1 </a:t>
            </a:r>
            <a:r>
              <a:rPr lang="en-GB" baseline="0" dirty="0" err="1" smtClean="0"/>
              <a:t>tipo</a:t>
            </a:r>
            <a:r>
              <a:rPr lang="en-GB" baseline="0" dirty="0" smtClean="0"/>
              <a:t> solo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Struttura</a:t>
            </a:r>
            <a:r>
              <a:rPr lang="en-GB" dirty="0" smtClean="0"/>
              <a:t> </a:t>
            </a:r>
            <a:r>
              <a:rPr lang="en-GB" dirty="0" err="1" smtClean="0"/>
              <a:t>statica</a:t>
            </a:r>
            <a:r>
              <a:rPr lang="en-GB" dirty="0" smtClean="0"/>
              <a:t>: </a:t>
            </a:r>
            <a:r>
              <a:rPr lang="en-GB" dirty="0" err="1" smtClean="0"/>
              <a:t>oggetti</a:t>
            </a:r>
            <a:r>
              <a:rPr lang="en-GB" dirty="0" smtClean="0"/>
              <a:t> per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modellare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sistema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</a:t>
            </a:r>
            <a:r>
              <a:rPr lang="en-GB" baseline="0" dirty="0" smtClean="0"/>
              <a:t> come </a:t>
            </a:r>
            <a:r>
              <a:rPr lang="en-GB" baseline="0" dirty="0" err="1" smtClean="0"/>
              <a:t>sono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loro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correlati</a:t>
            </a:r>
            <a:endParaRPr lang="en-GB" baseline="0" dirty="0" smtClean="0"/>
          </a:p>
          <a:p>
            <a:r>
              <a:rPr lang="en-GB" baseline="0" dirty="0" err="1" smtClean="0"/>
              <a:t>Comportamento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dinamico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ciclo</a:t>
            </a:r>
            <a:r>
              <a:rPr lang="en-GB" baseline="0" dirty="0" smtClean="0"/>
              <a:t> di vita </a:t>
            </a:r>
            <a:r>
              <a:rPr lang="en-GB" baseline="0" dirty="0" err="1" smtClean="0"/>
              <a:t>degli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oggetti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</a:t>
            </a:r>
            <a:r>
              <a:rPr lang="en-GB" baseline="0" dirty="0" smtClean="0"/>
              <a:t> come </a:t>
            </a:r>
            <a:r>
              <a:rPr lang="en-GB" baseline="0" dirty="0" err="1" smtClean="0"/>
              <a:t>collaborano</a:t>
            </a:r>
            <a:r>
              <a:rPr lang="en-GB" baseline="0" dirty="0" smtClean="0"/>
              <a:t> per </a:t>
            </a:r>
            <a:r>
              <a:rPr lang="en-GB" baseline="0" dirty="0" err="1" smtClean="0"/>
              <a:t>fornire</a:t>
            </a:r>
            <a:r>
              <a:rPr lang="en-GB" baseline="0" dirty="0" smtClean="0"/>
              <a:t> le </a:t>
            </a:r>
            <a:r>
              <a:rPr lang="en-GB" baseline="0" dirty="0" err="1" smtClean="0"/>
              <a:t>funzionalità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richieste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sistema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2E46-9C2A-6848-A07C-20D8922D0A5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C996836-CBC2-471D-8E5F-69D7E190C467}" type="datetime1">
              <a:rPr lang="it-IT" smtClean="0"/>
              <a:t>10/04/14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tango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tango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tango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CCB-368D-43F0-92AB-404EECB382E5}" type="datetime1">
              <a:rPr lang="it-IT" smtClean="0"/>
              <a:t>10/04/14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17C-9520-4393-8041-1BE0526E9879}" type="datetime1">
              <a:rPr lang="it-IT" smtClean="0"/>
              <a:t>10/04/14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olo isosce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67544" y="533400"/>
            <a:ext cx="8208912" cy="59134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>
          <a:xfrm>
            <a:off x="762000" y="6403975"/>
            <a:ext cx="6629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Giacomo Cabri - Progetto del Software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D83D-B6F7-43C7-9357-DBA8616E87B1}" type="datetime1">
              <a:rPr lang="it-IT" smtClean="0"/>
              <a:t>10/04/14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690F186-281F-4330-8652-2370E977E44F}" type="datetime1">
              <a:rPr lang="it-IT" smtClean="0"/>
              <a:t>10/04/14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F6D-9E2E-4E2F-ACDC-5BDC28774EAD}" type="datetime1">
              <a:rPr lang="it-IT" smtClean="0"/>
              <a:t>10/04/14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D76-AD1F-4798-860B-656BB875F39A}" type="datetime1">
              <a:rPr lang="it-IT" smtClean="0"/>
              <a:t>10/04/14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6C06-4843-46D4-BB9F-E5A30235ABB7}" type="datetime1">
              <a:rPr lang="it-IT" smtClean="0"/>
              <a:t>10/04/14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14CA-D992-43B8-9FCF-80CB34E3E39B}" type="datetime1">
              <a:rPr lang="it-IT" smtClean="0"/>
              <a:t>10/04/14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5" name="Connettore 1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2532-C40B-46D8-B2FA-645F15F1E966}" type="datetime1">
              <a:rPr lang="it-IT" smtClean="0"/>
              <a:t>10/04/14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8131-C3C5-47C5-8196-8E5A87D5D29E}" type="datetime1">
              <a:rPr lang="it-IT" smtClean="0"/>
              <a:t>10/04/14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5D2877-753C-4CFD-9B6C-D55AFC19D841}" type="datetime1">
              <a:rPr lang="it-IT" smtClean="0"/>
              <a:t>10/04/14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sp>
        <p:nvSpPr>
          <p:cNvPr id="28" name="Connettore 1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ttore 1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isosce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noProof="0" smtClean="0"/>
              <a:t>Linguaggio UML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Parte 1 - Diagrammi </a:t>
            </a:r>
            <a:r>
              <a:rPr lang="it-IT" dirty="0"/>
              <a:t>strutturali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Com’è fatto l’UML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noProof="0" dirty="0" smtClean="0"/>
              <a:t>UML è composto da 3 tipi di costituenti:</a:t>
            </a:r>
          </a:p>
          <a:p>
            <a:pPr lvl="1"/>
            <a:r>
              <a:rPr lang="it-IT" noProof="0" dirty="0" smtClean="0"/>
              <a:t>Entità strutturali:</a:t>
            </a:r>
          </a:p>
          <a:p>
            <a:pPr lvl="2"/>
            <a:r>
              <a:rPr lang="it-IT" noProof="0" dirty="0" smtClean="0"/>
              <a:t>strutturali (classe, interfaccia)</a:t>
            </a:r>
          </a:p>
          <a:p>
            <a:pPr lvl="2"/>
            <a:r>
              <a:rPr lang="it-IT" noProof="0" dirty="0" smtClean="0"/>
              <a:t>comportamentali (interazioni, macchine a stati) </a:t>
            </a:r>
          </a:p>
          <a:p>
            <a:pPr lvl="2"/>
            <a:r>
              <a:rPr lang="it-IT" noProof="0" dirty="0" smtClean="0"/>
              <a:t>di raggruppamento (package) </a:t>
            </a:r>
          </a:p>
          <a:p>
            <a:pPr lvl="2"/>
            <a:r>
              <a:rPr lang="it-IT" noProof="0" dirty="0" smtClean="0"/>
              <a:t>informative (annotazione)</a:t>
            </a:r>
          </a:p>
          <a:p>
            <a:pPr lvl="1"/>
            <a:r>
              <a:rPr lang="it-IT" noProof="0" dirty="0" smtClean="0"/>
              <a:t>Relazioni (collegano fra di loro le entità): </a:t>
            </a:r>
          </a:p>
          <a:p>
            <a:pPr lvl="2"/>
            <a:r>
              <a:rPr lang="it-IT" noProof="0" dirty="0" smtClean="0"/>
              <a:t>associazione</a:t>
            </a:r>
          </a:p>
          <a:p>
            <a:pPr lvl="2"/>
            <a:r>
              <a:rPr lang="it-IT" noProof="0" dirty="0" smtClean="0"/>
              <a:t>dipendenza</a:t>
            </a:r>
          </a:p>
          <a:p>
            <a:pPr lvl="2"/>
            <a:r>
              <a:rPr lang="it-IT" noProof="0" dirty="0" smtClean="0"/>
              <a:t>generalizzazione</a:t>
            </a:r>
          </a:p>
          <a:p>
            <a:pPr lvl="2"/>
            <a:r>
              <a:rPr lang="it-IT" noProof="0" dirty="0" smtClean="0"/>
              <a:t>realizzazione</a:t>
            </a:r>
          </a:p>
          <a:p>
            <a:pPr lvl="1"/>
            <a:r>
              <a:rPr lang="it-IT" noProof="0" dirty="0" smtClean="0"/>
              <a:t>Diagrammi (viste che consentono di vedere il contenuto del modello da diverse prospettive) </a:t>
            </a:r>
            <a:r>
              <a:rPr lang="it-IT" noProof="0" dirty="0" smtClean="0">
                <a:sym typeface="Wingdings"/>
              </a:rPr>
              <a:t> </a:t>
            </a:r>
            <a:r>
              <a:rPr lang="it-IT" noProof="0" dirty="0" smtClean="0"/>
              <a:t>Il diagramma non è il modello ma una sua rappresentazione parziale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09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Modello UML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smtClean="0"/>
              <a:t>Struttura statica</a:t>
            </a:r>
          </a:p>
          <a:p>
            <a:r>
              <a:rPr lang="it-IT" noProof="0" smtClean="0"/>
              <a:t>Comportamento dinamico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0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Diagrammi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noProof="0" dirty="0" smtClean="0"/>
              <a:t>Diagrammi strutturali (</a:t>
            </a:r>
            <a:r>
              <a:rPr lang="it-IT" noProof="0" dirty="0" err="1" smtClean="0"/>
              <a:t>structure</a:t>
            </a:r>
            <a:r>
              <a:rPr lang="it-IT" noProof="0" dirty="0" smtClean="0"/>
              <a:t> </a:t>
            </a:r>
            <a:r>
              <a:rPr lang="it-IT" noProof="0" dirty="0" err="1" smtClean="0"/>
              <a:t>diagram</a:t>
            </a:r>
            <a:r>
              <a:rPr lang="it-IT" noProof="0" dirty="0" smtClean="0"/>
              <a:t>) </a:t>
            </a:r>
          </a:p>
          <a:p>
            <a:pPr lvl="1"/>
            <a:r>
              <a:rPr lang="it-IT" noProof="0" dirty="0" smtClean="0"/>
              <a:t>Diagramma dei </a:t>
            </a:r>
            <a:r>
              <a:rPr lang="it-IT" b="1" noProof="0" dirty="0" smtClean="0"/>
              <a:t>casi d’uso</a:t>
            </a:r>
          </a:p>
          <a:p>
            <a:pPr lvl="1"/>
            <a:r>
              <a:rPr lang="it-IT" noProof="0" dirty="0" smtClean="0"/>
              <a:t>Diagramma delle </a:t>
            </a:r>
            <a:r>
              <a:rPr lang="it-IT" b="1" noProof="0" dirty="0" smtClean="0"/>
              <a:t>classi</a:t>
            </a:r>
            <a:r>
              <a:rPr lang="it-IT" noProof="0" dirty="0" smtClean="0"/>
              <a:t> (</a:t>
            </a:r>
            <a:r>
              <a:rPr lang="it-IT" noProof="0" dirty="0" err="1" smtClean="0"/>
              <a:t>class</a:t>
            </a:r>
            <a:r>
              <a:rPr lang="it-IT" noProof="0" dirty="0" smtClean="0"/>
              <a:t> </a:t>
            </a:r>
            <a:r>
              <a:rPr lang="it-IT" noProof="0" dirty="0" err="1" smtClean="0"/>
              <a:t>diagram</a:t>
            </a:r>
            <a:r>
              <a:rPr lang="it-IT" noProof="0" dirty="0" smtClean="0"/>
              <a:t>) </a:t>
            </a:r>
          </a:p>
          <a:p>
            <a:pPr lvl="1"/>
            <a:r>
              <a:rPr lang="it-IT" dirty="0"/>
              <a:t>Diagramma degli </a:t>
            </a:r>
            <a:r>
              <a:rPr lang="it-IT" b="1" dirty="0"/>
              <a:t>oggetti</a:t>
            </a:r>
          </a:p>
          <a:p>
            <a:pPr lvl="1"/>
            <a:r>
              <a:rPr lang="it-IT" dirty="0"/>
              <a:t>Diagramma di </a:t>
            </a:r>
            <a:r>
              <a:rPr lang="it-IT" b="1" dirty="0"/>
              <a:t>package</a:t>
            </a:r>
          </a:p>
          <a:p>
            <a:pPr lvl="1"/>
            <a:r>
              <a:rPr lang="it-IT" dirty="0"/>
              <a:t>Diagramma </a:t>
            </a:r>
            <a:r>
              <a:rPr lang="it-IT" dirty="0" smtClean="0"/>
              <a:t>di </a:t>
            </a:r>
            <a:r>
              <a:rPr lang="it-IT" dirty="0" err="1" smtClean="0"/>
              <a:t>deployment</a:t>
            </a:r>
            <a:endParaRPr lang="it-IT" dirty="0"/>
          </a:p>
          <a:p>
            <a:pPr lvl="1"/>
            <a:r>
              <a:rPr lang="it-IT" dirty="0"/>
              <a:t>Diagramma </a:t>
            </a:r>
            <a:r>
              <a:rPr lang="it-IT" dirty="0" smtClean="0"/>
              <a:t>dei componenti</a:t>
            </a:r>
            <a:endParaRPr lang="it-IT" dirty="0"/>
          </a:p>
          <a:p>
            <a:r>
              <a:rPr lang="it-IT" noProof="0" dirty="0" smtClean="0"/>
              <a:t>Diagrammi comportamentali (</a:t>
            </a:r>
            <a:r>
              <a:rPr lang="it-IT" noProof="0" dirty="0" err="1" smtClean="0"/>
              <a:t>behaviour</a:t>
            </a:r>
            <a:r>
              <a:rPr lang="it-IT" noProof="0" dirty="0" smtClean="0"/>
              <a:t> </a:t>
            </a:r>
            <a:r>
              <a:rPr lang="it-IT" noProof="0" dirty="0" err="1" smtClean="0"/>
              <a:t>diagram</a:t>
            </a:r>
            <a:r>
              <a:rPr lang="it-IT" noProof="0" dirty="0" smtClean="0"/>
              <a:t>) </a:t>
            </a:r>
          </a:p>
          <a:p>
            <a:pPr lvl="1"/>
            <a:r>
              <a:rPr lang="it-IT" noProof="0" dirty="0" smtClean="0"/>
              <a:t>Diagramma di interazione </a:t>
            </a:r>
          </a:p>
          <a:p>
            <a:pPr lvl="2"/>
            <a:r>
              <a:rPr lang="it-IT" noProof="0" dirty="0" smtClean="0"/>
              <a:t>Di </a:t>
            </a:r>
            <a:r>
              <a:rPr lang="it-IT" b="1" noProof="0" dirty="0" smtClean="0"/>
              <a:t>sequenza</a:t>
            </a:r>
            <a:r>
              <a:rPr lang="it-IT" noProof="0" dirty="0" smtClean="0"/>
              <a:t>, comunicazione, interazione generale, temporizzazione</a:t>
            </a:r>
          </a:p>
          <a:p>
            <a:pPr lvl="1"/>
            <a:r>
              <a:rPr lang="it-IT" noProof="0" dirty="0" smtClean="0"/>
              <a:t>Diagramma di </a:t>
            </a:r>
            <a:r>
              <a:rPr lang="it-IT" b="1" noProof="0" dirty="0" smtClean="0"/>
              <a:t>stato</a:t>
            </a:r>
          </a:p>
          <a:p>
            <a:pPr lvl="1"/>
            <a:r>
              <a:rPr lang="it-IT" noProof="0" dirty="0" smtClean="0"/>
              <a:t>Diagramma delle </a:t>
            </a:r>
            <a:r>
              <a:rPr lang="it-IT" b="1" noProof="0" dirty="0" smtClean="0"/>
              <a:t>attività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125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Diagramma dei casi </a:t>
            </a:r>
            <a:r>
              <a:rPr lang="it-IT" noProof="0" smtClean="0"/>
              <a:t>d’uso</a:t>
            </a:r>
            <a:endParaRPr lang="it-IT" noProof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40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Casi d’Uso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15098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Strumenti per analizzare e specificare il comportamento atteso </a:t>
            </a:r>
            <a:r>
              <a:rPr lang="it-IT" sz="2700"/>
              <a:t>dal </a:t>
            </a:r>
            <a:r>
              <a:rPr lang="it-IT" sz="2700" smtClean="0"/>
              <a:t>sistema</a:t>
            </a:r>
            <a:endParaRPr lang="it-IT" sz="2700" dirty="0"/>
          </a:p>
          <a:p>
            <a:r>
              <a:rPr lang="it-IT" sz="2700" dirty="0"/>
              <a:t>Descrivono l’interazione di un attore con il sistema e sono composti da</a:t>
            </a:r>
          </a:p>
          <a:p>
            <a:pPr lvl="1"/>
            <a:r>
              <a:rPr lang="it-IT" sz="2200" dirty="0"/>
              <a:t>use case </a:t>
            </a:r>
            <a:r>
              <a:rPr lang="it-IT" sz="2200" dirty="0" err="1" smtClean="0"/>
              <a:t>diagram</a:t>
            </a:r>
            <a:endParaRPr lang="it-IT" sz="2200" dirty="0"/>
          </a:p>
          <a:p>
            <a:pPr lvl="1"/>
            <a:r>
              <a:rPr lang="it-IT" sz="2200" dirty="0"/>
              <a:t>descrizione </a:t>
            </a:r>
            <a:r>
              <a:rPr lang="it-IT" sz="2200" dirty="0" smtClean="0"/>
              <a:t>tabellare</a:t>
            </a:r>
            <a:endParaRPr lang="it-IT" sz="2200" dirty="0"/>
          </a:p>
          <a:p>
            <a:r>
              <a:rPr lang="it-IT" sz="2700" dirty="0"/>
              <a:t>Non descrivono i requisiti del sistema</a:t>
            </a:r>
          </a:p>
          <a:p>
            <a:pPr lvl="1"/>
            <a:r>
              <a:rPr lang="it-IT" sz="2200" dirty="0"/>
              <a:t>illustrano il comportamento atteso dal </a:t>
            </a:r>
            <a:r>
              <a:rPr lang="it-IT" sz="2200" dirty="0" smtClean="0"/>
              <a:t>sistema</a:t>
            </a:r>
            <a:endParaRPr lang="it-IT" sz="2200" dirty="0"/>
          </a:p>
          <a:p>
            <a:r>
              <a:rPr lang="it-IT" sz="2700" dirty="0"/>
              <a:t>Usati anche per la verifica </a:t>
            </a:r>
            <a:r>
              <a:rPr lang="it-IT" sz="2700" dirty="0" smtClean="0"/>
              <a:t>funzionale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92226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Modellazione dei Casi d’Uso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Individuare il </a:t>
            </a:r>
            <a:r>
              <a:rPr lang="it-IT" b="1" noProof="0" dirty="0" smtClean="0"/>
              <a:t>confine</a:t>
            </a:r>
            <a:r>
              <a:rPr lang="it-IT" noProof="0" dirty="0" smtClean="0"/>
              <a:t> del sistema</a:t>
            </a:r>
          </a:p>
          <a:p>
            <a:r>
              <a:rPr lang="it-IT" noProof="0" dirty="0" smtClean="0"/>
              <a:t>Individuare gli </a:t>
            </a:r>
            <a:r>
              <a:rPr lang="it-IT" b="1" noProof="0" dirty="0" smtClean="0"/>
              <a:t>attori</a:t>
            </a:r>
          </a:p>
          <a:p>
            <a:r>
              <a:rPr lang="it-IT" noProof="0" dirty="0" smtClean="0"/>
              <a:t>Individuare i </a:t>
            </a:r>
            <a:r>
              <a:rPr lang="it-IT" b="1" noProof="0" dirty="0" smtClean="0"/>
              <a:t>casi d’uso</a:t>
            </a:r>
          </a:p>
          <a:p>
            <a:pPr lvl="1"/>
            <a:r>
              <a:rPr lang="it-IT" noProof="0" dirty="0" smtClean="0"/>
              <a:t>Specificare il caso d’uso</a:t>
            </a:r>
          </a:p>
          <a:p>
            <a:pPr lvl="1"/>
            <a:r>
              <a:rPr lang="it-IT" noProof="0" dirty="0" smtClean="0"/>
              <a:t>Creare gli scenari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8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Profili degli utenti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noProof="0" dirty="0" smtClean="0"/>
              <a:t>Attori</a:t>
            </a:r>
            <a:r>
              <a:rPr lang="it-IT" noProof="0" dirty="0" smtClean="0"/>
              <a:t>: Chi deve interagire con il sistema finale </a:t>
            </a:r>
          </a:p>
          <a:p>
            <a:r>
              <a:rPr lang="it-IT" noProof="0" dirty="0" smtClean="0"/>
              <a:t>Un attore può essere </a:t>
            </a:r>
            <a:r>
              <a:rPr lang="it-IT" b="1" noProof="0" dirty="0" smtClean="0"/>
              <a:t>qualcuno</a:t>
            </a:r>
            <a:r>
              <a:rPr lang="it-IT" noProof="0" dirty="0" smtClean="0"/>
              <a:t> (persona fisica) o </a:t>
            </a:r>
            <a:r>
              <a:rPr lang="it-IT" b="1" noProof="0" dirty="0" smtClean="0"/>
              <a:t>qualcosa</a:t>
            </a:r>
            <a:r>
              <a:rPr lang="it-IT" noProof="0" dirty="0" smtClean="0"/>
              <a:t> (struttura organizzativa, sistema software) che:</a:t>
            </a:r>
          </a:p>
          <a:p>
            <a:pPr lvl="1"/>
            <a:r>
              <a:rPr lang="it-IT" noProof="0" dirty="0" smtClean="0"/>
              <a:t>Scambia informazioni col sistema</a:t>
            </a:r>
          </a:p>
          <a:p>
            <a:pPr lvl="1"/>
            <a:r>
              <a:rPr lang="it-IT" noProof="0" dirty="0" smtClean="0"/>
              <a:t>Fornisce input o riceve output dal sistema</a:t>
            </a:r>
          </a:p>
          <a:p>
            <a:pPr lvl="1"/>
            <a:r>
              <a:rPr lang="it-IT" noProof="0" dirty="0" smtClean="0"/>
              <a:t>È responsabile dell’</a:t>
            </a:r>
            <a:r>
              <a:rPr lang="it-IT" noProof="0" dirty="0" err="1" smtClean="0"/>
              <a:t>istanziazione</a:t>
            </a:r>
            <a:r>
              <a:rPr lang="it-IT" noProof="0" dirty="0" smtClean="0"/>
              <a:t> di uno o più Use Case</a:t>
            </a:r>
          </a:p>
          <a:p>
            <a:r>
              <a:rPr lang="it-IT" noProof="0" dirty="0" smtClean="0"/>
              <a:t>Sono sempre </a:t>
            </a:r>
            <a:r>
              <a:rPr lang="it-IT" i="1" noProof="0" dirty="0" smtClean="0"/>
              <a:t>esterni</a:t>
            </a:r>
            <a:r>
              <a:rPr lang="it-IT" noProof="0" dirty="0" smtClean="0"/>
              <a:t> al sistema (anche se il sistema può averne una rappresentazione </a:t>
            </a:r>
            <a:r>
              <a:rPr lang="it-IT" i="1" noProof="0" dirty="0" smtClean="0"/>
              <a:t>interna</a:t>
            </a:r>
            <a:r>
              <a:rPr lang="it-IT" noProof="0" dirty="0" smtClean="0"/>
              <a:t>)</a:t>
            </a:r>
          </a:p>
          <a:p>
            <a:pPr lvl="1"/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86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Scenario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… o Confine di Sistema</a:t>
            </a:r>
          </a:p>
          <a:p>
            <a:r>
              <a:rPr lang="it-IT" i="1" noProof="0" dirty="0" smtClean="0"/>
              <a:t>“Sequenza di passi che caratterizzano una particolare interazione tra utente e sistema”</a:t>
            </a:r>
          </a:p>
          <a:p>
            <a:r>
              <a:rPr lang="it-IT" noProof="0" dirty="0" smtClean="0"/>
              <a:t>È un’istanza di uno Use Case</a:t>
            </a:r>
          </a:p>
          <a:p>
            <a:r>
              <a:rPr lang="it-IT" noProof="0" dirty="0" smtClean="0"/>
              <a:t>Definisce gli eventi in un caso particolare di esecuzione del programma</a:t>
            </a:r>
          </a:p>
          <a:p>
            <a:r>
              <a:rPr lang="it-IT" noProof="0" dirty="0" smtClean="0"/>
              <a:t>Ogni Caso d’Uso può averne un insieme:</a:t>
            </a:r>
          </a:p>
          <a:p>
            <a:pPr lvl="1"/>
            <a:r>
              <a:rPr lang="it-IT" noProof="0" dirty="0" smtClean="0"/>
              <a:t>Scenario </a:t>
            </a:r>
            <a:r>
              <a:rPr lang="it-IT" b="1" noProof="0" dirty="0" smtClean="0"/>
              <a:t>principale</a:t>
            </a:r>
            <a:r>
              <a:rPr lang="it-IT" noProof="0" dirty="0" smtClean="0"/>
              <a:t> (tutto funziona correttamente)</a:t>
            </a:r>
          </a:p>
          <a:p>
            <a:pPr lvl="1"/>
            <a:r>
              <a:rPr lang="it-IT" noProof="0" dirty="0" smtClean="0"/>
              <a:t>Scenari </a:t>
            </a:r>
            <a:r>
              <a:rPr lang="it-IT" b="1" noProof="0" dirty="0" smtClean="0"/>
              <a:t>secondari</a:t>
            </a:r>
            <a:r>
              <a:rPr lang="it-IT" noProof="0" dirty="0" smtClean="0"/>
              <a:t> (estensioni o eccezioni)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10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Diagramma dei Casi d’Uso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noProof="0" dirty="0" smtClean="0"/>
              <a:t>È un’unità funzionale del sistema </a:t>
            </a:r>
            <a:r>
              <a:rPr lang="it-IT" noProof="0" dirty="0" smtClean="0">
                <a:sym typeface="Wingdings"/>
              </a:rPr>
              <a:t> comportamento del sistema</a:t>
            </a:r>
            <a:endParaRPr lang="it-IT" noProof="0" dirty="0" smtClean="0"/>
          </a:p>
          <a:p>
            <a:r>
              <a:rPr lang="it-IT" noProof="0" dirty="0" smtClean="0"/>
              <a:t>Visualizza </a:t>
            </a:r>
            <a:r>
              <a:rPr lang="it-IT" noProof="0" dirty="0"/>
              <a:t>le </a:t>
            </a:r>
            <a:r>
              <a:rPr lang="it-IT" b="1" noProof="0" dirty="0"/>
              <a:t>relazioni</a:t>
            </a:r>
            <a:r>
              <a:rPr lang="it-IT" noProof="0" dirty="0"/>
              <a:t> fra attori e casi d’uso</a:t>
            </a:r>
            <a:r>
              <a:rPr lang="it-IT" noProof="0" dirty="0" smtClean="0"/>
              <a:t> </a:t>
            </a:r>
          </a:p>
          <a:p>
            <a:r>
              <a:rPr lang="it-IT" noProof="0" dirty="0" smtClean="0"/>
              <a:t>Esprime le </a:t>
            </a:r>
            <a:r>
              <a:rPr lang="it-IT" b="1" noProof="0" dirty="0" smtClean="0"/>
              <a:t>procedure</a:t>
            </a:r>
            <a:r>
              <a:rPr lang="it-IT" noProof="0" dirty="0" smtClean="0"/>
              <a:t> esistenti nel dominio in termini di scenari operativi</a:t>
            </a:r>
          </a:p>
          <a:p>
            <a:r>
              <a:rPr lang="it-IT" noProof="0" dirty="0" smtClean="0"/>
              <a:t>Definisce il </a:t>
            </a:r>
            <a:r>
              <a:rPr lang="it-IT" b="1" noProof="0" dirty="0" smtClean="0"/>
              <a:t>comportamento</a:t>
            </a:r>
            <a:r>
              <a:rPr lang="it-IT" noProof="0" dirty="0" smtClean="0"/>
              <a:t> del sistema:</a:t>
            </a:r>
          </a:p>
          <a:p>
            <a:pPr lvl="1"/>
            <a:r>
              <a:rPr lang="it-IT" noProof="0" dirty="0" smtClean="0"/>
              <a:t>Come il sistema agisce e reagisce</a:t>
            </a:r>
          </a:p>
          <a:p>
            <a:pPr lvl="1"/>
            <a:r>
              <a:rPr lang="it-IT" noProof="0" dirty="0" smtClean="0"/>
              <a:t>Ciò che è visibile all’esterno</a:t>
            </a:r>
          </a:p>
          <a:p>
            <a:r>
              <a:rPr lang="it-IT" noProof="0" dirty="0" smtClean="0"/>
              <a:t>Descrive:</a:t>
            </a:r>
          </a:p>
          <a:p>
            <a:pPr lvl="1"/>
            <a:r>
              <a:rPr lang="it-IT" noProof="0" dirty="0" smtClean="0"/>
              <a:t>Il sistema </a:t>
            </a:r>
          </a:p>
          <a:p>
            <a:pPr lvl="1"/>
            <a:r>
              <a:rPr lang="it-IT" noProof="0" dirty="0" smtClean="0"/>
              <a:t>L’ambiente</a:t>
            </a:r>
          </a:p>
          <a:p>
            <a:pPr lvl="1"/>
            <a:r>
              <a:rPr lang="it-IT" noProof="0" dirty="0" smtClean="0"/>
              <a:t>Le relazioni tra sistema e ambiente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99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Diagramma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Può comprendere:</a:t>
            </a:r>
          </a:p>
          <a:p>
            <a:pPr lvl="1"/>
            <a:r>
              <a:rPr lang="it-IT" noProof="0" dirty="0" smtClean="0"/>
              <a:t>Pre-condizione (controlli che si possono omettere nel codice)</a:t>
            </a:r>
          </a:p>
          <a:p>
            <a:pPr lvl="1"/>
            <a:r>
              <a:rPr lang="it-IT" noProof="0" dirty="0" smtClean="0"/>
              <a:t>Garanzia </a:t>
            </a:r>
          </a:p>
          <a:p>
            <a:pPr lvl="1"/>
            <a:r>
              <a:rPr lang="it-IT" noProof="0" dirty="0" smtClean="0"/>
              <a:t>Trigger (specifica l’evento che darà inizio al caso d’uso)</a:t>
            </a:r>
          </a:p>
          <a:p>
            <a:r>
              <a:rPr lang="it-IT" noProof="0" dirty="0" smtClean="0"/>
              <a:t>NB: il caso d’uso FA qualcosa: frase breve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92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 a UML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2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Notazione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smtClean="0"/>
              <a:t>Confine del sistema: rettangolo identificato dal nome del sistema</a:t>
            </a:r>
          </a:p>
          <a:p>
            <a:r>
              <a:rPr lang="it-IT" noProof="0" smtClean="0"/>
              <a:t>Attori: omini stilizzati (posti fuori dal sistema)</a:t>
            </a:r>
          </a:p>
          <a:p>
            <a:r>
              <a:rPr lang="it-IT" noProof="0" smtClean="0"/>
              <a:t>Casi d’uso: ovali all’interno del sistema, descritti da una frase breve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687388" y="3352800"/>
            <a:ext cx="7696200" cy="2895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349376" y="3581400"/>
            <a:ext cx="422275" cy="1295400"/>
            <a:chOff x="1440" y="1392"/>
            <a:chExt cx="288" cy="816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440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8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84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1440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440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7223126" y="3581400"/>
            <a:ext cx="422275" cy="1295400"/>
            <a:chOff x="1440" y="1392"/>
            <a:chExt cx="288" cy="816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440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84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1440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440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195638" y="3429000"/>
            <a:ext cx="26035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201988" y="3429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400" i="0" dirty="0">
                <a:latin typeface="Times New Roman" pitchFamily="18" charset="0"/>
              </a:rPr>
              <a:t>Sistema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754188" y="4343400"/>
            <a:ext cx="1752600" cy="1447800"/>
            <a:chOff x="1248" y="1872"/>
            <a:chExt cx="1152" cy="91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248" y="187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248" y="1872"/>
              <a:ext cx="115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 flipH="1">
            <a:off x="5487988" y="4343400"/>
            <a:ext cx="1752600" cy="1447800"/>
            <a:chOff x="1248" y="1872"/>
            <a:chExt cx="1152" cy="912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248" y="187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248" y="1872"/>
              <a:ext cx="115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15988" y="5029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Attore 1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83388" y="50292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Attore 2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3478213" y="4038600"/>
            <a:ext cx="20383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78213" y="5486400"/>
            <a:ext cx="2039938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371851" y="556260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400" i="0" dirty="0">
                <a:latin typeface="Times New Roman" pitchFamily="18" charset="0"/>
              </a:rPr>
              <a:t>Use Case 2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371851" y="411480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400" i="0" dirty="0">
                <a:latin typeface="Times New Roman" pitchFamily="18" charset="0"/>
              </a:rPr>
              <a:t>Use Case 1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4497388" y="4648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805238" y="4800600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relazione</a:t>
            </a:r>
          </a:p>
        </p:txBody>
      </p:sp>
    </p:spTree>
    <p:extLst>
      <p:ext uri="{BB962C8B-B14F-4D97-AF65-F5344CB8AC3E}">
        <p14:creationId xmlns:p14="http://schemas.microsoft.com/office/powerpoint/2010/main" val="398769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Descrizione tabellare (1/2)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Modello per la descrizione:</a:t>
            </a:r>
          </a:p>
          <a:p>
            <a:pPr lvl="1"/>
            <a:r>
              <a:rPr lang="it-IT" noProof="0" dirty="0" smtClean="0"/>
              <a:t>Identificativo univoco del caso d’uso</a:t>
            </a:r>
          </a:p>
          <a:p>
            <a:pPr lvl="1"/>
            <a:r>
              <a:rPr lang="it-IT" noProof="0" dirty="0" smtClean="0"/>
              <a:t>Titolo del caso d’uso</a:t>
            </a:r>
          </a:p>
          <a:p>
            <a:pPr lvl="1"/>
            <a:r>
              <a:rPr lang="it-IT" noProof="0" dirty="0" smtClean="0"/>
              <a:t>Attori interessati dal caso d’uso</a:t>
            </a:r>
          </a:p>
          <a:p>
            <a:pPr lvl="1"/>
            <a:r>
              <a:rPr lang="it-IT" noProof="0" dirty="0" smtClean="0"/>
              <a:t>Precondizioni</a:t>
            </a:r>
          </a:p>
          <a:p>
            <a:pPr lvl="1"/>
            <a:r>
              <a:rPr lang="it-IT" noProof="0" dirty="0" smtClean="0"/>
              <a:t>Sequenza degli eventi (passi del caso d’uso)</a:t>
            </a:r>
          </a:p>
          <a:p>
            <a:pPr lvl="2"/>
            <a:r>
              <a:rPr lang="it-IT" noProof="0" dirty="0" smtClean="0"/>
              <a:t>Azioni attore</a:t>
            </a:r>
          </a:p>
          <a:p>
            <a:pPr lvl="2"/>
            <a:r>
              <a:rPr lang="it-IT" noProof="0" dirty="0" smtClean="0"/>
              <a:t>Risposte del sistema </a:t>
            </a:r>
          </a:p>
          <a:p>
            <a:pPr lvl="1"/>
            <a:r>
              <a:rPr lang="it-IT" noProof="0" dirty="0" err="1" smtClean="0"/>
              <a:t>Postcondizioni</a:t>
            </a:r>
            <a:r>
              <a:rPr lang="it-IT" noProof="0" dirty="0" smtClean="0"/>
              <a:t>, eccezioni</a:t>
            </a:r>
          </a:p>
          <a:p>
            <a:r>
              <a:rPr lang="it-IT" dirty="0" smtClean="0"/>
              <a:t>Non è detto che siano sempre presenti tutte le voci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83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</a:t>
            </a:r>
            <a:r>
              <a:rPr lang="it-IT" dirty="0" smtClean="0"/>
              <a:t>tabellare (2/2)</a:t>
            </a:r>
            <a:endParaRPr lang="it-IT" dirty="0"/>
          </a:p>
        </p:txBody>
      </p:sp>
      <p:sp>
        <p:nvSpPr>
          <p:cNvPr id="30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153055" name="Rectangle 3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it-IT" sz="2300" dirty="0"/>
              <a:t>Use case:	Use Case 1</a:t>
            </a:r>
          </a:p>
          <a:p>
            <a:pPr>
              <a:buFont typeface="Wingdings" pitchFamily="2" charset="2"/>
              <a:buNone/>
            </a:pPr>
            <a:r>
              <a:rPr lang="it-IT" sz="2300" dirty="0"/>
              <a:t>Attori:		Attore 1 (iniziatore), Attore </a:t>
            </a:r>
            <a:r>
              <a:rPr lang="it-IT" sz="2300" dirty="0" smtClean="0"/>
              <a:t>2</a:t>
            </a:r>
            <a:endParaRPr lang="it-IT" sz="2300" dirty="0"/>
          </a:p>
          <a:p>
            <a:pPr>
              <a:buFont typeface="Wingdings" pitchFamily="2" charset="2"/>
              <a:buNone/>
            </a:pPr>
            <a:r>
              <a:rPr lang="it-IT" sz="2300" dirty="0"/>
              <a:t>Tipo:		Primario, secondario, </a:t>
            </a:r>
            <a:r>
              <a:rPr lang="it-IT" sz="2300" dirty="0" smtClean="0"/>
              <a:t>essenziale</a:t>
            </a:r>
            <a:endParaRPr lang="it-IT" sz="2300" dirty="0"/>
          </a:p>
          <a:p>
            <a:pPr>
              <a:buFont typeface="Wingdings" pitchFamily="2" charset="2"/>
              <a:buNone/>
            </a:pPr>
            <a:r>
              <a:rPr lang="it-IT" sz="2300" dirty="0"/>
              <a:t>Descrizione:	Descrizione informale dello </a:t>
            </a:r>
            <a:r>
              <a:rPr lang="it-IT" sz="2300" dirty="0" smtClean="0"/>
              <a:t>scenario</a:t>
            </a:r>
            <a:endParaRPr lang="it-IT" sz="2300" dirty="0"/>
          </a:p>
        </p:txBody>
      </p:sp>
      <p:graphicFrame>
        <p:nvGraphicFramePr>
          <p:cNvPr id="1153059" name="Group 35"/>
          <p:cNvGraphicFramePr>
            <a:graphicFrameLocks noGrp="1"/>
          </p:cNvGraphicFramePr>
          <p:nvPr/>
        </p:nvGraphicFramePr>
        <p:xfrm>
          <a:off x="762000" y="3660775"/>
          <a:ext cx="7696200" cy="2360930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Azione Attore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Risposta del Sistema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Attore1. Azione 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Attore 2. Azione 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Risposta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all’azione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Attore 1. Azione 3.	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Risposta all’azione 3.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41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6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gioco </a:t>
            </a:r>
            <a:r>
              <a:rPr lang="it-IT" dirty="0"/>
              <a:t>dei </a:t>
            </a:r>
            <a:r>
              <a:rPr lang="it-IT" dirty="0" smtClean="0"/>
              <a:t>dadi </a:t>
            </a:r>
            <a:r>
              <a:rPr lang="it-IT" dirty="0"/>
              <a:t>(1/2)</a:t>
            </a:r>
          </a:p>
        </p:txBody>
      </p:sp>
      <p:sp>
        <p:nvSpPr>
          <p:cNvPr id="21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1154070" name="Rectangle 2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300" dirty="0"/>
              <a:t>Due casi </a:t>
            </a:r>
            <a:r>
              <a:rPr lang="it-IT" sz="2300" dirty="0" smtClean="0"/>
              <a:t>d’uso</a:t>
            </a:r>
            <a:r>
              <a:rPr lang="it-IT" sz="2300" dirty="0"/>
              <a:t>, </a:t>
            </a:r>
            <a:r>
              <a:rPr lang="it-IT" sz="2300" dirty="0">
                <a:latin typeface="Courier New" pitchFamily="49" charset="0"/>
              </a:rPr>
              <a:t>Puntata</a:t>
            </a:r>
            <a:r>
              <a:rPr lang="it-IT" sz="2300" dirty="0"/>
              <a:t> e </a:t>
            </a:r>
            <a:r>
              <a:rPr lang="it-IT" sz="2300" dirty="0">
                <a:latin typeface="Courier New" pitchFamily="49" charset="0"/>
              </a:rPr>
              <a:t>Lancio</a:t>
            </a:r>
            <a:endParaRPr lang="it-IT" sz="2300" dirty="0"/>
          </a:p>
          <a:p>
            <a:pPr lvl="1"/>
            <a:r>
              <a:rPr lang="it-IT" sz="2000" dirty="0"/>
              <a:t>nessuna relazione tra i casi </a:t>
            </a:r>
            <a:r>
              <a:rPr lang="it-IT" sz="2000" dirty="0" smtClean="0"/>
              <a:t>d’uso</a:t>
            </a:r>
            <a:endParaRPr lang="it-IT" sz="2000" dirty="0"/>
          </a:p>
          <a:p>
            <a:pPr lvl="1"/>
            <a:r>
              <a:rPr lang="it-IT" sz="2000" dirty="0"/>
              <a:t>l’unico attore è coinvolto in entrambi i casi </a:t>
            </a:r>
            <a:r>
              <a:rPr lang="it-IT" sz="2000" dirty="0" smtClean="0"/>
              <a:t>d’uso</a:t>
            </a:r>
            <a:endParaRPr lang="it-IT" sz="2000" dirty="0"/>
          </a:p>
          <a:p>
            <a:endParaRPr lang="it-IT" sz="2300" dirty="0"/>
          </a:p>
        </p:txBody>
      </p:sp>
      <p:sp>
        <p:nvSpPr>
          <p:cNvPr id="1154071" name="Rectangle 23"/>
          <p:cNvSpPr>
            <a:spLocks noChangeArrowheads="1"/>
          </p:cNvSpPr>
          <p:nvPr/>
        </p:nvSpPr>
        <p:spPr bwMode="auto">
          <a:xfrm>
            <a:off x="762000" y="3048000"/>
            <a:ext cx="7696200" cy="2895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grpSp>
        <p:nvGrpSpPr>
          <p:cNvPr id="1154052" name="Group 4"/>
          <p:cNvGrpSpPr>
            <a:grpSpLocks/>
          </p:cNvGrpSpPr>
          <p:nvPr/>
        </p:nvGrpSpPr>
        <p:grpSpPr bwMode="auto">
          <a:xfrm>
            <a:off x="1423988" y="3581400"/>
            <a:ext cx="422275" cy="1295400"/>
            <a:chOff x="1440" y="1392"/>
            <a:chExt cx="288" cy="816"/>
          </a:xfrm>
        </p:grpSpPr>
        <p:sp>
          <p:nvSpPr>
            <p:cNvPr id="1154053" name="Oval 5"/>
            <p:cNvSpPr>
              <a:spLocks noChangeArrowheads="1"/>
            </p:cNvSpPr>
            <p:nvPr/>
          </p:nvSpPr>
          <p:spPr bwMode="auto">
            <a:xfrm>
              <a:off x="1440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54054" name="Line 6"/>
            <p:cNvSpPr>
              <a:spLocks noChangeShapeType="1"/>
            </p:cNvSpPr>
            <p:nvPr/>
          </p:nvSpPr>
          <p:spPr bwMode="auto">
            <a:xfrm>
              <a:off x="158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54055" name="Line 7"/>
            <p:cNvSpPr>
              <a:spLocks noChangeShapeType="1"/>
            </p:cNvSpPr>
            <p:nvPr/>
          </p:nvSpPr>
          <p:spPr bwMode="auto">
            <a:xfrm>
              <a:off x="1584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54056" name="Line 8"/>
            <p:cNvSpPr>
              <a:spLocks noChangeShapeType="1"/>
            </p:cNvSpPr>
            <p:nvPr/>
          </p:nvSpPr>
          <p:spPr bwMode="auto">
            <a:xfrm flipV="1">
              <a:off x="1440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54057" name="Line 9"/>
            <p:cNvSpPr>
              <a:spLocks noChangeShapeType="1"/>
            </p:cNvSpPr>
            <p:nvPr/>
          </p:nvSpPr>
          <p:spPr bwMode="auto">
            <a:xfrm>
              <a:off x="1440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154058" name="Rectangle 10"/>
          <p:cNvSpPr>
            <a:spLocks noChangeArrowheads="1"/>
          </p:cNvSpPr>
          <p:nvPr/>
        </p:nvSpPr>
        <p:spPr bwMode="auto">
          <a:xfrm>
            <a:off x="3270250" y="3124200"/>
            <a:ext cx="26035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4059" name="Text Box 11"/>
          <p:cNvSpPr txBox="1">
            <a:spLocks noChangeArrowheads="1"/>
          </p:cNvSpPr>
          <p:nvPr/>
        </p:nvSpPr>
        <p:spPr bwMode="auto">
          <a:xfrm>
            <a:off x="3235325" y="3200400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Gioco dei Dadi</a:t>
            </a:r>
          </a:p>
        </p:txBody>
      </p:sp>
      <p:sp>
        <p:nvSpPr>
          <p:cNvPr id="1154063" name="Oval 15"/>
          <p:cNvSpPr>
            <a:spLocks noChangeArrowheads="1"/>
          </p:cNvSpPr>
          <p:nvPr/>
        </p:nvSpPr>
        <p:spPr bwMode="auto">
          <a:xfrm>
            <a:off x="3505200" y="4038600"/>
            <a:ext cx="2085975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4064" name="Oval 16"/>
          <p:cNvSpPr>
            <a:spLocks noChangeArrowheads="1"/>
          </p:cNvSpPr>
          <p:nvPr/>
        </p:nvSpPr>
        <p:spPr bwMode="auto">
          <a:xfrm>
            <a:off x="3505200" y="4876800"/>
            <a:ext cx="2087563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4065" name="Text Box 17"/>
          <p:cNvSpPr txBox="1">
            <a:spLocks noChangeArrowheads="1"/>
          </p:cNvSpPr>
          <p:nvPr/>
        </p:nvSpPr>
        <p:spPr bwMode="auto">
          <a:xfrm>
            <a:off x="914400" y="4800600"/>
            <a:ext cx="140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400" i="0">
                <a:latin typeface="Times New Roman" pitchFamily="18" charset="0"/>
              </a:rPr>
              <a:t>Giocatore</a:t>
            </a:r>
          </a:p>
        </p:txBody>
      </p:sp>
      <p:sp>
        <p:nvSpPr>
          <p:cNvPr id="1154066" name="Text Box 18"/>
          <p:cNvSpPr txBox="1">
            <a:spLocks noChangeArrowheads="1"/>
          </p:cNvSpPr>
          <p:nvPr/>
        </p:nvSpPr>
        <p:spPr bwMode="auto">
          <a:xfrm>
            <a:off x="3429000" y="4114800"/>
            <a:ext cx="226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400" i="0" dirty="0" smtClean="0">
                <a:latin typeface="Times New Roman" pitchFamily="18" charset="0"/>
              </a:rPr>
              <a:t>Fa una puntata</a:t>
            </a:r>
            <a:endParaRPr lang="it-IT" sz="2400" i="0" dirty="0">
              <a:latin typeface="Times New Roman" pitchFamily="18" charset="0"/>
            </a:endParaRPr>
          </a:p>
        </p:txBody>
      </p:sp>
      <p:sp>
        <p:nvSpPr>
          <p:cNvPr id="1154067" name="Text Box 19"/>
          <p:cNvSpPr txBox="1">
            <a:spLocks noChangeArrowheads="1"/>
          </p:cNvSpPr>
          <p:nvPr/>
        </p:nvSpPr>
        <p:spPr bwMode="auto">
          <a:xfrm>
            <a:off x="3352800" y="4953000"/>
            <a:ext cx="234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400" i="0" dirty="0" smtClean="0">
                <a:latin typeface="Times New Roman" pitchFamily="18" charset="0"/>
              </a:rPr>
              <a:t>Lancia i dadi</a:t>
            </a:r>
            <a:endParaRPr lang="it-IT" sz="2400" i="0" dirty="0">
              <a:latin typeface="Times New Roman" pitchFamily="18" charset="0"/>
            </a:endParaRPr>
          </a:p>
        </p:txBody>
      </p:sp>
      <p:sp>
        <p:nvSpPr>
          <p:cNvPr id="1154068" name="Rectangle 20"/>
          <p:cNvSpPr>
            <a:spLocks noChangeArrowheads="1"/>
          </p:cNvSpPr>
          <p:nvPr/>
        </p:nvSpPr>
        <p:spPr bwMode="auto">
          <a:xfrm>
            <a:off x="457200" y="53340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it-IT" sz="2700" i="0"/>
          </a:p>
        </p:txBody>
      </p:sp>
      <p:sp>
        <p:nvSpPr>
          <p:cNvPr id="1154072" name="Line 24"/>
          <p:cNvSpPr>
            <a:spLocks noChangeShapeType="1"/>
          </p:cNvSpPr>
          <p:nvPr/>
        </p:nvSpPr>
        <p:spPr bwMode="auto">
          <a:xfrm>
            <a:off x="175260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4073" name="Line 25"/>
          <p:cNvSpPr>
            <a:spLocks noChangeShapeType="1"/>
          </p:cNvSpPr>
          <p:nvPr/>
        </p:nvSpPr>
        <p:spPr bwMode="auto">
          <a:xfrm>
            <a:off x="1828800" y="43434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31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gioco dei </a:t>
            </a:r>
            <a:r>
              <a:rPr lang="it-IT" dirty="0" smtClean="0"/>
              <a:t>dadi </a:t>
            </a:r>
            <a:r>
              <a:rPr lang="it-IT" dirty="0"/>
              <a:t>(2/2)</a:t>
            </a:r>
          </a:p>
        </p:txBody>
      </p:sp>
      <p:sp>
        <p:nvSpPr>
          <p:cNvPr id="2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/>
          </a:p>
        </p:txBody>
      </p:sp>
      <p:graphicFrame>
        <p:nvGraphicFramePr>
          <p:cNvPr id="1155099" name="Group 2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975982"/>
              </p:ext>
            </p:extLst>
          </p:nvPr>
        </p:nvGraphicFramePr>
        <p:xfrm>
          <a:off x="467544" y="3212976"/>
          <a:ext cx="8229600" cy="28727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Azione Attore</a:t>
                      </a:r>
                    </a:p>
                  </a:txBody>
                  <a:tcPr marL="97777" marR="97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Risposta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Sistema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Il giocatore indica la somma ed il	 numero su cui punta.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Il sistema accetta la puntata, indicando numero e somma ricevuta.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Eccezioni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Il numero giocato non è compreso tra 1 e 6.	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7777" marR="97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La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somma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giocata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è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maggiore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della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disponibilità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del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giocatore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97777" marR="97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7777" marR="97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5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584" y="1196752"/>
            <a:ext cx="7696200" cy="19573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2090738" algn="l"/>
              </a:tabLst>
            </a:pPr>
            <a:r>
              <a:rPr lang="it-IT" sz="1700" dirty="0"/>
              <a:t>Use case:	Puntata.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2090738" algn="l"/>
              </a:tabLst>
            </a:pPr>
            <a:r>
              <a:rPr lang="it-IT" sz="1700" dirty="0"/>
              <a:t>Attori:	Giocatore (iniziatore</a:t>
            </a:r>
            <a:r>
              <a:rPr lang="it-IT" sz="1700" dirty="0" smtClean="0"/>
              <a:t>)</a:t>
            </a:r>
            <a:endParaRPr lang="it-IT" sz="17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2090738" algn="l"/>
              </a:tabLst>
            </a:pPr>
            <a:r>
              <a:rPr lang="it-IT" sz="1700" dirty="0"/>
              <a:t>Tipo:	Essenziale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2090738" algn="l"/>
              </a:tabLst>
            </a:pPr>
            <a:r>
              <a:rPr lang="it-IT" sz="1700" dirty="0"/>
              <a:t>Descrizione:	Il giocatore punta una somma sul numero che uscirà 	nel prossimo lancio, indicando il numero </a:t>
            </a:r>
            <a:r>
              <a:rPr lang="it-IT" sz="1700" dirty="0" smtClean="0"/>
              <a:t>atteso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281576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Relazioni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noProof="0" dirty="0" smtClean="0"/>
              <a:t>Rappresentano una vista del sistema dall’esterno</a:t>
            </a:r>
          </a:p>
          <a:p>
            <a:pPr lvl="1"/>
            <a:r>
              <a:rPr lang="it-IT" noProof="0" dirty="0" smtClean="0"/>
              <a:t>Associazione: comunicazione tra un attore ed un caso d’uso </a:t>
            </a:r>
          </a:p>
          <a:p>
            <a:pPr lvl="2"/>
            <a:r>
              <a:rPr lang="it-IT" noProof="0" dirty="0" smtClean="0"/>
              <a:t>Notazione: linea che congiunge attore e caso d’uso</a:t>
            </a:r>
          </a:p>
          <a:p>
            <a:pPr lvl="1"/>
            <a:r>
              <a:rPr lang="it-IT" noProof="0" dirty="0" smtClean="0"/>
              <a:t>Generalizzazione tra attori: relazione tra un attore più generale ed uno più specifico che eredita da quello più generale ed aggiunge capacità </a:t>
            </a:r>
          </a:p>
          <a:p>
            <a:pPr lvl="1"/>
            <a:r>
              <a:rPr lang="it-IT" noProof="0" dirty="0" smtClean="0"/>
              <a:t>Generalizzazione tra casi d’uso: relazione tra casi d’uso, uno più specifico eredita da uno più generale e aggiunge caratteristiche a quello più generale  </a:t>
            </a:r>
          </a:p>
          <a:p>
            <a:pPr lvl="1"/>
            <a:r>
              <a:rPr lang="it-IT" noProof="0" dirty="0" smtClean="0"/>
              <a:t>Inclusione tra casi d’uso: definisce un caso d’uso come un incremento di un caso d’uso base </a:t>
            </a:r>
          </a:p>
          <a:p>
            <a:pPr lvl="2"/>
            <a:r>
              <a:rPr lang="it-IT" noProof="0" dirty="0" smtClean="0"/>
              <a:t>Relazione &lt;&lt;</a:t>
            </a:r>
            <a:r>
              <a:rPr lang="it-IT" noProof="0" dirty="0" err="1" smtClean="0"/>
              <a:t>includes</a:t>
            </a:r>
            <a:r>
              <a:rPr lang="it-IT" noProof="0" dirty="0" smtClean="0"/>
              <a:t>&gt;&gt;</a:t>
            </a:r>
          </a:p>
          <a:p>
            <a:pPr lvl="1"/>
            <a:r>
              <a:rPr lang="it-IT" noProof="0" dirty="0" smtClean="0"/>
              <a:t>Estensione tra casi d’uso: un caso d’uso incorpora comportamenti di altri casi d’uso come parti del proprio comportamento</a:t>
            </a:r>
          </a:p>
          <a:p>
            <a:pPr lvl="2"/>
            <a:r>
              <a:rPr lang="it-IT" noProof="0" dirty="0" smtClean="0"/>
              <a:t>Relazione &lt;&lt;</a:t>
            </a:r>
            <a:r>
              <a:rPr lang="it-IT" noProof="0" dirty="0" err="1" smtClean="0"/>
              <a:t>extends</a:t>
            </a:r>
            <a:r>
              <a:rPr lang="it-IT" noProof="0" dirty="0" smtClean="0"/>
              <a:t>&gt;&gt;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77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Generalizzazione tra attori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smtClean="0"/>
              <a:t>L’attore </a:t>
            </a:r>
            <a:r>
              <a:rPr lang="it-IT" noProof="0"/>
              <a:t>specializzato eredita la partecipazione a tutti i casi d’uso nei quali è coinvolto l’attore generico</a:t>
            </a:r>
            <a:r>
              <a:rPr lang="it-IT" noProof="0" smtClean="0"/>
              <a:t> </a:t>
            </a:r>
            <a:endParaRPr lang="it-IT" noProof="0"/>
          </a:p>
          <a:p>
            <a:r>
              <a:rPr lang="it-IT" noProof="0" smtClean="0"/>
              <a:t>L’attore </a:t>
            </a:r>
            <a:r>
              <a:rPr lang="it-IT" noProof="0"/>
              <a:t>specializzato può partecipare ad ulteriori casi </a:t>
            </a:r>
            <a:r>
              <a:rPr lang="it-IT" noProof="0" smtClean="0"/>
              <a:t>d’uso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73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Generalizzazione tra casi d’uso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smtClean="0"/>
              <a:t>I casi d’uso </a:t>
            </a:r>
            <a:r>
              <a:rPr lang="it-IT" i="1" noProof="0" smtClean="0"/>
              <a:t>speciﬁci:</a:t>
            </a:r>
          </a:p>
          <a:p>
            <a:pPr lvl="1"/>
            <a:r>
              <a:rPr lang="it-IT" noProof="0" smtClean="0"/>
              <a:t>Ereditano tutte le proprietà del caso d’uso generale </a:t>
            </a:r>
          </a:p>
          <a:p>
            <a:pPr lvl="1"/>
            <a:r>
              <a:rPr lang="it-IT" noProof="0" smtClean="0"/>
              <a:t>Possono inserire nuovi passi per l’attore </a:t>
            </a:r>
          </a:p>
          <a:p>
            <a:pPr lvl="1"/>
            <a:r>
              <a:rPr lang="it-IT" noProof="0" smtClean="0"/>
              <a:t>o rideﬁnire passi ereditati da quello generale 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62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Inclusione di casi d’uso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smtClean="0"/>
              <a:t>Una sequenza di passi che l’attore compie può essere rappresentata come un caso d’uso incluso in altri casi d’uso </a:t>
            </a:r>
          </a:p>
          <a:p>
            <a:pPr lvl="1"/>
            <a:r>
              <a:rPr lang="it-IT" noProof="0" smtClean="0"/>
              <a:t>“comporre numero” è incluso in “telefonare” e “trasferire chiamata” </a:t>
            </a:r>
          </a:p>
          <a:p>
            <a:pPr lvl="1"/>
            <a:r>
              <a:rPr lang="it-IT" noProof="0" smtClean="0"/>
              <a:t>“utente” avvia “trasferire chiamata” e dopo usa “comporre numero”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27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Estensione di un caso d’uso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smtClean="0"/>
              <a:t>Un caso d’uso di estensione </a:t>
            </a:r>
            <a:r>
              <a:rPr lang="it-IT" sz="3027" noProof="0" smtClean="0"/>
              <a:t>(es. Stampare ordine) </a:t>
            </a:r>
            <a:r>
              <a:rPr lang="it-IT" noProof="0" smtClean="0"/>
              <a:t>rappresenta un comportamento opzionale del caso d’uso di base </a:t>
            </a:r>
            <a:r>
              <a:rPr lang="it-IT" sz="3027" noProof="0" smtClean="0"/>
              <a:t>(es. Inserire ordine) </a:t>
            </a:r>
          </a:p>
          <a:p>
            <a:pPr lvl="1"/>
            <a:r>
              <a:rPr lang="it-IT" noProof="0" smtClean="0"/>
              <a:t>Il “venditore” usa prima “Inserire ordine” e poi da quel punto avvia opzionalmente “Stampare ordine”</a:t>
            </a:r>
          </a:p>
          <a:p>
            <a:pPr lvl="2"/>
            <a:r>
              <a:rPr lang="it-IT" noProof="0" smtClean="0"/>
              <a:t>L’avvio di “Stampare ordine” è subordinato all’avvio di “Inserire ordine” </a:t>
            </a:r>
          </a:p>
          <a:p>
            <a:pPr lvl="2"/>
            <a:r>
              <a:rPr lang="it-IT" noProof="0" smtClean="0"/>
              <a:t>“Stampare ordine” è una attività con cui il “venditore” interagisce</a:t>
            </a:r>
          </a:p>
          <a:p>
            <a:r>
              <a:rPr lang="it-IT" noProof="0" smtClean="0"/>
              <a:t>Il caso d’uso di base deﬁnisce il punto di estensione e la condizione di attivazione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73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Modello a cascata</a:t>
            </a:r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6792"/>
            <a:ext cx="7696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e 3"/>
          <p:cNvSpPr/>
          <p:nvPr/>
        </p:nvSpPr>
        <p:spPr>
          <a:xfrm>
            <a:off x="395536" y="908720"/>
            <a:ext cx="3888432" cy="27816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85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Differenza tra inclusione e estensione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L’inclusione indica un caso d’uso (incluso) che viene sempre eseguito durante l’esecuzione del caso d’uso “includente</a:t>
            </a:r>
            <a:r>
              <a:rPr lang="it-IT" dirty="0"/>
              <a:t>”</a:t>
            </a:r>
            <a:endParaRPr lang="it-IT" dirty="0" smtClean="0"/>
          </a:p>
          <a:p>
            <a:r>
              <a:rPr lang="it-IT" dirty="0" smtClean="0"/>
              <a:t>L’estensione indica un caso d’uso che può essere eseguito durante l’esecuzione del caso d’uso che viene esteso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25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Identificazione dei Casi d’Uso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115610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Identificazione </a:t>
            </a:r>
            <a:r>
              <a:rPr lang="it-IT" b="1" dirty="0" err="1"/>
              <a:t>actor-based</a:t>
            </a:r>
            <a:endParaRPr lang="it-IT" b="1" dirty="0"/>
          </a:p>
          <a:p>
            <a:pPr lvl="1"/>
            <a:r>
              <a:rPr lang="it-IT" dirty="0"/>
              <a:t>attori nel dominio del </a:t>
            </a:r>
            <a:r>
              <a:rPr lang="it-IT" dirty="0" smtClean="0"/>
              <a:t>problema</a:t>
            </a:r>
            <a:endParaRPr lang="it-IT" dirty="0"/>
          </a:p>
          <a:p>
            <a:pPr lvl="1"/>
            <a:r>
              <a:rPr lang="it-IT" dirty="0"/>
              <a:t>per ogni attore, processi a cui </a:t>
            </a:r>
            <a:r>
              <a:rPr lang="it-IT" dirty="0" smtClean="0"/>
              <a:t>partecipa</a:t>
            </a:r>
            <a:endParaRPr lang="it-IT" dirty="0"/>
          </a:p>
          <a:p>
            <a:r>
              <a:rPr lang="it-IT" dirty="0"/>
              <a:t>Identificazione </a:t>
            </a:r>
            <a:r>
              <a:rPr lang="it-IT" b="1" dirty="0" err="1"/>
              <a:t>process-based</a:t>
            </a:r>
            <a:endParaRPr lang="it-IT" b="1" dirty="0"/>
          </a:p>
          <a:p>
            <a:pPr lvl="1"/>
            <a:r>
              <a:rPr lang="it-IT" dirty="0"/>
              <a:t>processi a cui il sistema </a:t>
            </a:r>
            <a:r>
              <a:rPr lang="it-IT" dirty="0" smtClean="0"/>
              <a:t>partecipa</a:t>
            </a:r>
            <a:endParaRPr lang="it-IT" dirty="0"/>
          </a:p>
          <a:p>
            <a:pPr lvl="1"/>
            <a:r>
              <a:rPr lang="it-IT" dirty="0"/>
              <a:t>relazioni tra attori e </a:t>
            </a:r>
            <a:r>
              <a:rPr lang="it-IT" dirty="0" smtClean="0"/>
              <a:t>processi</a:t>
            </a:r>
            <a:endParaRPr lang="it-IT" dirty="0"/>
          </a:p>
          <a:p>
            <a:r>
              <a:rPr lang="it-IT" dirty="0"/>
              <a:t>Gli </a:t>
            </a:r>
            <a:r>
              <a:rPr lang="it-IT" dirty="0" err="1"/>
              <a:t>interaction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di UML consentono di descrivere i casi </a:t>
            </a:r>
            <a:r>
              <a:rPr lang="it-IT" dirty="0" smtClean="0"/>
              <a:t>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856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Come identificare un caso d’uso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it-IT" noProof="0" smtClean="0"/>
              <a:t>Identiﬁcare </a:t>
            </a:r>
            <a:r>
              <a:rPr lang="it-IT" noProof="0"/>
              <a:t>gli attori principali del sistema</a:t>
            </a:r>
            <a:r>
              <a:rPr lang="it-IT" noProof="0" smtClean="0"/>
              <a:t> </a:t>
            </a:r>
            <a:endParaRPr lang="it-IT" noProof="0"/>
          </a:p>
          <a:p>
            <a:r>
              <a:rPr lang="it-IT" noProof="0" smtClean="0"/>
              <a:t>Per </a:t>
            </a:r>
            <a:r>
              <a:rPr lang="it-IT" noProof="0"/>
              <a:t>ogni </a:t>
            </a:r>
            <a:r>
              <a:rPr lang="it-IT" noProof="0" smtClean="0"/>
              <a:t>attore:</a:t>
            </a:r>
          </a:p>
          <a:p>
            <a:pPr lvl="1"/>
            <a:r>
              <a:rPr lang="it-IT" noProof="0" smtClean="0"/>
              <a:t>Individuare </a:t>
            </a:r>
            <a:r>
              <a:rPr lang="it-IT" noProof="0"/>
              <a:t>le azioni che può fare sul sistema</a:t>
            </a:r>
            <a:r>
              <a:rPr lang="it-IT" noProof="0" smtClean="0"/>
              <a:t> </a:t>
            </a:r>
            <a:endParaRPr lang="it-IT" noProof="0"/>
          </a:p>
          <a:p>
            <a:r>
              <a:rPr lang="it-IT" noProof="0" smtClean="0"/>
              <a:t>Per </a:t>
            </a:r>
            <a:r>
              <a:rPr lang="it-IT" noProof="0"/>
              <a:t>ogni caso </a:t>
            </a:r>
            <a:r>
              <a:rPr lang="it-IT" noProof="0" smtClean="0"/>
              <a:t>d’uso:</a:t>
            </a:r>
          </a:p>
          <a:p>
            <a:pPr lvl="1"/>
            <a:r>
              <a:rPr lang="it-IT" noProof="0" smtClean="0"/>
              <a:t>Chiarire </a:t>
            </a:r>
            <a:r>
              <a:rPr lang="it-IT" noProof="0"/>
              <a:t>come inizia l’attività</a:t>
            </a:r>
            <a:r>
              <a:rPr lang="it-IT" noProof="0" smtClean="0"/>
              <a:t> </a:t>
            </a:r>
            <a:endParaRPr lang="it-IT" noProof="0"/>
          </a:p>
          <a:p>
            <a:pPr lvl="1"/>
            <a:r>
              <a:rPr lang="it-IT" noProof="0" smtClean="0"/>
              <a:t>Le </a:t>
            </a:r>
            <a:r>
              <a:rPr lang="it-IT" noProof="0"/>
              <a:t>risposte che l’attore si aspetta dal sistema</a:t>
            </a:r>
            <a:r>
              <a:rPr lang="it-IT" noProof="0" smtClean="0"/>
              <a:t> </a:t>
            </a:r>
            <a:endParaRPr lang="it-IT" noProof="0"/>
          </a:p>
          <a:p>
            <a:pPr lvl="1"/>
            <a:r>
              <a:rPr lang="it-IT" noProof="0" smtClean="0"/>
              <a:t>La </a:t>
            </a:r>
            <a:r>
              <a:rPr lang="it-IT" noProof="0"/>
              <a:t>sequenza di passi che l’attore usa per svolgere </a:t>
            </a:r>
            <a:r>
              <a:rPr lang="it-IT" noProof="0" smtClean="0"/>
              <a:t>l’attività</a:t>
            </a:r>
          </a:p>
          <a:p>
            <a:pPr lvl="1"/>
            <a:r>
              <a:rPr lang="it-IT" noProof="0" smtClean="0"/>
              <a:t>Eventuali </a:t>
            </a:r>
            <a:r>
              <a:rPr lang="it-IT" noProof="0"/>
              <a:t>altri attori coinvolti</a:t>
            </a:r>
            <a:r>
              <a:rPr lang="it-IT" noProof="0" smtClean="0"/>
              <a:t> </a:t>
            </a:r>
            <a:endParaRPr lang="it-IT" noProof="0"/>
          </a:p>
          <a:p>
            <a:r>
              <a:rPr lang="it-IT" noProof="0" smtClean="0"/>
              <a:t>I </a:t>
            </a:r>
            <a:r>
              <a:rPr lang="it-IT" noProof="0"/>
              <a:t>casi d’uso</a:t>
            </a:r>
            <a:r>
              <a:rPr lang="it-IT" noProof="0" smtClean="0"/>
              <a:t> forniscono:</a:t>
            </a:r>
          </a:p>
          <a:p>
            <a:pPr lvl="1"/>
            <a:r>
              <a:rPr lang="it-IT" noProof="0" smtClean="0"/>
              <a:t>Un </a:t>
            </a:r>
            <a:r>
              <a:rPr lang="it-IT" noProof="0"/>
              <a:t>documento per analisti, progettisti e test</a:t>
            </a:r>
            <a:r>
              <a:rPr lang="it-IT" noProof="0" smtClean="0"/>
              <a:t> </a:t>
            </a:r>
            <a:endParaRPr lang="it-IT" noProof="0"/>
          </a:p>
          <a:p>
            <a:pPr lvl="1"/>
            <a:r>
              <a:rPr lang="it-IT" noProof="0" smtClean="0"/>
              <a:t>Indicazioni </a:t>
            </a:r>
            <a:r>
              <a:rPr lang="it-IT" noProof="0"/>
              <a:t>sulla dimensione del </a:t>
            </a:r>
            <a:r>
              <a:rPr lang="it-IT" noProof="0" smtClean="0"/>
              <a:t>sistema</a:t>
            </a:r>
          </a:p>
          <a:p>
            <a:pPr lvl="1"/>
            <a:r>
              <a:rPr lang="it-IT" noProof="0" smtClean="0"/>
              <a:t>Una guida </a:t>
            </a:r>
            <a:r>
              <a:rPr lang="it-IT" noProof="0"/>
              <a:t>per l’utente</a:t>
            </a:r>
            <a:r>
              <a:rPr lang="it-IT" noProof="0" smtClean="0"/>
              <a:t> </a:t>
            </a:r>
          </a:p>
          <a:p>
            <a:r>
              <a:rPr lang="it-IT" noProof="0" smtClean="0"/>
              <a:t>Operazione iterativa </a:t>
            </a:r>
            <a:r>
              <a:rPr lang="it-IT" noProof="0" smtClean="0">
                <a:sym typeface="Wingdings"/>
              </a:rPr>
              <a:t> approssimazioni successive</a:t>
            </a:r>
            <a:endParaRPr lang="it-IT" noProof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96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Diagramma delle classi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2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Class Diagram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Mostra un insieme di </a:t>
            </a:r>
            <a:r>
              <a:rPr lang="it-IT" b="1" noProof="0" dirty="0" smtClean="0"/>
              <a:t>classi</a:t>
            </a:r>
            <a:r>
              <a:rPr lang="it-IT" noProof="0" dirty="0" smtClean="0"/>
              <a:t>, </a:t>
            </a:r>
            <a:r>
              <a:rPr lang="it-IT" b="1" noProof="0" dirty="0" smtClean="0"/>
              <a:t>interfacce</a:t>
            </a:r>
            <a:r>
              <a:rPr lang="it-IT" noProof="0" dirty="0" smtClean="0"/>
              <a:t> e le </a:t>
            </a:r>
            <a:r>
              <a:rPr lang="it-IT" b="1" noProof="0" dirty="0" smtClean="0"/>
              <a:t>relazioni</a:t>
            </a:r>
            <a:r>
              <a:rPr lang="it-IT" noProof="0" dirty="0" smtClean="0"/>
              <a:t> tra loro </a:t>
            </a:r>
          </a:p>
          <a:p>
            <a:r>
              <a:rPr lang="it-IT" noProof="0" dirty="0" smtClean="0"/>
              <a:t>Può essere visto come un </a:t>
            </a:r>
            <a:r>
              <a:rPr lang="it-IT" b="1" noProof="0" dirty="0" smtClean="0"/>
              <a:t>grafo</a:t>
            </a:r>
            <a:r>
              <a:rPr lang="it-IT" noProof="0" dirty="0" smtClean="0"/>
              <a:t> dove i nodi sono classi/interfacce e gli archi relazioni</a:t>
            </a:r>
          </a:p>
          <a:p>
            <a:r>
              <a:rPr lang="it-IT" noProof="0" dirty="0" smtClean="0"/>
              <a:t>Possono contenere anche package o sottosistemi (usati per raggruppare elementi)</a:t>
            </a:r>
          </a:p>
          <a:p>
            <a:r>
              <a:rPr lang="it-IT" noProof="0" dirty="0" smtClean="0"/>
              <a:t>Modella la </a:t>
            </a:r>
            <a:r>
              <a:rPr lang="it-IT" b="1" noProof="0" dirty="0" smtClean="0"/>
              <a:t>struttura statica </a:t>
            </a:r>
            <a:r>
              <a:rPr lang="it-IT" noProof="0" dirty="0" smtClean="0"/>
              <a:t>di una applicazione</a:t>
            </a:r>
          </a:p>
          <a:p>
            <a:pPr lvl="1"/>
            <a:r>
              <a:rPr lang="it-IT" noProof="0" dirty="0" smtClean="0"/>
              <a:t>elementi specificati e/o composti a design- time 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94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Astrazione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Isolare le caratteristiche </a:t>
            </a:r>
            <a:r>
              <a:rPr lang="it-IT" b="1" noProof="0" dirty="0" smtClean="0"/>
              <a:t>essenziali</a:t>
            </a:r>
            <a:r>
              <a:rPr lang="it-IT" noProof="0" dirty="0" smtClean="0"/>
              <a:t> di un’entità che permettono di distinguere tale entità dagli altri tipi </a:t>
            </a:r>
          </a:p>
          <a:p>
            <a:r>
              <a:rPr lang="it-IT" noProof="0" dirty="0" smtClean="0"/>
              <a:t>Definire il </a:t>
            </a:r>
            <a:r>
              <a:rPr lang="it-IT" b="1" noProof="0" dirty="0" smtClean="0"/>
              <a:t>confine</a:t>
            </a:r>
            <a:r>
              <a:rPr lang="it-IT" noProof="0" dirty="0" smtClean="0"/>
              <a:t> dell’entità in base al punto di vista dell’osservatore </a:t>
            </a:r>
          </a:p>
          <a:p>
            <a:r>
              <a:rPr lang="it-IT" noProof="0" dirty="0" smtClean="0"/>
              <a:t>Sottolineare </a:t>
            </a:r>
            <a:r>
              <a:rPr lang="it-IT" b="1" noProof="0" dirty="0" smtClean="0"/>
              <a:t>l’essenza ideale </a:t>
            </a:r>
            <a:r>
              <a:rPr lang="it-IT" noProof="0" dirty="0" smtClean="0"/>
              <a:t>di qualcosa invece della sua manifestazione concreta</a:t>
            </a:r>
          </a:p>
          <a:p>
            <a:r>
              <a:rPr lang="it-IT" noProof="0" dirty="0" smtClean="0"/>
              <a:t>Consente di </a:t>
            </a:r>
            <a:r>
              <a:rPr lang="it-IT" b="1" noProof="0" dirty="0" smtClean="0"/>
              <a:t>gestire la complessità </a:t>
            </a:r>
            <a:r>
              <a:rPr lang="it-IT" noProof="0" dirty="0" smtClean="0"/>
              <a:t>concentrandosi sulle caratteristiche importanti delle entità in gioco, in un determinato contesto e/o dominio 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4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Classi e oggetti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noProof="0" dirty="0" smtClean="0"/>
              <a:t>Classe</a:t>
            </a:r>
          </a:p>
          <a:p>
            <a:pPr lvl="1"/>
            <a:r>
              <a:rPr lang="it-IT" b="1" noProof="0" dirty="0" smtClean="0"/>
              <a:t>Descrittore</a:t>
            </a:r>
            <a:r>
              <a:rPr lang="it-IT" noProof="0" dirty="0" smtClean="0"/>
              <a:t> di un insieme di oggetti che condividono gli stessi attributi, operazioni, metodi, relazioni e comportamento</a:t>
            </a:r>
          </a:p>
          <a:p>
            <a:pPr lvl="1"/>
            <a:r>
              <a:rPr lang="it-IT" dirty="0" smtClean="0"/>
              <a:t>Concetto </a:t>
            </a:r>
            <a:r>
              <a:rPr lang="it-IT" dirty="0"/>
              <a:t>astratto di </a:t>
            </a:r>
            <a:r>
              <a:rPr lang="it-IT" b="1" dirty="0"/>
              <a:t>tipo</a:t>
            </a:r>
            <a:r>
              <a:rPr lang="it-IT" dirty="0"/>
              <a:t> d’entità (es: conto bancario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Definisce</a:t>
            </a:r>
          </a:p>
          <a:p>
            <a:pPr lvl="2"/>
            <a:r>
              <a:rPr lang="it-IT" dirty="0"/>
              <a:t>la struttura (insieme di caratteristiche)</a:t>
            </a:r>
          </a:p>
          <a:p>
            <a:pPr lvl="2"/>
            <a:r>
              <a:rPr lang="it-IT" dirty="0"/>
              <a:t>le operazioni ammissibili sugli </a:t>
            </a:r>
            <a:r>
              <a:rPr lang="it-IT" dirty="0" smtClean="0"/>
              <a:t>attributi</a:t>
            </a:r>
            <a:endParaRPr lang="it-IT" dirty="0"/>
          </a:p>
          <a:p>
            <a:r>
              <a:rPr lang="it-IT" noProof="0" dirty="0" smtClean="0"/>
              <a:t>Oggetto</a:t>
            </a:r>
          </a:p>
          <a:p>
            <a:pPr lvl="1"/>
            <a:r>
              <a:rPr lang="it-IT" b="1" noProof="0" dirty="0" smtClean="0"/>
              <a:t>Istanza</a:t>
            </a:r>
            <a:r>
              <a:rPr lang="it-IT" noProof="0" dirty="0" smtClean="0"/>
              <a:t> di una classe </a:t>
            </a:r>
          </a:p>
          <a:p>
            <a:pPr lvl="1"/>
            <a:r>
              <a:rPr lang="it-IT" dirty="0" smtClean="0"/>
              <a:t>Specifica </a:t>
            </a:r>
            <a:r>
              <a:rPr lang="it-IT" b="1" dirty="0"/>
              <a:t>istanza di un tipo </a:t>
            </a:r>
            <a:r>
              <a:rPr lang="it-IT" dirty="0"/>
              <a:t>di entità (es: il mio conto bancario) </a:t>
            </a:r>
          </a:p>
          <a:p>
            <a:pPr lvl="1"/>
            <a:r>
              <a:rPr lang="it-IT" dirty="0" smtClean="0">
                <a:sym typeface="Wingdings"/>
              </a:rPr>
              <a:t>Manifestazione </a:t>
            </a:r>
            <a:r>
              <a:rPr lang="it-IT" b="1" dirty="0">
                <a:sym typeface="Wingdings"/>
              </a:rPr>
              <a:t>concreta</a:t>
            </a:r>
            <a:r>
              <a:rPr lang="it-IT" dirty="0">
                <a:sym typeface="Wingdings"/>
              </a:rPr>
              <a:t> di un’astrazione</a:t>
            </a:r>
            <a:endParaRPr lang="it-IT" dirty="0"/>
          </a:p>
          <a:p>
            <a:r>
              <a:rPr lang="it-IT" noProof="0" dirty="0" smtClean="0"/>
              <a:t>Classificazione </a:t>
            </a:r>
            <a:r>
              <a:rPr lang="it-IT" noProof="0" dirty="0" smtClean="0">
                <a:sym typeface="Wingdings"/>
              </a:rPr>
              <a:t>organizzazione della conoscenza</a:t>
            </a:r>
            <a:endParaRPr lang="it-IT" noProof="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9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Quante classi ci sono?</a:t>
            </a:r>
            <a:endParaRPr lang="it-IT" noProof="0"/>
          </a:p>
        </p:txBody>
      </p:sp>
      <p:pic>
        <p:nvPicPr>
          <p:cNvPr id="4" name="Segnaposto contenuto 3" descr="Immagine 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22" r="-6822"/>
          <a:stretch>
            <a:fillRect/>
          </a:stretch>
        </p:blipFill>
        <p:spPr/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00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Classe in UML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Modella un </a:t>
            </a:r>
            <a:r>
              <a:rPr lang="it-IT" b="1" noProof="0" dirty="0" smtClean="0"/>
              <a:t>insieme di entità </a:t>
            </a:r>
            <a:r>
              <a:rPr lang="it-IT" noProof="0" dirty="0" smtClean="0"/>
              <a:t>(le istanze della classe) aventi tutti lo stesso tipo di caratteristiche (attributi, associazioni, operazioni, ...)</a:t>
            </a:r>
          </a:p>
          <a:p>
            <a:r>
              <a:rPr lang="it-IT" noProof="0" dirty="0" smtClean="0"/>
              <a:t>Rappresenta un </a:t>
            </a:r>
            <a:r>
              <a:rPr lang="it-IT" b="1" noProof="0" dirty="0" smtClean="0"/>
              <a:t>concetto dell’applicazione </a:t>
            </a:r>
            <a:r>
              <a:rPr lang="it-IT" noProof="0" dirty="0" smtClean="0"/>
              <a:t>che viene modellata</a:t>
            </a:r>
          </a:p>
          <a:p>
            <a:r>
              <a:rPr lang="it-IT" noProof="0" dirty="0" smtClean="0"/>
              <a:t>Notazione: </a:t>
            </a:r>
            <a:r>
              <a:rPr lang="it-IT" b="1" noProof="0" dirty="0" smtClean="0"/>
              <a:t>rettangolo</a:t>
            </a:r>
            <a:r>
              <a:rPr lang="it-IT" noProof="0" dirty="0" smtClean="0"/>
              <a:t> diviso in 3 sottosezioni</a:t>
            </a:r>
          </a:p>
          <a:p>
            <a:pPr lvl="1"/>
            <a:r>
              <a:rPr lang="it-IT" noProof="0" dirty="0" smtClean="0"/>
              <a:t>Nome (obbligatorio)</a:t>
            </a:r>
          </a:p>
          <a:p>
            <a:pPr lvl="1"/>
            <a:r>
              <a:rPr lang="it-IT" noProof="0" dirty="0" smtClean="0"/>
              <a:t>Attributi</a:t>
            </a:r>
          </a:p>
          <a:p>
            <a:pPr lvl="1"/>
            <a:r>
              <a:rPr lang="it-IT" noProof="0" dirty="0" smtClean="0"/>
              <a:t>Operazioni</a:t>
            </a:r>
          </a:p>
          <a:p>
            <a:r>
              <a:rPr lang="it-IT" dirty="0"/>
              <a:t>Le istanze hanno la stessa rappresentazione delle classi ma col nome </a:t>
            </a:r>
            <a:r>
              <a:rPr lang="it-IT" b="1" dirty="0" smtClean="0"/>
              <a:t>sottolineato</a:t>
            </a:r>
            <a:endParaRPr lang="it-IT" b="1" noProof="0" dirty="0" smtClean="0"/>
          </a:p>
          <a:p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09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Nome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Il nome della classe deve iniziare con una Maiuscola</a:t>
            </a:r>
          </a:p>
          <a:p>
            <a:r>
              <a:rPr lang="it-IT" noProof="0" dirty="0" smtClean="0"/>
              <a:t>Niente caratteri speciali!</a:t>
            </a:r>
          </a:p>
          <a:p>
            <a:r>
              <a:rPr lang="it-IT" noProof="0" dirty="0" smtClean="0"/>
              <a:t>Derivato dal dominio del problema</a:t>
            </a:r>
          </a:p>
          <a:p>
            <a:r>
              <a:rPr lang="it-IT" noProof="0" dirty="0" smtClean="0"/>
              <a:t>Non ambiguo</a:t>
            </a:r>
          </a:p>
          <a:p>
            <a:r>
              <a:rPr lang="it-IT" noProof="0" dirty="0" smtClean="0"/>
              <a:t>È una stringa di testo </a:t>
            </a:r>
          </a:p>
          <a:p>
            <a:pPr lvl="1"/>
            <a:r>
              <a:rPr lang="it-IT" noProof="0" dirty="0" smtClean="0"/>
              <a:t>semplice stringa </a:t>
            </a:r>
          </a:p>
          <a:p>
            <a:pPr lvl="1"/>
            <a:r>
              <a:rPr lang="it-IT" noProof="0" dirty="0" err="1" smtClean="0"/>
              <a:t>path</a:t>
            </a:r>
            <a:r>
              <a:rPr lang="it-IT" noProof="0" dirty="0" smtClean="0"/>
              <a:t> (</a:t>
            </a:r>
            <a:r>
              <a:rPr lang="it-IT" noProof="0" dirty="0" err="1" smtClean="0"/>
              <a:t>preﬁsso</a:t>
            </a:r>
            <a:r>
              <a:rPr lang="it-IT" noProof="0" dirty="0" smtClean="0"/>
              <a:t> + “::” + </a:t>
            </a:r>
            <a:r>
              <a:rPr lang="it-IT" noProof="0" dirty="0" err="1" smtClean="0"/>
              <a:t>nome_classe</a:t>
            </a:r>
            <a:r>
              <a:rPr lang="it-IT" noProof="0" dirty="0" smtClean="0"/>
              <a:t>) 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48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Gli inizi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I </a:t>
            </a:r>
            <a:r>
              <a:rPr lang="it-IT" noProof="0" dirty="0"/>
              <a:t>sistemi software possono essere modellati come </a:t>
            </a:r>
            <a:r>
              <a:rPr lang="it-IT" b="1" noProof="0" dirty="0"/>
              <a:t>insiemi di oggetti </a:t>
            </a:r>
            <a:r>
              <a:rPr lang="it-IT" noProof="0" dirty="0"/>
              <a:t>che collaborano fra di loro</a:t>
            </a:r>
            <a:r>
              <a:rPr lang="it-IT" noProof="0" dirty="0" smtClean="0"/>
              <a:t> </a:t>
            </a:r>
          </a:p>
          <a:p>
            <a:r>
              <a:rPr lang="it-IT" noProof="0" dirty="0" smtClean="0"/>
              <a:t>UML definisce una </a:t>
            </a:r>
            <a:r>
              <a:rPr lang="it-IT" b="1" noProof="0" dirty="0" smtClean="0"/>
              <a:t>notazione</a:t>
            </a:r>
            <a:r>
              <a:rPr lang="it-IT" noProof="0" dirty="0" smtClean="0"/>
              <a:t> “standard” basata su un </a:t>
            </a:r>
            <a:r>
              <a:rPr lang="it-IT" noProof="0" dirty="0" err="1" smtClean="0"/>
              <a:t>metamodello</a:t>
            </a:r>
            <a:r>
              <a:rPr lang="it-IT" noProof="0" dirty="0" smtClean="0"/>
              <a:t> integrato degli “oggetti” che compongono un sistema software</a:t>
            </a:r>
          </a:p>
          <a:p>
            <a:r>
              <a:rPr lang="it-IT" noProof="0" dirty="0" smtClean="0"/>
              <a:t>UML è una </a:t>
            </a:r>
            <a:r>
              <a:rPr lang="it-IT" b="1" noProof="0" dirty="0" smtClean="0"/>
              <a:t>famiglia di notazioni </a:t>
            </a:r>
            <a:r>
              <a:rPr lang="it-IT" b="1" noProof="0" dirty="0" err="1" smtClean="0"/>
              <a:t>graﬁche</a:t>
            </a:r>
            <a:r>
              <a:rPr lang="it-IT" b="1" noProof="0" dirty="0" smtClean="0"/>
              <a:t> </a:t>
            </a:r>
            <a:r>
              <a:rPr lang="it-IT" noProof="0" dirty="0" smtClean="0"/>
              <a:t>per la modellazione </a:t>
            </a:r>
            <a:r>
              <a:rPr lang="it-IT" b="1" noProof="0" dirty="0" smtClean="0"/>
              <a:t>visuale</a:t>
            </a:r>
            <a:r>
              <a:rPr lang="it-IT" noProof="0" dirty="0" smtClean="0"/>
              <a:t> del software </a:t>
            </a:r>
          </a:p>
          <a:p>
            <a:pPr lvl="1"/>
            <a:r>
              <a:rPr lang="it-IT" noProof="0" dirty="0" smtClean="0"/>
              <a:t>Modellazione: </a:t>
            </a:r>
            <a:r>
              <a:rPr lang="it-IT" b="1" noProof="0" dirty="0" smtClean="0"/>
              <a:t>rappresentazione</a:t>
            </a:r>
            <a:r>
              <a:rPr lang="it-IT" noProof="0" dirty="0" smtClean="0"/>
              <a:t> di elementi che corrispondono a parti del software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4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Attributi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it-IT" i="1" noProof="0" dirty="0" smtClean="0"/>
              <a:t>visibilità nome molteplicità: tipo = </a:t>
            </a:r>
            <a:r>
              <a:rPr lang="it-IT" i="1" noProof="0" dirty="0" err="1" smtClean="0"/>
              <a:t>valoreIniziale</a:t>
            </a:r>
            <a:endParaRPr lang="it-IT" i="1" noProof="0" dirty="0" smtClean="0"/>
          </a:p>
          <a:p>
            <a:r>
              <a:rPr lang="it-IT" noProof="0" dirty="0" smtClean="0"/>
              <a:t>Solo il nome è obbligatorio</a:t>
            </a:r>
          </a:p>
          <a:p>
            <a:r>
              <a:rPr lang="it-IT" noProof="0" dirty="0" smtClean="0"/>
              <a:t>Visibilità:</a:t>
            </a:r>
          </a:p>
          <a:p>
            <a:pPr lvl="1"/>
            <a:r>
              <a:rPr lang="it-IT" noProof="0" dirty="0" smtClean="0"/>
              <a:t>private (-)  </a:t>
            </a:r>
          </a:p>
          <a:p>
            <a:pPr lvl="1"/>
            <a:r>
              <a:rPr lang="it-IT" noProof="0" dirty="0" err="1" smtClean="0"/>
              <a:t>protected</a:t>
            </a:r>
            <a:r>
              <a:rPr lang="it-IT" noProof="0" dirty="0" smtClean="0"/>
              <a:t> (#) </a:t>
            </a:r>
          </a:p>
          <a:p>
            <a:pPr lvl="1"/>
            <a:r>
              <a:rPr lang="it-IT" noProof="0" dirty="0" smtClean="0"/>
              <a:t>package (~) </a:t>
            </a:r>
          </a:p>
          <a:p>
            <a:pPr lvl="1"/>
            <a:r>
              <a:rPr lang="it-IT" noProof="0" dirty="0" smtClean="0"/>
              <a:t>public (+) </a:t>
            </a:r>
          </a:p>
          <a:p>
            <a:r>
              <a:rPr lang="it-IT" noProof="0" dirty="0" smtClean="0"/>
              <a:t>Molteplicità: [n]: </a:t>
            </a:r>
            <a:r>
              <a:rPr lang="it-IT" noProof="0" dirty="0" err="1" smtClean="0"/>
              <a:t>tipoDelVettore</a:t>
            </a:r>
            <a:endParaRPr lang="it-IT" noProof="0" dirty="0" smtClean="0"/>
          </a:p>
          <a:p>
            <a:r>
              <a:rPr lang="it-IT" u="sng" noProof="0" dirty="0" smtClean="0"/>
              <a:t>Sottolineatura</a:t>
            </a:r>
            <a:r>
              <a:rPr lang="it-IT" noProof="0" dirty="0" smtClean="0"/>
              <a:t>: indica che l’attributo appartiene ad un ambito di classe (</a:t>
            </a:r>
            <a:r>
              <a:rPr lang="it-IT" noProof="0" dirty="0" err="1" smtClean="0"/>
              <a:t>static</a:t>
            </a:r>
            <a:r>
              <a:rPr lang="it-IT" noProof="0" dirty="0" smtClean="0"/>
              <a:t>) e non di istanza </a:t>
            </a:r>
          </a:p>
          <a:p>
            <a:r>
              <a:rPr lang="it-IT" noProof="0" dirty="0" err="1" smtClean="0"/>
              <a:t>valoreIniziale</a:t>
            </a:r>
            <a:r>
              <a:rPr lang="it-IT" noProof="0" dirty="0" smtClean="0"/>
              <a:t>: valore che l’attributo avrà al momento dell’</a:t>
            </a:r>
            <a:r>
              <a:rPr lang="it-IT" noProof="0" dirty="0" err="1" smtClean="0"/>
              <a:t>istanziazione</a:t>
            </a:r>
            <a:r>
              <a:rPr lang="it-IT" noProof="0" dirty="0" smtClean="0"/>
              <a:t> di un oggetto di quella classe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03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Operazioni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it-IT" sz="2800" i="1" noProof="0" dirty="0" smtClean="0"/>
              <a:t>visibilità nome(</a:t>
            </a:r>
            <a:r>
              <a:rPr lang="it-IT" sz="2800" i="1" noProof="0" dirty="0" err="1" smtClean="0"/>
              <a:t>nomeParam:tipoParam</a:t>
            </a:r>
            <a:r>
              <a:rPr lang="it-IT" sz="2800" i="1" noProof="0" dirty="0" smtClean="0"/>
              <a:t>, …):</a:t>
            </a:r>
            <a:r>
              <a:rPr lang="it-IT" sz="2800" i="1" noProof="0" dirty="0" err="1" smtClean="0"/>
              <a:t>tipoRestituito</a:t>
            </a:r>
            <a:r>
              <a:rPr lang="it-IT" sz="2800" i="1" noProof="0" dirty="0" smtClean="0"/>
              <a:t> </a:t>
            </a:r>
          </a:p>
          <a:p>
            <a:r>
              <a:rPr lang="it-IT" noProof="0" dirty="0" smtClean="0"/>
              <a:t>Sono i metodi della classe</a:t>
            </a:r>
          </a:p>
          <a:p>
            <a:r>
              <a:rPr lang="it-IT" noProof="0" dirty="0" smtClean="0"/>
              <a:t>Solo il nome è obbligatorio</a:t>
            </a:r>
          </a:p>
          <a:p>
            <a:r>
              <a:rPr lang="it-IT" noProof="0" dirty="0" smtClean="0"/>
              <a:t>Visibilità: vedi attributi</a:t>
            </a:r>
          </a:p>
          <a:p>
            <a:r>
              <a:rPr lang="it-IT" u="sng" noProof="0" dirty="0" smtClean="0"/>
              <a:t>Sottolineatura:</a:t>
            </a:r>
            <a:r>
              <a:rPr lang="it-IT" noProof="0" dirty="0" smtClean="0"/>
              <a:t> indica metodi </a:t>
            </a:r>
            <a:r>
              <a:rPr lang="it-IT" noProof="0" dirty="0" err="1" smtClean="0"/>
              <a:t>static</a:t>
            </a:r>
            <a:r>
              <a:rPr lang="it-IT" noProof="0" dirty="0" smtClean="0"/>
              <a:t> e costruttori </a:t>
            </a:r>
          </a:p>
          <a:p>
            <a:r>
              <a:rPr lang="it-IT" noProof="0" dirty="0" smtClean="0"/>
              <a:t>Parametri: (lista separata da virgole)</a:t>
            </a:r>
          </a:p>
          <a:p>
            <a:pPr lvl="1"/>
            <a:r>
              <a:rPr lang="it-IT" i="1" noProof="0" dirty="0" smtClean="0"/>
              <a:t>nome : tipo = default </a:t>
            </a:r>
          </a:p>
          <a:p>
            <a:pPr lvl="1"/>
            <a:r>
              <a:rPr lang="it-IT" noProof="0" dirty="0" smtClean="0"/>
              <a:t>possono essere preceduti da un modificatore che indica la “direzione” di uso: </a:t>
            </a:r>
          </a:p>
          <a:p>
            <a:pPr lvl="2"/>
            <a:r>
              <a:rPr lang="it-IT" i="1" noProof="0" dirty="0" smtClean="0"/>
              <a:t>in</a:t>
            </a:r>
            <a:r>
              <a:rPr lang="it-IT" noProof="0" dirty="0" smtClean="0"/>
              <a:t>: parametro in ingresso (per valore)</a:t>
            </a:r>
          </a:p>
          <a:p>
            <a:pPr lvl="2"/>
            <a:r>
              <a:rPr lang="it-IT" i="1" noProof="0" dirty="0" smtClean="0"/>
              <a:t>out</a:t>
            </a:r>
            <a:r>
              <a:rPr lang="it-IT" noProof="0" dirty="0" smtClean="0"/>
              <a:t>: parametro di uscita (serve per restituire un risultato: per riferimento)</a:t>
            </a:r>
          </a:p>
          <a:p>
            <a:pPr lvl="2"/>
            <a:r>
              <a:rPr lang="it-IT" i="1" noProof="0" dirty="0" err="1" smtClean="0"/>
              <a:t>inout</a:t>
            </a:r>
            <a:r>
              <a:rPr lang="it-IT" noProof="0" dirty="0" smtClean="0"/>
              <a:t>: parametro di ingresso e uscita (per riferimento e inizializzato)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174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Tipo di operazioni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smtClean="0"/>
              <a:t>Query: restituiscono valori senza modificare lo stato interno dell’oggetto </a:t>
            </a:r>
          </a:p>
          <a:p>
            <a:pPr lvl="1"/>
            <a:r>
              <a:rPr lang="it-IT" noProof="0" smtClean="0"/>
              <a:t>Possono essere eseguite in qualunque ordine </a:t>
            </a:r>
          </a:p>
          <a:p>
            <a:pPr lvl="1"/>
            <a:r>
              <a:rPr lang="it-IT" noProof="0" smtClean="0"/>
              <a:t>Es: Get</a:t>
            </a:r>
          </a:p>
          <a:p>
            <a:r>
              <a:rPr lang="it-IT" noProof="0" smtClean="0"/>
              <a:t>Modifier: modificano lo stato interno dell’oggetto </a:t>
            </a:r>
          </a:p>
          <a:p>
            <a:pPr lvl="1"/>
            <a:r>
              <a:rPr lang="it-IT" noProof="0" smtClean="0"/>
              <a:t>Es: Set</a:t>
            </a:r>
          </a:p>
          <a:p>
            <a:r>
              <a:rPr lang="it-IT" noProof="0" smtClean="0"/>
              <a:t>Costruttori: creano nuove istanza delle classi</a:t>
            </a:r>
          </a:p>
          <a:p>
            <a:pPr lvl="1"/>
            <a:r>
              <a:rPr lang="it-IT" noProof="0" smtClean="0"/>
              <a:t>Devono avere un ambito di classe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41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772142" cy="33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6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Note e commenti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È possibile inserire nel diagramma delle classi delle </a:t>
            </a:r>
            <a:r>
              <a:rPr lang="it-IT" b="1" dirty="0" smtClean="0"/>
              <a:t>note</a:t>
            </a:r>
            <a:r>
              <a:rPr lang="it-IT" dirty="0" smtClean="0"/>
              <a:t> o dei </a:t>
            </a:r>
            <a:r>
              <a:rPr lang="it-IT" b="1" dirty="0" smtClean="0"/>
              <a:t>commenti</a:t>
            </a: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31088"/>
            <a:ext cx="6243539" cy="21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5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Relazioni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Una relazione rappresenta una “connessione” tra gli elementi di uno o più domini</a:t>
            </a:r>
          </a:p>
          <a:p>
            <a:r>
              <a:rPr lang="it-IT" noProof="0" dirty="0" smtClean="0"/>
              <a:t>Per le classi ne esistono 3 tipi:</a:t>
            </a:r>
          </a:p>
          <a:p>
            <a:pPr lvl="1"/>
            <a:r>
              <a:rPr lang="it-IT" noProof="0" dirty="0" smtClean="0"/>
              <a:t>Associazione (associazione semplice, aggregazione, composizione)</a:t>
            </a:r>
          </a:p>
          <a:p>
            <a:pPr lvl="1"/>
            <a:r>
              <a:rPr lang="it-IT" noProof="0" dirty="0" smtClean="0"/>
              <a:t>Dipendenza (relazioni d’uso) </a:t>
            </a:r>
          </a:p>
          <a:p>
            <a:pPr lvl="1"/>
            <a:r>
              <a:rPr lang="it-IT" noProof="0" dirty="0" smtClean="0"/>
              <a:t>Generalizzazione o specializzazione (ereditarietà fra classi e implementazione di interfacce) </a:t>
            </a:r>
          </a:p>
          <a:p>
            <a:r>
              <a:rPr lang="it-IT" noProof="0" dirty="0" smtClean="0"/>
              <a:t>Possono aver associato un nome, dei ruoli, la molteplicità e dei vincoli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73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Associazione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Relazione fra classi: specifica che gli oggetti di una classe sono connessi agli oggetti dell'altra classe</a:t>
            </a:r>
          </a:p>
          <a:p>
            <a:r>
              <a:rPr lang="it-IT" noProof="0" dirty="0" smtClean="0"/>
              <a:t>Notazione: </a:t>
            </a:r>
            <a:r>
              <a:rPr lang="it-IT" b="1" noProof="0" dirty="0" smtClean="0"/>
              <a:t>linea continua </a:t>
            </a:r>
            <a:r>
              <a:rPr lang="it-IT" noProof="0" dirty="0" smtClean="0"/>
              <a:t>che connette le due classi </a:t>
            </a:r>
          </a:p>
          <a:p>
            <a:pPr lvl="1"/>
            <a:r>
              <a:rPr lang="it-IT" noProof="0" dirty="0" smtClean="0"/>
              <a:t>Se termina con una </a:t>
            </a:r>
            <a:r>
              <a:rPr lang="it-IT" b="1" noProof="0" dirty="0" smtClean="0"/>
              <a:t>freccia</a:t>
            </a:r>
            <a:r>
              <a:rPr lang="it-IT" noProof="0" dirty="0" smtClean="0"/>
              <a:t> significa è </a:t>
            </a:r>
            <a:r>
              <a:rPr lang="it-IT" b="1" noProof="0" dirty="0" smtClean="0"/>
              <a:t>navigabile</a:t>
            </a:r>
            <a:r>
              <a:rPr lang="it-IT" noProof="0" dirty="0" smtClean="0"/>
              <a:t> solo nel verso della freccia</a:t>
            </a:r>
          </a:p>
          <a:p>
            <a:pPr lvl="1"/>
            <a:r>
              <a:rPr lang="it-IT" noProof="0" dirty="0" smtClean="0"/>
              <a:t>Altrimenti è navigabile in entrambe le direzioni </a:t>
            </a:r>
          </a:p>
          <a:p>
            <a:r>
              <a:rPr lang="it-IT" noProof="0" dirty="0" smtClean="0"/>
              <a:t>Caratterizzata da: </a:t>
            </a:r>
          </a:p>
          <a:p>
            <a:pPr lvl="1"/>
            <a:r>
              <a:rPr lang="it-IT" noProof="0" dirty="0" smtClean="0"/>
              <a:t>Nome</a:t>
            </a:r>
          </a:p>
          <a:p>
            <a:pPr lvl="1"/>
            <a:r>
              <a:rPr lang="it-IT" noProof="0" dirty="0" smtClean="0"/>
              <a:t>Nomi dei ruoli </a:t>
            </a:r>
          </a:p>
          <a:p>
            <a:pPr lvl="1"/>
            <a:r>
              <a:rPr lang="it-IT" noProof="0" dirty="0" smtClean="0"/>
              <a:t>Molteplicità </a:t>
            </a:r>
          </a:p>
          <a:p>
            <a:pPr lvl="1"/>
            <a:r>
              <a:rPr lang="it-IT" noProof="0" dirty="0" smtClean="0"/>
              <a:t>Navigabilità 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90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Associazione: nomi </a:t>
            </a:r>
            <a:r>
              <a:rPr lang="it-IT" noProof="0" dirty="0" smtClean="0"/>
              <a:t>e ruoli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L’associazione può essere indicata con un </a:t>
            </a:r>
            <a:r>
              <a:rPr lang="it-IT" b="1" noProof="0" dirty="0" smtClean="0"/>
              <a:t>nome</a:t>
            </a:r>
            <a:r>
              <a:rPr lang="it-IT" noProof="0" dirty="0" smtClean="0"/>
              <a:t> o semplicemente con i </a:t>
            </a:r>
            <a:r>
              <a:rPr lang="it-IT" b="1" noProof="0" dirty="0" smtClean="0"/>
              <a:t>nomi dei ruoli </a:t>
            </a:r>
            <a:r>
              <a:rPr lang="it-IT" noProof="0" dirty="0" smtClean="0"/>
              <a:t>(entrambi </a:t>
            </a:r>
            <a:r>
              <a:rPr lang="it-IT" b="1" noProof="0" dirty="0" smtClean="0"/>
              <a:t>facoltativi</a:t>
            </a:r>
            <a:r>
              <a:rPr lang="it-IT" noProof="0" dirty="0" smtClean="0"/>
              <a:t>) </a:t>
            </a:r>
          </a:p>
          <a:p>
            <a:r>
              <a:rPr lang="it-IT" b="1" noProof="0" dirty="0" smtClean="0"/>
              <a:t>Freccetta</a:t>
            </a:r>
            <a:r>
              <a:rPr lang="it-IT" noProof="0" dirty="0" smtClean="0"/>
              <a:t> accanto al nome: </a:t>
            </a:r>
            <a:r>
              <a:rPr lang="it-IT" b="1" noProof="0" dirty="0" smtClean="0"/>
              <a:t>direzione</a:t>
            </a:r>
            <a:r>
              <a:rPr lang="it-IT" noProof="0" dirty="0" smtClean="0"/>
              <a:t> di lettura del nome</a:t>
            </a:r>
          </a:p>
          <a:p>
            <a:r>
              <a:rPr lang="it-IT" noProof="0" dirty="0" smtClean="0"/>
              <a:t>Il ruolo è </a:t>
            </a:r>
            <a:r>
              <a:rPr lang="it-IT" b="1" noProof="0" dirty="0" smtClean="0"/>
              <a:t>obbligatorio</a:t>
            </a:r>
            <a:r>
              <a:rPr lang="it-IT" noProof="0" dirty="0" smtClean="0"/>
              <a:t> per le associazioni tra oggetti della </a:t>
            </a:r>
            <a:r>
              <a:rPr lang="it-IT" b="1" noProof="0" dirty="0" smtClean="0"/>
              <a:t>stessa classe</a:t>
            </a:r>
          </a:p>
          <a:p>
            <a:r>
              <a:rPr lang="it-IT" noProof="0" dirty="0" smtClean="0"/>
              <a:t>Il ruolo può essere utile per aumentare la </a:t>
            </a:r>
            <a:r>
              <a:rPr lang="it-IT" b="1" noProof="0" dirty="0" smtClean="0"/>
              <a:t>leggibilità</a:t>
            </a:r>
            <a:r>
              <a:rPr lang="it-IT" noProof="0" dirty="0" smtClean="0"/>
              <a:t> del diagramma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31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Associazione: </a:t>
            </a:r>
            <a:r>
              <a:rPr lang="it-IT" dirty="0" smtClean="0"/>
              <a:t>molteplicità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noProof="0" dirty="0" smtClean="0"/>
              <a:t>Limita il </a:t>
            </a:r>
            <a:r>
              <a:rPr lang="it-IT" b="1" noProof="0" dirty="0" smtClean="0"/>
              <a:t>numero di oggetti </a:t>
            </a:r>
            <a:r>
              <a:rPr lang="it-IT" noProof="0" dirty="0" smtClean="0"/>
              <a:t>di una classe che possono partecipare ad un’associazione in un dato istante </a:t>
            </a:r>
          </a:p>
          <a:p>
            <a:r>
              <a:rPr lang="it-IT" noProof="0" dirty="0" smtClean="0"/>
              <a:t>Può essere espressa: </a:t>
            </a:r>
          </a:p>
          <a:p>
            <a:pPr lvl="1"/>
            <a:r>
              <a:rPr lang="it-IT" noProof="0" dirty="0" smtClean="0"/>
              <a:t>Con un solo simbolo (0 1 *)</a:t>
            </a:r>
          </a:p>
          <a:p>
            <a:pPr lvl="1"/>
            <a:r>
              <a:rPr lang="it-IT" noProof="0" dirty="0" smtClean="0"/>
              <a:t>Con un intervallo (0..2 1..*)</a:t>
            </a:r>
          </a:p>
          <a:p>
            <a:pPr lvl="1"/>
            <a:r>
              <a:rPr lang="it-IT" noProof="0" dirty="0" smtClean="0"/>
              <a:t>Con una lista di simboli o intervalli separati da virgole (0..3,5,6..9) </a:t>
            </a:r>
          </a:p>
          <a:p>
            <a:pPr lvl="1"/>
            <a:r>
              <a:rPr lang="it-IT" noProof="0" dirty="0" smtClean="0"/>
              <a:t>Esempi: </a:t>
            </a:r>
          </a:p>
          <a:p>
            <a:pPr lvl="2"/>
            <a:r>
              <a:rPr lang="it-IT" noProof="0" dirty="0" smtClean="0"/>
              <a:t> 0..1 Zero o uno </a:t>
            </a:r>
          </a:p>
          <a:p>
            <a:pPr lvl="2"/>
            <a:r>
              <a:rPr lang="it-IT" noProof="0" dirty="0" smtClean="0"/>
              <a:t>1 Esattamente uno</a:t>
            </a:r>
          </a:p>
          <a:p>
            <a:pPr lvl="2"/>
            <a:r>
              <a:rPr lang="it-IT" noProof="0" dirty="0" smtClean="0"/>
              <a:t> 0..* Zero o più </a:t>
            </a:r>
          </a:p>
          <a:p>
            <a:pPr lvl="2"/>
            <a:r>
              <a:rPr lang="it-IT" noProof="0" dirty="0" smtClean="0"/>
              <a:t>* Zero o più (attenzione!) </a:t>
            </a:r>
          </a:p>
          <a:p>
            <a:pPr lvl="2"/>
            <a:r>
              <a:rPr lang="it-IT" noProof="0" dirty="0" smtClean="0"/>
              <a:t>1..6 Da uno a 6</a:t>
            </a:r>
          </a:p>
          <a:p>
            <a:pPr lvl="2"/>
            <a:r>
              <a:rPr lang="it-IT" noProof="0" dirty="0" smtClean="0"/>
              <a:t>1..3,7,19..* Da 1 a 3, oppure 7 oppure da 19 in su 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0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Associazioni riflessive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Associazione con </a:t>
            </a:r>
            <a:r>
              <a:rPr lang="it-IT" b="1" noProof="0" dirty="0" smtClean="0"/>
              <a:t>se stessa</a:t>
            </a:r>
            <a:r>
              <a:rPr lang="it-IT" noProof="0" dirty="0" smtClean="0"/>
              <a:t>: oggetti di una classe possono avere collegamenti con altri oggetti della stessa classe </a:t>
            </a:r>
          </a:p>
          <a:p>
            <a:pPr lvl="1"/>
            <a:r>
              <a:rPr lang="it-IT" noProof="0" dirty="0" smtClean="0"/>
              <a:t>L’esempio tipico è quello di una struttura ad albero (per esempio un file </a:t>
            </a:r>
            <a:r>
              <a:rPr lang="it-IT" noProof="0" dirty="0" err="1" smtClean="0"/>
              <a:t>system</a:t>
            </a:r>
            <a:r>
              <a:rPr lang="it-IT" noProof="0" dirty="0" smtClean="0"/>
              <a:t>): una cartella può essere collegata a file o a cartelle figlie</a:t>
            </a:r>
          </a:p>
          <a:p>
            <a:pPr lvl="1"/>
            <a:r>
              <a:rPr lang="it-IT" dirty="0" smtClean="0"/>
              <a:t>Altro esempio: oggetti che rappresentano </a:t>
            </a:r>
            <a:r>
              <a:rPr lang="it-IT" b="1" dirty="0" smtClean="0"/>
              <a:t>stati geografici</a:t>
            </a:r>
            <a:r>
              <a:rPr lang="it-IT" dirty="0" smtClean="0"/>
              <a:t>, e una relazione che rappresenta "</a:t>
            </a:r>
            <a:r>
              <a:rPr lang="it-IT" b="1" dirty="0" smtClean="0"/>
              <a:t>confina con</a:t>
            </a:r>
            <a:r>
              <a:rPr lang="it-IT" dirty="0" smtClean="0"/>
              <a:t>"</a:t>
            </a:r>
            <a:r>
              <a:rPr lang="it-IT" noProof="0" dirty="0" smtClean="0"/>
              <a:t> 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09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Approccio semi-formale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u="sng" noProof="0" dirty="0" smtClean="0"/>
              <a:t>Abbozzo </a:t>
            </a:r>
            <a:r>
              <a:rPr lang="it-IT" noProof="0" dirty="0" smtClean="0"/>
              <a:t>(sketch): per documentare alcuni aspetti</a:t>
            </a:r>
          </a:p>
          <a:p>
            <a:pPr lvl="1"/>
            <a:r>
              <a:rPr lang="it-IT" b="1" noProof="0" dirty="0" smtClean="0"/>
              <a:t>Prima</a:t>
            </a:r>
            <a:r>
              <a:rPr lang="it-IT" noProof="0" dirty="0" smtClean="0"/>
              <a:t> che il sistema sia sviluppato (</a:t>
            </a:r>
            <a:r>
              <a:rPr lang="it-IT" b="1" noProof="0" dirty="0" err="1" smtClean="0"/>
              <a:t>forward</a:t>
            </a:r>
            <a:r>
              <a:rPr lang="it-IT" noProof="0" dirty="0" smtClean="0"/>
              <a:t> </a:t>
            </a:r>
            <a:r>
              <a:rPr lang="it-IT" noProof="0" dirty="0" err="1" smtClean="0"/>
              <a:t>engineering</a:t>
            </a:r>
            <a:r>
              <a:rPr lang="it-IT" noProof="0" dirty="0" smtClean="0"/>
              <a:t>) </a:t>
            </a:r>
          </a:p>
          <a:p>
            <a:pPr lvl="1"/>
            <a:r>
              <a:rPr lang="it-IT" noProof="0" dirty="0" smtClean="0"/>
              <a:t>Partendo da un sistema </a:t>
            </a:r>
            <a:r>
              <a:rPr lang="it-IT" b="1" noProof="0" dirty="0" smtClean="0"/>
              <a:t>esistente</a:t>
            </a:r>
            <a:r>
              <a:rPr lang="it-IT" noProof="0" dirty="0" smtClean="0"/>
              <a:t> (</a:t>
            </a:r>
            <a:r>
              <a:rPr lang="it-IT" b="1" noProof="0" dirty="0" smtClean="0"/>
              <a:t>reverse</a:t>
            </a:r>
            <a:r>
              <a:rPr lang="it-IT" noProof="0" dirty="0" smtClean="0"/>
              <a:t> </a:t>
            </a:r>
            <a:r>
              <a:rPr lang="it-IT" noProof="0" dirty="0" err="1" smtClean="0"/>
              <a:t>engineering</a:t>
            </a:r>
            <a:r>
              <a:rPr lang="it-IT" noProof="0" dirty="0" smtClean="0"/>
              <a:t>)</a:t>
            </a:r>
          </a:p>
          <a:p>
            <a:r>
              <a:rPr lang="it-IT" u="sng" noProof="0" dirty="0" smtClean="0"/>
              <a:t>Progetto </a:t>
            </a:r>
            <a:r>
              <a:rPr lang="it-IT" noProof="0" dirty="0" smtClean="0">
                <a:sym typeface="Wingdings"/>
              </a:rPr>
              <a:t> </a:t>
            </a:r>
            <a:r>
              <a:rPr lang="it-IT" noProof="0" dirty="0" smtClean="0"/>
              <a:t>Criteri fondamentali:</a:t>
            </a:r>
          </a:p>
          <a:p>
            <a:pPr lvl="1"/>
            <a:r>
              <a:rPr lang="it-IT" noProof="0" dirty="0" smtClean="0"/>
              <a:t>Selettività: </a:t>
            </a:r>
          </a:p>
          <a:p>
            <a:pPr lvl="2"/>
            <a:r>
              <a:rPr lang="it-IT" noProof="0" dirty="0" smtClean="0"/>
              <a:t>solo </a:t>
            </a:r>
            <a:r>
              <a:rPr lang="it-IT" b="1" noProof="0" dirty="0" smtClean="0"/>
              <a:t>alcuni</a:t>
            </a:r>
            <a:r>
              <a:rPr lang="it-IT" noProof="0" dirty="0" smtClean="0"/>
              <a:t> aspetti sono modellati graficamente</a:t>
            </a:r>
          </a:p>
          <a:p>
            <a:pPr lvl="2"/>
            <a:r>
              <a:rPr lang="it-IT" noProof="0" dirty="0" smtClean="0"/>
              <a:t>qualsiasi informazione può essere </a:t>
            </a:r>
            <a:r>
              <a:rPr lang="it-IT" b="1" noProof="0" dirty="0" smtClean="0"/>
              <a:t>soppressa</a:t>
            </a:r>
            <a:r>
              <a:rPr lang="it-IT" noProof="0" dirty="0" smtClean="0"/>
              <a:t>, ma non significa che non esiste </a:t>
            </a:r>
          </a:p>
          <a:p>
            <a:pPr lvl="1"/>
            <a:r>
              <a:rPr lang="it-IT" noProof="0" dirty="0" smtClean="0"/>
              <a:t>Espressività: diagrammi creati </a:t>
            </a:r>
            <a:r>
              <a:rPr lang="it-IT" b="1" noProof="0" dirty="0" smtClean="0"/>
              <a:t>rapidamente</a:t>
            </a:r>
            <a:r>
              <a:rPr lang="it-IT" noProof="0" dirty="0" smtClean="0"/>
              <a:t> e in </a:t>
            </a:r>
            <a:r>
              <a:rPr lang="it-IT" b="1" noProof="0" dirty="0" smtClean="0"/>
              <a:t>collaborazione </a:t>
            </a:r>
          </a:p>
          <a:p>
            <a:pPr lvl="1"/>
            <a:r>
              <a:rPr lang="it-IT" noProof="0" dirty="0" smtClean="0"/>
              <a:t>Completezza</a:t>
            </a:r>
          </a:p>
          <a:p>
            <a:pPr lvl="1"/>
            <a:r>
              <a:rPr lang="it-IT" noProof="0" dirty="0" smtClean="0"/>
              <a:t>Non ambiguità</a:t>
            </a:r>
          </a:p>
          <a:p>
            <a:r>
              <a:rPr lang="it-IT" u="sng" noProof="0" dirty="0" smtClean="0"/>
              <a:t>Linguaggio </a:t>
            </a:r>
            <a:r>
              <a:rPr lang="it-IT" noProof="0" dirty="0" smtClean="0"/>
              <a:t>di programmazione</a:t>
            </a:r>
          </a:p>
          <a:p>
            <a:pPr>
              <a:buNone/>
            </a:pPr>
            <a:endParaRPr lang="it-IT" noProof="0" dirty="0" smtClean="0"/>
          </a:p>
          <a:p>
            <a:pPr>
              <a:buNone/>
            </a:pPr>
            <a:r>
              <a:rPr lang="it-IT" noProof="0" dirty="0" smtClean="0"/>
              <a:t>La modalità grafica è estremamente </a:t>
            </a:r>
            <a:r>
              <a:rPr lang="it-IT" b="1" noProof="0" dirty="0" smtClean="0"/>
              <a:t>flessibile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5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Associazione: </a:t>
            </a:r>
            <a:r>
              <a:rPr lang="it-IT" dirty="0" smtClean="0"/>
              <a:t>navigabilità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Notazione: </a:t>
            </a:r>
            <a:r>
              <a:rPr lang="it-IT" b="1" noProof="0" dirty="0" smtClean="0"/>
              <a:t>punta di freccia </a:t>
            </a:r>
            <a:r>
              <a:rPr lang="it-IT" noProof="0" dirty="0" smtClean="0"/>
              <a:t>su un lato dell’associazione</a:t>
            </a:r>
          </a:p>
          <a:p>
            <a:r>
              <a:rPr lang="it-IT" noProof="0" dirty="0" smtClean="0"/>
              <a:t>Indica una </a:t>
            </a:r>
            <a:r>
              <a:rPr lang="it-IT" b="1" noProof="0" dirty="0" smtClean="0"/>
              <a:t>direzione</a:t>
            </a:r>
            <a:r>
              <a:rPr lang="it-IT" noProof="0" dirty="0" smtClean="0"/>
              <a:t> nella relazione</a:t>
            </a:r>
          </a:p>
          <a:p>
            <a:r>
              <a:rPr lang="it-IT" noProof="0" dirty="0" smtClean="0"/>
              <a:t>Specificando la navigabilità si </a:t>
            </a:r>
            <a:r>
              <a:rPr lang="it-IT" b="1" noProof="0" dirty="0" smtClean="0"/>
              <a:t>riduce la dipendenza </a:t>
            </a:r>
            <a:r>
              <a:rPr lang="it-IT" noProof="0" dirty="0" smtClean="0"/>
              <a:t>fra le classi: i legami bidirezionali sono </a:t>
            </a:r>
            <a:r>
              <a:rPr lang="it-IT" b="1" noProof="0" dirty="0" smtClean="0"/>
              <a:t>critici </a:t>
            </a:r>
            <a:endParaRPr lang="it-IT" b="1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7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2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associazione: gioco </a:t>
            </a:r>
            <a:r>
              <a:rPr lang="it-IT" dirty="0"/>
              <a:t>dei </a:t>
            </a:r>
            <a:r>
              <a:rPr lang="it-IT" dirty="0" smtClean="0"/>
              <a:t>dadi</a:t>
            </a:r>
            <a:endParaRPr lang="it-IT" dirty="0"/>
          </a:p>
        </p:txBody>
      </p:sp>
      <p:sp>
        <p:nvSpPr>
          <p:cNvPr id="36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51</a:t>
            </a:fld>
            <a:endParaRPr lang="it-IT"/>
          </a:p>
        </p:txBody>
      </p:sp>
      <p:sp>
        <p:nvSpPr>
          <p:cNvPr id="1199125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300" dirty="0"/>
              <a:t>Dai casi d’uso</a:t>
            </a:r>
          </a:p>
          <a:p>
            <a:pPr lvl="1"/>
            <a:r>
              <a:rPr lang="it-IT" sz="2000" dirty="0"/>
              <a:t>due sostantivi: giocatore, </a:t>
            </a:r>
            <a:r>
              <a:rPr lang="it-IT" sz="2000" dirty="0" smtClean="0"/>
              <a:t>dado</a:t>
            </a:r>
            <a:endParaRPr lang="it-IT" sz="2000" dirty="0"/>
          </a:p>
          <a:p>
            <a:pPr lvl="1"/>
            <a:r>
              <a:rPr lang="it-IT" sz="2000" dirty="0"/>
              <a:t>un verbo: </a:t>
            </a:r>
            <a:r>
              <a:rPr lang="it-IT" sz="2000" dirty="0" smtClean="0"/>
              <a:t>lancia</a:t>
            </a:r>
            <a:endParaRPr lang="it-IT" sz="2000" dirty="0"/>
          </a:p>
        </p:txBody>
      </p:sp>
      <p:sp>
        <p:nvSpPr>
          <p:cNvPr id="1199106" name="Rectangle 2"/>
          <p:cNvSpPr>
            <a:spLocks noChangeArrowheads="1"/>
          </p:cNvSpPr>
          <p:nvPr/>
        </p:nvSpPr>
        <p:spPr bwMode="auto">
          <a:xfrm>
            <a:off x="762000" y="3124200"/>
            <a:ext cx="7696200" cy="2819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i="0"/>
          </a:p>
        </p:txBody>
      </p:sp>
      <p:sp>
        <p:nvSpPr>
          <p:cNvPr id="1199109" name="Rectangle 5"/>
          <p:cNvSpPr>
            <a:spLocks noChangeArrowheads="1"/>
          </p:cNvSpPr>
          <p:nvPr/>
        </p:nvSpPr>
        <p:spPr bwMode="auto">
          <a:xfrm>
            <a:off x="990600" y="3276600"/>
            <a:ext cx="30480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99110" name="Text Box 6"/>
          <p:cNvSpPr txBox="1">
            <a:spLocks noChangeArrowheads="1"/>
          </p:cNvSpPr>
          <p:nvPr/>
        </p:nvSpPr>
        <p:spPr bwMode="auto">
          <a:xfrm>
            <a:off x="990600" y="3276600"/>
            <a:ext cx="289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Giocatore</a:t>
            </a:r>
          </a:p>
        </p:txBody>
      </p:sp>
      <p:sp>
        <p:nvSpPr>
          <p:cNvPr id="1199111" name="Text Box 7"/>
          <p:cNvSpPr txBox="1">
            <a:spLocks noChangeArrowheads="1"/>
          </p:cNvSpPr>
          <p:nvPr/>
        </p:nvSpPr>
        <p:spPr bwMode="auto">
          <a:xfrm>
            <a:off x="990600" y="356552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- nome : String</a:t>
            </a:r>
          </a:p>
        </p:txBody>
      </p:sp>
      <p:sp>
        <p:nvSpPr>
          <p:cNvPr id="1199112" name="Line 8"/>
          <p:cNvSpPr>
            <a:spLocks noChangeShapeType="1"/>
          </p:cNvSpPr>
          <p:nvPr/>
        </p:nvSpPr>
        <p:spPr bwMode="auto">
          <a:xfrm>
            <a:off x="990600" y="3581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9113" name="Line 9"/>
          <p:cNvSpPr>
            <a:spLocks noChangeShapeType="1"/>
          </p:cNvSpPr>
          <p:nvPr/>
        </p:nvSpPr>
        <p:spPr bwMode="auto">
          <a:xfrm>
            <a:off x="990600" y="3886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9114" name="Rectangle 10"/>
          <p:cNvSpPr>
            <a:spLocks noChangeArrowheads="1"/>
          </p:cNvSpPr>
          <p:nvPr/>
        </p:nvSpPr>
        <p:spPr bwMode="auto">
          <a:xfrm>
            <a:off x="5334000" y="3287713"/>
            <a:ext cx="2895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99115" name="Text Box 11"/>
          <p:cNvSpPr txBox="1">
            <a:spLocks noChangeArrowheads="1"/>
          </p:cNvSpPr>
          <p:nvPr/>
        </p:nvSpPr>
        <p:spPr bwMode="auto">
          <a:xfrm>
            <a:off x="5334000" y="328771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Dado</a:t>
            </a:r>
          </a:p>
        </p:txBody>
      </p:sp>
      <p:sp>
        <p:nvSpPr>
          <p:cNvPr id="1199116" name="Text Box 12"/>
          <p:cNvSpPr txBox="1">
            <a:spLocks noChangeArrowheads="1"/>
          </p:cNvSpPr>
          <p:nvPr/>
        </p:nvSpPr>
        <p:spPr bwMode="auto">
          <a:xfrm>
            <a:off x="5334000" y="3581400"/>
            <a:ext cx="289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- faccia : int</a:t>
            </a:r>
          </a:p>
        </p:txBody>
      </p:sp>
      <p:sp>
        <p:nvSpPr>
          <p:cNvPr id="1199117" name="Text Box 13"/>
          <p:cNvSpPr txBox="1">
            <a:spLocks noChangeArrowheads="1"/>
          </p:cNvSpPr>
          <p:nvPr/>
        </p:nvSpPr>
        <p:spPr bwMode="auto">
          <a:xfrm>
            <a:off x="5334000" y="40687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it-IT" sz="1200" i="0">
              <a:latin typeface="Courier New" pitchFamily="49" charset="0"/>
            </a:endParaRPr>
          </a:p>
        </p:txBody>
      </p:sp>
      <p:sp>
        <p:nvSpPr>
          <p:cNvPr id="1199118" name="Line 14"/>
          <p:cNvSpPr>
            <a:spLocks noChangeShapeType="1"/>
          </p:cNvSpPr>
          <p:nvPr/>
        </p:nvSpPr>
        <p:spPr bwMode="auto">
          <a:xfrm>
            <a:off x="5334000" y="3581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9119" name="Line 15"/>
          <p:cNvSpPr>
            <a:spLocks noChangeShapeType="1"/>
          </p:cNvSpPr>
          <p:nvPr/>
        </p:nvSpPr>
        <p:spPr bwMode="auto">
          <a:xfrm>
            <a:off x="5334000" y="389731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9120" name="Line 16"/>
          <p:cNvSpPr>
            <a:spLocks noChangeShapeType="1"/>
          </p:cNvSpPr>
          <p:nvPr/>
        </p:nvSpPr>
        <p:spPr bwMode="auto">
          <a:xfrm>
            <a:off x="40386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9121" name="Text Box 17"/>
          <p:cNvSpPr txBox="1">
            <a:spLocks noChangeArrowheads="1"/>
          </p:cNvSpPr>
          <p:nvPr/>
        </p:nvSpPr>
        <p:spPr bwMode="auto">
          <a:xfrm>
            <a:off x="50292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99122" name="Text Box 18"/>
          <p:cNvSpPr txBox="1">
            <a:spLocks noChangeArrowheads="1"/>
          </p:cNvSpPr>
          <p:nvPr/>
        </p:nvSpPr>
        <p:spPr bwMode="auto">
          <a:xfrm>
            <a:off x="40386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99128" name="Text Box 24"/>
          <p:cNvSpPr txBox="1">
            <a:spLocks noChangeArrowheads="1"/>
          </p:cNvSpPr>
          <p:nvPr/>
        </p:nvSpPr>
        <p:spPr bwMode="auto">
          <a:xfrm>
            <a:off x="4038600" y="3352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 err="1">
                <a:latin typeface="Arial" pitchFamily="34" charset="0"/>
                <a:cs typeface="Arial" pitchFamily="34" charset="0"/>
              </a:rPr>
              <a:t>lancia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9129" name="Rectangle 25"/>
          <p:cNvSpPr>
            <a:spLocks noChangeArrowheads="1"/>
          </p:cNvSpPr>
          <p:nvPr/>
        </p:nvSpPr>
        <p:spPr bwMode="auto">
          <a:xfrm>
            <a:off x="990600" y="5105400"/>
            <a:ext cx="30480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99130" name="Text Box 26"/>
          <p:cNvSpPr txBox="1">
            <a:spLocks noChangeArrowheads="1"/>
          </p:cNvSpPr>
          <p:nvPr/>
        </p:nvSpPr>
        <p:spPr bwMode="auto">
          <a:xfrm>
            <a:off x="990600" y="510540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>
                <a:latin typeface="Courier New" pitchFamily="49" charset="0"/>
              </a:rPr>
              <a:t>Sistema</a:t>
            </a:r>
          </a:p>
        </p:txBody>
      </p:sp>
      <p:sp>
        <p:nvSpPr>
          <p:cNvPr id="1199132" name="Line 28"/>
          <p:cNvSpPr>
            <a:spLocks noChangeShapeType="1"/>
          </p:cNvSpPr>
          <p:nvPr/>
        </p:nvSpPr>
        <p:spPr bwMode="auto">
          <a:xfrm>
            <a:off x="990600" y="5334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9133" name="Line 29"/>
          <p:cNvSpPr>
            <a:spLocks noChangeShapeType="1"/>
          </p:cNvSpPr>
          <p:nvPr/>
        </p:nvSpPr>
        <p:spPr bwMode="auto">
          <a:xfrm>
            <a:off x="990600" y="5562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9134" name="Line 30"/>
          <p:cNvSpPr>
            <a:spLocks noChangeShapeType="1"/>
          </p:cNvSpPr>
          <p:nvPr/>
        </p:nvSpPr>
        <p:spPr bwMode="auto">
          <a:xfrm>
            <a:off x="25146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99135" name="Text Box 31"/>
          <p:cNvSpPr txBox="1">
            <a:spLocks noChangeArrowheads="1"/>
          </p:cNvSpPr>
          <p:nvPr/>
        </p:nvSpPr>
        <p:spPr bwMode="auto">
          <a:xfrm>
            <a:off x="2514600" y="4419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 dirty="0" err="1">
                <a:latin typeface="Arial" pitchFamily="34" charset="0"/>
                <a:cs typeface="Arial" pitchFamily="34" charset="0"/>
              </a:rPr>
              <a:t>gioca</a:t>
            </a:r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9136" name="Text Box 32"/>
          <p:cNvSpPr txBox="1">
            <a:spLocks noChangeArrowheads="1"/>
          </p:cNvSpPr>
          <p:nvPr/>
        </p:nvSpPr>
        <p:spPr bwMode="auto">
          <a:xfrm>
            <a:off x="2514600" y="42052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99137" name="Text Box 33"/>
          <p:cNvSpPr txBox="1">
            <a:spLocks noChangeArrowheads="1"/>
          </p:cNvSpPr>
          <p:nvPr/>
        </p:nvSpPr>
        <p:spPr bwMode="auto">
          <a:xfrm>
            <a:off x="2514600" y="4724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99138" name="Line 34"/>
          <p:cNvSpPr>
            <a:spLocks noChangeShapeType="1"/>
          </p:cNvSpPr>
          <p:nvPr/>
        </p:nvSpPr>
        <p:spPr bwMode="auto">
          <a:xfrm flipV="1">
            <a:off x="4038600" y="5486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99140" name="Line 36"/>
          <p:cNvSpPr>
            <a:spLocks noChangeShapeType="1"/>
          </p:cNvSpPr>
          <p:nvPr/>
        </p:nvSpPr>
        <p:spPr bwMode="auto">
          <a:xfrm flipV="1">
            <a:off x="6934200" y="4191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99141" name="Text Box 37"/>
          <p:cNvSpPr txBox="1">
            <a:spLocks noChangeArrowheads="1"/>
          </p:cNvSpPr>
          <p:nvPr/>
        </p:nvSpPr>
        <p:spPr bwMode="auto">
          <a:xfrm>
            <a:off x="6629400" y="42052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99142" name="Text Box 38"/>
          <p:cNvSpPr txBox="1">
            <a:spLocks noChangeArrowheads="1"/>
          </p:cNvSpPr>
          <p:nvPr/>
        </p:nvSpPr>
        <p:spPr bwMode="auto">
          <a:xfrm>
            <a:off x="4038600" y="51196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99143" name="Text Box 39"/>
          <p:cNvSpPr txBox="1">
            <a:spLocks noChangeArrowheads="1"/>
          </p:cNvSpPr>
          <p:nvPr/>
        </p:nvSpPr>
        <p:spPr bwMode="auto">
          <a:xfrm>
            <a:off x="5638800" y="5119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0" dirty="0">
                <a:latin typeface="Arial" pitchFamily="34" charset="0"/>
                <a:cs typeface="Arial" pitchFamily="34" charset="0"/>
              </a:rPr>
              <a:t>ha</a:t>
            </a:r>
          </a:p>
        </p:txBody>
      </p:sp>
      <p:sp>
        <p:nvSpPr>
          <p:cNvPr id="1199144" name="AutoShape 40"/>
          <p:cNvSpPr>
            <a:spLocks noChangeArrowheads="1"/>
          </p:cNvSpPr>
          <p:nvPr/>
        </p:nvSpPr>
        <p:spPr bwMode="auto">
          <a:xfrm flipV="1">
            <a:off x="5181600" y="4495800"/>
            <a:ext cx="1219200" cy="533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99145" name="Text Box 41"/>
          <p:cNvSpPr txBox="1">
            <a:spLocks noChangeArrowheads="1"/>
          </p:cNvSpPr>
          <p:nvPr/>
        </p:nvSpPr>
        <p:spPr bwMode="auto">
          <a:xfrm>
            <a:off x="5181600" y="46482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0"/>
              <a:t>0 &lt; faccia &lt; 7</a:t>
            </a:r>
          </a:p>
        </p:txBody>
      </p:sp>
      <p:sp>
        <p:nvSpPr>
          <p:cNvPr id="1199146" name="Line 42"/>
          <p:cNvSpPr>
            <a:spLocks noChangeShapeType="1"/>
          </p:cNvSpPr>
          <p:nvPr/>
        </p:nvSpPr>
        <p:spPr bwMode="auto">
          <a:xfrm flipH="1">
            <a:off x="5791200" y="3810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0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Associazione: </a:t>
            </a:r>
            <a:r>
              <a:rPr lang="it-IT" dirty="0" smtClean="0"/>
              <a:t>classi di associazione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Una classe di associazione è una classe che </a:t>
            </a:r>
            <a:r>
              <a:rPr lang="it-IT" b="1" dirty="0" smtClean="0"/>
              <a:t>specifica</a:t>
            </a:r>
            <a:r>
              <a:rPr lang="it-IT" dirty="0" smtClean="0"/>
              <a:t> una associazione tra altre due classi</a:t>
            </a:r>
          </a:p>
          <a:p>
            <a:pPr lvl="1"/>
            <a:r>
              <a:rPr lang="it-IT" dirty="0" smtClean="0"/>
              <a:t>Principalmente in termini di </a:t>
            </a:r>
            <a:r>
              <a:rPr lang="it-IT" b="1" dirty="0" smtClean="0"/>
              <a:t>attributi</a:t>
            </a:r>
            <a:r>
              <a:rPr lang="it-IT" dirty="0" smtClean="0"/>
              <a:t> e </a:t>
            </a:r>
            <a:r>
              <a:rPr lang="it-IT" b="1" dirty="0" smtClean="0"/>
              <a:t>operazioni</a:t>
            </a:r>
          </a:p>
          <a:p>
            <a:r>
              <a:rPr lang="it-IT" dirty="0" smtClean="0"/>
              <a:t>Notazione</a:t>
            </a:r>
          </a:p>
          <a:p>
            <a:pPr lvl="1"/>
            <a:r>
              <a:rPr lang="it-IT" b="1" dirty="0" smtClean="0"/>
              <a:t>Linea tratteggiata </a:t>
            </a:r>
            <a:r>
              <a:rPr lang="it-IT" dirty="0" smtClean="0"/>
              <a:t>tra la classe di associazione e la associazione stessa</a:t>
            </a:r>
          </a:p>
          <a:p>
            <a:r>
              <a:rPr lang="it-IT" dirty="0" smtClean="0"/>
              <a:t>Nota: una classe </a:t>
            </a:r>
            <a:r>
              <a:rPr lang="it-IT" dirty="0"/>
              <a:t>di associazione può </a:t>
            </a:r>
            <a:r>
              <a:rPr lang="it-IT" dirty="0" smtClean="0"/>
              <a:t>anche essere "</a:t>
            </a:r>
            <a:r>
              <a:rPr lang="it-IT" b="1" dirty="0" smtClean="0"/>
              <a:t>promossa</a:t>
            </a:r>
            <a:r>
              <a:rPr lang="it-IT" dirty="0" smtClean="0"/>
              <a:t>" a una classe "full" che ha associazioni con le altre due classi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94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 di </a:t>
            </a:r>
            <a:r>
              <a:rPr lang="it-IT" dirty="0" smtClean="0"/>
              <a:t>classe associativa: lavoro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53</a:t>
            </a:fld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7" y="1916832"/>
            <a:ext cx="796588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5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Associazione: </a:t>
            </a:r>
            <a:r>
              <a:rPr lang="it-IT" dirty="0" smtClean="0"/>
              <a:t>aggregazione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È un'associazione </a:t>
            </a:r>
            <a:r>
              <a:rPr lang="it-IT" b="1" noProof="0" dirty="0" smtClean="0"/>
              <a:t>forte</a:t>
            </a:r>
            <a:r>
              <a:rPr lang="it-IT" noProof="0" dirty="0" smtClean="0"/>
              <a:t>: rappresenta un </a:t>
            </a:r>
            <a:r>
              <a:rPr lang="it-IT" b="1" noProof="0" dirty="0" smtClean="0"/>
              <a:t>contenimento</a:t>
            </a:r>
            <a:r>
              <a:rPr lang="it-IT" noProof="0" dirty="0" smtClean="0"/>
              <a:t> fisico o logico</a:t>
            </a:r>
          </a:p>
          <a:p>
            <a:r>
              <a:rPr lang="it-IT" noProof="0" dirty="0" smtClean="0"/>
              <a:t>Indica che un oggetto è </a:t>
            </a:r>
            <a:r>
              <a:rPr lang="it-IT" b="1" noProof="0" dirty="0" smtClean="0"/>
              <a:t>parte</a:t>
            </a:r>
            <a:r>
              <a:rPr lang="it-IT" noProof="0" dirty="0" smtClean="0"/>
              <a:t> di un altro oggetto, ma la vita dell'oggetto contenuto è </a:t>
            </a:r>
            <a:r>
              <a:rPr lang="it-IT" b="1" noProof="0" dirty="0" smtClean="0"/>
              <a:t>indipendente</a:t>
            </a:r>
            <a:r>
              <a:rPr lang="it-IT" noProof="0" dirty="0" smtClean="0"/>
              <a:t> da quella del contenitore</a:t>
            </a:r>
          </a:p>
          <a:p>
            <a:pPr lvl="1"/>
            <a:r>
              <a:rPr lang="it-IT" noProof="0" dirty="0" smtClean="0"/>
              <a:t>Es: una macchina consiste di quattro ruote, un volante, un motore, </a:t>
            </a:r>
            <a:r>
              <a:rPr lang="it-IT" noProof="0" dirty="0" err="1" smtClean="0"/>
              <a:t>ecc</a:t>
            </a:r>
            <a:r>
              <a:rPr lang="it-IT" noProof="0" dirty="0" smtClean="0"/>
              <a:t> </a:t>
            </a:r>
          </a:p>
          <a:p>
            <a:r>
              <a:rPr lang="it-IT" noProof="0" dirty="0" smtClean="0"/>
              <a:t>Notazione: </a:t>
            </a:r>
            <a:r>
              <a:rPr lang="it-IT" b="1" noProof="0" dirty="0" smtClean="0"/>
              <a:t>rombo</a:t>
            </a:r>
            <a:r>
              <a:rPr lang="it-IT" noProof="0" dirty="0" smtClean="0"/>
              <a:t> </a:t>
            </a:r>
            <a:r>
              <a:rPr lang="it-IT" b="1" noProof="0" dirty="0" smtClean="0"/>
              <a:t>vuoto</a:t>
            </a:r>
            <a:r>
              <a:rPr lang="it-IT" noProof="0" dirty="0" smtClean="0"/>
              <a:t> vicino alla classe contenitore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25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Associazione</a:t>
            </a:r>
            <a:r>
              <a:rPr lang="it-IT" dirty="0" smtClean="0"/>
              <a:t>: composizione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È un'aggregazione </a:t>
            </a:r>
            <a:r>
              <a:rPr lang="it-IT" b="1" noProof="0" dirty="0" smtClean="0"/>
              <a:t>forte </a:t>
            </a:r>
          </a:p>
          <a:p>
            <a:r>
              <a:rPr lang="it-IT" noProof="0" dirty="0" smtClean="0"/>
              <a:t>Indica che un oggetto è </a:t>
            </a:r>
            <a:r>
              <a:rPr lang="it-IT" b="1" noProof="0" dirty="0" smtClean="0"/>
              <a:t>parte</a:t>
            </a:r>
            <a:r>
              <a:rPr lang="it-IT" noProof="0" dirty="0" smtClean="0"/>
              <a:t> di un altro oggetto, e inoltre la vita dell'oggetto contenuto è </a:t>
            </a:r>
            <a:r>
              <a:rPr lang="it-IT" b="1" noProof="0" dirty="0" smtClean="0"/>
              <a:t>dipendente</a:t>
            </a:r>
            <a:r>
              <a:rPr lang="it-IT" noProof="0" dirty="0" smtClean="0"/>
              <a:t> da quella del contenitore </a:t>
            </a:r>
          </a:p>
          <a:p>
            <a:pPr lvl="1"/>
            <a:r>
              <a:rPr lang="it-IT" noProof="0" dirty="0" smtClean="0"/>
              <a:t>Es: fattura e riga della fattura</a:t>
            </a:r>
          </a:p>
          <a:p>
            <a:r>
              <a:rPr lang="it-IT" noProof="0" dirty="0" smtClean="0"/>
              <a:t>Notazione: </a:t>
            </a:r>
            <a:r>
              <a:rPr lang="it-IT" b="1" noProof="0" dirty="0" smtClean="0"/>
              <a:t>rombo pieno </a:t>
            </a:r>
            <a:r>
              <a:rPr lang="it-IT" noProof="0" dirty="0" smtClean="0"/>
              <a:t>vicino alla classe contenitore</a:t>
            </a:r>
          </a:p>
          <a:p>
            <a:r>
              <a:rPr lang="it-IT" noProof="0" dirty="0" smtClean="0"/>
              <a:t>Una parte può essere inclusa in al massimo </a:t>
            </a:r>
            <a:r>
              <a:rPr lang="it-IT" b="1" noProof="0" dirty="0" smtClean="0"/>
              <a:t>un intero </a:t>
            </a:r>
            <a:r>
              <a:rPr lang="it-IT" noProof="0" dirty="0" smtClean="0"/>
              <a:t>in ogni istante </a:t>
            </a:r>
          </a:p>
          <a:p>
            <a:r>
              <a:rPr lang="it-IT" noProof="0" dirty="0" smtClean="0"/>
              <a:t>Solo l’oggetto intero può </a:t>
            </a:r>
            <a:r>
              <a:rPr lang="it-IT" b="1" noProof="0" dirty="0" smtClean="0"/>
              <a:t>creare</a:t>
            </a:r>
            <a:r>
              <a:rPr lang="it-IT" noProof="0" dirty="0" smtClean="0"/>
              <a:t> e </a:t>
            </a:r>
            <a:r>
              <a:rPr lang="it-IT" b="1" noProof="0" dirty="0" smtClean="0"/>
              <a:t>distruggere</a:t>
            </a:r>
            <a:r>
              <a:rPr lang="it-IT" noProof="0" dirty="0" smtClean="0"/>
              <a:t> le sue parti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30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Esempio di aggregazione e composizione: poligono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56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328592" cy="4301394"/>
          </a:xfrm>
          <a:prstGeom prst="rect">
            <a:avLst/>
          </a:prstGeom>
        </p:spPr>
      </p:pic>
      <p:sp>
        <p:nvSpPr>
          <p:cNvPr id="8" name="Fumetto 2 7"/>
          <p:cNvSpPr/>
          <p:nvPr/>
        </p:nvSpPr>
        <p:spPr>
          <a:xfrm>
            <a:off x="6588224" y="1412776"/>
            <a:ext cx="2016224" cy="648072"/>
          </a:xfrm>
          <a:prstGeom prst="wedgeRoundRectCallout">
            <a:avLst>
              <a:gd name="adj1" fmla="val -128311"/>
              <a:gd name="adj2" fmla="val 315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aggregazione</a:t>
            </a:r>
            <a:endParaRPr lang="it-IT" dirty="0"/>
          </a:p>
        </p:txBody>
      </p:sp>
      <p:sp>
        <p:nvSpPr>
          <p:cNvPr id="9" name="Fumetto 2 8"/>
          <p:cNvSpPr/>
          <p:nvPr/>
        </p:nvSpPr>
        <p:spPr>
          <a:xfrm>
            <a:off x="611560" y="4365104"/>
            <a:ext cx="2016224" cy="648072"/>
          </a:xfrm>
          <a:prstGeom prst="wedgeRoundRectCallout">
            <a:avLst>
              <a:gd name="adj1" fmla="val 76705"/>
              <a:gd name="adj2" fmla="val -132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composizione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791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Dipendenza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noProof="0" dirty="0" err="1" smtClean="0"/>
              <a:t>Dependency</a:t>
            </a:r>
            <a:r>
              <a:rPr lang="it-IT" noProof="0" dirty="0" smtClean="0"/>
              <a:t>: è una relazione </a:t>
            </a:r>
            <a:r>
              <a:rPr lang="it-IT" b="1" noProof="0" dirty="0" smtClean="0"/>
              <a:t>semantica</a:t>
            </a:r>
            <a:r>
              <a:rPr lang="it-IT" noProof="0" dirty="0" smtClean="0"/>
              <a:t> tra elementi di modello</a:t>
            </a:r>
          </a:p>
          <a:p>
            <a:r>
              <a:rPr lang="it-IT" noProof="0" dirty="0" smtClean="0"/>
              <a:t>Indica che il funzionamento di un elemento </a:t>
            </a:r>
            <a:r>
              <a:rPr lang="it-IT" b="1" noProof="0" dirty="0" smtClean="0"/>
              <a:t>richiede la presenza</a:t>
            </a:r>
            <a:r>
              <a:rPr lang="it-IT" noProof="0" dirty="0" smtClean="0"/>
              <a:t> di uno o più elementi</a:t>
            </a:r>
          </a:p>
          <a:p>
            <a:r>
              <a:rPr lang="it-IT" noProof="0" dirty="0" smtClean="0"/>
              <a:t>Se un elemento viene modificato, potrebbe essere necessario </a:t>
            </a:r>
            <a:r>
              <a:rPr lang="it-IT" b="1" noProof="0" dirty="0" smtClean="0"/>
              <a:t>modificare</a:t>
            </a:r>
            <a:r>
              <a:rPr lang="it-IT" noProof="0" dirty="0" smtClean="0"/>
              <a:t> anche ogni elemento che da esso dipende</a:t>
            </a:r>
          </a:p>
          <a:p>
            <a:r>
              <a:rPr lang="it-IT" b="1" noProof="0" dirty="0" smtClean="0"/>
              <a:t>Non</a:t>
            </a:r>
            <a:r>
              <a:rPr lang="it-IT" noProof="0" dirty="0" smtClean="0"/>
              <a:t> necessita l’esistenza di </a:t>
            </a:r>
            <a:r>
              <a:rPr lang="it-IT" b="1" noProof="0" dirty="0" smtClean="0"/>
              <a:t>istanze</a:t>
            </a:r>
          </a:p>
          <a:p>
            <a:r>
              <a:rPr lang="it-IT" noProof="0" dirty="0" smtClean="0"/>
              <a:t>Relazione d’uso: esprime un rapporto </a:t>
            </a:r>
            <a:r>
              <a:rPr lang="it-IT" b="1" noProof="0" dirty="0" err="1" smtClean="0"/>
              <a:t>client-server</a:t>
            </a:r>
            <a:r>
              <a:rPr lang="it-IT" noProof="0" dirty="0" smtClean="0"/>
              <a:t> fra due classi o fra una classe e un’interfaccia</a:t>
            </a:r>
          </a:p>
          <a:p>
            <a:r>
              <a:rPr lang="it-IT" noProof="0" dirty="0" smtClean="0"/>
              <a:t>Notazione: </a:t>
            </a:r>
            <a:r>
              <a:rPr lang="it-IT" b="1" noProof="0" dirty="0" smtClean="0"/>
              <a:t>linea tratteggiata </a:t>
            </a:r>
            <a:r>
              <a:rPr lang="it-IT" noProof="0" dirty="0" smtClean="0"/>
              <a:t>orientata che va da un elemento dipendente a uno indipendente + stereotipo «</a:t>
            </a:r>
            <a:r>
              <a:rPr lang="it-IT" noProof="0" dirty="0" err="1" smtClean="0"/>
              <a:t>uses</a:t>
            </a:r>
            <a:r>
              <a:rPr lang="it-IT" noProof="0" dirty="0" smtClean="0"/>
              <a:t>» (può essere omesso)</a:t>
            </a:r>
          </a:p>
          <a:p>
            <a:endParaRPr lang="it-IT" noProof="0" dirty="0" smtClean="0"/>
          </a:p>
          <a:p>
            <a:pPr>
              <a:buNone/>
            </a:pP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05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Generalizzazione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err="1" smtClean="0"/>
              <a:t>Generalization</a:t>
            </a:r>
            <a:r>
              <a:rPr lang="it-IT" noProof="0" dirty="0" smtClean="0"/>
              <a:t> o </a:t>
            </a:r>
            <a:r>
              <a:rPr lang="it-IT" noProof="0" dirty="0" err="1" smtClean="0"/>
              <a:t>Inharitance</a:t>
            </a:r>
            <a:endParaRPr lang="it-IT" noProof="0" dirty="0" smtClean="0"/>
          </a:p>
          <a:p>
            <a:r>
              <a:rPr lang="it-IT" noProof="0" dirty="0" smtClean="0"/>
              <a:t>Relazione che collega un elemento </a:t>
            </a:r>
            <a:r>
              <a:rPr lang="it-IT" b="1" noProof="0" dirty="0" smtClean="0"/>
              <a:t>più generico </a:t>
            </a:r>
            <a:r>
              <a:rPr lang="it-IT" noProof="0" dirty="0" smtClean="0"/>
              <a:t>ad un elemento </a:t>
            </a:r>
            <a:r>
              <a:rPr lang="it-IT" b="1" noProof="0" dirty="0" smtClean="0"/>
              <a:t>più specifico</a:t>
            </a:r>
          </a:p>
          <a:p>
            <a:r>
              <a:rPr lang="it-IT" noProof="0" dirty="0" smtClean="0"/>
              <a:t>Descrive la relazione di </a:t>
            </a:r>
            <a:r>
              <a:rPr lang="it-IT" b="1" noProof="0" dirty="0" smtClean="0"/>
              <a:t>ereditarietà</a:t>
            </a:r>
            <a:r>
              <a:rPr lang="it-IT" noProof="0" dirty="0" smtClean="0"/>
              <a:t> tra classi</a:t>
            </a:r>
          </a:p>
          <a:p>
            <a:r>
              <a:rPr lang="it-IT" noProof="0" dirty="0" smtClean="0"/>
              <a:t>L’elemento più specifico deve essere </a:t>
            </a:r>
            <a:r>
              <a:rPr lang="it-IT" noProof="0" smtClean="0"/>
              <a:t>pienamente </a:t>
            </a:r>
            <a:r>
              <a:rPr lang="it-IT" b="1" noProof="0" smtClean="0"/>
              <a:t>consistente</a:t>
            </a:r>
            <a:r>
              <a:rPr lang="it-IT" noProof="0" smtClean="0"/>
              <a:t> </a:t>
            </a:r>
            <a:r>
              <a:rPr lang="it-IT" noProof="0" dirty="0" smtClean="0"/>
              <a:t>con quello più generico</a:t>
            </a:r>
          </a:p>
          <a:p>
            <a:r>
              <a:rPr lang="it-IT" noProof="0" dirty="0" smtClean="0"/>
              <a:t>Ne </a:t>
            </a:r>
            <a:r>
              <a:rPr lang="it-IT" b="1" noProof="0" dirty="0" smtClean="0"/>
              <a:t>eredita</a:t>
            </a:r>
            <a:r>
              <a:rPr lang="it-IT" noProof="0" dirty="0" smtClean="0"/>
              <a:t> le caratteristiche</a:t>
            </a:r>
          </a:p>
          <a:p>
            <a:r>
              <a:rPr lang="it-IT" noProof="0" dirty="0" smtClean="0"/>
              <a:t>Può definire </a:t>
            </a:r>
            <a:r>
              <a:rPr lang="it-IT" b="1" noProof="0" dirty="0" smtClean="0"/>
              <a:t>ulteriori</a:t>
            </a:r>
            <a:r>
              <a:rPr lang="it-IT" noProof="0" dirty="0" smtClean="0"/>
              <a:t> attributi, operazioni, relazioni</a:t>
            </a:r>
          </a:p>
          <a:p>
            <a:r>
              <a:rPr lang="it-IT" noProof="0" dirty="0" smtClean="0"/>
              <a:t>Può </a:t>
            </a:r>
            <a:r>
              <a:rPr lang="it-IT" b="1" noProof="0" dirty="0" smtClean="0"/>
              <a:t>sovrascrivere</a:t>
            </a:r>
            <a:r>
              <a:rPr lang="it-IT" noProof="0" dirty="0" smtClean="0"/>
              <a:t> (</a:t>
            </a:r>
            <a:r>
              <a:rPr lang="it-IT" noProof="0" dirty="0" err="1" smtClean="0"/>
              <a:t>overriding</a:t>
            </a:r>
            <a:r>
              <a:rPr lang="it-IT" noProof="0" dirty="0" smtClean="0"/>
              <a:t>) le proprietà ereditate dalla classe più generica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84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Specializzazione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Definisce dei </a:t>
            </a:r>
            <a:r>
              <a:rPr lang="it-IT" b="1" noProof="0" dirty="0" smtClean="0"/>
              <a:t>sottotipi</a:t>
            </a:r>
            <a:r>
              <a:rPr lang="it-IT" noProof="0" dirty="0" smtClean="0"/>
              <a:t>: un’istanza dell’elemento generico può sempre essere sostituita da un’istanza dell’elemento più specifico</a:t>
            </a:r>
          </a:p>
          <a:p>
            <a:r>
              <a:rPr lang="it-IT" noProof="0" dirty="0" smtClean="0"/>
              <a:t>Ogni istanza della sottoclasse è anche istanza della superclasse</a:t>
            </a:r>
          </a:p>
          <a:p>
            <a:r>
              <a:rPr lang="it-IT" noProof="0" dirty="0" smtClean="0"/>
              <a:t>Notazione: una </a:t>
            </a:r>
            <a:r>
              <a:rPr lang="it-IT" b="1" noProof="0" dirty="0" smtClean="0"/>
              <a:t>freccia</a:t>
            </a:r>
            <a:r>
              <a:rPr lang="it-IT" noProof="0" dirty="0" smtClean="0"/>
              <a:t> con la </a:t>
            </a:r>
            <a:r>
              <a:rPr lang="it-IT" b="1" noProof="0" dirty="0" smtClean="0"/>
              <a:t>punta vuota </a:t>
            </a:r>
            <a:r>
              <a:rPr lang="it-IT" noProof="0" dirty="0" smtClean="0"/>
              <a:t>tra la superclasse e la sottoclasse</a:t>
            </a:r>
          </a:p>
          <a:p>
            <a:pPr lvl="1"/>
            <a:r>
              <a:rPr lang="it-IT" noProof="0" dirty="0" smtClean="0"/>
              <a:t>L’ereditarietà di </a:t>
            </a:r>
            <a:r>
              <a:rPr lang="it-IT" b="1" noProof="0" dirty="0" smtClean="0"/>
              <a:t>implementazione</a:t>
            </a:r>
            <a:r>
              <a:rPr lang="it-IT" noProof="0" dirty="0" smtClean="0"/>
              <a:t> viene mostrata con una linea </a:t>
            </a:r>
            <a:r>
              <a:rPr lang="it-IT" b="1" noProof="0" dirty="0" smtClean="0"/>
              <a:t>piena </a:t>
            </a:r>
          </a:p>
          <a:p>
            <a:pPr lvl="1"/>
            <a:r>
              <a:rPr lang="it-IT" noProof="0" dirty="0" smtClean="0"/>
              <a:t>L’ereditarietà di </a:t>
            </a:r>
            <a:r>
              <a:rPr lang="it-IT" b="1" noProof="0" dirty="0" smtClean="0"/>
              <a:t>interfaccia</a:t>
            </a:r>
            <a:r>
              <a:rPr lang="it-IT" noProof="0" dirty="0" smtClean="0"/>
              <a:t> con una linea </a:t>
            </a:r>
            <a:r>
              <a:rPr lang="it-IT" b="1" noProof="0" dirty="0" smtClean="0"/>
              <a:t>tratteggiata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2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Unified Modeling Language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noProof="0" dirty="0" smtClean="0"/>
              <a:t>È un linguaggio di </a:t>
            </a:r>
            <a:r>
              <a:rPr lang="it-IT" b="1" noProof="0" dirty="0" smtClean="0"/>
              <a:t>progettazione</a:t>
            </a:r>
            <a:r>
              <a:rPr lang="it-IT" noProof="0" dirty="0" smtClean="0"/>
              <a:t> (NON di programmazione)</a:t>
            </a:r>
          </a:p>
          <a:p>
            <a:r>
              <a:rPr lang="it-IT" noProof="0" dirty="0" smtClean="0"/>
              <a:t>È uno standard </a:t>
            </a:r>
            <a:r>
              <a:rPr lang="it-IT" b="1" noProof="0" dirty="0" smtClean="0"/>
              <a:t>di fatto </a:t>
            </a:r>
            <a:r>
              <a:rPr lang="it-IT" noProof="0" dirty="0" smtClean="0"/>
              <a:t>(NON di legge)</a:t>
            </a:r>
          </a:p>
          <a:p>
            <a:r>
              <a:rPr lang="it-IT" noProof="0" dirty="0" smtClean="0"/>
              <a:t>Il linguaggio UML fornisce i costrutti principalmente per le prime due fasi del ciclo di sviluppo ma è utile anche nelle altre: </a:t>
            </a:r>
          </a:p>
          <a:p>
            <a:pPr lvl="1"/>
            <a:r>
              <a:rPr lang="it-IT" noProof="0" dirty="0" smtClean="0"/>
              <a:t>Analisi dei requisiti basata sui casi d’uso </a:t>
            </a:r>
          </a:p>
          <a:p>
            <a:pPr lvl="1"/>
            <a:r>
              <a:rPr lang="it-IT" noProof="0" dirty="0" smtClean="0"/>
              <a:t>Analisi e Design OO</a:t>
            </a:r>
          </a:p>
          <a:p>
            <a:pPr lvl="1"/>
            <a:r>
              <a:rPr lang="it-IT" noProof="0" dirty="0" smtClean="0"/>
              <a:t>Modellazione dei componenti</a:t>
            </a:r>
          </a:p>
          <a:p>
            <a:pPr lvl="1"/>
            <a:r>
              <a:rPr lang="it-IT" noProof="0" dirty="0" smtClean="0"/>
              <a:t>Modellazione della struttura e della configurazione </a:t>
            </a:r>
          </a:p>
          <a:p>
            <a:r>
              <a:rPr lang="it-IT" noProof="0" dirty="0" smtClean="0"/>
              <a:t>È universale:</a:t>
            </a:r>
          </a:p>
          <a:p>
            <a:pPr lvl="1"/>
            <a:r>
              <a:rPr lang="it-IT" noProof="0" dirty="0" smtClean="0"/>
              <a:t>in grado di modellare </a:t>
            </a:r>
            <a:r>
              <a:rPr lang="it-IT" b="1" noProof="0" dirty="0" smtClean="0"/>
              <a:t>tutti i domini </a:t>
            </a:r>
            <a:r>
              <a:rPr lang="it-IT" noProof="0" dirty="0" smtClean="0"/>
              <a:t>applicativi</a:t>
            </a:r>
          </a:p>
          <a:p>
            <a:pPr lvl="1"/>
            <a:r>
              <a:rPr lang="it-IT" b="1" noProof="0" dirty="0" smtClean="0"/>
              <a:t>indipendente</a:t>
            </a:r>
            <a:r>
              <a:rPr lang="it-IT" noProof="0" dirty="0" smtClean="0"/>
              <a:t> dal </a:t>
            </a:r>
            <a:r>
              <a:rPr lang="it-IT" b="1" noProof="0" dirty="0" smtClean="0"/>
              <a:t>linguaggio</a:t>
            </a:r>
            <a:r>
              <a:rPr lang="it-IT" noProof="0" dirty="0" smtClean="0"/>
              <a:t> utilizzato per lo sviluppo</a:t>
            </a:r>
          </a:p>
          <a:p>
            <a:pPr lvl="1"/>
            <a:r>
              <a:rPr lang="it-IT" b="1" noProof="0" dirty="0" smtClean="0"/>
              <a:t>indipendente</a:t>
            </a:r>
            <a:r>
              <a:rPr lang="it-IT" noProof="0" dirty="0" smtClean="0"/>
              <a:t> dal </a:t>
            </a:r>
            <a:r>
              <a:rPr lang="it-IT" b="1" noProof="0" dirty="0" smtClean="0"/>
              <a:t>tipo di processo</a:t>
            </a:r>
          </a:p>
          <a:p>
            <a:pPr>
              <a:buNone/>
            </a:pPr>
            <a:endParaRPr lang="it-IT" noProof="0" dirty="0" smtClean="0"/>
          </a:p>
          <a:p>
            <a:endParaRPr lang="it-IT" noProof="0" dirty="0" smtClean="0"/>
          </a:p>
          <a:p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33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generalizzazione (classi)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2815754" cy="39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Esempio di generalizzazione (</a:t>
            </a:r>
            <a:r>
              <a:rPr lang="it-IT" dirty="0" smtClean="0"/>
              <a:t>classi e interfacce)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61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" y="2164221"/>
            <a:ext cx="8666931" cy="32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8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Ereditarietà (1/2)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Principio di ereditarietà: ogni proprietà (attributi, associazioni, operazioni) della </a:t>
            </a:r>
            <a:r>
              <a:rPr lang="it-IT" b="1" noProof="0" dirty="0" smtClean="0"/>
              <a:t>superclasse</a:t>
            </a:r>
            <a:r>
              <a:rPr lang="it-IT" noProof="0" dirty="0" smtClean="0"/>
              <a:t> è </a:t>
            </a:r>
            <a:r>
              <a:rPr lang="it-IT" b="1" noProof="0" dirty="0" smtClean="0"/>
              <a:t>anche</a:t>
            </a:r>
            <a:r>
              <a:rPr lang="it-IT" noProof="0" dirty="0" smtClean="0"/>
              <a:t> una proprietà della </a:t>
            </a:r>
            <a:r>
              <a:rPr lang="it-IT" b="1" noProof="0" dirty="0" smtClean="0"/>
              <a:t>sottoclasse</a:t>
            </a:r>
            <a:r>
              <a:rPr lang="it-IT" noProof="0" dirty="0" smtClean="0"/>
              <a:t> e </a:t>
            </a:r>
            <a:r>
              <a:rPr lang="it-IT" b="1" noProof="0" dirty="0" smtClean="0"/>
              <a:t>non si riporta </a:t>
            </a:r>
            <a:r>
              <a:rPr lang="it-IT" noProof="0" dirty="0" smtClean="0"/>
              <a:t>esplicitamente nel diagramma (a meno di </a:t>
            </a:r>
            <a:r>
              <a:rPr lang="it-IT" noProof="0" dirty="0" err="1" smtClean="0"/>
              <a:t>overriding</a:t>
            </a:r>
            <a:r>
              <a:rPr lang="it-IT" noProof="0" dirty="0" smtClean="0"/>
              <a:t>) </a:t>
            </a:r>
          </a:p>
          <a:p>
            <a:r>
              <a:rPr lang="it-IT" noProof="0" dirty="0" smtClean="0"/>
              <a:t>La generalizzazione semplifica il modello eliminando la ridondanza</a:t>
            </a:r>
          </a:p>
          <a:p>
            <a:r>
              <a:rPr lang="it-IT" dirty="0"/>
              <a:t>Attributi e operazioni:</a:t>
            </a:r>
          </a:p>
          <a:p>
            <a:pPr lvl="1"/>
            <a:r>
              <a:rPr lang="it-IT" dirty="0"/>
              <a:t>Pubblici nella superclasse </a:t>
            </a:r>
            <a:r>
              <a:rPr lang="it-IT" dirty="0">
                <a:sym typeface="Wingdings"/>
              </a:rPr>
              <a:t> pubblici nella sottoclasse</a:t>
            </a:r>
          </a:p>
          <a:p>
            <a:pPr lvl="1"/>
            <a:r>
              <a:rPr lang="it-IT" dirty="0">
                <a:sym typeface="Wingdings"/>
              </a:rPr>
              <a:t>Privati nella superclasse  non accessibili nella sottoclasse</a:t>
            </a:r>
          </a:p>
          <a:p>
            <a:pPr lvl="1"/>
            <a:r>
              <a:rPr lang="it-IT" dirty="0">
                <a:sym typeface="Wingdings"/>
              </a:rPr>
              <a:t>Protetti nella superclasse  accessibili dalla sottoclasse ma non da altre </a:t>
            </a:r>
            <a:r>
              <a:rPr lang="it-IT" dirty="0" smtClean="0">
                <a:sym typeface="Wingdings"/>
              </a:rPr>
              <a:t>classi</a:t>
            </a:r>
            <a:r>
              <a:rPr lang="it-IT" noProof="0" dirty="0" smtClean="0"/>
              <a:t>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48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 </a:t>
            </a:r>
            <a:r>
              <a:rPr lang="it-IT" dirty="0" smtClean="0"/>
              <a:t>(2/2</a:t>
            </a:r>
            <a:r>
              <a:rPr lang="it-IT" dirty="0"/>
              <a:t>)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noProof="0" dirty="0" smtClean="0"/>
              <a:t>Le strutture di ereditarietà formano una struttura ad </a:t>
            </a:r>
            <a:r>
              <a:rPr lang="it-IT" b="1" noProof="0" dirty="0" smtClean="0"/>
              <a:t>albero</a:t>
            </a:r>
            <a:r>
              <a:rPr lang="it-IT" noProof="0" dirty="0" smtClean="0"/>
              <a:t> (ereditarietà semplice) o un </a:t>
            </a:r>
            <a:r>
              <a:rPr lang="it-IT" b="1" noProof="0" dirty="0" smtClean="0"/>
              <a:t>grafo</a:t>
            </a:r>
            <a:r>
              <a:rPr lang="it-IT" noProof="0" dirty="0" smtClean="0"/>
              <a:t> (ereditarietà multipla)</a:t>
            </a:r>
          </a:p>
          <a:p>
            <a:r>
              <a:rPr lang="it-IT" noProof="0" dirty="0" smtClean="0"/>
              <a:t>Ereditarietà </a:t>
            </a:r>
            <a:r>
              <a:rPr lang="it-IT" b="1" noProof="0" dirty="0" smtClean="0"/>
              <a:t>multipla</a:t>
            </a:r>
            <a:r>
              <a:rPr lang="it-IT" noProof="0" dirty="0" smtClean="0"/>
              <a:t>: una classe eredita da 2 o più classi diverse</a:t>
            </a:r>
          </a:p>
          <a:p>
            <a:pPr lvl="1"/>
            <a:r>
              <a:rPr lang="it-IT" noProof="0" dirty="0" smtClean="0"/>
              <a:t>Vantaggi:</a:t>
            </a:r>
          </a:p>
          <a:p>
            <a:pPr lvl="2"/>
            <a:r>
              <a:rPr lang="it-IT" noProof="0" dirty="0" smtClean="0"/>
              <a:t>Più vicina al modo di pensare</a:t>
            </a:r>
          </a:p>
          <a:p>
            <a:pPr lvl="2"/>
            <a:r>
              <a:rPr lang="it-IT" noProof="0" dirty="0" smtClean="0"/>
              <a:t>Più flessibilità per specificare classi</a:t>
            </a:r>
          </a:p>
          <a:p>
            <a:pPr lvl="2"/>
            <a:r>
              <a:rPr lang="it-IT" noProof="0" dirty="0" smtClean="0"/>
              <a:t>Maggiore riuso</a:t>
            </a:r>
          </a:p>
          <a:p>
            <a:pPr lvl="1"/>
            <a:r>
              <a:rPr lang="it-IT" noProof="0" dirty="0" smtClean="0"/>
              <a:t>Svantaggi</a:t>
            </a:r>
          </a:p>
          <a:p>
            <a:pPr lvl="2"/>
            <a:r>
              <a:rPr lang="it-IT" noProof="0" dirty="0" smtClean="0"/>
              <a:t>Meno chiarezza</a:t>
            </a:r>
          </a:p>
          <a:p>
            <a:pPr lvl="2"/>
            <a:r>
              <a:rPr lang="it-IT" noProof="0" dirty="0" smtClean="0"/>
              <a:t>Implementazione più complicata</a:t>
            </a:r>
          </a:p>
          <a:p>
            <a:pPr lvl="2"/>
            <a:r>
              <a:rPr lang="it-IT" noProof="0" dirty="0" smtClean="0"/>
              <a:t>Possibili conflitti tra caratteristiche ereditate</a:t>
            </a:r>
          </a:p>
          <a:p>
            <a:r>
              <a:rPr lang="it-IT" noProof="0" dirty="0" smtClean="0"/>
              <a:t>La stessa superclasse può partecipare a diverse generalizzazioni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2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</a:t>
            </a:r>
            <a:r>
              <a:rPr lang="it-IT" dirty="0" err="1" smtClean="0"/>
              <a:t>template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Classi parametrizzabili</a:t>
            </a:r>
          </a:p>
          <a:p>
            <a:pPr lvl="1"/>
            <a:r>
              <a:rPr lang="it-IT" dirty="0" smtClean="0"/>
              <a:t>È possibile lasciare </a:t>
            </a:r>
            <a:r>
              <a:rPr lang="it-IT" b="1" dirty="0" smtClean="0"/>
              <a:t>generica</a:t>
            </a:r>
            <a:r>
              <a:rPr lang="it-IT" dirty="0" smtClean="0"/>
              <a:t> la classe relativamente al tipo degli elementi gestiti</a:t>
            </a:r>
          </a:p>
          <a:p>
            <a:pPr lvl="1"/>
            <a:r>
              <a:rPr lang="it-IT" dirty="0" smtClean="0"/>
              <a:t>E poi definire il </a:t>
            </a:r>
            <a:r>
              <a:rPr lang="it-IT" b="1" dirty="0" smtClean="0"/>
              <a:t>tipo specifico </a:t>
            </a:r>
            <a:r>
              <a:rPr lang="it-IT" dirty="0" smtClean="0"/>
              <a:t>al momento della dichiarazione delle variabili e della creazione degli oggetti</a:t>
            </a:r>
          </a:p>
          <a:p>
            <a:pPr lvl="2"/>
            <a:r>
              <a:rPr lang="it-IT" dirty="0" smtClean="0"/>
              <a:t>Utile soprattutto per le strutture dati</a:t>
            </a:r>
          </a:p>
          <a:p>
            <a:r>
              <a:rPr lang="it-IT" dirty="0" smtClean="0"/>
              <a:t>Ad esempio, i </a:t>
            </a:r>
            <a:r>
              <a:rPr lang="it-IT" b="1" dirty="0" err="1" smtClean="0"/>
              <a:t>Generics</a:t>
            </a:r>
            <a:r>
              <a:rPr lang="it-IT" dirty="0" smtClean="0"/>
              <a:t> di Java</a:t>
            </a:r>
          </a:p>
          <a:p>
            <a:r>
              <a:rPr lang="it-IT" dirty="0" smtClean="0"/>
              <a:t>Ma anche i </a:t>
            </a:r>
            <a:r>
              <a:rPr lang="it-IT" b="1" dirty="0" smtClean="0"/>
              <a:t>Templates</a:t>
            </a:r>
            <a:r>
              <a:rPr lang="it-IT" dirty="0" smtClean="0"/>
              <a:t> del C++</a:t>
            </a:r>
          </a:p>
          <a:p>
            <a:r>
              <a:rPr lang="it-IT" dirty="0" smtClean="0"/>
              <a:t>Notazione: un </a:t>
            </a:r>
            <a:r>
              <a:rPr lang="it-IT" b="1" dirty="0" smtClean="0"/>
              <a:t>riquadro tratteggiato </a:t>
            </a:r>
            <a:r>
              <a:rPr lang="it-IT" dirty="0" smtClean="0"/>
              <a:t>in alto a destra contenente il tipo parametrico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76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</a:t>
            </a:r>
            <a:r>
              <a:rPr lang="it-IT" dirty="0" err="1" smtClean="0"/>
              <a:t>template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public </a:t>
            </a:r>
            <a:r>
              <a:rPr lang="en-US" sz="3200" dirty="0"/>
              <a:t>class </a:t>
            </a:r>
            <a:r>
              <a:rPr lang="en-US" sz="3200" dirty="0" err="1"/>
              <a:t>ArrayList</a:t>
            </a:r>
            <a:r>
              <a:rPr lang="en-US" sz="3200" dirty="0"/>
              <a:t>&lt;E&gt; </a:t>
            </a:r>
            <a:r>
              <a:rPr lang="en-US" sz="3200" dirty="0" smtClean="0"/>
              <a:t>{</a:t>
            </a:r>
            <a:endParaRPr lang="it-IT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private transient Object[] </a:t>
            </a:r>
            <a:r>
              <a:rPr lang="en-US" dirty="0" err="1"/>
              <a:t>elementData</a:t>
            </a:r>
            <a:r>
              <a:rPr lang="en-US" dirty="0"/>
              <a:t>;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size() {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smtClean="0"/>
              <a:t>…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{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smtClean="0"/>
              <a:t>…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E get(</a:t>
            </a:r>
            <a:r>
              <a:rPr lang="en-US" dirty="0" err="1"/>
              <a:t>int</a:t>
            </a:r>
            <a:r>
              <a:rPr lang="en-US" dirty="0"/>
              <a:t> index) {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smtClean="0"/>
              <a:t>…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add(E e) {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smtClean="0"/>
              <a:t>…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it-IT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2916157" cy="2045890"/>
          </a:xfrm>
        </p:spPr>
      </p:pic>
      <p:sp>
        <p:nvSpPr>
          <p:cNvPr id="14" name="Figura a mano libera 13"/>
          <p:cNvSpPr/>
          <p:nvPr/>
        </p:nvSpPr>
        <p:spPr>
          <a:xfrm>
            <a:off x="2936416" y="1124744"/>
            <a:ext cx="4299880" cy="868328"/>
          </a:xfrm>
          <a:custGeom>
            <a:avLst/>
            <a:gdLst>
              <a:gd name="connsiteX0" fmla="*/ 0 w 4413504"/>
              <a:gd name="connsiteY0" fmla="*/ 462952 h 1109128"/>
              <a:gd name="connsiteX1" fmla="*/ 2426208 w 4413504"/>
              <a:gd name="connsiteY1" fmla="*/ 24040 h 1109128"/>
              <a:gd name="connsiteX2" fmla="*/ 4413504 w 4413504"/>
              <a:gd name="connsiteY2" fmla="*/ 1109128 h 110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504" h="1109128">
                <a:moveTo>
                  <a:pt x="0" y="462952"/>
                </a:moveTo>
                <a:cubicBezTo>
                  <a:pt x="845312" y="189648"/>
                  <a:pt x="1690624" y="-83656"/>
                  <a:pt x="2426208" y="24040"/>
                </a:cubicBezTo>
                <a:cubicBezTo>
                  <a:pt x="3161792" y="131736"/>
                  <a:pt x="4114800" y="1072552"/>
                  <a:pt x="4413504" y="1109128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 14"/>
          <p:cNvSpPr/>
          <p:nvPr/>
        </p:nvSpPr>
        <p:spPr>
          <a:xfrm>
            <a:off x="2147932" y="1097720"/>
            <a:ext cx="4152260" cy="1080120"/>
          </a:xfrm>
          <a:custGeom>
            <a:avLst/>
            <a:gdLst>
              <a:gd name="connsiteX0" fmla="*/ 0 w 4413504"/>
              <a:gd name="connsiteY0" fmla="*/ 462952 h 1109128"/>
              <a:gd name="connsiteX1" fmla="*/ 2426208 w 4413504"/>
              <a:gd name="connsiteY1" fmla="*/ 24040 h 1109128"/>
              <a:gd name="connsiteX2" fmla="*/ 4413504 w 4413504"/>
              <a:gd name="connsiteY2" fmla="*/ 1109128 h 110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504" h="1109128">
                <a:moveTo>
                  <a:pt x="0" y="462952"/>
                </a:moveTo>
                <a:cubicBezTo>
                  <a:pt x="845312" y="189648"/>
                  <a:pt x="1690624" y="-83656"/>
                  <a:pt x="2426208" y="24040"/>
                </a:cubicBezTo>
                <a:cubicBezTo>
                  <a:pt x="3161792" y="131736"/>
                  <a:pt x="4114800" y="1072552"/>
                  <a:pt x="4413504" y="1109128"/>
                </a:cubicBezTo>
              </a:path>
            </a:pathLst>
          </a:custGeom>
          <a:noFill/>
          <a:ln w="31750">
            <a:solidFill>
              <a:srgbClr val="0070C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1641800" y="1484784"/>
            <a:ext cx="1080120" cy="3600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2572184" y="1484784"/>
            <a:ext cx="7284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7092280" y="1874984"/>
            <a:ext cx="7284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6872064" y="3356992"/>
            <a:ext cx="7284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5724128" y="3554980"/>
            <a:ext cx="7284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29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Stereotipi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Identificatori </a:t>
            </a:r>
            <a:r>
              <a:rPr lang="it-IT" b="1" noProof="0" dirty="0" smtClean="0"/>
              <a:t>esterni</a:t>
            </a:r>
          </a:p>
          <a:p>
            <a:r>
              <a:rPr lang="it-IT" noProof="0" dirty="0" smtClean="0"/>
              <a:t>Viene utilizzato per </a:t>
            </a:r>
            <a:r>
              <a:rPr lang="it-IT" b="1" noProof="0" dirty="0" smtClean="0"/>
              <a:t>estendere</a:t>
            </a:r>
            <a:r>
              <a:rPr lang="it-IT" noProof="0" dirty="0" smtClean="0"/>
              <a:t> i costrutti base quando si vuole modellare un concetto che non può essere modellato coi costrutti base o per specificare tipi di relazioni</a:t>
            </a:r>
          </a:p>
          <a:p>
            <a:r>
              <a:rPr lang="it-IT" noProof="0" dirty="0" smtClean="0"/>
              <a:t>Possono essere </a:t>
            </a:r>
            <a:r>
              <a:rPr lang="it-IT" b="1" noProof="0" dirty="0" smtClean="0"/>
              <a:t>personalizzati</a:t>
            </a:r>
          </a:p>
          <a:p>
            <a:r>
              <a:rPr lang="it-IT" noProof="0" dirty="0" smtClean="0"/>
              <a:t>Notazione: sono tra </a:t>
            </a:r>
            <a:r>
              <a:rPr lang="it-IT" b="1" noProof="0" dirty="0" smtClean="0"/>
              <a:t>&lt;&lt; </a:t>
            </a:r>
            <a:r>
              <a:rPr lang="it-IT" noProof="0" dirty="0" smtClean="0"/>
              <a:t>e </a:t>
            </a:r>
            <a:r>
              <a:rPr lang="it-IT" b="1" noProof="0" dirty="0" smtClean="0"/>
              <a:t>&gt;&gt;</a:t>
            </a:r>
          </a:p>
          <a:p>
            <a:r>
              <a:rPr lang="it-IT" noProof="0" dirty="0" smtClean="0"/>
              <a:t>Ogni classe può avere al massimo 1 stereotipo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46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stereotipo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67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" y="2164221"/>
            <a:ext cx="8666931" cy="3247837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1115616" y="1772816"/>
            <a:ext cx="2232248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5203" y="2924944"/>
            <a:ext cx="2232248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2199664" y="2924944"/>
            <a:ext cx="2232248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95536" y="4365104"/>
            <a:ext cx="8640960" cy="151216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4600593" y="2164221"/>
            <a:ext cx="4003856" cy="22008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6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Altre notazioni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68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L’UML prevede altre notazioni per i diagrammi delle classi</a:t>
            </a:r>
          </a:p>
          <a:p>
            <a:pPr lvl="1"/>
            <a:r>
              <a:rPr lang="it-IT" dirty="0" smtClean="0"/>
              <a:t>Enumerazioni (stereotipo «</a:t>
            </a:r>
            <a:r>
              <a:rPr lang="it-IT" dirty="0" err="1" smtClean="0"/>
              <a:t>enumeration</a:t>
            </a:r>
            <a:r>
              <a:rPr lang="it-IT" dirty="0" smtClean="0"/>
              <a:t>»)</a:t>
            </a:r>
          </a:p>
          <a:p>
            <a:pPr lvl="1"/>
            <a:r>
              <a:rPr lang="it-IT" dirty="0" smtClean="0"/>
              <a:t>Classi attive (rettangolo con doppi bordi verticali)</a:t>
            </a:r>
          </a:p>
          <a:p>
            <a:pPr lvl="1"/>
            <a:r>
              <a:rPr lang="it-IT" dirty="0" smtClean="0"/>
              <a:t>Responsabilità (indicate con --)</a:t>
            </a:r>
          </a:p>
          <a:p>
            <a:pPr lvl="1"/>
            <a:r>
              <a:rPr lang="it-IT" dirty="0" smtClean="0"/>
              <a:t>Proprietà derivate (precedute da ‘/’)</a:t>
            </a:r>
          </a:p>
          <a:p>
            <a:pPr lvl="1"/>
            <a:r>
              <a:rPr lang="it-IT" dirty="0" smtClean="0"/>
              <a:t>Classi astratte (nome in corsivo)</a:t>
            </a:r>
          </a:p>
          <a:p>
            <a:pPr lvl="1"/>
            <a:r>
              <a:rPr lang="it-IT" dirty="0"/>
              <a:t>Notazioni compatte (ad es. "</a:t>
            </a:r>
            <a:r>
              <a:rPr lang="it-IT" dirty="0" err="1" smtClean="0"/>
              <a:t>ball</a:t>
            </a:r>
            <a:r>
              <a:rPr lang="it-IT" dirty="0" smtClean="0"/>
              <a:t>-and-</a:t>
            </a:r>
            <a:r>
              <a:rPr lang="it-IT" dirty="0" err="1" smtClean="0"/>
              <a:t>socket</a:t>
            </a:r>
            <a:r>
              <a:rPr lang="it-IT" dirty="0"/>
              <a:t>"</a:t>
            </a:r>
            <a:r>
              <a:rPr lang="it-IT" dirty="0" smtClean="0"/>
              <a:t> o </a:t>
            </a:r>
            <a:r>
              <a:rPr lang="it-IT" dirty="0"/>
              <a:t>"</a:t>
            </a:r>
            <a:r>
              <a:rPr lang="it-IT" dirty="0" err="1" smtClean="0"/>
              <a:t>lollipop</a:t>
            </a:r>
            <a:r>
              <a:rPr lang="it-IT" dirty="0"/>
              <a:t>"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Associazioni qualificate (specificano gli attributi di "accesso" alla classe)</a:t>
            </a:r>
          </a:p>
          <a:p>
            <a:r>
              <a:rPr lang="it-IT" dirty="0" smtClean="0"/>
              <a:t>Si vedano i manuali di riferimento per i dettagli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39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Diagramma </a:t>
            </a:r>
            <a:r>
              <a:rPr lang="it-IT" noProof="0" smtClean="0"/>
              <a:t>degli oggetti</a:t>
            </a:r>
            <a:endParaRPr lang="it-IT" noProof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06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Un po’ di storia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t-IT" sz="3429" noProof="0" dirty="0" smtClean="0"/>
              <a:t>1994 ingresso di </a:t>
            </a:r>
            <a:r>
              <a:rPr lang="it-IT" sz="3429" b="1" noProof="0" dirty="0" err="1" smtClean="0"/>
              <a:t>Jim</a:t>
            </a:r>
            <a:r>
              <a:rPr lang="it-IT" sz="3429" b="1" noProof="0" dirty="0" smtClean="0"/>
              <a:t> </a:t>
            </a:r>
            <a:r>
              <a:rPr lang="it-IT" sz="3429" b="1" noProof="0" dirty="0" err="1" smtClean="0"/>
              <a:t>Rumbaugh</a:t>
            </a:r>
            <a:r>
              <a:rPr lang="it-IT" sz="3429" b="1" noProof="0" dirty="0" smtClean="0"/>
              <a:t> </a:t>
            </a:r>
            <a:r>
              <a:rPr lang="it-IT" sz="3429" noProof="0" dirty="0" smtClean="0"/>
              <a:t>nella società </a:t>
            </a:r>
            <a:r>
              <a:rPr lang="it-IT" sz="3429" b="1" noProof="0" dirty="0" err="1" smtClean="0"/>
              <a:t>Rational</a:t>
            </a:r>
            <a:r>
              <a:rPr lang="it-IT" sz="3429" noProof="0" dirty="0" smtClean="0"/>
              <a:t>, in cui operava </a:t>
            </a:r>
            <a:r>
              <a:rPr lang="it-IT" sz="3429" b="1" noProof="0" dirty="0" err="1" smtClean="0"/>
              <a:t>Grady</a:t>
            </a:r>
            <a:r>
              <a:rPr lang="it-IT" sz="3429" b="1" noProof="0" dirty="0" smtClean="0"/>
              <a:t> </a:t>
            </a:r>
            <a:r>
              <a:rPr lang="it-IT" sz="3429" b="1" noProof="0" dirty="0" err="1" smtClean="0"/>
              <a:t>Booch</a:t>
            </a:r>
            <a:endParaRPr lang="it-IT" sz="3429" b="1" noProof="0" dirty="0" smtClean="0"/>
          </a:p>
          <a:p>
            <a:pPr>
              <a:lnSpc>
                <a:spcPct val="120000"/>
              </a:lnSpc>
            </a:pPr>
            <a:r>
              <a:rPr lang="it-IT" sz="3429" noProof="0" dirty="0" smtClean="0"/>
              <a:t>1995 - ottobre: </a:t>
            </a:r>
            <a:r>
              <a:rPr lang="it-IT" sz="3429" noProof="0" dirty="0" err="1" smtClean="0"/>
              <a:t>Unified</a:t>
            </a:r>
            <a:r>
              <a:rPr lang="it-IT" sz="3429" noProof="0" dirty="0" smtClean="0"/>
              <a:t> Method versione 0.8 (</a:t>
            </a:r>
            <a:r>
              <a:rPr lang="it-IT" sz="3429" noProof="0" dirty="0" err="1" smtClean="0"/>
              <a:t>Booch</a:t>
            </a:r>
            <a:r>
              <a:rPr lang="it-IT" sz="3429" noProof="0" dirty="0" smtClean="0"/>
              <a:t> e </a:t>
            </a:r>
            <a:r>
              <a:rPr lang="it-IT" sz="3429" noProof="0" dirty="0" err="1" smtClean="0"/>
              <a:t>Rumbaugh</a:t>
            </a:r>
            <a:r>
              <a:rPr lang="it-IT" sz="3429" noProof="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it-IT" sz="3429" noProof="0" dirty="0" smtClean="0"/>
              <a:t>fine 1995 arrivo in società di </a:t>
            </a:r>
            <a:r>
              <a:rPr lang="it-IT" sz="3429" b="1" noProof="0" dirty="0" err="1" smtClean="0"/>
              <a:t>Ivar</a:t>
            </a:r>
            <a:r>
              <a:rPr lang="it-IT" sz="3429" b="1" noProof="0" dirty="0" smtClean="0"/>
              <a:t> </a:t>
            </a:r>
            <a:r>
              <a:rPr lang="it-IT" sz="3429" b="1" noProof="0" dirty="0" err="1" smtClean="0"/>
              <a:t>Jacobson</a:t>
            </a:r>
            <a:endParaRPr lang="it-IT" sz="3429" b="1" noProof="0" dirty="0" smtClean="0"/>
          </a:p>
          <a:p>
            <a:pPr>
              <a:lnSpc>
                <a:spcPct val="120000"/>
              </a:lnSpc>
            </a:pPr>
            <a:r>
              <a:rPr lang="it-IT" sz="3429" noProof="0" dirty="0" smtClean="0"/>
              <a:t>1996 - giugno: UML versione 0.9 (</a:t>
            </a:r>
            <a:r>
              <a:rPr lang="it-IT" sz="3429" noProof="0" dirty="0" err="1" smtClean="0"/>
              <a:t>Booch</a:t>
            </a:r>
            <a:r>
              <a:rPr lang="it-IT" sz="3429" noProof="0" dirty="0" smtClean="0"/>
              <a:t>, </a:t>
            </a:r>
            <a:r>
              <a:rPr lang="it-IT" sz="3429" noProof="0" dirty="0" err="1" smtClean="0"/>
              <a:t>Rumbaugh</a:t>
            </a:r>
            <a:r>
              <a:rPr lang="it-IT" sz="3429" noProof="0" dirty="0" smtClean="0"/>
              <a:t>, </a:t>
            </a:r>
            <a:r>
              <a:rPr lang="it-IT" sz="3429" noProof="0" dirty="0" err="1" smtClean="0"/>
              <a:t>Jacobson</a:t>
            </a:r>
            <a:r>
              <a:rPr lang="it-IT" sz="3429" noProof="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it-IT" sz="3429" noProof="0" dirty="0" smtClean="0"/>
              <a:t>1996 - ottobre: UML 0.91 (</a:t>
            </a:r>
            <a:r>
              <a:rPr lang="it-IT" sz="3429" noProof="0" dirty="0" err="1" smtClean="0"/>
              <a:t>Booch</a:t>
            </a:r>
            <a:r>
              <a:rPr lang="it-IT" sz="3429" noProof="0" dirty="0" smtClean="0"/>
              <a:t>, </a:t>
            </a:r>
            <a:r>
              <a:rPr lang="it-IT" sz="3429" noProof="0" dirty="0" err="1" smtClean="0"/>
              <a:t>Rumbaugh</a:t>
            </a:r>
            <a:r>
              <a:rPr lang="it-IT" sz="3429" noProof="0" dirty="0" smtClean="0"/>
              <a:t>, </a:t>
            </a:r>
            <a:r>
              <a:rPr lang="it-IT" sz="3429" noProof="0" dirty="0" err="1" smtClean="0"/>
              <a:t>Jacobson</a:t>
            </a:r>
            <a:r>
              <a:rPr lang="it-IT" sz="3429" noProof="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it-IT" sz="3429" noProof="0" dirty="0" smtClean="0"/>
              <a:t>1997 - gennaio: UML 1.0 (</a:t>
            </a:r>
            <a:r>
              <a:rPr lang="it-IT" sz="3429" noProof="0" dirty="0" err="1" smtClean="0"/>
              <a:t>Booch</a:t>
            </a:r>
            <a:r>
              <a:rPr lang="it-IT" sz="3429" noProof="0" dirty="0" smtClean="0"/>
              <a:t>, </a:t>
            </a:r>
            <a:r>
              <a:rPr lang="it-IT" sz="3429" noProof="0" dirty="0" err="1" smtClean="0"/>
              <a:t>Rumbaugh</a:t>
            </a:r>
            <a:r>
              <a:rPr lang="it-IT" sz="3429" noProof="0" dirty="0" smtClean="0"/>
              <a:t>, </a:t>
            </a:r>
            <a:r>
              <a:rPr lang="it-IT" sz="3429" noProof="0" dirty="0" err="1" smtClean="0"/>
              <a:t>Jacobson</a:t>
            </a:r>
            <a:r>
              <a:rPr lang="it-IT" sz="3429" noProof="0" dirty="0" smtClean="0"/>
              <a:t> e partner UML, tra cui Microsoft, Oracle, Hewlett-Packard, Digital, Texas Instruments), in risposta alla richiesta avanzata dall'OMG (Object Management Group) per un </a:t>
            </a:r>
            <a:r>
              <a:rPr lang="it-IT" sz="3429" noProof="0" dirty="0" err="1" smtClean="0"/>
              <a:t>framework</a:t>
            </a:r>
            <a:r>
              <a:rPr lang="it-IT" sz="3429" noProof="0" dirty="0" smtClean="0"/>
              <a:t> di interoperabilità tra strumenti di analisi e progetto</a:t>
            </a:r>
          </a:p>
          <a:p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65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Oggetti	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Entità discreta con confini definiti, che incapsula </a:t>
            </a:r>
            <a:r>
              <a:rPr lang="it-IT" b="1" noProof="0" dirty="0" smtClean="0"/>
              <a:t>stato</a:t>
            </a:r>
            <a:r>
              <a:rPr lang="it-IT" noProof="0" dirty="0" smtClean="0"/>
              <a:t> e </a:t>
            </a:r>
            <a:r>
              <a:rPr lang="it-IT" b="1" noProof="0" dirty="0" smtClean="0"/>
              <a:t>comportamento</a:t>
            </a:r>
          </a:p>
          <a:p>
            <a:r>
              <a:rPr lang="it-IT" noProof="0" dirty="0" smtClean="0"/>
              <a:t>È un’</a:t>
            </a:r>
            <a:r>
              <a:rPr lang="it-IT" b="1" noProof="0" dirty="0" smtClean="0"/>
              <a:t>istanza</a:t>
            </a:r>
            <a:r>
              <a:rPr lang="it-IT" noProof="0" dirty="0" smtClean="0"/>
              <a:t> </a:t>
            </a:r>
            <a:r>
              <a:rPr lang="it-IT" b="1" noProof="0" dirty="0" smtClean="0"/>
              <a:t>di una classe </a:t>
            </a:r>
            <a:r>
              <a:rPr lang="it-IT" noProof="0" dirty="0" smtClean="0"/>
              <a:t>che definisce l’insieme di caratteristiche comuni a tutte le istanze di quella classe</a:t>
            </a:r>
          </a:p>
          <a:p>
            <a:r>
              <a:rPr lang="it-IT" noProof="0" dirty="0" smtClean="0"/>
              <a:t>Dati + funzioni</a:t>
            </a:r>
          </a:p>
          <a:p>
            <a:r>
              <a:rPr lang="it-IT" noProof="0" dirty="0" smtClean="0"/>
              <a:t>Un oggetto in UML modella un elemento del dominio di analisi che ha vita propria, al quale sono associate proprietà statiche e dinamiche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94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Proprietà comuni agli oggetti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noProof="0" dirty="0" smtClean="0"/>
              <a:t>Identità</a:t>
            </a:r>
            <a:r>
              <a:rPr lang="it-IT" noProof="0" dirty="0" smtClean="0"/>
              <a:t>: esistenza nel tempo e nello spazio</a:t>
            </a:r>
          </a:p>
          <a:p>
            <a:r>
              <a:rPr lang="it-IT" b="1" noProof="0" dirty="0" smtClean="0"/>
              <a:t>Stato</a:t>
            </a:r>
            <a:r>
              <a:rPr lang="it-IT" noProof="0" dirty="0" smtClean="0"/>
              <a:t>: valori degli attributi di un oggetto in un dato istante	</a:t>
            </a:r>
          </a:p>
          <a:p>
            <a:r>
              <a:rPr lang="it-IT" b="1" noProof="0" dirty="0" smtClean="0"/>
              <a:t>Comportamento</a:t>
            </a:r>
            <a:r>
              <a:rPr lang="it-IT" noProof="0" dirty="0" smtClean="0"/>
              <a:t>: cose che l’oggetto può fare </a:t>
            </a:r>
            <a:r>
              <a:rPr lang="it-IT" noProof="0" dirty="0" smtClean="0">
                <a:sym typeface="Wingdings"/>
              </a:rPr>
              <a:t> operazioni (</a:t>
            </a:r>
            <a:r>
              <a:rPr lang="it-IT" i="1" noProof="0" dirty="0" smtClean="0">
                <a:sym typeface="Wingdings"/>
              </a:rPr>
              <a:t>analisi</a:t>
            </a:r>
            <a:r>
              <a:rPr lang="it-IT" noProof="0" dirty="0" smtClean="0">
                <a:sym typeface="Wingdings"/>
              </a:rPr>
              <a:t>)  metodi (</a:t>
            </a:r>
            <a:r>
              <a:rPr lang="it-IT" i="1" noProof="0" dirty="0" smtClean="0">
                <a:sym typeface="Wingdings"/>
              </a:rPr>
              <a:t>progettazione</a:t>
            </a:r>
            <a:r>
              <a:rPr lang="it-IT" noProof="0" dirty="0" smtClean="0">
                <a:sym typeface="Wingdings"/>
              </a:rPr>
              <a:t>)</a:t>
            </a:r>
          </a:p>
          <a:p>
            <a:pPr lvl="1"/>
            <a:r>
              <a:rPr lang="it-IT" noProof="0" dirty="0" smtClean="0">
                <a:sym typeface="Wingdings"/>
              </a:rPr>
              <a:t>L’esecuzione di alcuni metodi può provocare il variare dei valori degli attributi, quindi dello Stato dell’oggetto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21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Notazione oggetti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noProof="0" dirty="0" smtClean="0"/>
              <a:t>Rettangolo</a:t>
            </a:r>
            <a:r>
              <a:rPr lang="it-IT" noProof="0" dirty="0" smtClean="0"/>
              <a:t> con 2 sottosezioni</a:t>
            </a:r>
          </a:p>
          <a:p>
            <a:pPr lvl="1"/>
            <a:r>
              <a:rPr lang="it-IT" noProof="0" dirty="0" smtClean="0"/>
              <a:t>Sottosezione </a:t>
            </a:r>
            <a:r>
              <a:rPr lang="it-IT" b="1" noProof="0" dirty="0" smtClean="0"/>
              <a:t>Nome</a:t>
            </a:r>
            <a:r>
              <a:rPr lang="it-IT" noProof="0" dirty="0" smtClean="0"/>
              <a:t>:</a:t>
            </a:r>
          </a:p>
          <a:p>
            <a:pPr lvl="2">
              <a:buNone/>
            </a:pPr>
            <a:r>
              <a:rPr lang="it-IT" noProof="0" dirty="0" smtClean="0"/>
              <a:t>Identificatore dell’oggetto (</a:t>
            </a:r>
            <a:r>
              <a:rPr lang="it-IT" u="sng" noProof="0" dirty="0" smtClean="0"/>
              <a:t>sottolineato</a:t>
            </a:r>
            <a:r>
              <a:rPr lang="it-IT" noProof="0" dirty="0" smtClean="0"/>
              <a:t>):</a:t>
            </a:r>
          </a:p>
          <a:p>
            <a:pPr lvl="2"/>
            <a:r>
              <a:rPr lang="it-IT" noProof="0" dirty="0" smtClean="0"/>
              <a:t>	: </a:t>
            </a:r>
            <a:r>
              <a:rPr lang="it-IT" noProof="0" dirty="0" err="1" smtClean="0"/>
              <a:t>NomeDellaClasse</a:t>
            </a:r>
            <a:r>
              <a:rPr lang="it-IT" noProof="0" dirty="0" smtClean="0"/>
              <a:t> </a:t>
            </a:r>
            <a:r>
              <a:rPr lang="it-IT" noProof="0" dirty="0" smtClean="0">
                <a:sym typeface="Wingdings"/>
              </a:rPr>
              <a:t> oggetto anonimo = qualunque istanza di quella classe</a:t>
            </a:r>
          </a:p>
          <a:p>
            <a:pPr lvl="2"/>
            <a:r>
              <a:rPr lang="it-IT" noProof="0" dirty="0" err="1" smtClean="0">
                <a:sym typeface="Wingdings"/>
              </a:rPr>
              <a:t>NomeDell’Oggetto</a:t>
            </a:r>
            <a:r>
              <a:rPr lang="it-IT" noProof="0" dirty="0" smtClean="0">
                <a:sym typeface="Wingdings"/>
              </a:rPr>
              <a:t>  oggetto specifico, senza dire a quale classe appartiene</a:t>
            </a:r>
            <a:endParaRPr lang="it-IT" noProof="0" dirty="0" smtClean="0"/>
          </a:p>
          <a:p>
            <a:pPr lvl="2"/>
            <a:r>
              <a:rPr lang="it-IT" noProof="0" dirty="0" err="1" smtClean="0"/>
              <a:t>NomeDell’Oggetto</a:t>
            </a:r>
            <a:r>
              <a:rPr lang="it-IT" noProof="0" dirty="0" smtClean="0"/>
              <a:t> : </a:t>
            </a:r>
            <a:r>
              <a:rPr lang="it-IT" noProof="0" dirty="0" err="1" smtClean="0"/>
              <a:t>NomeDellaClasse</a:t>
            </a:r>
            <a:endParaRPr lang="it-IT" noProof="0" dirty="0" smtClean="0"/>
          </a:p>
          <a:p>
            <a:pPr lvl="1">
              <a:buNone/>
            </a:pPr>
            <a:r>
              <a:rPr lang="it-IT" noProof="0" dirty="0" smtClean="0"/>
              <a:t>Il nome dell’oggetto inizia sempre con </a:t>
            </a:r>
            <a:r>
              <a:rPr lang="it-IT" i="1" noProof="0" dirty="0" smtClean="0"/>
              <a:t>minuscola</a:t>
            </a:r>
            <a:r>
              <a:rPr lang="it-IT" noProof="0" dirty="0" smtClean="0"/>
              <a:t> (no caratteri speciali)</a:t>
            </a:r>
            <a:endParaRPr lang="it-IT" u="sng" noProof="0" dirty="0" smtClean="0"/>
          </a:p>
          <a:p>
            <a:pPr lvl="1"/>
            <a:r>
              <a:rPr lang="it-IT" noProof="0" dirty="0" smtClean="0"/>
              <a:t>Sottosezione </a:t>
            </a:r>
            <a:r>
              <a:rPr lang="it-IT" b="1" noProof="0" dirty="0" smtClean="0"/>
              <a:t>Attributi</a:t>
            </a:r>
            <a:r>
              <a:rPr lang="it-IT" noProof="0" dirty="0" smtClean="0"/>
              <a:t>:</a:t>
            </a:r>
          </a:p>
          <a:p>
            <a:pPr lvl="2">
              <a:buNone/>
            </a:pPr>
            <a:r>
              <a:rPr lang="it-IT" noProof="0" dirty="0" err="1" smtClean="0"/>
              <a:t>NomeAttributo</a:t>
            </a:r>
            <a:r>
              <a:rPr lang="it-IT" noProof="0" dirty="0" smtClean="0"/>
              <a:t> : </a:t>
            </a:r>
            <a:r>
              <a:rPr lang="it-IT" noProof="0" dirty="0" err="1" smtClean="0"/>
              <a:t>TipoAttributo</a:t>
            </a:r>
            <a:r>
              <a:rPr lang="it-IT" noProof="0" dirty="0" smtClean="0"/>
              <a:t> = </a:t>
            </a:r>
            <a:r>
              <a:rPr lang="it-IT" noProof="0" dirty="0" err="1" smtClean="0"/>
              <a:t>ValoreAttributo</a:t>
            </a:r>
            <a:endParaRPr lang="it-IT" noProof="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00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Classi e oggetti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Relazione tra classe e oggetti della classe:</a:t>
            </a:r>
          </a:p>
          <a:p>
            <a:pPr lvl="1" algn="ctr">
              <a:buNone/>
            </a:pPr>
            <a:r>
              <a:rPr lang="it-IT" noProof="0" dirty="0" smtClean="0"/>
              <a:t>	&lt;&lt;istanzia&gt;&gt;</a:t>
            </a:r>
          </a:p>
          <a:p>
            <a:pPr lvl="1">
              <a:buNone/>
            </a:pPr>
            <a:r>
              <a:rPr lang="it-IT" noProof="0" dirty="0" smtClean="0"/>
              <a:t>Freccia tratteggiata = </a:t>
            </a:r>
            <a:r>
              <a:rPr lang="it-IT" b="1" noProof="0" dirty="0" smtClean="0"/>
              <a:t>dipendenza</a:t>
            </a:r>
            <a:r>
              <a:rPr lang="it-IT" noProof="0" dirty="0" smtClean="0"/>
              <a:t> alla quale viene dato il significato speciale dello stereotipo </a:t>
            </a:r>
            <a:r>
              <a:rPr lang="it-IT" b="1" noProof="0" dirty="0" smtClean="0"/>
              <a:t>istanzia</a:t>
            </a:r>
            <a:endParaRPr lang="it-IT" b="1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4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oggetto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74</a:t>
            </a:fld>
            <a:endParaRPr lang="it-IT"/>
          </a:p>
        </p:txBody>
      </p:sp>
      <p:sp>
        <p:nvSpPr>
          <p:cNvPr id="9" name="Fumetto 2 8"/>
          <p:cNvSpPr/>
          <p:nvPr/>
        </p:nvSpPr>
        <p:spPr>
          <a:xfrm>
            <a:off x="6337815" y="4941168"/>
            <a:ext cx="2160240" cy="576064"/>
          </a:xfrm>
          <a:prstGeom prst="wedgeRoundRectCallout">
            <a:avLst>
              <a:gd name="adj1" fmla="val 5333"/>
              <a:gd name="adj2" fmla="val -196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oggetto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7" y="1844824"/>
            <a:ext cx="7818638" cy="2016222"/>
          </a:xfrm>
          <a:prstGeom prst="rect">
            <a:avLst/>
          </a:prstGeom>
        </p:spPr>
      </p:pic>
      <p:sp>
        <p:nvSpPr>
          <p:cNvPr id="8" name="Fumetto 2 7"/>
          <p:cNvSpPr/>
          <p:nvPr/>
        </p:nvSpPr>
        <p:spPr>
          <a:xfrm>
            <a:off x="683305" y="3573014"/>
            <a:ext cx="2160240" cy="576064"/>
          </a:xfrm>
          <a:prstGeom prst="wedgeRoundRectCallout">
            <a:avLst>
              <a:gd name="adj1" fmla="val -11598"/>
              <a:gd name="adj2" fmla="val -147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classe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411760" y="1772816"/>
            <a:ext cx="4104456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15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Messaggi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Gli oggetti </a:t>
            </a:r>
            <a:r>
              <a:rPr lang="it-IT" b="1" noProof="0" dirty="0" smtClean="0"/>
              <a:t>collaborano</a:t>
            </a:r>
            <a:r>
              <a:rPr lang="it-IT" noProof="0" dirty="0" smtClean="0"/>
              <a:t> tra loro per eseguire le funzioni del sistema</a:t>
            </a:r>
          </a:p>
          <a:p>
            <a:r>
              <a:rPr lang="it-IT" noProof="0" dirty="0" smtClean="0"/>
              <a:t>Stabiliscono collegamenti e </a:t>
            </a:r>
            <a:r>
              <a:rPr lang="it-IT" b="1" noProof="0" dirty="0" smtClean="0"/>
              <a:t>scambiano messaggi </a:t>
            </a:r>
            <a:r>
              <a:rPr lang="it-IT" noProof="0" dirty="0" smtClean="0"/>
              <a:t>(lungo i collegamenti)</a:t>
            </a:r>
          </a:p>
          <a:p>
            <a:r>
              <a:rPr lang="it-IT" noProof="0" dirty="0" smtClean="0"/>
              <a:t>Alla ricezione di un messaggio, l’oggetto esamina i suoi metodi per trovarne uno la cui </a:t>
            </a:r>
            <a:r>
              <a:rPr lang="it-IT" noProof="0" dirty="0" err="1" smtClean="0"/>
              <a:t>signature</a:t>
            </a:r>
            <a:r>
              <a:rPr lang="it-IT" noProof="0" dirty="0" smtClean="0"/>
              <a:t> corrisponde a quella del messaggio</a:t>
            </a:r>
          </a:p>
          <a:p>
            <a:r>
              <a:rPr lang="it-IT" noProof="0" dirty="0" smtClean="0"/>
              <a:t>Se il metodo esiste </a:t>
            </a:r>
            <a:r>
              <a:rPr lang="it-IT" noProof="0" dirty="0" smtClean="0">
                <a:sym typeface="Wingdings"/>
              </a:rPr>
              <a:t> eseguito</a:t>
            </a:r>
          </a:p>
          <a:p>
            <a:r>
              <a:rPr lang="it-IT" noProof="0" dirty="0" err="1" smtClean="0">
                <a:sym typeface="Wingdings"/>
              </a:rPr>
              <a:t>Signature</a:t>
            </a:r>
            <a:r>
              <a:rPr lang="it-IT" noProof="0" dirty="0" smtClean="0">
                <a:sym typeface="Wingdings"/>
              </a:rPr>
              <a:t>: </a:t>
            </a:r>
          </a:p>
          <a:p>
            <a:pPr>
              <a:buNone/>
            </a:pPr>
            <a:r>
              <a:rPr lang="it-IT" noProof="0" dirty="0" smtClean="0">
                <a:sym typeface="Wingdings"/>
              </a:rPr>
              <a:t>nome messaggio (o op) + numero e tipo dei parametri + valore restituito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06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Object Diagram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noProof="0" dirty="0" smtClean="0"/>
              <a:t>Rappresenta una </a:t>
            </a:r>
            <a:r>
              <a:rPr lang="it-IT" b="1" noProof="0" dirty="0" smtClean="0"/>
              <a:t>variante</a:t>
            </a:r>
            <a:r>
              <a:rPr lang="it-IT" noProof="0" dirty="0" smtClean="0"/>
              <a:t> del diagramma delle classi</a:t>
            </a:r>
          </a:p>
          <a:p>
            <a:r>
              <a:rPr lang="it-IT" noProof="0" dirty="0" smtClean="0"/>
              <a:t>Notazione </a:t>
            </a:r>
            <a:r>
              <a:rPr lang="it-IT" b="1" noProof="0" dirty="0" smtClean="0"/>
              <a:t>equivalente</a:t>
            </a:r>
            <a:r>
              <a:rPr lang="it-IT" noProof="0" dirty="0" smtClean="0"/>
              <a:t>: nomi degli oggetti sottolineati + relazioni dettagliate</a:t>
            </a:r>
          </a:p>
          <a:p>
            <a:r>
              <a:rPr lang="it-IT" noProof="0" dirty="0" smtClean="0"/>
              <a:t>Mostra </a:t>
            </a:r>
            <a:r>
              <a:rPr lang="it-IT" b="1" noProof="0" dirty="0" smtClean="0"/>
              <a:t>oggetti</a:t>
            </a:r>
            <a:r>
              <a:rPr lang="it-IT" noProof="0" dirty="0" smtClean="0"/>
              <a:t> istanze delle classi e i relativi </a:t>
            </a:r>
            <a:r>
              <a:rPr lang="it-IT" b="1" noProof="0" dirty="0" smtClean="0"/>
              <a:t>legami</a:t>
            </a:r>
            <a:r>
              <a:rPr lang="it-IT" noProof="0" dirty="0" smtClean="0"/>
              <a:t> espliciti</a:t>
            </a:r>
          </a:p>
          <a:p>
            <a:r>
              <a:rPr lang="it-IT" noProof="0" dirty="0" smtClean="0"/>
              <a:t>Parte </a:t>
            </a:r>
            <a:r>
              <a:rPr lang="it-IT" b="1" noProof="0" dirty="0" smtClean="0"/>
              <a:t>statica</a:t>
            </a:r>
            <a:r>
              <a:rPr lang="it-IT" noProof="0" dirty="0" smtClean="0"/>
              <a:t> del sistema</a:t>
            </a:r>
          </a:p>
          <a:p>
            <a:r>
              <a:rPr lang="it-IT" noProof="0" dirty="0" smtClean="0"/>
              <a:t>È la </a:t>
            </a:r>
            <a:r>
              <a:rPr lang="it-IT" b="1" noProof="0" dirty="0" smtClean="0"/>
              <a:t>fotografia</a:t>
            </a:r>
            <a:r>
              <a:rPr lang="it-IT" noProof="0" dirty="0" smtClean="0"/>
              <a:t> in un dato momento degli oggetti che compongono un sistema software</a:t>
            </a:r>
          </a:p>
          <a:p>
            <a:r>
              <a:rPr lang="it-IT" noProof="0" dirty="0" smtClean="0"/>
              <a:t>Gli oggetti collegati possono assumere </a:t>
            </a:r>
            <a:r>
              <a:rPr lang="it-IT" b="1" noProof="0" dirty="0" smtClean="0"/>
              <a:t>ruoli</a:t>
            </a:r>
            <a:r>
              <a:rPr lang="it-IT" noProof="0" dirty="0" smtClean="0"/>
              <a:t> l’uno rispetto all’altro (scritti sull’estremità appropriata del collegamento)</a:t>
            </a:r>
          </a:p>
          <a:p>
            <a:r>
              <a:rPr lang="it-IT" noProof="0" dirty="0" smtClean="0"/>
              <a:t>Collegamenti = connessioni </a:t>
            </a:r>
            <a:r>
              <a:rPr lang="it-IT" b="1" noProof="0" dirty="0" smtClean="0"/>
              <a:t>dinamiche</a:t>
            </a:r>
            <a:r>
              <a:rPr lang="it-IT" noProof="0" dirty="0" smtClean="0"/>
              <a:t> tra gli oggetti (non stabili nel tempo)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55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77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336704" cy="35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4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Collegamenti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noProof="0" dirty="0" smtClean="0"/>
              <a:t>È possibile utilizzare un unico collegamento per connettere più di 2 oggetti </a:t>
            </a:r>
          </a:p>
          <a:p>
            <a:pPr lvl="1">
              <a:buFont typeface="Wingdings" pitchFamily="-106" charset="2"/>
              <a:buChar char="à"/>
            </a:pPr>
            <a:r>
              <a:rPr lang="it-IT" noProof="0" dirty="0" smtClean="0">
                <a:sym typeface="Wingdings"/>
              </a:rPr>
              <a:t>collegamento N-ARIO</a:t>
            </a:r>
          </a:p>
          <a:p>
            <a:pPr lvl="1">
              <a:buNone/>
            </a:pPr>
            <a:r>
              <a:rPr lang="it-IT" noProof="0" dirty="0" smtClean="0">
                <a:sym typeface="Wingdings"/>
              </a:rPr>
              <a:t>Notazione: </a:t>
            </a:r>
            <a:r>
              <a:rPr lang="it-IT" b="1" noProof="0" dirty="0" smtClean="0">
                <a:sym typeface="Wingdings"/>
              </a:rPr>
              <a:t>rombo</a:t>
            </a:r>
            <a:r>
              <a:rPr lang="it-IT" noProof="0" dirty="0" smtClean="0">
                <a:sym typeface="Wingdings"/>
              </a:rPr>
              <a:t> + linea connessa ad ogni oggetto partecipante</a:t>
            </a:r>
          </a:p>
          <a:p>
            <a:r>
              <a:rPr lang="it-IT" noProof="0" dirty="0" smtClean="0">
                <a:sym typeface="Wingdings"/>
              </a:rPr>
              <a:t>Generalmente sono </a:t>
            </a:r>
            <a:r>
              <a:rPr lang="it-IT" b="1" noProof="0" dirty="0" smtClean="0">
                <a:sym typeface="Wingdings"/>
              </a:rPr>
              <a:t>bidirezionali</a:t>
            </a:r>
          </a:p>
          <a:p>
            <a:r>
              <a:rPr lang="it-IT" noProof="0" dirty="0" smtClean="0">
                <a:sym typeface="Wingdings"/>
              </a:rPr>
              <a:t>Possibilità di definirli </a:t>
            </a:r>
            <a:r>
              <a:rPr lang="it-IT" b="1" noProof="0" dirty="0" smtClean="0">
                <a:sym typeface="Wingdings"/>
              </a:rPr>
              <a:t>unidirezionali</a:t>
            </a:r>
            <a:r>
              <a:rPr lang="it-IT" noProof="0" dirty="0" smtClean="0">
                <a:sym typeface="Wingdings"/>
              </a:rPr>
              <a:t>: un oggetto ha un riferimento ad un altro ma non viceversa  i messaggi possono essere inviati sono dal primo </a:t>
            </a:r>
            <a:r>
              <a:rPr lang="it-IT" dirty="0">
                <a:sym typeface="Wingdings"/>
              </a:rPr>
              <a:t>(oggetto origine</a:t>
            </a:r>
            <a:r>
              <a:rPr lang="it-IT" noProof="0" dirty="0" smtClean="0">
                <a:sym typeface="Wingdings"/>
              </a:rPr>
              <a:t>) al secondo </a:t>
            </a:r>
            <a:r>
              <a:rPr lang="it-IT" dirty="0">
                <a:sym typeface="Wingdings"/>
              </a:rPr>
              <a:t>(oggetto destinazione</a:t>
            </a:r>
            <a:r>
              <a:rPr lang="it-IT" noProof="0" dirty="0" smtClean="0">
                <a:sym typeface="Wingdings"/>
              </a:rPr>
              <a:t>)</a:t>
            </a:r>
          </a:p>
          <a:p>
            <a:r>
              <a:rPr lang="it-IT" noProof="0" dirty="0" smtClean="0">
                <a:sym typeface="Wingdings"/>
              </a:rPr>
              <a:t>Per avere un collegamento tra </a:t>
            </a:r>
            <a:r>
              <a:rPr lang="it-IT" dirty="0" smtClean="0">
                <a:sym typeface="Wingdings"/>
              </a:rPr>
              <a:t>oggetti, </a:t>
            </a:r>
            <a:r>
              <a:rPr lang="it-IT" noProof="0" dirty="0" smtClean="0">
                <a:sym typeface="Wingdings"/>
              </a:rPr>
              <a:t>occorre una </a:t>
            </a:r>
            <a:r>
              <a:rPr lang="it-IT" b="1" noProof="0" dirty="0" smtClean="0">
                <a:sym typeface="Wingdings"/>
              </a:rPr>
              <a:t>associazione</a:t>
            </a:r>
            <a:r>
              <a:rPr lang="it-IT" noProof="0" dirty="0" smtClean="0">
                <a:sym typeface="Wingdings"/>
              </a:rPr>
              <a:t> tra le loro </a:t>
            </a:r>
            <a:r>
              <a:rPr lang="it-IT" b="1" noProof="0" dirty="0" smtClean="0">
                <a:sym typeface="Wingdings"/>
              </a:rPr>
              <a:t>classi</a:t>
            </a:r>
            <a:endParaRPr lang="it-IT" b="1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04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Diagramma di </a:t>
            </a:r>
            <a:r>
              <a:rPr lang="it-IT" noProof="0" smtClean="0"/>
              <a:t>package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83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… un po’ di storia …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noProof="0" dirty="0" smtClean="0"/>
              <a:t>1997 - settembre: la versione 1.1 viene sottoposta all'approvazione di OMG. È una proposta congiunta di </a:t>
            </a:r>
            <a:r>
              <a:rPr lang="it-IT" sz="2400" noProof="0" dirty="0" err="1" smtClean="0"/>
              <a:t>Rational</a:t>
            </a:r>
            <a:r>
              <a:rPr lang="it-IT" sz="2400" noProof="0" dirty="0" smtClean="0"/>
              <a:t> Software, Microsoft, Hewlett-Packard, Oracle, Sterling Software, MCI </a:t>
            </a:r>
            <a:r>
              <a:rPr lang="it-IT" sz="2400" noProof="0" dirty="0" err="1" smtClean="0"/>
              <a:t>Systemhouse</a:t>
            </a:r>
            <a:r>
              <a:rPr lang="it-IT" sz="2400" noProof="0" dirty="0" smtClean="0"/>
              <a:t>, </a:t>
            </a:r>
            <a:r>
              <a:rPr lang="it-IT" sz="2400" noProof="0" dirty="0" err="1" smtClean="0"/>
              <a:t>Unisys</a:t>
            </a:r>
            <a:r>
              <a:rPr lang="it-IT" sz="2400" noProof="0" dirty="0" smtClean="0"/>
              <a:t>, ICON Computing, </a:t>
            </a:r>
            <a:r>
              <a:rPr lang="it-IT" sz="2400" noProof="0" dirty="0" err="1" smtClean="0"/>
              <a:t>IntelliCorp</a:t>
            </a:r>
            <a:r>
              <a:rPr lang="it-IT" sz="2400" noProof="0" dirty="0" smtClean="0"/>
              <a:t>, i-</a:t>
            </a:r>
            <a:r>
              <a:rPr lang="it-IT" sz="2400" noProof="0" dirty="0" err="1" smtClean="0"/>
              <a:t>Logix</a:t>
            </a:r>
            <a:r>
              <a:rPr lang="it-IT" sz="2400" noProof="0" dirty="0" smtClean="0"/>
              <a:t>, IBM, </a:t>
            </a:r>
            <a:r>
              <a:rPr lang="it-IT" sz="2400" noProof="0" dirty="0" err="1" smtClean="0"/>
              <a:t>ObjecTime</a:t>
            </a:r>
            <a:r>
              <a:rPr lang="it-IT" sz="2400" noProof="0" dirty="0" smtClean="0"/>
              <a:t>, Platinum Technology, </a:t>
            </a:r>
            <a:r>
              <a:rPr lang="it-IT" sz="2400" noProof="0" dirty="0" err="1" smtClean="0"/>
              <a:t>Ptech</a:t>
            </a:r>
            <a:r>
              <a:rPr lang="it-IT" sz="2400" noProof="0" dirty="0" smtClean="0"/>
              <a:t>, </a:t>
            </a:r>
            <a:r>
              <a:rPr lang="it-IT" sz="2400" noProof="0" dirty="0" err="1" smtClean="0"/>
              <a:t>Taskon</a:t>
            </a:r>
            <a:r>
              <a:rPr lang="it-IT" sz="2400" noProof="0" dirty="0" smtClean="0"/>
              <a:t>, Reich Technologies, </a:t>
            </a:r>
            <a:r>
              <a:rPr lang="it-IT" sz="2400" noProof="0" dirty="0" err="1" smtClean="0"/>
              <a:t>Softeam</a:t>
            </a:r>
            <a:r>
              <a:rPr lang="it-IT" sz="2400" noProof="0" dirty="0" smtClean="0"/>
              <a:t>, e altri</a:t>
            </a:r>
          </a:p>
          <a:p>
            <a:r>
              <a:rPr lang="it-IT" sz="2400" noProof="0" dirty="0" smtClean="0"/>
              <a:t>1997 - 16 novembre: </a:t>
            </a:r>
            <a:r>
              <a:rPr lang="it-IT" sz="2400" b="1" noProof="0" dirty="0" smtClean="0"/>
              <a:t>UML 1.1 diventa ufficialmente uno standard OMG</a:t>
            </a:r>
            <a:r>
              <a:rPr lang="it-IT" sz="2400" noProof="0" dirty="0" smtClean="0">
                <a:solidFill>
                  <a:srgbClr val="FF0000"/>
                </a:solidFill>
              </a:rPr>
              <a:t> </a:t>
            </a:r>
            <a:r>
              <a:rPr lang="it-IT" sz="2400" noProof="0" dirty="0" smtClean="0">
                <a:sym typeface="Wingdings"/>
              </a:rPr>
              <a:t> “</a:t>
            </a:r>
            <a:r>
              <a:rPr lang="it-IT" sz="2400" noProof="0" dirty="0" smtClean="0"/>
              <a:t>UML OMG 1.0”</a:t>
            </a:r>
          </a:p>
          <a:p>
            <a:r>
              <a:rPr lang="it-IT" sz="2400" noProof="0" dirty="0" smtClean="0"/>
              <a:t>1998 - dicembre: UML 1.2 - revisione editoriale, correzione di errori tipografici e grammaticali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96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Package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Entità di </a:t>
            </a:r>
            <a:r>
              <a:rPr lang="it-IT" b="1" noProof="0" dirty="0" smtClean="0"/>
              <a:t>raggruppamento</a:t>
            </a:r>
          </a:p>
          <a:p>
            <a:r>
              <a:rPr lang="it-IT" noProof="0" dirty="0" smtClean="0"/>
              <a:t>È il </a:t>
            </a:r>
            <a:r>
              <a:rPr lang="it-IT" b="1" noProof="0" dirty="0" smtClean="0"/>
              <a:t>proprietario</a:t>
            </a:r>
            <a:r>
              <a:rPr lang="it-IT" noProof="0" dirty="0" smtClean="0"/>
              <a:t> e il </a:t>
            </a:r>
            <a:r>
              <a:rPr lang="it-IT" b="1" noProof="0" dirty="0" smtClean="0"/>
              <a:t>contenitore</a:t>
            </a:r>
            <a:r>
              <a:rPr lang="it-IT" noProof="0" dirty="0" smtClean="0"/>
              <a:t> degli elementi del modello</a:t>
            </a:r>
          </a:p>
          <a:p>
            <a:r>
              <a:rPr lang="it-IT" noProof="0" dirty="0" smtClean="0"/>
              <a:t>È un meccanismo generalizzato per organizzare e raggruppare </a:t>
            </a:r>
            <a:r>
              <a:rPr lang="it-IT" b="1" noProof="0" dirty="0" smtClean="0"/>
              <a:t>elementi</a:t>
            </a:r>
            <a:r>
              <a:rPr lang="it-IT" noProof="0" dirty="0" smtClean="0"/>
              <a:t> e </a:t>
            </a:r>
            <a:r>
              <a:rPr lang="it-IT" b="1" noProof="0" dirty="0" smtClean="0"/>
              <a:t>diagrammi</a:t>
            </a:r>
          </a:p>
          <a:p>
            <a:r>
              <a:rPr lang="it-IT" dirty="0" smtClean="0"/>
              <a:t>Concetto simile al package Java</a:t>
            </a:r>
            <a:endParaRPr lang="it-IT" noProof="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96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Utilizzo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Raggruppare gli elementi </a:t>
            </a:r>
            <a:r>
              <a:rPr lang="it-IT" b="1" noProof="0" dirty="0" smtClean="0"/>
              <a:t>semanticamente</a:t>
            </a:r>
            <a:r>
              <a:rPr lang="it-IT" noProof="0" dirty="0" smtClean="0"/>
              <a:t> correlati</a:t>
            </a:r>
          </a:p>
          <a:p>
            <a:r>
              <a:rPr lang="it-IT" noProof="0" dirty="0" smtClean="0"/>
              <a:t>Creare un “</a:t>
            </a:r>
            <a:r>
              <a:rPr lang="it-IT" b="1" noProof="0" dirty="0" smtClean="0"/>
              <a:t>confine semantico</a:t>
            </a:r>
            <a:r>
              <a:rPr lang="it-IT" noProof="0" dirty="0" smtClean="0"/>
              <a:t>” interno al modello</a:t>
            </a:r>
          </a:p>
          <a:p>
            <a:r>
              <a:rPr lang="it-IT" noProof="0" dirty="0" smtClean="0"/>
              <a:t>Definire </a:t>
            </a:r>
            <a:r>
              <a:rPr lang="it-IT" b="1" noProof="0" dirty="0" smtClean="0"/>
              <a:t>unità di gestione </a:t>
            </a:r>
            <a:r>
              <a:rPr lang="it-IT" noProof="0" dirty="0" smtClean="0"/>
              <a:t>della configurazione</a:t>
            </a:r>
          </a:p>
          <a:p>
            <a:r>
              <a:rPr lang="it-IT" b="1" noProof="0" dirty="0" smtClean="0"/>
              <a:t>Parallelizza</a:t>
            </a:r>
            <a:r>
              <a:rPr lang="it-IT" noProof="0" dirty="0" smtClean="0"/>
              <a:t> la progettazione su più unità</a:t>
            </a:r>
          </a:p>
          <a:p>
            <a:r>
              <a:rPr lang="it-IT" noProof="0" dirty="0" smtClean="0"/>
              <a:t>Fornisce uno </a:t>
            </a:r>
            <a:r>
              <a:rPr lang="it-IT" b="1" noProof="0" dirty="0" smtClean="0"/>
              <a:t>spazio dei nomi </a:t>
            </a:r>
            <a:r>
              <a:rPr lang="it-IT" noProof="0" dirty="0" smtClean="0"/>
              <a:t>incapsulato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60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Notazione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Icona </a:t>
            </a:r>
            <a:r>
              <a:rPr lang="it-IT" dirty="0">
                <a:sym typeface="Wingdings"/>
              </a:rPr>
              <a:t> </a:t>
            </a:r>
            <a:r>
              <a:rPr lang="it-IT" b="1" dirty="0">
                <a:sym typeface="Wingdings"/>
              </a:rPr>
              <a:t>cartella</a:t>
            </a:r>
          </a:p>
          <a:p>
            <a:r>
              <a:rPr lang="it-IT" dirty="0">
                <a:sym typeface="Wingdings"/>
              </a:rPr>
              <a:t>Nome indicato nell’etichetta o nel corpo della cartella</a:t>
            </a:r>
            <a:endParaRPr lang="it-IT" dirty="0"/>
          </a:p>
          <a:p>
            <a:r>
              <a:rPr lang="it-IT" noProof="0" dirty="0" smtClean="0"/>
              <a:t>Possono </a:t>
            </a:r>
            <a:r>
              <a:rPr lang="it-IT" b="1" noProof="0" dirty="0" smtClean="0"/>
              <a:t>contenere</a:t>
            </a:r>
            <a:r>
              <a:rPr lang="it-IT" noProof="0" dirty="0" smtClean="0"/>
              <a:t>:</a:t>
            </a:r>
          </a:p>
          <a:p>
            <a:pPr lvl="1"/>
            <a:r>
              <a:rPr lang="it-IT" noProof="0" dirty="0" smtClean="0"/>
              <a:t>Classi</a:t>
            </a:r>
          </a:p>
          <a:p>
            <a:pPr lvl="1"/>
            <a:r>
              <a:rPr lang="it-IT" noProof="0" dirty="0" smtClean="0"/>
              <a:t>Casi d’uso</a:t>
            </a:r>
          </a:p>
          <a:p>
            <a:pPr lvl="1"/>
            <a:r>
              <a:rPr lang="it-IT" noProof="0" dirty="0" smtClean="0"/>
              <a:t>Realizzazione di casi d’uso</a:t>
            </a:r>
          </a:p>
          <a:p>
            <a:r>
              <a:rPr lang="it-IT" b="1" noProof="0" dirty="0" smtClean="0"/>
              <a:t>Gerarchia</a:t>
            </a:r>
            <a:r>
              <a:rPr lang="it-IT" noProof="0" dirty="0" smtClean="0"/>
              <a:t> di package (albero)</a:t>
            </a:r>
          </a:p>
          <a:p>
            <a:r>
              <a:rPr lang="it-IT" noProof="0" dirty="0" smtClean="0"/>
              <a:t>Stereotipo &lt;&lt;</a:t>
            </a:r>
            <a:r>
              <a:rPr lang="it-IT" noProof="0" dirty="0" err="1" smtClean="0"/>
              <a:t>topLevel</a:t>
            </a:r>
            <a:r>
              <a:rPr lang="it-IT" noProof="0" dirty="0" smtClean="0"/>
              <a:t>&gt;&gt;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17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83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0" y="1484785"/>
            <a:ext cx="6950400" cy="38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6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Package annidati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smtClean="0"/>
              <a:t>2 notazioni grafiche</a:t>
            </a:r>
          </a:p>
          <a:p>
            <a:r>
              <a:rPr lang="it-IT" noProof="0" smtClean="0"/>
              <a:t>Un package annidato vede gli elementi pubbilici del package ospite</a:t>
            </a:r>
          </a:p>
          <a:p>
            <a:r>
              <a:rPr lang="it-IT" noProof="0" smtClean="0"/>
              <a:t>Il package ospite non vede gli elementi del package annidato a meno di specifiche relazioni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79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package annidati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85</a:t>
            </a:fld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8" y="2132856"/>
            <a:ext cx="72552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9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Spazio dei nomi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Definisce uno spazio dei nomi incapsulato: crea uno spazio all’interno del quale i nomi devono essere </a:t>
            </a:r>
            <a:r>
              <a:rPr lang="it-IT" b="1" noProof="0" dirty="0" smtClean="0"/>
              <a:t>univoci</a:t>
            </a:r>
          </a:p>
          <a:p>
            <a:pPr>
              <a:buNone/>
            </a:pPr>
            <a:r>
              <a:rPr lang="it-IT" noProof="0" dirty="0" smtClean="0"/>
              <a:t>	</a:t>
            </a:r>
            <a:r>
              <a:rPr lang="it-IT" noProof="0" dirty="0" smtClean="0">
                <a:sym typeface="Wingdings"/>
              </a:rPr>
              <a:t> un elemento per poter referenziare un elemento di un altro spazio dei nomi (package) deve indicare nome del destinatario + percorso per arrivarci = </a:t>
            </a:r>
            <a:r>
              <a:rPr lang="it-IT" i="1" noProof="0" dirty="0" err="1" smtClean="0">
                <a:sym typeface="Wingdings"/>
              </a:rPr>
              <a:t>pathname</a:t>
            </a:r>
            <a:endParaRPr lang="it-IT" i="1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69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Elementi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smtClean="0"/>
              <a:t>Hanno una visibilità:</a:t>
            </a:r>
          </a:p>
          <a:p>
            <a:pPr lvl="1">
              <a:buNone/>
            </a:pPr>
            <a:r>
              <a:rPr lang="it-IT" noProof="0" smtClean="0"/>
              <a:t>+ </a:t>
            </a:r>
            <a:r>
              <a:rPr lang="it-IT" noProof="0" smtClean="0">
                <a:sym typeface="Wingdings"/>
              </a:rPr>
              <a:t> pubblica: visibili agli altri package</a:t>
            </a:r>
          </a:p>
          <a:p>
            <a:pPr lvl="1">
              <a:buFontTx/>
              <a:buChar char="-"/>
            </a:pPr>
            <a:r>
              <a:rPr lang="it-IT" noProof="0" smtClean="0">
                <a:sym typeface="Wingdings"/>
              </a:rPr>
              <a:t> privata: nascosti all’interno del package in cui risiedono</a:t>
            </a:r>
          </a:p>
          <a:p>
            <a:pPr lvl="1">
              <a:buNone/>
            </a:pPr>
            <a:r>
              <a:rPr lang="it-IT" noProof="0" smtClean="0">
                <a:sym typeface="Wingdings"/>
              </a:rPr>
              <a:t>#  protetta:  visibili solo ai package discendenti dal package in cui risiedono</a:t>
            </a:r>
          </a:p>
          <a:p>
            <a:r>
              <a:rPr lang="it-IT" noProof="0" smtClean="0">
                <a:sym typeface="Wingdings"/>
              </a:rPr>
              <a:t>Gli elementi esportati (pubblici) agiscono da interfaccia sul resto del package</a:t>
            </a:r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42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smtClean="0"/>
              <a:t>Dipendenze tra package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noProof="0" dirty="0" smtClean="0"/>
              <a:t>Freccia tratteggiata </a:t>
            </a:r>
            <a:r>
              <a:rPr lang="it-IT" noProof="0" dirty="0" smtClean="0"/>
              <a:t>tra i package</a:t>
            </a:r>
          </a:p>
          <a:p>
            <a:r>
              <a:rPr lang="it-IT" noProof="0" dirty="0" smtClean="0"/>
              <a:t>&lt;&lt;</a:t>
            </a:r>
            <a:r>
              <a:rPr lang="it-IT" b="1" noProof="0" dirty="0" smtClean="0"/>
              <a:t>usa</a:t>
            </a:r>
            <a:r>
              <a:rPr lang="it-IT" noProof="0" dirty="0" smtClean="0"/>
              <a:t>&gt;&gt;: </a:t>
            </a:r>
            <a:r>
              <a:rPr lang="it-IT" sz="2824" noProof="0" dirty="0" smtClean="0"/>
              <a:t>un elemento del package </a:t>
            </a:r>
            <a:r>
              <a:rPr lang="it-IT" sz="2824" i="1" noProof="0" dirty="0" smtClean="0"/>
              <a:t>cliente </a:t>
            </a:r>
            <a:r>
              <a:rPr lang="it-IT" sz="2824" noProof="0" dirty="0" smtClean="0"/>
              <a:t>usa un elemento pubblico del package </a:t>
            </a:r>
            <a:r>
              <a:rPr lang="it-IT" sz="2824" i="1" noProof="0" dirty="0" smtClean="0"/>
              <a:t>fornitore</a:t>
            </a:r>
            <a:r>
              <a:rPr lang="it-IT" sz="2824" noProof="0" dirty="0" smtClean="0"/>
              <a:t>. Il </a:t>
            </a:r>
            <a:r>
              <a:rPr lang="it-IT" sz="2824" i="1" noProof="0" dirty="0" smtClean="0"/>
              <a:t>cliente </a:t>
            </a:r>
            <a:r>
              <a:rPr lang="it-IT" sz="2824" noProof="0" dirty="0" smtClean="0"/>
              <a:t>dipende dal </a:t>
            </a:r>
            <a:r>
              <a:rPr lang="it-IT" sz="2824" i="1" noProof="0" dirty="0" smtClean="0"/>
              <a:t>fornitore</a:t>
            </a:r>
          </a:p>
          <a:p>
            <a:pPr lvl="1">
              <a:buNone/>
            </a:pPr>
            <a:r>
              <a:rPr lang="it-IT" sz="2424" noProof="0" dirty="0" smtClean="0">
                <a:sym typeface="Wingdings"/>
              </a:rPr>
              <a:t> È la relazione di default</a:t>
            </a:r>
            <a:endParaRPr lang="it-IT" sz="2424" noProof="0" dirty="0" smtClean="0"/>
          </a:p>
          <a:p>
            <a:r>
              <a:rPr lang="it-IT" noProof="0" dirty="0" smtClean="0"/>
              <a:t>&lt;&lt;</a:t>
            </a:r>
            <a:r>
              <a:rPr lang="it-IT" b="1" noProof="0" dirty="0" smtClean="0"/>
              <a:t>importa</a:t>
            </a:r>
            <a:r>
              <a:rPr lang="it-IT" noProof="0" dirty="0" smtClean="0"/>
              <a:t>&gt;&gt;: </a:t>
            </a:r>
            <a:r>
              <a:rPr lang="it-IT" sz="2824" noProof="0" dirty="0" smtClean="0"/>
              <a:t>lo spazio dei nomi del package </a:t>
            </a:r>
            <a:r>
              <a:rPr lang="it-IT" sz="2824" i="1" noProof="0" dirty="0" smtClean="0"/>
              <a:t>fornitore </a:t>
            </a:r>
            <a:r>
              <a:rPr lang="it-IT" sz="2824" noProof="0" dirty="0" smtClean="0"/>
              <a:t>viene incorporato nel package </a:t>
            </a:r>
            <a:r>
              <a:rPr lang="it-IT" sz="2824" i="1" noProof="0" dirty="0" smtClean="0"/>
              <a:t>cliente </a:t>
            </a:r>
            <a:r>
              <a:rPr lang="it-IT" sz="2824" noProof="0" dirty="0" smtClean="0"/>
              <a:t>(i suoi elementi possono accedere agli elementi pubblici di fornitore)</a:t>
            </a:r>
          </a:p>
          <a:p>
            <a:r>
              <a:rPr lang="it-IT" noProof="0" dirty="0" smtClean="0"/>
              <a:t>&lt;&lt;</a:t>
            </a:r>
            <a:r>
              <a:rPr lang="it-IT" b="1" noProof="0" dirty="0" smtClean="0"/>
              <a:t>accede</a:t>
            </a:r>
            <a:r>
              <a:rPr lang="it-IT" noProof="0" dirty="0" smtClean="0"/>
              <a:t>&gt;&gt;</a:t>
            </a:r>
            <a:r>
              <a:rPr lang="it-IT" sz="2824" noProof="0" dirty="0" smtClean="0"/>
              <a:t>: gli elementi del package </a:t>
            </a:r>
            <a:r>
              <a:rPr lang="it-IT" sz="2824" i="1" noProof="0" dirty="0" smtClean="0"/>
              <a:t>cliente </a:t>
            </a:r>
            <a:r>
              <a:rPr lang="it-IT" sz="2824" noProof="0" dirty="0" smtClean="0"/>
              <a:t>possono accedere agli elementi del package </a:t>
            </a:r>
            <a:r>
              <a:rPr lang="it-IT" sz="2824" i="1" noProof="0" dirty="0" smtClean="0"/>
              <a:t>fornitore </a:t>
            </a:r>
            <a:r>
              <a:rPr lang="it-IT" sz="2824" noProof="0" dirty="0" smtClean="0"/>
              <a:t>ma lo spazio dei nomi rimane privato, si usano </a:t>
            </a:r>
            <a:r>
              <a:rPr lang="it-IT" sz="2824" i="1" noProof="0" dirty="0" err="1" smtClean="0"/>
              <a:t>pathname</a:t>
            </a:r>
            <a:endParaRPr lang="it-IT" sz="2824" i="1" noProof="0" dirty="0" smtClean="0"/>
          </a:p>
          <a:p>
            <a:r>
              <a:rPr lang="it-IT" noProof="0" dirty="0" smtClean="0"/>
              <a:t>&lt;&lt;</a:t>
            </a:r>
            <a:r>
              <a:rPr lang="it-IT" b="1" noProof="0" dirty="0" smtClean="0"/>
              <a:t>origine</a:t>
            </a:r>
            <a:r>
              <a:rPr lang="it-IT" noProof="0" dirty="0" smtClean="0"/>
              <a:t>&gt;&gt;: </a:t>
            </a:r>
            <a:r>
              <a:rPr lang="it-IT" sz="2811" noProof="0" dirty="0" smtClean="0"/>
              <a:t>evoluzione di un elemento ad uno più sviluppato </a:t>
            </a:r>
            <a:r>
              <a:rPr lang="it-IT" sz="2811" noProof="0" dirty="0" smtClean="0">
                <a:sym typeface="Wingdings"/>
              </a:rPr>
              <a:t> relazione tra modelli</a:t>
            </a:r>
            <a:endParaRPr lang="it-IT" sz="2811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35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dipendenze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89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68838"/>
            <a:ext cx="5616624" cy="33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… un po’ di storia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z="3097" noProof="0" dirty="0" smtClean="0"/>
              <a:t>1999 - giugno: UML 1.3 - variazioni minori ai diagrammi delle classi, dei casi d'uso, di interazione; specifica degli aspetti semantici e </a:t>
            </a:r>
            <a:r>
              <a:rPr lang="it-IT" sz="3097" noProof="0" dirty="0" err="1" smtClean="0"/>
              <a:t>notazionali</a:t>
            </a:r>
            <a:r>
              <a:rPr lang="it-IT" sz="3097" noProof="0" dirty="0" smtClean="0"/>
              <a:t> per modelli e sottosistemi</a:t>
            </a:r>
          </a:p>
          <a:p>
            <a:r>
              <a:rPr lang="it-IT" sz="3097" noProof="0" dirty="0" smtClean="0"/>
              <a:t>2001 - maggio: UML 1.4 - variazioni minori</a:t>
            </a:r>
          </a:p>
          <a:p>
            <a:r>
              <a:rPr lang="it-IT" sz="3097" noProof="0" dirty="0" smtClean="0"/>
              <a:t>2003 - marzo: UML 1.5 - vengono inglobate le "Action </a:t>
            </a:r>
            <a:r>
              <a:rPr lang="it-IT" sz="3097" noProof="0" dirty="0" err="1" smtClean="0"/>
              <a:t>Semantics</a:t>
            </a:r>
            <a:r>
              <a:rPr lang="it-IT" sz="3097" noProof="0" dirty="0" smtClean="0"/>
              <a:t>”</a:t>
            </a:r>
          </a:p>
          <a:p>
            <a:r>
              <a:rPr lang="it-IT" sz="3097" noProof="0" dirty="0" smtClean="0"/>
              <a:t>2003 - giugno: UML 2.0 approvata in bozza - molte variazioni significative, completa ristrutturazione del </a:t>
            </a:r>
            <a:r>
              <a:rPr lang="it-IT" sz="3097" noProof="0" dirty="0" err="1" smtClean="0"/>
              <a:t>metamodello</a:t>
            </a:r>
            <a:endParaRPr lang="it-IT" sz="3097" noProof="0" dirty="0" smtClean="0"/>
          </a:p>
          <a:p>
            <a:r>
              <a:rPr lang="it-IT" sz="3097" noProof="0" dirty="0" smtClean="0"/>
              <a:t>2005 - marzo: </a:t>
            </a:r>
            <a:r>
              <a:rPr lang="it-IT" sz="3097" b="1" noProof="0" dirty="0" smtClean="0"/>
              <a:t>UML 2.0 diventa la versione ufficiale</a:t>
            </a:r>
          </a:p>
          <a:p>
            <a:r>
              <a:rPr lang="it-IT" sz="3097" dirty="0"/>
              <a:t>UML 2.1 </a:t>
            </a:r>
            <a:r>
              <a:rPr lang="it-IT" sz="3097" dirty="0" smtClean="0"/>
              <a:t>(2006), 2.2 (</a:t>
            </a:r>
            <a:r>
              <a:rPr lang="it-IT" sz="3097" noProof="0" dirty="0" smtClean="0"/>
              <a:t>2008), 2.3 (2010), 2.4 (2011)</a:t>
            </a:r>
          </a:p>
          <a:p>
            <a:r>
              <a:rPr lang="it-IT" sz="3097" dirty="0" smtClean="0"/>
              <a:t>2013 </a:t>
            </a:r>
            <a:r>
              <a:rPr lang="it-IT" sz="3097" dirty="0" smtClean="0"/>
              <a:t>- UML 2.5 </a:t>
            </a:r>
            <a:r>
              <a:rPr lang="it-IT" sz="2800" dirty="0" smtClean="0"/>
              <a:t>“</a:t>
            </a:r>
            <a:r>
              <a:rPr lang="it-IT" sz="2800" dirty="0" err="1" smtClean="0"/>
              <a:t>adopted</a:t>
            </a:r>
            <a:r>
              <a:rPr lang="it-IT" sz="2800" dirty="0" smtClean="0"/>
              <a:t>”</a:t>
            </a:r>
            <a:endParaRPr lang="it-IT" sz="3097" noProof="0" dirty="0" smtClean="0"/>
          </a:p>
          <a:p>
            <a:endParaRPr lang="it-IT" sz="2800" noProof="0" dirty="0" smtClean="0"/>
          </a:p>
          <a:p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4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Transitività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Se </a:t>
            </a:r>
            <a:r>
              <a:rPr lang="it-IT" i="1" noProof="0" dirty="0" err="1" smtClean="0"/>
              <a:t>rel</a:t>
            </a:r>
            <a:r>
              <a:rPr lang="it-IT" noProof="0" dirty="0" smtClean="0"/>
              <a:t> vale tra A e B</a:t>
            </a:r>
          </a:p>
          <a:p>
            <a:r>
              <a:rPr lang="it-IT" noProof="0" dirty="0" smtClean="0"/>
              <a:t>Se </a:t>
            </a:r>
            <a:r>
              <a:rPr lang="it-IT" i="1" noProof="0" dirty="0" err="1" smtClean="0"/>
              <a:t>rel</a:t>
            </a:r>
            <a:r>
              <a:rPr lang="it-IT" noProof="0" dirty="0" smtClean="0"/>
              <a:t> vale tra B e C</a:t>
            </a:r>
          </a:p>
          <a:p>
            <a:r>
              <a:rPr lang="it-IT" noProof="0" dirty="0" smtClean="0"/>
              <a:t>Allora </a:t>
            </a:r>
            <a:r>
              <a:rPr lang="it-IT" i="1" noProof="0" dirty="0" err="1" smtClean="0"/>
              <a:t>rel</a:t>
            </a:r>
            <a:r>
              <a:rPr lang="it-IT" noProof="0" dirty="0" smtClean="0"/>
              <a:t> vale tra A e C</a:t>
            </a:r>
          </a:p>
          <a:p>
            <a:r>
              <a:rPr lang="it-IT" noProof="0" dirty="0" smtClean="0"/>
              <a:t>&lt;&lt;accede&gt;&gt; e &lt;&lt;importa&gt;&gt; </a:t>
            </a:r>
            <a:r>
              <a:rPr lang="it-IT" b="1" noProof="0" dirty="0" smtClean="0"/>
              <a:t>non</a:t>
            </a:r>
            <a:r>
              <a:rPr lang="it-IT" noProof="0" dirty="0" smtClean="0"/>
              <a:t> sono transitive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21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Generalizzazione tra package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smtClean="0"/>
              <a:t>I package figli </a:t>
            </a:r>
            <a:r>
              <a:rPr lang="it-IT" b="1" noProof="0" dirty="0" smtClean="0"/>
              <a:t>implementano</a:t>
            </a:r>
            <a:r>
              <a:rPr lang="it-IT" noProof="0" dirty="0" smtClean="0"/>
              <a:t> gli elementi del package padre</a:t>
            </a:r>
          </a:p>
          <a:p>
            <a:r>
              <a:rPr lang="it-IT" noProof="0" dirty="0" smtClean="0"/>
              <a:t>Package figli sono </a:t>
            </a:r>
            <a:r>
              <a:rPr lang="it-IT" b="1" noProof="0" dirty="0" smtClean="0"/>
              <a:t>più specializzati </a:t>
            </a:r>
            <a:r>
              <a:rPr lang="it-IT" noProof="0" dirty="0" smtClean="0"/>
              <a:t>ed ereditano dal package genitore gli elementi pubblici e protetti</a:t>
            </a:r>
          </a:p>
          <a:p>
            <a:r>
              <a:rPr lang="it-IT" noProof="0" dirty="0" smtClean="0"/>
              <a:t>Possono </a:t>
            </a:r>
            <a:r>
              <a:rPr lang="it-IT" b="1" noProof="0" dirty="0" smtClean="0"/>
              <a:t>aggiungere</a:t>
            </a:r>
            <a:r>
              <a:rPr lang="it-IT" noProof="0" dirty="0" smtClean="0"/>
              <a:t> elementi e ridefinirne altri (implementazione alternativa mantenendo lo stesso nome)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4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generalizzazione tra package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92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86" y="1844824"/>
            <a:ext cx="67408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6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smtClean="0"/>
              <a:t>Stereotipi di package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 smtClean="0"/>
              <a:t>&lt;&lt;sistema&gt;&gt;: </a:t>
            </a:r>
            <a:r>
              <a:rPr lang="it-IT" sz="2800" noProof="0" dirty="0" smtClean="0"/>
              <a:t>package che rappresenta </a:t>
            </a:r>
            <a:r>
              <a:rPr lang="it-IT" sz="2800" b="1" noProof="0" dirty="0" smtClean="0"/>
              <a:t>l’intero sistema </a:t>
            </a:r>
            <a:r>
              <a:rPr lang="it-IT" sz="2800" noProof="0" dirty="0" smtClean="0"/>
              <a:t>modellato</a:t>
            </a:r>
          </a:p>
          <a:p>
            <a:r>
              <a:rPr lang="it-IT" noProof="0" dirty="0" smtClean="0"/>
              <a:t>&lt;&lt;sottosistema&gt;&gt;: </a:t>
            </a:r>
            <a:r>
              <a:rPr lang="it-IT" sz="2800" noProof="0" dirty="0" smtClean="0"/>
              <a:t>è una parte </a:t>
            </a:r>
            <a:r>
              <a:rPr lang="it-IT" sz="2800" b="1" noProof="0" dirty="0" smtClean="0"/>
              <a:t>indipendente</a:t>
            </a:r>
            <a:r>
              <a:rPr lang="it-IT" sz="2800" noProof="0" dirty="0" smtClean="0"/>
              <a:t> del sistema modellato</a:t>
            </a:r>
          </a:p>
          <a:p>
            <a:r>
              <a:rPr lang="it-IT" noProof="0" dirty="0" smtClean="0"/>
              <a:t>&lt;&lt;</a:t>
            </a:r>
            <a:r>
              <a:rPr lang="it-IT" noProof="0" dirty="0" err="1" smtClean="0"/>
              <a:t>façade</a:t>
            </a:r>
            <a:r>
              <a:rPr lang="it-IT" noProof="0" dirty="0" smtClean="0"/>
              <a:t>&gt;&gt;: </a:t>
            </a:r>
            <a:r>
              <a:rPr lang="it-IT" sz="2800" noProof="0" dirty="0" smtClean="0"/>
              <a:t>è solo una </a:t>
            </a:r>
            <a:r>
              <a:rPr lang="it-IT" sz="2800" b="1" noProof="0" dirty="0" smtClean="0"/>
              <a:t>vista</a:t>
            </a:r>
            <a:r>
              <a:rPr lang="it-IT" sz="2800" noProof="0" dirty="0" smtClean="0"/>
              <a:t> di un altro package</a:t>
            </a:r>
          </a:p>
          <a:p>
            <a:r>
              <a:rPr lang="it-IT" noProof="0" dirty="0" smtClean="0"/>
              <a:t>&lt;&lt;</a:t>
            </a:r>
            <a:r>
              <a:rPr lang="it-IT" noProof="0" dirty="0" err="1" smtClean="0"/>
              <a:t>framework</a:t>
            </a:r>
            <a:r>
              <a:rPr lang="it-IT" noProof="0" dirty="0" smtClean="0"/>
              <a:t>&gt;&gt;: </a:t>
            </a:r>
            <a:r>
              <a:rPr lang="it-IT" sz="2800" noProof="0" dirty="0" smtClean="0"/>
              <a:t>contiene dei </a:t>
            </a:r>
            <a:r>
              <a:rPr lang="it-IT" sz="2800" b="1" noProof="0" dirty="0" smtClean="0"/>
              <a:t>pattern</a:t>
            </a:r>
          </a:p>
          <a:p>
            <a:r>
              <a:rPr lang="it-IT" noProof="0" dirty="0" smtClean="0"/>
              <a:t>&lt;&lt;</a:t>
            </a:r>
            <a:r>
              <a:rPr lang="it-IT" noProof="0" dirty="0" err="1" smtClean="0"/>
              <a:t>stub</a:t>
            </a:r>
            <a:r>
              <a:rPr lang="it-IT" noProof="0" dirty="0" smtClean="0"/>
              <a:t>&gt;&gt;: </a:t>
            </a:r>
            <a:r>
              <a:rPr lang="it-IT" sz="2800" noProof="0" dirty="0" smtClean="0"/>
              <a:t>serve da </a:t>
            </a:r>
            <a:r>
              <a:rPr lang="it-IT" sz="2800" b="1" noProof="0" dirty="0" err="1" smtClean="0"/>
              <a:t>proxy</a:t>
            </a:r>
            <a:r>
              <a:rPr lang="it-IT" sz="2800" noProof="0" dirty="0" smtClean="0"/>
              <a:t> (rimando) per i contenuti pubblici di un altro packag</a:t>
            </a:r>
            <a:r>
              <a:rPr lang="it-IT" noProof="0" dirty="0" smtClean="0"/>
              <a:t>e</a:t>
            </a:r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38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loSlidePO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atellit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atellit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ModelloSlidePO</Template>
  <TotalTime>7714</TotalTime>
  <Words>5988</Words>
  <Application>Microsoft Macintosh PowerPoint</Application>
  <PresentationFormat>Presentazione su schermo (4:3)</PresentationFormat>
  <Paragraphs>894</Paragraphs>
  <Slides>93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93</vt:i4>
      </vt:variant>
    </vt:vector>
  </HeadingPairs>
  <TitlesOfParts>
    <vt:vector size="94" baseType="lpstr">
      <vt:lpstr>ModelloSlidePO</vt:lpstr>
      <vt:lpstr>Linguaggio UML</vt:lpstr>
      <vt:lpstr>Introduzione a UML</vt:lpstr>
      <vt:lpstr>Modello a cascata</vt:lpstr>
      <vt:lpstr>Gli inizi</vt:lpstr>
      <vt:lpstr>Approccio semi-formale</vt:lpstr>
      <vt:lpstr>Unified Modeling Language</vt:lpstr>
      <vt:lpstr>Un po’ di storia</vt:lpstr>
      <vt:lpstr>… un po’ di storia …</vt:lpstr>
      <vt:lpstr>… un po’ di storia</vt:lpstr>
      <vt:lpstr>Com’è fatto l’UML</vt:lpstr>
      <vt:lpstr>Modello UML</vt:lpstr>
      <vt:lpstr>Diagrammi</vt:lpstr>
      <vt:lpstr>Diagramma dei casi d’uso</vt:lpstr>
      <vt:lpstr>Casi d’Uso</vt:lpstr>
      <vt:lpstr>Modellazione dei Casi d’Uso</vt:lpstr>
      <vt:lpstr>Profili degli utenti</vt:lpstr>
      <vt:lpstr>Scenario</vt:lpstr>
      <vt:lpstr>Diagramma dei Casi d’Uso</vt:lpstr>
      <vt:lpstr>Diagramma</vt:lpstr>
      <vt:lpstr>Notazione</vt:lpstr>
      <vt:lpstr>Descrizione tabellare (1/2)</vt:lpstr>
      <vt:lpstr>Descrizione tabellare (2/2)</vt:lpstr>
      <vt:lpstr>Esempio: gioco dei dadi (1/2)</vt:lpstr>
      <vt:lpstr>Esempio: gioco dei dadi (2/2)</vt:lpstr>
      <vt:lpstr>Relazioni</vt:lpstr>
      <vt:lpstr>Generalizzazione tra attori</vt:lpstr>
      <vt:lpstr>Generalizzazione tra casi d’uso</vt:lpstr>
      <vt:lpstr>Inclusione di casi d’uso</vt:lpstr>
      <vt:lpstr>Estensione di un caso d’uso</vt:lpstr>
      <vt:lpstr>Differenza tra inclusione e estensione</vt:lpstr>
      <vt:lpstr>Identificazione dei Casi d’Uso</vt:lpstr>
      <vt:lpstr>Come identificare un caso d’uso</vt:lpstr>
      <vt:lpstr>Diagramma delle classi</vt:lpstr>
      <vt:lpstr>Class Diagram</vt:lpstr>
      <vt:lpstr>Astrazione</vt:lpstr>
      <vt:lpstr>Classi e oggetti</vt:lpstr>
      <vt:lpstr>Quante classi ci sono?</vt:lpstr>
      <vt:lpstr>Classe in UML</vt:lpstr>
      <vt:lpstr>Nome</vt:lpstr>
      <vt:lpstr>Attributi</vt:lpstr>
      <vt:lpstr>Operazioni</vt:lpstr>
      <vt:lpstr>Tipo di operazioni</vt:lpstr>
      <vt:lpstr>Esempio</vt:lpstr>
      <vt:lpstr>Note e commenti</vt:lpstr>
      <vt:lpstr>Relazioni</vt:lpstr>
      <vt:lpstr>Associazione</vt:lpstr>
      <vt:lpstr>Associazione: nomi e ruoli</vt:lpstr>
      <vt:lpstr>Associazione: molteplicità</vt:lpstr>
      <vt:lpstr>Associazioni riflessive</vt:lpstr>
      <vt:lpstr>Associazione: navigabilità</vt:lpstr>
      <vt:lpstr>Esempio di associazione: gioco dei dadi</vt:lpstr>
      <vt:lpstr>Associazione: classi di associazione</vt:lpstr>
      <vt:lpstr>Esempio di classe associativa: lavoro</vt:lpstr>
      <vt:lpstr>Associazione: aggregazione</vt:lpstr>
      <vt:lpstr>Associazione: composizione</vt:lpstr>
      <vt:lpstr>Esempio di aggregazione e composizione: poligono</vt:lpstr>
      <vt:lpstr>Dipendenza</vt:lpstr>
      <vt:lpstr>Generalizzazione</vt:lpstr>
      <vt:lpstr>Specializzazione</vt:lpstr>
      <vt:lpstr>Esempio di generalizzazione (classi)</vt:lpstr>
      <vt:lpstr>Esempio di generalizzazione (classi e interfacce)</vt:lpstr>
      <vt:lpstr>Ereditarietà (1/2)</vt:lpstr>
      <vt:lpstr>Ereditarietà (2/2)</vt:lpstr>
      <vt:lpstr>Classi template</vt:lpstr>
      <vt:lpstr>Esempio di template</vt:lpstr>
      <vt:lpstr>Stereotipi</vt:lpstr>
      <vt:lpstr>Esempio di stereotipo</vt:lpstr>
      <vt:lpstr>Altre notazioni</vt:lpstr>
      <vt:lpstr>Diagramma degli oggetti</vt:lpstr>
      <vt:lpstr>Oggetti </vt:lpstr>
      <vt:lpstr>Proprietà comuni agli oggetti</vt:lpstr>
      <vt:lpstr>Notazione oggetti</vt:lpstr>
      <vt:lpstr>Classi e oggetti</vt:lpstr>
      <vt:lpstr>Esempio di oggetto</vt:lpstr>
      <vt:lpstr>Messaggi</vt:lpstr>
      <vt:lpstr>Object Diagram</vt:lpstr>
      <vt:lpstr>Esempio</vt:lpstr>
      <vt:lpstr>Collegamenti</vt:lpstr>
      <vt:lpstr>Diagramma di package</vt:lpstr>
      <vt:lpstr>Package</vt:lpstr>
      <vt:lpstr>Utilizzo</vt:lpstr>
      <vt:lpstr>Notazione</vt:lpstr>
      <vt:lpstr>Esempio</vt:lpstr>
      <vt:lpstr>Package annidati</vt:lpstr>
      <vt:lpstr>Esempi di package annidati</vt:lpstr>
      <vt:lpstr>Spazio dei nomi</vt:lpstr>
      <vt:lpstr>Elementi</vt:lpstr>
      <vt:lpstr>Dipendenze tra package</vt:lpstr>
      <vt:lpstr>Esempio di dipendenze</vt:lpstr>
      <vt:lpstr>Transitività</vt:lpstr>
      <vt:lpstr>Generalizzazione tra package</vt:lpstr>
      <vt:lpstr>Esempio di generalizzazione tra package</vt:lpstr>
      <vt:lpstr>Stereotipi di package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Linguaggio UML</dc:title>
  <dc:creator>giacomo</dc:creator>
  <cp:lastModifiedBy>Giacomo Cabri</cp:lastModifiedBy>
  <cp:revision>109</cp:revision>
  <dcterms:created xsi:type="dcterms:W3CDTF">2012-01-12T09:59:53Z</dcterms:created>
  <dcterms:modified xsi:type="dcterms:W3CDTF">2014-04-14T12:31:29Z</dcterms:modified>
</cp:coreProperties>
</file>