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2"/>
  </p:notesMasterIdLst>
  <p:sldIdLst>
    <p:sldId id="256" r:id="rId2"/>
    <p:sldId id="270" r:id="rId3"/>
    <p:sldId id="411" r:id="rId4"/>
    <p:sldId id="412" r:id="rId5"/>
    <p:sldId id="413" r:id="rId6"/>
    <p:sldId id="414" r:id="rId7"/>
    <p:sldId id="415" r:id="rId8"/>
    <p:sldId id="417" r:id="rId9"/>
    <p:sldId id="418" r:id="rId10"/>
    <p:sldId id="419" r:id="rId11"/>
    <p:sldId id="420" r:id="rId12"/>
    <p:sldId id="416" r:id="rId13"/>
    <p:sldId id="421" r:id="rId14"/>
    <p:sldId id="422" r:id="rId15"/>
    <p:sldId id="423" r:id="rId16"/>
    <p:sldId id="424" r:id="rId17"/>
    <p:sldId id="425" r:id="rId18"/>
    <p:sldId id="426" r:id="rId19"/>
    <p:sldId id="427" r:id="rId20"/>
    <p:sldId id="367" r:id="rId21"/>
    <p:sldId id="368" r:id="rId22"/>
    <p:sldId id="437" r:id="rId23"/>
    <p:sldId id="371" r:id="rId24"/>
    <p:sldId id="372" r:id="rId25"/>
    <p:sldId id="370" r:id="rId26"/>
    <p:sldId id="373" r:id="rId27"/>
    <p:sldId id="374" r:id="rId28"/>
    <p:sldId id="375"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18" r:id="rId47"/>
    <p:sldId id="321" r:id="rId48"/>
    <p:sldId id="322" r:id="rId49"/>
    <p:sldId id="325" r:id="rId50"/>
    <p:sldId id="430" r:id="rId51"/>
    <p:sldId id="326" r:id="rId52"/>
    <p:sldId id="431" r:id="rId53"/>
    <p:sldId id="327" r:id="rId54"/>
    <p:sldId id="429" r:id="rId55"/>
    <p:sldId id="433" r:id="rId56"/>
    <p:sldId id="432" r:id="rId57"/>
    <p:sldId id="434" r:id="rId58"/>
    <p:sldId id="328" r:id="rId59"/>
    <p:sldId id="435" r:id="rId60"/>
    <p:sldId id="436" r:id="rId6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4" autoAdjust="0"/>
    <p:restoredTop sz="91003" autoAdjust="0"/>
  </p:normalViewPr>
  <p:slideViewPr>
    <p:cSldViewPr>
      <p:cViewPr varScale="1">
        <p:scale>
          <a:sx n="73" d="100"/>
          <a:sy n="73" d="100"/>
        </p:scale>
        <p:origin x="-390" y="-108"/>
      </p:cViewPr>
      <p:guideLst>
        <p:guide orient="horz" pos="2160"/>
        <p:guide pos="2880"/>
      </p:guideLst>
    </p:cSldViewPr>
  </p:slideViewPr>
  <p:outlineViewPr>
    <p:cViewPr>
      <p:scale>
        <a:sx n="33" d="100"/>
        <a:sy n="33" d="100"/>
      </p:scale>
      <p:origin x="0" y="1130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3AEDC-6F89-4E53-9C08-42627AD5F247}" type="datetimeFigureOut">
              <a:rPr lang="it-IT" smtClean="0"/>
              <a:t>27/04/2014</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5BE122-3107-458B-BE01-9FCDDDC5782F}" type="slidenum">
              <a:rPr lang="it-IT" smtClean="0"/>
              <a:t>‹N›</a:t>
            </a:fld>
            <a:endParaRPr lang="it-IT"/>
          </a:p>
        </p:txBody>
      </p:sp>
    </p:spTree>
    <p:extLst>
      <p:ext uri="{BB962C8B-B14F-4D97-AF65-F5344CB8AC3E}">
        <p14:creationId xmlns:p14="http://schemas.microsoft.com/office/powerpoint/2010/main" val="742067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en-GB"/>
          </a:p>
        </p:txBody>
      </p:sp>
      <p:sp>
        <p:nvSpPr>
          <p:cNvPr id="4" name="Segnaposto numero diapositiva 3"/>
          <p:cNvSpPr>
            <a:spLocks noGrp="1"/>
          </p:cNvSpPr>
          <p:nvPr>
            <p:ph type="sldNum" sz="quarter" idx="10"/>
          </p:nvPr>
        </p:nvSpPr>
        <p:spPr/>
        <p:txBody>
          <a:bodyPr/>
          <a:lstStyle/>
          <a:p>
            <a:fld id="{160C2E46-9C2A-6848-A07C-20D8922D0A52}" type="slidenum">
              <a:rPr lang="en-GB" smtClean="0"/>
              <a:pPr/>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DA CHIARIRE</a:t>
            </a:r>
            <a:endParaRPr lang="it-IT" dirty="0"/>
          </a:p>
        </p:txBody>
      </p:sp>
      <p:sp>
        <p:nvSpPr>
          <p:cNvPr id="4" name="Segnaposto numero diapositiva 3"/>
          <p:cNvSpPr>
            <a:spLocks noGrp="1"/>
          </p:cNvSpPr>
          <p:nvPr>
            <p:ph type="sldNum" sz="quarter" idx="10"/>
          </p:nvPr>
        </p:nvSpPr>
        <p:spPr/>
        <p:txBody>
          <a:bodyPr/>
          <a:lstStyle/>
          <a:p>
            <a:fld id="{7E5BE122-3107-458B-BE01-9FCDDDC5782F}" type="slidenum">
              <a:rPr lang="it-IT" smtClean="0"/>
              <a:t>31</a:t>
            </a:fld>
            <a:endParaRPr lang="it-IT"/>
          </a:p>
        </p:txBody>
      </p:sp>
    </p:spTree>
    <p:extLst>
      <p:ext uri="{BB962C8B-B14F-4D97-AF65-F5344CB8AC3E}">
        <p14:creationId xmlns:p14="http://schemas.microsoft.com/office/powerpoint/2010/main" val="2558446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sz="1200" kern="1200" dirty="0" smtClean="0">
                <a:solidFill>
                  <a:schemeClr val="tx1"/>
                </a:solidFill>
                <a:latin typeface="+mn-lt"/>
                <a:ea typeface="+mn-ea"/>
                <a:cs typeface="+mn-cs"/>
              </a:rPr>
              <a:t>Esempio di stati concorrenti per la classe </a:t>
            </a:r>
            <a:r>
              <a:rPr lang="it-IT" sz="1200" i="1" kern="1200" dirty="0" smtClean="0">
                <a:solidFill>
                  <a:schemeClr val="tx1"/>
                </a:solidFill>
                <a:latin typeface="+mn-lt"/>
                <a:ea typeface="+mn-ea"/>
                <a:cs typeface="+mn-cs"/>
              </a:rPr>
              <a:t>Cliente in fase di registrazione </a:t>
            </a:r>
          </a:p>
          <a:p>
            <a:r>
              <a:rPr lang="it-IT" sz="1200" kern="1200" dirty="0" smtClean="0">
                <a:solidFill>
                  <a:schemeClr val="tx1"/>
                </a:solidFill>
                <a:latin typeface="+mn-lt"/>
                <a:ea typeface="+mn-ea"/>
                <a:cs typeface="+mn-cs"/>
              </a:rPr>
              <a:t>Un'istanza di </a:t>
            </a:r>
            <a:r>
              <a:rPr lang="it-IT" sz="1200" i="1" kern="1200" dirty="0" smtClean="0">
                <a:solidFill>
                  <a:schemeClr val="tx1"/>
                </a:solidFill>
                <a:latin typeface="+mn-lt"/>
                <a:ea typeface="+mn-ea"/>
                <a:cs typeface="+mn-cs"/>
              </a:rPr>
              <a:t>Cliente sarà sia nello stato Attesa Pagamento che in quello Attesa accertamenti </a:t>
            </a:r>
            <a:endParaRPr lang="en-GB" dirty="0"/>
          </a:p>
        </p:txBody>
      </p:sp>
      <p:sp>
        <p:nvSpPr>
          <p:cNvPr id="4" name="Segnaposto numero diapositiva 3"/>
          <p:cNvSpPr>
            <a:spLocks noGrp="1"/>
          </p:cNvSpPr>
          <p:nvPr>
            <p:ph type="sldNum" sz="quarter" idx="10"/>
          </p:nvPr>
        </p:nvSpPr>
        <p:spPr/>
        <p:txBody>
          <a:bodyPr/>
          <a:lstStyle/>
          <a:p>
            <a:fld id="{91BDEF25-1A21-5D49-8AA6-6C9EAA85FB26}" type="slidenum">
              <a:rPr lang="en-GB" smtClean="0"/>
              <a:t>41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sz="1200" i="1" kern="1200" dirty="0" smtClean="0">
                <a:solidFill>
                  <a:schemeClr val="tx1"/>
                </a:solidFill>
                <a:latin typeface="+mn-lt"/>
                <a:ea typeface="+mn-ea"/>
                <a:cs typeface="+mn-cs"/>
              </a:rPr>
              <a:t>Per indicare che, in fase di rinnovo, non si ha la necessità di ulteriori accertamenti legali, si modella una transizione con condizione verso lo stato interno relativo al pagamento</a:t>
            </a:r>
            <a:endParaRPr lang="en-GB" dirty="0"/>
          </a:p>
        </p:txBody>
      </p:sp>
      <p:sp>
        <p:nvSpPr>
          <p:cNvPr id="4" name="Segnaposto numero diapositiva 3"/>
          <p:cNvSpPr>
            <a:spLocks noGrp="1"/>
          </p:cNvSpPr>
          <p:nvPr>
            <p:ph type="sldNum" sz="quarter" idx="10"/>
          </p:nvPr>
        </p:nvSpPr>
        <p:spPr/>
        <p:txBody>
          <a:bodyPr/>
          <a:lstStyle/>
          <a:p>
            <a:fld id="{91BDEF25-1A21-5D49-8AA6-6C9EAA85FB26}" type="slidenum">
              <a:rPr lang="en-GB" smtClean="0"/>
              <a:t>42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GB" dirty="0" err="1" smtClean="0"/>
              <a:t>Consentono</a:t>
            </a:r>
            <a:r>
              <a:rPr lang="en-GB" dirty="0" smtClean="0"/>
              <a:t> </a:t>
            </a:r>
            <a:r>
              <a:rPr lang="en-GB" dirty="0" err="1" smtClean="0"/>
              <a:t>di</a:t>
            </a:r>
            <a:r>
              <a:rPr lang="en-GB" dirty="0" smtClean="0"/>
              <a:t> </a:t>
            </a:r>
            <a:r>
              <a:rPr lang="en-GB" dirty="0" err="1" smtClean="0"/>
              <a:t>modellare</a:t>
            </a:r>
            <a:r>
              <a:rPr lang="en-GB" dirty="0" smtClean="0"/>
              <a:t> un</a:t>
            </a:r>
            <a:r>
              <a:rPr lang="en-GB" baseline="0" dirty="0" smtClean="0"/>
              <a:t> </a:t>
            </a:r>
            <a:r>
              <a:rPr lang="en-GB" baseline="0" dirty="0" err="1" smtClean="0"/>
              <a:t>processo</a:t>
            </a:r>
            <a:r>
              <a:rPr lang="en-GB" baseline="0" dirty="0" smtClean="0"/>
              <a:t> come un </a:t>
            </a:r>
            <a:r>
              <a:rPr lang="en-GB" baseline="0" dirty="0" err="1" smtClean="0"/>
              <a:t>insieme</a:t>
            </a:r>
            <a:r>
              <a:rPr lang="en-GB" baseline="0" dirty="0" smtClean="0"/>
              <a:t> </a:t>
            </a:r>
            <a:r>
              <a:rPr lang="en-GB" baseline="0" dirty="0" err="1" smtClean="0"/>
              <a:t>di</a:t>
            </a:r>
            <a:r>
              <a:rPr lang="en-GB" baseline="0" dirty="0" smtClean="0"/>
              <a:t> </a:t>
            </a:r>
            <a:r>
              <a:rPr lang="en-GB" baseline="0" dirty="0" err="1" smtClean="0"/>
              <a:t>attività</a:t>
            </a:r>
            <a:r>
              <a:rPr lang="en-GB" baseline="0" dirty="0" smtClean="0"/>
              <a:t> </a:t>
            </a:r>
            <a:r>
              <a:rPr lang="en-GB" baseline="0" dirty="0" err="1" smtClean="0"/>
              <a:t>e</a:t>
            </a:r>
            <a:r>
              <a:rPr lang="en-GB" baseline="0" dirty="0" smtClean="0"/>
              <a:t> </a:t>
            </a:r>
            <a:r>
              <a:rPr lang="en-GB" baseline="0" dirty="0" err="1" smtClean="0"/>
              <a:t>di</a:t>
            </a:r>
            <a:r>
              <a:rPr lang="en-GB" baseline="0" dirty="0" smtClean="0"/>
              <a:t> </a:t>
            </a:r>
            <a:r>
              <a:rPr lang="en-GB" baseline="0" dirty="0" err="1" smtClean="0"/>
              <a:t>transizioni</a:t>
            </a:r>
            <a:r>
              <a:rPr lang="en-GB" baseline="0" dirty="0" smtClean="0"/>
              <a:t> </a:t>
            </a:r>
            <a:r>
              <a:rPr lang="en-GB" baseline="0" dirty="0" err="1" smtClean="0"/>
              <a:t>tra</a:t>
            </a:r>
            <a:r>
              <a:rPr lang="en-GB" baseline="0" dirty="0" smtClean="0"/>
              <a:t> </a:t>
            </a:r>
            <a:r>
              <a:rPr lang="en-GB" baseline="0" dirty="0" err="1" smtClean="0"/>
              <a:t>queste</a:t>
            </a:r>
            <a:r>
              <a:rPr lang="en-GB" baseline="0" dirty="0" smtClean="0"/>
              <a:t> </a:t>
            </a:r>
            <a:r>
              <a:rPr lang="en-GB" baseline="0" dirty="0" err="1" smtClean="0"/>
              <a:t>attività</a:t>
            </a:r>
            <a:endParaRPr lang="en-GB" baseline="0" dirty="0" smtClean="0"/>
          </a:p>
        </p:txBody>
      </p:sp>
      <p:sp>
        <p:nvSpPr>
          <p:cNvPr id="4" name="Segnaposto numero diapositiva 3"/>
          <p:cNvSpPr>
            <a:spLocks noGrp="1"/>
          </p:cNvSpPr>
          <p:nvPr>
            <p:ph type="sldNum" sz="quarter" idx="10"/>
          </p:nvPr>
        </p:nvSpPr>
        <p:spPr/>
        <p:txBody>
          <a:bodyPr/>
          <a:lstStyle/>
          <a:p>
            <a:fld id="{C1E666CB-E7B7-1D4B-AD6A-AC1569AA6DE2}" type="slidenum">
              <a:rPr lang="en-GB" smtClean="0"/>
              <a:pPr/>
              <a:t>47</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err="1" smtClean="0"/>
              <a:t>Atomiche</a:t>
            </a:r>
            <a:r>
              <a:rPr lang="en-GB" baseline="0" dirty="0" smtClean="0"/>
              <a:t>: non </a:t>
            </a:r>
            <a:r>
              <a:rPr lang="en-GB" baseline="0" dirty="0" err="1" smtClean="0"/>
              <a:t>possono</a:t>
            </a:r>
            <a:r>
              <a:rPr lang="en-GB" baseline="0" dirty="0" smtClean="0"/>
              <a:t> </a:t>
            </a:r>
            <a:r>
              <a:rPr lang="en-GB" baseline="0" dirty="0" err="1" smtClean="0"/>
              <a:t>essere</a:t>
            </a:r>
            <a:r>
              <a:rPr lang="en-GB" baseline="0" dirty="0" smtClean="0"/>
              <a:t> </a:t>
            </a:r>
            <a:r>
              <a:rPr lang="en-GB" baseline="0" dirty="0" err="1" smtClean="0"/>
              <a:t>scomposte</a:t>
            </a:r>
            <a:r>
              <a:rPr lang="en-GB" baseline="0" dirty="0" smtClean="0"/>
              <a:t> </a:t>
            </a:r>
            <a:r>
              <a:rPr lang="en-GB" baseline="0" dirty="0" err="1" smtClean="0"/>
              <a:t>ulteriormente</a:t>
            </a: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err="1" smtClean="0"/>
              <a:t>Notazione</a:t>
            </a:r>
            <a:r>
              <a:rPr lang="en-GB" baseline="0" dirty="0" smtClean="0"/>
              <a:t> </a:t>
            </a:r>
            <a:r>
              <a:rPr lang="en-GB" baseline="0" dirty="0" err="1" smtClean="0"/>
              <a:t>degli</a:t>
            </a:r>
            <a:r>
              <a:rPr lang="en-GB" baseline="0" dirty="0" smtClean="0"/>
              <a:t> “</a:t>
            </a:r>
            <a:r>
              <a:rPr lang="en-GB" baseline="0" dirty="0" err="1" smtClean="0"/>
              <a:t>stati</a:t>
            </a:r>
            <a:r>
              <a:rPr lang="en-GB" baseline="0" dirty="0" smtClean="0"/>
              <a:t> </a:t>
            </a:r>
            <a:r>
              <a:rPr lang="en-GB" baseline="0" dirty="0" err="1" smtClean="0"/>
              <a:t>di</a:t>
            </a:r>
            <a:r>
              <a:rPr lang="en-GB" baseline="0" dirty="0" smtClean="0"/>
              <a:t> </a:t>
            </a:r>
            <a:r>
              <a:rPr lang="en-GB" baseline="0" dirty="0" err="1" smtClean="0"/>
              <a:t>azione</a:t>
            </a:r>
            <a:r>
              <a:rPr lang="en-GB" baseline="0" dirty="0" smtClean="0"/>
              <a:t>”: </a:t>
            </a:r>
            <a:r>
              <a:rPr lang="en-GB" baseline="0" dirty="0" err="1" smtClean="0"/>
              <a:t>rettangolo</a:t>
            </a:r>
            <a:r>
              <a:rPr lang="en-GB" baseline="0" dirty="0" smtClean="0"/>
              <a:t> </a:t>
            </a:r>
            <a:r>
              <a:rPr lang="en-GB" baseline="0" dirty="0" err="1" smtClean="0"/>
              <a:t>coi</a:t>
            </a:r>
            <a:r>
              <a:rPr lang="en-GB" baseline="0" dirty="0" smtClean="0"/>
              <a:t> </a:t>
            </a:r>
            <a:r>
              <a:rPr lang="en-GB" baseline="0" dirty="0" err="1" smtClean="0"/>
              <a:t>lati</a:t>
            </a:r>
            <a:r>
              <a:rPr lang="en-GB" baseline="0" dirty="0" smtClean="0"/>
              <a:t> </a:t>
            </a:r>
            <a:r>
              <a:rPr lang="en-GB" baseline="0" dirty="0" err="1" smtClean="0"/>
              <a:t>arrotondati</a:t>
            </a: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err="1" smtClean="0"/>
              <a:t>Possono</a:t>
            </a:r>
            <a:r>
              <a:rPr lang="en-GB" baseline="0" dirty="0" smtClean="0"/>
              <a:t> </a:t>
            </a:r>
            <a:r>
              <a:rPr lang="en-GB" baseline="0" dirty="0" err="1" smtClean="0"/>
              <a:t>essere</a:t>
            </a:r>
            <a:r>
              <a:rPr lang="en-GB" baseline="0" dirty="0" smtClean="0"/>
              <a:t> </a:t>
            </a:r>
            <a:r>
              <a:rPr lang="en-GB" baseline="0" dirty="0" err="1" smtClean="0"/>
              <a:t>descritte</a:t>
            </a:r>
            <a:r>
              <a:rPr lang="en-GB" baseline="0" dirty="0" smtClean="0"/>
              <a:t> in </a:t>
            </a:r>
            <a:r>
              <a:rPr lang="en-GB" baseline="0" dirty="0" err="1" smtClean="0"/>
              <a:t>linguaggio</a:t>
            </a:r>
            <a:r>
              <a:rPr lang="en-GB" baseline="0" dirty="0" smtClean="0"/>
              <a:t> </a:t>
            </a:r>
            <a:r>
              <a:rPr lang="en-GB" baseline="0" dirty="0" err="1" smtClean="0"/>
              <a:t>naturale</a:t>
            </a:r>
            <a:r>
              <a:rPr lang="en-GB" baseline="0" dirty="0" smtClean="0"/>
              <a:t> </a:t>
            </a:r>
            <a:r>
              <a:rPr lang="en-GB" baseline="0" dirty="0" err="1" smtClean="0"/>
              <a:t>o</a:t>
            </a:r>
            <a:r>
              <a:rPr lang="en-GB" baseline="0" dirty="0" smtClean="0"/>
              <a:t> pseudo </a:t>
            </a:r>
            <a:r>
              <a:rPr lang="en-GB" baseline="0" dirty="0" err="1" smtClean="0"/>
              <a:t>codice</a:t>
            </a: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err="1" smtClean="0"/>
              <a:t>Rettangolo</a:t>
            </a:r>
            <a:r>
              <a:rPr lang="en-GB" baseline="0" dirty="0" smtClean="0"/>
              <a:t> = </a:t>
            </a:r>
            <a:r>
              <a:rPr lang="en-GB" baseline="0" dirty="0" err="1" smtClean="0"/>
              <a:t>stato</a:t>
            </a:r>
            <a:r>
              <a:rPr lang="en-GB" baseline="0" dirty="0" smtClean="0"/>
              <a:t> </a:t>
            </a:r>
            <a:r>
              <a:rPr lang="en-GB" baseline="0" dirty="0" err="1" smtClean="0"/>
              <a:t>di</a:t>
            </a:r>
            <a:r>
              <a:rPr lang="en-GB" baseline="0" dirty="0" smtClean="0"/>
              <a:t> </a:t>
            </a:r>
            <a:r>
              <a:rPr lang="en-GB" baseline="0" dirty="0" err="1" smtClean="0"/>
              <a:t>azione</a:t>
            </a: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err="1" smtClean="0"/>
              <a:t>Frase</a:t>
            </a:r>
            <a:r>
              <a:rPr lang="en-GB" baseline="0" dirty="0" smtClean="0"/>
              <a:t> = </a:t>
            </a:r>
            <a:r>
              <a:rPr lang="en-GB" baseline="0" dirty="0" err="1" smtClean="0"/>
              <a:t>espressione</a:t>
            </a:r>
            <a:r>
              <a:rPr lang="en-GB" baseline="0" dirty="0" smtClean="0"/>
              <a:t> </a:t>
            </a:r>
            <a:r>
              <a:rPr lang="en-GB" baseline="0" dirty="0" err="1" smtClean="0"/>
              <a:t>di</a:t>
            </a:r>
            <a:r>
              <a:rPr lang="en-GB" baseline="0" dirty="0" smtClean="0"/>
              <a:t> </a:t>
            </a:r>
            <a:r>
              <a:rPr lang="en-GB" baseline="0" dirty="0" err="1" smtClean="0"/>
              <a:t>azione</a:t>
            </a:r>
            <a:endParaRPr lang="en-GB" dirty="0" smtClean="0"/>
          </a:p>
          <a:p>
            <a:endParaRPr lang="en-GB" dirty="0"/>
          </a:p>
        </p:txBody>
      </p:sp>
      <p:sp>
        <p:nvSpPr>
          <p:cNvPr id="4" name="Segnaposto numero diapositiva 3"/>
          <p:cNvSpPr>
            <a:spLocks noGrp="1"/>
          </p:cNvSpPr>
          <p:nvPr>
            <p:ph type="sldNum" sz="quarter" idx="10"/>
          </p:nvPr>
        </p:nvSpPr>
        <p:spPr/>
        <p:txBody>
          <a:bodyPr/>
          <a:lstStyle/>
          <a:p>
            <a:fld id="{C1E666CB-E7B7-1D4B-AD6A-AC1569AA6DE2}" type="slidenum">
              <a:rPr lang="en-GB" smtClean="0"/>
              <a:pPr/>
              <a:t>48</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sym typeface="Wingdings"/>
              </a:rPr>
              <a:t> Le condizioni di guardia devono essere</a:t>
            </a:r>
            <a:r>
              <a:rPr lang="it-IT" baseline="0" dirty="0" smtClean="0">
                <a:sym typeface="Wingdings"/>
              </a:rPr>
              <a:t> </a:t>
            </a:r>
            <a:r>
              <a:rPr lang="it-IT" b="1" u="sng" baseline="0" dirty="0" smtClean="0">
                <a:sym typeface="Wingdings"/>
              </a:rPr>
              <a:t>mutuamente esclusive!</a:t>
            </a:r>
            <a:endParaRPr lang="en-GB" b="1" u="sng" dirty="0"/>
          </a:p>
        </p:txBody>
      </p:sp>
      <p:sp>
        <p:nvSpPr>
          <p:cNvPr id="4" name="Segnaposto numero diapositiva 3"/>
          <p:cNvSpPr>
            <a:spLocks noGrp="1"/>
          </p:cNvSpPr>
          <p:nvPr>
            <p:ph type="sldNum" sz="quarter" idx="10"/>
          </p:nvPr>
        </p:nvSpPr>
        <p:spPr/>
        <p:txBody>
          <a:bodyPr/>
          <a:lstStyle/>
          <a:p>
            <a:fld id="{C1E666CB-E7B7-1D4B-AD6A-AC1569AA6DE2}" type="slidenum">
              <a:rPr lang="en-GB" smtClean="0"/>
              <a:pPr/>
              <a:t>51</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GB" dirty="0" err="1" smtClean="0"/>
              <a:t>Possono</a:t>
            </a:r>
            <a:r>
              <a:rPr lang="en-GB" dirty="0" smtClean="0"/>
              <a:t> </a:t>
            </a:r>
            <a:r>
              <a:rPr lang="en-GB" dirty="0" err="1" smtClean="0"/>
              <a:t>essere</a:t>
            </a:r>
            <a:r>
              <a:rPr lang="en-GB" dirty="0" smtClean="0"/>
              <a:t> </a:t>
            </a:r>
            <a:r>
              <a:rPr lang="en-GB" dirty="0" err="1" smtClean="0"/>
              <a:t>scomposti</a:t>
            </a:r>
            <a:r>
              <a:rPr lang="en-GB" dirty="0" smtClean="0"/>
              <a:t> in </a:t>
            </a:r>
            <a:r>
              <a:rPr lang="en-GB" dirty="0" err="1" smtClean="0"/>
              <a:t>altri</a:t>
            </a:r>
            <a:r>
              <a:rPr lang="en-GB" dirty="0" smtClean="0"/>
              <a:t> </a:t>
            </a:r>
            <a:r>
              <a:rPr lang="en-GB" dirty="0" err="1" smtClean="0"/>
              <a:t>stati</a:t>
            </a:r>
            <a:r>
              <a:rPr lang="en-GB" dirty="0" smtClean="0"/>
              <a:t> </a:t>
            </a:r>
            <a:r>
              <a:rPr lang="en-GB" dirty="0" err="1" smtClean="0"/>
              <a:t>di</a:t>
            </a:r>
            <a:r>
              <a:rPr lang="en-GB" dirty="0" smtClean="0"/>
              <a:t> </a:t>
            </a:r>
            <a:r>
              <a:rPr lang="en-GB" dirty="0" err="1" smtClean="0"/>
              <a:t>sottoattività</a:t>
            </a:r>
            <a:r>
              <a:rPr lang="en-GB" dirty="0" smtClean="0"/>
              <a:t> </a:t>
            </a:r>
            <a:r>
              <a:rPr lang="en-GB" dirty="0" err="1" smtClean="0"/>
              <a:t>o</a:t>
            </a:r>
            <a:r>
              <a:rPr lang="en-GB" dirty="0" smtClean="0"/>
              <a:t> in </a:t>
            </a:r>
            <a:r>
              <a:rPr lang="en-GB" dirty="0" err="1" smtClean="0"/>
              <a:t>stati</a:t>
            </a:r>
            <a:r>
              <a:rPr lang="en-GB" dirty="0" smtClean="0"/>
              <a:t> </a:t>
            </a:r>
            <a:r>
              <a:rPr lang="en-GB" dirty="0" err="1" smtClean="0"/>
              <a:t>di</a:t>
            </a:r>
            <a:r>
              <a:rPr lang="en-GB" dirty="0" smtClean="0"/>
              <a:t> </a:t>
            </a:r>
            <a:r>
              <a:rPr lang="en-GB" dirty="0" err="1" smtClean="0"/>
              <a:t>azione</a:t>
            </a:r>
            <a:endParaRPr lang="en-GB" dirty="0"/>
          </a:p>
        </p:txBody>
      </p:sp>
      <p:sp>
        <p:nvSpPr>
          <p:cNvPr id="4" name="Segnaposto numero diapositiva 3"/>
          <p:cNvSpPr>
            <a:spLocks noGrp="1"/>
          </p:cNvSpPr>
          <p:nvPr>
            <p:ph type="sldNum" sz="quarter" idx="10"/>
          </p:nvPr>
        </p:nvSpPr>
        <p:spPr/>
        <p:txBody>
          <a:bodyPr/>
          <a:lstStyle/>
          <a:p>
            <a:fld id="{C1E666CB-E7B7-1D4B-AD6A-AC1569AA6DE2}" type="slidenum">
              <a:rPr lang="en-GB" smtClean="0"/>
              <a:pPr/>
              <a:t>55</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Usati durante l’analisi dei requisiti</a:t>
            </a:r>
            <a:r>
              <a:rPr lang="it-IT" baseline="0" dirty="0" smtClean="0"/>
              <a:t> </a:t>
            </a:r>
            <a:r>
              <a:rPr lang="it-IT" baseline="0" dirty="0" smtClean="0">
                <a:sym typeface="Wingdings"/>
              </a:rPr>
              <a:t> </a:t>
            </a:r>
            <a:r>
              <a:rPr lang="it-IT" dirty="0" smtClean="0"/>
              <a:t>Per raffinare la descrizione dei casi  d’uso e per individuare nuovi oggetti </a:t>
            </a:r>
          </a:p>
          <a:p>
            <a:r>
              <a:rPr lang="it-IT" dirty="0" smtClean="0"/>
              <a:t>Usati durante il system design </a:t>
            </a:r>
            <a:r>
              <a:rPr lang="it-IT" dirty="0" smtClean="0">
                <a:sym typeface="Wingdings"/>
              </a:rPr>
              <a:t></a:t>
            </a:r>
            <a:r>
              <a:rPr lang="it-IT" dirty="0" smtClean="0"/>
              <a:t> Per raffinare le interfacce dei  sottosistemi </a:t>
            </a:r>
            <a:endParaRPr lang="en-GB" dirty="0"/>
          </a:p>
        </p:txBody>
      </p:sp>
      <p:sp>
        <p:nvSpPr>
          <p:cNvPr id="4" name="Segnaposto numero diapositiva 3"/>
          <p:cNvSpPr>
            <a:spLocks noGrp="1"/>
          </p:cNvSpPr>
          <p:nvPr>
            <p:ph type="sldNum" sz="quarter" idx="10"/>
          </p:nvPr>
        </p:nvSpPr>
        <p:spPr/>
        <p:txBody>
          <a:bodyPr/>
          <a:lstStyle/>
          <a:p>
            <a:fld id="{FC3E661E-A019-1041-BF84-2176346ADB7D}"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GB" dirty="0" smtClean="0"/>
              <a:t>NB: la </a:t>
            </a:r>
            <a:r>
              <a:rPr lang="en-GB" dirty="0" err="1" smtClean="0"/>
              <a:t>linea</a:t>
            </a:r>
            <a:r>
              <a:rPr lang="en-GB" dirty="0" smtClean="0"/>
              <a:t> </a:t>
            </a:r>
            <a:r>
              <a:rPr lang="en-GB" dirty="0" err="1" smtClean="0"/>
              <a:t>di</a:t>
            </a:r>
            <a:r>
              <a:rPr lang="en-GB" dirty="0" smtClean="0"/>
              <a:t> vita </a:t>
            </a:r>
            <a:r>
              <a:rPr lang="en-GB" dirty="0" err="1" smtClean="0"/>
              <a:t>viene</a:t>
            </a:r>
            <a:r>
              <a:rPr lang="en-GB" dirty="0" smtClean="0"/>
              <a:t> </a:t>
            </a:r>
            <a:r>
              <a:rPr lang="en-GB" dirty="0" err="1" smtClean="0"/>
              <a:t>riportata</a:t>
            </a:r>
            <a:r>
              <a:rPr lang="en-GB" dirty="0" smtClean="0"/>
              <a:t> sotto </a:t>
            </a:r>
            <a:r>
              <a:rPr lang="en-GB" dirty="0" err="1" smtClean="0"/>
              <a:t>ogni</a:t>
            </a:r>
            <a:r>
              <a:rPr lang="en-GB" dirty="0" smtClean="0"/>
              <a:t> ISTANZA</a:t>
            </a:r>
            <a:endParaRPr lang="en-GB" dirty="0"/>
          </a:p>
        </p:txBody>
      </p:sp>
      <p:sp>
        <p:nvSpPr>
          <p:cNvPr id="4" name="Segnaposto numero diapositiva 3"/>
          <p:cNvSpPr>
            <a:spLocks noGrp="1"/>
          </p:cNvSpPr>
          <p:nvPr>
            <p:ph type="sldNum" sz="quarter" idx="10"/>
          </p:nvPr>
        </p:nvSpPr>
        <p:spPr/>
        <p:txBody>
          <a:bodyPr/>
          <a:lstStyle/>
          <a:p>
            <a:fld id="{FC3E661E-A019-1041-BF84-2176346ADB7D}"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GB" dirty="0" err="1" smtClean="0"/>
              <a:t>Esempio</a:t>
            </a:r>
            <a:r>
              <a:rPr lang="en-GB" dirty="0" smtClean="0"/>
              <a:t> </a:t>
            </a:r>
            <a:r>
              <a:rPr lang="en-GB" dirty="0" err="1" smtClean="0"/>
              <a:t>sirena</a:t>
            </a:r>
            <a:r>
              <a:rPr lang="en-GB" dirty="0" smtClean="0"/>
              <a:t> </a:t>
            </a:r>
            <a:r>
              <a:rPr lang="en-GB" dirty="0" err="1" smtClean="0"/>
              <a:t>p</a:t>
            </a:r>
            <a:r>
              <a:rPr lang="en-GB" dirty="0" smtClean="0"/>
              <a:t> 214</a:t>
            </a:r>
            <a:endParaRPr lang="en-GB" dirty="0"/>
          </a:p>
        </p:txBody>
      </p:sp>
      <p:sp>
        <p:nvSpPr>
          <p:cNvPr id="4" name="Segnaposto numero diapositiva 3"/>
          <p:cNvSpPr>
            <a:spLocks noGrp="1"/>
          </p:cNvSpPr>
          <p:nvPr>
            <p:ph type="sldNum" sz="quarter" idx="10"/>
          </p:nvPr>
        </p:nvSpPr>
        <p:spPr/>
        <p:txBody>
          <a:bodyPr/>
          <a:lstStyle/>
          <a:p>
            <a:fld id="{FC3E661E-A019-1041-BF84-2176346ADB7D}" type="slidenum">
              <a:rPr lang="en-GB" smtClean="0"/>
              <a:pPr/>
              <a:t>18</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sym typeface="Wingdings"/>
              </a:rPr>
              <a:t> Ogni diagramma è associato ad una classe e mostra il comportamento di un singolo  oggettto per la durata del suo ciclo di vita</a:t>
            </a:r>
            <a:endParaRPr lang="en-GB" dirty="0"/>
          </a:p>
        </p:txBody>
      </p:sp>
      <p:sp>
        <p:nvSpPr>
          <p:cNvPr id="4" name="Segnaposto numero diapositiva 3"/>
          <p:cNvSpPr>
            <a:spLocks noGrp="1"/>
          </p:cNvSpPr>
          <p:nvPr>
            <p:ph type="sldNum" sz="quarter" idx="10"/>
          </p:nvPr>
        </p:nvSpPr>
        <p:spPr/>
        <p:txBody>
          <a:bodyPr/>
          <a:lstStyle/>
          <a:p>
            <a:fld id="{91BDEF25-1A21-5D49-8AA6-6C9EAA85FB26}" type="slidenum">
              <a:rPr lang="en-GB" smtClean="0"/>
              <a:t>21</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sz="1200" kern="1200" dirty="0" smtClean="0">
                <a:solidFill>
                  <a:schemeClr val="tx1"/>
                </a:solidFill>
                <a:latin typeface="+mn-lt"/>
                <a:ea typeface="+mn-ea"/>
                <a:cs typeface="+mn-cs"/>
              </a:rPr>
              <a:t>i.e. una persona diventa ricca se il suo conto in banca supera </a:t>
            </a:r>
            <a:r>
              <a:rPr lang="it-IT" sz="1200" kern="1200" dirty="0" err="1" smtClean="0">
                <a:solidFill>
                  <a:schemeClr val="tx1"/>
                </a:solidFill>
                <a:latin typeface="+mn-lt"/>
                <a:ea typeface="+mn-ea"/>
                <a:cs typeface="+mn-cs"/>
              </a:rPr>
              <a:t>1</a:t>
            </a:r>
            <a:r>
              <a:rPr lang="it-IT" sz="1200" kern="1200" dirty="0" smtClean="0">
                <a:solidFill>
                  <a:schemeClr val="tx1"/>
                </a:solidFill>
                <a:latin typeface="+mn-lt"/>
                <a:ea typeface="+mn-ea"/>
                <a:cs typeface="+mn-cs"/>
              </a:rPr>
              <a:t> milione di euro. Altrimenti, anche se il suo conto corrente cambia, resta una persona non-ricca</a:t>
            </a:r>
          </a:p>
          <a:p>
            <a:r>
              <a:rPr lang="it-IT" sz="1200" kern="1200" dirty="0" smtClean="0">
                <a:solidFill>
                  <a:schemeClr val="tx1"/>
                </a:solidFill>
                <a:latin typeface="+mn-lt"/>
                <a:ea typeface="+mn-ea"/>
                <a:cs typeface="+mn-cs"/>
              </a:rPr>
              <a:t>i.e. il cambiamento del numero di telefono di solito non cambia lo stato di un cliente, ma se si cambia anche il prefisso in certi casi potrebbe cambiare anche lo stato dell’oggetto (il cliente ha cambiato regione, o paese)</a:t>
            </a:r>
            <a:endParaRPr lang="en-GB" dirty="0"/>
          </a:p>
        </p:txBody>
      </p:sp>
      <p:sp>
        <p:nvSpPr>
          <p:cNvPr id="4" name="Segnaposto numero diapositiva 3"/>
          <p:cNvSpPr>
            <a:spLocks noGrp="1"/>
          </p:cNvSpPr>
          <p:nvPr>
            <p:ph type="sldNum" sz="quarter" idx="10"/>
          </p:nvPr>
        </p:nvSpPr>
        <p:spPr/>
        <p:txBody>
          <a:bodyPr/>
          <a:lstStyle/>
          <a:p>
            <a:fld id="{91BDEF25-1A21-5D49-8AA6-6C9EAA85FB26}" type="slidenum">
              <a:rPr lang="en-GB" smtClean="0"/>
              <a:t>23</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CORREGGERE VENETO -&gt; EVENTO</a:t>
            </a:r>
            <a:endParaRPr lang="it-IT" dirty="0"/>
          </a:p>
        </p:txBody>
      </p:sp>
      <p:sp>
        <p:nvSpPr>
          <p:cNvPr id="4" name="Segnaposto numero diapositiva 3"/>
          <p:cNvSpPr>
            <a:spLocks noGrp="1"/>
          </p:cNvSpPr>
          <p:nvPr>
            <p:ph type="sldNum" sz="quarter" idx="10"/>
          </p:nvPr>
        </p:nvSpPr>
        <p:spPr/>
        <p:txBody>
          <a:bodyPr/>
          <a:lstStyle/>
          <a:p>
            <a:fld id="{7E5BE122-3107-458B-BE01-9FCDDDC5782F}" type="slidenum">
              <a:rPr lang="it-IT" smtClean="0"/>
              <a:t>24</a:t>
            </a:fld>
            <a:endParaRPr lang="it-IT"/>
          </a:p>
        </p:txBody>
      </p:sp>
    </p:spTree>
    <p:extLst>
      <p:ext uri="{BB962C8B-B14F-4D97-AF65-F5344CB8AC3E}">
        <p14:creationId xmlns:p14="http://schemas.microsoft.com/office/powerpoint/2010/main" val="1267980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Ogni parte è opzionale!!</a:t>
            </a:r>
          </a:p>
          <a:p>
            <a:r>
              <a:rPr lang="it-IT" dirty="0" err="1" smtClean="0"/>
              <a:t>event-name</a:t>
            </a:r>
            <a:r>
              <a:rPr lang="it-IT" dirty="0" smtClean="0"/>
              <a:t>: identifica l’evento </a:t>
            </a:r>
          </a:p>
          <a:p>
            <a:r>
              <a:rPr lang="it-IT" dirty="0" err="1" smtClean="0"/>
              <a:t>parameter-list</a:t>
            </a:r>
            <a:r>
              <a:rPr lang="it-IT" dirty="0" smtClean="0"/>
              <a:t>: definisce i valori dei dati che possono essere passati come parametro con l’evento </a:t>
            </a:r>
          </a:p>
          <a:p>
            <a:r>
              <a:rPr lang="it-IT" dirty="0" smtClean="0"/>
              <a:t>guard-condition: determina se l’oggetto che riceve l’evento deve rispondere ad esso (eseguire il metodo associato) </a:t>
            </a:r>
            <a:r>
              <a:rPr lang="it-IT" dirty="0" smtClean="0">
                <a:sym typeface="Wingdings"/>
              </a:rPr>
              <a:t> se manca basta che si verifichi l’evento per effettuare la transizione</a:t>
            </a:r>
            <a:endParaRPr lang="it-IT" dirty="0" smtClean="0"/>
          </a:p>
          <a:p>
            <a:r>
              <a:rPr lang="it-IT" dirty="0" smtClean="0"/>
              <a:t>action-expression: definisce come l’oggetto ricevente deve rispondere all’evento  </a:t>
            </a:r>
            <a:r>
              <a:rPr lang="it-IT" dirty="0" smtClean="0">
                <a:sym typeface="Wingdings"/>
              </a:rPr>
              <a:t> se manca si cambia solo stato</a:t>
            </a:r>
            <a:endParaRPr lang="en-GB" dirty="0" smtClean="0"/>
          </a:p>
          <a:p>
            <a:r>
              <a:rPr lang="en-GB" dirty="0" smtClean="0"/>
              <a:t>Se </a:t>
            </a:r>
            <a:r>
              <a:rPr lang="en-GB" dirty="0" err="1" smtClean="0"/>
              <a:t>ci</a:t>
            </a:r>
            <a:r>
              <a:rPr lang="en-GB" dirty="0" smtClean="0"/>
              <a:t> </a:t>
            </a:r>
            <a:r>
              <a:rPr lang="en-GB" dirty="0" err="1" smtClean="0"/>
              <a:t>sono</a:t>
            </a:r>
            <a:r>
              <a:rPr lang="en-GB" dirty="0" smtClean="0"/>
              <a:t> </a:t>
            </a:r>
            <a:r>
              <a:rPr lang="en-GB" dirty="0" err="1" smtClean="0"/>
              <a:t>più</a:t>
            </a:r>
            <a:r>
              <a:rPr lang="en-GB" dirty="0" smtClean="0"/>
              <a:t> </a:t>
            </a:r>
            <a:r>
              <a:rPr lang="en-GB" dirty="0" err="1" smtClean="0"/>
              <a:t>transizioni</a:t>
            </a:r>
            <a:r>
              <a:rPr lang="en-GB" dirty="0" smtClean="0"/>
              <a:t> </a:t>
            </a:r>
            <a:r>
              <a:rPr lang="en-GB" dirty="0" err="1" smtClean="0"/>
              <a:t>etichettate</a:t>
            </a:r>
            <a:r>
              <a:rPr lang="en-GB" dirty="0" smtClean="0"/>
              <a:t> con lo </a:t>
            </a:r>
            <a:r>
              <a:rPr lang="en-GB" dirty="0" err="1" smtClean="0"/>
              <a:t>stesso</a:t>
            </a:r>
            <a:r>
              <a:rPr lang="en-GB" dirty="0" smtClean="0"/>
              <a:t> </a:t>
            </a:r>
            <a:r>
              <a:rPr lang="en-GB" dirty="0" err="1" smtClean="0"/>
              <a:t>evento</a:t>
            </a:r>
            <a:r>
              <a:rPr lang="en-GB" dirty="0" smtClean="0"/>
              <a:t> (</a:t>
            </a:r>
            <a:r>
              <a:rPr lang="en-GB" dirty="0" err="1" smtClean="0"/>
              <a:t>che</a:t>
            </a:r>
            <a:r>
              <a:rPr lang="en-GB" dirty="0" smtClean="0"/>
              <a:t> </a:t>
            </a:r>
            <a:r>
              <a:rPr lang="en-GB" dirty="0" err="1" smtClean="0"/>
              <a:t>partono</a:t>
            </a:r>
            <a:r>
              <a:rPr lang="en-GB" dirty="0" smtClean="0"/>
              <a:t> </a:t>
            </a:r>
            <a:r>
              <a:rPr lang="en-GB" dirty="0" err="1" smtClean="0"/>
              <a:t>dallo</a:t>
            </a:r>
            <a:r>
              <a:rPr lang="en-GB" dirty="0" smtClean="0"/>
              <a:t> </a:t>
            </a:r>
            <a:r>
              <a:rPr lang="en-GB" dirty="0" err="1" smtClean="0"/>
              <a:t>stesso</a:t>
            </a:r>
            <a:r>
              <a:rPr lang="en-GB" dirty="0" smtClean="0"/>
              <a:t> </a:t>
            </a:r>
            <a:r>
              <a:rPr lang="en-GB" dirty="0" err="1" smtClean="0"/>
              <a:t>stato</a:t>
            </a:r>
            <a:r>
              <a:rPr lang="en-GB" dirty="0" smtClean="0"/>
              <a:t>) </a:t>
            </a:r>
            <a:r>
              <a:rPr lang="en-GB" dirty="0" err="1" smtClean="0"/>
              <a:t>devono</a:t>
            </a:r>
            <a:r>
              <a:rPr lang="en-GB" dirty="0" smtClean="0"/>
              <a:t> </a:t>
            </a:r>
            <a:r>
              <a:rPr lang="en-GB" dirty="0" err="1" smtClean="0"/>
              <a:t>essere</a:t>
            </a:r>
            <a:r>
              <a:rPr lang="en-GB" dirty="0" smtClean="0"/>
              <a:t> </a:t>
            </a:r>
            <a:r>
              <a:rPr lang="en-GB" dirty="0" err="1" smtClean="0"/>
              <a:t>mutuamente</a:t>
            </a:r>
            <a:r>
              <a:rPr lang="en-GB" dirty="0" smtClean="0"/>
              <a:t> </a:t>
            </a:r>
            <a:r>
              <a:rPr lang="en-GB" dirty="0" err="1" smtClean="0"/>
              <a:t>esclusive</a:t>
            </a:r>
            <a:endParaRPr lang="en-GB" dirty="0"/>
          </a:p>
        </p:txBody>
      </p:sp>
      <p:sp>
        <p:nvSpPr>
          <p:cNvPr id="4" name="Segnaposto numero diapositiva 3"/>
          <p:cNvSpPr>
            <a:spLocks noGrp="1"/>
          </p:cNvSpPr>
          <p:nvPr>
            <p:ph type="sldNum" sz="quarter" idx="10"/>
          </p:nvPr>
        </p:nvSpPr>
        <p:spPr/>
        <p:txBody>
          <a:bodyPr/>
          <a:lstStyle/>
          <a:p>
            <a:fld id="{91BDEF25-1A21-5D49-8AA6-6C9EAA85FB26}" type="slidenum">
              <a:rPr lang="en-GB" smtClean="0"/>
              <a:t>26</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a:buFontTx/>
              <a:buChar char="-"/>
            </a:pPr>
            <a:r>
              <a:rPr lang="it-IT" sz="1200" b="0" kern="1200" dirty="0" smtClean="0">
                <a:solidFill>
                  <a:schemeClr val="tx1"/>
                </a:solidFill>
                <a:latin typeface="+mn-lt"/>
                <a:ea typeface="+mn-ea"/>
                <a:cs typeface="+mn-cs"/>
              </a:rPr>
              <a:t> evento di chiamata: comunicazione sincrona nella quale un oggetto invoca il metodo di un altro oggetto o uno dei propri metodi. equivalente a un’azione di chiamata</a:t>
            </a:r>
          </a:p>
          <a:p>
            <a:pPr>
              <a:buFontTx/>
              <a:buChar char="-"/>
            </a:pPr>
            <a:r>
              <a:rPr lang="it-IT" sz="1200" b="0" kern="1200" dirty="0" smtClean="0">
                <a:solidFill>
                  <a:schemeClr val="tx1"/>
                </a:solidFill>
                <a:latin typeface="+mn-lt"/>
                <a:ea typeface="+mn-ea"/>
                <a:cs typeface="+mn-cs"/>
              </a:rPr>
              <a:t> segnale: comunicazione asincrona fra oggetti</a:t>
            </a:r>
          </a:p>
          <a:p>
            <a:pPr>
              <a:buFontTx/>
              <a:buChar char="-"/>
            </a:pPr>
            <a:r>
              <a:rPr lang="it-IT" sz="1200" b="0" kern="1200" dirty="0" smtClean="0">
                <a:solidFill>
                  <a:schemeClr val="tx1"/>
                </a:solidFill>
                <a:latin typeface="+mn-lt"/>
                <a:ea typeface="+mn-ea"/>
                <a:cs typeface="+mn-cs"/>
              </a:rPr>
              <a:t> evento di cambiamento: quando viene soddisfatta una particolare condizione. parola “quando” seguita da un’espressione booleana.</a:t>
            </a:r>
          </a:p>
          <a:p>
            <a:pPr>
              <a:buFontTx/>
              <a:buChar char="-"/>
            </a:pPr>
            <a:r>
              <a:rPr lang="it-IT" sz="1200" b="0" kern="1200" dirty="0" smtClean="0">
                <a:solidFill>
                  <a:schemeClr val="tx1"/>
                </a:solidFill>
                <a:latin typeface="+mn-lt"/>
                <a:ea typeface="+mn-ea"/>
                <a:cs typeface="+mn-cs"/>
              </a:rPr>
              <a:t> evento temporale: dopo un periodo di tempo specifico. parola “dopo” seguita da un’espressione temporale  </a:t>
            </a:r>
            <a:endParaRPr lang="en-GB" b="0" dirty="0"/>
          </a:p>
        </p:txBody>
      </p:sp>
      <p:sp>
        <p:nvSpPr>
          <p:cNvPr id="4" name="Segnaposto numero diapositiva 3"/>
          <p:cNvSpPr>
            <a:spLocks noGrp="1"/>
          </p:cNvSpPr>
          <p:nvPr>
            <p:ph type="sldNum" sz="quarter" idx="10"/>
          </p:nvPr>
        </p:nvSpPr>
        <p:spPr/>
        <p:txBody>
          <a:bodyPr/>
          <a:lstStyle/>
          <a:p>
            <a:fld id="{91BDEF25-1A21-5D49-8AA6-6C9EAA85FB26}" type="slidenum">
              <a:rPr lang="en-GB" smtClean="0"/>
              <a:t>27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8" name="Titolo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it-IT" smtClean="0"/>
              <a:t>Fare clic per modificare lo stile del titolo</a:t>
            </a:r>
            <a:endParaRPr kumimoji="0" lang="en-US"/>
          </a:p>
        </p:txBody>
      </p:sp>
      <p:sp>
        <p:nvSpPr>
          <p:cNvPr id="9" name="Sottotitolo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a:xfrm>
            <a:off x="6400800" y="6355080"/>
            <a:ext cx="2286000" cy="365760"/>
          </a:xfrm>
        </p:spPr>
        <p:txBody>
          <a:bodyPr/>
          <a:lstStyle>
            <a:lvl1pPr>
              <a:defRPr sz="1400"/>
            </a:lvl1pPr>
          </a:lstStyle>
          <a:p>
            <a:fld id="{BE00276A-6CDE-45F8-97E2-06FB0DD1E256}" type="datetime1">
              <a:rPr lang="it-IT" smtClean="0"/>
              <a:t>27/04/2014</a:t>
            </a:fld>
            <a:endParaRPr lang="it-IT"/>
          </a:p>
        </p:txBody>
      </p:sp>
      <p:sp>
        <p:nvSpPr>
          <p:cNvPr id="17" name="Segnaposto piè di pagina 16"/>
          <p:cNvSpPr>
            <a:spLocks noGrp="1"/>
          </p:cNvSpPr>
          <p:nvPr>
            <p:ph type="ftr" sz="quarter" idx="11"/>
          </p:nvPr>
        </p:nvSpPr>
        <p:spPr>
          <a:xfrm>
            <a:off x="2898648" y="6355080"/>
            <a:ext cx="3474720" cy="365760"/>
          </a:xfrm>
        </p:spPr>
        <p:txBody>
          <a:bodyPr/>
          <a:lstStyle/>
          <a:p>
            <a:r>
              <a:rPr lang="it-IT" smtClean="0"/>
              <a:t>Giacomo Cabri - Progetto del Software</a:t>
            </a:r>
            <a:endParaRPr lang="it-IT"/>
          </a:p>
        </p:txBody>
      </p:sp>
      <p:sp>
        <p:nvSpPr>
          <p:cNvPr id="29" name="Segnaposto numero diapositiva 28"/>
          <p:cNvSpPr>
            <a:spLocks noGrp="1"/>
          </p:cNvSpPr>
          <p:nvPr>
            <p:ph type="sldNum" sz="quarter" idx="12"/>
          </p:nvPr>
        </p:nvSpPr>
        <p:spPr>
          <a:xfrm>
            <a:off x="1216152" y="6355080"/>
            <a:ext cx="1219200" cy="365760"/>
          </a:xfrm>
        </p:spPr>
        <p:txBody>
          <a:bodyPr/>
          <a:lstStyle/>
          <a:p>
            <a:fld id="{D2040F39-7941-49A4-B48D-F201B18B6351}" type="slidenum">
              <a:rPr lang="it-IT" smtClean="0"/>
              <a:pPr/>
              <a:t>‹N›</a:t>
            </a:fld>
            <a:endParaRPr lang="it-IT"/>
          </a:p>
        </p:txBody>
      </p:sp>
      <p:sp>
        <p:nvSpPr>
          <p:cNvPr id="21" name="Rettangolo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ttangolo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ttangolo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tangolo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D37001EA-0E19-4781-9754-2534A22BC25C}" type="datetime1">
              <a:rPr lang="it-IT" smtClean="0"/>
              <a:t>27/04/2014</a:t>
            </a:fld>
            <a:endParaRPr lang="it-IT"/>
          </a:p>
        </p:txBody>
      </p:sp>
      <p:sp>
        <p:nvSpPr>
          <p:cNvPr id="5" name="Segnaposto piè di pagina 4"/>
          <p:cNvSpPr>
            <a:spLocks noGrp="1"/>
          </p:cNvSpPr>
          <p:nvPr>
            <p:ph type="ftr" sz="quarter" idx="11"/>
          </p:nvPr>
        </p:nvSpPr>
        <p:spPr/>
        <p:txBody>
          <a:bodyPr/>
          <a:lstStyle/>
          <a:p>
            <a:r>
              <a:rPr lang="it-IT" smtClean="0"/>
              <a:t>Giacomo Cabri - Progetto del Software</a:t>
            </a:r>
            <a:endParaRPr lang="it-IT"/>
          </a:p>
        </p:txBody>
      </p:sp>
      <p:sp>
        <p:nvSpPr>
          <p:cNvPr id="6" name="Segnaposto numero diapositiva 5"/>
          <p:cNvSpPr>
            <a:spLocks noGrp="1"/>
          </p:cNvSpPr>
          <p:nvPr>
            <p:ph type="sldNum" sz="quarter" idx="12"/>
          </p:nvPr>
        </p:nvSpPr>
        <p:spPr/>
        <p:txBody>
          <a:bodyPr/>
          <a:lstStyle/>
          <a:p>
            <a:fld id="{D2040F39-7941-49A4-B48D-F201B18B6351}"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FF91DB17-8DFC-4ECC-B29B-7295996EEB54}" type="datetime1">
              <a:rPr lang="it-IT" smtClean="0"/>
              <a:t>27/04/2014</a:t>
            </a:fld>
            <a:endParaRPr lang="it-IT"/>
          </a:p>
        </p:txBody>
      </p:sp>
      <p:sp>
        <p:nvSpPr>
          <p:cNvPr id="5" name="Segnaposto piè di pagina 4"/>
          <p:cNvSpPr>
            <a:spLocks noGrp="1"/>
          </p:cNvSpPr>
          <p:nvPr>
            <p:ph type="ftr" sz="quarter" idx="11"/>
          </p:nvPr>
        </p:nvSpPr>
        <p:spPr/>
        <p:txBody>
          <a:bodyPr/>
          <a:lstStyle/>
          <a:p>
            <a:r>
              <a:rPr lang="it-IT" smtClean="0"/>
              <a:t>Giacomo Cabri - Progetto del Software</a:t>
            </a:r>
            <a:endParaRPr lang="it-IT"/>
          </a:p>
        </p:txBody>
      </p:sp>
      <p:sp>
        <p:nvSpPr>
          <p:cNvPr id="6" name="Segnaposto numero diapositiva 5"/>
          <p:cNvSpPr>
            <a:spLocks noGrp="1"/>
          </p:cNvSpPr>
          <p:nvPr>
            <p:ph type="sldNum" sz="quarter" idx="12"/>
          </p:nvPr>
        </p:nvSpPr>
        <p:spPr/>
        <p:txBody>
          <a:bodyPr/>
          <a:lstStyle/>
          <a:p>
            <a:fld id="{D2040F39-7941-49A4-B48D-F201B18B6351}" type="slidenum">
              <a:rPr lang="it-IT" smtClean="0"/>
              <a:pPr/>
              <a:t>‹N›</a:t>
            </a:fld>
            <a:endParaRPr lang="it-IT"/>
          </a:p>
        </p:txBody>
      </p:sp>
      <p:sp>
        <p:nvSpPr>
          <p:cNvPr id="7" name="Connettore 1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olo isosce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ttore 1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olo e  contenuto 4">
    <p:spTree>
      <p:nvGrpSpPr>
        <p:cNvPr id="1" name=""/>
        <p:cNvGrpSpPr/>
        <p:nvPr/>
      </p:nvGrpSpPr>
      <p:grpSpPr>
        <a:xfrm>
          <a:off x="0" y="0"/>
          <a:ext cx="0" cy="0"/>
          <a:chOff x="0" y="0"/>
          <a:chExt cx="0" cy="0"/>
        </a:xfrm>
      </p:grpSpPr>
      <p:sp>
        <p:nvSpPr>
          <p:cNvPr id="2" name="Titolo 1"/>
          <p:cNvSpPr>
            <a:spLocks noGrp="1"/>
          </p:cNvSpPr>
          <p:nvPr>
            <p:ph type="title" sz="quarter"/>
          </p:nvPr>
        </p:nvSpPr>
        <p:spPr>
          <a:xfrm>
            <a:off x="467544" y="533400"/>
            <a:ext cx="8208912" cy="591344"/>
          </a:xfrm>
        </p:spPr>
        <p:txBody>
          <a:bodyPr/>
          <a:lstStyle/>
          <a:p>
            <a:r>
              <a:rPr lang="it-IT" smtClean="0"/>
              <a:t>Fare clic per modificare lo stile del titolo</a:t>
            </a:r>
            <a:endParaRPr lang="it-IT"/>
          </a:p>
        </p:txBody>
      </p:sp>
      <p:sp>
        <p:nvSpPr>
          <p:cNvPr id="3" name="Segnaposto contenuto 2"/>
          <p:cNvSpPr>
            <a:spLocks noGrp="1"/>
          </p:cNvSpPr>
          <p:nvPr>
            <p:ph sz="quarter" idx="1"/>
          </p:nvPr>
        </p:nvSpPr>
        <p:spPr>
          <a:xfrm>
            <a:off x="762000" y="1905000"/>
            <a:ext cx="3771900" cy="19431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quarter" idx="2"/>
          </p:nvPr>
        </p:nvSpPr>
        <p:spPr>
          <a:xfrm>
            <a:off x="4686300" y="1905000"/>
            <a:ext cx="3771900" cy="19431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contenuto 4"/>
          <p:cNvSpPr>
            <a:spLocks noGrp="1"/>
          </p:cNvSpPr>
          <p:nvPr>
            <p:ph sz="quarter" idx="3"/>
          </p:nvPr>
        </p:nvSpPr>
        <p:spPr>
          <a:xfrm>
            <a:off x="762000" y="4000500"/>
            <a:ext cx="3771900" cy="19431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contenuto 5"/>
          <p:cNvSpPr>
            <a:spLocks noGrp="1"/>
          </p:cNvSpPr>
          <p:nvPr>
            <p:ph sz="quarter" idx="4"/>
          </p:nvPr>
        </p:nvSpPr>
        <p:spPr>
          <a:xfrm>
            <a:off x="4686300" y="4000500"/>
            <a:ext cx="3771900" cy="19431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piè di pagina 6"/>
          <p:cNvSpPr>
            <a:spLocks noGrp="1"/>
          </p:cNvSpPr>
          <p:nvPr>
            <p:ph type="ftr" sz="quarter" idx="10"/>
          </p:nvPr>
        </p:nvSpPr>
        <p:spPr>
          <a:xfrm>
            <a:off x="762000" y="6403975"/>
            <a:ext cx="6629400" cy="457200"/>
          </a:xfrm>
        </p:spPr>
        <p:txBody>
          <a:bodyPr/>
          <a:lstStyle>
            <a:lvl1pPr>
              <a:defRPr/>
            </a:lvl1pPr>
          </a:lstStyle>
          <a:p>
            <a:r>
              <a:rPr lang="it-IT" smtClean="0"/>
              <a:t>Giacomo Cabri - Progetto del Software</a:t>
            </a:r>
            <a:endParaRPr lang="en-US"/>
          </a:p>
        </p:txBody>
      </p:sp>
    </p:spTree>
    <p:extLst>
      <p:ext uri="{BB962C8B-B14F-4D97-AF65-F5344CB8AC3E}">
        <p14:creationId xmlns:p14="http://schemas.microsoft.com/office/powerpoint/2010/main" val="113508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4" name="Segnaposto data 3"/>
          <p:cNvSpPr>
            <a:spLocks noGrp="1"/>
          </p:cNvSpPr>
          <p:nvPr>
            <p:ph type="dt" sz="half" idx="10"/>
          </p:nvPr>
        </p:nvSpPr>
        <p:spPr/>
        <p:txBody>
          <a:bodyPr/>
          <a:lstStyle/>
          <a:p>
            <a:fld id="{9EC02B11-060E-4F25-A920-70E7AC65A613}" type="datetime1">
              <a:rPr lang="it-IT" smtClean="0"/>
              <a:t>27/04/2014</a:t>
            </a:fld>
            <a:endParaRPr lang="it-IT"/>
          </a:p>
        </p:txBody>
      </p:sp>
      <p:sp>
        <p:nvSpPr>
          <p:cNvPr id="5" name="Segnaposto piè di pagina 4"/>
          <p:cNvSpPr>
            <a:spLocks noGrp="1"/>
          </p:cNvSpPr>
          <p:nvPr>
            <p:ph type="ftr" sz="quarter" idx="11"/>
          </p:nvPr>
        </p:nvSpPr>
        <p:spPr/>
        <p:txBody>
          <a:bodyPr/>
          <a:lstStyle/>
          <a:p>
            <a:r>
              <a:rPr lang="it-IT" smtClean="0"/>
              <a:t>Giacomo Cabri - Progetto del Software</a:t>
            </a:r>
            <a:endParaRPr lang="it-IT"/>
          </a:p>
        </p:txBody>
      </p:sp>
      <p:sp>
        <p:nvSpPr>
          <p:cNvPr id="6" name="Segnaposto numero diapositiva 5"/>
          <p:cNvSpPr>
            <a:spLocks noGrp="1"/>
          </p:cNvSpPr>
          <p:nvPr>
            <p:ph type="sldNum" sz="quarter" idx="12"/>
          </p:nvPr>
        </p:nvSpPr>
        <p:spPr/>
        <p:txBody>
          <a:bodyPr/>
          <a:lstStyle/>
          <a:p>
            <a:fld id="{D2040F39-7941-49A4-B48D-F201B18B6351}" type="slidenum">
              <a:rPr lang="it-IT" smtClean="0"/>
              <a:pPr/>
              <a:t>‹N›</a:t>
            </a:fld>
            <a:endParaRPr lang="it-IT"/>
          </a:p>
        </p:txBody>
      </p:sp>
      <p:sp>
        <p:nvSpPr>
          <p:cNvPr id="8" name="Segnaposto contenuto 7"/>
          <p:cNvSpPr>
            <a:spLocks noGrp="1"/>
          </p:cNvSpPr>
          <p:nvPr>
            <p:ph sz="quarter" idx="1"/>
          </p:nvPr>
        </p:nvSpPr>
        <p:spPr>
          <a:xfrm>
            <a:off x="457200" y="1219200"/>
            <a:ext cx="8229600" cy="493776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a:xfrm>
            <a:off x="6400800" y="6355080"/>
            <a:ext cx="2286000" cy="365760"/>
          </a:xfrm>
        </p:spPr>
        <p:txBody>
          <a:bodyPr/>
          <a:lstStyle/>
          <a:p>
            <a:fld id="{10A01309-EBFF-466C-8C61-95228147EFCD}" type="datetime1">
              <a:rPr lang="it-IT" smtClean="0"/>
              <a:t>27/04/2014</a:t>
            </a:fld>
            <a:endParaRPr lang="it-IT"/>
          </a:p>
        </p:txBody>
      </p:sp>
      <p:sp>
        <p:nvSpPr>
          <p:cNvPr id="5" name="Segnaposto piè di pagina 4"/>
          <p:cNvSpPr>
            <a:spLocks noGrp="1"/>
          </p:cNvSpPr>
          <p:nvPr>
            <p:ph type="ftr" sz="quarter" idx="11"/>
          </p:nvPr>
        </p:nvSpPr>
        <p:spPr>
          <a:xfrm>
            <a:off x="2898648" y="6355080"/>
            <a:ext cx="3474720" cy="365760"/>
          </a:xfrm>
        </p:spPr>
        <p:txBody>
          <a:bodyPr/>
          <a:lstStyle/>
          <a:p>
            <a:r>
              <a:rPr lang="it-IT" smtClean="0"/>
              <a:t>Giacomo Cabri - Progetto del Software</a:t>
            </a:r>
            <a:endParaRPr lang="it-IT"/>
          </a:p>
        </p:txBody>
      </p:sp>
      <p:sp>
        <p:nvSpPr>
          <p:cNvPr id="6" name="Segnaposto numero diapositiva 5"/>
          <p:cNvSpPr>
            <a:spLocks noGrp="1"/>
          </p:cNvSpPr>
          <p:nvPr>
            <p:ph type="sldNum" sz="quarter" idx="12"/>
          </p:nvPr>
        </p:nvSpPr>
        <p:spPr>
          <a:xfrm>
            <a:off x="1069848" y="6355080"/>
            <a:ext cx="1520952" cy="365760"/>
          </a:xfrm>
        </p:spPr>
        <p:txBody>
          <a:bodyPr/>
          <a:lstStyle/>
          <a:p>
            <a:fld id="{D2040F39-7941-49A4-B48D-F201B18B6351}" type="slidenum">
              <a:rPr lang="it-IT" smtClean="0"/>
              <a:pPr/>
              <a:t>‹N›</a:t>
            </a:fld>
            <a:endParaRPr lang="it-IT"/>
          </a:p>
        </p:txBody>
      </p:sp>
      <p:sp>
        <p:nvSpPr>
          <p:cNvPr id="7" name="Rettangolo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228600"/>
            <a:ext cx="8229600" cy="914400"/>
          </a:xfrm>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AC6F63EB-47EA-4AE9-9E83-FE6B2BA4B165}" type="datetime1">
              <a:rPr lang="it-IT" smtClean="0"/>
              <a:t>27/04/2014</a:t>
            </a:fld>
            <a:endParaRPr lang="it-IT"/>
          </a:p>
        </p:txBody>
      </p:sp>
      <p:sp>
        <p:nvSpPr>
          <p:cNvPr id="6" name="Segnaposto piè di pagina 5"/>
          <p:cNvSpPr>
            <a:spLocks noGrp="1"/>
          </p:cNvSpPr>
          <p:nvPr>
            <p:ph type="ftr" sz="quarter" idx="11"/>
          </p:nvPr>
        </p:nvSpPr>
        <p:spPr/>
        <p:txBody>
          <a:bodyPr/>
          <a:lstStyle/>
          <a:p>
            <a:r>
              <a:rPr lang="it-IT" smtClean="0"/>
              <a:t>Giacomo Cabri - Progetto del Software</a:t>
            </a:r>
            <a:endParaRPr lang="it-IT"/>
          </a:p>
        </p:txBody>
      </p:sp>
      <p:sp>
        <p:nvSpPr>
          <p:cNvPr id="7" name="Segnaposto numero diapositiva 6"/>
          <p:cNvSpPr>
            <a:spLocks noGrp="1"/>
          </p:cNvSpPr>
          <p:nvPr>
            <p:ph type="sldNum" sz="quarter" idx="12"/>
          </p:nvPr>
        </p:nvSpPr>
        <p:spPr/>
        <p:txBody>
          <a:bodyPr/>
          <a:lstStyle/>
          <a:p>
            <a:fld id="{D2040F39-7941-49A4-B48D-F201B18B6351}" type="slidenum">
              <a:rPr lang="it-IT" smtClean="0"/>
              <a:pPr/>
              <a:t>‹N›</a:t>
            </a:fld>
            <a:endParaRPr lang="it-IT"/>
          </a:p>
        </p:txBody>
      </p:sp>
      <p:sp>
        <p:nvSpPr>
          <p:cNvPr id="9" name="Segnaposto contenuto 8"/>
          <p:cNvSpPr>
            <a:spLocks noGrp="1"/>
          </p:cNvSpPr>
          <p:nvPr>
            <p:ph sz="quarter" idx="1"/>
          </p:nvPr>
        </p:nvSpPr>
        <p:spPr>
          <a:xfrm>
            <a:off x="457200" y="1219200"/>
            <a:ext cx="4041648" cy="493776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632198" y="1216152"/>
            <a:ext cx="4041648" cy="493776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28600"/>
            <a:ext cx="8229600" cy="914400"/>
          </a:xfrm>
        </p:spPr>
        <p:txBody>
          <a:bodyPr anchor="ctr"/>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7" name="Segnaposto data 6"/>
          <p:cNvSpPr>
            <a:spLocks noGrp="1"/>
          </p:cNvSpPr>
          <p:nvPr>
            <p:ph type="dt" sz="half" idx="10"/>
          </p:nvPr>
        </p:nvSpPr>
        <p:spPr/>
        <p:txBody>
          <a:bodyPr/>
          <a:lstStyle/>
          <a:p>
            <a:fld id="{4ED7D0FB-CCF4-46B7-B651-270B7F5F17B7}" type="datetime1">
              <a:rPr lang="it-IT" smtClean="0"/>
              <a:t>27/04/2014</a:t>
            </a:fld>
            <a:endParaRPr lang="it-IT"/>
          </a:p>
        </p:txBody>
      </p:sp>
      <p:sp>
        <p:nvSpPr>
          <p:cNvPr id="8" name="Segnaposto piè di pagina 7"/>
          <p:cNvSpPr>
            <a:spLocks noGrp="1"/>
          </p:cNvSpPr>
          <p:nvPr>
            <p:ph type="ftr" sz="quarter" idx="11"/>
          </p:nvPr>
        </p:nvSpPr>
        <p:spPr/>
        <p:txBody>
          <a:bodyPr/>
          <a:lstStyle/>
          <a:p>
            <a:r>
              <a:rPr lang="it-IT" smtClean="0"/>
              <a:t>Giacomo Cabri - Progetto del Software</a:t>
            </a:r>
            <a:endParaRPr lang="it-IT"/>
          </a:p>
        </p:txBody>
      </p:sp>
      <p:sp>
        <p:nvSpPr>
          <p:cNvPr id="9" name="Segnaposto numero diapositiva 8"/>
          <p:cNvSpPr>
            <a:spLocks noGrp="1"/>
          </p:cNvSpPr>
          <p:nvPr>
            <p:ph type="sldNum" sz="quarter" idx="12"/>
          </p:nvPr>
        </p:nvSpPr>
        <p:spPr/>
        <p:txBody>
          <a:bodyPr/>
          <a:lstStyle/>
          <a:p>
            <a:fld id="{D2040F39-7941-49A4-B48D-F201B18B6351}" type="slidenum">
              <a:rPr lang="it-IT" smtClean="0"/>
              <a:pPr/>
              <a:t>‹N›</a:t>
            </a:fld>
            <a:endParaRPr lang="it-IT"/>
          </a:p>
        </p:txBody>
      </p:sp>
      <p:sp>
        <p:nvSpPr>
          <p:cNvPr id="11" name="Segnaposto contenuto 10"/>
          <p:cNvSpPr>
            <a:spLocks noGrp="1"/>
          </p:cNvSpPr>
          <p:nvPr>
            <p:ph sz="quarter" idx="2"/>
          </p:nvPr>
        </p:nvSpPr>
        <p:spPr>
          <a:xfrm>
            <a:off x="457200" y="2133600"/>
            <a:ext cx="4038600" cy="40386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648200" y="2133600"/>
            <a:ext cx="4038600" cy="40386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228600"/>
            <a:ext cx="8229600" cy="914400"/>
          </a:xfrm>
        </p:spPr>
        <p:txBody>
          <a:body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6DB10572-70AE-4F39-9FF3-F157872B980D}" type="datetime1">
              <a:rPr lang="it-IT" smtClean="0"/>
              <a:t>27/04/2014</a:t>
            </a:fld>
            <a:endParaRPr lang="it-IT"/>
          </a:p>
        </p:txBody>
      </p:sp>
      <p:sp>
        <p:nvSpPr>
          <p:cNvPr id="4" name="Segnaposto piè di pagina 3"/>
          <p:cNvSpPr>
            <a:spLocks noGrp="1"/>
          </p:cNvSpPr>
          <p:nvPr>
            <p:ph type="ftr" sz="quarter" idx="11"/>
          </p:nvPr>
        </p:nvSpPr>
        <p:spPr/>
        <p:txBody>
          <a:bodyPr/>
          <a:lstStyle/>
          <a:p>
            <a:r>
              <a:rPr lang="it-IT" smtClean="0"/>
              <a:t>Giacomo Cabri - Progetto del Software</a:t>
            </a:r>
            <a:endParaRPr lang="it-IT"/>
          </a:p>
        </p:txBody>
      </p:sp>
      <p:sp>
        <p:nvSpPr>
          <p:cNvPr id="5" name="Segnaposto numero diapositiva 4"/>
          <p:cNvSpPr>
            <a:spLocks noGrp="1"/>
          </p:cNvSpPr>
          <p:nvPr>
            <p:ph type="sldNum" sz="quarter" idx="12"/>
          </p:nvPr>
        </p:nvSpPr>
        <p:spPr/>
        <p:txBody>
          <a:bodyPr/>
          <a:lstStyle/>
          <a:p>
            <a:fld id="{D2040F39-7941-49A4-B48D-F201B18B6351}" type="slidenum">
              <a:rPr lang="it-IT" smtClean="0"/>
              <a:pPr/>
              <a:t>‹N›</a:t>
            </a:fld>
            <a:endParaRPr lang="it-IT"/>
          </a:p>
        </p:txBody>
      </p:sp>
      <p:sp>
        <p:nvSpPr>
          <p:cNvPr id="6" name="Triangolo isosce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E6ADCB8-5B5E-44CC-8A7C-058ADD7FA85E}" type="datetime1">
              <a:rPr lang="it-IT" smtClean="0"/>
              <a:t>27/04/2014</a:t>
            </a:fld>
            <a:endParaRPr lang="it-IT"/>
          </a:p>
        </p:txBody>
      </p:sp>
      <p:sp>
        <p:nvSpPr>
          <p:cNvPr id="3" name="Segnaposto piè di pagina 2"/>
          <p:cNvSpPr>
            <a:spLocks noGrp="1"/>
          </p:cNvSpPr>
          <p:nvPr>
            <p:ph type="ftr" sz="quarter" idx="11"/>
          </p:nvPr>
        </p:nvSpPr>
        <p:spPr/>
        <p:txBody>
          <a:bodyPr/>
          <a:lstStyle/>
          <a:p>
            <a:r>
              <a:rPr lang="it-IT" smtClean="0"/>
              <a:t>Giacomo Cabri - Progetto del Software</a:t>
            </a:r>
            <a:endParaRPr lang="it-IT"/>
          </a:p>
        </p:txBody>
      </p:sp>
      <p:sp>
        <p:nvSpPr>
          <p:cNvPr id="4" name="Segnaposto numero diapositiva 3"/>
          <p:cNvSpPr>
            <a:spLocks noGrp="1"/>
          </p:cNvSpPr>
          <p:nvPr>
            <p:ph type="sldNum" sz="quarter" idx="12"/>
          </p:nvPr>
        </p:nvSpPr>
        <p:spPr/>
        <p:txBody>
          <a:bodyPr/>
          <a:lstStyle/>
          <a:p>
            <a:fld id="{D2040F39-7941-49A4-B48D-F201B18B6351}" type="slidenum">
              <a:rPr lang="it-IT" smtClean="0"/>
              <a:pPr/>
              <a:t>‹N›</a:t>
            </a:fld>
            <a:endParaRPr lang="it-IT"/>
          </a:p>
        </p:txBody>
      </p:sp>
      <p:sp>
        <p:nvSpPr>
          <p:cNvPr id="5" name="Connettore 1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olo isosce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0B61801F-24A4-4F1D-9581-D4BB6AA343A7}" type="datetime1">
              <a:rPr lang="it-IT" smtClean="0"/>
              <a:t>27/04/2014</a:t>
            </a:fld>
            <a:endParaRPr lang="it-IT"/>
          </a:p>
        </p:txBody>
      </p:sp>
      <p:sp>
        <p:nvSpPr>
          <p:cNvPr id="6" name="Segnaposto piè di pagina 5"/>
          <p:cNvSpPr>
            <a:spLocks noGrp="1"/>
          </p:cNvSpPr>
          <p:nvPr>
            <p:ph type="ftr" sz="quarter" idx="11"/>
          </p:nvPr>
        </p:nvSpPr>
        <p:spPr/>
        <p:txBody>
          <a:bodyPr/>
          <a:lstStyle/>
          <a:p>
            <a:r>
              <a:rPr lang="it-IT" smtClean="0"/>
              <a:t>Giacomo Cabri - Progetto del Software</a:t>
            </a:r>
            <a:endParaRPr lang="it-IT"/>
          </a:p>
        </p:txBody>
      </p:sp>
      <p:sp>
        <p:nvSpPr>
          <p:cNvPr id="7" name="Segnaposto numero diapositiva 6"/>
          <p:cNvSpPr>
            <a:spLocks noGrp="1"/>
          </p:cNvSpPr>
          <p:nvPr>
            <p:ph type="sldNum" sz="quarter" idx="12"/>
          </p:nvPr>
        </p:nvSpPr>
        <p:spPr/>
        <p:txBody>
          <a:bodyPr/>
          <a:lstStyle/>
          <a:p>
            <a:fld id="{D2040F39-7941-49A4-B48D-F201B18B6351}" type="slidenum">
              <a:rPr lang="it-IT" smtClean="0"/>
              <a:pPr/>
              <a:t>‹N›</a:t>
            </a:fld>
            <a:endParaRPr lang="it-IT"/>
          </a:p>
        </p:txBody>
      </p:sp>
      <p:sp>
        <p:nvSpPr>
          <p:cNvPr id="8" name="Connettore 1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ttore 1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olo isosce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egnaposto contenuto 11"/>
          <p:cNvSpPr>
            <a:spLocks noGrp="1"/>
          </p:cNvSpPr>
          <p:nvPr>
            <p:ph sz="quarter" idx="1"/>
          </p:nvPr>
        </p:nvSpPr>
        <p:spPr>
          <a:xfrm>
            <a:off x="304800" y="304800"/>
            <a:ext cx="5715000" cy="5715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it-IT" smtClean="0"/>
              <a:t>Fare clic sull'icona per inserire un'immagine</a:t>
            </a:r>
            <a:endParaRPr kumimoji="0" lang="en-US" dirty="0"/>
          </a:p>
        </p:txBody>
      </p:sp>
      <p:sp>
        <p:nvSpPr>
          <p:cNvPr id="4" name="Segnaposto testo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B604060F-8484-4F8A-AE74-F6D6D7063AC8}" type="datetime1">
              <a:rPr lang="it-IT" smtClean="0"/>
              <a:t>27/04/2014</a:t>
            </a:fld>
            <a:endParaRPr lang="it-IT"/>
          </a:p>
        </p:txBody>
      </p:sp>
      <p:sp>
        <p:nvSpPr>
          <p:cNvPr id="6" name="Segnaposto piè di pagina 5"/>
          <p:cNvSpPr>
            <a:spLocks noGrp="1"/>
          </p:cNvSpPr>
          <p:nvPr>
            <p:ph type="ftr" sz="quarter" idx="11"/>
          </p:nvPr>
        </p:nvSpPr>
        <p:spPr/>
        <p:txBody>
          <a:bodyPr/>
          <a:lstStyle/>
          <a:p>
            <a:r>
              <a:rPr lang="it-IT" smtClean="0"/>
              <a:t>Giacomo Cabri - Progetto del Software</a:t>
            </a:r>
            <a:endParaRPr lang="it-IT"/>
          </a:p>
        </p:txBody>
      </p:sp>
      <p:sp>
        <p:nvSpPr>
          <p:cNvPr id="7" name="Segnaposto numero diapositiva 6"/>
          <p:cNvSpPr>
            <a:spLocks noGrp="1"/>
          </p:cNvSpPr>
          <p:nvPr>
            <p:ph type="sldNum" sz="quarter" idx="12"/>
          </p:nvPr>
        </p:nvSpPr>
        <p:spPr/>
        <p:txBody>
          <a:bodyPr/>
          <a:lstStyle/>
          <a:p>
            <a:fld id="{D2040F39-7941-49A4-B48D-F201B18B6351}" type="slidenum">
              <a:rPr lang="it-IT" smtClean="0"/>
              <a:pPr/>
              <a:t>‹N›</a:t>
            </a:fld>
            <a:endParaRPr lang="it-IT"/>
          </a:p>
        </p:txBody>
      </p:sp>
      <p:sp>
        <p:nvSpPr>
          <p:cNvPr id="8" name="Connettore 1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olo isosce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egnaposto titolo 21"/>
          <p:cNvSpPr>
            <a:spLocks noGrp="1"/>
          </p:cNvSpPr>
          <p:nvPr>
            <p:ph type="title"/>
          </p:nvPr>
        </p:nvSpPr>
        <p:spPr>
          <a:xfrm>
            <a:off x="457200" y="152400"/>
            <a:ext cx="8229600" cy="990600"/>
          </a:xfrm>
          <a:prstGeom prst="rect">
            <a:avLst/>
          </a:prstGeom>
        </p:spPr>
        <p:txBody>
          <a:bodyPr vert="horz" anchor="b" anchorCtr="0">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4" name="Segnaposto data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1A1A3B5-F883-4339-861A-515FC787541A}" type="datetime1">
              <a:rPr lang="it-IT" smtClean="0"/>
              <a:t>27/04/2014</a:t>
            </a:fld>
            <a:endParaRPr lang="it-IT" dirty="0"/>
          </a:p>
        </p:txBody>
      </p:sp>
      <p:sp>
        <p:nvSpPr>
          <p:cNvPr id="3" name="Segnaposto piè di pagina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it-IT" smtClean="0"/>
              <a:t>Giacomo Cabri - Progetto del Software</a:t>
            </a:r>
            <a:endParaRPr lang="it-IT"/>
          </a:p>
        </p:txBody>
      </p:sp>
      <p:sp>
        <p:nvSpPr>
          <p:cNvPr id="23" name="Segnaposto numero diapositiva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2040F39-7941-49A4-B48D-F201B18B6351}" type="slidenum">
              <a:rPr lang="it-IT" smtClean="0"/>
              <a:pPr/>
              <a:t>‹N›</a:t>
            </a:fld>
            <a:endParaRPr lang="it-IT" dirty="0"/>
          </a:p>
        </p:txBody>
      </p:sp>
      <p:sp>
        <p:nvSpPr>
          <p:cNvPr id="28" name="Connettore 1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ttore 1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olo isosce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noProof="0" smtClean="0"/>
              <a:t>Linguaggio UML</a:t>
            </a:r>
            <a:endParaRPr lang="it-IT" noProof="0"/>
          </a:p>
        </p:txBody>
      </p:sp>
      <p:sp>
        <p:nvSpPr>
          <p:cNvPr id="3" name="Sottotitolo 2"/>
          <p:cNvSpPr>
            <a:spLocks noGrp="1"/>
          </p:cNvSpPr>
          <p:nvPr>
            <p:ph type="subTitle" idx="1"/>
          </p:nvPr>
        </p:nvSpPr>
        <p:spPr/>
        <p:txBody>
          <a:bodyPr/>
          <a:lstStyle/>
          <a:p>
            <a:r>
              <a:rPr lang="it-IT" dirty="0" smtClean="0"/>
              <a:t>Parte 2 - Diagrammi </a:t>
            </a:r>
            <a:r>
              <a:rPr lang="it-IT" dirty="0"/>
              <a:t>comportamentali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Tipi di messaggio</a:t>
            </a:r>
            <a:endParaRPr lang="it-IT" noProof="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10</a:t>
            </a:fld>
            <a:endParaRPr lang="it-IT"/>
          </a:p>
        </p:txBody>
      </p:sp>
      <p:sp>
        <p:nvSpPr>
          <p:cNvPr id="3" name="Segnaposto contenuto 2"/>
          <p:cNvSpPr>
            <a:spLocks noGrp="1"/>
          </p:cNvSpPr>
          <p:nvPr>
            <p:ph sz="quarter" idx="1"/>
          </p:nvPr>
        </p:nvSpPr>
        <p:spPr/>
        <p:txBody>
          <a:bodyPr/>
          <a:lstStyle/>
          <a:p>
            <a:r>
              <a:rPr lang="it-IT" b="1" noProof="0" dirty="0" smtClean="0"/>
              <a:t>costruttori/distruttori</a:t>
            </a:r>
            <a:r>
              <a:rPr lang="it-IT" noProof="0" dirty="0" smtClean="0"/>
              <a:t> (messaggi per creare/distruggere oggetti istanza)</a:t>
            </a:r>
          </a:p>
          <a:p>
            <a:r>
              <a:rPr lang="it-IT" noProof="0" dirty="0" smtClean="0"/>
              <a:t>di </a:t>
            </a:r>
            <a:r>
              <a:rPr lang="it-IT" b="1" noProof="0" dirty="0" smtClean="0"/>
              <a:t>lettura</a:t>
            </a:r>
            <a:r>
              <a:rPr lang="it-IT" noProof="0" dirty="0" smtClean="0"/>
              <a:t> (messaggi </a:t>
            </a:r>
            <a:r>
              <a:rPr lang="it-IT" b="1" noProof="0" dirty="0" smtClean="0"/>
              <a:t>interrogativi</a:t>
            </a:r>
            <a:r>
              <a:rPr lang="it-IT" noProof="0" dirty="0" smtClean="0"/>
              <a:t>)</a:t>
            </a:r>
          </a:p>
          <a:p>
            <a:r>
              <a:rPr lang="it-IT" noProof="0" dirty="0" smtClean="0"/>
              <a:t>di </a:t>
            </a:r>
            <a:r>
              <a:rPr lang="it-IT" b="1" noProof="0" dirty="0" smtClean="0"/>
              <a:t>aggiornamento</a:t>
            </a:r>
            <a:r>
              <a:rPr lang="it-IT" noProof="0" dirty="0" smtClean="0"/>
              <a:t> (messaggi </a:t>
            </a:r>
            <a:r>
              <a:rPr lang="it-IT" b="1" noProof="0" dirty="0" smtClean="0"/>
              <a:t>informativi</a:t>
            </a:r>
            <a:r>
              <a:rPr lang="it-IT" noProof="0" dirty="0" smtClean="0"/>
              <a:t>)</a:t>
            </a:r>
          </a:p>
          <a:p>
            <a:r>
              <a:rPr lang="it-IT" noProof="0" dirty="0" smtClean="0"/>
              <a:t>di </a:t>
            </a:r>
            <a:r>
              <a:rPr lang="it-IT" b="1" noProof="0" dirty="0" smtClean="0"/>
              <a:t>collaborazione</a:t>
            </a:r>
            <a:r>
              <a:rPr lang="it-IT" noProof="0" dirty="0" smtClean="0"/>
              <a:t> (messaggi </a:t>
            </a:r>
            <a:r>
              <a:rPr lang="it-IT" b="1" noProof="0" dirty="0" smtClean="0"/>
              <a:t>imperativi</a:t>
            </a:r>
            <a:r>
              <a:rPr lang="it-IT" noProof="0" dirty="0" smtClean="0"/>
              <a:t>)</a:t>
            </a:r>
          </a:p>
          <a:p>
            <a:r>
              <a:rPr lang="it-IT" b="1" noProof="0" dirty="0" smtClean="0"/>
              <a:t>iterativi</a:t>
            </a:r>
            <a:r>
              <a:rPr lang="it-IT" noProof="0" dirty="0" smtClean="0"/>
              <a:t> (inviato ripetutamente a più oggetti di una classe, hanno una marca d’iterazione:  * e operano su collezioni (vettori, liste, ecc.))</a:t>
            </a:r>
            <a:endParaRPr lang="it-IT" noProof="0" dirty="0"/>
          </a:p>
        </p:txBody>
      </p:sp>
    </p:spTree>
    <p:extLst>
      <p:ext uri="{BB962C8B-B14F-4D97-AF65-F5344CB8AC3E}">
        <p14:creationId xmlns:p14="http://schemas.microsoft.com/office/powerpoint/2010/main" val="2734606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Focus of control</a:t>
            </a:r>
            <a:endParaRPr lang="it-IT" noProof="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11</a:t>
            </a:fld>
            <a:endParaRPr lang="it-IT"/>
          </a:p>
        </p:txBody>
      </p:sp>
      <p:sp>
        <p:nvSpPr>
          <p:cNvPr id="3" name="Segnaposto contenuto 2"/>
          <p:cNvSpPr>
            <a:spLocks noGrp="1"/>
          </p:cNvSpPr>
          <p:nvPr>
            <p:ph sz="quarter" idx="1"/>
          </p:nvPr>
        </p:nvSpPr>
        <p:spPr/>
        <p:txBody>
          <a:bodyPr>
            <a:normAutofit/>
          </a:bodyPr>
          <a:lstStyle/>
          <a:p>
            <a:r>
              <a:rPr lang="it-IT" noProof="0" dirty="0"/>
              <a:t>Indica il periodo di tempo durante il quale un oggetto sta </a:t>
            </a:r>
            <a:r>
              <a:rPr lang="it-IT" b="1" noProof="0" dirty="0"/>
              <a:t>eseguendo</a:t>
            </a:r>
            <a:r>
              <a:rPr lang="it-IT" noProof="0" dirty="0"/>
              <a:t> una </a:t>
            </a:r>
            <a:r>
              <a:rPr lang="it-IT" noProof="0" dirty="0" smtClean="0"/>
              <a:t>azione, </a:t>
            </a:r>
            <a:r>
              <a:rPr lang="it-IT" noProof="0" dirty="0"/>
              <a:t>direttamente o indirettamente</a:t>
            </a:r>
            <a:r>
              <a:rPr lang="it-IT" noProof="0" dirty="0" smtClean="0"/>
              <a:t> </a:t>
            </a:r>
          </a:p>
          <a:p>
            <a:r>
              <a:rPr lang="it-IT" noProof="0" dirty="0" smtClean="0"/>
              <a:t>Notazione: </a:t>
            </a:r>
            <a:r>
              <a:rPr lang="it-IT" b="1" noProof="0" dirty="0" smtClean="0"/>
              <a:t>rettangoli</a:t>
            </a:r>
            <a:r>
              <a:rPr lang="it-IT" noProof="0" dirty="0" smtClean="0"/>
              <a:t> </a:t>
            </a:r>
            <a:r>
              <a:rPr lang="it-IT" noProof="0" dirty="0"/>
              <a:t>(posti sulle </a:t>
            </a:r>
            <a:r>
              <a:rPr lang="it-IT" noProof="0" dirty="0" err="1"/>
              <a:t>lifeline</a:t>
            </a:r>
            <a:r>
              <a:rPr lang="it-IT" noProof="0" dirty="0"/>
              <a:t>) indicanti il periodo di </a:t>
            </a:r>
            <a:r>
              <a:rPr lang="it-IT" b="1" noProof="0" dirty="0"/>
              <a:t>tempo</a:t>
            </a:r>
            <a:r>
              <a:rPr lang="it-IT" noProof="0" dirty="0"/>
              <a:t> durante il quale un oggetto sta eseguendo una </a:t>
            </a:r>
            <a:r>
              <a:rPr lang="it-IT" dirty="0"/>
              <a:t>azione</a:t>
            </a:r>
            <a:endParaRPr lang="it-IT" noProof="0" dirty="0"/>
          </a:p>
          <a:p>
            <a:r>
              <a:rPr lang="it-IT" noProof="0" dirty="0" smtClean="0"/>
              <a:t>La </a:t>
            </a:r>
            <a:r>
              <a:rPr lang="it-IT" noProof="0" dirty="0"/>
              <a:t>cima del rettangolo è allineata con lo </a:t>
            </a:r>
            <a:r>
              <a:rPr lang="it-IT" b="1" noProof="0" dirty="0"/>
              <a:t>start</a:t>
            </a:r>
            <a:r>
              <a:rPr lang="it-IT" noProof="0" dirty="0"/>
              <a:t> della </a:t>
            </a:r>
            <a:r>
              <a:rPr lang="it-IT" dirty="0" smtClean="0"/>
              <a:t>azione (</a:t>
            </a:r>
            <a:r>
              <a:rPr lang="it-IT" dirty="0"/>
              <a:t>ricezione </a:t>
            </a:r>
            <a:r>
              <a:rPr lang="it-IT" noProof="0" dirty="0"/>
              <a:t>del </a:t>
            </a:r>
            <a:r>
              <a:rPr lang="it-IT" noProof="0" dirty="0" smtClean="0"/>
              <a:t>messaggio) </a:t>
            </a:r>
          </a:p>
          <a:p>
            <a:r>
              <a:rPr lang="it-IT" noProof="0" dirty="0" smtClean="0"/>
              <a:t>Il </a:t>
            </a:r>
            <a:r>
              <a:rPr lang="it-IT" noProof="0" dirty="0"/>
              <a:t>fondo è allineato con il </a:t>
            </a:r>
            <a:r>
              <a:rPr lang="it-IT" b="1" noProof="0" dirty="0"/>
              <a:t>completamento</a:t>
            </a:r>
            <a:r>
              <a:rPr lang="it-IT" noProof="0" dirty="0"/>
              <a:t> della </a:t>
            </a:r>
            <a:r>
              <a:rPr lang="it-IT" dirty="0"/>
              <a:t>azione, </a:t>
            </a:r>
            <a:r>
              <a:rPr lang="it-IT" noProof="0" dirty="0"/>
              <a:t>ed eventualmente con </a:t>
            </a:r>
            <a:r>
              <a:rPr lang="it-IT" noProof="0" dirty="0" smtClean="0"/>
              <a:t>un messaggio di ritorno</a:t>
            </a:r>
            <a:endParaRPr lang="it-IT" noProof="0" dirty="0"/>
          </a:p>
        </p:txBody>
      </p:sp>
    </p:spTree>
    <p:extLst>
      <p:ext uri="{BB962C8B-B14F-4D97-AF65-F5344CB8AC3E}">
        <p14:creationId xmlns:p14="http://schemas.microsoft.com/office/powerpoint/2010/main" val="2826801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Condizioni</a:t>
            </a:r>
            <a:endParaRPr lang="it-IT" noProof="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12</a:t>
            </a:fld>
            <a:endParaRPr lang="it-IT"/>
          </a:p>
        </p:txBody>
      </p:sp>
      <p:sp>
        <p:nvSpPr>
          <p:cNvPr id="3" name="Segnaposto contenuto 2"/>
          <p:cNvSpPr>
            <a:spLocks noGrp="1"/>
          </p:cNvSpPr>
          <p:nvPr>
            <p:ph sz="quarter" idx="1"/>
          </p:nvPr>
        </p:nvSpPr>
        <p:spPr/>
        <p:txBody>
          <a:bodyPr/>
          <a:lstStyle/>
          <a:p>
            <a:r>
              <a:rPr lang="it-IT" noProof="0" dirty="0" smtClean="0"/>
              <a:t>È possibile rappresentare:</a:t>
            </a:r>
          </a:p>
          <a:p>
            <a:pPr lvl="1"/>
            <a:r>
              <a:rPr lang="it-IT" noProof="0" dirty="0" smtClean="0"/>
              <a:t>istruzioni </a:t>
            </a:r>
            <a:r>
              <a:rPr lang="it-IT" b="1" noProof="0" dirty="0" smtClean="0"/>
              <a:t>condizionali</a:t>
            </a:r>
            <a:r>
              <a:rPr lang="it-IT" noProof="0" dirty="0" smtClean="0"/>
              <a:t> (</a:t>
            </a:r>
            <a:r>
              <a:rPr lang="it-IT" noProof="0" dirty="0" err="1" smtClean="0"/>
              <a:t>if</a:t>
            </a:r>
            <a:r>
              <a:rPr lang="it-IT" noProof="0" dirty="0" smtClean="0"/>
              <a:t>) </a:t>
            </a:r>
          </a:p>
          <a:p>
            <a:pPr lvl="1"/>
            <a:r>
              <a:rPr lang="it-IT" noProof="0" dirty="0" smtClean="0"/>
              <a:t>cicli </a:t>
            </a:r>
            <a:r>
              <a:rPr lang="it-IT" b="1" noProof="0" dirty="0" err="1" smtClean="0"/>
              <a:t>while</a:t>
            </a:r>
            <a:r>
              <a:rPr lang="it-IT" b="1" noProof="0" dirty="0" smtClean="0"/>
              <a:t> </a:t>
            </a:r>
          </a:p>
          <a:p>
            <a:pPr lvl="1">
              <a:buFont typeface="Wingdings" charset="2"/>
              <a:buChar char="à"/>
            </a:pPr>
            <a:r>
              <a:rPr lang="it-IT" noProof="0" dirty="0" smtClean="0">
                <a:sym typeface="Wingdings"/>
              </a:rPr>
              <a:t>le condizioni sono racchiuse tra [ ] </a:t>
            </a:r>
          </a:p>
          <a:p>
            <a:pPr lvl="1">
              <a:buFont typeface="Wingdings" charset="2"/>
              <a:buChar char="à"/>
            </a:pPr>
            <a:r>
              <a:rPr lang="it-IT" noProof="0" dirty="0" smtClean="0">
                <a:sym typeface="Wingdings"/>
              </a:rPr>
              <a:t>per il </a:t>
            </a:r>
            <a:r>
              <a:rPr lang="it-IT" noProof="0" dirty="0" err="1" smtClean="0">
                <a:sym typeface="Wingdings"/>
              </a:rPr>
              <a:t>while</a:t>
            </a:r>
            <a:r>
              <a:rPr lang="it-IT" noProof="0" dirty="0" smtClean="0">
                <a:sym typeface="Wingdings"/>
              </a:rPr>
              <a:t> *[ ]</a:t>
            </a:r>
            <a:endParaRPr lang="it-IT" noProof="0" dirty="0"/>
          </a:p>
        </p:txBody>
      </p:sp>
    </p:spTree>
    <p:extLst>
      <p:ext uri="{BB962C8B-B14F-4D97-AF65-F5344CB8AC3E}">
        <p14:creationId xmlns:p14="http://schemas.microsoft.com/office/powerpoint/2010/main" val="57682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smtClean="0"/>
              <a:t>Creazione e terminazione di oggetti</a:t>
            </a:r>
            <a:endParaRPr lang="it-IT" noProof="0" dirty="0"/>
          </a:p>
        </p:txBody>
      </p:sp>
      <p:sp>
        <p:nvSpPr>
          <p:cNvPr id="21" name="Segnaposto numero diapositiva 20"/>
          <p:cNvSpPr>
            <a:spLocks noGrp="1"/>
          </p:cNvSpPr>
          <p:nvPr>
            <p:ph type="sldNum" sz="quarter" idx="12"/>
          </p:nvPr>
        </p:nvSpPr>
        <p:spPr/>
        <p:txBody>
          <a:bodyPr/>
          <a:lstStyle/>
          <a:p>
            <a:fld id="{D2040F39-7941-49A4-B48D-F201B18B6351}" type="slidenum">
              <a:rPr lang="it-IT" smtClean="0"/>
              <a:pPr/>
              <a:t>13</a:t>
            </a:fld>
            <a:endParaRPr lang="it-IT"/>
          </a:p>
        </p:txBody>
      </p:sp>
      <p:grpSp>
        <p:nvGrpSpPr>
          <p:cNvPr id="4" name="Group 72"/>
          <p:cNvGrpSpPr>
            <a:grpSpLocks/>
          </p:cNvGrpSpPr>
          <p:nvPr/>
        </p:nvGrpSpPr>
        <p:grpSpPr bwMode="auto">
          <a:xfrm>
            <a:off x="2411760" y="2125980"/>
            <a:ext cx="4800600" cy="3124200"/>
            <a:chOff x="672" y="1104"/>
            <a:chExt cx="2448" cy="1440"/>
          </a:xfrm>
        </p:grpSpPr>
        <p:sp>
          <p:nvSpPr>
            <p:cNvPr id="5" name="Text Box 11"/>
            <p:cNvSpPr txBox="1">
              <a:spLocks noChangeArrowheads="1"/>
            </p:cNvSpPr>
            <p:nvPr/>
          </p:nvSpPr>
          <p:spPr bwMode="auto">
            <a:xfrm rot="21614077">
              <a:off x="1056" y="1440"/>
              <a:ext cx="1200"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create</a:t>
              </a:r>
            </a:p>
          </p:txBody>
        </p:sp>
        <p:grpSp>
          <p:nvGrpSpPr>
            <p:cNvPr id="6" name="Group 15"/>
            <p:cNvGrpSpPr>
              <a:grpSpLocks/>
            </p:cNvGrpSpPr>
            <p:nvPr/>
          </p:nvGrpSpPr>
          <p:grpSpPr bwMode="auto">
            <a:xfrm>
              <a:off x="2160" y="1488"/>
              <a:ext cx="960" cy="192"/>
              <a:chOff x="1200" y="1431"/>
              <a:chExt cx="960" cy="192"/>
            </a:xfrm>
          </p:grpSpPr>
          <p:sp>
            <p:nvSpPr>
              <p:cNvPr id="18" name="Text Box 16"/>
              <p:cNvSpPr txBox="1">
                <a:spLocks noChangeArrowheads="1"/>
              </p:cNvSpPr>
              <p:nvPr/>
            </p:nvSpPr>
            <p:spPr bwMode="auto">
              <a:xfrm>
                <a:off x="1434" y="1431"/>
                <a:ext cx="495" cy="192"/>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newObj</a:t>
                </a:r>
              </a:p>
            </p:txBody>
          </p:sp>
          <p:sp>
            <p:nvSpPr>
              <p:cNvPr id="19" name="Rectangle 17"/>
              <p:cNvSpPr>
                <a:spLocks noChangeArrowheads="1"/>
              </p:cNvSpPr>
              <p:nvPr/>
            </p:nvSpPr>
            <p:spPr bwMode="auto">
              <a:xfrm>
                <a:off x="1200" y="1431"/>
                <a:ext cx="960"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grpSp>
          <p:nvGrpSpPr>
            <p:cNvPr id="7" name="Group 18"/>
            <p:cNvGrpSpPr>
              <a:grpSpLocks/>
            </p:cNvGrpSpPr>
            <p:nvPr/>
          </p:nvGrpSpPr>
          <p:grpSpPr bwMode="auto">
            <a:xfrm>
              <a:off x="672" y="1104"/>
              <a:ext cx="960" cy="192"/>
              <a:chOff x="96" y="1383"/>
              <a:chExt cx="960" cy="192"/>
            </a:xfrm>
          </p:grpSpPr>
          <p:sp>
            <p:nvSpPr>
              <p:cNvPr id="16" name="Text Box 19"/>
              <p:cNvSpPr txBox="1">
                <a:spLocks noChangeArrowheads="1"/>
              </p:cNvSpPr>
              <p:nvPr/>
            </p:nvSpPr>
            <p:spPr bwMode="auto">
              <a:xfrm>
                <a:off x="443" y="1383"/>
                <a:ext cx="265" cy="192"/>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obj</a:t>
                </a:r>
              </a:p>
            </p:txBody>
          </p:sp>
          <p:sp>
            <p:nvSpPr>
              <p:cNvPr id="17" name="Rectangle 20"/>
              <p:cNvSpPr>
                <a:spLocks noChangeArrowheads="1"/>
              </p:cNvSpPr>
              <p:nvPr/>
            </p:nvSpPr>
            <p:spPr bwMode="auto">
              <a:xfrm>
                <a:off x="96" y="1383"/>
                <a:ext cx="960"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sp>
          <p:nvSpPr>
            <p:cNvPr id="8" name="Line 22"/>
            <p:cNvSpPr>
              <a:spLocks noChangeShapeType="1"/>
            </p:cNvSpPr>
            <p:nvPr/>
          </p:nvSpPr>
          <p:spPr bwMode="auto">
            <a:xfrm flipH="1">
              <a:off x="1152" y="1584"/>
              <a:ext cx="1008" cy="0"/>
            </a:xfrm>
            <a:prstGeom prst="line">
              <a:avLst/>
            </a:prstGeom>
            <a:noFill/>
            <a:ln w="28575">
              <a:solidFill>
                <a:schemeClr val="tx1"/>
              </a:solidFill>
              <a:round/>
              <a:headEnd type="triangle" w="med" len="med"/>
              <a:tailEnd/>
            </a:ln>
            <a:effectLst/>
          </p:spPr>
          <p:txBody>
            <a:bodyPr wrap="none" anchor="ctr">
              <a:prstTxWarp prst="textNoShape">
                <a:avLst/>
              </a:prstTxWarp>
            </a:bodyPr>
            <a:lstStyle/>
            <a:p>
              <a:endParaRPr lang="en-GB"/>
            </a:p>
          </p:txBody>
        </p:sp>
        <p:sp>
          <p:nvSpPr>
            <p:cNvPr id="9" name="Text Box 23"/>
            <p:cNvSpPr txBox="1">
              <a:spLocks noChangeArrowheads="1"/>
            </p:cNvSpPr>
            <p:nvPr/>
          </p:nvSpPr>
          <p:spPr bwMode="auto">
            <a:xfrm rot="21614077">
              <a:off x="1056" y="1939"/>
              <a:ext cx="1200"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destroy</a:t>
              </a:r>
            </a:p>
          </p:txBody>
        </p:sp>
        <p:sp>
          <p:nvSpPr>
            <p:cNvPr id="10" name="Rectangle 34"/>
            <p:cNvSpPr>
              <a:spLocks noChangeArrowheads="1"/>
            </p:cNvSpPr>
            <p:nvPr/>
          </p:nvSpPr>
          <p:spPr bwMode="auto">
            <a:xfrm>
              <a:off x="2640" y="1680"/>
              <a:ext cx="96" cy="43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1" name="Rectangle 35"/>
            <p:cNvSpPr>
              <a:spLocks noChangeArrowheads="1"/>
            </p:cNvSpPr>
            <p:nvPr/>
          </p:nvSpPr>
          <p:spPr bwMode="auto">
            <a:xfrm>
              <a:off x="1056" y="1453"/>
              <a:ext cx="96" cy="707"/>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2" name="Line 40"/>
            <p:cNvSpPr>
              <a:spLocks noChangeShapeType="1"/>
            </p:cNvSpPr>
            <p:nvPr/>
          </p:nvSpPr>
          <p:spPr bwMode="auto">
            <a:xfrm>
              <a:off x="1104" y="1296"/>
              <a:ext cx="0" cy="157"/>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3" name="Line 41"/>
            <p:cNvSpPr>
              <a:spLocks noChangeShapeType="1"/>
            </p:cNvSpPr>
            <p:nvPr/>
          </p:nvSpPr>
          <p:spPr bwMode="auto">
            <a:xfrm>
              <a:off x="1104" y="2160"/>
              <a:ext cx="0" cy="384"/>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4" name="Line 50"/>
            <p:cNvSpPr>
              <a:spLocks noChangeShapeType="1"/>
            </p:cNvSpPr>
            <p:nvPr/>
          </p:nvSpPr>
          <p:spPr bwMode="auto">
            <a:xfrm flipH="1">
              <a:off x="1152" y="2112"/>
              <a:ext cx="1488" cy="0"/>
            </a:xfrm>
            <a:prstGeom prst="line">
              <a:avLst/>
            </a:prstGeom>
            <a:noFill/>
            <a:ln w="28575">
              <a:solidFill>
                <a:schemeClr val="tx1"/>
              </a:solidFill>
              <a:round/>
              <a:headEnd type="triangle" w="med" len="med"/>
              <a:tailEnd/>
            </a:ln>
            <a:effectLst/>
          </p:spPr>
          <p:txBody>
            <a:bodyPr wrap="none" anchor="ctr">
              <a:prstTxWarp prst="textNoShape">
                <a:avLst/>
              </a:prstTxWarp>
            </a:bodyPr>
            <a:lstStyle/>
            <a:p>
              <a:endParaRPr lang="en-GB"/>
            </a:p>
          </p:txBody>
        </p:sp>
        <p:sp>
          <p:nvSpPr>
            <p:cNvPr id="15" name="Text Box 51"/>
            <p:cNvSpPr txBox="1">
              <a:spLocks noChangeArrowheads="1"/>
            </p:cNvSpPr>
            <p:nvPr/>
          </p:nvSpPr>
          <p:spPr bwMode="auto">
            <a:xfrm>
              <a:off x="2544" y="1968"/>
              <a:ext cx="276" cy="442"/>
            </a:xfrm>
            <a:prstGeom prst="rect">
              <a:avLst/>
            </a:prstGeom>
            <a:noFill/>
            <a:ln w="9525">
              <a:noFill/>
              <a:miter lim="800000"/>
              <a:headEnd/>
              <a:tailEnd/>
            </a:ln>
            <a:effectLst/>
          </p:spPr>
          <p:txBody>
            <a:bodyPr wrap="none">
              <a:prstTxWarp prst="textNoShape">
                <a:avLst/>
              </a:prstTxWarp>
              <a:spAutoFit/>
            </a:bodyPr>
            <a:lstStyle/>
            <a:p>
              <a:r>
                <a:rPr lang="en-US" altLang="en-US" sz="4000">
                  <a:latin typeface="Arial" charset="0"/>
                </a:rPr>
                <a:t>x</a:t>
              </a:r>
              <a:endParaRPr lang="en-US" altLang="en-US"/>
            </a:p>
          </p:txBody>
        </p:sp>
      </p:grpSp>
    </p:spTree>
    <p:extLst>
      <p:ext uri="{BB962C8B-B14F-4D97-AF65-F5344CB8AC3E}">
        <p14:creationId xmlns:p14="http://schemas.microsoft.com/office/powerpoint/2010/main" val="1066747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altLang="en-US" dirty="0" err="1"/>
              <a:t>Conditional</a:t>
            </a:r>
            <a:r>
              <a:rPr lang="it-IT" altLang="en-US" dirty="0"/>
              <a:t> </a:t>
            </a:r>
            <a:r>
              <a:rPr lang="it-IT" altLang="en-US" dirty="0" err="1"/>
              <a:t>branch</a:t>
            </a:r>
            <a:endParaRPr lang="it-IT" dirty="0"/>
          </a:p>
        </p:txBody>
      </p:sp>
      <p:sp>
        <p:nvSpPr>
          <p:cNvPr id="52" name="Segnaposto numero diapositiva 51"/>
          <p:cNvSpPr>
            <a:spLocks noGrp="1"/>
          </p:cNvSpPr>
          <p:nvPr>
            <p:ph type="sldNum" sz="quarter" idx="12"/>
          </p:nvPr>
        </p:nvSpPr>
        <p:spPr/>
        <p:txBody>
          <a:bodyPr/>
          <a:lstStyle/>
          <a:p>
            <a:fld id="{D2040F39-7941-49A4-B48D-F201B18B6351}" type="slidenum">
              <a:rPr lang="it-IT" smtClean="0"/>
              <a:pPr/>
              <a:t>14</a:t>
            </a:fld>
            <a:endParaRPr lang="it-IT"/>
          </a:p>
        </p:txBody>
      </p:sp>
      <p:grpSp>
        <p:nvGrpSpPr>
          <p:cNvPr id="4" name="Group 83"/>
          <p:cNvGrpSpPr>
            <a:grpSpLocks/>
          </p:cNvGrpSpPr>
          <p:nvPr/>
        </p:nvGrpSpPr>
        <p:grpSpPr bwMode="auto">
          <a:xfrm>
            <a:off x="2209800" y="1417638"/>
            <a:ext cx="4267200" cy="2057400"/>
            <a:chOff x="2592" y="2544"/>
            <a:chExt cx="3120" cy="1440"/>
          </a:xfrm>
        </p:grpSpPr>
        <p:sp>
          <p:nvSpPr>
            <p:cNvPr id="5" name="Text Box 54"/>
            <p:cNvSpPr txBox="1">
              <a:spLocks noChangeArrowheads="1"/>
            </p:cNvSpPr>
            <p:nvPr/>
          </p:nvSpPr>
          <p:spPr bwMode="auto">
            <a:xfrm rot="21614077">
              <a:off x="3264" y="2832"/>
              <a:ext cx="912" cy="192"/>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[cond1] mes1</a:t>
              </a:r>
            </a:p>
          </p:txBody>
        </p:sp>
        <p:grpSp>
          <p:nvGrpSpPr>
            <p:cNvPr id="6" name="Group 73"/>
            <p:cNvGrpSpPr>
              <a:grpSpLocks/>
            </p:cNvGrpSpPr>
            <p:nvPr/>
          </p:nvGrpSpPr>
          <p:grpSpPr bwMode="auto">
            <a:xfrm>
              <a:off x="5040" y="2544"/>
              <a:ext cx="672" cy="213"/>
              <a:chOff x="4368" y="2928"/>
              <a:chExt cx="672" cy="213"/>
            </a:xfrm>
          </p:grpSpPr>
          <p:sp>
            <p:nvSpPr>
              <p:cNvPr id="26" name="Text Box 56"/>
              <p:cNvSpPr txBox="1">
                <a:spLocks noChangeArrowheads="1"/>
              </p:cNvSpPr>
              <p:nvPr/>
            </p:nvSpPr>
            <p:spPr bwMode="auto">
              <a:xfrm>
                <a:off x="4514" y="2928"/>
                <a:ext cx="380" cy="213"/>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obj3</a:t>
                </a:r>
              </a:p>
            </p:txBody>
          </p:sp>
          <p:sp>
            <p:nvSpPr>
              <p:cNvPr id="27" name="Rectangle 57"/>
              <p:cNvSpPr>
                <a:spLocks noChangeArrowheads="1"/>
              </p:cNvSpPr>
              <p:nvPr/>
            </p:nvSpPr>
            <p:spPr bwMode="auto">
              <a:xfrm>
                <a:off x="4368" y="2928"/>
                <a:ext cx="672"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grpSp>
          <p:nvGrpSpPr>
            <p:cNvPr id="7" name="Group 58"/>
            <p:cNvGrpSpPr>
              <a:grpSpLocks/>
            </p:cNvGrpSpPr>
            <p:nvPr/>
          </p:nvGrpSpPr>
          <p:grpSpPr bwMode="auto">
            <a:xfrm>
              <a:off x="2592" y="2544"/>
              <a:ext cx="960" cy="213"/>
              <a:chOff x="96" y="1383"/>
              <a:chExt cx="960" cy="213"/>
            </a:xfrm>
          </p:grpSpPr>
          <p:sp>
            <p:nvSpPr>
              <p:cNvPr id="24" name="Text Box 59"/>
              <p:cNvSpPr txBox="1">
                <a:spLocks noChangeArrowheads="1"/>
              </p:cNvSpPr>
              <p:nvPr/>
            </p:nvSpPr>
            <p:spPr bwMode="auto">
              <a:xfrm>
                <a:off x="422" y="1383"/>
                <a:ext cx="308" cy="213"/>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obj</a:t>
                </a:r>
              </a:p>
            </p:txBody>
          </p:sp>
          <p:sp>
            <p:nvSpPr>
              <p:cNvPr id="25" name="Rectangle 60"/>
              <p:cNvSpPr>
                <a:spLocks noChangeArrowheads="1"/>
              </p:cNvSpPr>
              <p:nvPr/>
            </p:nvSpPr>
            <p:spPr bwMode="auto">
              <a:xfrm>
                <a:off x="96" y="1383"/>
                <a:ext cx="960"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sp>
          <p:nvSpPr>
            <p:cNvPr id="8" name="Line 61"/>
            <p:cNvSpPr>
              <a:spLocks noChangeShapeType="1"/>
            </p:cNvSpPr>
            <p:nvPr/>
          </p:nvSpPr>
          <p:spPr bwMode="auto">
            <a:xfrm flipH="1">
              <a:off x="3072" y="2976"/>
              <a:ext cx="1104" cy="0"/>
            </a:xfrm>
            <a:prstGeom prst="line">
              <a:avLst/>
            </a:prstGeom>
            <a:noFill/>
            <a:ln w="28575">
              <a:solidFill>
                <a:schemeClr val="tx1"/>
              </a:solidFill>
              <a:round/>
              <a:headEnd type="triangle" w="med" len="med"/>
              <a:tailEnd/>
            </a:ln>
            <a:effectLst/>
          </p:spPr>
          <p:txBody>
            <a:bodyPr wrap="none" anchor="ctr">
              <a:prstTxWarp prst="textNoShape">
                <a:avLst/>
              </a:prstTxWarp>
            </a:bodyPr>
            <a:lstStyle/>
            <a:p>
              <a:endParaRPr lang="en-GB"/>
            </a:p>
          </p:txBody>
        </p:sp>
        <p:sp>
          <p:nvSpPr>
            <p:cNvPr id="9" name="Rectangle 64"/>
            <p:cNvSpPr>
              <a:spLocks noChangeArrowheads="1"/>
            </p:cNvSpPr>
            <p:nvPr/>
          </p:nvSpPr>
          <p:spPr bwMode="auto">
            <a:xfrm>
              <a:off x="2976" y="2893"/>
              <a:ext cx="96" cy="707"/>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0" name="Line 65"/>
            <p:cNvSpPr>
              <a:spLocks noChangeShapeType="1"/>
            </p:cNvSpPr>
            <p:nvPr/>
          </p:nvSpPr>
          <p:spPr bwMode="auto">
            <a:xfrm>
              <a:off x="3024" y="2736"/>
              <a:ext cx="0" cy="157"/>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1" name="Line 66"/>
            <p:cNvSpPr>
              <a:spLocks noChangeShapeType="1"/>
            </p:cNvSpPr>
            <p:nvPr/>
          </p:nvSpPr>
          <p:spPr bwMode="auto">
            <a:xfrm>
              <a:off x="3024" y="3600"/>
              <a:ext cx="0" cy="384"/>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2" name="Line 67"/>
            <p:cNvSpPr>
              <a:spLocks noChangeShapeType="1"/>
            </p:cNvSpPr>
            <p:nvPr/>
          </p:nvSpPr>
          <p:spPr bwMode="auto">
            <a:xfrm flipH="1">
              <a:off x="3792" y="3360"/>
              <a:ext cx="1488" cy="0"/>
            </a:xfrm>
            <a:prstGeom prst="line">
              <a:avLst/>
            </a:prstGeom>
            <a:noFill/>
            <a:ln w="28575">
              <a:solidFill>
                <a:schemeClr val="tx1"/>
              </a:solidFill>
              <a:round/>
              <a:headEnd type="triangle" w="med" len="med"/>
              <a:tailEnd/>
            </a:ln>
            <a:effectLst/>
          </p:spPr>
          <p:txBody>
            <a:bodyPr wrap="none" anchor="ctr">
              <a:prstTxWarp prst="textNoShape">
                <a:avLst/>
              </a:prstTxWarp>
            </a:bodyPr>
            <a:lstStyle/>
            <a:p>
              <a:endParaRPr lang="en-GB"/>
            </a:p>
          </p:txBody>
        </p:sp>
        <p:sp>
          <p:nvSpPr>
            <p:cNvPr id="13" name="Rectangle 69"/>
            <p:cNvSpPr>
              <a:spLocks noChangeArrowheads="1"/>
            </p:cNvSpPr>
            <p:nvPr/>
          </p:nvSpPr>
          <p:spPr bwMode="auto">
            <a:xfrm>
              <a:off x="5280" y="3360"/>
              <a:ext cx="96" cy="227"/>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4" name="Line 70"/>
            <p:cNvSpPr>
              <a:spLocks noChangeShapeType="1"/>
            </p:cNvSpPr>
            <p:nvPr/>
          </p:nvSpPr>
          <p:spPr bwMode="auto">
            <a:xfrm>
              <a:off x="5328" y="2723"/>
              <a:ext cx="0" cy="637"/>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5" name="Line 71"/>
            <p:cNvSpPr>
              <a:spLocks noChangeShapeType="1"/>
            </p:cNvSpPr>
            <p:nvPr/>
          </p:nvSpPr>
          <p:spPr bwMode="auto">
            <a:xfrm>
              <a:off x="5328" y="3587"/>
              <a:ext cx="0" cy="384"/>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grpSp>
          <p:nvGrpSpPr>
            <p:cNvPr id="16" name="Group 74"/>
            <p:cNvGrpSpPr>
              <a:grpSpLocks/>
            </p:cNvGrpSpPr>
            <p:nvPr/>
          </p:nvGrpSpPr>
          <p:grpSpPr bwMode="auto">
            <a:xfrm>
              <a:off x="3936" y="2544"/>
              <a:ext cx="672" cy="213"/>
              <a:chOff x="4368" y="2928"/>
              <a:chExt cx="672" cy="213"/>
            </a:xfrm>
          </p:grpSpPr>
          <p:sp>
            <p:nvSpPr>
              <p:cNvPr id="22" name="Text Box 75"/>
              <p:cNvSpPr txBox="1">
                <a:spLocks noChangeArrowheads="1"/>
              </p:cNvSpPr>
              <p:nvPr/>
            </p:nvSpPr>
            <p:spPr bwMode="auto">
              <a:xfrm>
                <a:off x="4514" y="2928"/>
                <a:ext cx="380" cy="213"/>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obj2</a:t>
                </a:r>
              </a:p>
            </p:txBody>
          </p:sp>
          <p:sp>
            <p:nvSpPr>
              <p:cNvPr id="23" name="Rectangle 76"/>
              <p:cNvSpPr>
                <a:spLocks noChangeArrowheads="1"/>
              </p:cNvSpPr>
              <p:nvPr/>
            </p:nvSpPr>
            <p:spPr bwMode="auto">
              <a:xfrm>
                <a:off x="4368" y="2928"/>
                <a:ext cx="672"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sp>
          <p:nvSpPr>
            <p:cNvPr id="17" name="Rectangle 77"/>
            <p:cNvSpPr>
              <a:spLocks noChangeArrowheads="1"/>
            </p:cNvSpPr>
            <p:nvPr/>
          </p:nvSpPr>
          <p:spPr bwMode="auto">
            <a:xfrm>
              <a:off x="4176" y="2880"/>
              <a:ext cx="96" cy="43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8" name="Line 78"/>
            <p:cNvSpPr>
              <a:spLocks noChangeShapeType="1"/>
            </p:cNvSpPr>
            <p:nvPr/>
          </p:nvSpPr>
          <p:spPr bwMode="auto">
            <a:xfrm>
              <a:off x="4224" y="2723"/>
              <a:ext cx="0" cy="157"/>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9" name="Line 79"/>
            <p:cNvSpPr>
              <a:spLocks noChangeShapeType="1"/>
            </p:cNvSpPr>
            <p:nvPr/>
          </p:nvSpPr>
          <p:spPr bwMode="auto">
            <a:xfrm>
              <a:off x="4224" y="3312"/>
              <a:ext cx="0" cy="384"/>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20" name="Line 80"/>
            <p:cNvSpPr>
              <a:spLocks noChangeShapeType="1"/>
            </p:cNvSpPr>
            <p:nvPr/>
          </p:nvSpPr>
          <p:spPr bwMode="auto">
            <a:xfrm>
              <a:off x="3072" y="2976"/>
              <a:ext cx="720" cy="384"/>
            </a:xfrm>
            <a:prstGeom prst="line">
              <a:avLst/>
            </a:prstGeom>
            <a:noFill/>
            <a:ln w="28575">
              <a:solidFill>
                <a:schemeClr val="tx1"/>
              </a:solidFill>
              <a:round/>
              <a:headEnd/>
              <a:tailEnd/>
            </a:ln>
            <a:effectLst/>
          </p:spPr>
          <p:txBody>
            <a:bodyPr wrap="none" anchor="ctr">
              <a:prstTxWarp prst="textNoShape">
                <a:avLst/>
              </a:prstTxWarp>
            </a:bodyPr>
            <a:lstStyle/>
            <a:p>
              <a:endParaRPr lang="en-GB"/>
            </a:p>
          </p:txBody>
        </p:sp>
        <p:sp>
          <p:nvSpPr>
            <p:cNvPr id="21" name="Text Box 81"/>
            <p:cNvSpPr txBox="1">
              <a:spLocks noChangeArrowheads="1"/>
            </p:cNvSpPr>
            <p:nvPr/>
          </p:nvSpPr>
          <p:spPr bwMode="auto">
            <a:xfrm rot="21614077">
              <a:off x="3984" y="3456"/>
              <a:ext cx="912" cy="192"/>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[cond2] mes2</a:t>
              </a:r>
            </a:p>
          </p:txBody>
        </p:sp>
      </p:grpSp>
      <p:grpSp>
        <p:nvGrpSpPr>
          <p:cNvPr id="28" name="Group 110"/>
          <p:cNvGrpSpPr>
            <a:grpSpLocks/>
          </p:cNvGrpSpPr>
          <p:nvPr/>
        </p:nvGrpSpPr>
        <p:grpSpPr bwMode="auto">
          <a:xfrm>
            <a:off x="2651174" y="3845011"/>
            <a:ext cx="3581400" cy="2286000"/>
            <a:chOff x="336" y="2880"/>
            <a:chExt cx="2784" cy="1440"/>
          </a:xfrm>
        </p:grpSpPr>
        <p:sp>
          <p:nvSpPr>
            <p:cNvPr id="29" name="Text Box 85"/>
            <p:cNvSpPr txBox="1">
              <a:spLocks noChangeArrowheads="1"/>
            </p:cNvSpPr>
            <p:nvPr/>
          </p:nvSpPr>
          <p:spPr bwMode="auto">
            <a:xfrm rot="21614077">
              <a:off x="1008" y="3168"/>
              <a:ext cx="912"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[cond1] mes1</a:t>
              </a:r>
            </a:p>
          </p:txBody>
        </p:sp>
        <p:grpSp>
          <p:nvGrpSpPr>
            <p:cNvPr id="30" name="Group 89"/>
            <p:cNvGrpSpPr>
              <a:grpSpLocks/>
            </p:cNvGrpSpPr>
            <p:nvPr/>
          </p:nvGrpSpPr>
          <p:grpSpPr bwMode="auto">
            <a:xfrm>
              <a:off x="336" y="2880"/>
              <a:ext cx="960" cy="192"/>
              <a:chOff x="96" y="1383"/>
              <a:chExt cx="960" cy="192"/>
            </a:xfrm>
          </p:grpSpPr>
          <p:sp>
            <p:nvSpPr>
              <p:cNvPr id="49" name="Text Box 90"/>
              <p:cNvSpPr txBox="1">
                <a:spLocks noChangeArrowheads="1"/>
              </p:cNvSpPr>
              <p:nvPr/>
            </p:nvSpPr>
            <p:spPr bwMode="auto">
              <a:xfrm>
                <a:off x="412" y="1383"/>
                <a:ext cx="327" cy="192"/>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obj</a:t>
                </a:r>
              </a:p>
            </p:txBody>
          </p:sp>
          <p:sp>
            <p:nvSpPr>
              <p:cNvPr id="50" name="Rectangle 91"/>
              <p:cNvSpPr>
                <a:spLocks noChangeArrowheads="1"/>
              </p:cNvSpPr>
              <p:nvPr/>
            </p:nvSpPr>
            <p:spPr bwMode="auto">
              <a:xfrm>
                <a:off x="96" y="1383"/>
                <a:ext cx="960"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sp>
          <p:nvSpPr>
            <p:cNvPr id="31" name="Line 92"/>
            <p:cNvSpPr>
              <a:spLocks noChangeShapeType="1"/>
            </p:cNvSpPr>
            <p:nvPr/>
          </p:nvSpPr>
          <p:spPr bwMode="auto">
            <a:xfrm flipH="1">
              <a:off x="816" y="3312"/>
              <a:ext cx="1104" cy="0"/>
            </a:xfrm>
            <a:prstGeom prst="line">
              <a:avLst/>
            </a:prstGeom>
            <a:noFill/>
            <a:ln w="28575">
              <a:solidFill>
                <a:schemeClr val="tx1"/>
              </a:solidFill>
              <a:round/>
              <a:headEnd type="triangle" w="med" len="med"/>
              <a:tailEnd/>
            </a:ln>
            <a:effectLst/>
          </p:spPr>
          <p:txBody>
            <a:bodyPr wrap="none" anchor="ctr">
              <a:prstTxWarp prst="textNoShape">
                <a:avLst/>
              </a:prstTxWarp>
            </a:bodyPr>
            <a:lstStyle/>
            <a:p>
              <a:endParaRPr lang="en-GB"/>
            </a:p>
          </p:txBody>
        </p:sp>
        <p:sp>
          <p:nvSpPr>
            <p:cNvPr id="32" name="Rectangle 93"/>
            <p:cNvSpPr>
              <a:spLocks noChangeArrowheads="1"/>
            </p:cNvSpPr>
            <p:nvPr/>
          </p:nvSpPr>
          <p:spPr bwMode="auto">
            <a:xfrm>
              <a:off x="720" y="3229"/>
              <a:ext cx="96" cy="707"/>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33" name="Line 94"/>
            <p:cNvSpPr>
              <a:spLocks noChangeShapeType="1"/>
            </p:cNvSpPr>
            <p:nvPr/>
          </p:nvSpPr>
          <p:spPr bwMode="auto">
            <a:xfrm>
              <a:off x="768" y="3072"/>
              <a:ext cx="0" cy="157"/>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34" name="Line 95"/>
            <p:cNvSpPr>
              <a:spLocks noChangeShapeType="1"/>
            </p:cNvSpPr>
            <p:nvPr/>
          </p:nvSpPr>
          <p:spPr bwMode="auto">
            <a:xfrm>
              <a:off x="768" y="3936"/>
              <a:ext cx="0" cy="384"/>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35" name="Line 96"/>
            <p:cNvSpPr>
              <a:spLocks noChangeShapeType="1"/>
            </p:cNvSpPr>
            <p:nvPr/>
          </p:nvSpPr>
          <p:spPr bwMode="auto">
            <a:xfrm flipH="1">
              <a:off x="1536" y="3696"/>
              <a:ext cx="1488" cy="0"/>
            </a:xfrm>
            <a:prstGeom prst="line">
              <a:avLst/>
            </a:prstGeom>
            <a:noFill/>
            <a:ln w="28575">
              <a:solidFill>
                <a:schemeClr val="tx1"/>
              </a:solidFill>
              <a:round/>
              <a:headEnd type="triangle" w="med" len="med"/>
              <a:tailEnd/>
            </a:ln>
            <a:effectLst/>
          </p:spPr>
          <p:txBody>
            <a:bodyPr wrap="none" anchor="ctr">
              <a:prstTxWarp prst="textNoShape">
                <a:avLst/>
              </a:prstTxWarp>
            </a:bodyPr>
            <a:lstStyle/>
            <a:p>
              <a:endParaRPr lang="en-GB"/>
            </a:p>
          </p:txBody>
        </p:sp>
        <p:sp>
          <p:nvSpPr>
            <p:cNvPr id="36" name="Rectangle 97"/>
            <p:cNvSpPr>
              <a:spLocks noChangeArrowheads="1"/>
            </p:cNvSpPr>
            <p:nvPr/>
          </p:nvSpPr>
          <p:spPr bwMode="auto">
            <a:xfrm>
              <a:off x="3024" y="3696"/>
              <a:ext cx="96" cy="227"/>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37" name="Line 98"/>
            <p:cNvSpPr>
              <a:spLocks noChangeShapeType="1"/>
            </p:cNvSpPr>
            <p:nvPr/>
          </p:nvSpPr>
          <p:spPr bwMode="auto">
            <a:xfrm>
              <a:off x="3072" y="3360"/>
              <a:ext cx="0" cy="336"/>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38" name="Line 99"/>
            <p:cNvSpPr>
              <a:spLocks noChangeShapeType="1"/>
            </p:cNvSpPr>
            <p:nvPr/>
          </p:nvSpPr>
          <p:spPr bwMode="auto">
            <a:xfrm>
              <a:off x="3072" y="3923"/>
              <a:ext cx="0" cy="205"/>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grpSp>
          <p:nvGrpSpPr>
            <p:cNvPr id="39" name="Group 100"/>
            <p:cNvGrpSpPr>
              <a:grpSpLocks/>
            </p:cNvGrpSpPr>
            <p:nvPr/>
          </p:nvGrpSpPr>
          <p:grpSpPr bwMode="auto">
            <a:xfrm>
              <a:off x="1680" y="2880"/>
              <a:ext cx="672" cy="192"/>
              <a:chOff x="4368" y="2928"/>
              <a:chExt cx="672" cy="192"/>
            </a:xfrm>
          </p:grpSpPr>
          <p:sp>
            <p:nvSpPr>
              <p:cNvPr id="47" name="Text Box 101"/>
              <p:cNvSpPr txBox="1">
                <a:spLocks noChangeArrowheads="1"/>
              </p:cNvSpPr>
              <p:nvPr/>
            </p:nvSpPr>
            <p:spPr bwMode="auto">
              <a:xfrm>
                <a:off x="4502" y="2928"/>
                <a:ext cx="404" cy="192"/>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obj2</a:t>
                </a:r>
              </a:p>
            </p:txBody>
          </p:sp>
          <p:sp>
            <p:nvSpPr>
              <p:cNvPr id="48" name="Rectangle 102"/>
              <p:cNvSpPr>
                <a:spLocks noChangeArrowheads="1"/>
              </p:cNvSpPr>
              <p:nvPr/>
            </p:nvSpPr>
            <p:spPr bwMode="auto">
              <a:xfrm>
                <a:off x="4368" y="2928"/>
                <a:ext cx="672"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sp>
          <p:nvSpPr>
            <p:cNvPr id="40" name="Rectangle 103"/>
            <p:cNvSpPr>
              <a:spLocks noChangeArrowheads="1"/>
            </p:cNvSpPr>
            <p:nvPr/>
          </p:nvSpPr>
          <p:spPr bwMode="auto">
            <a:xfrm>
              <a:off x="1920" y="3216"/>
              <a:ext cx="96" cy="43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41" name="Line 104"/>
            <p:cNvSpPr>
              <a:spLocks noChangeShapeType="1"/>
            </p:cNvSpPr>
            <p:nvPr/>
          </p:nvSpPr>
          <p:spPr bwMode="auto">
            <a:xfrm>
              <a:off x="1968" y="3059"/>
              <a:ext cx="0" cy="157"/>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42" name="Line 105"/>
            <p:cNvSpPr>
              <a:spLocks noChangeShapeType="1"/>
            </p:cNvSpPr>
            <p:nvPr/>
          </p:nvSpPr>
          <p:spPr bwMode="auto">
            <a:xfrm>
              <a:off x="1968" y="3696"/>
              <a:ext cx="0" cy="624"/>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43" name="Line 106"/>
            <p:cNvSpPr>
              <a:spLocks noChangeShapeType="1"/>
            </p:cNvSpPr>
            <p:nvPr/>
          </p:nvSpPr>
          <p:spPr bwMode="auto">
            <a:xfrm>
              <a:off x="816" y="3312"/>
              <a:ext cx="720" cy="384"/>
            </a:xfrm>
            <a:prstGeom prst="line">
              <a:avLst/>
            </a:prstGeom>
            <a:noFill/>
            <a:ln w="28575">
              <a:solidFill>
                <a:schemeClr val="tx1"/>
              </a:solidFill>
              <a:round/>
              <a:headEnd/>
              <a:tailEnd/>
            </a:ln>
            <a:effectLst/>
          </p:spPr>
          <p:txBody>
            <a:bodyPr wrap="none" anchor="ctr">
              <a:prstTxWarp prst="textNoShape">
                <a:avLst/>
              </a:prstTxWarp>
            </a:bodyPr>
            <a:lstStyle/>
            <a:p>
              <a:endParaRPr lang="en-GB"/>
            </a:p>
          </p:txBody>
        </p:sp>
        <p:sp>
          <p:nvSpPr>
            <p:cNvPr id="44" name="Text Box 107"/>
            <p:cNvSpPr txBox="1">
              <a:spLocks noChangeArrowheads="1"/>
            </p:cNvSpPr>
            <p:nvPr/>
          </p:nvSpPr>
          <p:spPr bwMode="auto">
            <a:xfrm rot="21614077">
              <a:off x="1728" y="3792"/>
              <a:ext cx="912"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[cond2] mes2</a:t>
              </a:r>
            </a:p>
          </p:txBody>
        </p:sp>
        <p:sp>
          <p:nvSpPr>
            <p:cNvPr id="45" name="Line 108"/>
            <p:cNvSpPr>
              <a:spLocks noChangeShapeType="1"/>
            </p:cNvSpPr>
            <p:nvPr/>
          </p:nvSpPr>
          <p:spPr bwMode="auto">
            <a:xfrm>
              <a:off x="1968" y="3168"/>
              <a:ext cx="1104" cy="144"/>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n-GB"/>
            </a:p>
          </p:txBody>
        </p:sp>
        <p:sp>
          <p:nvSpPr>
            <p:cNvPr id="46" name="Line 109"/>
            <p:cNvSpPr>
              <a:spLocks noChangeShapeType="1"/>
            </p:cNvSpPr>
            <p:nvPr/>
          </p:nvSpPr>
          <p:spPr bwMode="auto">
            <a:xfrm flipV="1">
              <a:off x="1968" y="4128"/>
              <a:ext cx="1104" cy="48"/>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n-GB"/>
            </a:p>
          </p:txBody>
        </p:sp>
      </p:grpSp>
    </p:spTree>
    <p:extLst>
      <p:ext uri="{BB962C8B-B14F-4D97-AF65-F5344CB8AC3E}">
        <p14:creationId xmlns:p14="http://schemas.microsoft.com/office/powerpoint/2010/main" val="7549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Ricorsione</a:t>
            </a:r>
            <a:endParaRPr lang="it-IT" noProof="0"/>
          </a:p>
        </p:txBody>
      </p:sp>
      <p:sp>
        <p:nvSpPr>
          <p:cNvPr id="16" name="Segnaposto numero diapositiva 15"/>
          <p:cNvSpPr>
            <a:spLocks noGrp="1"/>
          </p:cNvSpPr>
          <p:nvPr>
            <p:ph type="sldNum" sz="quarter" idx="12"/>
          </p:nvPr>
        </p:nvSpPr>
        <p:spPr/>
        <p:txBody>
          <a:bodyPr/>
          <a:lstStyle/>
          <a:p>
            <a:fld id="{D2040F39-7941-49A4-B48D-F201B18B6351}" type="slidenum">
              <a:rPr lang="it-IT" smtClean="0"/>
              <a:pPr/>
              <a:t>15</a:t>
            </a:fld>
            <a:endParaRPr lang="it-IT"/>
          </a:p>
        </p:txBody>
      </p:sp>
      <p:grpSp>
        <p:nvGrpSpPr>
          <p:cNvPr id="4" name="Group 73"/>
          <p:cNvGrpSpPr>
            <a:grpSpLocks/>
          </p:cNvGrpSpPr>
          <p:nvPr/>
        </p:nvGrpSpPr>
        <p:grpSpPr bwMode="auto">
          <a:xfrm>
            <a:off x="3276600" y="2133600"/>
            <a:ext cx="2971800" cy="3276600"/>
            <a:chOff x="3072" y="768"/>
            <a:chExt cx="1248" cy="1440"/>
          </a:xfrm>
        </p:grpSpPr>
        <p:sp>
          <p:nvSpPr>
            <p:cNvPr id="5" name="Text Box 5"/>
            <p:cNvSpPr txBox="1">
              <a:spLocks noChangeArrowheads="1"/>
            </p:cNvSpPr>
            <p:nvPr/>
          </p:nvSpPr>
          <p:spPr bwMode="auto">
            <a:xfrm rot="21614077">
              <a:off x="3120" y="1056"/>
              <a:ext cx="1200"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mess</a:t>
              </a:r>
            </a:p>
          </p:txBody>
        </p:sp>
        <p:grpSp>
          <p:nvGrpSpPr>
            <p:cNvPr id="6" name="Group 9"/>
            <p:cNvGrpSpPr>
              <a:grpSpLocks/>
            </p:cNvGrpSpPr>
            <p:nvPr/>
          </p:nvGrpSpPr>
          <p:grpSpPr bwMode="auto">
            <a:xfrm>
              <a:off x="3072" y="768"/>
              <a:ext cx="960" cy="192"/>
              <a:chOff x="96" y="1383"/>
              <a:chExt cx="960" cy="192"/>
            </a:xfrm>
          </p:grpSpPr>
          <p:sp>
            <p:nvSpPr>
              <p:cNvPr id="13" name="Text Box 10"/>
              <p:cNvSpPr txBox="1">
                <a:spLocks noChangeArrowheads="1"/>
              </p:cNvSpPr>
              <p:nvPr/>
            </p:nvSpPr>
            <p:spPr bwMode="auto">
              <a:xfrm>
                <a:off x="443" y="1383"/>
                <a:ext cx="265" cy="192"/>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obj</a:t>
                </a:r>
              </a:p>
            </p:txBody>
          </p:sp>
          <p:sp>
            <p:nvSpPr>
              <p:cNvPr id="14" name="Rectangle 11"/>
              <p:cNvSpPr>
                <a:spLocks noChangeArrowheads="1"/>
              </p:cNvSpPr>
              <p:nvPr/>
            </p:nvSpPr>
            <p:spPr bwMode="auto">
              <a:xfrm>
                <a:off x="96" y="1383"/>
                <a:ext cx="960"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sp>
          <p:nvSpPr>
            <p:cNvPr id="7" name="Line 12"/>
            <p:cNvSpPr>
              <a:spLocks noChangeShapeType="1"/>
            </p:cNvSpPr>
            <p:nvPr/>
          </p:nvSpPr>
          <p:spPr bwMode="auto">
            <a:xfrm flipH="1">
              <a:off x="3552" y="1248"/>
              <a:ext cx="288" cy="0"/>
            </a:xfrm>
            <a:prstGeom prst="line">
              <a:avLst/>
            </a:prstGeom>
            <a:noFill/>
            <a:ln w="28575">
              <a:solidFill>
                <a:schemeClr val="tx1"/>
              </a:solidFill>
              <a:round/>
              <a:headEnd/>
              <a:tailEnd/>
            </a:ln>
            <a:effectLst/>
          </p:spPr>
          <p:txBody>
            <a:bodyPr wrap="none" anchor="ctr">
              <a:prstTxWarp prst="textNoShape">
                <a:avLst/>
              </a:prstTxWarp>
            </a:bodyPr>
            <a:lstStyle/>
            <a:p>
              <a:endParaRPr lang="en-GB"/>
            </a:p>
          </p:txBody>
        </p:sp>
        <p:sp>
          <p:nvSpPr>
            <p:cNvPr id="8" name="Rectangle 15"/>
            <p:cNvSpPr>
              <a:spLocks noChangeArrowheads="1"/>
            </p:cNvSpPr>
            <p:nvPr/>
          </p:nvSpPr>
          <p:spPr bwMode="auto">
            <a:xfrm>
              <a:off x="3456" y="1117"/>
              <a:ext cx="96" cy="707"/>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9" name="Line 16"/>
            <p:cNvSpPr>
              <a:spLocks noChangeShapeType="1"/>
            </p:cNvSpPr>
            <p:nvPr/>
          </p:nvSpPr>
          <p:spPr bwMode="auto">
            <a:xfrm>
              <a:off x="3504" y="960"/>
              <a:ext cx="0" cy="157"/>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0" name="Line 17"/>
            <p:cNvSpPr>
              <a:spLocks noChangeShapeType="1"/>
            </p:cNvSpPr>
            <p:nvPr/>
          </p:nvSpPr>
          <p:spPr bwMode="auto">
            <a:xfrm>
              <a:off x="3504" y="1824"/>
              <a:ext cx="0" cy="384"/>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1" name="Line 18"/>
            <p:cNvSpPr>
              <a:spLocks noChangeShapeType="1"/>
            </p:cNvSpPr>
            <p:nvPr/>
          </p:nvSpPr>
          <p:spPr bwMode="auto">
            <a:xfrm flipH="1">
              <a:off x="3552" y="1776"/>
              <a:ext cx="288" cy="0"/>
            </a:xfrm>
            <a:prstGeom prst="line">
              <a:avLst/>
            </a:prstGeom>
            <a:noFill/>
            <a:ln w="28575">
              <a:solidFill>
                <a:schemeClr val="tx1"/>
              </a:solidFill>
              <a:round/>
              <a:headEnd/>
              <a:tailEnd type="triangle" w="lg" len="sm"/>
            </a:ln>
            <a:effectLst/>
          </p:spPr>
          <p:txBody>
            <a:bodyPr wrap="none" anchor="ctr">
              <a:prstTxWarp prst="textNoShape">
                <a:avLst/>
              </a:prstTxWarp>
            </a:bodyPr>
            <a:lstStyle/>
            <a:p>
              <a:endParaRPr lang="en-GB"/>
            </a:p>
          </p:txBody>
        </p:sp>
        <p:sp>
          <p:nvSpPr>
            <p:cNvPr id="12" name="Line 69"/>
            <p:cNvSpPr>
              <a:spLocks noChangeShapeType="1"/>
            </p:cNvSpPr>
            <p:nvPr/>
          </p:nvSpPr>
          <p:spPr bwMode="auto">
            <a:xfrm>
              <a:off x="3840" y="1248"/>
              <a:ext cx="0" cy="528"/>
            </a:xfrm>
            <a:prstGeom prst="line">
              <a:avLst/>
            </a:prstGeom>
            <a:noFill/>
            <a:ln w="28575">
              <a:solidFill>
                <a:schemeClr val="tx1"/>
              </a:solidFill>
              <a:round/>
              <a:headEnd/>
              <a:tailEnd/>
            </a:ln>
            <a:effectLst/>
          </p:spPr>
          <p:txBody>
            <a:bodyPr wrap="none" anchor="ctr">
              <a:prstTxWarp prst="textNoShape">
                <a:avLst/>
              </a:prstTxWarp>
            </a:bodyPr>
            <a:lstStyle/>
            <a:p>
              <a:endParaRPr lang="en-GB"/>
            </a:p>
          </p:txBody>
        </p:sp>
      </p:grpSp>
    </p:spTree>
    <p:extLst>
      <p:ext uri="{BB962C8B-B14F-4D97-AF65-F5344CB8AC3E}">
        <p14:creationId xmlns:p14="http://schemas.microsoft.com/office/powerpoint/2010/main" val="3777297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Iterazione</a:t>
            </a:r>
            <a:endParaRPr lang="it-IT" noProof="0"/>
          </a:p>
        </p:txBody>
      </p:sp>
      <p:sp>
        <p:nvSpPr>
          <p:cNvPr id="29" name="Segnaposto numero diapositiva 28"/>
          <p:cNvSpPr>
            <a:spLocks noGrp="1"/>
          </p:cNvSpPr>
          <p:nvPr>
            <p:ph type="sldNum" sz="quarter" idx="12"/>
          </p:nvPr>
        </p:nvSpPr>
        <p:spPr/>
        <p:txBody>
          <a:bodyPr/>
          <a:lstStyle/>
          <a:p>
            <a:fld id="{D2040F39-7941-49A4-B48D-F201B18B6351}" type="slidenum">
              <a:rPr lang="it-IT" smtClean="0"/>
              <a:pPr/>
              <a:t>16</a:t>
            </a:fld>
            <a:endParaRPr lang="it-IT"/>
          </a:p>
        </p:txBody>
      </p:sp>
      <p:grpSp>
        <p:nvGrpSpPr>
          <p:cNvPr id="4" name="Group 82"/>
          <p:cNvGrpSpPr>
            <a:grpSpLocks/>
          </p:cNvGrpSpPr>
          <p:nvPr/>
        </p:nvGrpSpPr>
        <p:grpSpPr bwMode="auto">
          <a:xfrm>
            <a:off x="470409" y="1764891"/>
            <a:ext cx="5291126" cy="3746449"/>
            <a:chOff x="528" y="2496"/>
            <a:chExt cx="2160" cy="1344"/>
          </a:xfrm>
        </p:grpSpPr>
        <p:sp>
          <p:nvSpPr>
            <p:cNvPr id="5" name="Text Box 21"/>
            <p:cNvSpPr txBox="1">
              <a:spLocks noChangeArrowheads="1"/>
            </p:cNvSpPr>
            <p:nvPr/>
          </p:nvSpPr>
          <p:spPr bwMode="auto">
            <a:xfrm rot="21614077">
              <a:off x="1107" y="2784"/>
              <a:ext cx="786"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mes1</a:t>
              </a:r>
            </a:p>
          </p:txBody>
        </p:sp>
        <p:grpSp>
          <p:nvGrpSpPr>
            <p:cNvPr id="6" name="Group 22"/>
            <p:cNvGrpSpPr>
              <a:grpSpLocks/>
            </p:cNvGrpSpPr>
            <p:nvPr/>
          </p:nvGrpSpPr>
          <p:grpSpPr bwMode="auto">
            <a:xfrm>
              <a:off x="1674" y="2496"/>
              <a:ext cx="578" cy="192"/>
              <a:chOff x="4368" y="2928"/>
              <a:chExt cx="672" cy="213"/>
            </a:xfrm>
          </p:grpSpPr>
          <p:sp>
            <p:nvSpPr>
              <p:cNvPr id="23" name="Text Box 23"/>
              <p:cNvSpPr txBox="1">
                <a:spLocks noChangeArrowheads="1"/>
              </p:cNvSpPr>
              <p:nvPr/>
            </p:nvSpPr>
            <p:spPr bwMode="auto">
              <a:xfrm>
                <a:off x="4514" y="2928"/>
                <a:ext cx="380" cy="213"/>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obj1</a:t>
                </a:r>
              </a:p>
            </p:txBody>
          </p:sp>
          <p:sp>
            <p:nvSpPr>
              <p:cNvPr id="24" name="Rectangle 24"/>
              <p:cNvSpPr>
                <a:spLocks noChangeArrowheads="1"/>
              </p:cNvSpPr>
              <p:nvPr/>
            </p:nvSpPr>
            <p:spPr bwMode="auto">
              <a:xfrm>
                <a:off x="4368" y="2928"/>
                <a:ext cx="672"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grpSp>
          <p:nvGrpSpPr>
            <p:cNvPr id="7" name="Group 25"/>
            <p:cNvGrpSpPr>
              <a:grpSpLocks/>
            </p:cNvGrpSpPr>
            <p:nvPr/>
          </p:nvGrpSpPr>
          <p:grpSpPr bwMode="auto">
            <a:xfrm>
              <a:off x="528" y="2544"/>
              <a:ext cx="826" cy="192"/>
              <a:chOff x="96" y="1383"/>
              <a:chExt cx="960" cy="213"/>
            </a:xfrm>
          </p:grpSpPr>
          <p:sp>
            <p:nvSpPr>
              <p:cNvPr id="21" name="Text Box 26"/>
              <p:cNvSpPr txBox="1">
                <a:spLocks noChangeArrowheads="1"/>
              </p:cNvSpPr>
              <p:nvPr/>
            </p:nvSpPr>
            <p:spPr bwMode="auto">
              <a:xfrm>
                <a:off x="422" y="1383"/>
                <a:ext cx="308" cy="213"/>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obj</a:t>
                </a:r>
              </a:p>
            </p:txBody>
          </p:sp>
          <p:sp>
            <p:nvSpPr>
              <p:cNvPr id="22" name="Rectangle 27"/>
              <p:cNvSpPr>
                <a:spLocks noChangeArrowheads="1"/>
              </p:cNvSpPr>
              <p:nvPr/>
            </p:nvSpPr>
            <p:spPr bwMode="auto">
              <a:xfrm>
                <a:off x="96" y="1383"/>
                <a:ext cx="960"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sp>
          <p:nvSpPr>
            <p:cNvPr id="8" name="Line 28"/>
            <p:cNvSpPr>
              <a:spLocks noChangeShapeType="1"/>
            </p:cNvSpPr>
            <p:nvPr/>
          </p:nvSpPr>
          <p:spPr bwMode="auto">
            <a:xfrm flipH="1">
              <a:off x="942" y="2933"/>
              <a:ext cx="951" cy="0"/>
            </a:xfrm>
            <a:prstGeom prst="line">
              <a:avLst/>
            </a:prstGeom>
            <a:noFill/>
            <a:ln w="28575">
              <a:solidFill>
                <a:schemeClr val="tx1"/>
              </a:solidFill>
              <a:round/>
              <a:headEnd type="triangle" w="med" len="med"/>
              <a:tailEnd/>
            </a:ln>
            <a:effectLst/>
          </p:spPr>
          <p:txBody>
            <a:bodyPr wrap="none" anchor="ctr">
              <a:prstTxWarp prst="textNoShape">
                <a:avLst/>
              </a:prstTxWarp>
            </a:bodyPr>
            <a:lstStyle/>
            <a:p>
              <a:endParaRPr lang="en-GB"/>
            </a:p>
          </p:txBody>
        </p:sp>
        <p:sp>
          <p:nvSpPr>
            <p:cNvPr id="9" name="Rectangle 29"/>
            <p:cNvSpPr>
              <a:spLocks noChangeArrowheads="1"/>
            </p:cNvSpPr>
            <p:nvPr/>
          </p:nvSpPr>
          <p:spPr bwMode="auto">
            <a:xfrm>
              <a:off x="859" y="2858"/>
              <a:ext cx="83" cy="63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0" name="Line 30"/>
            <p:cNvSpPr>
              <a:spLocks noChangeShapeType="1"/>
            </p:cNvSpPr>
            <p:nvPr/>
          </p:nvSpPr>
          <p:spPr bwMode="auto">
            <a:xfrm>
              <a:off x="900" y="2717"/>
              <a:ext cx="0" cy="141"/>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1" name="Line 31"/>
            <p:cNvSpPr>
              <a:spLocks noChangeShapeType="1"/>
            </p:cNvSpPr>
            <p:nvPr/>
          </p:nvSpPr>
          <p:spPr bwMode="auto">
            <a:xfrm>
              <a:off x="900" y="3494"/>
              <a:ext cx="0" cy="346"/>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2" name="Rectangle 33"/>
            <p:cNvSpPr>
              <a:spLocks noChangeArrowheads="1"/>
            </p:cNvSpPr>
            <p:nvPr/>
          </p:nvSpPr>
          <p:spPr bwMode="auto">
            <a:xfrm>
              <a:off x="1872" y="2928"/>
              <a:ext cx="96" cy="48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3" name="Line 34"/>
            <p:cNvSpPr>
              <a:spLocks noChangeShapeType="1"/>
            </p:cNvSpPr>
            <p:nvPr/>
          </p:nvSpPr>
          <p:spPr bwMode="auto">
            <a:xfrm flipH="1">
              <a:off x="1920" y="2657"/>
              <a:ext cx="8" cy="271"/>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4" name="Line 35"/>
            <p:cNvSpPr>
              <a:spLocks noChangeShapeType="1"/>
            </p:cNvSpPr>
            <p:nvPr/>
          </p:nvSpPr>
          <p:spPr bwMode="auto">
            <a:xfrm>
              <a:off x="1928" y="3435"/>
              <a:ext cx="0" cy="345"/>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5" name="Line 72"/>
            <p:cNvSpPr>
              <a:spLocks noChangeShapeType="1"/>
            </p:cNvSpPr>
            <p:nvPr/>
          </p:nvSpPr>
          <p:spPr bwMode="auto">
            <a:xfrm flipH="1">
              <a:off x="960" y="3360"/>
              <a:ext cx="912" cy="0"/>
            </a:xfrm>
            <a:prstGeom prst="line">
              <a:avLst/>
            </a:prstGeom>
            <a:noFill/>
            <a:ln w="28575">
              <a:solidFill>
                <a:schemeClr val="tx1"/>
              </a:solidFill>
              <a:round/>
              <a:headEnd/>
              <a:tailEnd type="triangle" w="lg" len="sm"/>
            </a:ln>
            <a:effectLst/>
          </p:spPr>
          <p:txBody>
            <a:bodyPr wrap="none" anchor="ctr">
              <a:prstTxWarp prst="textNoShape">
                <a:avLst/>
              </a:prstTxWarp>
            </a:bodyPr>
            <a:lstStyle/>
            <a:p>
              <a:endParaRPr lang="en-GB"/>
            </a:p>
          </p:txBody>
        </p:sp>
        <p:sp>
          <p:nvSpPr>
            <p:cNvPr id="16" name="Line 74"/>
            <p:cNvSpPr>
              <a:spLocks noChangeShapeType="1"/>
            </p:cNvSpPr>
            <p:nvPr/>
          </p:nvSpPr>
          <p:spPr bwMode="auto">
            <a:xfrm flipH="1">
              <a:off x="960" y="3120"/>
              <a:ext cx="912" cy="0"/>
            </a:xfrm>
            <a:prstGeom prst="line">
              <a:avLst/>
            </a:prstGeom>
            <a:noFill/>
            <a:ln w="28575">
              <a:solidFill>
                <a:schemeClr val="tx1"/>
              </a:solidFill>
              <a:round/>
              <a:headEnd/>
              <a:tailEnd type="triangle" w="lg" len="sm"/>
            </a:ln>
            <a:effectLst/>
          </p:spPr>
          <p:txBody>
            <a:bodyPr wrap="none" anchor="ctr">
              <a:prstTxWarp prst="textNoShape">
                <a:avLst/>
              </a:prstTxWarp>
            </a:bodyPr>
            <a:lstStyle/>
            <a:p>
              <a:endParaRPr lang="en-GB"/>
            </a:p>
          </p:txBody>
        </p:sp>
        <p:sp>
          <p:nvSpPr>
            <p:cNvPr id="17" name="Text Box 75"/>
            <p:cNvSpPr txBox="1">
              <a:spLocks noChangeArrowheads="1"/>
            </p:cNvSpPr>
            <p:nvPr/>
          </p:nvSpPr>
          <p:spPr bwMode="auto">
            <a:xfrm rot="21614077">
              <a:off x="1104" y="2947"/>
              <a:ext cx="786" cy="173"/>
            </a:xfrm>
            <a:prstGeom prst="rect">
              <a:avLst/>
            </a:prstGeom>
            <a:noFill/>
            <a:ln w="9525">
              <a:noFill/>
              <a:miter lim="800000"/>
              <a:headEnd/>
              <a:tailEnd/>
            </a:ln>
            <a:effectLst/>
          </p:spPr>
          <p:txBody>
            <a:bodyPr>
              <a:prstTxWarp prst="textNoShape">
                <a:avLst/>
              </a:prstTxWarp>
              <a:spAutoFit/>
            </a:bodyPr>
            <a:lstStyle/>
            <a:p>
              <a:pPr algn="ctr"/>
              <a:r>
                <a:rPr lang="en-US" altLang="en-US" sz="1200" dirty="0">
                  <a:latin typeface="Arial" charset="0"/>
                </a:rPr>
                <a:t> mes2</a:t>
              </a:r>
            </a:p>
          </p:txBody>
        </p:sp>
        <p:sp>
          <p:nvSpPr>
            <p:cNvPr id="18" name="Text Box 76"/>
            <p:cNvSpPr txBox="1">
              <a:spLocks noChangeArrowheads="1"/>
            </p:cNvSpPr>
            <p:nvPr/>
          </p:nvSpPr>
          <p:spPr bwMode="auto">
            <a:xfrm rot="21614077">
              <a:off x="1086" y="3187"/>
              <a:ext cx="786"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mes3</a:t>
              </a:r>
            </a:p>
          </p:txBody>
        </p:sp>
        <p:sp>
          <p:nvSpPr>
            <p:cNvPr id="19" name="Rectangle 77"/>
            <p:cNvSpPr>
              <a:spLocks noChangeArrowheads="1"/>
            </p:cNvSpPr>
            <p:nvPr/>
          </p:nvSpPr>
          <p:spPr bwMode="auto">
            <a:xfrm>
              <a:off x="720" y="2784"/>
              <a:ext cx="1392" cy="768"/>
            </a:xfrm>
            <a:prstGeom prst="rect">
              <a:avLst/>
            </a:prstGeom>
            <a:noFill/>
            <a:ln w="9525">
              <a:solidFill>
                <a:schemeClr val="tx1"/>
              </a:solidFill>
              <a:miter lim="800000"/>
              <a:headEnd/>
              <a:tailEnd/>
            </a:ln>
            <a:effectLst/>
          </p:spPr>
          <p:txBody>
            <a:bodyPr wrap="none" anchor="ctr">
              <a:prstTxWarp prst="textNoShape">
                <a:avLst/>
              </a:prstTxWarp>
            </a:bodyPr>
            <a:lstStyle/>
            <a:p>
              <a:endParaRPr lang="en-GB"/>
            </a:p>
          </p:txBody>
        </p:sp>
        <p:sp>
          <p:nvSpPr>
            <p:cNvPr id="20" name="Text Box 78"/>
            <p:cNvSpPr txBox="1">
              <a:spLocks noChangeArrowheads="1"/>
            </p:cNvSpPr>
            <p:nvPr/>
          </p:nvSpPr>
          <p:spPr bwMode="auto">
            <a:xfrm rot="21614077">
              <a:off x="1296" y="3552"/>
              <a:ext cx="1392"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*[recurrence condition]</a:t>
              </a:r>
            </a:p>
          </p:txBody>
        </p:sp>
      </p:grpSp>
      <p:grpSp>
        <p:nvGrpSpPr>
          <p:cNvPr id="25" name="Group 81"/>
          <p:cNvGrpSpPr>
            <a:grpSpLocks/>
          </p:cNvGrpSpPr>
          <p:nvPr/>
        </p:nvGrpSpPr>
        <p:grpSpPr bwMode="auto">
          <a:xfrm>
            <a:off x="4051908" y="2682267"/>
            <a:ext cx="4606988" cy="1200912"/>
            <a:chOff x="2112" y="2592"/>
            <a:chExt cx="2580" cy="591"/>
          </a:xfrm>
        </p:grpSpPr>
        <p:sp>
          <p:nvSpPr>
            <p:cNvPr id="26" name="Text Box 79"/>
            <p:cNvSpPr txBox="1">
              <a:spLocks noChangeArrowheads="1"/>
            </p:cNvSpPr>
            <p:nvPr/>
          </p:nvSpPr>
          <p:spPr bwMode="auto">
            <a:xfrm>
              <a:off x="2736" y="2592"/>
              <a:ext cx="1956" cy="591"/>
            </a:xfrm>
            <a:prstGeom prst="rect">
              <a:avLst/>
            </a:prstGeom>
            <a:solidFill>
              <a:srgbClr val="FFFF00"/>
            </a:solidFill>
            <a:ln w="9525">
              <a:noFill/>
              <a:miter lim="800000"/>
              <a:headEnd/>
              <a:tailEnd/>
            </a:ln>
            <a:effectLst/>
          </p:spPr>
          <p:txBody>
            <a:bodyPr wrap="none">
              <a:prstTxWarp prst="textNoShape">
                <a:avLst/>
              </a:prstTxWarp>
              <a:spAutoFit/>
            </a:bodyPr>
            <a:lstStyle/>
            <a:p>
              <a:r>
                <a:rPr lang="it-IT" altLang="en-US" sz="1800" dirty="0" smtClean="0">
                  <a:latin typeface="Arial" charset="0"/>
                </a:rPr>
                <a:t>Il gruppo di messaggi racchiuso </a:t>
              </a:r>
            </a:p>
            <a:p>
              <a:r>
                <a:rPr lang="it-IT" altLang="en-US" sz="1800" dirty="0" smtClean="0">
                  <a:latin typeface="Arial" charset="0"/>
                </a:rPr>
                <a:t>nel rettangolo</a:t>
              </a:r>
            </a:p>
            <a:p>
              <a:r>
                <a:rPr lang="it-IT" altLang="en-US" sz="1800" dirty="0" smtClean="0">
                  <a:latin typeface="Arial" charset="0"/>
                </a:rPr>
                <a:t>si ripete mentre vale la </a:t>
              </a:r>
            </a:p>
            <a:p>
              <a:r>
                <a:rPr lang="it-IT" altLang="en-US" sz="1800" dirty="0" err="1" smtClean="0">
                  <a:latin typeface="Arial" charset="0"/>
                </a:rPr>
                <a:t>recurrence</a:t>
              </a:r>
              <a:r>
                <a:rPr lang="it-IT" altLang="en-US" sz="1800" dirty="0" smtClean="0">
                  <a:latin typeface="Arial" charset="0"/>
                </a:rPr>
                <a:t> </a:t>
              </a:r>
              <a:r>
                <a:rPr lang="it-IT" altLang="en-US" sz="1800" dirty="0" err="1" smtClean="0">
                  <a:latin typeface="Arial" charset="0"/>
                </a:rPr>
                <a:t>condition</a:t>
              </a:r>
              <a:r>
                <a:rPr lang="it-IT" altLang="en-US" sz="1800" dirty="0" smtClean="0">
                  <a:latin typeface="Arial" charset="0"/>
                </a:rPr>
                <a:t> </a:t>
              </a:r>
              <a:endParaRPr lang="it-IT" altLang="en-US" sz="1800" dirty="0">
                <a:latin typeface="Arial" charset="0"/>
              </a:endParaRPr>
            </a:p>
          </p:txBody>
        </p:sp>
        <p:sp>
          <p:nvSpPr>
            <p:cNvPr id="27" name="Line 80"/>
            <p:cNvSpPr>
              <a:spLocks noChangeShapeType="1"/>
            </p:cNvSpPr>
            <p:nvPr/>
          </p:nvSpPr>
          <p:spPr bwMode="auto">
            <a:xfrm flipV="1">
              <a:off x="2112" y="2976"/>
              <a:ext cx="624" cy="48"/>
            </a:xfrm>
            <a:prstGeom prst="line">
              <a:avLst/>
            </a:prstGeom>
            <a:noFill/>
            <a:ln w="57150">
              <a:solidFill>
                <a:srgbClr val="FFFF00"/>
              </a:solidFill>
              <a:round/>
              <a:headEnd/>
              <a:tailEnd/>
            </a:ln>
            <a:effectLst/>
          </p:spPr>
          <p:txBody>
            <a:bodyPr wrap="none" anchor="ctr">
              <a:prstTxWarp prst="textNoShape">
                <a:avLst/>
              </a:prstTxWarp>
            </a:bodyPr>
            <a:lstStyle/>
            <a:p>
              <a:endParaRPr lang="en-GB"/>
            </a:p>
          </p:txBody>
        </p:sp>
      </p:grpSp>
    </p:spTree>
    <p:extLst>
      <p:ext uri="{BB962C8B-B14F-4D97-AF65-F5344CB8AC3E}">
        <p14:creationId xmlns:p14="http://schemas.microsoft.com/office/powerpoint/2010/main" val="428758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Annotazioni testuali</a:t>
            </a:r>
            <a:endParaRPr lang="it-IT" noProof="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17</a:t>
            </a:fld>
            <a:endParaRPr lang="it-IT"/>
          </a:p>
        </p:txBody>
      </p:sp>
      <p:sp>
        <p:nvSpPr>
          <p:cNvPr id="3" name="Segnaposto contenuto 2"/>
          <p:cNvSpPr>
            <a:spLocks noGrp="1"/>
          </p:cNvSpPr>
          <p:nvPr>
            <p:ph sz="quarter" idx="1"/>
          </p:nvPr>
        </p:nvSpPr>
        <p:spPr/>
        <p:txBody>
          <a:bodyPr/>
          <a:lstStyle/>
          <a:p>
            <a:pPr>
              <a:lnSpc>
                <a:spcPts val="2200"/>
              </a:lnSpc>
            </a:pPr>
            <a:r>
              <a:rPr lang="it-IT" altLang="en-US" noProof="0" dirty="0" smtClean="0"/>
              <a:t>Commenti</a:t>
            </a:r>
          </a:p>
          <a:p>
            <a:pPr lvl="1">
              <a:lnSpc>
                <a:spcPts val="2200"/>
              </a:lnSpc>
            </a:pPr>
            <a:r>
              <a:rPr lang="it-IT" altLang="en-US" noProof="0" dirty="0" smtClean="0"/>
              <a:t>Posizionati sulla sinistra del diagramma, vicino ai messaggi che descrivono</a:t>
            </a:r>
          </a:p>
          <a:p>
            <a:pPr>
              <a:lnSpc>
                <a:spcPts val="2200"/>
              </a:lnSpc>
            </a:pPr>
            <a:r>
              <a:rPr lang="it-IT" altLang="en-US" noProof="0" dirty="0" err="1" smtClean="0"/>
              <a:t>Durations</a:t>
            </a:r>
            <a:endParaRPr lang="it-IT" altLang="en-US" noProof="0" dirty="0" smtClean="0"/>
          </a:p>
          <a:p>
            <a:pPr lvl="1">
              <a:lnSpc>
                <a:spcPts val="2200"/>
              </a:lnSpc>
              <a:buFont typeface="Wingdings 3" pitchFamily="18" charset="2"/>
              <a:buChar char=""/>
            </a:pPr>
            <a:r>
              <a:rPr lang="it-IT" altLang="en-US" dirty="0"/>
              <a:t>descrivono</a:t>
            </a:r>
            <a:r>
              <a:rPr lang="it-IT" altLang="en-US" noProof="0" dirty="0" smtClean="0"/>
              <a:t> la </a:t>
            </a:r>
            <a:r>
              <a:rPr lang="it-IT" altLang="en-US" b="1" noProof="0" dirty="0" smtClean="0"/>
              <a:t>durata</a:t>
            </a:r>
            <a:r>
              <a:rPr lang="it-IT" altLang="en-US" noProof="0" dirty="0" smtClean="0"/>
              <a:t> del tempo tra due messaggi</a:t>
            </a:r>
          </a:p>
          <a:p>
            <a:pPr>
              <a:lnSpc>
                <a:spcPts val="2200"/>
              </a:lnSpc>
            </a:pPr>
            <a:r>
              <a:rPr lang="it-IT" altLang="en-US" noProof="0" dirty="0" err="1" smtClean="0"/>
              <a:t>Constraints</a:t>
            </a:r>
            <a:r>
              <a:rPr lang="it-IT" altLang="en-US" noProof="0" dirty="0" smtClean="0"/>
              <a:t> (vincoli)</a:t>
            </a:r>
          </a:p>
          <a:p>
            <a:pPr lvl="1">
              <a:lnSpc>
                <a:spcPts val="2200"/>
              </a:lnSpc>
            </a:pPr>
            <a:r>
              <a:rPr lang="it-IT" altLang="en-US" noProof="0" dirty="0" smtClean="0"/>
              <a:t>concernenti gli </a:t>
            </a:r>
            <a:r>
              <a:rPr lang="it-IT" altLang="en-US" b="1" noProof="0" dirty="0" smtClean="0"/>
              <a:t>intervalli di tempo </a:t>
            </a:r>
            <a:r>
              <a:rPr lang="it-IT" altLang="en-US" noProof="0" dirty="0" smtClean="0"/>
              <a:t>tra i vari messaggi</a:t>
            </a:r>
          </a:p>
          <a:p>
            <a:pPr lvl="1">
              <a:lnSpc>
                <a:spcPts val="2200"/>
              </a:lnSpc>
            </a:pPr>
            <a:endParaRPr lang="it-IT" altLang="en-US" noProof="0" dirty="0" smtClean="0"/>
          </a:p>
          <a:p>
            <a:endParaRPr lang="it-IT" noProof="0" dirty="0"/>
          </a:p>
        </p:txBody>
      </p:sp>
    </p:spTree>
    <p:extLst>
      <p:ext uri="{BB962C8B-B14F-4D97-AF65-F5344CB8AC3E}">
        <p14:creationId xmlns:p14="http://schemas.microsoft.com/office/powerpoint/2010/main" val="304977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Concorrenza</a:t>
            </a:r>
            <a:endParaRPr lang="it-IT" noProof="0"/>
          </a:p>
        </p:txBody>
      </p:sp>
      <p:sp>
        <p:nvSpPr>
          <p:cNvPr id="3" name="Segnaposto contenuto 2"/>
          <p:cNvSpPr>
            <a:spLocks noGrp="1"/>
          </p:cNvSpPr>
          <p:nvPr>
            <p:ph idx="1"/>
          </p:nvPr>
        </p:nvSpPr>
        <p:spPr/>
        <p:txBody>
          <a:bodyPr/>
          <a:lstStyle/>
          <a:p>
            <a:r>
              <a:rPr lang="it-IT" noProof="0" dirty="0" smtClean="0"/>
              <a:t>La concorrenza si esprime mediante gli </a:t>
            </a:r>
            <a:r>
              <a:rPr lang="it-IT" b="1" noProof="0" dirty="0" smtClean="0"/>
              <a:t>oggetti attivi</a:t>
            </a:r>
          </a:p>
          <a:p>
            <a:r>
              <a:rPr lang="it-IT" noProof="0" dirty="0" smtClean="0"/>
              <a:t>Occorre un metodo per visualizzare i </a:t>
            </a:r>
            <a:r>
              <a:rPr lang="it-IT" noProof="0" dirty="0" err="1" smtClean="0"/>
              <a:t>thread</a:t>
            </a:r>
            <a:r>
              <a:rPr lang="it-IT" noProof="0" dirty="0" smtClean="0"/>
              <a:t> in esecuzione parallela </a:t>
            </a:r>
            <a:r>
              <a:rPr lang="it-IT" noProof="0" dirty="0" smtClean="0">
                <a:sym typeface="Wingdings"/>
              </a:rPr>
              <a:t> </a:t>
            </a:r>
            <a:r>
              <a:rPr lang="it-IT" b="1" noProof="0" dirty="0" smtClean="0">
                <a:sym typeface="Wingdings"/>
              </a:rPr>
              <a:t>biforcazione</a:t>
            </a:r>
            <a:r>
              <a:rPr lang="it-IT" noProof="0" dirty="0" smtClean="0">
                <a:sym typeface="Wingdings"/>
              </a:rPr>
              <a:t> focus di controllo</a:t>
            </a:r>
          </a:p>
          <a:p>
            <a:r>
              <a:rPr lang="it-IT" noProof="0" dirty="0" smtClean="0">
                <a:sym typeface="Wingdings"/>
              </a:rPr>
              <a:t>Quando il </a:t>
            </a:r>
            <a:r>
              <a:rPr lang="it-IT" noProof="0" dirty="0" err="1" smtClean="0">
                <a:sym typeface="Wingdings"/>
              </a:rPr>
              <a:t>thread</a:t>
            </a:r>
            <a:r>
              <a:rPr lang="it-IT" noProof="0" dirty="0" smtClean="0">
                <a:sym typeface="Wingdings"/>
              </a:rPr>
              <a:t> termina l’esecuzione torna allo stesso punto del focus di controllo originale</a:t>
            </a:r>
            <a:r>
              <a:rPr lang="it-IT" noProof="0" dirty="0" smtClean="0"/>
              <a:t> </a:t>
            </a:r>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18</a:t>
            </a:fld>
            <a:endParaRPr lang="it-IT"/>
          </a:p>
        </p:txBody>
      </p:sp>
    </p:spTree>
    <p:extLst>
      <p:ext uri="{BB962C8B-B14F-4D97-AF65-F5344CB8AC3E}">
        <p14:creationId xmlns:p14="http://schemas.microsoft.com/office/powerpoint/2010/main" val="3098791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Nota</a:t>
            </a:r>
            <a:endParaRPr lang="it-IT" noProof="0" dirty="0"/>
          </a:p>
        </p:txBody>
      </p:sp>
      <p:sp>
        <p:nvSpPr>
          <p:cNvPr id="3" name="Segnaposto contenuto 2"/>
          <p:cNvSpPr>
            <a:spLocks noGrp="1"/>
          </p:cNvSpPr>
          <p:nvPr>
            <p:ph idx="1"/>
          </p:nvPr>
        </p:nvSpPr>
        <p:spPr/>
        <p:txBody>
          <a:bodyPr/>
          <a:lstStyle/>
          <a:p>
            <a:r>
              <a:rPr lang="it-IT" noProof="0" dirty="0" smtClean="0"/>
              <a:t>Durante la creazione di un </a:t>
            </a:r>
            <a:r>
              <a:rPr lang="it-IT" noProof="0" dirty="0" err="1" smtClean="0"/>
              <a:t>sequence</a:t>
            </a:r>
            <a:r>
              <a:rPr lang="it-IT" noProof="0" dirty="0" smtClean="0"/>
              <a:t> </a:t>
            </a:r>
            <a:r>
              <a:rPr lang="it-IT" noProof="0" dirty="0" err="1" smtClean="0"/>
              <a:t>diagram</a:t>
            </a:r>
            <a:r>
              <a:rPr lang="it-IT" noProof="0" dirty="0" smtClean="0"/>
              <a:t> </a:t>
            </a:r>
            <a:r>
              <a:rPr lang="it-IT" b="1" noProof="0" dirty="0" smtClean="0"/>
              <a:t>evitare</a:t>
            </a:r>
            <a:r>
              <a:rPr lang="it-IT" noProof="0" dirty="0" smtClean="0"/>
              <a:t> di inserire come oggetto il </a:t>
            </a:r>
            <a:r>
              <a:rPr lang="it-IT" noProof="0" dirty="0" err="1" smtClean="0"/>
              <a:t>DataBase</a:t>
            </a:r>
            <a:endParaRPr lang="it-IT" noProof="0" dirty="0" smtClean="0"/>
          </a:p>
          <a:p>
            <a:pPr lvl="1"/>
            <a:r>
              <a:rPr lang="it-IT" noProof="0" dirty="0" smtClean="0"/>
              <a:t>Gli oggetti indicati molto probabilmente sono già di per sé posizionati del </a:t>
            </a:r>
            <a:r>
              <a:rPr lang="it-IT" noProof="0" dirty="0" err="1" smtClean="0"/>
              <a:t>DataBase</a:t>
            </a:r>
            <a:r>
              <a:rPr lang="it-IT" noProof="0" dirty="0" smtClean="0"/>
              <a:t>!</a:t>
            </a:r>
          </a:p>
          <a:p>
            <a:r>
              <a:rPr lang="it-IT" dirty="0" smtClean="0"/>
              <a:t>Anche l’interfaccia grafica di solito non è inserita</a:t>
            </a:r>
          </a:p>
          <a:p>
            <a:pPr lvl="1"/>
            <a:r>
              <a:rPr lang="it-IT" dirty="0" smtClean="0"/>
              <a:t>Comunque non sono riportati i dettagli</a:t>
            </a:r>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19</a:t>
            </a:fld>
            <a:endParaRPr lang="it-IT"/>
          </a:p>
        </p:txBody>
      </p:sp>
    </p:spTree>
    <p:extLst>
      <p:ext uri="{BB962C8B-B14F-4D97-AF65-F5344CB8AC3E}">
        <p14:creationId xmlns:p14="http://schemas.microsoft.com/office/powerpoint/2010/main" val="120794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323528" y="3933056"/>
            <a:ext cx="8496944" cy="2160240"/>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p:txBody>
          <a:bodyPr/>
          <a:lstStyle/>
          <a:p>
            <a:r>
              <a:rPr lang="it-IT" noProof="0" dirty="0" smtClean="0"/>
              <a:t>Diagrammi</a:t>
            </a:r>
            <a:endParaRPr lang="it-IT" noProof="0" dirty="0"/>
          </a:p>
        </p:txBody>
      </p:sp>
      <p:sp>
        <p:nvSpPr>
          <p:cNvPr id="3" name="Segnaposto contenuto 2"/>
          <p:cNvSpPr>
            <a:spLocks noGrp="1"/>
          </p:cNvSpPr>
          <p:nvPr>
            <p:ph idx="1"/>
          </p:nvPr>
        </p:nvSpPr>
        <p:spPr/>
        <p:txBody>
          <a:bodyPr>
            <a:normAutofit lnSpcReduction="10000"/>
          </a:bodyPr>
          <a:lstStyle/>
          <a:p>
            <a:r>
              <a:rPr lang="it-IT" noProof="0" dirty="0" smtClean="0"/>
              <a:t>Diagrammi strutturali (</a:t>
            </a:r>
            <a:r>
              <a:rPr lang="it-IT" noProof="0" dirty="0" err="1" smtClean="0"/>
              <a:t>structure</a:t>
            </a:r>
            <a:r>
              <a:rPr lang="it-IT" noProof="0" dirty="0" smtClean="0"/>
              <a:t> </a:t>
            </a:r>
            <a:r>
              <a:rPr lang="it-IT" noProof="0" dirty="0" err="1" smtClean="0"/>
              <a:t>diagram</a:t>
            </a:r>
            <a:r>
              <a:rPr lang="it-IT" noProof="0" dirty="0" smtClean="0"/>
              <a:t>) </a:t>
            </a:r>
          </a:p>
          <a:p>
            <a:pPr lvl="1"/>
            <a:r>
              <a:rPr lang="it-IT" noProof="0" dirty="0" smtClean="0"/>
              <a:t>Diagramma dei </a:t>
            </a:r>
            <a:r>
              <a:rPr lang="it-IT" b="1" noProof="0" dirty="0" smtClean="0"/>
              <a:t>casi d’uso</a:t>
            </a:r>
          </a:p>
          <a:p>
            <a:pPr lvl="1"/>
            <a:r>
              <a:rPr lang="it-IT" noProof="0" dirty="0" smtClean="0"/>
              <a:t>Diagramma delle </a:t>
            </a:r>
            <a:r>
              <a:rPr lang="it-IT" b="1" noProof="0" dirty="0" smtClean="0"/>
              <a:t>classi</a:t>
            </a:r>
            <a:r>
              <a:rPr lang="it-IT" noProof="0" dirty="0" smtClean="0"/>
              <a:t> (</a:t>
            </a:r>
            <a:r>
              <a:rPr lang="it-IT" noProof="0" dirty="0" err="1" smtClean="0"/>
              <a:t>class</a:t>
            </a:r>
            <a:r>
              <a:rPr lang="it-IT" noProof="0" dirty="0" smtClean="0"/>
              <a:t> </a:t>
            </a:r>
            <a:r>
              <a:rPr lang="it-IT" noProof="0" dirty="0" err="1" smtClean="0"/>
              <a:t>diagram</a:t>
            </a:r>
            <a:r>
              <a:rPr lang="it-IT" noProof="0" dirty="0" smtClean="0"/>
              <a:t>) </a:t>
            </a:r>
          </a:p>
          <a:p>
            <a:pPr lvl="1"/>
            <a:r>
              <a:rPr lang="it-IT" dirty="0"/>
              <a:t>Diagramma degli </a:t>
            </a:r>
            <a:r>
              <a:rPr lang="it-IT" b="1" dirty="0"/>
              <a:t>oggetti</a:t>
            </a:r>
          </a:p>
          <a:p>
            <a:pPr lvl="1"/>
            <a:r>
              <a:rPr lang="it-IT" dirty="0"/>
              <a:t>Diagramma di </a:t>
            </a:r>
            <a:r>
              <a:rPr lang="it-IT" b="1" dirty="0"/>
              <a:t>package</a:t>
            </a:r>
          </a:p>
          <a:p>
            <a:pPr lvl="1"/>
            <a:r>
              <a:rPr lang="it-IT" dirty="0"/>
              <a:t>Diagramma </a:t>
            </a:r>
            <a:r>
              <a:rPr lang="it-IT" dirty="0" smtClean="0"/>
              <a:t>di </a:t>
            </a:r>
            <a:r>
              <a:rPr lang="it-IT" dirty="0" err="1" smtClean="0"/>
              <a:t>deployment</a:t>
            </a:r>
            <a:endParaRPr lang="it-IT" dirty="0"/>
          </a:p>
          <a:p>
            <a:pPr lvl="1"/>
            <a:r>
              <a:rPr lang="it-IT" dirty="0"/>
              <a:t>Diagramma </a:t>
            </a:r>
            <a:r>
              <a:rPr lang="it-IT" dirty="0" smtClean="0"/>
              <a:t>dei componenti</a:t>
            </a:r>
            <a:endParaRPr lang="it-IT" dirty="0"/>
          </a:p>
          <a:p>
            <a:r>
              <a:rPr lang="it-IT" noProof="0" dirty="0" smtClean="0"/>
              <a:t>Diagrammi comportamentali (</a:t>
            </a:r>
            <a:r>
              <a:rPr lang="it-IT" noProof="0" dirty="0" err="1" smtClean="0"/>
              <a:t>behaviour</a:t>
            </a:r>
            <a:r>
              <a:rPr lang="it-IT" noProof="0" dirty="0" smtClean="0"/>
              <a:t> </a:t>
            </a:r>
            <a:r>
              <a:rPr lang="it-IT" noProof="0" dirty="0" err="1" smtClean="0"/>
              <a:t>diagram</a:t>
            </a:r>
            <a:r>
              <a:rPr lang="it-IT" noProof="0" dirty="0" smtClean="0"/>
              <a:t>) </a:t>
            </a:r>
          </a:p>
          <a:p>
            <a:pPr lvl="1"/>
            <a:r>
              <a:rPr lang="it-IT" noProof="0" dirty="0" smtClean="0"/>
              <a:t>Diagramma di interazione </a:t>
            </a:r>
          </a:p>
          <a:p>
            <a:pPr lvl="2"/>
            <a:r>
              <a:rPr lang="it-IT" noProof="0" dirty="0" smtClean="0"/>
              <a:t>Di </a:t>
            </a:r>
            <a:r>
              <a:rPr lang="it-IT" b="1" noProof="0" dirty="0" smtClean="0"/>
              <a:t>sequenza</a:t>
            </a:r>
            <a:r>
              <a:rPr lang="it-IT" noProof="0" dirty="0" smtClean="0"/>
              <a:t>, comunicazione, interazione generale, temporizzazione</a:t>
            </a:r>
          </a:p>
          <a:p>
            <a:pPr lvl="1"/>
            <a:r>
              <a:rPr lang="it-IT" noProof="0" dirty="0" smtClean="0"/>
              <a:t>Diagramma di </a:t>
            </a:r>
            <a:r>
              <a:rPr lang="it-IT" b="1" noProof="0" dirty="0" smtClean="0"/>
              <a:t>stato</a:t>
            </a:r>
          </a:p>
          <a:p>
            <a:pPr lvl="1"/>
            <a:r>
              <a:rPr lang="it-IT" noProof="0" dirty="0" smtClean="0"/>
              <a:t>Diagramma delle </a:t>
            </a:r>
            <a:r>
              <a:rPr lang="it-IT" b="1" noProof="0" dirty="0" smtClean="0"/>
              <a:t>attività </a:t>
            </a:r>
          </a:p>
        </p:txBody>
      </p:sp>
      <p:sp>
        <p:nvSpPr>
          <p:cNvPr id="5" name="Segnaposto numero diapositiva 4"/>
          <p:cNvSpPr>
            <a:spLocks noGrp="1"/>
          </p:cNvSpPr>
          <p:nvPr>
            <p:ph type="sldNum" sz="quarter" idx="12"/>
          </p:nvPr>
        </p:nvSpPr>
        <p:spPr/>
        <p:txBody>
          <a:bodyPr/>
          <a:lstStyle/>
          <a:p>
            <a:fld id="{D2040F39-7941-49A4-B48D-F201B18B6351}" type="slidenum">
              <a:rPr lang="it-IT" smtClean="0"/>
              <a:pPr/>
              <a:t>2</a:t>
            </a:fld>
            <a:endParaRPr lang="it-IT"/>
          </a:p>
        </p:txBody>
      </p:sp>
      <p:sp>
        <p:nvSpPr>
          <p:cNvPr id="7" name="Rettangolo 6"/>
          <p:cNvSpPr/>
          <p:nvPr/>
        </p:nvSpPr>
        <p:spPr>
          <a:xfrm>
            <a:off x="323528" y="1268760"/>
            <a:ext cx="8496944" cy="266429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9125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Diagramma di </a:t>
            </a:r>
            <a:r>
              <a:rPr lang="it-IT" noProof="0" smtClean="0"/>
              <a:t>stato</a:t>
            </a:r>
            <a:endParaRPr lang="it-IT" noProof="0"/>
          </a:p>
        </p:txBody>
      </p:sp>
      <p:sp>
        <p:nvSpPr>
          <p:cNvPr id="3" name="Segnaposto testo 2"/>
          <p:cNvSpPr>
            <a:spLocks noGrp="1"/>
          </p:cNvSpPr>
          <p:nvPr>
            <p:ph type="body" idx="1"/>
          </p:nvPr>
        </p:nvSpPr>
        <p:spPr/>
        <p:txBody>
          <a:bodyPr/>
          <a:lstStyle/>
          <a:p>
            <a:endParaRPr lang="it-IT"/>
          </a:p>
        </p:txBody>
      </p:sp>
      <p:sp>
        <p:nvSpPr>
          <p:cNvPr id="5" name="Segnaposto numero diapositiva 4"/>
          <p:cNvSpPr>
            <a:spLocks noGrp="1"/>
          </p:cNvSpPr>
          <p:nvPr>
            <p:ph type="sldNum" sz="quarter" idx="12"/>
          </p:nvPr>
        </p:nvSpPr>
        <p:spPr/>
        <p:txBody>
          <a:bodyPr/>
          <a:lstStyle/>
          <a:p>
            <a:fld id="{D2040F39-7941-49A4-B48D-F201B18B6351}" type="slidenum">
              <a:rPr lang="it-IT" smtClean="0"/>
              <a:pPr/>
              <a:t>20</a:t>
            </a:fld>
            <a:endParaRPr lang="it-IT"/>
          </a:p>
        </p:txBody>
      </p:sp>
    </p:spTree>
    <p:extLst>
      <p:ext uri="{BB962C8B-B14F-4D97-AF65-F5344CB8AC3E}">
        <p14:creationId xmlns:p14="http://schemas.microsoft.com/office/powerpoint/2010/main" val="3130726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Diagramma degli Stati</a:t>
            </a:r>
            <a:endParaRPr lang="it-IT" noProof="0"/>
          </a:p>
        </p:txBody>
      </p:sp>
      <p:sp>
        <p:nvSpPr>
          <p:cNvPr id="3" name="Segnaposto contenuto 2"/>
          <p:cNvSpPr>
            <a:spLocks noGrp="1"/>
          </p:cNvSpPr>
          <p:nvPr>
            <p:ph idx="1"/>
          </p:nvPr>
        </p:nvSpPr>
        <p:spPr/>
        <p:txBody>
          <a:bodyPr/>
          <a:lstStyle/>
          <a:p>
            <a:r>
              <a:rPr lang="it-IT" noProof="0" dirty="0" smtClean="0"/>
              <a:t>Rappresenta il </a:t>
            </a:r>
            <a:r>
              <a:rPr lang="it-IT" b="1" noProof="0" dirty="0" smtClean="0"/>
              <a:t>ciclo di vita </a:t>
            </a:r>
            <a:r>
              <a:rPr lang="it-IT" noProof="0" dirty="0" smtClean="0"/>
              <a:t>degli oggetti di una classe</a:t>
            </a:r>
          </a:p>
          <a:p>
            <a:pPr lvl="1"/>
            <a:r>
              <a:rPr lang="it-IT" noProof="0" dirty="0" smtClean="0"/>
              <a:t>descritto in termini di:</a:t>
            </a:r>
          </a:p>
          <a:p>
            <a:pPr lvl="2"/>
            <a:r>
              <a:rPr lang="it-IT" noProof="0" dirty="0" smtClean="0"/>
              <a:t>Eventi e Azioni</a:t>
            </a:r>
          </a:p>
          <a:p>
            <a:pPr lvl="2"/>
            <a:r>
              <a:rPr lang="it-IT" noProof="0" dirty="0" smtClean="0"/>
              <a:t>Stati </a:t>
            </a:r>
          </a:p>
          <a:p>
            <a:pPr lvl="2"/>
            <a:r>
              <a:rPr lang="it-IT" noProof="0" dirty="0" smtClean="0"/>
              <a:t>Transizioni di stato  </a:t>
            </a:r>
          </a:p>
          <a:p>
            <a:pPr lvl="2"/>
            <a:r>
              <a:rPr lang="it-IT" noProof="0" dirty="0" smtClean="0"/>
              <a:t>Guardie</a:t>
            </a:r>
          </a:p>
        </p:txBody>
      </p:sp>
      <p:sp>
        <p:nvSpPr>
          <p:cNvPr id="5" name="Segnaposto numero diapositiva 4"/>
          <p:cNvSpPr>
            <a:spLocks noGrp="1"/>
          </p:cNvSpPr>
          <p:nvPr>
            <p:ph type="sldNum" sz="quarter" idx="12"/>
          </p:nvPr>
        </p:nvSpPr>
        <p:spPr/>
        <p:txBody>
          <a:bodyPr/>
          <a:lstStyle/>
          <a:p>
            <a:fld id="{D2040F39-7941-49A4-B48D-F201B18B6351}" type="slidenum">
              <a:rPr lang="it-IT" smtClean="0"/>
              <a:pPr/>
              <a:t>21</a:t>
            </a:fld>
            <a:endParaRPr lang="it-IT"/>
          </a:p>
        </p:txBody>
      </p:sp>
    </p:spTree>
    <p:extLst>
      <p:ext uri="{BB962C8B-B14F-4D97-AF65-F5344CB8AC3E}">
        <p14:creationId xmlns:p14="http://schemas.microsoft.com/office/powerpoint/2010/main" val="902854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Esempio: stato con attività interne</a:t>
            </a:r>
            <a:endParaRPr lang="it-IT" dirty="0"/>
          </a:p>
        </p:txBody>
      </p:sp>
      <p:sp>
        <p:nvSpPr>
          <p:cNvPr id="5" name="Rettangolo arrotondato 4"/>
          <p:cNvSpPr/>
          <p:nvPr/>
        </p:nvSpPr>
        <p:spPr>
          <a:xfrm>
            <a:off x="4067944" y="2276872"/>
            <a:ext cx="3744416" cy="28083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cxnSp>
        <p:nvCxnSpPr>
          <p:cNvPr id="7" name="Connettore 1 6"/>
          <p:cNvCxnSpPr/>
          <p:nvPr/>
        </p:nvCxnSpPr>
        <p:spPr>
          <a:xfrm>
            <a:off x="4067944" y="2852936"/>
            <a:ext cx="3744416" cy="0"/>
          </a:xfrm>
          <a:prstGeom prst="line">
            <a:avLst/>
          </a:prstGeom>
          <a:ln/>
        </p:spPr>
        <p:style>
          <a:lnRef idx="2">
            <a:schemeClr val="dk1"/>
          </a:lnRef>
          <a:fillRef idx="0">
            <a:schemeClr val="dk1"/>
          </a:fillRef>
          <a:effectRef idx="1">
            <a:schemeClr val="dk1"/>
          </a:effectRef>
          <a:fontRef idx="minor">
            <a:schemeClr val="tx1"/>
          </a:fontRef>
        </p:style>
      </p:cxnSp>
      <p:sp>
        <p:nvSpPr>
          <p:cNvPr id="8" name="CasellaDiTesto 7"/>
          <p:cNvSpPr txBox="1"/>
          <p:nvPr/>
        </p:nvSpPr>
        <p:spPr>
          <a:xfrm>
            <a:off x="4725300" y="2380238"/>
            <a:ext cx="2429704" cy="400110"/>
          </a:xfrm>
          <a:prstGeom prst="rect">
            <a:avLst/>
          </a:prstGeom>
          <a:noFill/>
        </p:spPr>
        <p:txBody>
          <a:bodyPr wrap="none" rtlCol="0">
            <a:spAutoFit/>
          </a:bodyPr>
          <a:lstStyle/>
          <a:p>
            <a:r>
              <a:rPr lang="it-IT" sz="2000" dirty="0" smtClean="0"/>
              <a:t>Immissione password</a:t>
            </a:r>
            <a:endParaRPr lang="it-IT" sz="2000" dirty="0"/>
          </a:p>
        </p:txBody>
      </p:sp>
      <p:sp>
        <p:nvSpPr>
          <p:cNvPr id="9" name="CasellaDiTesto 8"/>
          <p:cNvSpPr txBox="1"/>
          <p:nvPr/>
        </p:nvSpPr>
        <p:spPr>
          <a:xfrm>
            <a:off x="4265479" y="3085962"/>
            <a:ext cx="2975815" cy="1631216"/>
          </a:xfrm>
          <a:prstGeom prst="rect">
            <a:avLst/>
          </a:prstGeom>
          <a:noFill/>
        </p:spPr>
        <p:txBody>
          <a:bodyPr wrap="none" rtlCol="0">
            <a:spAutoFit/>
          </a:bodyPr>
          <a:lstStyle/>
          <a:p>
            <a:r>
              <a:rPr lang="it-IT" sz="2000" dirty="0" smtClean="0"/>
              <a:t>Entry / visualizza password</a:t>
            </a:r>
          </a:p>
          <a:p>
            <a:r>
              <a:rPr lang="it-IT" sz="2000" dirty="0" smtClean="0"/>
              <a:t>Exit / valida password</a:t>
            </a:r>
          </a:p>
          <a:p>
            <a:r>
              <a:rPr lang="it-IT" sz="2000" dirty="0" err="1" smtClean="0"/>
              <a:t>tastoAlfabetico</a:t>
            </a:r>
            <a:r>
              <a:rPr lang="it-IT" sz="2000" dirty="0" smtClean="0"/>
              <a:t> / </a:t>
            </a:r>
            <a:r>
              <a:rPr lang="it-IT" sz="2000" dirty="0" err="1" smtClean="0"/>
              <a:t>echo</a:t>
            </a:r>
            <a:r>
              <a:rPr lang="it-IT" sz="2000" dirty="0" smtClean="0"/>
              <a:t> «*»</a:t>
            </a:r>
          </a:p>
          <a:p>
            <a:r>
              <a:rPr lang="it-IT" sz="2000" dirty="0" smtClean="0"/>
              <a:t>Help / visualizza help</a:t>
            </a:r>
          </a:p>
          <a:p>
            <a:r>
              <a:rPr lang="it-IT" sz="2000" dirty="0" smtClean="0"/>
              <a:t>Do / </a:t>
            </a:r>
            <a:r>
              <a:rPr lang="it-IT" sz="2000" dirty="0" err="1" smtClean="0"/>
              <a:t>get</a:t>
            </a:r>
            <a:endParaRPr lang="it-IT" sz="2000" dirty="0"/>
          </a:p>
        </p:txBody>
      </p:sp>
      <p:sp>
        <p:nvSpPr>
          <p:cNvPr id="10" name="Fumetto 1 9"/>
          <p:cNvSpPr/>
          <p:nvPr/>
        </p:nvSpPr>
        <p:spPr>
          <a:xfrm>
            <a:off x="971600" y="1916832"/>
            <a:ext cx="1656184" cy="612648"/>
          </a:xfrm>
          <a:prstGeom prst="wedgeRectCallout">
            <a:avLst>
              <a:gd name="adj1" fmla="val 130918"/>
              <a:gd name="adj2" fmla="val 547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Nome dello stato</a:t>
            </a:r>
            <a:endParaRPr lang="it-IT" dirty="0"/>
          </a:p>
        </p:txBody>
      </p:sp>
      <p:sp>
        <p:nvSpPr>
          <p:cNvPr id="11" name="Fumetto 1 10"/>
          <p:cNvSpPr/>
          <p:nvPr/>
        </p:nvSpPr>
        <p:spPr>
          <a:xfrm>
            <a:off x="611560" y="2780348"/>
            <a:ext cx="1944216" cy="792668"/>
          </a:xfrm>
          <a:prstGeom prst="wedgeRectCallout">
            <a:avLst>
              <a:gd name="adj1" fmla="val 130918"/>
              <a:gd name="adj2" fmla="val 337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Azioni di ingresso e uscita</a:t>
            </a:r>
            <a:endParaRPr lang="it-IT" dirty="0"/>
          </a:p>
        </p:txBody>
      </p:sp>
      <p:sp>
        <p:nvSpPr>
          <p:cNvPr id="12" name="CasellaDiTesto 11"/>
          <p:cNvSpPr txBox="1"/>
          <p:nvPr/>
        </p:nvSpPr>
        <p:spPr>
          <a:xfrm>
            <a:off x="4045241" y="2961238"/>
            <a:ext cx="402674" cy="923330"/>
          </a:xfrm>
          <a:prstGeom prst="rect">
            <a:avLst/>
          </a:prstGeom>
          <a:noFill/>
        </p:spPr>
        <p:txBody>
          <a:bodyPr wrap="none" rtlCol="0">
            <a:spAutoFit/>
          </a:bodyPr>
          <a:lstStyle/>
          <a:p>
            <a:r>
              <a:rPr lang="it-IT" sz="5400" dirty="0" smtClean="0"/>
              <a:t>{</a:t>
            </a:r>
            <a:endParaRPr lang="it-IT" sz="4000" dirty="0"/>
          </a:p>
        </p:txBody>
      </p:sp>
      <p:sp>
        <p:nvSpPr>
          <p:cNvPr id="13" name="Fumetto 1 12"/>
          <p:cNvSpPr/>
          <p:nvPr/>
        </p:nvSpPr>
        <p:spPr>
          <a:xfrm>
            <a:off x="634263" y="4260851"/>
            <a:ext cx="1944216" cy="792668"/>
          </a:xfrm>
          <a:prstGeom prst="wedgeRectCallout">
            <a:avLst>
              <a:gd name="adj1" fmla="val 131529"/>
              <a:gd name="adj2" fmla="val -72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Transizioni interne</a:t>
            </a:r>
            <a:endParaRPr lang="it-IT" dirty="0"/>
          </a:p>
        </p:txBody>
      </p:sp>
      <p:sp>
        <p:nvSpPr>
          <p:cNvPr id="14" name="CasellaDiTesto 13"/>
          <p:cNvSpPr txBox="1"/>
          <p:nvPr/>
        </p:nvSpPr>
        <p:spPr>
          <a:xfrm>
            <a:off x="4063660" y="3580632"/>
            <a:ext cx="402674" cy="923330"/>
          </a:xfrm>
          <a:prstGeom prst="rect">
            <a:avLst/>
          </a:prstGeom>
          <a:noFill/>
        </p:spPr>
        <p:txBody>
          <a:bodyPr wrap="none" rtlCol="0">
            <a:spAutoFit/>
          </a:bodyPr>
          <a:lstStyle/>
          <a:p>
            <a:r>
              <a:rPr lang="it-IT" sz="5400" dirty="0" smtClean="0"/>
              <a:t>{</a:t>
            </a:r>
            <a:endParaRPr lang="it-IT" sz="4000" dirty="0"/>
          </a:p>
        </p:txBody>
      </p:sp>
      <p:sp>
        <p:nvSpPr>
          <p:cNvPr id="15" name="Fumetto 1 14"/>
          <p:cNvSpPr/>
          <p:nvPr/>
        </p:nvSpPr>
        <p:spPr>
          <a:xfrm>
            <a:off x="683568" y="5445224"/>
            <a:ext cx="1944216" cy="792668"/>
          </a:xfrm>
          <a:prstGeom prst="wedgeRectCallout">
            <a:avLst>
              <a:gd name="adj1" fmla="val 137026"/>
              <a:gd name="adj2" fmla="val -1654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Attività interna</a:t>
            </a:r>
            <a:endParaRPr lang="it-IT" dirty="0"/>
          </a:p>
        </p:txBody>
      </p:sp>
      <p:sp>
        <p:nvSpPr>
          <p:cNvPr id="16" name="CasellaDiTesto 15"/>
          <p:cNvSpPr txBox="1"/>
          <p:nvPr/>
        </p:nvSpPr>
        <p:spPr>
          <a:xfrm>
            <a:off x="3779912" y="5589240"/>
            <a:ext cx="3503844" cy="923330"/>
          </a:xfrm>
          <a:prstGeom prst="rect">
            <a:avLst/>
          </a:prstGeom>
          <a:noFill/>
        </p:spPr>
        <p:txBody>
          <a:bodyPr wrap="none" rtlCol="0">
            <a:spAutoFit/>
          </a:bodyPr>
          <a:lstStyle/>
          <a:p>
            <a:r>
              <a:rPr lang="it-IT" dirty="0" smtClean="0"/>
              <a:t>Sintassi dell’azione: </a:t>
            </a:r>
            <a:r>
              <a:rPr lang="it-IT" i="1" dirty="0" smtClean="0"/>
              <a:t>evento </a:t>
            </a:r>
            <a:r>
              <a:rPr lang="it-IT" dirty="0" smtClean="0"/>
              <a:t>/</a:t>
            </a:r>
            <a:r>
              <a:rPr lang="it-IT" i="1" dirty="0" smtClean="0"/>
              <a:t> azione</a:t>
            </a:r>
          </a:p>
          <a:p>
            <a:r>
              <a:rPr lang="it-IT" dirty="0" smtClean="0"/>
              <a:t>Sintassi dell’attività: Do / </a:t>
            </a:r>
            <a:r>
              <a:rPr lang="it-IT" i="1" dirty="0" smtClean="0"/>
              <a:t>attività</a:t>
            </a:r>
          </a:p>
          <a:p>
            <a:endParaRPr lang="it-IT" dirty="0"/>
          </a:p>
        </p:txBody>
      </p:sp>
      <p:sp>
        <p:nvSpPr>
          <p:cNvPr id="2" name="Segnaposto numero diapositiva 1"/>
          <p:cNvSpPr>
            <a:spLocks noGrp="1"/>
          </p:cNvSpPr>
          <p:nvPr>
            <p:ph type="sldNum" sz="quarter" idx="12"/>
          </p:nvPr>
        </p:nvSpPr>
        <p:spPr/>
        <p:txBody>
          <a:bodyPr/>
          <a:lstStyle/>
          <a:p>
            <a:fld id="{D2040F39-7941-49A4-B48D-F201B18B6351}" type="slidenum">
              <a:rPr lang="it-IT" smtClean="0"/>
              <a:pPr/>
              <a:t>22</a:t>
            </a:fld>
            <a:endParaRPr lang="it-IT"/>
          </a:p>
        </p:txBody>
      </p:sp>
    </p:spTree>
    <p:extLst>
      <p:ext uri="{BB962C8B-B14F-4D97-AF65-F5344CB8AC3E}">
        <p14:creationId xmlns:p14="http://schemas.microsoft.com/office/powerpoint/2010/main" val="254460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animBg="1"/>
      <p:bldP spid="14" grpId="0"/>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Stati</a:t>
            </a:r>
            <a:endParaRPr lang="it-IT" noProof="0"/>
          </a:p>
        </p:txBody>
      </p:sp>
      <p:sp>
        <p:nvSpPr>
          <p:cNvPr id="3" name="Segnaposto contenuto 2"/>
          <p:cNvSpPr>
            <a:spLocks noGrp="1"/>
          </p:cNvSpPr>
          <p:nvPr>
            <p:ph idx="1"/>
          </p:nvPr>
        </p:nvSpPr>
        <p:spPr/>
        <p:txBody>
          <a:bodyPr>
            <a:normAutofit/>
          </a:bodyPr>
          <a:lstStyle/>
          <a:p>
            <a:r>
              <a:rPr lang="it-IT" noProof="0" dirty="0" smtClean="0"/>
              <a:t>Stato: insieme di “</a:t>
            </a:r>
            <a:r>
              <a:rPr lang="it-IT" b="1" noProof="0" dirty="0" smtClean="0"/>
              <a:t>valori significativi</a:t>
            </a:r>
            <a:r>
              <a:rPr lang="it-IT" noProof="0" dirty="0" smtClean="0"/>
              <a:t>” assunti dagli attributi dell’oggetto, che ne influenzano il comportamento </a:t>
            </a:r>
          </a:p>
          <a:p>
            <a:pPr lvl="1"/>
            <a:r>
              <a:rPr lang="it-IT" noProof="0" dirty="0" err="1" smtClean="0"/>
              <a:t>Pseudostati</a:t>
            </a:r>
            <a:r>
              <a:rPr lang="it-IT" noProof="0" dirty="0" smtClean="0"/>
              <a:t>:</a:t>
            </a:r>
          </a:p>
          <a:p>
            <a:pPr lvl="2"/>
            <a:r>
              <a:rPr lang="it-IT" noProof="0" dirty="0" smtClean="0"/>
              <a:t>Stato </a:t>
            </a:r>
            <a:r>
              <a:rPr lang="it-IT" b="1" noProof="0" dirty="0" smtClean="0"/>
              <a:t>iniziale</a:t>
            </a:r>
          </a:p>
          <a:p>
            <a:pPr lvl="2"/>
            <a:r>
              <a:rPr lang="it-IT" noProof="0" dirty="0" smtClean="0"/>
              <a:t>Stato </a:t>
            </a:r>
            <a:r>
              <a:rPr lang="it-IT" b="1" noProof="0" dirty="0" smtClean="0"/>
              <a:t>finale</a:t>
            </a:r>
            <a:r>
              <a:rPr lang="it-IT" noProof="0" dirty="0" smtClean="0"/>
              <a:t> (può non esistere </a:t>
            </a:r>
            <a:r>
              <a:rPr lang="it-IT" noProof="0" dirty="0" smtClean="0">
                <a:sym typeface="Wingdings"/>
              </a:rPr>
              <a:t> l’oggetto non è mai distrutto)</a:t>
            </a:r>
          </a:p>
        </p:txBody>
      </p:sp>
      <p:sp>
        <p:nvSpPr>
          <p:cNvPr id="5" name="Segnaposto numero diapositiva 4"/>
          <p:cNvSpPr>
            <a:spLocks noGrp="1"/>
          </p:cNvSpPr>
          <p:nvPr>
            <p:ph type="sldNum" sz="quarter" idx="12"/>
          </p:nvPr>
        </p:nvSpPr>
        <p:spPr/>
        <p:txBody>
          <a:bodyPr/>
          <a:lstStyle/>
          <a:p>
            <a:fld id="{D2040F39-7941-49A4-B48D-F201B18B6351}" type="slidenum">
              <a:rPr lang="it-IT" smtClean="0"/>
              <a:pPr/>
              <a:t>23</a:t>
            </a:fld>
            <a:endParaRPr lang="it-IT"/>
          </a:p>
        </p:txBody>
      </p:sp>
    </p:spTree>
    <p:extLst>
      <p:ext uri="{BB962C8B-B14F-4D97-AF65-F5344CB8AC3E}">
        <p14:creationId xmlns:p14="http://schemas.microsoft.com/office/powerpoint/2010/main" val="1963257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Esempi di stati</a:t>
            </a:r>
            <a:endParaRPr lang="it-IT" noProof="0" dirty="0"/>
          </a:p>
        </p:txBody>
      </p:sp>
      <p:sp>
        <p:nvSpPr>
          <p:cNvPr id="6" name="Segnaposto numero diapositiva 5"/>
          <p:cNvSpPr>
            <a:spLocks noGrp="1"/>
          </p:cNvSpPr>
          <p:nvPr>
            <p:ph type="sldNum" sz="quarter" idx="12"/>
          </p:nvPr>
        </p:nvSpPr>
        <p:spPr/>
        <p:txBody>
          <a:bodyPr/>
          <a:lstStyle/>
          <a:p>
            <a:fld id="{D2040F39-7941-49A4-B48D-F201B18B6351}" type="slidenum">
              <a:rPr lang="it-IT" smtClean="0"/>
              <a:pPr/>
              <a:t>24</a:t>
            </a:fld>
            <a:endParaRPr lang="it-IT"/>
          </a:p>
        </p:txBody>
      </p:sp>
      <p:pic>
        <p:nvPicPr>
          <p:cNvPr id="4" name="Immagine 3"/>
          <p:cNvPicPr>
            <a:picLocks noChangeAspect="1"/>
          </p:cNvPicPr>
          <p:nvPr/>
        </p:nvPicPr>
        <p:blipFill>
          <a:blip r:embed="rId3"/>
          <a:stretch>
            <a:fillRect/>
          </a:stretch>
        </p:blipFill>
        <p:spPr>
          <a:xfrm>
            <a:off x="457199" y="1600200"/>
            <a:ext cx="8270087" cy="3886200"/>
          </a:xfrm>
          <a:prstGeom prst="rect">
            <a:avLst/>
          </a:prstGeom>
        </p:spPr>
      </p:pic>
    </p:spTree>
    <p:extLst>
      <p:ext uri="{BB962C8B-B14F-4D97-AF65-F5344CB8AC3E}">
        <p14:creationId xmlns:p14="http://schemas.microsoft.com/office/powerpoint/2010/main" val="1224503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Transizione tra stati</a:t>
            </a:r>
            <a:endParaRPr lang="it-IT" noProof="0" dirty="0"/>
          </a:p>
        </p:txBody>
      </p:sp>
      <p:sp>
        <p:nvSpPr>
          <p:cNvPr id="3" name="Segnaposto contenuto 2"/>
          <p:cNvSpPr>
            <a:spLocks noGrp="1"/>
          </p:cNvSpPr>
          <p:nvPr>
            <p:ph idx="1"/>
          </p:nvPr>
        </p:nvSpPr>
        <p:spPr/>
        <p:txBody>
          <a:bodyPr/>
          <a:lstStyle/>
          <a:p>
            <a:r>
              <a:rPr lang="it-IT" dirty="0">
                <a:sym typeface="Wingdings"/>
              </a:rPr>
              <a:t>Un oggetto cambia stato tramite una </a:t>
            </a:r>
            <a:r>
              <a:rPr lang="it-IT" b="1" dirty="0">
                <a:sym typeface="Wingdings"/>
              </a:rPr>
              <a:t>transizione di stato </a:t>
            </a:r>
            <a:r>
              <a:rPr lang="it-IT" dirty="0">
                <a:sym typeface="Wingdings"/>
              </a:rPr>
              <a:t>(dovuta a cambiamenti significativi)</a:t>
            </a:r>
            <a:endParaRPr lang="it-IT" dirty="0"/>
          </a:p>
          <a:p>
            <a:endParaRPr lang="it-IT" noProof="0" dirty="0" smtClean="0"/>
          </a:p>
          <a:p>
            <a:endParaRPr lang="it-IT" dirty="0"/>
          </a:p>
          <a:p>
            <a:endParaRPr lang="it-IT" noProof="0" dirty="0" smtClean="0"/>
          </a:p>
          <a:p>
            <a:r>
              <a:rPr lang="it-IT" noProof="0" dirty="0" smtClean="0"/>
              <a:t>Il significato della transizione è: </a:t>
            </a:r>
          </a:p>
          <a:p>
            <a:pPr lvl="1"/>
            <a:r>
              <a:rPr lang="it-IT" noProof="0" dirty="0" smtClean="0"/>
              <a:t>Se l’oggetto si trova nello </a:t>
            </a:r>
            <a:r>
              <a:rPr lang="it-IT" b="1" noProof="0" dirty="0" smtClean="0"/>
              <a:t>stato S1</a:t>
            </a:r>
            <a:r>
              <a:rPr lang="it-IT" noProof="0" dirty="0" smtClean="0"/>
              <a:t>, e</a:t>
            </a:r>
          </a:p>
          <a:p>
            <a:pPr lvl="1"/>
            <a:r>
              <a:rPr lang="it-IT" noProof="0" dirty="0" smtClean="0"/>
              <a:t>Se si verifica </a:t>
            </a:r>
            <a:r>
              <a:rPr lang="it-IT" b="1" noProof="0" dirty="0" smtClean="0"/>
              <a:t>l’evento E</a:t>
            </a:r>
            <a:r>
              <a:rPr lang="it-IT" noProof="0" dirty="0" smtClean="0"/>
              <a:t>, e </a:t>
            </a:r>
          </a:p>
          <a:p>
            <a:pPr lvl="1"/>
            <a:r>
              <a:rPr lang="it-IT" noProof="0" dirty="0" smtClean="0"/>
              <a:t>Se la </a:t>
            </a:r>
            <a:r>
              <a:rPr lang="it-IT" b="1" noProof="0" dirty="0" smtClean="0"/>
              <a:t>condizione C</a:t>
            </a:r>
            <a:r>
              <a:rPr lang="it-IT" noProof="0" dirty="0" smtClean="0"/>
              <a:t> è verificata </a:t>
            </a:r>
          </a:p>
          <a:p>
            <a:pPr lvl="1"/>
            <a:r>
              <a:rPr lang="it-IT" noProof="0" dirty="0" smtClean="0"/>
              <a:t>Allora viene eseguita </a:t>
            </a:r>
            <a:r>
              <a:rPr lang="it-IT" b="1" noProof="0" dirty="0" smtClean="0"/>
              <a:t>l’azione A</a:t>
            </a:r>
            <a:r>
              <a:rPr lang="it-IT" noProof="0" dirty="0" smtClean="0"/>
              <a:t> e l’oggetto passa nello </a:t>
            </a:r>
            <a:r>
              <a:rPr lang="it-IT" b="1" noProof="0" dirty="0" smtClean="0"/>
              <a:t>stato S2</a:t>
            </a:r>
            <a:r>
              <a:rPr lang="it-IT" noProof="0" dirty="0" smtClean="0"/>
              <a:t>.</a:t>
            </a:r>
            <a:endParaRPr lang="it-IT" noProof="0" dirty="0"/>
          </a:p>
        </p:txBody>
      </p:sp>
      <p:pic>
        <p:nvPicPr>
          <p:cNvPr id="4" name="Immagine 3"/>
          <p:cNvPicPr>
            <a:picLocks noChangeAspect="1"/>
          </p:cNvPicPr>
          <p:nvPr/>
        </p:nvPicPr>
        <p:blipFill>
          <a:blip r:embed="rId2"/>
          <a:stretch>
            <a:fillRect/>
          </a:stretch>
        </p:blipFill>
        <p:spPr>
          <a:xfrm>
            <a:off x="1475656" y="2151332"/>
            <a:ext cx="6120680" cy="1319215"/>
          </a:xfrm>
          <a:prstGeom prst="rect">
            <a:avLst/>
          </a:prstGeom>
        </p:spPr>
      </p:pic>
      <p:sp>
        <p:nvSpPr>
          <p:cNvPr id="6" name="Segnaposto numero diapositiva 5"/>
          <p:cNvSpPr>
            <a:spLocks noGrp="1"/>
          </p:cNvSpPr>
          <p:nvPr>
            <p:ph type="sldNum" sz="quarter" idx="12"/>
          </p:nvPr>
        </p:nvSpPr>
        <p:spPr/>
        <p:txBody>
          <a:bodyPr/>
          <a:lstStyle/>
          <a:p>
            <a:fld id="{D2040F39-7941-49A4-B48D-F201B18B6351}" type="slidenum">
              <a:rPr lang="it-IT" smtClean="0"/>
              <a:pPr/>
              <a:t>25</a:t>
            </a:fld>
            <a:endParaRPr lang="it-IT"/>
          </a:p>
        </p:txBody>
      </p:sp>
    </p:spTree>
    <p:extLst>
      <p:ext uri="{BB962C8B-B14F-4D97-AF65-F5344CB8AC3E}">
        <p14:creationId xmlns:p14="http://schemas.microsoft.com/office/powerpoint/2010/main" val="3948582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Transizione</a:t>
            </a:r>
            <a:endParaRPr lang="it-IT" noProof="0"/>
          </a:p>
        </p:txBody>
      </p:sp>
      <p:sp>
        <p:nvSpPr>
          <p:cNvPr id="3" name="Segnaposto contenuto 2"/>
          <p:cNvSpPr>
            <a:spLocks noGrp="1"/>
          </p:cNvSpPr>
          <p:nvPr>
            <p:ph idx="1"/>
          </p:nvPr>
        </p:nvSpPr>
        <p:spPr/>
        <p:txBody>
          <a:bodyPr>
            <a:normAutofit/>
          </a:bodyPr>
          <a:lstStyle/>
          <a:p>
            <a:pPr algn="ctr">
              <a:buNone/>
            </a:pPr>
            <a:r>
              <a:rPr lang="it-IT" noProof="0" dirty="0" smtClean="0"/>
              <a:t>evento [parametri] [guardia] / [azione] </a:t>
            </a:r>
          </a:p>
          <a:p>
            <a:r>
              <a:rPr lang="it-IT" noProof="0" dirty="0" smtClean="0"/>
              <a:t>Il verificarsi di un evento, in un certo momento, interessa qualsiasi oggetto della classe. Un evento può avere dei </a:t>
            </a:r>
            <a:r>
              <a:rPr lang="it-IT" b="1" noProof="0" dirty="0" smtClean="0"/>
              <a:t>parametri</a:t>
            </a:r>
          </a:p>
          <a:p>
            <a:r>
              <a:rPr lang="it-IT" noProof="0" dirty="0" smtClean="0"/>
              <a:t>Guardia [guardia] – l’evento può essere </a:t>
            </a:r>
            <a:r>
              <a:rPr lang="it-IT" b="1" noProof="0" dirty="0" smtClean="0"/>
              <a:t>condizionato</a:t>
            </a:r>
            <a:r>
              <a:rPr lang="it-IT" noProof="0" dirty="0" smtClean="0"/>
              <a:t> da una guardia (condizione):  solo quando la condizione è vera l’azione [azione] viene eseguita</a:t>
            </a:r>
          </a:p>
          <a:p>
            <a:r>
              <a:rPr lang="it-IT" noProof="0" dirty="0" smtClean="0"/>
              <a:t>L’azione è una breve </a:t>
            </a:r>
            <a:r>
              <a:rPr lang="it-IT" b="1" noProof="0" dirty="0" smtClean="0"/>
              <a:t>computazione</a:t>
            </a:r>
            <a:r>
              <a:rPr lang="it-IT" noProof="0" dirty="0" smtClean="0"/>
              <a:t> eseguita quando la transizione scatta. Uno stato può contenere computazioni complesse, cioè delle </a:t>
            </a:r>
            <a:r>
              <a:rPr lang="it-IT" b="1" noProof="0" dirty="0" smtClean="0"/>
              <a:t>attività</a:t>
            </a:r>
            <a:endParaRPr lang="it-IT" noProof="0" dirty="0"/>
          </a:p>
        </p:txBody>
      </p:sp>
      <p:pic>
        <p:nvPicPr>
          <p:cNvPr id="5" name="Immagine 4"/>
          <p:cNvPicPr>
            <a:picLocks noChangeAspect="1"/>
          </p:cNvPicPr>
          <p:nvPr/>
        </p:nvPicPr>
        <p:blipFill>
          <a:blip r:embed="rId3"/>
          <a:stretch>
            <a:fillRect/>
          </a:stretch>
        </p:blipFill>
        <p:spPr>
          <a:xfrm>
            <a:off x="5220072" y="5130801"/>
            <a:ext cx="2590800" cy="1151466"/>
          </a:xfrm>
          <a:prstGeom prst="rect">
            <a:avLst/>
          </a:prstGeom>
        </p:spPr>
      </p:pic>
      <p:sp>
        <p:nvSpPr>
          <p:cNvPr id="6" name="Segnaposto numero diapositiva 5"/>
          <p:cNvSpPr>
            <a:spLocks noGrp="1"/>
          </p:cNvSpPr>
          <p:nvPr>
            <p:ph type="sldNum" sz="quarter" idx="12"/>
          </p:nvPr>
        </p:nvSpPr>
        <p:spPr/>
        <p:txBody>
          <a:bodyPr/>
          <a:lstStyle/>
          <a:p>
            <a:fld id="{D2040F39-7941-49A4-B48D-F201B18B6351}" type="slidenum">
              <a:rPr lang="it-IT" smtClean="0"/>
              <a:pPr/>
              <a:t>26</a:t>
            </a:fld>
            <a:endParaRPr lang="it-IT"/>
          </a:p>
        </p:txBody>
      </p:sp>
    </p:spTree>
    <p:extLst>
      <p:ext uri="{BB962C8B-B14F-4D97-AF65-F5344CB8AC3E}">
        <p14:creationId xmlns:p14="http://schemas.microsoft.com/office/powerpoint/2010/main" val="26235969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Eventi</a:t>
            </a:r>
            <a:endParaRPr lang="it-IT" noProof="0"/>
          </a:p>
        </p:txBody>
      </p:sp>
      <p:sp>
        <p:nvSpPr>
          <p:cNvPr id="3" name="Segnaposto contenuto 2"/>
          <p:cNvSpPr>
            <a:spLocks noGrp="1"/>
          </p:cNvSpPr>
          <p:nvPr>
            <p:ph idx="1"/>
          </p:nvPr>
        </p:nvSpPr>
        <p:spPr/>
        <p:txBody>
          <a:bodyPr>
            <a:normAutofit lnSpcReduction="10000"/>
          </a:bodyPr>
          <a:lstStyle/>
          <a:p>
            <a:r>
              <a:rPr lang="it-IT" noProof="0" dirty="0" smtClean="0"/>
              <a:t>Eventi: attivano le transizioni di stato</a:t>
            </a:r>
          </a:p>
          <a:p>
            <a:pPr lvl="1"/>
            <a:r>
              <a:rPr lang="it-IT" noProof="0" dirty="0" smtClean="0"/>
              <a:t>Corrispondono ai </a:t>
            </a:r>
            <a:r>
              <a:rPr lang="it-IT" b="1" noProof="0" dirty="0" smtClean="0"/>
              <a:t>messaggi</a:t>
            </a:r>
            <a:r>
              <a:rPr lang="it-IT" noProof="0" dirty="0" smtClean="0"/>
              <a:t> dei </a:t>
            </a:r>
            <a:r>
              <a:rPr lang="it-IT" noProof="0" dirty="0" err="1" smtClean="0"/>
              <a:t>Sequence</a:t>
            </a:r>
            <a:r>
              <a:rPr lang="it-IT" noProof="0" dirty="0" smtClean="0"/>
              <a:t> </a:t>
            </a:r>
            <a:r>
              <a:rPr lang="it-IT" noProof="0" dirty="0" err="1" smtClean="0"/>
              <a:t>Diagram</a:t>
            </a:r>
            <a:endParaRPr lang="it-IT" noProof="0" dirty="0" smtClean="0"/>
          </a:p>
          <a:p>
            <a:r>
              <a:rPr lang="it-IT" noProof="0" dirty="0" smtClean="0"/>
              <a:t>Può essere: </a:t>
            </a:r>
          </a:p>
          <a:p>
            <a:pPr lvl="1"/>
            <a:r>
              <a:rPr lang="it-IT" noProof="0" dirty="0" smtClean="0"/>
              <a:t>L’</a:t>
            </a:r>
            <a:r>
              <a:rPr lang="it-IT" b="1" noProof="0" dirty="0" smtClean="0"/>
              <a:t>invocazione</a:t>
            </a:r>
            <a:r>
              <a:rPr lang="it-IT" noProof="0" dirty="0" smtClean="0"/>
              <a:t> sincrona di un metodo (“call”) </a:t>
            </a:r>
          </a:p>
          <a:p>
            <a:pPr lvl="1"/>
            <a:r>
              <a:rPr lang="it-IT" noProof="0" dirty="0" smtClean="0"/>
              <a:t>La </a:t>
            </a:r>
            <a:r>
              <a:rPr lang="it-IT" b="1" noProof="0" dirty="0" smtClean="0"/>
              <a:t>ricezione</a:t>
            </a:r>
            <a:r>
              <a:rPr lang="it-IT" noProof="0" dirty="0" smtClean="0"/>
              <a:t> di una chiamata asincrona (“</a:t>
            </a:r>
            <a:r>
              <a:rPr lang="it-IT" noProof="0" dirty="0" err="1" smtClean="0"/>
              <a:t>signal</a:t>
            </a:r>
            <a:r>
              <a:rPr lang="it-IT" noProof="0" dirty="0" smtClean="0"/>
              <a:t>”)</a:t>
            </a:r>
          </a:p>
          <a:p>
            <a:pPr lvl="2"/>
            <a:r>
              <a:rPr lang="it-IT" noProof="0" dirty="0" smtClean="0"/>
              <a:t>es: notifica di un’eccezione lanciata</a:t>
            </a:r>
          </a:p>
          <a:p>
            <a:pPr lvl="1"/>
            <a:r>
              <a:rPr lang="it-IT" noProof="0" dirty="0" smtClean="0"/>
              <a:t>Una </a:t>
            </a:r>
            <a:r>
              <a:rPr lang="it-IT" b="1" noProof="0" dirty="0" smtClean="0"/>
              <a:t>condizione</a:t>
            </a:r>
            <a:r>
              <a:rPr lang="it-IT" noProof="0" dirty="0" smtClean="0"/>
              <a:t> predefinita che diventa vera (“</a:t>
            </a:r>
            <a:r>
              <a:rPr lang="it-IT" noProof="0" dirty="0" err="1" smtClean="0"/>
              <a:t>change</a:t>
            </a:r>
            <a:r>
              <a:rPr lang="it-IT" noProof="0" dirty="0" smtClean="0"/>
              <a:t> </a:t>
            </a:r>
            <a:r>
              <a:rPr lang="it-IT" noProof="0" dirty="0" err="1" smtClean="0"/>
              <a:t>event</a:t>
            </a:r>
            <a:r>
              <a:rPr lang="it-IT" noProof="0" dirty="0" smtClean="0"/>
              <a:t>”) </a:t>
            </a:r>
          </a:p>
          <a:p>
            <a:pPr lvl="1"/>
            <a:r>
              <a:rPr lang="it-IT" noProof="0" dirty="0" smtClean="0"/>
              <a:t>La </a:t>
            </a:r>
            <a:r>
              <a:rPr lang="it-IT" b="1" noProof="0" dirty="0" smtClean="0"/>
              <a:t>fine</a:t>
            </a:r>
            <a:r>
              <a:rPr lang="it-IT" noProof="0" dirty="0" smtClean="0"/>
              <a:t> di un “periodo di tempo” come quello impostato da un timer (“</a:t>
            </a:r>
            <a:r>
              <a:rPr lang="it-IT" noProof="0" dirty="0" err="1" smtClean="0"/>
              <a:t>elapsed</a:t>
            </a:r>
            <a:r>
              <a:rPr lang="it-IT" noProof="0" dirty="0" smtClean="0"/>
              <a:t>-time </a:t>
            </a:r>
            <a:r>
              <a:rPr lang="it-IT" noProof="0" dirty="0" err="1" smtClean="0"/>
              <a:t>event</a:t>
            </a:r>
            <a:r>
              <a:rPr lang="it-IT" noProof="0" dirty="0" smtClean="0"/>
              <a:t>”) </a:t>
            </a:r>
          </a:p>
          <a:p>
            <a:r>
              <a:rPr lang="it-IT" dirty="0" err="1"/>
              <a:t>Event</a:t>
            </a:r>
            <a:r>
              <a:rPr lang="it-IT" dirty="0"/>
              <a:t> + State = </a:t>
            </a:r>
            <a:r>
              <a:rPr lang="it-IT" dirty="0" err="1"/>
              <a:t>response</a:t>
            </a:r>
            <a:endParaRPr lang="it-IT" dirty="0"/>
          </a:p>
          <a:p>
            <a:r>
              <a:rPr lang="it-IT" dirty="0"/>
              <a:t>Lo stesso evento causa diversi comportamenti in base allo stato in cui l’oggetto che riceve l’evento si </a:t>
            </a:r>
            <a:r>
              <a:rPr lang="it-IT" dirty="0" smtClean="0"/>
              <a:t>trova</a:t>
            </a:r>
            <a:endParaRPr lang="it-IT"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27</a:t>
            </a:fld>
            <a:endParaRPr lang="it-IT"/>
          </a:p>
        </p:txBody>
      </p:sp>
    </p:spTree>
    <p:extLst>
      <p:ext uri="{BB962C8B-B14F-4D97-AF65-F5344CB8AC3E}">
        <p14:creationId xmlns:p14="http://schemas.microsoft.com/office/powerpoint/2010/main" val="2603118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Evento: notazione grafica</a:t>
            </a:r>
            <a:endParaRPr lang="it-IT" noProof="0"/>
          </a:p>
        </p:txBody>
      </p:sp>
      <p:sp>
        <p:nvSpPr>
          <p:cNvPr id="3" name="Segnaposto contenuto 2"/>
          <p:cNvSpPr>
            <a:spLocks noGrp="1"/>
          </p:cNvSpPr>
          <p:nvPr>
            <p:ph idx="1"/>
          </p:nvPr>
        </p:nvSpPr>
        <p:spPr/>
        <p:txBody>
          <a:bodyPr/>
          <a:lstStyle/>
          <a:p>
            <a:r>
              <a:rPr lang="it-IT" noProof="0" dirty="0" smtClean="0"/>
              <a:t>Notazione: una </a:t>
            </a:r>
            <a:r>
              <a:rPr lang="it-IT" b="1" noProof="0" dirty="0" smtClean="0"/>
              <a:t>freccia</a:t>
            </a:r>
            <a:r>
              <a:rPr lang="it-IT" noProof="0" dirty="0" smtClean="0"/>
              <a:t> (transizione) etichettata con il nome del metodo o della condizione associata all’evento stesso </a:t>
            </a:r>
          </a:p>
          <a:p>
            <a:endParaRPr lang="it-IT" noProof="0" dirty="0"/>
          </a:p>
        </p:txBody>
      </p:sp>
      <p:pic>
        <p:nvPicPr>
          <p:cNvPr id="4" name="Immagine 3"/>
          <p:cNvPicPr>
            <a:picLocks noChangeAspect="1"/>
          </p:cNvPicPr>
          <p:nvPr/>
        </p:nvPicPr>
        <p:blipFill>
          <a:blip r:embed="rId2"/>
          <a:stretch>
            <a:fillRect/>
          </a:stretch>
        </p:blipFill>
        <p:spPr>
          <a:xfrm>
            <a:off x="1416050" y="3733800"/>
            <a:ext cx="6311900" cy="2095500"/>
          </a:xfrm>
          <a:prstGeom prst="rect">
            <a:avLst/>
          </a:prstGeom>
        </p:spPr>
      </p:pic>
      <p:sp>
        <p:nvSpPr>
          <p:cNvPr id="6" name="Segnaposto numero diapositiva 5"/>
          <p:cNvSpPr>
            <a:spLocks noGrp="1"/>
          </p:cNvSpPr>
          <p:nvPr>
            <p:ph type="sldNum" sz="quarter" idx="12"/>
          </p:nvPr>
        </p:nvSpPr>
        <p:spPr/>
        <p:txBody>
          <a:bodyPr/>
          <a:lstStyle/>
          <a:p>
            <a:fld id="{D2040F39-7941-49A4-B48D-F201B18B6351}" type="slidenum">
              <a:rPr lang="it-IT" smtClean="0"/>
              <a:pPr/>
              <a:t>28</a:t>
            </a:fld>
            <a:endParaRPr lang="it-IT"/>
          </a:p>
        </p:txBody>
      </p:sp>
    </p:spTree>
    <p:extLst>
      <p:ext uri="{BB962C8B-B14F-4D97-AF65-F5344CB8AC3E}">
        <p14:creationId xmlns:p14="http://schemas.microsoft.com/office/powerpoint/2010/main" val="29988278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Evento del tempo</a:t>
            </a:r>
            <a:endParaRPr lang="it-IT" noProof="0" dirty="0"/>
          </a:p>
        </p:txBody>
      </p:sp>
      <p:sp>
        <p:nvSpPr>
          <p:cNvPr id="7" name="Segnaposto numero diapositiva 6"/>
          <p:cNvSpPr>
            <a:spLocks noGrp="1"/>
          </p:cNvSpPr>
          <p:nvPr>
            <p:ph type="sldNum" sz="quarter" idx="12"/>
          </p:nvPr>
        </p:nvSpPr>
        <p:spPr/>
        <p:txBody>
          <a:bodyPr/>
          <a:lstStyle/>
          <a:p>
            <a:fld id="{D2040F39-7941-49A4-B48D-F201B18B6351}" type="slidenum">
              <a:rPr lang="it-IT" smtClean="0"/>
              <a:pPr/>
              <a:t>29</a:t>
            </a:fld>
            <a:endParaRPr lang="it-IT"/>
          </a:p>
        </p:txBody>
      </p:sp>
      <p:pic>
        <p:nvPicPr>
          <p:cNvPr id="6" name="Immagine 5"/>
          <p:cNvPicPr>
            <a:picLocks noChangeAspect="1"/>
          </p:cNvPicPr>
          <p:nvPr/>
        </p:nvPicPr>
        <p:blipFill>
          <a:blip r:embed="rId2"/>
          <a:stretch>
            <a:fillRect/>
          </a:stretch>
        </p:blipFill>
        <p:spPr>
          <a:xfrm>
            <a:off x="228600" y="1959992"/>
            <a:ext cx="3733706" cy="2981176"/>
          </a:xfrm>
          <a:prstGeom prst="rect">
            <a:avLst/>
          </a:prstGeom>
        </p:spPr>
      </p:pic>
      <p:pic>
        <p:nvPicPr>
          <p:cNvPr id="5" name="Immagine 4"/>
          <p:cNvPicPr>
            <a:picLocks noChangeAspect="1"/>
          </p:cNvPicPr>
          <p:nvPr/>
        </p:nvPicPr>
        <p:blipFill>
          <a:blip r:embed="rId3"/>
          <a:stretch>
            <a:fillRect/>
          </a:stretch>
        </p:blipFill>
        <p:spPr>
          <a:xfrm>
            <a:off x="3962306" y="2925541"/>
            <a:ext cx="5041652" cy="1871611"/>
          </a:xfrm>
          <a:prstGeom prst="rect">
            <a:avLst/>
          </a:prstGeom>
        </p:spPr>
      </p:pic>
    </p:spTree>
    <p:extLst>
      <p:ext uri="{BB962C8B-B14F-4D97-AF65-F5344CB8AC3E}">
        <p14:creationId xmlns:p14="http://schemas.microsoft.com/office/powerpoint/2010/main" val="829352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Diagramma di </a:t>
            </a:r>
            <a:r>
              <a:rPr lang="it-IT" noProof="0" smtClean="0"/>
              <a:t>sequenza</a:t>
            </a:r>
            <a:endParaRPr lang="it-IT" noProof="0"/>
          </a:p>
        </p:txBody>
      </p:sp>
      <p:sp>
        <p:nvSpPr>
          <p:cNvPr id="3" name="Segnaposto testo 2"/>
          <p:cNvSpPr>
            <a:spLocks noGrp="1"/>
          </p:cNvSpPr>
          <p:nvPr>
            <p:ph type="body" idx="1"/>
          </p:nvPr>
        </p:nvSpPr>
        <p:spPr/>
        <p:txBody>
          <a:bodyPr/>
          <a:lstStyle/>
          <a:p>
            <a:endParaRPr lang="it-IT"/>
          </a:p>
        </p:txBody>
      </p:sp>
      <p:sp>
        <p:nvSpPr>
          <p:cNvPr id="5" name="Segnaposto numero diapositiva 4"/>
          <p:cNvSpPr>
            <a:spLocks noGrp="1"/>
          </p:cNvSpPr>
          <p:nvPr>
            <p:ph type="sldNum" sz="quarter" idx="12"/>
          </p:nvPr>
        </p:nvSpPr>
        <p:spPr/>
        <p:txBody>
          <a:bodyPr/>
          <a:lstStyle/>
          <a:p>
            <a:fld id="{D2040F39-7941-49A4-B48D-F201B18B6351}" type="slidenum">
              <a:rPr lang="it-IT" smtClean="0"/>
              <a:pPr/>
              <a:t>3</a:t>
            </a:fld>
            <a:endParaRPr lang="it-IT"/>
          </a:p>
        </p:txBody>
      </p:sp>
    </p:spTree>
    <p:extLst>
      <p:ext uri="{BB962C8B-B14F-4D97-AF65-F5344CB8AC3E}">
        <p14:creationId xmlns:p14="http://schemas.microsoft.com/office/powerpoint/2010/main" val="28010406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Evento di variazione</a:t>
            </a:r>
            <a:endParaRPr lang="it-IT" noProof="0"/>
          </a:p>
        </p:txBody>
      </p:sp>
      <p:sp>
        <p:nvSpPr>
          <p:cNvPr id="7" name="Segnaposto numero diapositiva 6"/>
          <p:cNvSpPr>
            <a:spLocks noGrp="1"/>
          </p:cNvSpPr>
          <p:nvPr>
            <p:ph type="sldNum" sz="quarter" idx="12"/>
          </p:nvPr>
        </p:nvSpPr>
        <p:spPr/>
        <p:txBody>
          <a:bodyPr/>
          <a:lstStyle/>
          <a:p>
            <a:fld id="{D2040F39-7941-49A4-B48D-F201B18B6351}" type="slidenum">
              <a:rPr lang="it-IT" smtClean="0"/>
              <a:pPr/>
              <a:t>30</a:t>
            </a:fld>
            <a:endParaRPr lang="it-IT"/>
          </a:p>
        </p:txBody>
      </p:sp>
      <p:pic>
        <p:nvPicPr>
          <p:cNvPr id="4" name="Immagine 3"/>
          <p:cNvPicPr>
            <a:picLocks noChangeAspect="1"/>
          </p:cNvPicPr>
          <p:nvPr/>
        </p:nvPicPr>
        <p:blipFill>
          <a:blip r:embed="rId2"/>
          <a:stretch>
            <a:fillRect/>
          </a:stretch>
        </p:blipFill>
        <p:spPr>
          <a:xfrm>
            <a:off x="1" y="3021394"/>
            <a:ext cx="4876800" cy="3595305"/>
          </a:xfrm>
          <a:prstGeom prst="rect">
            <a:avLst/>
          </a:prstGeom>
        </p:spPr>
      </p:pic>
      <p:pic>
        <p:nvPicPr>
          <p:cNvPr id="5" name="Immagine 4"/>
          <p:cNvPicPr>
            <a:picLocks noChangeAspect="1"/>
          </p:cNvPicPr>
          <p:nvPr/>
        </p:nvPicPr>
        <p:blipFill>
          <a:blip r:embed="rId3">
            <a:alphaModFix/>
          </a:blip>
          <a:stretch>
            <a:fillRect/>
          </a:stretch>
        </p:blipFill>
        <p:spPr>
          <a:xfrm>
            <a:off x="2933700" y="1194420"/>
            <a:ext cx="6210300" cy="3314700"/>
          </a:xfrm>
          <a:prstGeom prst="rect">
            <a:avLst/>
          </a:prstGeom>
        </p:spPr>
      </p:pic>
    </p:spTree>
    <p:extLst>
      <p:ext uri="{BB962C8B-B14F-4D97-AF65-F5344CB8AC3E}">
        <p14:creationId xmlns:p14="http://schemas.microsoft.com/office/powerpoint/2010/main" val="1562431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Attività e azioni</a:t>
            </a:r>
            <a:endParaRPr lang="it-IT" noProof="0" dirty="0"/>
          </a:p>
        </p:txBody>
      </p:sp>
      <p:sp>
        <p:nvSpPr>
          <p:cNvPr id="3" name="Segnaposto contenuto 2"/>
          <p:cNvSpPr>
            <a:spLocks noGrp="1"/>
          </p:cNvSpPr>
          <p:nvPr>
            <p:ph idx="1"/>
          </p:nvPr>
        </p:nvSpPr>
        <p:spPr/>
        <p:txBody>
          <a:bodyPr/>
          <a:lstStyle/>
          <a:p>
            <a:r>
              <a:rPr lang="it-IT" noProof="0" dirty="0" smtClean="0"/>
              <a:t>All’interno degli stati posso essere eseguite delle </a:t>
            </a:r>
            <a:r>
              <a:rPr lang="it-IT" b="1" noProof="0" dirty="0" smtClean="0"/>
              <a:t>attività</a:t>
            </a:r>
          </a:p>
          <a:p>
            <a:pPr lvl="1"/>
            <a:r>
              <a:rPr lang="it-IT" b="1" noProof="0" dirty="0" smtClean="0"/>
              <a:t>Azioni</a:t>
            </a:r>
            <a:r>
              <a:rPr lang="it-IT" noProof="0" dirty="0" smtClean="0"/>
              <a:t>: operazioni </a:t>
            </a:r>
            <a:r>
              <a:rPr lang="it-IT" b="1" noProof="0" dirty="0" smtClean="0"/>
              <a:t>atomiche</a:t>
            </a:r>
          </a:p>
          <a:p>
            <a:pPr lvl="2"/>
            <a:r>
              <a:rPr lang="it-IT" noProof="0" dirty="0" smtClean="0"/>
              <a:t>provocano un cambiamento di stato (entry/exit) e quindi non possono essere interrotte  </a:t>
            </a:r>
          </a:p>
          <a:p>
            <a:pPr lvl="1"/>
            <a:r>
              <a:rPr lang="it-IT" b="1" noProof="0" dirty="0" smtClean="0"/>
              <a:t>Attività</a:t>
            </a:r>
            <a:r>
              <a:rPr lang="it-IT" noProof="0" dirty="0" smtClean="0"/>
              <a:t>: operazioni generalmente </a:t>
            </a:r>
            <a:r>
              <a:rPr lang="it-IT" b="1" noProof="0" dirty="0" smtClean="0"/>
              <a:t>non atomiche</a:t>
            </a:r>
          </a:p>
          <a:p>
            <a:pPr lvl="2"/>
            <a:r>
              <a:rPr lang="it-IT" noProof="0" dirty="0" smtClean="0"/>
              <a:t>non alterano lo stato dell’oggetto </a:t>
            </a:r>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31</a:t>
            </a:fld>
            <a:endParaRPr lang="it-IT"/>
          </a:p>
        </p:txBody>
      </p:sp>
    </p:spTree>
    <p:extLst>
      <p:ext uri="{BB962C8B-B14F-4D97-AF65-F5344CB8AC3E}">
        <p14:creationId xmlns:p14="http://schemas.microsoft.com/office/powerpoint/2010/main" val="3241291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Azioni</a:t>
            </a:r>
            <a:endParaRPr lang="it-IT" noProof="0"/>
          </a:p>
        </p:txBody>
      </p:sp>
      <p:sp>
        <p:nvSpPr>
          <p:cNvPr id="3" name="Segnaposto contenuto 2"/>
          <p:cNvSpPr>
            <a:spLocks noGrp="1"/>
          </p:cNvSpPr>
          <p:nvPr>
            <p:ph idx="1"/>
          </p:nvPr>
        </p:nvSpPr>
        <p:spPr>
          <a:xfrm>
            <a:off x="457200" y="1295400"/>
            <a:ext cx="8229600" cy="4953000"/>
          </a:xfrm>
        </p:spPr>
        <p:txBody>
          <a:bodyPr>
            <a:normAutofit lnSpcReduction="10000"/>
          </a:bodyPr>
          <a:lstStyle/>
          <a:p>
            <a:r>
              <a:rPr lang="it-IT" b="1" noProof="0" dirty="0" smtClean="0"/>
              <a:t>Entry</a:t>
            </a:r>
            <a:r>
              <a:rPr lang="it-IT" noProof="0" dirty="0" smtClean="0"/>
              <a:t>: azione </a:t>
            </a:r>
            <a:r>
              <a:rPr lang="it-IT" noProof="0" dirty="0"/>
              <a:t>di entrata viene eseguita dall’oggetto subito dopo essere passato nello stato corrispondente (entry/nome azione</a:t>
            </a:r>
            <a:r>
              <a:rPr lang="it-IT" noProof="0" dirty="0" smtClean="0"/>
              <a:t>) – </a:t>
            </a:r>
            <a:r>
              <a:rPr lang="it-IT" noProof="0" dirty="0" err="1" smtClean="0"/>
              <a:t>autoanello</a:t>
            </a:r>
            <a:r>
              <a:rPr lang="it-IT" noProof="0" dirty="0" smtClean="0"/>
              <a:t>: </a:t>
            </a:r>
            <a:r>
              <a:rPr lang="it-IT" noProof="0" dirty="0"/>
              <a:t>l’oggetto esegue l’azione di </a:t>
            </a:r>
            <a:r>
              <a:rPr lang="it-IT" dirty="0"/>
              <a:t>entrata  – (</a:t>
            </a:r>
            <a:r>
              <a:rPr lang="it-IT" dirty="0" smtClean="0"/>
              <a:t>entry/</a:t>
            </a:r>
            <a:r>
              <a:rPr lang="it-IT" dirty="0" err="1" smtClean="0"/>
              <a:t>nomeAzione</a:t>
            </a:r>
            <a:r>
              <a:rPr lang="it-IT" dirty="0" smtClean="0"/>
              <a:t>)</a:t>
            </a:r>
            <a:endParaRPr lang="it-IT" noProof="0" dirty="0" smtClean="0"/>
          </a:p>
          <a:p>
            <a:r>
              <a:rPr lang="it-IT" b="1" noProof="0" dirty="0" smtClean="0"/>
              <a:t>Exit</a:t>
            </a:r>
            <a:r>
              <a:rPr lang="it-IT" noProof="0" dirty="0" smtClean="0"/>
              <a:t>: azione di </a:t>
            </a:r>
            <a:r>
              <a:rPr lang="it-IT" noProof="0" dirty="0"/>
              <a:t>uscita viene eseguita poco prima di uscire dallo stato, in risposta ad una transizione</a:t>
            </a:r>
            <a:r>
              <a:rPr lang="it-IT" noProof="0" dirty="0" smtClean="0"/>
              <a:t> – o anche </a:t>
            </a:r>
            <a:r>
              <a:rPr lang="it-IT" noProof="0" dirty="0"/>
              <a:t>in caso di </a:t>
            </a:r>
            <a:r>
              <a:rPr lang="it-IT" noProof="0" dirty="0" err="1" smtClean="0"/>
              <a:t>autoanello</a:t>
            </a:r>
            <a:r>
              <a:rPr lang="it-IT" noProof="0" dirty="0" smtClean="0"/>
              <a:t> – (exit</a:t>
            </a:r>
            <a:r>
              <a:rPr lang="it-IT" noProof="0" dirty="0"/>
              <a:t>/</a:t>
            </a:r>
            <a:r>
              <a:rPr lang="it-IT" noProof="0" dirty="0" err="1" smtClean="0"/>
              <a:t>nomeAzione</a:t>
            </a:r>
            <a:r>
              <a:rPr lang="it-IT" noProof="0" dirty="0" smtClean="0"/>
              <a:t>)</a:t>
            </a:r>
          </a:p>
          <a:p>
            <a:r>
              <a:rPr lang="it-IT" b="1" noProof="0" dirty="0" smtClean="0"/>
              <a:t>Do</a:t>
            </a:r>
            <a:r>
              <a:rPr lang="it-IT" noProof="0" dirty="0" smtClean="0"/>
              <a:t>: all’interno </a:t>
            </a:r>
            <a:r>
              <a:rPr lang="it-IT" noProof="0" dirty="0"/>
              <a:t>di uno stato un oggetto</a:t>
            </a:r>
            <a:r>
              <a:rPr lang="it-IT" noProof="0" dirty="0" smtClean="0"/>
              <a:t> aspetta: attività eseguita all’interno dello stato (do/nome Attività)</a:t>
            </a:r>
            <a:r>
              <a:rPr lang="it-IT" b="1" noProof="0" dirty="0" smtClean="0"/>
              <a:t> </a:t>
            </a:r>
          </a:p>
          <a:p>
            <a:r>
              <a:rPr lang="it-IT" b="1" noProof="0" dirty="0" smtClean="0"/>
              <a:t>Include</a:t>
            </a:r>
            <a:r>
              <a:rPr lang="it-IT" noProof="0" dirty="0"/>
              <a:t>: chiama una </a:t>
            </a:r>
            <a:r>
              <a:rPr lang="it-IT" noProof="0" dirty="0" smtClean="0"/>
              <a:t>«</a:t>
            </a:r>
            <a:r>
              <a:rPr lang="it-IT" noProof="0" dirty="0" err="1" smtClean="0"/>
              <a:t>submachine</a:t>
            </a:r>
            <a:r>
              <a:rPr lang="it-IT" noProof="0" dirty="0" smtClean="0"/>
              <a:t>», </a:t>
            </a:r>
            <a:r>
              <a:rPr lang="it-IT" noProof="0" dirty="0"/>
              <a:t>rappresentata da un altro diagramma degli </a:t>
            </a:r>
            <a:r>
              <a:rPr lang="it-IT" noProof="0" dirty="0" smtClean="0"/>
              <a:t>stati</a:t>
            </a:r>
          </a:p>
          <a:p>
            <a:r>
              <a:rPr lang="it-IT" b="1" noProof="0" dirty="0" smtClean="0"/>
              <a:t>Evento</a:t>
            </a:r>
            <a:r>
              <a:rPr lang="it-IT" noProof="0" dirty="0" smtClean="0"/>
              <a:t>: le azioni si svolgono in risposta ad un evento</a:t>
            </a:r>
          </a:p>
        </p:txBody>
      </p:sp>
      <p:sp>
        <p:nvSpPr>
          <p:cNvPr id="5" name="Segnaposto numero diapositiva 4"/>
          <p:cNvSpPr>
            <a:spLocks noGrp="1"/>
          </p:cNvSpPr>
          <p:nvPr>
            <p:ph type="sldNum" sz="quarter" idx="12"/>
          </p:nvPr>
        </p:nvSpPr>
        <p:spPr/>
        <p:txBody>
          <a:bodyPr/>
          <a:lstStyle/>
          <a:p>
            <a:fld id="{D2040F39-7941-49A4-B48D-F201B18B6351}" type="slidenum">
              <a:rPr lang="it-IT" smtClean="0"/>
              <a:pPr/>
              <a:t>32</a:t>
            </a:fld>
            <a:endParaRPr lang="it-IT"/>
          </a:p>
        </p:txBody>
      </p:sp>
    </p:spTree>
    <p:extLst>
      <p:ext uri="{BB962C8B-B14F-4D97-AF65-F5344CB8AC3E}">
        <p14:creationId xmlns:p14="http://schemas.microsoft.com/office/powerpoint/2010/main" val="1715217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Esempio di azioni</a:t>
            </a:r>
            <a:endParaRPr lang="it-IT" noProof="0" dirty="0"/>
          </a:p>
        </p:txBody>
      </p:sp>
      <p:sp>
        <p:nvSpPr>
          <p:cNvPr id="6" name="Segnaposto numero diapositiva 5"/>
          <p:cNvSpPr>
            <a:spLocks noGrp="1"/>
          </p:cNvSpPr>
          <p:nvPr>
            <p:ph type="sldNum" sz="quarter" idx="12"/>
          </p:nvPr>
        </p:nvSpPr>
        <p:spPr/>
        <p:txBody>
          <a:bodyPr/>
          <a:lstStyle/>
          <a:p>
            <a:fld id="{D2040F39-7941-49A4-B48D-F201B18B6351}" type="slidenum">
              <a:rPr lang="it-IT" smtClean="0"/>
              <a:pPr/>
              <a:t>33</a:t>
            </a:fld>
            <a:endParaRPr lang="it-IT"/>
          </a:p>
        </p:txBody>
      </p:sp>
      <p:pic>
        <p:nvPicPr>
          <p:cNvPr id="4" name="Immagine 3"/>
          <p:cNvPicPr>
            <a:picLocks noChangeAspect="1"/>
          </p:cNvPicPr>
          <p:nvPr/>
        </p:nvPicPr>
        <p:blipFill>
          <a:blip r:embed="rId2"/>
          <a:stretch>
            <a:fillRect/>
          </a:stretch>
        </p:blipFill>
        <p:spPr>
          <a:xfrm>
            <a:off x="203200" y="2362200"/>
            <a:ext cx="8864600" cy="2657147"/>
          </a:xfrm>
          <a:prstGeom prst="rect">
            <a:avLst/>
          </a:prstGeom>
        </p:spPr>
      </p:pic>
    </p:spTree>
    <p:extLst>
      <p:ext uri="{BB962C8B-B14F-4D97-AF65-F5344CB8AC3E}">
        <p14:creationId xmlns:p14="http://schemas.microsoft.com/office/powerpoint/2010/main" val="1907116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Ordine degli eventi</a:t>
            </a:r>
            <a:endParaRPr lang="it-IT" noProof="0"/>
          </a:p>
        </p:txBody>
      </p:sp>
      <p:sp>
        <p:nvSpPr>
          <p:cNvPr id="3" name="Segnaposto contenuto 2"/>
          <p:cNvSpPr>
            <a:spLocks noGrp="1"/>
          </p:cNvSpPr>
          <p:nvPr>
            <p:ph idx="1"/>
          </p:nvPr>
        </p:nvSpPr>
        <p:spPr/>
        <p:txBody>
          <a:bodyPr>
            <a:normAutofit/>
          </a:bodyPr>
          <a:lstStyle/>
          <a:p>
            <a:r>
              <a:rPr lang="it-IT" noProof="0" dirty="0" smtClean="0"/>
              <a:t>Quando si verifica un </a:t>
            </a:r>
            <a:r>
              <a:rPr lang="it-IT" b="1" noProof="0" dirty="0" smtClean="0"/>
              <a:t>evento</a:t>
            </a:r>
            <a:r>
              <a:rPr lang="it-IT" noProof="0" dirty="0" smtClean="0"/>
              <a:t> associato ad una transizione:</a:t>
            </a:r>
          </a:p>
          <a:p>
            <a:pPr marL="514350" indent="-514350">
              <a:buFont typeface="+mj-lt"/>
              <a:buAutoNum type="arabicPeriod"/>
            </a:pPr>
            <a:r>
              <a:rPr lang="it-IT" noProof="0" dirty="0" smtClean="0"/>
              <a:t>Se è in esecuzione un’attività, questa viene </a:t>
            </a:r>
            <a:r>
              <a:rPr lang="it-IT" b="1" noProof="0" dirty="0" smtClean="0"/>
              <a:t>interrotta</a:t>
            </a:r>
            <a:r>
              <a:rPr lang="it-IT" noProof="0" dirty="0" smtClean="0"/>
              <a:t> (“</a:t>
            </a:r>
            <a:r>
              <a:rPr lang="it-IT" noProof="0" dirty="0" err="1" smtClean="0"/>
              <a:t>gracefully</a:t>
            </a:r>
            <a:r>
              <a:rPr lang="it-IT" noProof="0" dirty="0" smtClean="0"/>
              <a:t>” se possibile) </a:t>
            </a:r>
          </a:p>
          <a:p>
            <a:pPr marL="514350" indent="-514350">
              <a:buFont typeface="+mj-lt"/>
              <a:buAutoNum type="arabicPeriod"/>
            </a:pPr>
            <a:r>
              <a:rPr lang="it-IT" noProof="0" dirty="0" smtClean="0"/>
              <a:t>Si esegue l’exit </a:t>
            </a:r>
            <a:r>
              <a:rPr lang="it-IT" noProof="0" dirty="0" err="1" smtClean="0"/>
              <a:t>action</a:t>
            </a:r>
            <a:r>
              <a:rPr lang="it-IT" noProof="0" dirty="0" smtClean="0"/>
              <a:t> </a:t>
            </a:r>
          </a:p>
          <a:p>
            <a:pPr marL="514350" indent="-514350">
              <a:buFont typeface="+mj-lt"/>
              <a:buAutoNum type="arabicPeriod"/>
            </a:pPr>
            <a:r>
              <a:rPr lang="it-IT" noProof="0" dirty="0" smtClean="0"/>
              <a:t>Si esegue l’azione associata all’evento </a:t>
            </a:r>
          </a:p>
          <a:p>
            <a:pPr marL="514350" indent="-514350">
              <a:buFont typeface="+mj-lt"/>
              <a:buAutoNum type="arabicPeriod"/>
            </a:pPr>
            <a:r>
              <a:rPr lang="it-IT" noProof="0" dirty="0" smtClean="0"/>
              <a:t>Si esegue l’entry </a:t>
            </a:r>
            <a:r>
              <a:rPr lang="it-IT" noProof="0" dirty="0" err="1" smtClean="0"/>
              <a:t>action</a:t>
            </a:r>
            <a:r>
              <a:rPr lang="it-IT" noProof="0" dirty="0" smtClean="0"/>
              <a:t> del nuovo stato </a:t>
            </a:r>
          </a:p>
          <a:p>
            <a:pPr marL="514350" indent="-514350">
              <a:buFont typeface="+mj-lt"/>
              <a:buAutoNum type="arabicPeriod"/>
            </a:pPr>
            <a:r>
              <a:rPr lang="it-IT" noProof="0" dirty="0" smtClean="0"/>
              <a:t>Si inizia l’esecuzione delle eventuali attività del nuovo stato</a:t>
            </a:r>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34</a:t>
            </a:fld>
            <a:endParaRPr lang="it-IT"/>
          </a:p>
        </p:txBody>
      </p:sp>
    </p:spTree>
    <p:extLst>
      <p:ext uri="{BB962C8B-B14F-4D97-AF65-F5344CB8AC3E}">
        <p14:creationId xmlns:p14="http://schemas.microsoft.com/office/powerpoint/2010/main" val="3037516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Esempio:</a:t>
            </a:r>
            <a:endParaRPr lang="it-IT" noProof="0"/>
          </a:p>
        </p:txBody>
      </p:sp>
      <p:sp>
        <p:nvSpPr>
          <p:cNvPr id="3" name="Segnaposto contenuto 2"/>
          <p:cNvSpPr>
            <a:spLocks noGrp="1"/>
          </p:cNvSpPr>
          <p:nvPr>
            <p:ph idx="1"/>
          </p:nvPr>
        </p:nvSpPr>
        <p:spPr/>
        <p:txBody>
          <a:bodyPr/>
          <a:lstStyle/>
          <a:p>
            <a:r>
              <a:rPr lang="it-IT" noProof="0" smtClean="0"/>
              <a:t>2 scenari (sequence diagram)</a:t>
            </a:r>
          </a:p>
          <a:p>
            <a:endParaRPr lang="it-IT" noProof="0" smtClean="0"/>
          </a:p>
          <a:p>
            <a:pPr>
              <a:buNone/>
            </a:pPr>
            <a:r>
              <a:rPr lang="it-IT" noProof="0" smtClean="0"/>
              <a:t>Successo						Fallimento</a:t>
            </a:r>
            <a:endParaRPr lang="it-IT" noProof="0"/>
          </a:p>
        </p:txBody>
      </p:sp>
      <p:pic>
        <p:nvPicPr>
          <p:cNvPr id="4" name="Immagine 3"/>
          <p:cNvPicPr>
            <a:picLocks noChangeAspect="1"/>
          </p:cNvPicPr>
          <p:nvPr/>
        </p:nvPicPr>
        <p:blipFill>
          <a:blip r:embed="rId2"/>
          <a:stretch>
            <a:fillRect/>
          </a:stretch>
        </p:blipFill>
        <p:spPr>
          <a:xfrm>
            <a:off x="76200" y="2636912"/>
            <a:ext cx="9031319" cy="3390900"/>
          </a:xfrm>
          <a:prstGeom prst="rect">
            <a:avLst/>
          </a:prstGeom>
        </p:spPr>
      </p:pic>
      <p:sp>
        <p:nvSpPr>
          <p:cNvPr id="6" name="Segnaposto numero diapositiva 5"/>
          <p:cNvSpPr>
            <a:spLocks noGrp="1"/>
          </p:cNvSpPr>
          <p:nvPr>
            <p:ph type="sldNum" sz="quarter" idx="12"/>
          </p:nvPr>
        </p:nvSpPr>
        <p:spPr/>
        <p:txBody>
          <a:bodyPr/>
          <a:lstStyle/>
          <a:p>
            <a:fld id="{D2040F39-7941-49A4-B48D-F201B18B6351}" type="slidenum">
              <a:rPr lang="it-IT" smtClean="0"/>
              <a:pPr/>
              <a:t>35</a:t>
            </a:fld>
            <a:endParaRPr lang="it-IT"/>
          </a:p>
        </p:txBody>
      </p:sp>
    </p:spTree>
    <p:extLst>
      <p:ext uri="{BB962C8B-B14F-4D97-AF65-F5344CB8AC3E}">
        <p14:creationId xmlns:p14="http://schemas.microsoft.com/office/powerpoint/2010/main" val="296365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Scenario di successo</a:t>
            </a:r>
            <a:endParaRPr lang="it-IT" noProof="0"/>
          </a:p>
        </p:txBody>
      </p:sp>
      <p:sp>
        <p:nvSpPr>
          <p:cNvPr id="6" name="Segnaposto numero diapositiva 5"/>
          <p:cNvSpPr>
            <a:spLocks noGrp="1"/>
          </p:cNvSpPr>
          <p:nvPr>
            <p:ph type="sldNum" sz="quarter" idx="12"/>
          </p:nvPr>
        </p:nvSpPr>
        <p:spPr/>
        <p:txBody>
          <a:bodyPr/>
          <a:lstStyle/>
          <a:p>
            <a:fld id="{D2040F39-7941-49A4-B48D-F201B18B6351}" type="slidenum">
              <a:rPr lang="it-IT" smtClean="0"/>
              <a:pPr/>
              <a:t>36</a:t>
            </a:fld>
            <a:endParaRPr lang="it-IT"/>
          </a:p>
        </p:txBody>
      </p:sp>
      <p:pic>
        <p:nvPicPr>
          <p:cNvPr id="4" name="Immagine 3"/>
          <p:cNvPicPr>
            <a:picLocks noChangeAspect="1"/>
          </p:cNvPicPr>
          <p:nvPr/>
        </p:nvPicPr>
        <p:blipFill>
          <a:blip r:embed="rId2"/>
          <a:stretch>
            <a:fillRect/>
          </a:stretch>
        </p:blipFill>
        <p:spPr>
          <a:xfrm>
            <a:off x="152400" y="1782211"/>
            <a:ext cx="8864600" cy="4313789"/>
          </a:xfrm>
          <a:prstGeom prst="rect">
            <a:avLst/>
          </a:prstGeom>
        </p:spPr>
      </p:pic>
    </p:spTree>
    <p:extLst>
      <p:ext uri="{BB962C8B-B14F-4D97-AF65-F5344CB8AC3E}">
        <p14:creationId xmlns:p14="http://schemas.microsoft.com/office/powerpoint/2010/main" val="25279796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Scenario di fallimento</a:t>
            </a:r>
            <a:endParaRPr lang="it-IT" noProof="0" dirty="0"/>
          </a:p>
        </p:txBody>
      </p:sp>
      <p:sp>
        <p:nvSpPr>
          <p:cNvPr id="6" name="Segnaposto numero diapositiva 5"/>
          <p:cNvSpPr>
            <a:spLocks noGrp="1"/>
          </p:cNvSpPr>
          <p:nvPr>
            <p:ph type="sldNum" sz="quarter" idx="12"/>
          </p:nvPr>
        </p:nvSpPr>
        <p:spPr/>
        <p:txBody>
          <a:bodyPr/>
          <a:lstStyle/>
          <a:p>
            <a:fld id="{D2040F39-7941-49A4-B48D-F201B18B6351}" type="slidenum">
              <a:rPr lang="it-IT" smtClean="0"/>
              <a:pPr/>
              <a:t>37</a:t>
            </a:fld>
            <a:endParaRPr lang="it-IT"/>
          </a:p>
        </p:txBody>
      </p:sp>
      <p:pic>
        <p:nvPicPr>
          <p:cNvPr id="4" name="Immagine 3"/>
          <p:cNvPicPr>
            <a:picLocks noChangeAspect="1"/>
          </p:cNvPicPr>
          <p:nvPr/>
        </p:nvPicPr>
        <p:blipFill>
          <a:blip r:embed="rId2"/>
          <a:stretch>
            <a:fillRect/>
          </a:stretch>
        </p:blipFill>
        <p:spPr>
          <a:xfrm>
            <a:off x="299678" y="1651000"/>
            <a:ext cx="8691922" cy="4292600"/>
          </a:xfrm>
          <a:prstGeom prst="rect">
            <a:avLst/>
          </a:prstGeom>
        </p:spPr>
      </p:pic>
    </p:spTree>
    <p:extLst>
      <p:ext uri="{BB962C8B-B14F-4D97-AF65-F5344CB8AC3E}">
        <p14:creationId xmlns:p14="http://schemas.microsoft.com/office/powerpoint/2010/main" val="1263317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Diagramma a stati completo</a:t>
            </a:r>
            <a:endParaRPr lang="it-IT" noProof="0"/>
          </a:p>
        </p:txBody>
      </p:sp>
      <p:sp>
        <p:nvSpPr>
          <p:cNvPr id="6" name="Segnaposto numero diapositiva 5"/>
          <p:cNvSpPr>
            <a:spLocks noGrp="1"/>
          </p:cNvSpPr>
          <p:nvPr>
            <p:ph type="sldNum" sz="quarter" idx="12"/>
          </p:nvPr>
        </p:nvSpPr>
        <p:spPr/>
        <p:txBody>
          <a:bodyPr/>
          <a:lstStyle/>
          <a:p>
            <a:fld id="{D2040F39-7941-49A4-B48D-F201B18B6351}" type="slidenum">
              <a:rPr lang="it-IT" smtClean="0"/>
              <a:pPr/>
              <a:t>38</a:t>
            </a:fld>
            <a:endParaRPr lang="it-IT"/>
          </a:p>
        </p:txBody>
      </p:sp>
      <p:pic>
        <p:nvPicPr>
          <p:cNvPr id="4" name="Immagine 3"/>
          <p:cNvPicPr>
            <a:picLocks noChangeAspect="1"/>
          </p:cNvPicPr>
          <p:nvPr/>
        </p:nvPicPr>
        <p:blipFill>
          <a:blip r:embed="rId2"/>
          <a:stretch>
            <a:fillRect/>
          </a:stretch>
        </p:blipFill>
        <p:spPr>
          <a:xfrm>
            <a:off x="1562100" y="1397000"/>
            <a:ext cx="6019800" cy="5003800"/>
          </a:xfrm>
          <a:prstGeom prst="rect">
            <a:avLst/>
          </a:prstGeom>
        </p:spPr>
      </p:pic>
    </p:spTree>
    <p:extLst>
      <p:ext uri="{BB962C8B-B14F-4D97-AF65-F5344CB8AC3E}">
        <p14:creationId xmlns:p14="http://schemas.microsoft.com/office/powerpoint/2010/main" val="32239636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Stati compositi</a:t>
            </a:r>
            <a:endParaRPr lang="it-IT" noProof="0"/>
          </a:p>
        </p:txBody>
      </p:sp>
      <p:sp>
        <p:nvSpPr>
          <p:cNvPr id="7" name="Segnaposto numero diapositiva 6"/>
          <p:cNvSpPr>
            <a:spLocks noGrp="1"/>
          </p:cNvSpPr>
          <p:nvPr>
            <p:ph type="sldNum" sz="quarter" idx="12"/>
          </p:nvPr>
        </p:nvSpPr>
        <p:spPr/>
        <p:txBody>
          <a:bodyPr/>
          <a:lstStyle/>
          <a:p>
            <a:fld id="{D2040F39-7941-49A4-B48D-F201B18B6351}" type="slidenum">
              <a:rPr lang="it-IT" smtClean="0"/>
              <a:pPr/>
              <a:t>39</a:t>
            </a:fld>
            <a:endParaRPr lang="it-IT"/>
          </a:p>
        </p:txBody>
      </p:sp>
      <p:sp>
        <p:nvSpPr>
          <p:cNvPr id="3" name="Segnaposto contenuto 2"/>
          <p:cNvSpPr>
            <a:spLocks noGrp="1"/>
          </p:cNvSpPr>
          <p:nvPr>
            <p:ph sz="quarter" idx="1"/>
          </p:nvPr>
        </p:nvSpPr>
        <p:spPr/>
        <p:txBody>
          <a:bodyPr>
            <a:normAutofit/>
          </a:bodyPr>
          <a:lstStyle/>
          <a:p>
            <a:r>
              <a:rPr lang="it-IT" noProof="0" dirty="0" smtClean="0"/>
              <a:t>In uno stato possono esistere sottostati mutuamente esclusivi</a:t>
            </a:r>
          </a:p>
          <a:p>
            <a:endParaRPr lang="it-IT" noProof="0" dirty="0" smtClean="0"/>
          </a:p>
          <a:p>
            <a:endParaRPr lang="it-IT" noProof="0" dirty="0" smtClean="0"/>
          </a:p>
          <a:p>
            <a:endParaRPr lang="it-IT" noProof="0" dirty="0" smtClean="0"/>
          </a:p>
          <a:p>
            <a:endParaRPr lang="it-IT" noProof="0" dirty="0" smtClean="0"/>
          </a:p>
          <a:p>
            <a:endParaRPr lang="it-IT" noProof="0" dirty="0" smtClean="0"/>
          </a:p>
          <a:p>
            <a:pPr>
              <a:buNone/>
            </a:pPr>
            <a:endParaRPr lang="it-IT" sz="2000" noProof="0" dirty="0" smtClean="0"/>
          </a:p>
          <a:p>
            <a:pPr>
              <a:buNone/>
            </a:pPr>
            <a:endParaRPr lang="it-IT" sz="2000" noProof="0" dirty="0" smtClean="0"/>
          </a:p>
          <a:p>
            <a:pPr>
              <a:buNone/>
            </a:pPr>
            <a:endParaRPr lang="it-IT" sz="2000" noProof="0" dirty="0" smtClean="0"/>
          </a:p>
          <a:p>
            <a:pPr>
              <a:buNone/>
            </a:pPr>
            <a:r>
              <a:rPr lang="it-IT" sz="2000" noProof="0" dirty="0" smtClean="0"/>
              <a:t>Decomposizione in OR</a:t>
            </a:r>
            <a:endParaRPr lang="it-IT" sz="2000" noProof="0" dirty="0"/>
          </a:p>
        </p:txBody>
      </p:sp>
      <p:pic>
        <p:nvPicPr>
          <p:cNvPr id="4" name="Immagine 3"/>
          <p:cNvPicPr>
            <a:picLocks noChangeAspect="1"/>
          </p:cNvPicPr>
          <p:nvPr/>
        </p:nvPicPr>
        <p:blipFill>
          <a:blip r:embed="rId2"/>
          <a:stretch>
            <a:fillRect/>
          </a:stretch>
        </p:blipFill>
        <p:spPr>
          <a:xfrm>
            <a:off x="2131641" y="1844824"/>
            <a:ext cx="6400799" cy="3639669"/>
          </a:xfrm>
          <a:prstGeom prst="rect">
            <a:avLst/>
          </a:prstGeom>
        </p:spPr>
      </p:pic>
      <p:pic>
        <p:nvPicPr>
          <p:cNvPr id="5" name="Immagine 4"/>
          <p:cNvPicPr>
            <a:picLocks noChangeAspect="1"/>
          </p:cNvPicPr>
          <p:nvPr/>
        </p:nvPicPr>
        <p:blipFill>
          <a:blip r:embed="rId3"/>
          <a:stretch>
            <a:fillRect/>
          </a:stretch>
        </p:blipFill>
        <p:spPr>
          <a:xfrm>
            <a:off x="539552" y="4509120"/>
            <a:ext cx="1816100" cy="1002487"/>
          </a:xfrm>
          <a:prstGeom prst="rect">
            <a:avLst/>
          </a:prstGeom>
        </p:spPr>
      </p:pic>
    </p:spTree>
    <p:extLst>
      <p:ext uri="{BB962C8B-B14F-4D97-AF65-F5344CB8AC3E}">
        <p14:creationId xmlns:p14="http://schemas.microsoft.com/office/powerpoint/2010/main" val="28943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Diagrammi di Sequenza	</a:t>
            </a:r>
            <a:endParaRPr lang="it-IT" noProof="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4</a:t>
            </a:fld>
            <a:endParaRPr lang="it-IT"/>
          </a:p>
        </p:txBody>
      </p:sp>
      <p:sp>
        <p:nvSpPr>
          <p:cNvPr id="3" name="Segnaposto contenuto 2"/>
          <p:cNvSpPr>
            <a:spLocks noGrp="1"/>
          </p:cNvSpPr>
          <p:nvPr>
            <p:ph sz="quarter" idx="1"/>
          </p:nvPr>
        </p:nvSpPr>
        <p:spPr/>
        <p:txBody>
          <a:bodyPr>
            <a:normAutofit fontScale="92500" lnSpcReduction="20000"/>
          </a:bodyPr>
          <a:lstStyle/>
          <a:p>
            <a:r>
              <a:rPr lang="it-IT" noProof="0" dirty="0" smtClean="0"/>
              <a:t>Mostrano gli </a:t>
            </a:r>
            <a:r>
              <a:rPr lang="it-IT" b="1" noProof="0" dirty="0" smtClean="0"/>
              <a:t>attori</a:t>
            </a:r>
            <a:r>
              <a:rPr lang="it-IT" noProof="0" dirty="0" smtClean="0"/>
              <a:t> e gli </a:t>
            </a:r>
            <a:r>
              <a:rPr lang="it-IT" b="1" noProof="0" dirty="0" smtClean="0"/>
              <a:t>oggetti</a:t>
            </a:r>
            <a:r>
              <a:rPr lang="it-IT" noProof="0" dirty="0" smtClean="0"/>
              <a:t> che partecipano all’interazione tramite scambio di messaggi</a:t>
            </a:r>
          </a:p>
          <a:p>
            <a:r>
              <a:rPr lang="it-IT" noProof="0" dirty="0" smtClean="0"/>
              <a:t>Descrivono </a:t>
            </a:r>
            <a:r>
              <a:rPr lang="it-IT" b="1" i="1" noProof="0" dirty="0"/>
              <a:t>interazioni</a:t>
            </a:r>
            <a:r>
              <a:rPr lang="it-IT" i="1" noProof="0" dirty="0"/>
              <a:t> </a:t>
            </a:r>
            <a:r>
              <a:rPr lang="it-IT" noProof="0"/>
              <a:t>fra </a:t>
            </a:r>
            <a:r>
              <a:rPr lang="it-IT" noProof="0" smtClean="0"/>
              <a:t>oggetti (</a:t>
            </a:r>
            <a:r>
              <a:rPr lang="it-IT" noProof="0" dirty="0" smtClean="0"/>
              <a:t>in termini di relazioni), </a:t>
            </a:r>
            <a:r>
              <a:rPr lang="it-IT" noProof="0" dirty="0"/>
              <a:t>organizzate in sequenza </a:t>
            </a:r>
            <a:r>
              <a:rPr lang="it-IT" noProof="0" dirty="0" smtClean="0"/>
              <a:t>temporale</a:t>
            </a:r>
          </a:p>
          <a:p>
            <a:r>
              <a:rPr lang="it-IT" noProof="0" dirty="0" smtClean="0"/>
              <a:t>È </a:t>
            </a:r>
            <a:r>
              <a:rPr lang="it-IT" b="1" noProof="0" dirty="0" smtClean="0"/>
              <a:t>bidimensionale</a:t>
            </a:r>
          </a:p>
          <a:p>
            <a:r>
              <a:rPr lang="it-IT" noProof="0" dirty="0" smtClean="0"/>
              <a:t>L’asse </a:t>
            </a:r>
            <a:r>
              <a:rPr lang="it-IT" b="1" noProof="0" dirty="0"/>
              <a:t>temporale</a:t>
            </a:r>
            <a:r>
              <a:rPr lang="it-IT" noProof="0" dirty="0"/>
              <a:t> è inteso in </a:t>
            </a:r>
            <a:r>
              <a:rPr lang="it-IT" b="1" noProof="0" dirty="0"/>
              <a:t>verticale</a:t>
            </a:r>
            <a:r>
              <a:rPr lang="it-IT" b="1" noProof="0" dirty="0" smtClean="0"/>
              <a:t> </a:t>
            </a:r>
          </a:p>
          <a:p>
            <a:r>
              <a:rPr lang="it-IT" noProof="0" dirty="0" smtClean="0"/>
              <a:t>Asse </a:t>
            </a:r>
            <a:r>
              <a:rPr lang="it-IT" b="1" noProof="0" dirty="0" smtClean="0"/>
              <a:t>orizzontale</a:t>
            </a:r>
            <a:r>
              <a:rPr lang="it-IT" noProof="0" dirty="0" smtClean="0"/>
              <a:t> </a:t>
            </a:r>
            <a:r>
              <a:rPr lang="it-IT" noProof="0" dirty="0" smtClean="0">
                <a:sym typeface="Wingdings"/>
              </a:rPr>
              <a:t> </a:t>
            </a:r>
            <a:r>
              <a:rPr lang="it-IT" noProof="0" dirty="0" smtClean="0"/>
              <a:t>vari </a:t>
            </a:r>
            <a:r>
              <a:rPr lang="it-IT" noProof="0" dirty="0"/>
              <a:t>oggetti che prendono </a:t>
            </a:r>
            <a:r>
              <a:rPr lang="it-IT" noProof="0" dirty="0" smtClean="0"/>
              <a:t>parte (ed eventualmente attori) </a:t>
            </a:r>
          </a:p>
          <a:p>
            <a:r>
              <a:rPr lang="it-IT" noProof="0" dirty="0" smtClean="0"/>
              <a:t>Modella il </a:t>
            </a:r>
            <a:r>
              <a:rPr lang="it-IT" b="1" noProof="0" dirty="0"/>
              <a:t>comportamento dinamico </a:t>
            </a:r>
            <a:r>
              <a:rPr lang="it-IT" noProof="0" dirty="0"/>
              <a:t>del sistema, evidenziando</a:t>
            </a:r>
            <a:r>
              <a:rPr lang="it-IT" noProof="0" dirty="0" smtClean="0"/>
              <a:t> l’ordine </a:t>
            </a:r>
            <a:r>
              <a:rPr lang="it-IT" noProof="0" dirty="0"/>
              <a:t>temporale dello scambio di </a:t>
            </a:r>
            <a:r>
              <a:rPr lang="it-IT" noProof="0" dirty="0" smtClean="0"/>
              <a:t>messaggi</a:t>
            </a:r>
          </a:p>
          <a:p>
            <a:r>
              <a:rPr lang="it-IT" noProof="0" dirty="0"/>
              <a:t>U</a:t>
            </a:r>
            <a:r>
              <a:rPr lang="it-IT" noProof="0" dirty="0" smtClean="0"/>
              <a:t>tilizzato per </a:t>
            </a:r>
            <a:r>
              <a:rPr lang="it-IT" b="1" noProof="0" dirty="0" smtClean="0"/>
              <a:t>descrivere uno scenario </a:t>
            </a:r>
            <a:r>
              <a:rPr lang="it-IT" noProof="0" dirty="0" smtClean="0"/>
              <a:t>= determinata sequenza di azioni in cui tutte le scelte sono state già effettuate</a:t>
            </a:r>
          </a:p>
          <a:p>
            <a:r>
              <a:rPr lang="it-IT" noProof="0" dirty="0" smtClean="0"/>
              <a:t>Sono utilizzati come </a:t>
            </a:r>
            <a:r>
              <a:rPr lang="it-IT" b="1" noProof="0" dirty="0" smtClean="0"/>
              <a:t>documentazione</a:t>
            </a:r>
            <a:r>
              <a:rPr lang="it-IT" noProof="0" dirty="0" smtClean="0"/>
              <a:t> degli Use Case</a:t>
            </a:r>
          </a:p>
        </p:txBody>
      </p:sp>
    </p:spTree>
    <p:extLst>
      <p:ext uri="{BB962C8B-B14F-4D97-AF65-F5344CB8AC3E}">
        <p14:creationId xmlns:p14="http://schemas.microsoft.com/office/powerpoint/2010/main" val="3522317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Stati concorrenti</a:t>
            </a:r>
            <a:endParaRPr lang="it-IT" noProof="0" dirty="0"/>
          </a:p>
        </p:txBody>
      </p:sp>
      <p:sp>
        <p:nvSpPr>
          <p:cNvPr id="10" name="Segnaposto numero diapositiva 9"/>
          <p:cNvSpPr>
            <a:spLocks noGrp="1"/>
          </p:cNvSpPr>
          <p:nvPr>
            <p:ph type="sldNum" sz="quarter" idx="12"/>
          </p:nvPr>
        </p:nvSpPr>
        <p:spPr/>
        <p:txBody>
          <a:bodyPr/>
          <a:lstStyle/>
          <a:p>
            <a:fld id="{D2040F39-7941-49A4-B48D-F201B18B6351}" type="slidenum">
              <a:rPr lang="it-IT" smtClean="0"/>
              <a:pPr/>
              <a:t>40</a:t>
            </a:fld>
            <a:endParaRPr lang="it-IT"/>
          </a:p>
        </p:txBody>
      </p:sp>
      <p:sp>
        <p:nvSpPr>
          <p:cNvPr id="3" name="Segnaposto contenuto 2"/>
          <p:cNvSpPr>
            <a:spLocks noGrp="1"/>
          </p:cNvSpPr>
          <p:nvPr>
            <p:ph sz="quarter" idx="1"/>
          </p:nvPr>
        </p:nvSpPr>
        <p:spPr/>
        <p:txBody>
          <a:bodyPr>
            <a:normAutofit/>
          </a:bodyPr>
          <a:lstStyle/>
          <a:p>
            <a:r>
              <a:rPr lang="it-IT" noProof="0" dirty="0" smtClean="0"/>
              <a:t>o </a:t>
            </a:r>
            <a:r>
              <a:rPr lang="it-IT" i="1" noProof="0" dirty="0" smtClean="0"/>
              <a:t>sotto</a:t>
            </a:r>
            <a:r>
              <a:rPr lang="it-IT" noProof="0" dirty="0" smtClean="0"/>
              <a:t>stati concorrenti</a:t>
            </a:r>
          </a:p>
          <a:p>
            <a:endParaRPr lang="it-IT" noProof="0" dirty="0" smtClean="0"/>
          </a:p>
          <a:p>
            <a:endParaRPr lang="it-IT" noProof="0" dirty="0" smtClean="0"/>
          </a:p>
          <a:p>
            <a:endParaRPr lang="it-IT" noProof="0" dirty="0" smtClean="0"/>
          </a:p>
          <a:p>
            <a:endParaRPr lang="it-IT" noProof="0" dirty="0" smtClean="0"/>
          </a:p>
          <a:p>
            <a:endParaRPr lang="it-IT" noProof="0" dirty="0" smtClean="0"/>
          </a:p>
          <a:p>
            <a:pPr>
              <a:buNone/>
            </a:pPr>
            <a:endParaRPr lang="it-IT" noProof="0" dirty="0" smtClean="0"/>
          </a:p>
          <a:p>
            <a:pPr>
              <a:buNone/>
            </a:pPr>
            <a:endParaRPr lang="it-IT" sz="2400" noProof="0" dirty="0" smtClean="0"/>
          </a:p>
          <a:p>
            <a:pPr>
              <a:buNone/>
            </a:pPr>
            <a:r>
              <a:rPr lang="it-IT" sz="2400" noProof="0" dirty="0" smtClean="0"/>
              <a:t>Decomposizione in AND</a:t>
            </a:r>
          </a:p>
          <a:p>
            <a:endParaRPr lang="it-IT" noProof="0" dirty="0"/>
          </a:p>
        </p:txBody>
      </p:sp>
      <p:pic>
        <p:nvPicPr>
          <p:cNvPr id="4" name="Immagine 3"/>
          <p:cNvPicPr>
            <a:picLocks noChangeAspect="1"/>
          </p:cNvPicPr>
          <p:nvPr/>
        </p:nvPicPr>
        <p:blipFill>
          <a:blip r:embed="rId2"/>
          <a:stretch>
            <a:fillRect/>
          </a:stretch>
        </p:blipFill>
        <p:spPr>
          <a:xfrm>
            <a:off x="463550" y="1916832"/>
            <a:ext cx="8299450" cy="3706748"/>
          </a:xfrm>
          <a:prstGeom prst="rect">
            <a:avLst/>
          </a:prstGeom>
        </p:spPr>
      </p:pic>
      <p:pic>
        <p:nvPicPr>
          <p:cNvPr id="5" name="Immagine 4"/>
          <p:cNvPicPr>
            <a:picLocks noChangeAspect="1"/>
          </p:cNvPicPr>
          <p:nvPr/>
        </p:nvPicPr>
        <p:blipFill>
          <a:blip r:embed="rId3"/>
          <a:stretch>
            <a:fillRect/>
          </a:stretch>
        </p:blipFill>
        <p:spPr>
          <a:xfrm>
            <a:off x="4540250" y="3409950"/>
            <a:ext cx="63500" cy="38100"/>
          </a:xfrm>
          <a:prstGeom prst="rect">
            <a:avLst/>
          </a:prstGeom>
        </p:spPr>
      </p:pic>
      <p:pic>
        <p:nvPicPr>
          <p:cNvPr id="6" name="Immagine 5"/>
          <p:cNvPicPr>
            <a:picLocks noChangeAspect="1"/>
          </p:cNvPicPr>
          <p:nvPr/>
        </p:nvPicPr>
        <p:blipFill>
          <a:blip r:embed="rId3"/>
          <a:stretch>
            <a:fillRect/>
          </a:stretch>
        </p:blipFill>
        <p:spPr>
          <a:xfrm>
            <a:off x="4692650" y="3562350"/>
            <a:ext cx="63500" cy="38100"/>
          </a:xfrm>
          <a:prstGeom prst="rect">
            <a:avLst/>
          </a:prstGeom>
        </p:spPr>
      </p:pic>
      <p:pic>
        <p:nvPicPr>
          <p:cNvPr id="7" name="Immagine 6"/>
          <p:cNvPicPr>
            <a:picLocks noChangeAspect="1"/>
          </p:cNvPicPr>
          <p:nvPr/>
        </p:nvPicPr>
        <p:blipFill>
          <a:blip r:embed="rId3"/>
          <a:stretch>
            <a:fillRect/>
          </a:stretch>
        </p:blipFill>
        <p:spPr>
          <a:xfrm>
            <a:off x="4845050" y="3714750"/>
            <a:ext cx="63500" cy="38100"/>
          </a:xfrm>
          <a:prstGeom prst="rect">
            <a:avLst/>
          </a:prstGeom>
        </p:spPr>
      </p:pic>
      <p:pic>
        <p:nvPicPr>
          <p:cNvPr id="9" name="Immagine 8"/>
          <p:cNvPicPr>
            <a:picLocks noChangeAspect="1"/>
          </p:cNvPicPr>
          <p:nvPr/>
        </p:nvPicPr>
        <p:blipFill>
          <a:blip r:embed="rId4"/>
          <a:stretch>
            <a:fillRect/>
          </a:stretch>
        </p:blipFill>
        <p:spPr>
          <a:xfrm>
            <a:off x="683568" y="4614505"/>
            <a:ext cx="2089150" cy="1244963"/>
          </a:xfrm>
          <a:prstGeom prst="rect">
            <a:avLst/>
          </a:prstGeom>
        </p:spPr>
      </p:pic>
    </p:spTree>
    <p:extLst>
      <p:ext uri="{BB962C8B-B14F-4D97-AF65-F5344CB8AC3E}">
        <p14:creationId xmlns:p14="http://schemas.microsoft.com/office/powerpoint/2010/main" val="21515825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In alternativa</a:t>
            </a:r>
            <a:endParaRPr lang="it-IT" noProof="0" dirty="0"/>
          </a:p>
        </p:txBody>
      </p:sp>
      <p:sp>
        <p:nvSpPr>
          <p:cNvPr id="3" name="Segnaposto contenuto 2"/>
          <p:cNvSpPr>
            <a:spLocks noGrp="1"/>
          </p:cNvSpPr>
          <p:nvPr>
            <p:ph idx="1"/>
          </p:nvPr>
        </p:nvSpPr>
        <p:spPr/>
        <p:txBody>
          <a:bodyPr/>
          <a:lstStyle/>
          <a:p>
            <a:endParaRPr lang="it-IT" b="1" noProof="0" smtClean="0"/>
          </a:p>
          <a:p>
            <a:endParaRPr lang="it-IT" b="1" noProof="0" smtClean="0"/>
          </a:p>
          <a:p>
            <a:endParaRPr lang="it-IT" b="1" noProof="0" smtClean="0"/>
          </a:p>
          <a:p>
            <a:pPr>
              <a:buNone/>
            </a:pPr>
            <a:endParaRPr lang="it-IT" b="1" noProof="0" smtClean="0"/>
          </a:p>
          <a:p>
            <a:pPr>
              <a:buNone/>
            </a:pPr>
            <a:r>
              <a:rPr lang="it-IT" noProof="0" smtClean="0"/>
              <a:t>Linee di sincronizzazione</a:t>
            </a:r>
            <a:endParaRPr lang="it-IT" noProof="0"/>
          </a:p>
        </p:txBody>
      </p:sp>
      <p:pic>
        <p:nvPicPr>
          <p:cNvPr id="4" name="Immagine 3"/>
          <p:cNvPicPr>
            <a:picLocks noChangeAspect="1"/>
          </p:cNvPicPr>
          <p:nvPr/>
        </p:nvPicPr>
        <p:blipFill>
          <a:blip r:embed="rId3"/>
          <a:stretch>
            <a:fillRect/>
          </a:stretch>
        </p:blipFill>
        <p:spPr>
          <a:xfrm>
            <a:off x="429491" y="1556792"/>
            <a:ext cx="5562601" cy="2200000"/>
          </a:xfrm>
          <a:prstGeom prst="rect">
            <a:avLst/>
          </a:prstGeom>
        </p:spPr>
      </p:pic>
      <p:pic>
        <p:nvPicPr>
          <p:cNvPr id="5" name="Immagine 4"/>
          <p:cNvPicPr>
            <a:picLocks noChangeAspect="1"/>
          </p:cNvPicPr>
          <p:nvPr/>
        </p:nvPicPr>
        <p:blipFill>
          <a:blip r:embed="rId4"/>
          <a:stretch>
            <a:fillRect/>
          </a:stretch>
        </p:blipFill>
        <p:spPr>
          <a:xfrm>
            <a:off x="2483768" y="3861048"/>
            <a:ext cx="6502400" cy="2252338"/>
          </a:xfrm>
          <a:prstGeom prst="rect">
            <a:avLst/>
          </a:prstGeom>
        </p:spPr>
      </p:pic>
      <p:sp>
        <p:nvSpPr>
          <p:cNvPr id="7" name="Segnaposto numero diapositiva 6"/>
          <p:cNvSpPr>
            <a:spLocks noGrp="1"/>
          </p:cNvSpPr>
          <p:nvPr>
            <p:ph type="sldNum" sz="quarter" idx="12"/>
          </p:nvPr>
        </p:nvSpPr>
        <p:spPr/>
        <p:txBody>
          <a:bodyPr/>
          <a:lstStyle/>
          <a:p>
            <a:fld id="{D2040F39-7941-49A4-B48D-F201B18B6351}" type="slidenum">
              <a:rPr lang="it-IT" smtClean="0"/>
              <a:pPr/>
              <a:t>41</a:t>
            </a:fld>
            <a:endParaRPr lang="it-IT"/>
          </a:p>
        </p:txBody>
      </p:sp>
    </p:spTree>
    <p:extLst>
      <p:ext uri="{BB962C8B-B14F-4D97-AF65-F5344CB8AC3E}">
        <p14:creationId xmlns:p14="http://schemas.microsoft.com/office/powerpoint/2010/main" val="12662301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smtClean="0"/>
              <a:t>Transizioni da e verso stati composti</a:t>
            </a:r>
            <a:endParaRPr lang="it-IT" noProof="0"/>
          </a:p>
        </p:txBody>
      </p:sp>
      <p:sp>
        <p:nvSpPr>
          <p:cNvPr id="6" name="Segnaposto numero diapositiva 5"/>
          <p:cNvSpPr>
            <a:spLocks noGrp="1"/>
          </p:cNvSpPr>
          <p:nvPr>
            <p:ph type="sldNum" sz="quarter" idx="12"/>
          </p:nvPr>
        </p:nvSpPr>
        <p:spPr/>
        <p:txBody>
          <a:bodyPr/>
          <a:lstStyle/>
          <a:p>
            <a:fld id="{D2040F39-7941-49A4-B48D-F201B18B6351}" type="slidenum">
              <a:rPr lang="it-IT" smtClean="0"/>
              <a:pPr/>
              <a:t>42</a:t>
            </a:fld>
            <a:endParaRPr lang="it-IT"/>
          </a:p>
        </p:txBody>
      </p:sp>
      <p:pic>
        <p:nvPicPr>
          <p:cNvPr id="4" name="Immagine 3"/>
          <p:cNvPicPr>
            <a:picLocks noChangeAspect="1"/>
          </p:cNvPicPr>
          <p:nvPr/>
        </p:nvPicPr>
        <p:blipFill>
          <a:blip r:embed="rId3"/>
          <a:stretch>
            <a:fillRect/>
          </a:stretch>
        </p:blipFill>
        <p:spPr>
          <a:xfrm>
            <a:off x="990600" y="2133600"/>
            <a:ext cx="6647379" cy="3416300"/>
          </a:xfrm>
          <a:prstGeom prst="rect">
            <a:avLst/>
          </a:prstGeom>
        </p:spPr>
      </p:pic>
    </p:spTree>
    <p:extLst>
      <p:ext uri="{BB962C8B-B14F-4D97-AF65-F5344CB8AC3E}">
        <p14:creationId xmlns:p14="http://schemas.microsoft.com/office/powerpoint/2010/main" val="20949418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Punti di diramazione</a:t>
            </a:r>
            <a:endParaRPr lang="it-IT" noProof="0"/>
          </a:p>
        </p:txBody>
      </p:sp>
      <p:sp>
        <p:nvSpPr>
          <p:cNvPr id="3" name="Segnaposto contenuto 2"/>
          <p:cNvSpPr>
            <a:spLocks noGrp="1"/>
          </p:cNvSpPr>
          <p:nvPr>
            <p:ph idx="1"/>
          </p:nvPr>
        </p:nvSpPr>
        <p:spPr/>
        <p:txBody>
          <a:bodyPr/>
          <a:lstStyle/>
          <a:p>
            <a:r>
              <a:rPr lang="it-IT" noProof="0" dirty="0" smtClean="0"/>
              <a:t>Permettono di suddividere una transizione sulla base di una condizione</a:t>
            </a:r>
            <a:endParaRPr lang="it-IT" noProof="0" dirty="0"/>
          </a:p>
        </p:txBody>
      </p:sp>
      <p:pic>
        <p:nvPicPr>
          <p:cNvPr id="4" name="Immagine 3"/>
          <p:cNvPicPr>
            <a:picLocks noChangeAspect="1"/>
          </p:cNvPicPr>
          <p:nvPr/>
        </p:nvPicPr>
        <p:blipFill>
          <a:blip r:embed="rId2"/>
          <a:stretch>
            <a:fillRect/>
          </a:stretch>
        </p:blipFill>
        <p:spPr>
          <a:xfrm>
            <a:off x="914400" y="2666999"/>
            <a:ext cx="6781800" cy="3604164"/>
          </a:xfrm>
          <a:prstGeom prst="rect">
            <a:avLst/>
          </a:prstGeom>
        </p:spPr>
      </p:pic>
      <p:sp>
        <p:nvSpPr>
          <p:cNvPr id="6" name="Segnaposto numero diapositiva 5"/>
          <p:cNvSpPr>
            <a:spLocks noGrp="1"/>
          </p:cNvSpPr>
          <p:nvPr>
            <p:ph type="sldNum" sz="quarter" idx="12"/>
          </p:nvPr>
        </p:nvSpPr>
        <p:spPr/>
        <p:txBody>
          <a:bodyPr/>
          <a:lstStyle/>
          <a:p>
            <a:fld id="{D2040F39-7941-49A4-B48D-F201B18B6351}" type="slidenum">
              <a:rPr lang="it-IT" smtClean="0"/>
              <a:pPr/>
              <a:t>43</a:t>
            </a:fld>
            <a:endParaRPr lang="it-IT"/>
          </a:p>
        </p:txBody>
      </p:sp>
    </p:spTree>
    <p:extLst>
      <p:ext uri="{BB962C8B-B14F-4D97-AF65-F5344CB8AC3E}">
        <p14:creationId xmlns:p14="http://schemas.microsoft.com/office/powerpoint/2010/main" val="838504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Transizione condizionale statica</a:t>
            </a:r>
            <a:endParaRPr lang="it-IT" noProof="0"/>
          </a:p>
        </p:txBody>
      </p:sp>
      <p:sp>
        <p:nvSpPr>
          <p:cNvPr id="6" name="Segnaposto numero diapositiva 5"/>
          <p:cNvSpPr>
            <a:spLocks noGrp="1"/>
          </p:cNvSpPr>
          <p:nvPr>
            <p:ph type="sldNum" sz="quarter" idx="12"/>
          </p:nvPr>
        </p:nvSpPr>
        <p:spPr/>
        <p:txBody>
          <a:bodyPr/>
          <a:lstStyle/>
          <a:p>
            <a:fld id="{D2040F39-7941-49A4-B48D-F201B18B6351}" type="slidenum">
              <a:rPr lang="it-IT" smtClean="0"/>
              <a:pPr/>
              <a:t>44</a:t>
            </a:fld>
            <a:endParaRPr lang="it-IT"/>
          </a:p>
        </p:txBody>
      </p:sp>
      <p:sp>
        <p:nvSpPr>
          <p:cNvPr id="3" name="Segnaposto contenuto 2"/>
          <p:cNvSpPr>
            <a:spLocks noGrp="1"/>
          </p:cNvSpPr>
          <p:nvPr>
            <p:ph sz="quarter" idx="1"/>
          </p:nvPr>
        </p:nvSpPr>
        <p:spPr/>
        <p:txBody>
          <a:bodyPr/>
          <a:lstStyle/>
          <a:p>
            <a:r>
              <a:rPr lang="it-IT" noProof="0" smtClean="0"/>
              <a:t>Nella diramazione statica tutte le guardie sono valutate prima che qualsiasi transizione sia percorsa </a:t>
            </a:r>
            <a:endParaRPr lang="it-IT" noProof="0"/>
          </a:p>
        </p:txBody>
      </p:sp>
      <p:pic>
        <p:nvPicPr>
          <p:cNvPr id="4" name="Immagine 3"/>
          <p:cNvPicPr>
            <a:picLocks noChangeAspect="1"/>
          </p:cNvPicPr>
          <p:nvPr/>
        </p:nvPicPr>
        <p:blipFill>
          <a:blip r:embed="rId2"/>
          <a:stretch>
            <a:fillRect/>
          </a:stretch>
        </p:blipFill>
        <p:spPr>
          <a:xfrm>
            <a:off x="1907704" y="2492896"/>
            <a:ext cx="5151303" cy="2952328"/>
          </a:xfrm>
          <a:prstGeom prst="rect">
            <a:avLst/>
          </a:prstGeom>
        </p:spPr>
      </p:pic>
    </p:spTree>
    <p:extLst>
      <p:ext uri="{BB962C8B-B14F-4D97-AF65-F5344CB8AC3E}">
        <p14:creationId xmlns:p14="http://schemas.microsoft.com/office/powerpoint/2010/main" val="39037983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Transizione condizionale dinamica</a:t>
            </a:r>
            <a:endParaRPr lang="it-IT" noProof="0"/>
          </a:p>
        </p:txBody>
      </p:sp>
      <p:sp>
        <p:nvSpPr>
          <p:cNvPr id="3" name="Segnaposto contenuto 2"/>
          <p:cNvSpPr>
            <a:spLocks noGrp="1"/>
          </p:cNvSpPr>
          <p:nvPr>
            <p:ph idx="1"/>
          </p:nvPr>
        </p:nvSpPr>
        <p:spPr/>
        <p:txBody>
          <a:bodyPr/>
          <a:lstStyle/>
          <a:p>
            <a:r>
              <a:rPr lang="it-IT" noProof="0" smtClean="0"/>
              <a:t>Nella diramazione dinamica le guardie sono valutate nell'istante in cui è raggiunto il punto della decisione</a:t>
            </a:r>
            <a:endParaRPr lang="it-IT" noProof="0"/>
          </a:p>
        </p:txBody>
      </p:sp>
      <p:pic>
        <p:nvPicPr>
          <p:cNvPr id="4" name="Immagine 3"/>
          <p:cNvPicPr>
            <a:picLocks noChangeAspect="1"/>
          </p:cNvPicPr>
          <p:nvPr/>
        </p:nvPicPr>
        <p:blipFill>
          <a:blip r:embed="rId2"/>
          <a:stretch>
            <a:fillRect/>
          </a:stretch>
        </p:blipFill>
        <p:spPr>
          <a:xfrm>
            <a:off x="1619672" y="2636912"/>
            <a:ext cx="5940660" cy="3168352"/>
          </a:xfrm>
          <a:prstGeom prst="rect">
            <a:avLst/>
          </a:prstGeom>
        </p:spPr>
      </p:pic>
      <p:sp>
        <p:nvSpPr>
          <p:cNvPr id="6" name="Segnaposto numero diapositiva 5"/>
          <p:cNvSpPr>
            <a:spLocks noGrp="1"/>
          </p:cNvSpPr>
          <p:nvPr>
            <p:ph type="sldNum" sz="quarter" idx="12"/>
          </p:nvPr>
        </p:nvSpPr>
        <p:spPr/>
        <p:txBody>
          <a:bodyPr/>
          <a:lstStyle/>
          <a:p>
            <a:fld id="{D2040F39-7941-49A4-B48D-F201B18B6351}" type="slidenum">
              <a:rPr lang="it-IT" smtClean="0"/>
              <a:pPr/>
              <a:t>45</a:t>
            </a:fld>
            <a:endParaRPr lang="it-IT"/>
          </a:p>
        </p:txBody>
      </p:sp>
    </p:spTree>
    <p:extLst>
      <p:ext uri="{BB962C8B-B14F-4D97-AF65-F5344CB8AC3E}">
        <p14:creationId xmlns:p14="http://schemas.microsoft.com/office/powerpoint/2010/main" val="29470931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Diagramma delle attività</a:t>
            </a:r>
          </a:p>
        </p:txBody>
      </p:sp>
      <p:sp>
        <p:nvSpPr>
          <p:cNvPr id="3" name="Segnaposto testo 2"/>
          <p:cNvSpPr>
            <a:spLocks noGrp="1"/>
          </p:cNvSpPr>
          <p:nvPr>
            <p:ph type="body" idx="1"/>
          </p:nvPr>
        </p:nvSpPr>
        <p:spPr/>
        <p:txBody>
          <a:bodyPr/>
          <a:lstStyle/>
          <a:p>
            <a:endParaRPr lang="it-IT"/>
          </a:p>
        </p:txBody>
      </p:sp>
      <p:sp>
        <p:nvSpPr>
          <p:cNvPr id="5" name="Segnaposto numero diapositiva 4"/>
          <p:cNvSpPr>
            <a:spLocks noGrp="1"/>
          </p:cNvSpPr>
          <p:nvPr>
            <p:ph type="sldNum" sz="quarter" idx="12"/>
          </p:nvPr>
        </p:nvSpPr>
        <p:spPr/>
        <p:txBody>
          <a:bodyPr/>
          <a:lstStyle/>
          <a:p>
            <a:fld id="{D2040F39-7941-49A4-B48D-F201B18B6351}" type="slidenum">
              <a:rPr lang="it-IT" smtClean="0"/>
              <a:pPr/>
              <a:t>46</a:t>
            </a:fld>
            <a:endParaRPr lang="it-IT"/>
          </a:p>
        </p:txBody>
      </p:sp>
    </p:spTree>
    <p:extLst>
      <p:ext uri="{BB962C8B-B14F-4D97-AF65-F5344CB8AC3E}">
        <p14:creationId xmlns:p14="http://schemas.microsoft.com/office/powerpoint/2010/main" val="16129735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Diagrammi di Attività</a:t>
            </a:r>
            <a:endParaRPr lang="it-IT" noProof="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47</a:t>
            </a:fld>
            <a:endParaRPr lang="it-IT"/>
          </a:p>
        </p:txBody>
      </p:sp>
      <p:sp>
        <p:nvSpPr>
          <p:cNvPr id="3" name="Segnaposto contenuto 2"/>
          <p:cNvSpPr>
            <a:spLocks noGrp="1"/>
          </p:cNvSpPr>
          <p:nvPr>
            <p:ph sz="quarter" idx="1"/>
          </p:nvPr>
        </p:nvSpPr>
        <p:spPr/>
        <p:txBody>
          <a:bodyPr>
            <a:normAutofit/>
          </a:bodyPr>
          <a:lstStyle/>
          <a:p>
            <a:r>
              <a:rPr lang="it-IT" noProof="0" dirty="0" smtClean="0"/>
              <a:t>Diagrammi di flusso “OO”</a:t>
            </a:r>
          </a:p>
          <a:p>
            <a:r>
              <a:rPr lang="it-IT" noProof="0" dirty="0" smtClean="0"/>
              <a:t>Possono essere associati a qualunque elemento di modellazione per modellarne il </a:t>
            </a:r>
            <a:r>
              <a:rPr lang="it-IT" b="1" dirty="0" smtClean="0"/>
              <a:t>comportamento</a:t>
            </a:r>
            <a:endParaRPr lang="it-IT" b="1" noProof="0" dirty="0" smtClean="0"/>
          </a:p>
          <a:p>
            <a:r>
              <a:rPr lang="it-IT" noProof="0" dirty="0" smtClean="0"/>
              <a:t>Mostrano le </a:t>
            </a:r>
            <a:r>
              <a:rPr lang="it-IT" b="1" noProof="0" dirty="0" smtClean="0"/>
              <a:t>dipendenze</a:t>
            </a:r>
            <a:r>
              <a:rPr lang="it-IT" noProof="0" dirty="0" smtClean="0"/>
              <a:t> tra le attività</a:t>
            </a:r>
          </a:p>
          <a:p>
            <a:r>
              <a:rPr lang="it-IT" noProof="0" dirty="0" smtClean="0"/>
              <a:t>Contengono:</a:t>
            </a:r>
          </a:p>
          <a:p>
            <a:pPr lvl="1"/>
            <a:r>
              <a:rPr lang="it-IT" noProof="0" dirty="0" smtClean="0"/>
              <a:t>Stati di </a:t>
            </a:r>
            <a:r>
              <a:rPr lang="it-IT" b="1" noProof="0" dirty="0" smtClean="0"/>
              <a:t>azione </a:t>
            </a:r>
          </a:p>
          <a:p>
            <a:pPr lvl="1"/>
            <a:r>
              <a:rPr lang="it-IT" noProof="0" dirty="0" smtClean="0">
                <a:sym typeface="Wingdings"/>
              </a:rPr>
              <a:t>Stati di </a:t>
            </a:r>
            <a:r>
              <a:rPr lang="it-IT" b="1" noProof="0" dirty="0" err="1" smtClean="0">
                <a:sym typeface="Wingdings"/>
              </a:rPr>
              <a:t>sottoattività</a:t>
            </a:r>
            <a:r>
              <a:rPr lang="it-IT" b="1" noProof="0" dirty="0" smtClean="0">
                <a:sym typeface="Wingdings"/>
              </a:rPr>
              <a:t> </a:t>
            </a:r>
          </a:p>
          <a:p>
            <a:r>
              <a:rPr lang="it-IT" noProof="0" dirty="0" smtClean="0">
                <a:sym typeface="Wingdings"/>
              </a:rPr>
              <a:t>Descrivono quali attività vengono svolte durante uno stato del sistema</a:t>
            </a:r>
          </a:p>
        </p:txBody>
      </p:sp>
    </p:spTree>
    <p:extLst>
      <p:ext uri="{BB962C8B-B14F-4D97-AF65-F5344CB8AC3E}">
        <p14:creationId xmlns:p14="http://schemas.microsoft.com/office/powerpoint/2010/main" val="21449901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Stati di azione </a:t>
            </a:r>
            <a:endParaRPr lang="it-IT" noProof="0"/>
          </a:p>
        </p:txBody>
      </p:sp>
      <p:sp>
        <p:nvSpPr>
          <p:cNvPr id="3" name="Segnaposto contenuto 2"/>
          <p:cNvSpPr>
            <a:spLocks noGrp="1"/>
          </p:cNvSpPr>
          <p:nvPr>
            <p:ph sz="quarter" idx="1"/>
          </p:nvPr>
        </p:nvSpPr>
        <p:spPr/>
        <p:txBody>
          <a:bodyPr/>
          <a:lstStyle/>
          <a:p>
            <a:r>
              <a:rPr lang="it-IT" noProof="0" dirty="0" smtClean="0">
                <a:sym typeface="Wingdings"/>
              </a:rPr>
              <a:t>Attività che </a:t>
            </a:r>
            <a:r>
              <a:rPr lang="it-IT" b="1" noProof="0" dirty="0" smtClean="0">
                <a:sym typeface="Wingdings"/>
              </a:rPr>
              <a:t>non</a:t>
            </a:r>
            <a:r>
              <a:rPr lang="it-IT" noProof="0" dirty="0" smtClean="0">
                <a:sym typeface="Wingdings"/>
              </a:rPr>
              <a:t> possono essere scomposte in </a:t>
            </a:r>
            <a:r>
              <a:rPr lang="it-IT" noProof="0" dirty="0" err="1" smtClean="0">
                <a:sym typeface="Wingdings"/>
              </a:rPr>
              <a:t>sottoattività</a:t>
            </a:r>
            <a:endParaRPr lang="it-IT" noProof="0" dirty="0" smtClean="0">
              <a:sym typeface="Wingdings"/>
            </a:endParaRPr>
          </a:p>
          <a:p>
            <a:pPr lvl="1"/>
            <a:r>
              <a:rPr lang="it-IT" noProof="0" dirty="0" smtClean="0">
                <a:sym typeface="Wingdings"/>
              </a:rPr>
              <a:t>Espressione di azione = azione di ingresso nello stato</a:t>
            </a:r>
          </a:p>
          <a:p>
            <a:pPr lvl="1"/>
            <a:r>
              <a:rPr lang="it-IT" noProof="0" dirty="0" smtClean="0">
                <a:sym typeface="Wingdings"/>
              </a:rPr>
              <a:t>Azioni: </a:t>
            </a:r>
          </a:p>
          <a:p>
            <a:pPr lvl="2"/>
            <a:r>
              <a:rPr lang="it-IT" noProof="0" dirty="0" smtClean="0">
                <a:sym typeface="Wingdings"/>
              </a:rPr>
              <a:t>atomiche</a:t>
            </a:r>
          </a:p>
          <a:p>
            <a:pPr lvl="2"/>
            <a:r>
              <a:rPr lang="it-IT" noProof="0" dirty="0" smtClean="0">
                <a:sym typeface="Wingdings"/>
              </a:rPr>
              <a:t>non interrompibili</a:t>
            </a:r>
          </a:p>
          <a:p>
            <a:pPr lvl="2"/>
            <a:r>
              <a:rPr lang="it-IT" noProof="0" dirty="0" smtClean="0">
                <a:sym typeface="Wingdings"/>
              </a:rPr>
              <a:t>istantanee</a:t>
            </a:r>
          </a:p>
          <a:p>
            <a:pPr lvl="1"/>
            <a:r>
              <a:rPr lang="it-IT" noProof="0" dirty="0" smtClean="0">
                <a:sym typeface="Wingdings"/>
              </a:rPr>
              <a:t>Stati speciali: inizio e fine</a:t>
            </a:r>
          </a:p>
          <a:p>
            <a:r>
              <a:rPr lang="it-IT" dirty="0" smtClean="0"/>
              <a:t>Notazione degli “stati di azione”: </a:t>
            </a:r>
            <a:r>
              <a:rPr lang="it-IT" b="1" dirty="0" smtClean="0"/>
              <a:t>rettangolo</a:t>
            </a:r>
            <a:r>
              <a:rPr lang="it-IT" dirty="0" smtClean="0"/>
              <a:t> con gli angoli arrotondati</a:t>
            </a:r>
          </a:p>
          <a:p>
            <a:endParaRPr lang="it-IT" noProof="0" dirty="0" smtClean="0">
              <a:sym typeface="Wingdings"/>
            </a:endParaRPr>
          </a:p>
          <a:p>
            <a:pPr lvl="2"/>
            <a:endParaRPr lang="it-IT" noProof="0" dirty="0" smtClean="0">
              <a:sym typeface="Wingdings"/>
            </a:endParaRPr>
          </a:p>
          <a:p>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48</a:t>
            </a:fld>
            <a:endParaRPr lang="it-IT"/>
          </a:p>
        </p:txBody>
      </p:sp>
    </p:spTree>
    <p:extLst>
      <p:ext uri="{BB962C8B-B14F-4D97-AF65-F5344CB8AC3E}">
        <p14:creationId xmlns:p14="http://schemas.microsoft.com/office/powerpoint/2010/main" val="22427307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Transizioni</a:t>
            </a:r>
            <a:endParaRPr lang="it-IT" noProof="0"/>
          </a:p>
        </p:txBody>
      </p:sp>
      <p:sp>
        <p:nvSpPr>
          <p:cNvPr id="3" name="Segnaposto contenuto 2"/>
          <p:cNvSpPr>
            <a:spLocks noGrp="1"/>
          </p:cNvSpPr>
          <p:nvPr>
            <p:ph sz="quarter" idx="1"/>
          </p:nvPr>
        </p:nvSpPr>
        <p:spPr/>
        <p:txBody>
          <a:bodyPr/>
          <a:lstStyle/>
          <a:p>
            <a:r>
              <a:rPr lang="it-IT" noProof="0" dirty="0" smtClean="0"/>
              <a:t>Avvengono quando uno stato di azione o </a:t>
            </a:r>
            <a:r>
              <a:rPr lang="it-IT" noProof="0" dirty="0" err="1" smtClean="0"/>
              <a:t>sottoattività</a:t>
            </a:r>
            <a:r>
              <a:rPr lang="it-IT" noProof="0" dirty="0" smtClean="0"/>
              <a:t> ha </a:t>
            </a:r>
            <a:r>
              <a:rPr lang="it-IT" b="1" noProof="0" dirty="0" smtClean="0"/>
              <a:t>finito</a:t>
            </a:r>
            <a:r>
              <a:rPr lang="it-IT" noProof="0" dirty="0" smtClean="0"/>
              <a:t> il proprio lavoro</a:t>
            </a:r>
          </a:p>
          <a:p>
            <a:r>
              <a:rPr lang="it-IT" noProof="0" dirty="0" smtClean="0"/>
              <a:t>Transazione in uscita dallo stato e un passaggio allo stato successivo</a:t>
            </a:r>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49</a:t>
            </a:fld>
            <a:endParaRPr lang="it-IT"/>
          </a:p>
        </p:txBody>
      </p:sp>
    </p:spTree>
    <p:extLst>
      <p:ext uri="{BB962C8B-B14F-4D97-AF65-F5344CB8AC3E}">
        <p14:creationId xmlns:p14="http://schemas.microsoft.com/office/powerpoint/2010/main" val="3381790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Elementi di un </a:t>
            </a:r>
            <a:r>
              <a:rPr lang="it-IT" noProof="0" dirty="0" err="1" smtClean="0"/>
              <a:t>Sequence</a:t>
            </a:r>
            <a:r>
              <a:rPr lang="it-IT" noProof="0" dirty="0" smtClean="0"/>
              <a:t> </a:t>
            </a:r>
            <a:r>
              <a:rPr lang="it-IT" noProof="0" dirty="0" err="1" smtClean="0"/>
              <a:t>Diagram</a:t>
            </a:r>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5</a:t>
            </a:fld>
            <a:endParaRPr lang="it-IT"/>
          </a:p>
        </p:txBody>
      </p:sp>
      <p:sp>
        <p:nvSpPr>
          <p:cNvPr id="3" name="Segnaposto contenuto 2"/>
          <p:cNvSpPr>
            <a:spLocks noGrp="1"/>
          </p:cNvSpPr>
          <p:nvPr>
            <p:ph sz="quarter" idx="1"/>
          </p:nvPr>
        </p:nvSpPr>
        <p:spPr/>
        <p:txBody>
          <a:bodyPr>
            <a:normAutofit fontScale="92500" lnSpcReduction="20000"/>
          </a:bodyPr>
          <a:lstStyle/>
          <a:p>
            <a:r>
              <a:rPr lang="it-IT" noProof="0" dirty="0" smtClean="0"/>
              <a:t>Oggetti</a:t>
            </a:r>
          </a:p>
          <a:p>
            <a:pPr lvl="1"/>
            <a:r>
              <a:rPr lang="it-IT" dirty="0" smtClean="0"/>
              <a:t>Rappresentati da </a:t>
            </a:r>
            <a:r>
              <a:rPr lang="it-IT" b="1" noProof="0" dirty="0" smtClean="0"/>
              <a:t>rettangoli</a:t>
            </a:r>
          </a:p>
          <a:p>
            <a:r>
              <a:rPr lang="it-IT" altLang="en-US" noProof="0" dirty="0" err="1" smtClean="0"/>
              <a:t>Lifeline</a:t>
            </a:r>
            <a:r>
              <a:rPr lang="it-IT" altLang="en-US" noProof="0" dirty="0" smtClean="0"/>
              <a:t> – linea di vita</a:t>
            </a:r>
          </a:p>
          <a:p>
            <a:pPr lvl="1"/>
            <a:r>
              <a:rPr lang="it-IT" altLang="en-US" dirty="0" smtClean="0"/>
              <a:t>Rappresentata da una </a:t>
            </a:r>
            <a:r>
              <a:rPr lang="it-IT" altLang="en-US" b="1" noProof="0" dirty="0" smtClean="0"/>
              <a:t>linea tratteggiata</a:t>
            </a:r>
          </a:p>
          <a:p>
            <a:pPr lvl="1">
              <a:buFont typeface="Wingdings 3" pitchFamily="18" charset="2"/>
              <a:buChar char=""/>
            </a:pPr>
            <a:r>
              <a:rPr lang="it-IT" altLang="en-US" dirty="0"/>
              <a:t>Se l’oggetto esiste prima di una interazione o </a:t>
            </a:r>
            <a:r>
              <a:rPr lang="it-IT" altLang="en-US" dirty="0" smtClean="0"/>
              <a:t>dopo, </a:t>
            </a:r>
            <a:r>
              <a:rPr lang="it-IT" altLang="en-US" dirty="0"/>
              <a:t>la linea va dall’inizio alla fine del diagramma</a:t>
            </a:r>
          </a:p>
          <a:p>
            <a:r>
              <a:rPr lang="it-IT" altLang="en-US" sz="3243" noProof="0" dirty="0" smtClean="0"/>
              <a:t> </a:t>
            </a:r>
            <a:r>
              <a:rPr lang="it-IT" altLang="en-US" noProof="0" dirty="0" smtClean="0"/>
              <a:t>Focus of control – Attivazione </a:t>
            </a:r>
          </a:p>
          <a:p>
            <a:pPr lvl="1"/>
            <a:r>
              <a:rPr lang="it-IT" altLang="en-US" dirty="0" smtClean="0"/>
              <a:t>Rappresentato da un </a:t>
            </a:r>
            <a:r>
              <a:rPr lang="it-IT" altLang="en-US" b="1" noProof="0" dirty="0" smtClean="0"/>
              <a:t>rettangolo</a:t>
            </a:r>
            <a:r>
              <a:rPr lang="it-IT" altLang="en-US" noProof="0" dirty="0" smtClean="0"/>
              <a:t> sulla </a:t>
            </a:r>
            <a:r>
              <a:rPr lang="it-IT" altLang="en-US" noProof="0" dirty="0" err="1" smtClean="0"/>
              <a:t>lifeline</a:t>
            </a:r>
            <a:endParaRPr lang="it-IT" altLang="en-US" b="1" noProof="0" dirty="0" smtClean="0"/>
          </a:p>
          <a:p>
            <a:pPr lvl="1">
              <a:buFont typeface="Wingdings 3" pitchFamily="18" charset="2"/>
              <a:buChar char=""/>
            </a:pPr>
            <a:r>
              <a:rPr lang="it-IT" altLang="en-US" dirty="0"/>
              <a:t>Indica che l’oggetto controlla l’interazione </a:t>
            </a:r>
            <a:r>
              <a:rPr lang="it-IT" altLang="en-US" dirty="0" smtClean="0"/>
              <a:t>poiché esegue </a:t>
            </a:r>
            <a:r>
              <a:rPr lang="it-IT" altLang="en-US" dirty="0"/>
              <a:t>qualche azione o ha delegato un altro </a:t>
            </a:r>
            <a:r>
              <a:rPr lang="it-IT" altLang="en-US" dirty="0" smtClean="0"/>
              <a:t> oggetto </a:t>
            </a:r>
            <a:r>
              <a:rPr lang="it-IT" altLang="en-US" dirty="0"/>
              <a:t>a farlo per lui (per interazioni sincrone)</a:t>
            </a:r>
          </a:p>
          <a:p>
            <a:r>
              <a:rPr lang="it-IT" altLang="en-US" noProof="0" dirty="0" smtClean="0"/>
              <a:t>Stimoli</a:t>
            </a:r>
          </a:p>
          <a:p>
            <a:pPr lvl="1"/>
            <a:r>
              <a:rPr lang="it-IT" altLang="en-US" dirty="0" smtClean="0"/>
              <a:t>Rappresentati da </a:t>
            </a:r>
            <a:r>
              <a:rPr lang="it-IT" altLang="en-US" b="1" noProof="0" dirty="0" smtClean="0"/>
              <a:t>frecce</a:t>
            </a:r>
          </a:p>
          <a:p>
            <a:pPr lvl="1">
              <a:buFont typeface="Wingdings 3" pitchFamily="18" charset="2"/>
              <a:buChar char=""/>
            </a:pPr>
            <a:r>
              <a:rPr lang="it-IT" altLang="en-US" dirty="0" smtClean="0"/>
              <a:t>Posti </a:t>
            </a:r>
            <a:r>
              <a:rPr lang="it-IT" altLang="en-US" dirty="0"/>
              <a:t>tra </a:t>
            </a:r>
            <a:r>
              <a:rPr lang="it-IT" altLang="en-US" dirty="0" smtClean="0"/>
              <a:t>la </a:t>
            </a:r>
            <a:r>
              <a:rPr lang="it-IT" altLang="en-US" dirty="0" err="1" smtClean="0"/>
              <a:t>lifeline</a:t>
            </a:r>
            <a:r>
              <a:rPr lang="it-IT" altLang="en-US" dirty="0" smtClean="0"/>
              <a:t> </a:t>
            </a:r>
            <a:r>
              <a:rPr lang="it-IT" altLang="en-US" dirty="0"/>
              <a:t>del mandante e </a:t>
            </a:r>
            <a:r>
              <a:rPr lang="it-IT" altLang="en-US" dirty="0" smtClean="0"/>
              <a:t>quella </a:t>
            </a:r>
            <a:r>
              <a:rPr lang="it-IT" altLang="en-US" dirty="0"/>
              <a:t>del ricevente</a:t>
            </a:r>
            <a:endParaRPr lang="it-IT" dirty="0"/>
          </a:p>
        </p:txBody>
      </p:sp>
    </p:spTree>
    <p:extLst>
      <p:ext uri="{BB962C8B-B14F-4D97-AF65-F5344CB8AC3E}">
        <p14:creationId xmlns:p14="http://schemas.microsoft.com/office/powerpoint/2010/main" val="3475565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Esempio di attività</a:t>
            </a:r>
            <a:endParaRPr lang="it-IT"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50</a:t>
            </a:fld>
            <a:endParaRPr lang="it-IT"/>
          </a:p>
        </p:txBody>
      </p:sp>
      <p:pic>
        <p:nvPicPr>
          <p:cNvPr id="11" name="Immagin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1336606"/>
            <a:ext cx="1368152" cy="4551200"/>
          </a:xfrm>
          <a:prstGeom prst="rect">
            <a:avLst/>
          </a:prstGeom>
        </p:spPr>
      </p:pic>
      <p:sp>
        <p:nvSpPr>
          <p:cNvPr id="12" name="Fumetto 2 11"/>
          <p:cNvSpPr/>
          <p:nvPr/>
        </p:nvSpPr>
        <p:spPr>
          <a:xfrm>
            <a:off x="2279284" y="3501008"/>
            <a:ext cx="1368152" cy="432048"/>
          </a:xfrm>
          <a:prstGeom prst="wedgeRoundRectCallout">
            <a:avLst>
              <a:gd name="adj1" fmla="val 217604"/>
              <a:gd name="adj2" fmla="val -1462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transizione</a:t>
            </a:r>
            <a:endParaRPr lang="it-IT" dirty="0"/>
          </a:p>
        </p:txBody>
      </p:sp>
      <p:sp>
        <p:nvSpPr>
          <p:cNvPr id="10" name="Fumetto 2 9"/>
          <p:cNvSpPr/>
          <p:nvPr/>
        </p:nvSpPr>
        <p:spPr>
          <a:xfrm>
            <a:off x="3203848" y="5200381"/>
            <a:ext cx="1368152" cy="432048"/>
          </a:xfrm>
          <a:prstGeom prst="wedgeRoundRectCallout">
            <a:avLst>
              <a:gd name="adj1" fmla="val 134513"/>
              <a:gd name="adj2" fmla="val 424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fine</a:t>
            </a:r>
            <a:endParaRPr lang="it-IT" dirty="0"/>
          </a:p>
        </p:txBody>
      </p:sp>
      <p:sp>
        <p:nvSpPr>
          <p:cNvPr id="9" name="Fumetto 2 8"/>
          <p:cNvSpPr/>
          <p:nvPr/>
        </p:nvSpPr>
        <p:spPr>
          <a:xfrm>
            <a:off x="2207276" y="1628800"/>
            <a:ext cx="1368152" cy="432048"/>
          </a:xfrm>
          <a:prstGeom prst="wedgeRoundRectCallout">
            <a:avLst>
              <a:gd name="adj1" fmla="val 202250"/>
              <a:gd name="adj2" fmla="val -433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inizio</a:t>
            </a:r>
            <a:endParaRPr lang="it-IT" dirty="0"/>
          </a:p>
        </p:txBody>
      </p:sp>
      <p:sp>
        <p:nvSpPr>
          <p:cNvPr id="8" name="Fumetto 2 7"/>
          <p:cNvSpPr/>
          <p:nvPr/>
        </p:nvSpPr>
        <p:spPr>
          <a:xfrm>
            <a:off x="2195736" y="2564904"/>
            <a:ext cx="1368152" cy="432048"/>
          </a:xfrm>
          <a:prstGeom prst="wedgeRoundRectCallout">
            <a:avLst>
              <a:gd name="adj1" fmla="val 174252"/>
              <a:gd name="adj2" fmla="val -519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attività</a:t>
            </a:r>
            <a:endParaRPr lang="it-IT" dirty="0"/>
          </a:p>
        </p:txBody>
      </p:sp>
    </p:spTree>
    <p:extLst>
      <p:ext uri="{BB962C8B-B14F-4D97-AF65-F5344CB8AC3E}">
        <p14:creationId xmlns:p14="http://schemas.microsoft.com/office/powerpoint/2010/main" val="37472181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Decisioni e alternative</a:t>
            </a:r>
            <a:endParaRPr lang="it-IT" noProof="0" dirty="0"/>
          </a:p>
        </p:txBody>
      </p:sp>
      <p:sp>
        <p:nvSpPr>
          <p:cNvPr id="3" name="Segnaposto contenuto 2"/>
          <p:cNvSpPr>
            <a:spLocks noGrp="1"/>
          </p:cNvSpPr>
          <p:nvPr>
            <p:ph sz="quarter" idx="1"/>
          </p:nvPr>
        </p:nvSpPr>
        <p:spPr/>
        <p:txBody>
          <a:bodyPr>
            <a:normAutofit/>
          </a:bodyPr>
          <a:lstStyle/>
          <a:p>
            <a:r>
              <a:rPr lang="it-IT" noProof="0" dirty="0" smtClean="0"/>
              <a:t>Specifica dei percorsi alternativi basati su una condizione dei guardia booleana</a:t>
            </a:r>
          </a:p>
          <a:p>
            <a:r>
              <a:rPr lang="it-IT" noProof="0" dirty="0" smtClean="0"/>
              <a:t>Simbolo della decisione: </a:t>
            </a:r>
            <a:r>
              <a:rPr lang="it-IT" b="1" noProof="0" dirty="0" smtClean="0"/>
              <a:t>rombo</a:t>
            </a:r>
          </a:p>
          <a:p>
            <a:pPr lvl="1"/>
            <a:r>
              <a:rPr lang="it-IT" noProof="0" dirty="0" smtClean="0"/>
              <a:t>utilizzato anche per la </a:t>
            </a:r>
            <a:r>
              <a:rPr lang="it-IT" b="1" i="1" noProof="0" dirty="0" smtClean="0"/>
              <a:t>fusione</a:t>
            </a:r>
            <a:r>
              <a:rPr lang="it-IT" i="1" noProof="0" dirty="0" smtClean="0"/>
              <a:t> = </a:t>
            </a:r>
            <a:r>
              <a:rPr lang="it-IT" noProof="0" dirty="0" smtClean="0"/>
              <a:t>dove i percorsi si riuniscono</a:t>
            </a:r>
          </a:p>
          <a:p>
            <a:r>
              <a:rPr lang="it-IT" noProof="0" dirty="0" smtClean="0"/>
              <a:t>Può avere </a:t>
            </a:r>
            <a:r>
              <a:rPr lang="it-IT" b="1" noProof="0" dirty="0" smtClean="0"/>
              <a:t>1</a:t>
            </a:r>
            <a:r>
              <a:rPr lang="it-IT" noProof="0" dirty="0" smtClean="0"/>
              <a:t> percorso in ingresso e </a:t>
            </a:r>
            <a:r>
              <a:rPr lang="it-IT" b="1" noProof="0" dirty="0" smtClean="0"/>
              <a:t>più</a:t>
            </a:r>
            <a:r>
              <a:rPr lang="it-IT" noProof="0" dirty="0" smtClean="0"/>
              <a:t> percorsi in uscita</a:t>
            </a:r>
          </a:p>
          <a:p>
            <a:pPr lvl="1"/>
            <a:r>
              <a:rPr lang="it-IT" dirty="0" smtClean="0"/>
              <a:t>Viceversa per la fusione</a:t>
            </a:r>
            <a:endParaRPr lang="it-IT" noProof="0" dirty="0" smtClean="0"/>
          </a:p>
          <a:p>
            <a:r>
              <a:rPr lang="it-IT" noProof="0" dirty="0" smtClean="0"/>
              <a:t>Il percorso può essere eseguito </a:t>
            </a:r>
            <a:r>
              <a:rPr lang="it-IT" i="1" noProof="0" dirty="0" smtClean="0"/>
              <a:t>se e solo se </a:t>
            </a:r>
            <a:r>
              <a:rPr lang="it-IT" noProof="0" dirty="0" smtClean="0"/>
              <a:t>la condizione di guardia è </a:t>
            </a:r>
            <a:r>
              <a:rPr lang="it-IT" i="1" noProof="0" dirty="0" smtClean="0"/>
              <a:t>vera</a:t>
            </a:r>
          </a:p>
          <a:p>
            <a:r>
              <a:rPr lang="it-IT" i="1" dirty="0" err="1" smtClean="0"/>
              <a:t>Branch</a:t>
            </a:r>
            <a:r>
              <a:rPr lang="it-IT" i="1" dirty="0" smtClean="0"/>
              <a:t> </a:t>
            </a:r>
            <a:r>
              <a:rPr lang="it-IT" dirty="0" smtClean="0"/>
              <a:t>e </a:t>
            </a:r>
            <a:r>
              <a:rPr lang="it-IT" i="1" dirty="0" smtClean="0"/>
              <a:t>merge</a:t>
            </a:r>
            <a:endParaRPr lang="it-IT" i="1"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51</a:t>
            </a:fld>
            <a:endParaRPr lang="it-IT"/>
          </a:p>
        </p:txBody>
      </p:sp>
    </p:spTree>
    <p:extLst>
      <p:ext uri="{BB962C8B-B14F-4D97-AF65-F5344CB8AC3E}">
        <p14:creationId xmlns:p14="http://schemas.microsoft.com/office/powerpoint/2010/main" val="3258560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Esempio di alternativa</a:t>
            </a:r>
            <a:endParaRPr lang="it-IT"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52</a:t>
            </a:fld>
            <a:endParaRPr lang="it-IT"/>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1916832"/>
            <a:ext cx="3781604" cy="3872259"/>
          </a:xfrm>
          <a:prstGeom prst="rect">
            <a:avLst/>
          </a:prstGeom>
        </p:spPr>
      </p:pic>
      <p:sp>
        <p:nvSpPr>
          <p:cNvPr id="8" name="Fumetto 2 7"/>
          <p:cNvSpPr/>
          <p:nvPr/>
        </p:nvSpPr>
        <p:spPr>
          <a:xfrm>
            <a:off x="2411760" y="1610508"/>
            <a:ext cx="914400" cy="612648"/>
          </a:xfrm>
          <a:prstGeom prst="wedgeRoundRectCallout">
            <a:avLst>
              <a:gd name="adj1" fmla="val 118357"/>
              <a:gd name="adj2" fmla="val 1088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t>branch</a:t>
            </a:r>
            <a:endParaRPr lang="it-IT" dirty="0"/>
          </a:p>
        </p:txBody>
      </p:sp>
      <p:sp>
        <p:nvSpPr>
          <p:cNvPr id="9" name="Fumetto 2 8"/>
          <p:cNvSpPr/>
          <p:nvPr/>
        </p:nvSpPr>
        <p:spPr>
          <a:xfrm>
            <a:off x="1954560" y="5085184"/>
            <a:ext cx="914400" cy="612648"/>
          </a:xfrm>
          <a:prstGeom prst="wedgeRoundRectCallout">
            <a:avLst>
              <a:gd name="adj1" fmla="val 175114"/>
              <a:gd name="adj2" fmla="val -1069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merge</a:t>
            </a:r>
            <a:endParaRPr lang="it-IT" dirty="0"/>
          </a:p>
        </p:txBody>
      </p:sp>
    </p:spTree>
    <p:extLst>
      <p:ext uri="{BB962C8B-B14F-4D97-AF65-F5344CB8AC3E}">
        <p14:creationId xmlns:p14="http://schemas.microsoft.com/office/powerpoint/2010/main" val="36899467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Biforcazioni e ricongiunzioni</a:t>
            </a:r>
            <a:endParaRPr lang="it-IT" noProof="0" dirty="0"/>
          </a:p>
        </p:txBody>
      </p:sp>
      <p:sp>
        <p:nvSpPr>
          <p:cNvPr id="3" name="Segnaposto contenuto 2"/>
          <p:cNvSpPr>
            <a:spLocks noGrp="1"/>
          </p:cNvSpPr>
          <p:nvPr>
            <p:ph sz="quarter" idx="1"/>
          </p:nvPr>
        </p:nvSpPr>
        <p:spPr/>
        <p:txBody>
          <a:bodyPr/>
          <a:lstStyle/>
          <a:p>
            <a:r>
              <a:rPr lang="it-IT" noProof="0" dirty="0" smtClean="0"/>
              <a:t>Flussi di lavoro </a:t>
            </a:r>
            <a:r>
              <a:rPr lang="it-IT" b="1" noProof="0" dirty="0" smtClean="0"/>
              <a:t>concorrenti</a:t>
            </a:r>
          </a:p>
          <a:p>
            <a:r>
              <a:rPr lang="it-IT" noProof="0" dirty="0" smtClean="0"/>
              <a:t>Biforcazioni (</a:t>
            </a:r>
            <a:r>
              <a:rPr lang="it-IT" noProof="0" dirty="0" err="1" smtClean="0"/>
              <a:t>fork</a:t>
            </a:r>
            <a:r>
              <a:rPr lang="it-IT" noProof="0" dirty="0" smtClean="0"/>
              <a:t>): 1 transizione in ingresso, + transizioni in uscita</a:t>
            </a:r>
          </a:p>
          <a:p>
            <a:r>
              <a:rPr lang="it-IT" noProof="0" dirty="0" smtClean="0"/>
              <a:t>Ricongiunzioni (join): + transizioni in ingresso, 1 transizione in uscita</a:t>
            </a:r>
          </a:p>
          <a:p>
            <a:pPr lvl="1"/>
            <a:r>
              <a:rPr lang="it-IT" noProof="0" dirty="0" smtClean="0"/>
              <a:t>La transizione in uscita può essere attivata solo quando </a:t>
            </a:r>
            <a:r>
              <a:rPr lang="it-IT" i="1" noProof="0" dirty="0" smtClean="0"/>
              <a:t>tutte </a:t>
            </a:r>
            <a:r>
              <a:rPr lang="it-IT" noProof="0" dirty="0" smtClean="0"/>
              <a:t>le transizioni in ingresso sono state attivate </a:t>
            </a:r>
            <a:r>
              <a:rPr lang="it-IT" noProof="0" dirty="0" smtClean="0">
                <a:sym typeface="Wingdings"/>
              </a:rPr>
              <a:t> flussi sincronizzati</a:t>
            </a:r>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53</a:t>
            </a:fld>
            <a:endParaRPr lang="it-IT"/>
          </a:p>
        </p:txBody>
      </p:sp>
    </p:spTree>
    <p:extLst>
      <p:ext uri="{BB962C8B-B14F-4D97-AF65-F5344CB8AC3E}">
        <p14:creationId xmlns:p14="http://schemas.microsoft.com/office/powerpoint/2010/main" val="15375169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Esempio di biforcazione</a:t>
            </a:r>
            <a:endParaRPr lang="it-IT"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54</a:t>
            </a:fld>
            <a:endParaRPr lang="it-IT"/>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587792"/>
            <a:ext cx="3456384" cy="4440575"/>
          </a:xfrm>
          <a:prstGeom prst="rect">
            <a:avLst/>
          </a:prstGeom>
        </p:spPr>
      </p:pic>
      <p:sp>
        <p:nvSpPr>
          <p:cNvPr id="8" name="Fumetto 2 7"/>
          <p:cNvSpPr/>
          <p:nvPr/>
        </p:nvSpPr>
        <p:spPr>
          <a:xfrm>
            <a:off x="2281038" y="1700808"/>
            <a:ext cx="914400" cy="612648"/>
          </a:xfrm>
          <a:prstGeom prst="wedgeRoundRectCallout">
            <a:avLst>
              <a:gd name="adj1" fmla="val 153491"/>
              <a:gd name="adj2" fmla="val 78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t>fork</a:t>
            </a:r>
            <a:endParaRPr lang="it-IT" dirty="0"/>
          </a:p>
        </p:txBody>
      </p:sp>
      <p:sp>
        <p:nvSpPr>
          <p:cNvPr id="9" name="Fumetto 2 8"/>
          <p:cNvSpPr/>
          <p:nvPr/>
        </p:nvSpPr>
        <p:spPr>
          <a:xfrm>
            <a:off x="2051720" y="5085184"/>
            <a:ext cx="914400" cy="612648"/>
          </a:xfrm>
          <a:prstGeom prst="wedgeRoundRectCallout">
            <a:avLst>
              <a:gd name="adj1" fmla="val 196734"/>
              <a:gd name="adj2" fmla="val -968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join</a:t>
            </a:r>
            <a:endParaRPr lang="it-IT" dirty="0"/>
          </a:p>
        </p:txBody>
      </p:sp>
    </p:spTree>
    <p:extLst>
      <p:ext uri="{BB962C8B-B14F-4D97-AF65-F5344CB8AC3E}">
        <p14:creationId xmlns:p14="http://schemas.microsoft.com/office/powerpoint/2010/main" val="12789704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Stati di </a:t>
            </a:r>
            <a:r>
              <a:rPr lang="it-IT" noProof="0" dirty="0" err="1" smtClean="0"/>
              <a:t>sottoattività</a:t>
            </a:r>
            <a:endParaRPr lang="it-IT" noProof="0" dirty="0"/>
          </a:p>
        </p:txBody>
      </p:sp>
      <p:sp>
        <p:nvSpPr>
          <p:cNvPr id="3" name="Segnaposto contenuto 2"/>
          <p:cNvSpPr>
            <a:spLocks noGrp="1"/>
          </p:cNvSpPr>
          <p:nvPr>
            <p:ph sz="quarter" idx="1"/>
          </p:nvPr>
        </p:nvSpPr>
        <p:spPr/>
        <p:txBody>
          <a:bodyPr/>
          <a:lstStyle/>
          <a:p>
            <a:r>
              <a:rPr lang="it-IT" noProof="0" dirty="0" smtClean="0"/>
              <a:t>Non sono atomici</a:t>
            </a:r>
          </a:p>
          <a:p>
            <a:r>
              <a:rPr lang="it-IT" noProof="0" dirty="0" smtClean="0"/>
              <a:t>Possono essere </a:t>
            </a:r>
            <a:r>
              <a:rPr lang="it-IT" b="1" noProof="0" dirty="0" smtClean="0"/>
              <a:t>interrotti</a:t>
            </a:r>
          </a:p>
          <a:p>
            <a:r>
              <a:rPr lang="it-IT" noProof="0" dirty="0" smtClean="0"/>
              <a:t>La loro esecuzione comporta del </a:t>
            </a:r>
            <a:r>
              <a:rPr lang="it-IT" b="1" noProof="0" dirty="0" smtClean="0"/>
              <a:t>tempo</a:t>
            </a:r>
          </a:p>
          <a:p>
            <a:r>
              <a:rPr lang="it-IT" noProof="0" dirty="0" smtClean="0"/>
              <a:t>Richiama un intero </a:t>
            </a:r>
            <a:r>
              <a:rPr lang="it-IT" b="1" noProof="0" dirty="0" smtClean="0"/>
              <a:t>grafo di attività </a:t>
            </a:r>
            <a:r>
              <a:rPr lang="it-IT" noProof="0" dirty="0" smtClean="0"/>
              <a:t>che vi si trova annidato</a:t>
            </a:r>
          </a:p>
          <a:p>
            <a:r>
              <a:rPr lang="it-IT" dirty="0" smtClean="0"/>
              <a:t>Notazione: un </a:t>
            </a:r>
            <a:r>
              <a:rPr lang="it-IT" b="1" dirty="0" smtClean="0"/>
              <a:t>rettangolo</a:t>
            </a:r>
            <a:r>
              <a:rPr lang="it-IT" dirty="0" smtClean="0"/>
              <a:t> con </a:t>
            </a:r>
            <a:r>
              <a:rPr lang="it-IT" b="1" dirty="0" smtClean="0"/>
              <a:t>angoli arrotondati </a:t>
            </a:r>
            <a:r>
              <a:rPr lang="it-IT" dirty="0" smtClean="0"/>
              <a:t>che contiene un (sotto)diagramma delle </a:t>
            </a:r>
            <a:r>
              <a:rPr lang="it-IT" dirty="0"/>
              <a:t>(sotto)</a:t>
            </a:r>
            <a:r>
              <a:rPr lang="it-IT" dirty="0" smtClean="0"/>
              <a:t>attività</a:t>
            </a:r>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55</a:t>
            </a:fld>
            <a:endParaRPr lang="it-IT"/>
          </a:p>
        </p:txBody>
      </p:sp>
    </p:spTree>
    <p:extLst>
      <p:ext uri="{BB962C8B-B14F-4D97-AF65-F5344CB8AC3E}">
        <p14:creationId xmlns:p14="http://schemas.microsoft.com/office/powerpoint/2010/main" val="35207341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Esempio di </a:t>
            </a:r>
            <a:r>
              <a:rPr lang="it-IT" dirty="0" err="1" smtClean="0"/>
              <a:t>sottoattività</a:t>
            </a:r>
            <a:endParaRPr lang="it-IT"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56</a:t>
            </a:fld>
            <a:endParaRPr lang="it-IT"/>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1581150"/>
            <a:ext cx="3641377" cy="4542940"/>
          </a:xfrm>
          <a:prstGeom prst="rect">
            <a:avLst/>
          </a:prstGeom>
        </p:spPr>
      </p:pic>
    </p:spTree>
    <p:extLst>
      <p:ext uri="{BB962C8B-B14F-4D97-AF65-F5344CB8AC3E}">
        <p14:creationId xmlns:p14="http://schemas.microsoft.com/office/powerpoint/2010/main" val="41102880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Esempio complessivo</a:t>
            </a:r>
            <a:endParaRPr lang="it-IT"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57</a:t>
            </a:fld>
            <a:endParaRPr lang="it-IT"/>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060" y="1268759"/>
            <a:ext cx="4269206" cy="5047109"/>
          </a:xfrm>
          <a:prstGeom prst="rect">
            <a:avLst/>
          </a:prstGeom>
        </p:spPr>
      </p:pic>
    </p:spTree>
    <p:extLst>
      <p:ext uri="{BB962C8B-B14F-4D97-AF65-F5344CB8AC3E}">
        <p14:creationId xmlns:p14="http://schemas.microsoft.com/office/powerpoint/2010/main" val="14990622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Corsie o </a:t>
            </a:r>
            <a:r>
              <a:rPr lang="it-IT" noProof="0" dirty="0" err="1" smtClean="0"/>
              <a:t>swimlane</a:t>
            </a:r>
            <a:endParaRPr lang="it-IT" noProof="0" dirty="0"/>
          </a:p>
        </p:txBody>
      </p:sp>
      <p:sp>
        <p:nvSpPr>
          <p:cNvPr id="3" name="Segnaposto contenuto 2"/>
          <p:cNvSpPr>
            <a:spLocks noGrp="1"/>
          </p:cNvSpPr>
          <p:nvPr>
            <p:ph sz="quarter" idx="1"/>
          </p:nvPr>
        </p:nvSpPr>
        <p:spPr/>
        <p:txBody>
          <a:bodyPr>
            <a:normAutofit/>
          </a:bodyPr>
          <a:lstStyle/>
          <a:p>
            <a:r>
              <a:rPr lang="it-IT" noProof="0" dirty="0" smtClean="0"/>
              <a:t>Indicano le </a:t>
            </a:r>
            <a:r>
              <a:rPr lang="it-IT" b="1" noProof="0" dirty="0" smtClean="0"/>
              <a:t>aree</a:t>
            </a:r>
            <a:r>
              <a:rPr lang="it-IT" noProof="0" dirty="0" smtClean="0"/>
              <a:t> nelle quali vengono svolte le attività</a:t>
            </a:r>
          </a:p>
          <a:p>
            <a:r>
              <a:rPr lang="it-IT" noProof="0" dirty="0" smtClean="0"/>
              <a:t>Utilizzate per </a:t>
            </a:r>
            <a:r>
              <a:rPr lang="it-IT" b="1" noProof="0" dirty="0" smtClean="0"/>
              <a:t>partizionare</a:t>
            </a:r>
            <a:r>
              <a:rPr lang="it-IT" noProof="0" dirty="0" smtClean="0"/>
              <a:t> i diagrammi delle attività</a:t>
            </a:r>
          </a:p>
          <a:p>
            <a:r>
              <a:rPr lang="it-IT" noProof="0" dirty="0" smtClean="0"/>
              <a:t>Utilizzate per rappresentare:</a:t>
            </a:r>
          </a:p>
          <a:p>
            <a:pPr lvl="1"/>
            <a:r>
              <a:rPr lang="it-IT" noProof="0" dirty="0" smtClean="0"/>
              <a:t>Casi d’uso</a:t>
            </a:r>
          </a:p>
          <a:p>
            <a:pPr lvl="1"/>
            <a:r>
              <a:rPr lang="it-IT" noProof="0" dirty="0" smtClean="0"/>
              <a:t>Classi</a:t>
            </a:r>
          </a:p>
          <a:p>
            <a:pPr lvl="1"/>
            <a:r>
              <a:rPr lang="it-IT" noProof="0" dirty="0" smtClean="0"/>
              <a:t>Componenti</a:t>
            </a:r>
          </a:p>
          <a:p>
            <a:pPr lvl="1"/>
            <a:r>
              <a:rPr lang="it-IT" noProof="0" dirty="0" smtClean="0"/>
              <a:t>Unità organizzative</a:t>
            </a:r>
          </a:p>
          <a:p>
            <a:pPr lvl="1"/>
            <a:r>
              <a:rPr lang="it-IT" noProof="0" dirty="0" smtClean="0"/>
              <a:t>Ruoli</a:t>
            </a:r>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58</a:t>
            </a:fld>
            <a:endParaRPr lang="it-IT"/>
          </a:p>
        </p:txBody>
      </p:sp>
    </p:spTree>
    <p:extLst>
      <p:ext uri="{BB962C8B-B14F-4D97-AF65-F5344CB8AC3E}">
        <p14:creationId xmlns:p14="http://schemas.microsoft.com/office/powerpoint/2010/main" val="13773233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Esempio di corsie</a:t>
            </a:r>
            <a:endParaRPr lang="it-IT"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59</a:t>
            </a:fld>
            <a:endParaRPr lang="it-IT"/>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358204"/>
            <a:ext cx="5562377" cy="4847333"/>
          </a:xfrm>
          <a:prstGeom prst="rect">
            <a:avLst/>
          </a:prstGeom>
        </p:spPr>
      </p:pic>
      <p:sp>
        <p:nvSpPr>
          <p:cNvPr id="8" name="Rettangolo 7"/>
          <p:cNvSpPr/>
          <p:nvPr/>
        </p:nvSpPr>
        <p:spPr>
          <a:xfrm>
            <a:off x="1907704" y="1358204"/>
            <a:ext cx="2592288" cy="48473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4493887" y="1361871"/>
            <a:ext cx="1446265" cy="484733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p:cNvSpPr/>
          <p:nvPr/>
        </p:nvSpPr>
        <p:spPr>
          <a:xfrm>
            <a:off x="6006055" y="1358203"/>
            <a:ext cx="1446265" cy="484733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607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Comunicazioni	</a:t>
            </a:r>
            <a:endParaRPr lang="it-IT" noProof="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6</a:t>
            </a:fld>
            <a:endParaRPr lang="it-IT"/>
          </a:p>
        </p:txBody>
      </p:sp>
      <p:sp>
        <p:nvSpPr>
          <p:cNvPr id="3" name="Segnaposto contenuto 2"/>
          <p:cNvSpPr>
            <a:spLocks noGrp="1"/>
          </p:cNvSpPr>
          <p:nvPr>
            <p:ph sz="quarter" idx="1"/>
          </p:nvPr>
        </p:nvSpPr>
        <p:spPr/>
        <p:txBody>
          <a:bodyPr/>
          <a:lstStyle/>
          <a:p>
            <a:r>
              <a:rPr lang="it-IT" noProof="0" dirty="0" smtClean="0"/>
              <a:t>Stimolo:</a:t>
            </a:r>
          </a:p>
          <a:p>
            <a:pPr lvl="1"/>
            <a:r>
              <a:rPr lang="it-IT" b="1" noProof="0" dirty="0" smtClean="0"/>
              <a:t>Messaggio</a:t>
            </a:r>
            <a:r>
              <a:rPr lang="it-IT" noProof="0" dirty="0" smtClean="0"/>
              <a:t> (la chiamata di un metodo) specialmente quando è di tipo </a:t>
            </a:r>
            <a:r>
              <a:rPr lang="it-IT" b="1" noProof="0" dirty="0" smtClean="0"/>
              <a:t>sincrono</a:t>
            </a:r>
            <a:r>
              <a:rPr lang="it-IT" noProof="0" dirty="0" smtClean="0"/>
              <a:t> (</a:t>
            </a:r>
            <a:r>
              <a:rPr lang="it-IT" noProof="0" dirty="0" smtClean="0">
                <a:sym typeface="Wingdings"/>
              </a:rPr>
              <a:t></a:t>
            </a:r>
            <a:r>
              <a:rPr lang="it-IT" noProof="0" dirty="0" smtClean="0"/>
              <a:t> attende il ritorno da parte del chiamato) </a:t>
            </a:r>
          </a:p>
          <a:p>
            <a:pPr lvl="1"/>
            <a:r>
              <a:rPr lang="it-IT" b="1" noProof="0" dirty="0" smtClean="0"/>
              <a:t>Segnale</a:t>
            </a:r>
            <a:r>
              <a:rPr lang="it-IT" noProof="0" dirty="0" smtClean="0"/>
              <a:t> (generalmente nel caso di interazioni </a:t>
            </a:r>
            <a:r>
              <a:rPr lang="it-IT" b="1" noProof="0" dirty="0" smtClean="0"/>
              <a:t>asincrone</a:t>
            </a:r>
            <a:r>
              <a:rPr lang="it-IT" noProof="0" dirty="0" smtClean="0"/>
              <a:t>) </a:t>
            </a:r>
          </a:p>
          <a:p>
            <a:pPr lvl="1"/>
            <a:r>
              <a:rPr lang="it-IT" noProof="0" dirty="0" smtClean="0"/>
              <a:t>La </a:t>
            </a:r>
            <a:r>
              <a:rPr lang="it-IT" b="1" noProof="0" dirty="0" smtClean="0"/>
              <a:t>creazione</a:t>
            </a:r>
            <a:r>
              <a:rPr lang="it-IT" noProof="0" dirty="0" smtClean="0"/>
              <a:t> e la </a:t>
            </a:r>
            <a:r>
              <a:rPr lang="it-IT" b="1" noProof="0" dirty="0" smtClean="0"/>
              <a:t>distruzione</a:t>
            </a:r>
            <a:r>
              <a:rPr lang="it-IT" noProof="0" dirty="0" smtClean="0"/>
              <a:t> di un oggetto</a:t>
            </a:r>
            <a:endParaRPr lang="it-IT" noProof="0" dirty="0"/>
          </a:p>
        </p:txBody>
      </p:sp>
    </p:spTree>
    <p:extLst>
      <p:ext uri="{BB962C8B-B14F-4D97-AF65-F5344CB8AC3E}">
        <p14:creationId xmlns:p14="http://schemas.microsoft.com/office/powerpoint/2010/main" val="30838482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Sequence e Activity Diagram</a:t>
            </a:r>
            <a:endParaRPr lang="it-IT" noProof="0"/>
          </a:p>
        </p:txBody>
      </p:sp>
      <p:sp>
        <p:nvSpPr>
          <p:cNvPr id="3" name="Segnaposto contenuto 2"/>
          <p:cNvSpPr>
            <a:spLocks noGrp="1"/>
          </p:cNvSpPr>
          <p:nvPr>
            <p:ph idx="1"/>
          </p:nvPr>
        </p:nvSpPr>
        <p:spPr/>
        <p:txBody>
          <a:bodyPr>
            <a:normAutofit/>
          </a:bodyPr>
          <a:lstStyle/>
          <a:p>
            <a:r>
              <a:rPr lang="it-IT" noProof="0" dirty="0" smtClean="0"/>
              <a:t>Da ogni </a:t>
            </a:r>
            <a:r>
              <a:rPr lang="it-IT" i="1" dirty="0"/>
              <a:t>Activity</a:t>
            </a:r>
            <a:r>
              <a:rPr lang="it-IT" dirty="0"/>
              <a:t> </a:t>
            </a:r>
            <a:r>
              <a:rPr lang="it-IT" dirty="0" err="1"/>
              <a:t>Diagram</a:t>
            </a:r>
            <a:r>
              <a:rPr lang="it-IT" dirty="0"/>
              <a:t> </a:t>
            </a:r>
            <a:r>
              <a:rPr lang="it-IT" noProof="0" dirty="0" smtClean="0"/>
              <a:t>sono derivati uno o più </a:t>
            </a:r>
            <a:r>
              <a:rPr lang="it-IT" i="1" noProof="0" dirty="0" err="1" smtClean="0"/>
              <a:t>Sequence</a:t>
            </a:r>
            <a:r>
              <a:rPr lang="it-IT" i="1" noProof="0" dirty="0" smtClean="0"/>
              <a:t> </a:t>
            </a:r>
            <a:r>
              <a:rPr lang="it-IT" noProof="0" dirty="0" err="1" smtClean="0"/>
              <a:t>Diagram</a:t>
            </a:r>
            <a:endParaRPr lang="it-IT" noProof="0" dirty="0" smtClean="0"/>
          </a:p>
          <a:p>
            <a:r>
              <a:rPr lang="it-IT" noProof="0" dirty="0" smtClean="0"/>
              <a:t>Es: l'Activity </a:t>
            </a:r>
            <a:r>
              <a:rPr lang="it-IT" noProof="0" dirty="0" err="1" smtClean="0"/>
              <a:t>Diagram</a:t>
            </a:r>
            <a:r>
              <a:rPr lang="it-IT" noProof="0" dirty="0" smtClean="0"/>
              <a:t> descrive due flussi di azioni alternativi </a:t>
            </a:r>
            <a:r>
              <a:rPr lang="it-IT" noProof="0" dirty="0" smtClean="0">
                <a:sym typeface="Wingdings"/>
              </a:rPr>
              <a:t> </a:t>
            </a:r>
            <a:r>
              <a:rPr lang="it-IT" noProof="0" dirty="0" smtClean="0"/>
              <a:t>due scenari </a:t>
            </a:r>
            <a:r>
              <a:rPr lang="it-IT" noProof="0" dirty="0" smtClean="0">
                <a:sym typeface="Wingdings"/>
              </a:rPr>
              <a:t> </a:t>
            </a:r>
            <a:r>
              <a:rPr lang="it-IT" noProof="0" dirty="0" smtClean="0"/>
              <a:t>due </a:t>
            </a:r>
            <a:r>
              <a:rPr lang="it-IT" noProof="0" dirty="0" err="1" smtClean="0"/>
              <a:t>Sequence</a:t>
            </a:r>
            <a:r>
              <a:rPr lang="it-IT" noProof="0" dirty="0" smtClean="0"/>
              <a:t> </a:t>
            </a:r>
            <a:r>
              <a:rPr lang="it-IT" noProof="0" dirty="0" err="1" smtClean="0"/>
              <a:t>Diagram</a:t>
            </a:r>
            <a:r>
              <a:rPr lang="it-IT" noProof="0" dirty="0" smtClean="0"/>
              <a:t> alternativi</a:t>
            </a:r>
            <a:br>
              <a:rPr lang="it-IT" noProof="0" dirty="0" smtClean="0"/>
            </a:br>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60</a:t>
            </a:fld>
            <a:endParaRPr lang="it-IT"/>
          </a:p>
        </p:txBody>
      </p:sp>
    </p:spTree>
    <p:extLst>
      <p:ext uri="{BB962C8B-B14F-4D97-AF65-F5344CB8AC3E}">
        <p14:creationId xmlns:p14="http://schemas.microsoft.com/office/powerpoint/2010/main" val="3884257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Messaggio</a:t>
            </a:r>
            <a:endParaRPr lang="it-IT" noProof="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7</a:t>
            </a:fld>
            <a:endParaRPr lang="it-IT"/>
          </a:p>
        </p:txBody>
      </p:sp>
      <p:sp>
        <p:nvSpPr>
          <p:cNvPr id="3" name="Segnaposto contenuto 2"/>
          <p:cNvSpPr>
            <a:spLocks noGrp="1"/>
          </p:cNvSpPr>
          <p:nvPr>
            <p:ph sz="quarter" idx="1"/>
          </p:nvPr>
        </p:nvSpPr>
        <p:spPr/>
        <p:txBody>
          <a:bodyPr>
            <a:normAutofit fontScale="85000" lnSpcReduction="20000"/>
          </a:bodyPr>
          <a:lstStyle/>
          <a:p>
            <a:r>
              <a:rPr lang="it-IT" noProof="0" dirty="0" smtClean="0"/>
              <a:t>Messaggio </a:t>
            </a:r>
            <a:r>
              <a:rPr lang="it-IT" noProof="0" dirty="0" smtClean="0">
                <a:sym typeface="Wingdings"/>
              </a:rPr>
              <a:t></a:t>
            </a:r>
            <a:r>
              <a:rPr lang="it-IT" noProof="0" dirty="0" smtClean="0"/>
              <a:t> </a:t>
            </a:r>
            <a:r>
              <a:rPr lang="it-IT" b="1" noProof="0" dirty="0" smtClean="0"/>
              <a:t>freccia</a:t>
            </a:r>
            <a:r>
              <a:rPr lang="it-IT" noProof="0" dirty="0" smtClean="0"/>
              <a:t> dal rettangolo di attivazione di un oggetto ad un altro </a:t>
            </a:r>
          </a:p>
          <a:p>
            <a:pPr lvl="1"/>
            <a:r>
              <a:rPr lang="it-IT" noProof="0" dirty="0" smtClean="0"/>
              <a:t>Frecce </a:t>
            </a:r>
            <a:r>
              <a:rPr lang="it-IT" b="1" noProof="0" dirty="0" smtClean="0"/>
              <a:t>piene</a:t>
            </a:r>
            <a:r>
              <a:rPr lang="it-IT" noProof="0" dirty="0" smtClean="0"/>
              <a:t> </a:t>
            </a:r>
            <a:r>
              <a:rPr lang="it-IT" noProof="0" dirty="0" smtClean="0">
                <a:sym typeface="Wingdings"/>
              </a:rPr>
              <a:t> </a:t>
            </a:r>
            <a:r>
              <a:rPr lang="it-IT" noProof="0" dirty="0" smtClean="0"/>
              <a:t>comunicazione </a:t>
            </a:r>
            <a:r>
              <a:rPr lang="it-IT" b="1" noProof="0" dirty="0" smtClean="0"/>
              <a:t>sincrona</a:t>
            </a:r>
          </a:p>
          <a:p>
            <a:pPr lvl="1"/>
            <a:r>
              <a:rPr lang="it-IT" noProof="0" dirty="0" smtClean="0"/>
              <a:t>Frecce </a:t>
            </a:r>
            <a:r>
              <a:rPr lang="it-IT" b="1" noProof="0" dirty="0" smtClean="0"/>
              <a:t>vuote</a:t>
            </a:r>
            <a:r>
              <a:rPr lang="it-IT" noProof="0" dirty="0" smtClean="0"/>
              <a:t> </a:t>
            </a:r>
            <a:r>
              <a:rPr lang="it-IT" noProof="0" dirty="0" smtClean="0">
                <a:sym typeface="Wingdings"/>
              </a:rPr>
              <a:t> comunicazione</a:t>
            </a:r>
            <a:r>
              <a:rPr lang="it-IT" noProof="0" dirty="0" smtClean="0"/>
              <a:t> </a:t>
            </a:r>
            <a:r>
              <a:rPr lang="it-IT" b="1" noProof="0" dirty="0" smtClean="0"/>
              <a:t>asincrona</a:t>
            </a:r>
          </a:p>
          <a:p>
            <a:pPr lvl="1"/>
            <a:r>
              <a:rPr lang="it-IT" noProof="0" dirty="0" smtClean="0"/>
              <a:t>Frecce </a:t>
            </a:r>
            <a:r>
              <a:rPr lang="it-IT" b="1" noProof="0" dirty="0" smtClean="0"/>
              <a:t>tratteggiate</a:t>
            </a:r>
            <a:r>
              <a:rPr lang="it-IT" noProof="0" dirty="0" smtClean="0"/>
              <a:t> </a:t>
            </a:r>
            <a:r>
              <a:rPr lang="it-IT" noProof="0" dirty="0" smtClean="0">
                <a:sym typeface="Wingdings"/>
              </a:rPr>
              <a:t> </a:t>
            </a:r>
            <a:r>
              <a:rPr lang="it-IT" b="1" noProof="0" dirty="0" smtClean="0">
                <a:sym typeface="Wingdings"/>
              </a:rPr>
              <a:t>risposta</a:t>
            </a:r>
          </a:p>
          <a:p>
            <a:r>
              <a:rPr lang="it-IT" noProof="0" dirty="0" smtClean="0"/>
              <a:t>È </a:t>
            </a:r>
            <a:r>
              <a:rPr lang="it-IT" b="1" noProof="0" dirty="0" smtClean="0"/>
              <a:t>un'informazione</a:t>
            </a:r>
            <a:r>
              <a:rPr lang="it-IT" noProof="0" dirty="0" smtClean="0"/>
              <a:t> che viene scambiata tra due entità</a:t>
            </a:r>
          </a:p>
          <a:p>
            <a:r>
              <a:rPr lang="it-IT" noProof="0" dirty="0" smtClean="0"/>
              <a:t>Chi invia il messaggio, la parte attiva, è </a:t>
            </a:r>
            <a:r>
              <a:rPr lang="it-IT" b="1" noProof="0" dirty="0" smtClean="0"/>
              <a:t>l'attore</a:t>
            </a:r>
          </a:p>
          <a:p>
            <a:r>
              <a:rPr lang="it-IT" noProof="0" dirty="0" smtClean="0"/>
              <a:t>È </a:t>
            </a:r>
            <a:r>
              <a:rPr lang="it-IT" b="1" noProof="0" dirty="0" smtClean="0"/>
              <a:t>sincrono</a:t>
            </a:r>
            <a:r>
              <a:rPr lang="it-IT" noProof="0" dirty="0" smtClean="0"/>
              <a:t>, se l'emittente rimane in attesa di una risposta</a:t>
            </a:r>
          </a:p>
          <a:p>
            <a:r>
              <a:rPr lang="it-IT" noProof="0" dirty="0" smtClean="0"/>
              <a:t>È </a:t>
            </a:r>
            <a:r>
              <a:rPr lang="it-IT" b="1" noProof="0" dirty="0" smtClean="0"/>
              <a:t>asincrono</a:t>
            </a:r>
            <a:r>
              <a:rPr lang="it-IT" noProof="0" dirty="0" smtClean="0"/>
              <a:t>, nel caso l'emittente non aspetti la risposta e questa può arrivare in un secondo momento</a:t>
            </a:r>
          </a:p>
          <a:p>
            <a:r>
              <a:rPr lang="it-IT" noProof="0" dirty="0" smtClean="0"/>
              <a:t>Il messaggio che viene generato in risposta ad un precedente messaggio, al quale si riferisce anche come contenuto informativo, è detto </a:t>
            </a:r>
            <a:r>
              <a:rPr lang="it-IT" b="1" noProof="0" dirty="0" smtClean="0"/>
              <a:t>messaggio di risposta</a:t>
            </a:r>
          </a:p>
          <a:p>
            <a:r>
              <a:rPr lang="it-IT" noProof="0" dirty="0" smtClean="0"/>
              <a:t>Un messaggio, in cui il ricevente è nello stesso tempo l'emittente, è detto </a:t>
            </a:r>
            <a:r>
              <a:rPr lang="it-IT" b="1" noProof="0" dirty="0" smtClean="0"/>
              <a:t>ricorsivo</a:t>
            </a:r>
          </a:p>
        </p:txBody>
      </p:sp>
    </p:spTree>
    <p:extLst>
      <p:ext uri="{BB962C8B-B14F-4D97-AF65-F5344CB8AC3E}">
        <p14:creationId xmlns:p14="http://schemas.microsoft.com/office/powerpoint/2010/main" val="1570503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smtClean="0"/>
              <a:t>Esempio</a:t>
            </a:r>
            <a:endParaRPr lang="it-IT" noProof="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8</a:t>
            </a:fld>
            <a:endParaRPr lang="it-IT"/>
          </a:p>
        </p:txBody>
      </p:sp>
      <p:grpSp>
        <p:nvGrpSpPr>
          <p:cNvPr id="60" name="Group 143"/>
          <p:cNvGrpSpPr>
            <a:grpSpLocks/>
          </p:cNvGrpSpPr>
          <p:nvPr/>
        </p:nvGrpSpPr>
        <p:grpSpPr bwMode="auto">
          <a:xfrm>
            <a:off x="2476500" y="2528663"/>
            <a:ext cx="5867400" cy="2667000"/>
            <a:chOff x="1584" y="1920"/>
            <a:chExt cx="3696" cy="1680"/>
          </a:xfrm>
        </p:grpSpPr>
        <p:sp>
          <p:nvSpPr>
            <p:cNvPr id="61" name="Text Box 13"/>
            <p:cNvSpPr txBox="1">
              <a:spLocks noChangeArrowheads="1"/>
            </p:cNvSpPr>
            <p:nvPr/>
          </p:nvSpPr>
          <p:spPr bwMode="auto">
            <a:xfrm>
              <a:off x="4032" y="1920"/>
              <a:ext cx="1248"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nuovoTorneo(T,descr)</a:t>
              </a:r>
            </a:p>
          </p:txBody>
        </p:sp>
        <p:sp>
          <p:nvSpPr>
            <p:cNvPr id="62" name="Line 36"/>
            <p:cNvSpPr>
              <a:spLocks noChangeShapeType="1"/>
            </p:cNvSpPr>
            <p:nvPr/>
          </p:nvSpPr>
          <p:spPr bwMode="auto">
            <a:xfrm>
              <a:off x="2784" y="2112"/>
              <a:ext cx="2448" cy="0"/>
            </a:xfrm>
            <a:prstGeom prst="line">
              <a:avLst/>
            </a:prstGeom>
            <a:noFill/>
            <a:ln w="19050">
              <a:solidFill>
                <a:schemeClr val="tx1"/>
              </a:solidFill>
              <a:round/>
              <a:headEnd/>
              <a:tailEnd type="none" w="lg" len="lg"/>
            </a:ln>
            <a:effectLst/>
          </p:spPr>
          <p:txBody>
            <a:bodyPr wrap="none" anchor="ctr">
              <a:prstTxWarp prst="textNoShape">
                <a:avLst/>
              </a:prstTxWarp>
            </a:bodyPr>
            <a:lstStyle/>
            <a:p>
              <a:endParaRPr lang="en-GB"/>
            </a:p>
          </p:txBody>
        </p:sp>
        <p:sp>
          <p:nvSpPr>
            <p:cNvPr id="63" name="Line 37"/>
            <p:cNvSpPr>
              <a:spLocks noChangeShapeType="1"/>
            </p:cNvSpPr>
            <p:nvPr/>
          </p:nvSpPr>
          <p:spPr bwMode="auto">
            <a:xfrm flipH="1">
              <a:off x="2784" y="2016"/>
              <a:ext cx="144" cy="96"/>
            </a:xfrm>
            <a:prstGeom prst="line">
              <a:avLst/>
            </a:prstGeom>
            <a:noFill/>
            <a:ln w="28575">
              <a:solidFill>
                <a:schemeClr val="tx1"/>
              </a:solidFill>
              <a:round/>
              <a:headEnd/>
              <a:tailEnd/>
            </a:ln>
            <a:effectLst/>
          </p:spPr>
          <p:txBody>
            <a:bodyPr wrap="none" anchor="ctr">
              <a:prstTxWarp prst="textNoShape">
                <a:avLst/>
              </a:prstTxWarp>
            </a:bodyPr>
            <a:lstStyle/>
            <a:p>
              <a:endParaRPr lang="en-GB"/>
            </a:p>
          </p:txBody>
        </p:sp>
        <p:sp>
          <p:nvSpPr>
            <p:cNvPr id="64" name="Text Box 50"/>
            <p:cNvSpPr txBox="1">
              <a:spLocks noChangeArrowheads="1"/>
            </p:cNvSpPr>
            <p:nvPr/>
          </p:nvSpPr>
          <p:spPr bwMode="auto">
            <a:xfrm rot="21614077">
              <a:off x="1584" y="2160"/>
              <a:ext cx="1200"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interessa(T,descr)</a:t>
              </a:r>
            </a:p>
          </p:txBody>
        </p:sp>
        <p:sp>
          <p:nvSpPr>
            <p:cNvPr id="65" name="Line 86"/>
            <p:cNvSpPr>
              <a:spLocks noChangeShapeType="1"/>
            </p:cNvSpPr>
            <p:nvPr/>
          </p:nvSpPr>
          <p:spPr bwMode="auto">
            <a:xfrm flipH="1">
              <a:off x="1680" y="2352"/>
              <a:ext cx="1104"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GB"/>
            </a:p>
          </p:txBody>
        </p:sp>
        <p:sp>
          <p:nvSpPr>
            <p:cNvPr id="66" name="Line 87"/>
            <p:cNvSpPr>
              <a:spLocks noChangeShapeType="1"/>
            </p:cNvSpPr>
            <p:nvPr/>
          </p:nvSpPr>
          <p:spPr bwMode="auto">
            <a:xfrm flipH="1">
              <a:off x="1680" y="2592"/>
              <a:ext cx="1008" cy="0"/>
            </a:xfrm>
            <a:prstGeom prst="line">
              <a:avLst/>
            </a:prstGeom>
            <a:noFill/>
            <a:ln w="28575">
              <a:solidFill>
                <a:schemeClr val="tx1"/>
              </a:solidFill>
              <a:round/>
              <a:headEnd type="triangle" w="med" len="med"/>
              <a:tailEnd/>
            </a:ln>
            <a:effectLst/>
          </p:spPr>
          <p:txBody>
            <a:bodyPr wrap="none" anchor="ctr">
              <a:prstTxWarp prst="textNoShape">
                <a:avLst/>
              </a:prstTxWarp>
            </a:bodyPr>
            <a:lstStyle/>
            <a:p>
              <a:endParaRPr lang="en-GB"/>
            </a:p>
          </p:txBody>
        </p:sp>
        <p:sp>
          <p:nvSpPr>
            <p:cNvPr id="67" name="Text Box 88"/>
            <p:cNvSpPr txBox="1">
              <a:spLocks noChangeArrowheads="1"/>
            </p:cNvSpPr>
            <p:nvPr/>
          </p:nvSpPr>
          <p:spPr bwMode="auto">
            <a:xfrm rot="21614077">
              <a:off x="1584" y="2371"/>
              <a:ext cx="1200"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si(T,descr)</a:t>
              </a:r>
            </a:p>
          </p:txBody>
        </p:sp>
        <p:sp>
          <p:nvSpPr>
            <p:cNvPr id="68" name="Line 89"/>
            <p:cNvSpPr>
              <a:spLocks noChangeShapeType="1"/>
            </p:cNvSpPr>
            <p:nvPr/>
          </p:nvSpPr>
          <p:spPr bwMode="auto">
            <a:xfrm flipH="1">
              <a:off x="2736" y="2832"/>
              <a:ext cx="1296" cy="0"/>
            </a:xfrm>
            <a:prstGeom prst="line">
              <a:avLst/>
            </a:prstGeom>
            <a:noFill/>
            <a:ln w="28575">
              <a:solidFill>
                <a:schemeClr val="tx1"/>
              </a:solidFill>
              <a:round/>
              <a:headEnd type="triangle" w="med" len="med"/>
              <a:tailEnd/>
            </a:ln>
            <a:effectLst/>
          </p:spPr>
          <p:txBody>
            <a:bodyPr wrap="none" anchor="ctr">
              <a:prstTxWarp prst="textNoShape">
                <a:avLst/>
              </a:prstTxWarp>
            </a:bodyPr>
            <a:lstStyle/>
            <a:p>
              <a:endParaRPr lang="en-GB"/>
            </a:p>
          </p:txBody>
        </p:sp>
        <p:sp>
          <p:nvSpPr>
            <p:cNvPr id="69" name="Text Box 90"/>
            <p:cNvSpPr txBox="1">
              <a:spLocks noChangeArrowheads="1"/>
            </p:cNvSpPr>
            <p:nvPr/>
          </p:nvSpPr>
          <p:spPr bwMode="auto">
            <a:xfrm rot="21614077">
              <a:off x="2736" y="2611"/>
              <a:ext cx="1200"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attivatiPer(T)</a:t>
              </a:r>
            </a:p>
          </p:txBody>
        </p:sp>
        <p:sp>
          <p:nvSpPr>
            <p:cNvPr id="70" name="Line 91"/>
            <p:cNvSpPr>
              <a:spLocks noChangeShapeType="1"/>
            </p:cNvSpPr>
            <p:nvPr/>
          </p:nvSpPr>
          <p:spPr bwMode="auto">
            <a:xfrm flipH="1">
              <a:off x="4080" y="2928"/>
              <a:ext cx="1104" cy="0"/>
            </a:xfrm>
            <a:prstGeom prst="line">
              <a:avLst/>
            </a:prstGeom>
            <a:noFill/>
            <a:ln w="28575">
              <a:solidFill>
                <a:schemeClr val="tx1"/>
              </a:solidFill>
              <a:round/>
              <a:headEnd type="triangle" w="med" len="med"/>
              <a:tailEnd/>
            </a:ln>
            <a:effectLst/>
          </p:spPr>
          <p:txBody>
            <a:bodyPr wrap="none" anchor="ctr">
              <a:prstTxWarp prst="textNoShape">
                <a:avLst/>
              </a:prstTxWarp>
            </a:bodyPr>
            <a:lstStyle/>
            <a:p>
              <a:endParaRPr lang="en-GB"/>
            </a:p>
          </p:txBody>
        </p:sp>
        <p:sp>
          <p:nvSpPr>
            <p:cNvPr id="71" name="Text Box 92"/>
            <p:cNvSpPr txBox="1">
              <a:spLocks noChangeArrowheads="1"/>
            </p:cNvSpPr>
            <p:nvPr/>
          </p:nvSpPr>
          <p:spPr bwMode="auto">
            <a:xfrm rot="21614077">
              <a:off x="4080" y="2707"/>
              <a:ext cx="1200"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iscrivi(C)</a:t>
              </a:r>
            </a:p>
          </p:txBody>
        </p:sp>
        <p:sp>
          <p:nvSpPr>
            <p:cNvPr id="72" name="Text Box 93"/>
            <p:cNvSpPr txBox="1">
              <a:spLocks noChangeArrowheads="1"/>
            </p:cNvSpPr>
            <p:nvPr/>
          </p:nvSpPr>
          <p:spPr bwMode="auto">
            <a:xfrm rot="21614077">
              <a:off x="4080" y="3072"/>
              <a:ext cx="1200"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ok(T)</a:t>
              </a:r>
            </a:p>
          </p:txBody>
        </p:sp>
        <p:sp>
          <p:nvSpPr>
            <p:cNvPr id="73" name="Line 94"/>
            <p:cNvSpPr>
              <a:spLocks noChangeShapeType="1"/>
            </p:cNvSpPr>
            <p:nvPr/>
          </p:nvSpPr>
          <p:spPr bwMode="auto">
            <a:xfrm flipH="1">
              <a:off x="4128" y="3264"/>
              <a:ext cx="1104"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GB"/>
            </a:p>
          </p:txBody>
        </p:sp>
        <p:sp>
          <p:nvSpPr>
            <p:cNvPr id="74" name="Text Box 95"/>
            <p:cNvSpPr txBox="1">
              <a:spLocks noChangeArrowheads="1"/>
            </p:cNvSpPr>
            <p:nvPr/>
          </p:nvSpPr>
          <p:spPr bwMode="auto">
            <a:xfrm rot="21614077">
              <a:off x="2832" y="3120"/>
              <a:ext cx="1200"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ok(T)</a:t>
              </a:r>
            </a:p>
          </p:txBody>
        </p:sp>
        <p:sp>
          <p:nvSpPr>
            <p:cNvPr id="75" name="Line 96"/>
            <p:cNvSpPr>
              <a:spLocks noChangeShapeType="1"/>
            </p:cNvSpPr>
            <p:nvPr/>
          </p:nvSpPr>
          <p:spPr bwMode="auto">
            <a:xfrm flipH="1">
              <a:off x="2784" y="3312"/>
              <a:ext cx="1248"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GB"/>
            </a:p>
          </p:txBody>
        </p:sp>
        <p:sp>
          <p:nvSpPr>
            <p:cNvPr id="76" name="Text Box 97"/>
            <p:cNvSpPr txBox="1">
              <a:spLocks noChangeArrowheads="1"/>
            </p:cNvSpPr>
            <p:nvPr/>
          </p:nvSpPr>
          <p:spPr bwMode="auto">
            <a:xfrm rot="21614077">
              <a:off x="2832" y="3408"/>
              <a:ext cx="1200" cy="173"/>
            </a:xfrm>
            <a:prstGeom prst="rect">
              <a:avLst/>
            </a:prstGeom>
            <a:noFill/>
            <a:ln w="9525">
              <a:noFill/>
              <a:miter lim="800000"/>
              <a:headEnd/>
              <a:tailEnd/>
            </a:ln>
            <a:effectLst/>
          </p:spPr>
          <p:txBody>
            <a:bodyPr>
              <a:prstTxWarp prst="textNoShape">
                <a:avLst/>
              </a:prstTxWarp>
              <a:spAutoFit/>
            </a:bodyPr>
            <a:lstStyle/>
            <a:p>
              <a:pPr algn="ctr"/>
              <a:r>
                <a:rPr lang="en-US" altLang="en-US" sz="1200">
                  <a:latin typeface="Arial" charset="0"/>
                </a:rPr>
                <a:t> ok(T)</a:t>
              </a:r>
            </a:p>
          </p:txBody>
        </p:sp>
        <p:sp>
          <p:nvSpPr>
            <p:cNvPr id="77" name="Line 98"/>
            <p:cNvSpPr>
              <a:spLocks noChangeShapeType="1"/>
            </p:cNvSpPr>
            <p:nvPr/>
          </p:nvSpPr>
          <p:spPr bwMode="auto">
            <a:xfrm flipH="1">
              <a:off x="1680" y="3600"/>
              <a:ext cx="240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GB"/>
            </a:p>
          </p:txBody>
        </p:sp>
      </p:grpSp>
      <p:grpSp>
        <p:nvGrpSpPr>
          <p:cNvPr id="78" name="Group 135"/>
          <p:cNvGrpSpPr>
            <a:grpSpLocks/>
          </p:cNvGrpSpPr>
          <p:nvPr/>
        </p:nvGrpSpPr>
        <p:grpSpPr bwMode="auto">
          <a:xfrm>
            <a:off x="1714500" y="2127026"/>
            <a:ext cx="7239000" cy="333375"/>
            <a:chOff x="720" y="1667"/>
            <a:chExt cx="4560" cy="210"/>
          </a:xfrm>
        </p:grpSpPr>
        <p:grpSp>
          <p:nvGrpSpPr>
            <p:cNvPr id="79" name="Group 74"/>
            <p:cNvGrpSpPr>
              <a:grpSpLocks/>
            </p:cNvGrpSpPr>
            <p:nvPr/>
          </p:nvGrpSpPr>
          <p:grpSpPr bwMode="auto">
            <a:xfrm>
              <a:off x="4512" y="1675"/>
              <a:ext cx="768" cy="192"/>
              <a:chOff x="4608" y="1383"/>
              <a:chExt cx="768" cy="192"/>
            </a:xfrm>
          </p:grpSpPr>
          <p:sp>
            <p:nvSpPr>
              <p:cNvPr id="89" name="Rectangle 9"/>
              <p:cNvSpPr>
                <a:spLocks noChangeArrowheads="1"/>
              </p:cNvSpPr>
              <p:nvPr/>
            </p:nvSpPr>
            <p:spPr bwMode="auto">
              <a:xfrm>
                <a:off x="4608" y="1383"/>
                <a:ext cx="768"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sp>
            <p:nvSpPr>
              <p:cNvPr id="90" name="Text Box 10"/>
              <p:cNvSpPr txBox="1">
                <a:spLocks noChangeArrowheads="1"/>
              </p:cNvSpPr>
              <p:nvPr/>
            </p:nvSpPr>
            <p:spPr bwMode="auto">
              <a:xfrm>
                <a:off x="4708" y="1383"/>
                <a:ext cx="568" cy="192"/>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T:Torneo</a:t>
                </a:r>
              </a:p>
            </p:txBody>
          </p:sp>
        </p:grpSp>
        <p:grpSp>
          <p:nvGrpSpPr>
            <p:cNvPr id="80" name="Group 80"/>
            <p:cNvGrpSpPr>
              <a:grpSpLocks/>
            </p:cNvGrpSpPr>
            <p:nvPr/>
          </p:nvGrpSpPr>
          <p:grpSpPr bwMode="auto">
            <a:xfrm>
              <a:off x="3312" y="1667"/>
              <a:ext cx="768" cy="210"/>
              <a:chOff x="2928" y="1470"/>
              <a:chExt cx="768" cy="210"/>
            </a:xfrm>
          </p:grpSpPr>
          <p:sp>
            <p:nvSpPr>
              <p:cNvPr id="87" name="Text Box 20"/>
              <p:cNvSpPr txBox="1">
                <a:spLocks noChangeArrowheads="1"/>
              </p:cNvSpPr>
              <p:nvPr/>
            </p:nvSpPr>
            <p:spPr bwMode="auto">
              <a:xfrm>
                <a:off x="3021" y="1470"/>
                <a:ext cx="582" cy="192"/>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C:Coppia</a:t>
                </a:r>
              </a:p>
            </p:txBody>
          </p:sp>
          <p:sp>
            <p:nvSpPr>
              <p:cNvPr id="88" name="Rectangle 75"/>
              <p:cNvSpPr>
                <a:spLocks noChangeArrowheads="1"/>
              </p:cNvSpPr>
              <p:nvPr/>
            </p:nvSpPr>
            <p:spPr bwMode="auto">
              <a:xfrm>
                <a:off x="2928" y="1488"/>
                <a:ext cx="768"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grpSp>
          <p:nvGrpSpPr>
            <p:cNvPr id="81" name="Group 79"/>
            <p:cNvGrpSpPr>
              <a:grpSpLocks/>
            </p:cNvGrpSpPr>
            <p:nvPr/>
          </p:nvGrpSpPr>
          <p:grpSpPr bwMode="auto">
            <a:xfrm>
              <a:off x="1824" y="1675"/>
              <a:ext cx="960" cy="192"/>
              <a:chOff x="1200" y="1431"/>
              <a:chExt cx="960" cy="192"/>
            </a:xfrm>
          </p:grpSpPr>
          <p:sp>
            <p:nvSpPr>
              <p:cNvPr id="85" name="Text Box 16"/>
              <p:cNvSpPr txBox="1">
                <a:spLocks noChangeArrowheads="1"/>
              </p:cNvSpPr>
              <p:nvPr/>
            </p:nvSpPr>
            <p:spPr bwMode="auto">
              <a:xfrm>
                <a:off x="1290" y="1431"/>
                <a:ext cx="780" cy="192"/>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G1:Giocatore</a:t>
                </a:r>
              </a:p>
            </p:txBody>
          </p:sp>
          <p:sp>
            <p:nvSpPr>
              <p:cNvPr id="86" name="Rectangle 76"/>
              <p:cNvSpPr>
                <a:spLocks noChangeArrowheads="1"/>
              </p:cNvSpPr>
              <p:nvPr/>
            </p:nvSpPr>
            <p:spPr bwMode="auto">
              <a:xfrm>
                <a:off x="1200" y="1431"/>
                <a:ext cx="960"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grpSp>
          <p:nvGrpSpPr>
            <p:cNvPr id="82" name="Group 78"/>
            <p:cNvGrpSpPr>
              <a:grpSpLocks/>
            </p:cNvGrpSpPr>
            <p:nvPr/>
          </p:nvGrpSpPr>
          <p:grpSpPr bwMode="auto">
            <a:xfrm>
              <a:off x="720" y="1675"/>
              <a:ext cx="960" cy="192"/>
              <a:chOff x="96" y="1383"/>
              <a:chExt cx="960" cy="192"/>
            </a:xfrm>
          </p:grpSpPr>
          <p:sp>
            <p:nvSpPr>
              <p:cNvPr id="83" name="Text Box 7"/>
              <p:cNvSpPr txBox="1">
                <a:spLocks noChangeArrowheads="1"/>
              </p:cNvSpPr>
              <p:nvPr/>
            </p:nvSpPr>
            <p:spPr bwMode="auto">
              <a:xfrm>
                <a:off x="186" y="1383"/>
                <a:ext cx="780" cy="192"/>
              </a:xfrm>
              <a:prstGeom prst="rect">
                <a:avLst/>
              </a:prstGeom>
              <a:noFill/>
              <a:ln w="28575">
                <a:noFill/>
                <a:miter lim="800000"/>
                <a:headEnd/>
                <a:tailEnd/>
              </a:ln>
              <a:effectLst/>
            </p:spPr>
            <p:txBody>
              <a:bodyPr wrap="none">
                <a:prstTxWarp prst="textNoShape">
                  <a:avLst/>
                </a:prstTxWarp>
                <a:spAutoFit/>
              </a:bodyPr>
              <a:lstStyle/>
              <a:p>
                <a:pPr algn="ctr"/>
                <a:r>
                  <a:rPr lang="en-US" altLang="en-US" sz="1400" u="sng">
                    <a:latin typeface="Arial" charset="0"/>
                  </a:rPr>
                  <a:t>G2:Giocatore</a:t>
                </a:r>
              </a:p>
            </p:txBody>
          </p:sp>
          <p:sp>
            <p:nvSpPr>
              <p:cNvPr id="84" name="Rectangle 77"/>
              <p:cNvSpPr>
                <a:spLocks noChangeArrowheads="1"/>
              </p:cNvSpPr>
              <p:nvPr/>
            </p:nvSpPr>
            <p:spPr bwMode="auto">
              <a:xfrm>
                <a:off x="96" y="1383"/>
                <a:ext cx="960" cy="192"/>
              </a:xfrm>
              <a:prstGeom prst="rect">
                <a:avLst/>
              </a:prstGeom>
              <a:noFill/>
              <a:ln w="28575">
                <a:solidFill>
                  <a:schemeClr val="tx1"/>
                </a:solidFill>
                <a:miter lim="800000"/>
                <a:headEnd/>
                <a:tailEnd/>
              </a:ln>
              <a:effectLst/>
            </p:spPr>
            <p:txBody>
              <a:bodyPr wrap="none" anchor="ctr">
                <a:prstTxWarp prst="textNoShape">
                  <a:avLst/>
                </a:prstTxWarp>
              </a:bodyPr>
              <a:lstStyle/>
              <a:p>
                <a:endParaRPr lang="en-GB"/>
              </a:p>
            </p:txBody>
          </p:sp>
        </p:grpSp>
      </p:grpSp>
      <p:grpSp>
        <p:nvGrpSpPr>
          <p:cNvPr id="91" name="Group 141"/>
          <p:cNvGrpSpPr>
            <a:grpSpLocks/>
          </p:cNvGrpSpPr>
          <p:nvPr/>
        </p:nvGrpSpPr>
        <p:grpSpPr bwMode="auto">
          <a:xfrm>
            <a:off x="2476500" y="2452463"/>
            <a:ext cx="152400" cy="3657600"/>
            <a:chOff x="1200" y="1872"/>
            <a:chExt cx="96" cy="2304"/>
          </a:xfrm>
        </p:grpSpPr>
        <p:sp>
          <p:nvSpPr>
            <p:cNvPr id="92" name="Rectangle 100"/>
            <p:cNvSpPr>
              <a:spLocks noChangeArrowheads="1"/>
            </p:cNvSpPr>
            <p:nvPr/>
          </p:nvSpPr>
          <p:spPr bwMode="auto">
            <a:xfrm>
              <a:off x="1200" y="2352"/>
              <a:ext cx="96" cy="33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93" name="Rectangle 103"/>
            <p:cNvSpPr>
              <a:spLocks noChangeArrowheads="1"/>
            </p:cNvSpPr>
            <p:nvPr/>
          </p:nvSpPr>
          <p:spPr bwMode="auto">
            <a:xfrm>
              <a:off x="1200" y="3600"/>
              <a:ext cx="96" cy="19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94" name="Line 105"/>
            <p:cNvSpPr>
              <a:spLocks noChangeShapeType="1"/>
            </p:cNvSpPr>
            <p:nvPr/>
          </p:nvSpPr>
          <p:spPr bwMode="auto">
            <a:xfrm>
              <a:off x="1248" y="1872"/>
              <a:ext cx="0" cy="48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95" name="Line 106"/>
            <p:cNvSpPr>
              <a:spLocks noChangeShapeType="1"/>
            </p:cNvSpPr>
            <p:nvPr/>
          </p:nvSpPr>
          <p:spPr bwMode="auto">
            <a:xfrm>
              <a:off x="1248" y="2688"/>
              <a:ext cx="0" cy="912"/>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96" name="Line 107"/>
            <p:cNvSpPr>
              <a:spLocks noChangeShapeType="1"/>
            </p:cNvSpPr>
            <p:nvPr/>
          </p:nvSpPr>
          <p:spPr bwMode="auto">
            <a:xfrm>
              <a:off x="1248" y="3792"/>
              <a:ext cx="0" cy="384"/>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grpSp>
      <p:grpSp>
        <p:nvGrpSpPr>
          <p:cNvPr id="97" name="Group 140"/>
          <p:cNvGrpSpPr>
            <a:grpSpLocks/>
          </p:cNvGrpSpPr>
          <p:nvPr/>
        </p:nvGrpSpPr>
        <p:grpSpPr bwMode="auto">
          <a:xfrm>
            <a:off x="4229100" y="2420888"/>
            <a:ext cx="152400" cy="3505200"/>
            <a:chOff x="2304" y="1872"/>
            <a:chExt cx="96" cy="2208"/>
          </a:xfrm>
        </p:grpSpPr>
        <p:sp>
          <p:nvSpPr>
            <p:cNvPr id="98" name="Rectangle 99"/>
            <p:cNvSpPr>
              <a:spLocks noChangeArrowheads="1"/>
            </p:cNvSpPr>
            <p:nvPr/>
          </p:nvSpPr>
          <p:spPr bwMode="auto">
            <a:xfrm>
              <a:off x="2304" y="2112"/>
              <a:ext cx="96" cy="76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99" name="Rectangle 102"/>
            <p:cNvSpPr>
              <a:spLocks noChangeArrowheads="1"/>
            </p:cNvSpPr>
            <p:nvPr/>
          </p:nvSpPr>
          <p:spPr bwMode="auto">
            <a:xfrm>
              <a:off x="2304" y="3312"/>
              <a:ext cx="96" cy="19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00" name="Line 108"/>
            <p:cNvSpPr>
              <a:spLocks noChangeShapeType="1"/>
            </p:cNvSpPr>
            <p:nvPr/>
          </p:nvSpPr>
          <p:spPr bwMode="auto">
            <a:xfrm>
              <a:off x="2352" y="1872"/>
              <a:ext cx="0" cy="24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01" name="Line 109"/>
            <p:cNvSpPr>
              <a:spLocks noChangeShapeType="1"/>
            </p:cNvSpPr>
            <p:nvPr/>
          </p:nvSpPr>
          <p:spPr bwMode="auto">
            <a:xfrm>
              <a:off x="2352" y="2880"/>
              <a:ext cx="0" cy="432"/>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02" name="Line 110"/>
            <p:cNvSpPr>
              <a:spLocks noChangeShapeType="1"/>
            </p:cNvSpPr>
            <p:nvPr/>
          </p:nvSpPr>
          <p:spPr bwMode="auto">
            <a:xfrm>
              <a:off x="2352" y="3504"/>
              <a:ext cx="0" cy="576"/>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grpSp>
      <p:grpSp>
        <p:nvGrpSpPr>
          <p:cNvPr id="103" name="Group 139"/>
          <p:cNvGrpSpPr>
            <a:grpSpLocks/>
          </p:cNvGrpSpPr>
          <p:nvPr/>
        </p:nvGrpSpPr>
        <p:grpSpPr bwMode="auto">
          <a:xfrm>
            <a:off x="6362700" y="2420888"/>
            <a:ext cx="152400" cy="3733800"/>
            <a:chOff x="3648" y="1872"/>
            <a:chExt cx="96" cy="2352"/>
          </a:xfrm>
        </p:grpSpPr>
        <p:sp>
          <p:nvSpPr>
            <p:cNvPr id="104" name="Rectangle 101"/>
            <p:cNvSpPr>
              <a:spLocks noChangeArrowheads="1"/>
            </p:cNvSpPr>
            <p:nvPr/>
          </p:nvSpPr>
          <p:spPr bwMode="auto">
            <a:xfrm>
              <a:off x="3648" y="2832"/>
              <a:ext cx="96" cy="864"/>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05" name="Line 111"/>
            <p:cNvSpPr>
              <a:spLocks noChangeShapeType="1"/>
            </p:cNvSpPr>
            <p:nvPr/>
          </p:nvSpPr>
          <p:spPr bwMode="auto">
            <a:xfrm>
              <a:off x="3696" y="1872"/>
              <a:ext cx="0" cy="96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06" name="Line 112"/>
            <p:cNvSpPr>
              <a:spLocks noChangeShapeType="1"/>
            </p:cNvSpPr>
            <p:nvPr/>
          </p:nvSpPr>
          <p:spPr bwMode="auto">
            <a:xfrm>
              <a:off x="3696" y="3696"/>
              <a:ext cx="0" cy="52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grpSp>
      <p:grpSp>
        <p:nvGrpSpPr>
          <p:cNvPr id="107" name="Group 138"/>
          <p:cNvGrpSpPr>
            <a:grpSpLocks/>
          </p:cNvGrpSpPr>
          <p:nvPr/>
        </p:nvGrpSpPr>
        <p:grpSpPr bwMode="auto">
          <a:xfrm>
            <a:off x="8191500" y="2452463"/>
            <a:ext cx="152400" cy="3733800"/>
            <a:chOff x="4800" y="1872"/>
            <a:chExt cx="96" cy="2352"/>
          </a:xfrm>
        </p:grpSpPr>
        <p:sp>
          <p:nvSpPr>
            <p:cNvPr id="108" name="Rectangle 104"/>
            <p:cNvSpPr>
              <a:spLocks noChangeArrowheads="1"/>
            </p:cNvSpPr>
            <p:nvPr/>
          </p:nvSpPr>
          <p:spPr bwMode="auto">
            <a:xfrm>
              <a:off x="4800" y="2928"/>
              <a:ext cx="96" cy="43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09" name="Line 113"/>
            <p:cNvSpPr>
              <a:spLocks noChangeShapeType="1"/>
            </p:cNvSpPr>
            <p:nvPr/>
          </p:nvSpPr>
          <p:spPr bwMode="auto">
            <a:xfrm>
              <a:off x="4848" y="1872"/>
              <a:ext cx="0" cy="1056"/>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sp>
          <p:nvSpPr>
            <p:cNvPr id="110" name="Line 114"/>
            <p:cNvSpPr>
              <a:spLocks noChangeShapeType="1"/>
            </p:cNvSpPr>
            <p:nvPr/>
          </p:nvSpPr>
          <p:spPr bwMode="auto">
            <a:xfrm>
              <a:off x="4848" y="3360"/>
              <a:ext cx="0" cy="864"/>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GB"/>
            </a:p>
          </p:txBody>
        </p:sp>
      </p:grpSp>
      <p:grpSp>
        <p:nvGrpSpPr>
          <p:cNvPr id="111" name="Group 136"/>
          <p:cNvGrpSpPr>
            <a:grpSpLocks/>
          </p:cNvGrpSpPr>
          <p:nvPr/>
        </p:nvGrpSpPr>
        <p:grpSpPr bwMode="auto">
          <a:xfrm>
            <a:off x="-38100" y="1766663"/>
            <a:ext cx="460375" cy="4038600"/>
            <a:chOff x="238" y="1440"/>
            <a:chExt cx="290" cy="2544"/>
          </a:xfrm>
        </p:grpSpPr>
        <p:sp>
          <p:nvSpPr>
            <p:cNvPr id="112" name="Line 116"/>
            <p:cNvSpPr>
              <a:spLocks noChangeShapeType="1"/>
            </p:cNvSpPr>
            <p:nvPr/>
          </p:nvSpPr>
          <p:spPr bwMode="auto">
            <a:xfrm>
              <a:off x="528" y="1440"/>
              <a:ext cx="0" cy="2544"/>
            </a:xfrm>
            <a:prstGeom prst="line">
              <a:avLst/>
            </a:prstGeom>
            <a:noFill/>
            <a:ln w="38100">
              <a:solidFill>
                <a:srgbClr val="000066"/>
              </a:solidFill>
              <a:round/>
              <a:headEnd/>
              <a:tailEnd type="arrow" w="lg" len="lg"/>
            </a:ln>
            <a:effectLst/>
          </p:spPr>
          <p:txBody>
            <a:bodyPr wrap="none" anchor="ctr">
              <a:prstTxWarp prst="textNoShape">
                <a:avLst/>
              </a:prstTxWarp>
            </a:bodyPr>
            <a:lstStyle/>
            <a:p>
              <a:endParaRPr lang="en-GB"/>
            </a:p>
          </p:txBody>
        </p:sp>
        <p:sp>
          <p:nvSpPr>
            <p:cNvPr id="113" name="Text Box 117"/>
            <p:cNvSpPr txBox="1">
              <a:spLocks noChangeArrowheads="1"/>
            </p:cNvSpPr>
            <p:nvPr/>
          </p:nvSpPr>
          <p:spPr bwMode="auto">
            <a:xfrm rot="-5365700">
              <a:off x="57" y="2144"/>
              <a:ext cx="650" cy="288"/>
            </a:xfrm>
            <a:prstGeom prst="rect">
              <a:avLst/>
            </a:prstGeom>
            <a:noFill/>
            <a:ln w="9525">
              <a:noFill/>
              <a:miter lim="800000"/>
              <a:headEnd/>
              <a:tailEnd/>
            </a:ln>
            <a:effectLst/>
          </p:spPr>
          <p:txBody>
            <a:bodyPr wrap="none">
              <a:prstTxWarp prst="textNoShape">
                <a:avLst/>
              </a:prstTxWarp>
              <a:spAutoFit/>
            </a:bodyPr>
            <a:lstStyle/>
            <a:p>
              <a:r>
                <a:rPr lang="en-US" altLang="en-US">
                  <a:solidFill>
                    <a:srgbClr val="000066"/>
                  </a:solidFill>
                  <a:latin typeface="Arial" charset="0"/>
                </a:rPr>
                <a:t>tempo</a:t>
              </a:r>
            </a:p>
          </p:txBody>
        </p:sp>
      </p:grpSp>
      <p:grpSp>
        <p:nvGrpSpPr>
          <p:cNvPr id="114" name="Group 150"/>
          <p:cNvGrpSpPr>
            <a:grpSpLocks/>
          </p:cNvGrpSpPr>
          <p:nvPr/>
        </p:nvGrpSpPr>
        <p:grpSpPr bwMode="auto">
          <a:xfrm>
            <a:off x="2835275" y="4814663"/>
            <a:ext cx="3527425" cy="1447800"/>
            <a:chOff x="1810" y="3360"/>
            <a:chExt cx="2222" cy="912"/>
          </a:xfrm>
        </p:grpSpPr>
        <p:sp>
          <p:nvSpPr>
            <p:cNvPr id="115" name="Line 125"/>
            <p:cNvSpPr>
              <a:spLocks noChangeShapeType="1"/>
            </p:cNvSpPr>
            <p:nvPr/>
          </p:nvSpPr>
          <p:spPr bwMode="auto">
            <a:xfrm flipV="1">
              <a:off x="3408" y="3360"/>
              <a:ext cx="624" cy="432"/>
            </a:xfrm>
            <a:prstGeom prst="line">
              <a:avLst/>
            </a:prstGeom>
            <a:noFill/>
            <a:ln w="28575">
              <a:solidFill>
                <a:srgbClr val="008000"/>
              </a:solidFill>
              <a:round/>
              <a:headEnd/>
              <a:tailEnd type="arrow" w="lg" len="lg"/>
            </a:ln>
            <a:effectLst/>
          </p:spPr>
          <p:txBody>
            <a:bodyPr wrap="none" anchor="ctr">
              <a:prstTxWarp prst="textNoShape">
                <a:avLst/>
              </a:prstTxWarp>
            </a:bodyPr>
            <a:lstStyle/>
            <a:p>
              <a:endParaRPr lang="en-GB"/>
            </a:p>
          </p:txBody>
        </p:sp>
        <p:sp>
          <p:nvSpPr>
            <p:cNvPr id="116" name="Text Box 126"/>
            <p:cNvSpPr txBox="1">
              <a:spLocks noChangeArrowheads="1"/>
            </p:cNvSpPr>
            <p:nvPr/>
          </p:nvSpPr>
          <p:spPr bwMode="auto">
            <a:xfrm rot="-9458">
              <a:off x="1810" y="3734"/>
              <a:ext cx="1982" cy="538"/>
            </a:xfrm>
            <a:prstGeom prst="rect">
              <a:avLst/>
            </a:prstGeom>
            <a:noFill/>
            <a:ln w="9525">
              <a:noFill/>
              <a:miter lim="800000"/>
              <a:headEnd/>
              <a:tailEnd/>
            </a:ln>
            <a:effectLst/>
          </p:spPr>
          <p:txBody>
            <a:bodyPr wrap="none">
              <a:prstTxWarp prst="textNoShape">
                <a:avLst/>
              </a:prstTxWarp>
              <a:spAutoFit/>
            </a:bodyPr>
            <a:lstStyle/>
            <a:p>
              <a:pPr>
                <a:lnSpc>
                  <a:spcPts val="1500"/>
                </a:lnSpc>
              </a:pPr>
              <a:r>
                <a:rPr lang="en-US" altLang="en-US" sz="1600" b="1">
                  <a:solidFill>
                    <a:srgbClr val="008000"/>
                  </a:solidFill>
                  <a:latin typeface="Arial" charset="0"/>
                </a:rPr>
                <a:t>focus of control</a:t>
              </a:r>
            </a:p>
            <a:p>
              <a:pPr>
                <a:lnSpc>
                  <a:spcPts val="1500"/>
                </a:lnSpc>
              </a:pPr>
              <a:r>
                <a:rPr lang="en-US" altLang="en-US" sz="1600" b="1">
                  <a:solidFill>
                    <a:srgbClr val="008000"/>
                  </a:solidFill>
                  <a:latin typeface="Arial" charset="0"/>
                </a:rPr>
                <a:t>Quando l’oggetto è attivo </a:t>
              </a:r>
            </a:p>
            <a:p>
              <a:pPr>
                <a:lnSpc>
                  <a:spcPts val="1500"/>
                </a:lnSpc>
              </a:pPr>
              <a:r>
                <a:rPr lang="en-US" altLang="en-US" sz="1600" b="1">
                  <a:solidFill>
                    <a:srgbClr val="008000"/>
                  </a:solidFill>
                  <a:latin typeface="Arial" charset="0"/>
                </a:rPr>
                <a:t>perche esegue un’azione o ha</a:t>
              </a:r>
            </a:p>
            <a:p>
              <a:pPr>
                <a:lnSpc>
                  <a:spcPts val="1500"/>
                </a:lnSpc>
              </a:pPr>
              <a:r>
                <a:rPr lang="en-US" altLang="en-US" sz="1600" b="1">
                  <a:solidFill>
                    <a:srgbClr val="008000"/>
                  </a:solidFill>
                  <a:latin typeface="Arial" charset="0"/>
                </a:rPr>
                <a:t>passato il controllo ad un altro</a:t>
              </a:r>
            </a:p>
          </p:txBody>
        </p:sp>
      </p:grpSp>
      <p:grpSp>
        <p:nvGrpSpPr>
          <p:cNvPr id="117" name="Group 137"/>
          <p:cNvGrpSpPr>
            <a:grpSpLocks/>
          </p:cNvGrpSpPr>
          <p:nvPr/>
        </p:nvGrpSpPr>
        <p:grpSpPr bwMode="auto">
          <a:xfrm>
            <a:off x="3009900" y="1196752"/>
            <a:ext cx="4038600" cy="569913"/>
            <a:chOff x="1536" y="1081"/>
            <a:chExt cx="2544" cy="359"/>
          </a:xfrm>
        </p:grpSpPr>
        <p:sp>
          <p:nvSpPr>
            <p:cNvPr id="118" name="Line 131"/>
            <p:cNvSpPr>
              <a:spLocks noChangeShapeType="1"/>
            </p:cNvSpPr>
            <p:nvPr/>
          </p:nvSpPr>
          <p:spPr bwMode="auto">
            <a:xfrm rot="-5402739">
              <a:off x="2808" y="168"/>
              <a:ext cx="0" cy="2544"/>
            </a:xfrm>
            <a:prstGeom prst="line">
              <a:avLst/>
            </a:prstGeom>
            <a:noFill/>
            <a:ln w="38100">
              <a:solidFill>
                <a:srgbClr val="000066"/>
              </a:solidFill>
              <a:round/>
              <a:headEnd/>
              <a:tailEnd type="arrow" w="lg" len="lg"/>
            </a:ln>
            <a:effectLst/>
          </p:spPr>
          <p:txBody>
            <a:bodyPr wrap="none" anchor="ctr">
              <a:prstTxWarp prst="textNoShape">
                <a:avLst/>
              </a:prstTxWarp>
            </a:bodyPr>
            <a:lstStyle/>
            <a:p>
              <a:endParaRPr lang="en-GB"/>
            </a:p>
          </p:txBody>
        </p:sp>
        <p:sp>
          <p:nvSpPr>
            <p:cNvPr id="119" name="Text Box 132"/>
            <p:cNvSpPr txBox="1">
              <a:spLocks noChangeArrowheads="1"/>
            </p:cNvSpPr>
            <p:nvPr/>
          </p:nvSpPr>
          <p:spPr bwMode="auto">
            <a:xfrm>
              <a:off x="2592" y="1081"/>
              <a:ext cx="692" cy="247"/>
            </a:xfrm>
            <a:prstGeom prst="rect">
              <a:avLst/>
            </a:prstGeom>
            <a:noFill/>
            <a:ln w="9525">
              <a:noFill/>
              <a:miter lim="800000"/>
              <a:headEnd/>
              <a:tailEnd/>
            </a:ln>
            <a:effectLst/>
          </p:spPr>
          <p:txBody>
            <a:bodyPr wrap="square">
              <a:prstTxWarp prst="textNoShape">
                <a:avLst/>
              </a:prstTxWarp>
              <a:spAutoFit/>
            </a:bodyPr>
            <a:lstStyle/>
            <a:p>
              <a:pPr>
                <a:lnSpc>
                  <a:spcPct val="110000"/>
                </a:lnSpc>
              </a:pPr>
              <a:r>
                <a:rPr lang="en-US" altLang="en-US" dirty="0" err="1">
                  <a:solidFill>
                    <a:srgbClr val="000066"/>
                  </a:solidFill>
                  <a:latin typeface="Arial" charset="0"/>
                </a:rPr>
                <a:t>oggetti</a:t>
              </a:r>
              <a:endParaRPr lang="en-US" altLang="en-US" dirty="0">
                <a:solidFill>
                  <a:srgbClr val="000066"/>
                </a:solidFill>
                <a:latin typeface="Arial" charset="0"/>
              </a:endParaRPr>
            </a:p>
          </p:txBody>
        </p:sp>
      </p:grpSp>
      <p:grpSp>
        <p:nvGrpSpPr>
          <p:cNvPr id="120" name="Group 149"/>
          <p:cNvGrpSpPr>
            <a:grpSpLocks/>
          </p:cNvGrpSpPr>
          <p:nvPr/>
        </p:nvGrpSpPr>
        <p:grpSpPr bwMode="auto">
          <a:xfrm>
            <a:off x="1095375" y="2833463"/>
            <a:ext cx="4505325" cy="2232025"/>
            <a:chOff x="714" y="2112"/>
            <a:chExt cx="2838" cy="1406"/>
          </a:xfrm>
        </p:grpSpPr>
        <p:sp>
          <p:nvSpPr>
            <p:cNvPr id="121" name="Text Box 144"/>
            <p:cNvSpPr txBox="1">
              <a:spLocks noChangeArrowheads="1"/>
            </p:cNvSpPr>
            <p:nvPr/>
          </p:nvSpPr>
          <p:spPr bwMode="auto">
            <a:xfrm rot="21590542">
              <a:off x="714" y="3333"/>
              <a:ext cx="547" cy="185"/>
            </a:xfrm>
            <a:prstGeom prst="rect">
              <a:avLst/>
            </a:prstGeom>
            <a:noFill/>
            <a:ln w="9525">
              <a:noFill/>
              <a:miter lim="800000"/>
              <a:headEnd/>
              <a:tailEnd/>
            </a:ln>
            <a:effectLst/>
          </p:spPr>
          <p:txBody>
            <a:bodyPr wrap="none">
              <a:prstTxWarp prst="textNoShape">
                <a:avLst/>
              </a:prstTxWarp>
              <a:spAutoFit/>
            </a:bodyPr>
            <a:lstStyle/>
            <a:p>
              <a:pPr>
                <a:lnSpc>
                  <a:spcPts val="1500"/>
                </a:lnSpc>
              </a:pPr>
              <a:r>
                <a:rPr lang="it-IT" altLang="en-US" sz="1600" b="1" dirty="0" err="1" smtClean="0">
                  <a:solidFill>
                    <a:srgbClr val="FF6600"/>
                  </a:solidFill>
                  <a:latin typeface="Arial" charset="0"/>
                </a:rPr>
                <a:t>S</a:t>
              </a:r>
              <a:r>
                <a:rPr lang="en-US" altLang="en-US" sz="1600" b="1" dirty="0" err="1" smtClean="0">
                  <a:solidFill>
                    <a:srgbClr val="FF6600"/>
                  </a:solidFill>
                  <a:latin typeface="Arial" charset="0"/>
                </a:rPr>
                <a:t>timoli</a:t>
              </a:r>
              <a:endParaRPr lang="en-US" altLang="en-US" sz="1600" b="1" dirty="0" smtClean="0">
                <a:solidFill>
                  <a:srgbClr val="FF6600"/>
                </a:solidFill>
                <a:latin typeface="Arial" charset="0"/>
              </a:endParaRPr>
            </a:p>
          </p:txBody>
        </p:sp>
        <p:sp>
          <p:nvSpPr>
            <p:cNvPr id="122" name="Line 146"/>
            <p:cNvSpPr>
              <a:spLocks noChangeShapeType="1"/>
            </p:cNvSpPr>
            <p:nvPr/>
          </p:nvSpPr>
          <p:spPr bwMode="auto">
            <a:xfrm flipV="1">
              <a:off x="1008" y="2592"/>
              <a:ext cx="1056" cy="720"/>
            </a:xfrm>
            <a:prstGeom prst="line">
              <a:avLst/>
            </a:prstGeom>
            <a:noFill/>
            <a:ln w="28575">
              <a:solidFill>
                <a:srgbClr val="FF6600"/>
              </a:solidFill>
              <a:round/>
              <a:headEnd/>
              <a:tailEnd type="arrow" w="lg" len="lg"/>
            </a:ln>
            <a:effectLst/>
          </p:spPr>
          <p:txBody>
            <a:bodyPr wrap="none" anchor="ctr">
              <a:prstTxWarp prst="textNoShape">
                <a:avLst/>
              </a:prstTxWarp>
            </a:bodyPr>
            <a:lstStyle/>
            <a:p>
              <a:endParaRPr lang="en-GB"/>
            </a:p>
          </p:txBody>
        </p:sp>
        <p:sp>
          <p:nvSpPr>
            <p:cNvPr id="123" name="Line 148"/>
            <p:cNvSpPr>
              <a:spLocks noChangeShapeType="1"/>
            </p:cNvSpPr>
            <p:nvPr/>
          </p:nvSpPr>
          <p:spPr bwMode="auto">
            <a:xfrm flipV="1">
              <a:off x="1261" y="2112"/>
              <a:ext cx="2291" cy="1220"/>
            </a:xfrm>
            <a:prstGeom prst="line">
              <a:avLst/>
            </a:prstGeom>
            <a:noFill/>
            <a:ln w="28575">
              <a:solidFill>
                <a:srgbClr val="FF6600"/>
              </a:solidFill>
              <a:round/>
              <a:headEnd/>
              <a:tailEnd type="arrow" w="lg" len="lg"/>
            </a:ln>
            <a:effectLst/>
          </p:spPr>
          <p:txBody>
            <a:bodyPr wrap="none" anchor="ctr">
              <a:prstTxWarp prst="textNoShape">
                <a:avLst/>
              </a:prstTxWarp>
            </a:bodyPr>
            <a:lstStyle/>
            <a:p>
              <a:endParaRPr lang="en-GB"/>
            </a:p>
          </p:txBody>
        </p:sp>
      </p:grpSp>
      <p:grpSp>
        <p:nvGrpSpPr>
          <p:cNvPr id="124" name="Group 152"/>
          <p:cNvGrpSpPr>
            <a:grpSpLocks/>
          </p:cNvGrpSpPr>
          <p:nvPr/>
        </p:nvGrpSpPr>
        <p:grpSpPr bwMode="auto">
          <a:xfrm>
            <a:off x="6591300" y="5119463"/>
            <a:ext cx="1676400" cy="1006475"/>
            <a:chOff x="4176" y="3552"/>
            <a:chExt cx="1056" cy="634"/>
          </a:xfrm>
        </p:grpSpPr>
        <p:sp>
          <p:nvSpPr>
            <p:cNvPr id="125" name="Text Box 122"/>
            <p:cNvSpPr txBox="1">
              <a:spLocks noChangeArrowheads="1"/>
            </p:cNvSpPr>
            <p:nvPr/>
          </p:nvSpPr>
          <p:spPr bwMode="auto">
            <a:xfrm rot="-9458">
              <a:off x="4176" y="3936"/>
              <a:ext cx="1042" cy="250"/>
            </a:xfrm>
            <a:prstGeom prst="rect">
              <a:avLst/>
            </a:prstGeom>
            <a:noFill/>
            <a:ln w="9525">
              <a:noFill/>
              <a:miter lim="800000"/>
              <a:headEnd/>
              <a:tailEnd/>
            </a:ln>
            <a:effectLst/>
          </p:spPr>
          <p:txBody>
            <a:bodyPr wrap="none">
              <a:prstTxWarp prst="textNoShape">
                <a:avLst/>
              </a:prstTxWarp>
              <a:spAutoFit/>
            </a:bodyPr>
            <a:lstStyle/>
            <a:p>
              <a:r>
                <a:rPr lang="en-US" altLang="en-US" sz="2000" dirty="0">
                  <a:solidFill>
                    <a:srgbClr val="CC00CC"/>
                  </a:solidFill>
                  <a:latin typeface="Arial" charset="0"/>
                </a:rPr>
                <a:t>object lifeline</a:t>
              </a:r>
            </a:p>
          </p:txBody>
        </p:sp>
        <p:sp>
          <p:nvSpPr>
            <p:cNvPr id="126" name="Line 151"/>
            <p:cNvSpPr>
              <a:spLocks noChangeShapeType="1"/>
            </p:cNvSpPr>
            <p:nvPr/>
          </p:nvSpPr>
          <p:spPr bwMode="auto">
            <a:xfrm flipV="1">
              <a:off x="4608" y="3552"/>
              <a:ext cx="624" cy="432"/>
            </a:xfrm>
            <a:prstGeom prst="line">
              <a:avLst/>
            </a:prstGeom>
            <a:noFill/>
            <a:ln w="28575">
              <a:solidFill>
                <a:srgbClr val="CC00CC"/>
              </a:solidFill>
              <a:round/>
              <a:headEnd/>
              <a:tailEnd type="arrow" w="lg" len="lg"/>
            </a:ln>
            <a:effectLst/>
          </p:spPr>
          <p:txBody>
            <a:bodyPr wrap="none" anchor="ctr">
              <a:prstTxWarp prst="textNoShape">
                <a:avLst/>
              </a:prstTxWarp>
            </a:bodyPr>
            <a:lstStyle/>
            <a:p>
              <a:endParaRPr lang="en-GB"/>
            </a:p>
          </p:txBody>
        </p:sp>
      </p:grpSp>
    </p:spTree>
    <p:extLst>
      <p:ext uri="{BB962C8B-B14F-4D97-AF65-F5344CB8AC3E}">
        <p14:creationId xmlns:p14="http://schemas.microsoft.com/office/powerpoint/2010/main" val="322790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ox(in)">
                                      <p:cBhvr>
                                        <p:cTn id="7" dur="500"/>
                                        <p:tgtEl>
                                          <p:spTgt spid="78"/>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17"/>
                                        </p:tgtEl>
                                        <p:attrNameLst>
                                          <p:attrName>style.visibility</p:attrName>
                                        </p:attrNameLst>
                                      </p:cBhvr>
                                      <p:to>
                                        <p:strVal val="visible"/>
                                      </p:to>
                                    </p:set>
                                    <p:anim calcmode="lin" valueType="num">
                                      <p:cBhvr additive="base">
                                        <p:cTn id="11" dur="500" fill="hold"/>
                                        <p:tgtEl>
                                          <p:spTgt spid="117"/>
                                        </p:tgtEl>
                                        <p:attrNameLst>
                                          <p:attrName>ppt_x</p:attrName>
                                        </p:attrNameLst>
                                      </p:cBhvr>
                                      <p:tavLst>
                                        <p:tav tm="0">
                                          <p:val>
                                            <p:strVal val="0-#ppt_w/2"/>
                                          </p:val>
                                        </p:tav>
                                        <p:tav tm="100000">
                                          <p:val>
                                            <p:strVal val="#ppt_x"/>
                                          </p:val>
                                        </p:tav>
                                      </p:tavLst>
                                    </p:anim>
                                    <p:anim calcmode="lin" valueType="num">
                                      <p:cBhvr additive="base">
                                        <p:cTn id="1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103"/>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499"/>
                                          </p:stCondLst>
                                        </p:cTn>
                                        <p:tgtEl>
                                          <p:spTgt spid="97"/>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499"/>
                                          </p:stCondLst>
                                        </p:cTn>
                                        <p:tgtEl>
                                          <p:spTgt spid="91"/>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499"/>
                                          </p:stCondLst>
                                        </p:cTn>
                                        <p:tgtEl>
                                          <p:spTgt spid="1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60"/>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499"/>
                                          </p:stCondLst>
                                        </p:cTn>
                                        <p:tgtEl>
                                          <p:spTgt spid="1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smtClean="0"/>
              <a:t>Messaggi ed azioni</a:t>
            </a:r>
            <a:endParaRPr lang="it-IT" noProof="0" dirty="0"/>
          </a:p>
        </p:txBody>
      </p:sp>
      <p:sp>
        <p:nvSpPr>
          <p:cNvPr id="5" name="Segnaposto numero diapositiva 4"/>
          <p:cNvSpPr>
            <a:spLocks noGrp="1"/>
          </p:cNvSpPr>
          <p:nvPr>
            <p:ph type="sldNum" sz="quarter" idx="12"/>
          </p:nvPr>
        </p:nvSpPr>
        <p:spPr/>
        <p:txBody>
          <a:bodyPr/>
          <a:lstStyle/>
          <a:p>
            <a:fld id="{D2040F39-7941-49A4-B48D-F201B18B6351}" type="slidenum">
              <a:rPr lang="it-IT" smtClean="0"/>
              <a:pPr/>
              <a:t>9</a:t>
            </a:fld>
            <a:endParaRPr lang="it-IT"/>
          </a:p>
        </p:txBody>
      </p:sp>
      <p:sp>
        <p:nvSpPr>
          <p:cNvPr id="3" name="Segnaposto contenuto 2"/>
          <p:cNvSpPr>
            <a:spLocks noGrp="1"/>
          </p:cNvSpPr>
          <p:nvPr>
            <p:ph sz="quarter" idx="1"/>
          </p:nvPr>
        </p:nvSpPr>
        <p:spPr/>
        <p:txBody>
          <a:bodyPr>
            <a:normAutofit fontScale="92500"/>
          </a:bodyPr>
          <a:lstStyle/>
          <a:p>
            <a:r>
              <a:rPr lang="it-IT" noProof="0" dirty="0" smtClean="0"/>
              <a:t>Ad un messaggio possono corrispondere diversi </a:t>
            </a:r>
            <a:r>
              <a:rPr lang="it-IT" b="1" noProof="0" dirty="0" smtClean="0"/>
              <a:t>tipi</a:t>
            </a:r>
            <a:r>
              <a:rPr lang="it-IT" noProof="0" dirty="0" smtClean="0"/>
              <a:t> di azioni</a:t>
            </a:r>
          </a:p>
          <a:p>
            <a:r>
              <a:rPr lang="it-IT" noProof="0" dirty="0" smtClean="0"/>
              <a:t>Azioni base: </a:t>
            </a:r>
          </a:p>
          <a:p>
            <a:pPr lvl="1"/>
            <a:r>
              <a:rPr lang="it-IT" b="1" noProof="0" dirty="0" smtClean="0"/>
              <a:t>Call</a:t>
            </a:r>
            <a:r>
              <a:rPr lang="it-IT" noProof="0" dirty="0" smtClean="0"/>
              <a:t>: invoca una operazione di un oggetto</a:t>
            </a:r>
          </a:p>
          <a:p>
            <a:pPr lvl="1"/>
            <a:r>
              <a:rPr lang="it-IT" b="1" noProof="0" dirty="0" smtClean="0"/>
              <a:t>Return</a:t>
            </a:r>
            <a:r>
              <a:rPr lang="it-IT" noProof="0" dirty="0" smtClean="0"/>
              <a:t>: restituisce un valore al chiamante </a:t>
            </a:r>
          </a:p>
          <a:p>
            <a:pPr lvl="1"/>
            <a:r>
              <a:rPr lang="it-IT" b="1" noProof="0" dirty="0" err="1" smtClean="0"/>
              <a:t>Send</a:t>
            </a:r>
            <a:r>
              <a:rPr lang="it-IT" noProof="0" dirty="0" smtClean="0"/>
              <a:t>: invia un segnale ad un oggetto </a:t>
            </a:r>
          </a:p>
          <a:p>
            <a:pPr lvl="1"/>
            <a:r>
              <a:rPr lang="it-IT" b="1" noProof="0" dirty="0" smtClean="0"/>
              <a:t>Create</a:t>
            </a:r>
            <a:r>
              <a:rPr lang="it-IT" noProof="0" dirty="0" smtClean="0"/>
              <a:t>: crea un oggetto </a:t>
            </a:r>
          </a:p>
          <a:p>
            <a:pPr lvl="1"/>
            <a:r>
              <a:rPr lang="it-IT" b="1" noProof="0" dirty="0" err="1" smtClean="0"/>
              <a:t>Destroy</a:t>
            </a:r>
            <a:r>
              <a:rPr lang="it-IT" noProof="0" dirty="0" smtClean="0"/>
              <a:t>: distrugge un oggetto; un oggetto può distruggere se stesso</a:t>
            </a:r>
          </a:p>
          <a:p>
            <a:r>
              <a:rPr lang="it-IT" noProof="0" dirty="0" smtClean="0"/>
              <a:t>I messaggi scambiati tra due o più oggetti possono formare una </a:t>
            </a:r>
            <a:r>
              <a:rPr lang="it-IT" b="1" noProof="0" dirty="0" smtClean="0"/>
              <a:t>sequenza</a:t>
            </a:r>
          </a:p>
          <a:p>
            <a:r>
              <a:rPr lang="it-IT" noProof="0" dirty="0" smtClean="0"/>
              <a:t>Una sequenza di messaggi deve avere un </a:t>
            </a:r>
            <a:r>
              <a:rPr lang="it-IT" b="1" noProof="0" dirty="0" smtClean="0"/>
              <a:t>punto di inizio </a:t>
            </a:r>
          </a:p>
          <a:p>
            <a:r>
              <a:rPr lang="it-IT" noProof="0" dirty="0" smtClean="0"/>
              <a:t>È possibile ‘</a:t>
            </a:r>
            <a:r>
              <a:rPr lang="it-IT" b="1" noProof="0" dirty="0" smtClean="0"/>
              <a:t>numerare</a:t>
            </a:r>
            <a:r>
              <a:rPr lang="it-IT" noProof="0" dirty="0" smtClean="0"/>
              <a:t>’ i messaggi anteponendo al loro nome un numero che indica l’ordine nella sequenza</a:t>
            </a:r>
            <a:endParaRPr lang="it-IT" noProof="0" dirty="0"/>
          </a:p>
        </p:txBody>
      </p:sp>
    </p:spTree>
    <p:extLst>
      <p:ext uri="{BB962C8B-B14F-4D97-AF65-F5344CB8AC3E}">
        <p14:creationId xmlns:p14="http://schemas.microsoft.com/office/powerpoint/2010/main" val="5305554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lloSlidePO">
  <a:themeElements>
    <a:clrScheme name="Satellit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atellit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atellit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ModelloSlidePO</Template>
  <TotalTime>1872</TotalTime>
  <Words>2442</Words>
  <Application>Microsoft Office PowerPoint</Application>
  <PresentationFormat>Presentazione su schermo (4:3)</PresentationFormat>
  <Paragraphs>440</Paragraphs>
  <Slides>60</Slides>
  <Notes>16</Notes>
  <HiddenSlides>0</HiddenSlides>
  <MMClips>0</MMClips>
  <ScaleCrop>false</ScaleCrop>
  <HeadingPairs>
    <vt:vector size="4" baseType="variant">
      <vt:variant>
        <vt:lpstr>Tema</vt:lpstr>
      </vt:variant>
      <vt:variant>
        <vt:i4>1</vt:i4>
      </vt:variant>
      <vt:variant>
        <vt:lpstr>Titoli diapositive</vt:lpstr>
      </vt:variant>
      <vt:variant>
        <vt:i4>60</vt:i4>
      </vt:variant>
    </vt:vector>
  </HeadingPairs>
  <TitlesOfParts>
    <vt:vector size="61" baseType="lpstr">
      <vt:lpstr>ModelloSlidePO</vt:lpstr>
      <vt:lpstr>Linguaggio UML</vt:lpstr>
      <vt:lpstr>Diagrammi</vt:lpstr>
      <vt:lpstr>Diagramma di sequenza</vt:lpstr>
      <vt:lpstr>Diagrammi di Sequenza </vt:lpstr>
      <vt:lpstr>Elementi di un Sequence Diagram</vt:lpstr>
      <vt:lpstr>Comunicazioni </vt:lpstr>
      <vt:lpstr>Messaggio</vt:lpstr>
      <vt:lpstr>Esempio</vt:lpstr>
      <vt:lpstr>Messaggi ed azioni</vt:lpstr>
      <vt:lpstr>Tipi di messaggio</vt:lpstr>
      <vt:lpstr>Focus of control</vt:lpstr>
      <vt:lpstr>Condizioni</vt:lpstr>
      <vt:lpstr>Creazione e terminazione di oggetti</vt:lpstr>
      <vt:lpstr>Conditional branch</vt:lpstr>
      <vt:lpstr>Ricorsione</vt:lpstr>
      <vt:lpstr>Iterazione</vt:lpstr>
      <vt:lpstr>Annotazioni testuali</vt:lpstr>
      <vt:lpstr>Concorrenza</vt:lpstr>
      <vt:lpstr>Nota</vt:lpstr>
      <vt:lpstr>Diagramma di stato</vt:lpstr>
      <vt:lpstr>Diagramma degli Stati</vt:lpstr>
      <vt:lpstr>Esempio: stato con attività interne</vt:lpstr>
      <vt:lpstr>Stati</vt:lpstr>
      <vt:lpstr>Esempi di stati</vt:lpstr>
      <vt:lpstr>Transizione tra stati</vt:lpstr>
      <vt:lpstr>Transizione</vt:lpstr>
      <vt:lpstr>Eventi</vt:lpstr>
      <vt:lpstr>Evento: notazione grafica</vt:lpstr>
      <vt:lpstr>Evento del tempo</vt:lpstr>
      <vt:lpstr>Evento di variazione</vt:lpstr>
      <vt:lpstr>Attività e azioni</vt:lpstr>
      <vt:lpstr>Azioni</vt:lpstr>
      <vt:lpstr>Esempio di azioni</vt:lpstr>
      <vt:lpstr>Ordine degli eventi</vt:lpstr>
      <vt:lpstr>Esempio:</vt:lpstr>
      <vt:lpstr>Scenario di successo</vt:lpstr>
      <vt:lpstr>Scenario di fallimento</vt:lpstr>
      <vt:lpstr>Diagramma a stati completo</vt:lpstr>
      <vt:lpstr>Stati compositi</vt:lpstr>
      <vt:lpstr>Stati concorrenti</vt:lpstr>
      <vt:lpstr>In alternativa</vt:lpstr>
      <vt:lpstr>Transizioni da e verso stati composti</vt:lpstr>
      <vt:lpstr>Punti di diramazione</vt:lpstr>
      <vt:lpstr>Transizione condizionale statica</vt:lpstr>
      <vt:lpstr>Transizione condizionale dinamica</vt:lpstr>
      <vt:lpstr>Diagramma delle attività</vt:lpstr>
      <vt:lpstr>Diagrammi di Attività</vt:lpstr>
      <vt:lpstr>Stati di azione </vt:lpstr>
      <vt:lpstr>Transizioni</vt:lpstr>
      <vt:lpstr>Esempio di attività</vt:lpstr>
      <vt:lpstr>Decisioni e alternative</vt:lpstr>
      <vt:lpstr>Esempio di alternativa</vt:lpstr>
      <vt:lpstr>Biforcazioni e ricongiunzioni</vt:lpstr>
      <vt:lpstr>Esempio di biforcazione</vt:lpstr>
      <vt:lpstr>Stati di sottoattività</vt:lpstr>
      <vt:lpstr>Esempio di sottoattività</vt:lpstr>
      <vt:lpstr>Esempio complessivo</vt:lpstr>
      <vt:lpstr>Corsie o swimlane</vt:lpstr>
      <vt:lpstr>Esempio di corsie</vt:lpstr>
      <vt:lpstr>Sequence e Activity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Linguaggio UML</dc:title>
  <dc:creator>giacomo</dc:creator>
  <cp:lastModifiedBy>giacomo</cp:lastModifiedBy>
  <cp:revision>69</cp:revision>
  <dcterms:created xsi:type="dcterms:W3CDTF">2012-01-12T09:59:53Z</dcterms:created>
  <dcterms:modified xsi:type="dcterms:W3CDTF">2014-04-28T07:07:23Z</dcterms:modified>
</cp:coreProperties>
</file>