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5500-C5FE-4778-A898-FB946A38AC5E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03ED-7F6F-477B-8DCE-8C3DD7E45BC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77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METTERE ESEMPIO IN JAVA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03ED-7F6F-477B-8DCE-8C3DD7E45BC8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1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B80F88A-C089-4741-897D-15142B70E211}" type="datetime1">
              <a:rPr lang="it-IT" smtClean="0"/>
              <a:t>02/04/14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tango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tango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tango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0D4E-8C1B-4DBF-9C9E-D92AB7D3CCA8}" type="datetime1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32C-1B4F-4D1F-8E8F-8DDAD44D61E0}" type="datetime1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olo isosce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B1B-23E8-4B41-B215-4A814D1260C5}" type="datetime1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0E5DE0-9E30-4FB7-870C-3F2199CAC684}" type="datetime1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BFED-F56B-4BB5-8038-9521623C7097}" type="datetime1">
              <a:rPr lang="it-IT" smtClean="0"/>
              <a:t>02/04/14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B95B-53D8-4059-9665-86EBB14C1D1F}" type="datetime1">
              <a:rPr lang="it-IT" smtClean="0"/>
              <a:t>02/04/14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4CD1-52A8-44A8-8595-1EE088AB264A}" type="datetime1">
              <a:rPr lang="it-IT" smtClean="0"/>
              <a:t>02/04/14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087B-D04E-469C-B334-095618EB5D4F}" type="datetime1">
              <a:rPr lang="it-IT" smtClean="0"/>
              <a:t>02/04/14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DE2E-EEFA-4038-B36D-BA8F3465B4D4}" type="datetime1">
              <a:rPr lang="it-IT" smtClean="0"/>
              <a:t>02/04/14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BA8-0959-4827-83CA-E7B2048CCE5C}" type="datetime1">
              <a:rPr lang="it-IT" smtClean="0"/>
              <a:t>02/04/14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8D7279-708A-4EB0-A3E3-2BB3FA92BC15}" type="datetime1">
              <a:rPr lang="it-IT" smtClean="0"/>
              <a:t>02/04/14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sp>
        <p:nvSpPr>
          <p:cNvPr id="28" name="Connettore 1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ttore 1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isosce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Progettazione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it-IT" dirty="0" smtClean="0"/>
              <a:t>Caratteristiche dell’architettura </a:t>
            </a:r>
            <a:r>
              <a:rPr lang="it-IT" dirty="0" err="1" smtClean="0"/>
              <a:t>client-server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465138" indent="-465138"/>
            <a:r>
              <a:rPr lang="it-IT" sz="2700" dirty="0"/>
              <a:t>Vantaggi</a:t>
            </a:r>
          </a:p>
          <a:p>
            <a:pPr marL="1035050" lvl="1" indent="-455613"/>
            <a:r>
              <a:rPr lang="it-IT" sz="2200" dirty="0"/>
              <a:t>la </a:t>
            </a:r>
            <a:r>
              <a:rPr lang="it-IT" sz="2200" b="1" dirty="0"/>
              <a:t>distribuzione</a:t>
            </a:r>
            <a:r>
              <a:rPr lang="it-IT" sz="2200" dirty="0"/>
              <a:t> dei dati e del controllo è </a:t>
            </a:r>
            <a:r>
              <a:rPr lang="it-IT" sz="2200" dirty="0" smtClean="0"/>
              <a:t>semplice</a:t>
            </a:r>
            <a:endParaRPr lang="it-IT" sz="2200" dirty="0"/>
          </a:p>
          <a:p>
            <a:pPr marL="1035050" lvl="1" indent="-455613"/>
            <a:r>
              <a:rPr lang="it-IT" sz="2200" dirty="0"/>
              <a:t>è semplice </a:t>
            </a:r>
            <a:r>
              <a:rPr lang="it-IT" sz="2200" b="1" dirty="0"/>
              <a:t>aggiungere</a:t>
            </a:r>
            <a:r>
              <a:rPr lang="it-IT" sz="2200" dirty="0"/>
              <a:t> nuovi </a:t>
            </a:r>
            <a:r>
              <a:rPr lang="it-IT" sz="2200" dirty="0" smtClean="0"/>
              <a:t>client</a:t>
            </a:r>
            <a:endParaRPr lang="it-IT" sz="2200" dirty="0"/>
          </a:p>
          <a:p>
            <a:pPr marL="1035050" lvl="1" indent="-455613"/>
            <a:r>
              <a:rPr lang="it-IT" sz="2200" dirty="0"/>
              <a:t>è semplice </a:t>
            </a:r>
            <a:r>
              <a:rPr lang="it-IT" sz="2200" b="1" dirty="0"/>
              <a:t>aggiungere</a:t>
            </a:r>
            <a:r>
              <a:rPr lang="it-IT" sz="2200" dirty="0"/>
              <a:t> e/o </a:t>
            </a:r>
            <a:r>
              <a:rPr lang="it-IT" sz="2200" b="1" dirty="0"/>
              <a:t>sostituire</a:t>
            </a:r>
            <a:r>
              <a:rPr lang="it-IT" sz="2200" dirty="0"/>
              <a:t> i </a:t>
            </a:r>
            <a:r>
              <a:rPr lang="it-IT" sz="2200" dirty="0" smtClean="0"/>
              <a:t>server</a:t>
            </a:r>
            <a:endParaRPr lang="it-IT" sz="2200" dirty="0"/>
          </a:p>
          <a:p>
            <a:pPr marL="1035050" lvl="1" indent="-455613"/>
            <a:endParaRPr lang="it-IT" sz="2200" dirty="0"/>
          </a:p>
          <a:p>
            <a:pPr marL="465138" indent="-465138"/>
            <a:r>
              <a:rPr lang="it-IT" sz="2700" dirty="0"/>
              <a:t>Svantaggi</a:t>
            </a:r>
          </a:p>
          <a:p>
            <a:pPr marL="1035050" lvl="1" indent="-455613"/>
            <a:r>
              <a:rPr lang="it-IT" sz="2200" dirty="0"/>
              <a:t>il solo scambio dei messaggi può impegnare </a:t>
            </a:r>
            <a:r>
              <a:rPr lang="it-IT" sz="2200" b="1" dirty="0"/>
              <a:t>molte </a:t>
            </a:r>
            <a:r>
              <a:rPr lang="it-IT" sz="2200" b="1" dirty="0" smtClean="0"/>
              <a:t>risorse</a:t>
            </a:r>
            <a:endParaRPr lang="it-IT" sz="2200" b="1" dirty="0"/>
          </a:p>
          <a:p>
            <a:pPr marL="1035050" lvl="1" indent="-455613"/>
            <a:r>
              <a:rPr lang="it-IT" sz="2200" dirty="0"/>
              <a:t>gestione spesso </a:t>
            </a:r>
            <a:r>
              <a:rPr lang="it-IT" sz="2200" b="1" dirty="0"/>
              <a:t>ridondante</a:t>
            </a:r>
            <a:r>
              <a:rPr lang="it-IT" sz="2200" dirty="0"/>
              <a:t> dei singoli </a:t>
            </a:r>
            <a:r>
              <a:rPr lang="it-IT" sz="2200" dirty="0" smtClean="0"/>
              <a:t>server</a:t>
            </a:r>
            <a:endParaRPr lang="it-IT" sz="22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8538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a tre livelli (</a:t>
            </a:r>
            <a:r>
              <a:rPr lang="it-IT" dirty="0"/>
              <a:t>1/2)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336323" name="Text Box 3"/>
          <p:cNvSpPr txBox="1">
            <a:spLocks noChangeArrowheads="1"/>
          </p:cNvSpPr>
          <p:nvPr/>
        </p:nvSpPr>
        <p:spPr bwMode="auto">
          <a:xfrm>
            <a:off x="2917825" y="2886075"/>
            <a:ext cx="33051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Logica dell’Applicazione</a:t>
            </a:r>
          </a:p>
        </p:txBody>
      </p:sp>
      <p:sp>
        <p:nvSpPr>
          <p:cNvPr id="1336324" name="Text Box 4"/>
          <p:cNvSpPr txBox="1">
            <a:spLocks noChangeArrowheads="1"/>
          </p:cNvSpPr>
          <p:nvPr/>
        </p:nvSpPr>
        <p:spPr bwMode="auto">
          <a:xfrm>
            <a:off x="2917825" y="1828800"/>
            <a:ext cx="33051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GUI – Web</a:t>
            </a:r>
          </a:p>
        </p:txBody>
      </p:sp>
      <p:sp>
        <p:nvSpPr>
          <p:cNvPr id="1336325" name="Line 5"/>
          <p:cNvSpPr>
            <a:spLocks noChangeShapeType="1"/>
          </p:cNvSpPr>
          <p:nvPr/>
        </p:nvSpPr>
        <p:spPr bwMode="auto">
          <a:xfrm>
            <a:off x="4572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6326" name="Line 6"/>
          <p:cNvSpPr>
            <a:spLocks noChangeShapeType="1"/>
          </p:cNvSpPr>
          <p:nvPr/>
        </p:nvSpPr>
        <p:spPr bwMode="auto">
          <a:xfrm>
            <a:off x="842963" y="2514600"/>
            <a:ext cx="7454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6327" name="Line 7"/>
          <p:cNvSpPr>
            <a:spLocks noChangeShapeType="1"/>
          </p:cNvSpPr>
          <p:nvPr/>
        </p:nvSpPr>
        <p:spPr bwMode="auto">
          <a:xfrm>
            <a:off x="842963" y="3733800"/>
            <a:ext cx="7454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6328" name="Text Box 8"/>
          <p:cNvSpPr txBox="1">
            <a:spLocks noChangeArrowheads="1"/>
          </p:cNvSpPr>
          <p:nvPr/>
        </p:nvSpPr>
        <p:spPr bwMode="auto">
          <a:xfrm>
            <a:off x="685800" y="1828800"/>
            <a:ext cx="191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2400">
                <a:latin typeface="Times New Roman" pitchFamily="18" charset="0"/>
              </a:rPr>
              <a:t>Presentazione</a:t>
            </a:r>
            <a:endParaRPr lang="it-IT" sz="2400" i="0">
              <a:latin typeface="Times New Roman" pitchFamily="18" charset="0"/>
            </a:endParaRPr>
          </a:p>
        </p:txBody>
      </p:sp>
      <p:sp>
        <p:nvSpPr>
          <p:cNvPr id="1336329" name="Text Box 9"/>
          <p:cNvSpPr txBox="1">
            <a:spLocks noChangeArrowheads="1"/>
          </p:cNvSpPr>
          <p:nvPr/>
        </p:nvSpPr>
        <p:spPr bwMode="auto">
          <a:xfrm>
            <a:off x="773113" y="2895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2400">
                <a:latin typeface="Times New Roman" pitchFamily="18" charset="0"/>
              </a:rPr>
              <a:t>Logica</a:t>
            </a:r>
            <a:endParaRPr lang="it-IT" sz="2400" i="0">
              <a:latin typeface="Times New Roman" pitchFamily="18" charset="0"/>
            </a:endParaRPr>
          </a:p>
        </p:txBody>
      </p:sp>
      <p:sp>
        <p:nvSpPr>
          <p:cNvPr id="1336330" name="Text Box 10"/>
          <p:cNvSpPr txBox="1">
            <a:spLocks noChangeArrowheads="1"/>
          </p:cNvSpPr>
          <p:nvPr/>
        </p:nvSpPr>
        <p:spPr bwMode="auto">
          <a:xfrm>
            <a:off x="773113" y="41148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2400">
                <a:latin typeface="Times New Roman" pitchFamily="18" charset="0"/>
              </a:rPr>
              <a:t>Framework Applicativo</a:t>
            </a:r>
            <a:endParaRPr lang="it-IT" sz="2400" i="0">
              <a:latin typeface="Times New Roman" pitchFamily="18" charset="0"/>
            </a:endParaRPr>
          </a:p>
        </p:txBody>
      </p:sp>
      <p:sp>
        <p:nvSpPr>
          <p:cNvPr id="1336331" name="Line 11"/>
          <p:cNvSpPr>
            <a:spLocks noChangeShapeType="1"/>
          </p:cNvSpPr>
          <p:nvPr/>
        </p:nvSpPr>
        <p:spPr bwMode="auto">
          <a:xfrm flipH="1">
            <a:off x="4010025" y="3352800"/>
            <a:ext cx="5619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6332" name="Line 12"/>
          <p:cNvSpPr>
            <a:spLocks noChangeShapeType="1"/>
          </p:cNvSpPr>
          <p:nvPr/>
        </p:nvSpPr>
        <p:spPr bwMode="auto">
          <a:xfrm>
            <a:off x="4572000" y="3352800"/>
            <a:ext cx="26019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6333" name="Line 13"/>
          <p:cNvSpPr>
            <a:spLocks noChangeShapeType="1"/>
          </p:cNvSpPr>
          <p:nvPr/>
        </p:nvSpPr>
        <p:spPr bwMode="auto">
          <a:xfrm>
            <a:off x="4010025" y="4572000"/>
            <a:ext cx="1809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6334" name="Text Box 14"/>
          <p:cNvSpPr txBox="1">
            <a:spLocks noChangeArrowheads="1"/>
          </p:cNvSpPr>
          <p:nvPr/>
        </p:nvSpPr>
        <p:spPr bwMode="auto">
          <a:xfrm>
            <a:off x="2819400" y="5486400"/>
            <a:ext cx="3048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Database Relazionale</a:t>
            </a:r>
          </a:p>
        </p:txBody>
      </p:sp>
      <p:sp>
        <p:nvSpPr>
          <p:cNvPr id="1336335" name="Text Box 15"/>
          <p:cNvSpPr txBox="1">
            <a:spLocks noChangeArrowheads="1"/>
          </p:cNvSpPr>
          <p:nvPr/>
        </p:nvSpPr>
        <p:spPr bwMode="auto">
          <a:xfrm>
            <a:off x="2954338" y="4105275"/>
            <a:ext cx="2179637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 dirty="0" smtClean="0">
                <a:latin typeface="Times New Roman" pitchFamily="18" charset="0"/>
              </a:rPr>
              <a:t>Fault-</a:t>
            </a:r>
            <a:r>
              <a:rPr lang="it-IT" sz="2400" i="0" dirty="0" err="1" smtClean="0">
                <a:latin typeface="Times New Roman" pitchFamily="18" charset="0"/>
              </a:rPr>
              <a:t>tolerance</a:t>
            </a:r>
            <a:r>
              <a:rPr lang="it-IT" sz="2400" i="0" dirty="0" smtClean="0">
                <a:latin typeface="Times New Roman" pitchFamily="18" charset="0"/>
              </a:rPr>
              <a:t> </a:t>
            </a:r>
            <a:endParaRPr lang="it-IT" sz="2400" i="0" dirty="0">
              <a:latin typeface="Times New Roman" pitchFamily="18" charset="0"/>
            </a:endParaRPr>
          </a:p>
        </p:txBody>
      </p:sp>
      <p:sp>
        <p:nvSpPr>
          <p:cNvPr id="1336336" name="Text Box 16"/>
          <p:cNvSpPr txBox="1">
            <a:spLocks noChangeArrowheads="1"/>
          </p:cNvSpPr>
          <p:nvPr/>
        </p:nvSpPr>
        <p:spPr bwMode="auto">
          <a:xfrm>
            <a:off x="6048375" y="4105275"/>
            <a:ext cx="21812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Comunicazioni</a:t>
            </a:r>
          </a:p>
        </p:txBody>
      </p:sp>
      <p:sp>
        <p:nvSpPr>
          <p:cNvPr id="1336337" name="Line 17"/>
          <p:cNvSpPr>
            <a:spLocks noChangeShapeType="1"/>
          </p:cNvSpPr>
          <p:nvPr/>
        </p:nvSpPr>
        <p:spPr bwMode="auto">
          <a:xfrm flipH="1">
            <a:off x="4191000" y="4572000"/>
            <a:ext cx="3048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6338" name="Text Box 18"/>
          <p:cNvSpPr txBox="1">
            <a:spLocks noChangeArrowheads="1"/>
          </p:cNvSpPr>
          <p:nvPr/>
        </p:nvSpPr>
        <p:spPr bwMode="auto">
          <a:xfrm>
            <a:off x="762000" y="5486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2400">
                <a:latin typeface="Times New Roman" pitchFamily="18" charset="0"/>
              </a:rPr>
              <a:t>Base Dati</a:t>
            </a:r>
            <a:endParaRPr lang="it-IT" sz="2400" i="0">
              <a:latin typeface="Times New Roman" pitchFamily="18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55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a tre livelli (2/2)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3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700" dirty="0"/>
              <a:t>Tipica di un sistema informativo</a:t>
            </a:r>
          </a:p>
          <a:p>
            <a:pPr lvl="1">
              <a:lnSpc>
                <a:spcPct val="90000"/>
              </a:lnSpc>
            </a:pPr>
            <a:r>
              <a:rPr lang="it-IT" sz="2200" b="1" dirty="0" smtClean="0"/>
              <a:t>modulare</a:t>
            </a:r>
            <a:endParaRPr lang="it-IT" sz="2200" b="1" dirty="0"/>
          </a:p>
          <a:p>
            <a:pPr lvl="1">
              <a:lnSpc>
                <a:spcPct val="90000"/>
              </a:lnSpc>
            </a:pPr>
            <a:r>
              <a:rPr lang="it-IT" sz="2200" b="1" dirty="0"/>
              <a:t>generale</a:t>
            </a:r>
            <a:r>
              <a:rPr lang="it-IT" sz="2200" dirty="0"/>
              <a:t> ed </a:t>
            </a:r>
            <a:r>
              <a:rPr lang="it-IT" sz="2200" b="1" dirty="0"/>
              <a:t>adattabile</a:t>
            </a:r>
            <a:r>
              <a:rPr lang="it-IT" sz="2200" dirty="0"/>
              <a:t> a molte </a:t>
            </a:r>
            <a:r>
              <a:rPr lang="it-IT" sz="2200" dirty="0" smtClean="0"/>
              <a:t>applicazioni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b="1" dirty="0"/>
              <a:t>isola</a:t>
            </a:r>
            <a:r>
              <a:rPr lang="it-IT" sz="2200" dirty="0"/>
              <a:t> la logica dell’applicazione dai componenti </a:t>
            </a:r>
            <a:r>
              <a:rPr lang="it-IT" sz="2200" b="1" dirty="0" smtClean="0"/>
              <a:t>riutilizzabili</a:t>
            </a:r>
            <a:endParaRPr lang="it-IT" sz="2200" b="1" dirty="0"/>
          </a:p>
          <a:p>
            <a:pPr lvl="1">
              <a:lnSpc>
                <a:spcPct val="90000"/>
              </a:lnSpc>
            </a:pPr>
            <a:r>
              <a:rPr lang="it-IT" sz="2200" dirty="0"/>
              <a:t>consente di </a:t>
            </a:r>
            <a:r>
              <a:rPr lang="it-IT" sz="2200" b="1" dirty="0"/>
              <a:t>distribuire</a:t>
            </a:r>
            <a:r>
              <a:rPr lang="it-IT" sz="2200" dirty="0"/>
              <a:t> i livelli o i componenti tra diversi </a:t>
            </a:r>
            <a:r>
              <a:rPr lang="it-IT" sz="2200" dirty="0" smtClean="0"/>
              <a:t>processi</a:t>
            </a:r>
            <a:endParaRPr lang="it-IT" sz="2200" dirty="0"/>
          </a:p>
          <a:p>
            <a:pPr lvl="1">
              <a:lnSpc>
                <a:spcPct val="90000"/>
              </a:lnSpc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700" dirty="0"/>
              <a:t>Alla base della Java Enterprise Edition (JEE)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19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it-IT" dirty="0" smtClean="0"/>
              <a:t>Progettazione del controllo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30765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465138" indent="-465138"/>
            <a:r>
              <a:rPr lang="it-IT" sz="2700" dirty="0"/>
              <a:t>Consiste nel distribuire il controllo tra i </a:t>
            </a:r>
            <a:r>
              <a:rPr lang="it-IT" sz="2700" dirty="0" smtClean="0"/>
              <a:t>sotto-sistemi</a:t>
            </a:r>
            <a:endParaRPr lang="it-IT" sz="2700" dirty="0"/>
          </a:p>
          <a:p>
            <a:pPr marL="465138" indent="-465138"/>
            <a:r>
              <a:rPr lang="it-IT" sz="2700" dirty="0"/>
              <a:t>Controllo centralizzato</a:t>
            </a:r>
          </a:p>
          <a:p>
            <a:pPr marL="1035050" lvl="1" indent="-455613"/>
            <a:r>
              <a:rPr lang="it-IT" sz="2200" dirty="0"/>
              <a:t>un sotto-sistema ha la responsabilità completa del </a:t>
            </a:r>
            <a:r>
              <a:rPr lang="it-IT" sz="2200" dirty="0" smtClean="0"/>
              <a:t>controllo</a:t>
            </a:r>
            <a:endParaRPr lang="it-IT" sz="2200" dirty="0"/>
          </a:p>
          <a:p>
            <a:pPr marL="465138" indent="-465138"/>
            <a:r>
              <a:rPr lang="it-IT" sz="2700" dirty="0"/>
              <a:t>Controllo ad eventi</a:t>
            </a:r>
          </a:p>
          <a:p>
            <a:pPr marL="1035050" lvl="1" indent="-455613"/>
            <a:r>
              <a:rPr lang="it-IT" sz="2200" dirty="0"/>
              <a:t>ogni sotto-sistema può rispondere autonomamente agli eventi provenienti</a:t>
            </a:r>
          </a:p>
          <a:p>
            <a:pPr marL="1377950" lvl="2"/>
            <a:r>
              <a:rPr lang="it-IT" sz="2000" dirty="0"/>
              <a:t>da altri </a:t>
            </a:r>
            <a:r>
              <a:rPr lang="it-IT" sz="2000" dirty="0" smtClean="0"/>
              <a:t>sotto-sistemi</a:t>
            </a:r>
            <a:endParaRPr lang="it-IT" sz="2000" dirty="0"/>
          </a:p>
          <a:p>
            <a:pPr marL="1377950" lvl="2"/>
            <a:r>
              <a:rPr lang="it-IT" sz="2000" dirty="0" smtClean="0"/>
              <a:t>dall’ambiente</a:t>
            </a:r>
            <a:endParaRPr lang="it-IT" sz="20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82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it-IT" dirty="0" smtClean="0"/>
              <a:t>Controllo centralizzato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465138" indent="-465138"/>
            <a:r>
              <a:rPr lang="it-IT" sz="2100" dirty="0"/>
              <a:t>Nell’architettura è presente un sotto-sistema con lo scopo di garantire il controllo degli altri </a:t>
            </a:r>
            <a:r>
              <a:rPr lang="it-IT" sz="2100" dirty="0" smtClean="0"/>
              <a:t>sotto-sistemi</a:t>
            </a:r>
            <a:endParaRPr lang="it-IT" sz="2100" dirty="0"/>
          </a:p>
          <a:p>
            <a:pPr marL="465138" indent="-465138"/>
            <a:r>
              <a:rPr lang="it-IT" sz="2100" dirty="0"/>
              <a:t>Modello </a:t>
            </a:r>
            <a:r>
              <a:rPr lang="it-IT" sz="2100" b="1" dirty="0" err="1"/>
              <a:t>request</a:t>
            </a:r>
            <a:r>
              <a:rPr lang="it-IT" sz="2100" b="1" dirty="0"/>
              <a:t>/</a:t>
            </a:r>
            <a:r>
              <a:rPr lang="it-IT" sz="2100" b="1" dirty="0" err="1"/>
              <a:t>response</a:t>
            </a:r>
            <a:endParaRPr lang="it-IT" sz="2100" b="1" dirty="0"/>
          </a:p>
          <a:p>
            <a:pPr marL="1035050" lvl="1" indent="-455613"/>
            <a:r>
              <a:rPr lang="it-IT" sz="1800" dirty="0"/>
              <a:t>modello a sub-routine in cui il controllo parte dall’alto e si dirama nella gerarchia di </a:t>
            </a:r>
            <a:r>
              <a:rPr lang="it-IT" sz="1800" dirty="0" smtClean="0"/>
              <a:t>sub-routine</a:t>
            </a:r>
            <a:endParaRPr lang="it-IT" sz="1800" dirty="0"/>
          </a:p>
          <a:p>
            <a:pPr marL="1035050" lvl="1" indent="-455613"/>
            <a:r>
              <a:rPr lang="it-IT" sz="1800" dirty="0"/>
              <a:t>applicabile praticamente solo a sistemi </a:t>
            </a:r>
            <a:r>
              <a:rPr lang="it-IT" sz="1800" dirty="0" smtClean="0"/>
              <a:t>sequenziali</a:t>
            </a:r>
            <a:endParaRPr lang="it-IT" sz="1800" dirty="0"/>
          </a:p>
          <a:p>
            <a:pPr marL="465138" indent="-465138"/>
            <a:r>
              <a:rPr lang="it-IT" sz="2100" dirty="0"/>
              <a:t>Modello a </a:t>
            </a:r>
            <a:r>
              <a:rPr lang="it-IT" sz="2100" b="1" dirty="0"/>
              <a:t>master/slave</a:t>
            </a:r>
          </a:p>
          <a:p>
            <a:pPr marL="1035050" lvl="1" indent="-455613"/>
            <a:r>
              <a:rPr lang="it-IT" sz="1800" dirty="0"/>
              <a:t>un sotto-sistema controlla</a:t>
            </a:r>
          </a:p>
          <a:p>
            <a:pPr marL="1377950" lvl="2"/>
            <a:r>
              <a:rPr lang="it-IT" sz="1600" dirty="0" smtClean="0"/>
              <a:t>l’attivazione</a:t>
            </a:r>
            <a:endParaRPr lang="it-IT" sz="1600" dirty="0"/>
          </a:p>
          <a:p>
            <a:pPr marL="1377950" lvl="2"/>
            <a:r>
              <a:rPr lang="it-IT" sz="1600" dirty="0"/>
              <a:t>lo </a:t>
            </a:r>
            <a:r>
              <a:rPr lang="it-IT" sz="1600" dirty="0" smtClean="0"/>
              <a:t>spegnimento</a:t>
            </a:r>
            <a:endParaRPr lang="it-IT" sz="1600" dirty="0"/>
          </a:p>
          <a:p>
            <a:pPr marL="1377950" lvl="2"/>
            <a:r>
              <a:rPr lang="it-IT" sz="1600" dirty="0"/>
              <a:t>la coordinazione delle attività</a:t>
            </a:r>
          </a:p>
          <a:p>
            <a:pPr marL="1035050" lvl="1" indent="-455613">
              <a:buFontTx/>
              <a:buNone/>
            </a:pPr>
            <a:r>
              <a:rPr lang="it-IT" sz="1800" dirty="0"/>
              <a:t>	degli altri </a:t>
            </a:r>
            <a:r>
              <a:rPr lang="it-IT" sz="1800" dirty="0" smtClean="0"/>
              <a:t>sotto-sistemi</a:t>
            </a:r>
            <a:endParaRPr lang="it-IT" sz="1800" dirty="0"/>
          </a:p>
          <a:p>
            <a:pPr marL="1035050" lvl="1" indent="-455613"/>
            <a:r>
              <a:rPr lang="it-IT" sz="1800" dirty="0"/>
              <a:t>applicabile a sistemi </a:t>
            </a:r>
            <a:r>
              <a:rPr lang="it-IT" sz="1800" dirty="0" smtClean="0"/>
              <a:t>concorrenti</a:t>
            </a:r>
            <a:endParaRPr lang="it-IT" sz="18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05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</a:t>
            </a:r>
            <a:r>
              <a:rPr lang="it-IT" dirty="0" err="1" smtClean="0"/>
              <a:t>request</a:t>
            </a:r>
            <a:r>
              <a:rPr lang="it-IT" dirty="0" smtClean="0"/>
              <a:t>/</a:t>
            </a:r>
            <a:r>
              <a:rPr lang="it-IT" dirty="0" err="1" smtClean="0"/>
              <a:t>response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/>
          </a:p>
        </p:txBody>
      </p:sp>
      <p:pic>
        <p:nvPicPr>
          <p:cNvPr id="130969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070100"/>
            <a:ext cx="7675562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345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master/slave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/>
          </a:p>
        </p:txBody>
      </p:sp>
      <p:pic>
        <p:nvPicPr>
          <p:cNvPr id="13107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6792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826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Controllo ad eventi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131174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Ogni sotto-sistema risponde </a:t>
            </a:r>
            <a:r>
              <a:rPr lang="it-IT" b="1" dirty="0"/>
              <a:t>autonomamente</a:t>
            </a:r>
            <a:r>
              <a:rPr lang="it-IT" dirty="0"/>
              <a:t> agli eventi esterni</a:t>
            </a:r>
          </a:p>
          <a:p>
            <a:pPr lvl="1"/>
            <a:r>
              <a:rPr lang="it-IT" dirty="0"/>
              <a:t>modello </a:t>
            </a:r>
            <a:r>
              <a:rPr lang="it-IT" b="1" dirty="0" err="1"/>
              <a:t>broadcasting</a:t>
            </a:r>
            <a:r>
              <a:rPr lang="it-IT" dirty="0"/>
              <a:t>, in cui ogni evento è inviato a tutti i </a:t>
            </a:r>
            <a:r>
              <a:rPr lang="it-IT" dirty="0" smtClean="0"/>
              <a:t>sotto-sistemi</a:t>
            </a:r>
            <a:endParaRPr lang="it-IT" dirty="0"/>
          </a:p>
          <a:p>
            <a:pPr lvl="1"/>
            <a:r>
              <a:rPr lang="it-IT" dirty="0"/>
              <a:t>modello ad </a:t>
            </a:r>
            <a:r>
              <a:rPr lang="it-IT" b="1" dirty="0"/>
              <a:t>interrupt</a:t>
            </a:r>
            <a:r>
              <a:rPr lang="it-IT" dirty="0"/>
              <a:t>, usato nei controlli tempo-critici dove c’è un </a:t>
            </a:r>
            <a:r>
              <a:rPr lang="it-IT" b="1" dirty="0"/>
              <a:t>interrupt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b="1" dirty="0" err="1"/>
              <a:t>handler</a:t>
            </a:r>
            <a:endParaRPr lang="it-IT" b="1" dirty="0"/>
          </a:p>
          <a:p>
            <a:pPr lvl="2"/>
            <a:r>
              <a:rPr lang="it-IT" dirty="0"/>
              <a:t>riceve gli </a:t>
            </a:r>
            <a:r>
              <a:rPr lang="it-IT" b="1" dirty="0" smtClean="0"/>
              <a:t>interrupt</a:t>
            </a:r>
            <a:endParaRPr lang="it-IT" b="1" dirty="0"/>
          </a:p>
          <a:p>
            <a:pPr lvl="2"/>
            <a:r>
              <a:rPr lang="it-IT" dirty="0"/>
              <a:t>opera un </a:t>
            </a:r>
            <a:r>
              <a:rPr lang="it-IT" b="1" dirty="0" err="1"/>
              <a:t>dispatch</a:t>
            </a:r>
            <a:r>
              <a:rPr lang="it-IT" dirty="0"/>
              <a:t> ai sotto-sistemi </a:t>
            </a:r>
            <a:r>
              <a:rPr lang="it-IT" dirty="0" smtClean="0"/>
              <a:t>interessati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041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</a:t>
            </a:r>
            <a:r>
              <a:rPr lang="it-IT" dirty="0" err="1" smtClean="0"/>
              <a:t>broadcasting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/>
          </a:p>
        </p:txBody>
      </p:sp>
      <p:pic>
        <p:nvPicPr>
          <p:cNvPr id="131379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20888"/>
            <a:ext cx="76962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991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ad interrupt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pic>
        <p:nvPicPr>
          <p:cNvPr id="131584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6792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578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(1/2)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205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it-IT" dirty="0"/>
              <a:t>Processo che </a:t>
            </a:r>
            <a:r>
              <a:rPr lang="it-IT" b="1" dirty="0"/>
              <a:t>trasforma</a:t>
            </a:r>
            <a:r>
              <a:rPr lang="it-IT" dirty="0"/>
              <a:t> le specifiche del committente in un insieme di specifiche direttamente utilizzabili dai </a:t>
            </a:r>
            <a:r>
              <a:rPr lang="it-IT" dirty="0" smtClean="0"/>
              <a:t>programmatori</a:t>
            </a:r>
            <a:endParaRPr lang="it-IT" dirty="0"/>
          </a:p>
          <a:p>
            <a:pPr>
              <a:buClr>
                <a:schemeClr val="tx1"/>
              </a:buClr>
            </a:pPr>
            <a:r>
              <a:rPr lang="it-IT" dirty="0"/>
              <a:t>Il risultato è l’</a:t>
            </a:r>
            <a:r>
              <a:rPr lang="it-IT" b="1" dirty="0"/>
              <a:t>architettura</a:t>
            </a:r>
            <a:r>
              <a:rPr lang="it-IT" dirty="0"/>
              <a:t> del sistema</a:t>
            </a:r>
          </a:p>
          <a:p>
            <a:pPr lvl="1">
              <a:buClr>
                <a:schemeClr val="tx1"/>
              </a:buClr>
            </a:pPr>
            <a:r>
              <a:rPr lang="it-IT" b="1" dirty="0"/>
              <a:t>insieme dei moduli </a:t>
            </a:r>
            <a:r>
              <a:rPr lang="it-IT" dirty="0"/>
              <a:t>che compongono il </a:t>
            </a:r>
            <a:r>
              <a:rPr lang="it-IT" dirty="0" smtClean="0"/>
              <a:t>sistema</a:t>
            </a:r>
            <a:endParaRPr lang="it-IT" dirty="0"/>
          </a:p>
          <a:p>
            <a:pPr lvl="1">
              <a:buClr>
                <a:schemeClr val="tx1"/>
              </a:buClr>
            </a:pPr>
            <a:r>
              <a:rPr lang="it-IT" dirty="0"/>
              <a:t>descrizione delle loro </a:t>
            </a:r>
            <a:r>
              <a:rPr lang="it-IT" b="1" dirty="0" smtClean="0"/>
              <a:t>funzioni</a:t>
            </a:r>
            <a:endParaRPr lang="it-IT" b="1" dirty="0"/>
          </a:p>
          <a:p>
            <a:pPr lvl="1">
              <a:buClr>
                <a:schemeClr val="tx1"/>
              </a:buClr>
            </a:pPr>
            <a:r>
              <a:rPr lang="it-IT" dirty="0"/>
              <a:t>descrizione delle loro </a:t>
            </a:r>
            <a:r>
              <a:rPr lang="it-IT" b="1" dirty="0" smtClean="0"/>
              <a:t>relazioni</a:t>
            </a:r>
            <a:endParaRPr lang="it-IT" b="1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9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in dettaglio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dirty="0"/>
              <a:t>Specifica le </a:t>
            </a:r>
            <a:r>
              <a:rPr lang="it-IT" sz="2400" b="1" dirty="0"/>
              <a:t>caratteristiche</a:t>
            </a:r>
            <a:r>
              <a:rPr lang="it-IT" sz="2400" dirty="0"/>
              <a:t> proprie di un modulo ed indica al programmatore quali servizi esso debba </a:t>
            </a:r>
            <a:r>
              <a:rPr lang="it-IT" sz="2400" dirty="0" smtClean="0"/>
              <a:t>fornire</a:t>
            </a:r>
            <a:endParaRPr lang="it-IT" sz="2400" dirty="0"/>
          </a:p>
          <a:p>
            <a:pPr>
              <a:lnSpc>
                <a:spcPct val="90000"/>
              </a:lnSpc>
            </a:pPr>
            <a:r>
              <a:rPr lang="it-IT" sz="2400" dirty="0"/>
              <a:t>Nella suddivisione delle funzionalità del sistema in moduli il progettista deve considerare che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ogni modulo viene realizzato in modo il più possibile </a:t>
            </a:r>
            <a:r>
              <a:rPr lang="it-IT" sz="2000" b="1" dirty="0"/>
              <a:t>indipendente</a:t>
            </a:r>
            <a:r>
              <a:rPr lang="it-IT" sz="2000" dirty="0"/>
              <a:t> da ogni </a:t>
            </a:r>
            <a:r>
              <a:rPr lang="it-IT" sz="2000" dirty="0" smtClean="0"/>
              <a:t>altro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i programmatori devono essere in grado di operare su un modulo avendo una </a:t>
            </a:r>
            <a:r>
              <a:rPr lang="it-IT" sz="2000" b="1" dirty="0"/>
              <a:t>conoscenza minima </a:t>
            </a:r>
            <a:r>
              <a:rPr lang="it-IT" sz="2000" dirty="0"/>
              <a:t>del contenuto degli </a:t>
            </a:r>
            <a:r>
              <a:rPr lang="it-IT" sz="2000" dirty="0" smtClean="0"/>
              <a:t>altri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tutti i servizi strettamente connessi devono appartenere allo </a:t>
            </a:r>
            <a:r>
              <a:rPr lang="it-IT" sz="2000" b="1" dirty="0"/>
              <a:t>stesso</a:t>
            </a:r>
            <a:r>
              <a:rPr lang="it-IT" sz="2000" dirty="0"/>
              <a:t> </a:t>
            </a:r>
            <a:r>
              <a:rPr lang="it-IT" sz="2000" dirty="0" smtClean="0"/>
              <a:t>modulo</a:t>
            </a: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400" dirty="0"/>
              <a:t>Particolarmente importante è la definizione dell’</a:t>
            </a:r>
            <a:r>
              <a:rPr lang="it-IT" sz="2400" b="1" dirty="0"/>
              <a:t>interfaccia</a:t>
            </a:r>
            <a:r>
              <a:rPr lang="it-IT" sz="2400" dirty="0"/>
              <a:t> del modulo, ossia la descrizione dei servizi fruibili da parte degli </a:t>
            </a:r>
            <a:r>
              <a:rPr lang="it-IT" sz="2400" dirty="0" smtClean="0"/>
              <a:t>utilizzatori</a:t>
            </a:r>
            <a:endParaRPr lang="it-IT" sz="24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06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di un modulo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210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L’interfaccia di un modulo contiene tutte le informazioni necessarie all’utilizzo del modulo</a:t>
            </a:r>
          </a:p>
          <a:p>
            <a:pPr lvl="1"/>
            <a:r>
              <a:rPr lang="it-IT" sz="2400" b="1" dirty="0"/>
              <a:t>funzionalità</a:t>
            </a:r>
            <a:r>
              <a:rPr lang="it-IT" sz="2400" dirty="0"/>
              <a:t> a </a:t>
            </a:r>
            <a:r>
              <a:rPr lang="it-IT" sz="2400" dirty="0" smtClean="0"/>
              <a:t>disposizione</a:t>
            </a:r>
          </a:p>
          <a:p>
            <a:pPr lvl="2"/>
            <a:r>
              <a:rPr lang="it-IT" sz="2100" dirty="0" smtClean="0"/>
              <a:t>deve </a:t>
            </a:r>
            <a:r>
              <a:rPr lang="it-IT" sz="2100" dirty="0"/>
              <a:t>essere ben chiaro quali </a:t>
            </a:r>
            <a:r>
              <a:rPr lang="it-IT" sz="2100" b="1" dirty="0"/>
              <a:t>servizi</a:t>
            </a:r>
            <a:r>
              <a:rPr lang="it-IT" sz="2100" dirty="0"/>
              <a:t> sono realizzati dal </a:t>
            </a:r>
            <a:r>
              <a:rPr lang="it-IT" sz="2100" dirty="0" smtClean="0"/>
              <a:t>modulo</a:t>
            </a:r>
            <a:endParaRPr lang="it-IT" sz="2100" dirty="0"/>
          </a:p>
          <a:p>
            <a:pPr lvl="1"/>
            <a:r>
              <a:rPr lang="it-IT" sz="2400" b="1" dirty="0"/>
              <a:t>modalità</a:t>
            </a:r>
            <a:r>
              <a:rPr lang="it-IT" sz="2400" dirty="0"/>
              <a:t> di fruizione di un </a:t>
            </a:r>
            <a:r>
              <a:rPr lang="it-IT" sz="2400" dirty="0" smtClean="0"/>
              <a:t>servizio</a:t>
            </a:r>
          </a:p>
          <a:p>
            <a:pPr lvl="2"/>
            <a:r>
              <a:rPr lang="it-IT" sz="2100" dirty="0" smtClean="0"/>
              <a:t>per </a:t>
            </a:r>
            <a:r>
              <a:rPr lang="it-IT" sz="2100" dirty="0"/>
              <a:t>ogni servizio è necessario indicare la </a:t>
            </a:r>
            <a:r>
              <a:rPr lang="it-IT" sz="2100" b="1" dirty="0"/>
              <a:t>sequenza di funzioni </a:t>
            </a:r>
            <a:r>
              <a:rPr lang="it-IT" sz="2100" dirty="0"/>
              <a:t>da </a:t>
            </a:r>
            <a:r>
              <a:rPr lang="it-IT" sz="2100" dirty="0" smtClean="0"/>
              <a:t>invocare</a:t>
            </a:r>
            <a:endParaRPr lang="it-IT" sz="2100" dirty="0"/>
          </a:p>
          <a:p>
            <a:pPr lvl="1"/>
            <a:r>
              <a:rPr lang="it-IT" sz="2400" dirty="0"/>
              <a:t>definizione dei </a:t>
            </a:r>
            <a:r>
              <a:rPr lang="it-IT" sz="2400" b="1" dirty="0"/>
              <a:t>parametri</a:t>
            </a:r>
            <a:r>
              <a:rPr lang="it-IT" sz="2400" dirty="0"/>
              <a:t> di </a:t>
            </a:r>
            <a:r>
              <a:rPr lang="it-IT" sz="2400" b="1" dirty="0" smtClean="0"/>
              <a:t>input</a:t>
            </a:r>
          </a:p>
          <a:p>
            <a:pPr lvl="2"/>
            <a:r>
              <a:rPr lang="it-IT" sz="2100" dirty="0" smtClean="0"/>
              <a:t>il </a:t>
            </a:r>
            <a:r>
              <a:rPr lang="it-IT" sz="2100" dirty="0"/>
              <a:t>tipo e il numero dei parametri di input devono essere specificati in modo </a:t>
            </a:r>
            <a:r>
              <a:rPr lang="it-IT" sz="2100" dirty="0" smtClean="0"/>
              <a:t>chiaro</a:t>
            </a:r>
            <a:endParaRPr lang="it-IT" sz="2100" dirty="0"/>
          </a:p>
          <a:p>
            <a:pPr lvl="1"/>
            <a:r>
              <a:rPr lang="it-IT" sz="2400" dirty="0"/>
              <a:t>descrizione </a:t>
            </a:r>
            <a:r>
              <a:rPr lang="it-IT" sz="2400" dirty="0" smtClean="0"/>
              <a:t>dell’</a:t>
            </a:r>
            <a:r>
              <a:rPr lang="it-IT" sz="2400" b="1" dirty="0" smtClean="0"/>
              <a:t>output</a:t>
            </a:r>
          </a:p>
          <a:p>
            <a:pPr lvl="2"/>
            <a:r>
              <a:rPr lang="it-IT" sz="2100" dirty="0" smtClean="0"/>
              <a:t>il </a:t>
            </a:r>
            <a:r>
              <a:rPr lang="it-IT" sz="2100" dirty="0"/>
              <a:t>tipo dei valori restituiti dalle funzioni deve essere completamente specificato, comprese le condizioni di eccezione e di </a:t>
            </a:r>
            <a:r>
              <a:rPr lang="it-IT" sz="2100" dirty="0" smtClean="0"/>
              <a:t>errore</a:t>
            </a:r>
            <a:endParaRPr lang="it-IT" sz="21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97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Progettazione orientata agli oggetti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35373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Scomposizione orientata agli oggetti</a:t>
            </a:r>
          </a:p>
          <a:p>
            <a:pPr lvl="1"/>
            <a:r>
              <a:rPr lang="it-IT" sz="2400" dirty="0"/>
              <a:t>ogni modulo viene strutturato in un insieme di </a:t>
            </a:r>
            <a:r>
              <a:rPr lang="it-IT" sz="2400" b="1" dirty="0"/>
              <a:t>oggetti</a:t>
            </a:r>
          </a:p>
          <a:p>
            <a:pPr lvl="2"/>
            <a:r>
              <a:rPr lang="it-IT" dirty="0"/>
              <a:t>tra loro il più possibile </a:t>
            </a:r>
            <a:r>
              <a:rPr lang="it-IT" b="1" dirty="0" smtClean="0"/>
              <a:t>disaccoppiati</a:t>
            </a:r>
            <a:endParaRPr lang="it-IT" b="1" dirty="0"/>
          </a:p>
          <a:p>
            <a:pPr lvl="2"/>
            <a:r>
              <a:rPr lang="it-IT" dirty="0"/>
              <a:t>con </a:t>
            </a:r>
            <a:r>
              <a:rPr lang="it-IT" b="1" dirty="0"/>
              <a:t>interfacce</a:t>
            </a:r>
            <a:r>
              <a:rPr lang="it-IT" dirty="0"/>
              <a:t> significative e ben </a:t>
            </a:r>
            <a:r>
              <a:rPr lang="it-IT" dirty="0" smtClean="0"/>
              <a:t>definite</a:t>
            </a:r>
            <a:endParaRPr lang="it-IT" dirty="0"/>
          </a:p>
          <a:p>
            <a:pPr lvl="1"/>
            <a:r>
              <a:rPr lang="it-IT" sz="2400" dirty="0"/>
              <a:t>vengono identificate le </a:t>
            </a:r>
            <a:r>
              <a:rPr lang="it-IT" sz="2400" b="1" dirty="0"/>
              <a:t>classi</a:t>
            </a:r>
            <a:r>
              <a:rPr lang="it-IT" sz="2400" dirty="0"/>
              <a:t>, i </a:t>
            </a:r>
            <a:r>
              <a:rPr lang="it-IT" sz="2400" b="1" dirty="0"/>
              <a:t>metodi</a:t>
            </a:r>
            <a:r>
              <a:rPr lang="it-IT" sz="2400" dirty="0"/>
              <a:t> e gli </a:t>
            </a:r>
            <a:r>
              <a:rPr lang="it-IT" sz="2400" b="1" dirty="0" smtClean="0"/>
              <a:t>attributi</a:t>
            </a:r>
            <a:endParaRPr lang="it-IT" sz="2400" b="1" dirty="0"/>
          </a:p>
          <a:p>
            <a:pPr lvl="1"/>
            <a:r>
              <a:rPr lang="it-IT" sz="2400" dirty="0"/>
              <a:t>il livello di dettaglio è ancora sufficientemente </a:t>
            </a:r>
            <a:r>
              <a:rPr lang="it-IT" sz="2400" b="1" dirty="0" smtClean="0"/>
              <a:t>alto</a:t>
            </a:r>
            <a:endParaRPr lang="it-IT" sz="2400" b="1" dirty="0"/>
          </a:p>
          <a:p>
            <a:r>
              <a:rPr lang="it-IT" sz="2800" dirty="0"/>
              <a:t>Due tipologie di modelli</a:t>
            </a:r>
          </a:p>
          <a:p>
            <a:pPr lvl="1"/>
            <a:r>
              <a:rPr lang="it-IT" sz="2400" dirty="0"/>
              <a:t>modello </a:t>
            </a:r>
            <a:r>
              <a:rPr lang="it-IT" sz="2400" dirty="0" smtClean="0"/>
              <a:t>statici</a:t>
            </a:r>
            <a:endParaRPr lang="it-IT" sz="2400" dirty="0"/>
          </a:p>
          <a:p>
            <a:pPr lvl="2"/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 smtClean="0"/>
              <a:t>diagram</a:t>
            </a:r>
            <a:endParaRPr lang="it-IT" dirty="0"/>
          </a:p>
          <a:p>
            <a:pPr lvl="1"/>
            <a:r>
              <a:rPr lang="it-IT" sz="2400" dirty="0"/>
              <a:t>modelli dinamici</a:t>
            </a:r>
          </a:p>
          <a:p>
            <a:pPr lvl="2"/>
            <a:r>
              <a:rPr lang="it-IT" dirty="0" err="1"/>
              <a:t>interaction</a:t>
            </a:r>
            <a:r>
              <a:rPr lang="it-IT" dirty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628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Relazione con i modelli di analisi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I modelli di progetto </a:t>
            </a:r>
            <a:r>
              <a:rPr lang="it-IT" b="1" dirty="0"/>
              <a:t>derivano</a:t>
            </a:r>
            <a:r>
              <a:rPr lang="it-IT" dirty="0"/>
              <a:t> dai modelli di </a:t>
            </a:r>
            <a:r>
              <a:rPr lang="it-IT" dirty="0" smtClean="0"/>
              <a:t>analisi</a:t>
            </a:r>
            <a:endParaRPr lang="it-IT" dirty="0"/>
          </a:p>
          <a:p>
            <a:r>
              <a:rPr lang="it-IT" dirty="0"/>
              <a:t>UML prevede notazioni </a:t>
            </a:r>
            <a:r>
              <a:rPr lang="it-IT" b="1" dirty="0"/>
              <a:t>simili</a:t>
            </a:r>
            <a:r>
              <a:rPr lang="it-IT" dirty="0"/>
              <a:t> sia per l’analisi che per il progetto</a:t>
            </a:r>
          </a:p>
          <a:p>
            <a:pPr lvl="1"/>
            <a:r>
              <a:rPr lang="it-IT" dirty="0"/>
              <a:t>in fase di analisi, le notazioni descrivono gli attori e le relazioni nel dominio del </a:t>
            </a:r>
            <a:r>
              <a:rPr lang="it-IT" dirty="0" smtClean="0"/>
              <a:t>problema</a:t>
            </a:r>
            <a:endParaRPr lang="it-IT" dirty="0"/>
          </a:p>
          <a:p>
            <a:pPr lvl="1"/>
            <a:r>
              <a:rPr lang="it-IT" dirty="0"/>
              <a:t>in fase di progetto, le notazioni descrivono gli oggetti e le cooperazioni tra gli </a:t>
            </a:r>
            <a:r>
              <a:rPr lang="it-IT" dirty="0" smtClean="0"/>
              <a:t>oggetti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2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MVC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95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/>
              <a:t>Cosa è MVC</a:t>
            </a:r>
          </a:p>
        </p:txBody>
      </p:sp>
      <p:sp>
        <p:nvSpPr>
          <p:cNvPr id="14339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È un modello di </a:t>
            </a:r>
            <a:r>
              <a:rPr lang="it-IT" b="1" dirty="0" smtClean="0"/>
              <a:t>sviluppo del software</a:t>
            </a:r>
          </a:p>
          <a:p>
            <a:r>
              <a:rPr lang="it-IT" dirty="0" smtClean="0"/>
              <a:t>L’architettura MVC è un insieme di </a:t>
            </a:r>
            <a:r>
              <a:rPr lang="it-IT" b="1" dirty="0" smtClean="0"/>
              <a:t>regole</a:t>
            </a:r>
            <a:r>
              <a:rPr lang="it-IT" dirty="0" smtClean="0"/>
              <a:t> per strutturare in generale una applicazione </a:t>
            </a:r>
          </a:p>
          <a:p>
            <a:pPr lvl="1"/>
            <a:r>
              <a:rPr lang="it-IT" dirty="0" smtClean="0"/>
              <a:t>in particolare un sito </a:t>
            </a:r>
            <a:r>
              <a:rPr lang="it-IT" b="1" dirty="0" smtClean="0"/>
              <a:t>Web</a:t>
            </a:r>
            <a:r>
              <a:rPr lang="it-IT" dirty="0" smtClean="0"/>
              <a:t> dinamico</a:t>
            </a:r>
          </a:p>
          <a:p>
            <a:r>
              <a:rPr lang="it-IT" dirty="0" smtClean="0"/>
              <a:t>Queste regole </a:t>
            </a:r>
            <a:r>
              <a:rPr lang="it-IT" b="1" dirty="0" smtClean="0"/>
              <a:t>complicano</a:t>
            </a:r>
            <a:r>
              <a:rPr lang="it-IT" dirty="0" smtClean="0"/>
              <a:t> la struttura del software, ma promettono di </a:t>
            </a:r>
            <a:r>
              <a:rPr lang="it-IT" b="1" dirty="0" smtClean="0"/>
              <a:t>semplificare</a:t>
            </a:r>
            <a:r>
              <a:rPr lang="it-IT" dirty="0" smtClean="0"/>
              <a:t> le operazioni successive di </a:t>
            </a:r>
            <a:r>
              <a:rPr lang="it-IT" b="1" dirty="0" smtClean="0"/>
              <a:t>manutenzione</a:t>
            </a:r>
            <a:r>
              <a:rPr lang="it-IT" dirty="0" smtClean="0"/>
              <a:t> e </a:t>
            </a:r>
            <a:r>
              <a:rPr lang="it-IT" b="1" dirty="0" smtClean="0"/>
              <a:t>aggiornamento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4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 componenti MVC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L’architettura MVC si basa su tre componenti principali:</a:t>
            </a:r>
          </a:p>
          <a:p>
            <a:pPr lvl="1"/>
            <a:r>
              <a:rPr lang="it-IT" b="1" dirty="0" smtClean="0"/>
              <a:t>Model</a:t>
            </a:r>
            <a:r>
              <a:rPr lang="it-IT" dirty="0" smtClean="0"/>
              <a:t> (M): rappresenta lo </a:t>
            </a:r>
            <a:r>
              <a:rPr lang="it-IT" b="1" dirty="0" smtClean="0"/>
              <a:t>stato</a:t>
            </a:r>
            <a:r>
              <a:rPr lang="it-IT" dirty="0" smtClean="0"/>
              <a:t> della applicazione (database, file, informazioni di sessione, etc.)</a:t>
            </a:r>
          </a:p>
          <a:p>
            <a:pPr lvl="1"/>
            <a:r>
              <a:rPr lang="it-IT" b="1" dirty="0" err="1" smtClean="0"/>
              <a:t>View</a:t>
            </a:r>
            <a:r>
              <a:rPr lang="it-IT" dirty="0" smtClean="0"/>
              <a:t> (V): sono una serie di “</a:t>
            </a:r>
            <a:r>
              <a:rPr lang="it-IT" b="1" dirty="0" smtClean="0"/>
              <a:t>viste</a:t>
            </a:r>
            <a:r>
              <a:rPr lang="it-IT" dirty="0" smtClean="0"/>
              <a:t>”, interfacce utente del modello</a:t>
            </a:r>
          </a:p>
          <a:p>
            <a:pPr lvl="1"/>
            <a:r>
              <a:rPr lang="it-IT" b="1" dirty="0" smtClean="0"/>
              <a:t>Controller</a:t>
            </a:r>
            <a:r>
              <a:rPr lang="it-IT" dirty="0" smtClean="0"/>
              <a:t> (C): una serie di applicazioni che racchiudono la </a:t>
            </a:r>
            <a:r>
              <a:rPr lang="it-IT" b="1" dirty="0" smtClean="0"/>
              <a:t>logica applicativa </a:t>
            </a:r>
            <a:r>
              <a:rPr lang="it-IT" dirty="0" smtClean="0"/>
              <a:t>del sito, attraverso delle modifiche al modello</a:t>
            </a:r>
          </a:p>
          <a:p>
            <a:pPr lvl="1"/>
            <a:endParaRPr lang="it-IT" dirty="0"/>
          </a:p>
          <a:p>
            <a:r>
              <a:rPr lang="it-IT" dirty="0" smtClean="0"/>
              <a:t>Approccio simile in Swing con la classe </a:t>
            </a:r>
            <a:r>
              <a:rPr lang="it-IT" dirty="0" err="1" smtClean="0"/>
              <a:t>JTable</a:t>
            </a:r>
            <a:r>
              <a:rPr lang="it-IT" dirty="0" smtClean="0"/>
              <a:t> e l’interfaccia </a:t>
            </a:r>
            <a:r>
              <a:rPr lang="it-IT" dirty="0" err="1" smtClean="0"/>
              <a:t>TableModel</a:t>
            </a:r>
            <a:endParaRPr lang="it-IT" dirty="0" smtClean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7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Model</a:t>
            </a:r>
          </a:p>
        </p:txBody>
      </p:sp>
      <p:sp>
        <p:nvSpPr>
          <p:cNvPr id="16387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parte Model rappresenta lo </a:t>
            </a:r>
            <a:r>
              <a:rPr lang="it-IT" b="1" dirty="0" smtClean="0"/>
              <a:t>stato</a:t>
            </a:r>
            <a:r>
              <a:rPr lang="it-IT" dirty="0" smtClean="0"/>
              <a:t> della nostra applicazione</a:t>
            </a:r>
          </a:p>
          <a:p>
            <a:r>
              <a:rPr lang="it-IT" dirty="0" smtClean="0"/>
              <a:t>Tipicamente è realizzato tramite una serie di </a:t>
            </a:r>
            <a:r>
              <a:rPr lang="it-IT" b="1" dirty="0" smtClean="0"/>
              <a:t>componenti</a:t>
            </a:r>
          </a:p>
          <a:p>
            <a:pPr lvl="1"/>
            <a:r>
              <a:rPr lang="it-IT" dirty="0" smtClean="0"/>
              <a:t>In JEE si usano </a:t>
            </a:r>
            <a:r>
              <a:rPr lang="it-IT" b="1" dirty="0" err="1" smtClean="0"/>
              <a:t>JavaBeans</a:t>
            </a:r>
            <a:r>
              <a:rPr lang="it-IT" dirty="0" smtClean="0"/>
              <a:t> che incapsulano delle risorse (database, file, risorse di rete, informazioni di sessione, informazioni delle richieste http, etc.)</a:t>
            </a:r>
          </a:p>
          <a:p>
            <a:r>
              <a:rPr lang="it-IT" dirty="0" smtClean="0"/>
              <a:t>Il punto di forza di incapsulare tutte le risorse dentro componenti è quello di astrarre l’accesso a diverse risorse tramite metodi </a:t>
            </a:r>
            <a:r>
              <a:rPr lang="it-IT" i="1" dirty="0" smtClean="0"/>
              <a:t>set</a:t>
            </a:r>
            <a:r>
              <a:rPr lang="it-IT" dirty="0" smtClean="0"/>
              <a:t> e </a:t>
            </a:r>
            <a:r>
              <a:rPr lang="it-IT" i="1" dirty="0" err="1" smtClean="0"/>
              <a:t>get</a:t>
            </a:r>
            <a:r>
              <a:rPr lang="it-IT" dirty="0" smtClean="0"/>
              <a:t> di alto livello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0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View</a:t>
            </a:r>
          </a:p>
        </p:txBody>
      </p:sp>
      <p:sp>
        <p:nvSpPr>
          <p:cNvPr id="17411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parte </a:t>
            </a:r>
            <a:r>
              <a:rPr lang="it-IT" dirty="0" err="1" smtClean="0"/>
              <a:t>View</a:t>
            </a:r>
            <a:r>
              <a:rPr lang="it-IT" dirty="0" smtClean="0"/>
              <a:t> è una serie di “</a:t>
            </a:r>
            <a:r>
              <a:rPr lang="it-IT" b="1" dirty="0" smtClean="0"/>
              <a:t>viste</a:t>
            </a:r>
            <a:r>
              <a:rPr lang="it-IT" dirty="0" smtClean="0"/>
              <a:t>” del modello</a:t>
            </a:r>
          </a:p>
          <a:p>
            <a:pPr lvl="1"/>
            <a:r>
              <a:rPr lang="it-IT" dirty="0" smtClean="0"/>
              <a:t>In JEE questa parte è tipicamente implementata tramite pagine </a:t>
            </a:r>
            <a:r>
              <a:rPr lang="it-IT" b="1" dirty="0" smtClean="0"/>
              <a:t>JSP</a:t>
            </a:r>
            <a:r>
              <a:rPr lang="it-IT" dirty="0" smtClean="0"/>
              <a:t> che accedono ai </a:t>
            </a:r>
            <a:r>
              <a:rPr lang="it-IT" dirty="0" err="1" smtClean="0"/>
              <a:t>JavaBeans</a:t>
            </a:r>
            <a:r>
              <a:rPr lang="it-IT" dirty="0" smtClean="0"/>
              <a:t> del Modello</a:t>
            </a:r>
          </a:p>
          <a:p>
            <a:pPr lvl="1"/>
            <a:r>
              <a:rPr lang="it-IT" dirty="0" smtClean="0"/>
              <a:t>Tag personalizzati (</a:t>
            </a:r>
            <a:r>
              <a:rPr lang="it-IT" dirty="0" err="1" smtClean="0"/>
              <a:t>tag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) possono incapsulare funzionalità complesse e articolate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70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Controller</a:t>
            </a:r>
          </a:p>
        </p:txBody>
      </p:sp>
      <p:sp>
        <p:nvSpPr>
          <p:cNvPr id="18435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parte Controller è una serie di applicazioni che modificano il modello</a:t>
            </a:r>
          </a:p>
          <a:p>
            <a:pPr lvl="1"/>
            <a:r>
              <a:rPr lang="it-IT" dirty="0" smtClean="0"/>
              <a:t>In JEE questa parte è tipicamente realizzata tramite </a:t>
            </a:r>
            <a:r>
              <a:rPr lang="it-IT" b="1" dirty="0" err="1" smtClean="0"/>
              <a:t>Servlet</a:t>
            </a:r>
            <a:r>
              <a:rPr lang="it-IT" dirty="0" smtClean="0"/>
              <a:t> o pagine </a:t>
            </a:r>
            <a:r>
              <a:rPr lang="it-IT" b="1" dirty="0" smtClean="0"/>
              <a:t>JSP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5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</a:t>
            </a:r>
            <a:r>
              <a:rPr lang="it-IT" dirty="0" smtClean="0"/>
              <a:t>(2/2)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32813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Modularizzazione</a:t>
            </a:r>
            <a:endParaRPr lang="it-IT" sz="2000" dirty="0"/>
          </a:p>
          <a:p>
            <a:pPr lvl="1"/>
            <a:r>
              <a:rPr lang="it-IT" sz="1800" dirty="0"/>
              <a:t>il sistema è decomposto in </a:t>
            </a:r>
            <a:r>
              <a:rPr lang="it-IT" sz="1800" b="1" dirty="0"/>
              <a:t>sotto-sistemi</a:t>
            </a:r>
            <a:r>
              <a:rPr lang="it-IT" sz="1800" dirty="0"/>
              <a:t> e </a:t>
            </a:r>
            <a:r>
              <a:rPr lang="it-IT" sz="1800" b="1" dirty="0"/>
              <a:t>moduli</a:t>
            </a:r>
          </a:p>
          <a:p>
            <a:r>
              <a:rPr lang="it-IT" sz="2000" dirty="0"/>
              <a:t>Modello del </a:t>
            </a:r>
            <a:r>
              <a:rPr lang="it-IT" sz="2000" b="1" dirty="0"/>
              <a:t>controllo</a:t>
            </a:r>
          </a:p>
          <a:p>
            <a:pPr lvl="1"/>
            <a:r>
              <a:rPr lang="it-IT" sz="1800" dirty="0"/>
              <a:t>un modello di come il </a:t>
            </a:r>
            <a:r>
              <a:rPr lang="it-IT" sz="1800" b="1" dirty="0"/>
              <a:t>controllo</a:t>
            </a:r>
            <a:r>
              <a:rPr lang="it-IT" sz="1800" dirty="0"/>
              <a:t> viene distribuito tra </a:t>
            </a:r>
            <a:r>
              <a:rPr lang="it-IT" sz="1800" dirty="0" smtClean="0"/>
              <a:t>le </a:t>
            </a:r>
            <a:r>
              <a:rPr lang="it-IT" sz="1800" dirty="0"/>
              <a:t>parti del </a:t>
            </a:r>
            <a:r>
              <a:rPr lang="it-IT" sz="1800" dirty="0" smtClean="0"/>
              <a:t>sistema</a:t>
            </a:r>
            <a:endParaRPr lang="it-IT" sz="1800" dirty="0"/>
          </a:p>
          <a:p>
            <a:r>
              <a:rPr lang="it-IT" sz="2000" b="1" dirty="0"/>
              <a:t>Decomposizione</a:t>
            </a:r>
            <a:r>
              <a:rPr lang="it-IT" sz="2000" dirty="0"/>
              <a:t> dei moduli</a:t>
            </a:r>
          </a:p>
          <a:p>
            <a:pPr lvl="1"/>
            <a:r>
              <a:rPr lang="it-IT" sz="1800" dirty="0"/>
              <a:t>i singoli moduli sono decomposti in </a:t>
            </a:r>
            <a:r>
              <a:rPr lang="it-IT" sz="1800" b="1" dirty="0"/>
              <a:t>componenti</a:t>
            </a:r>
          </a:p>
          <a:p>
            <a:r>
              <a:rPr lang="it-IT" sz="2000" dirty="0"/>
              <a:t>Diversi livelli di </a:t>
            </a:r>
            <a:r>
              <a:rPr lang="it-IT" sz="2000" b="1" dirty="0"/>
              <a:t>dettaglio</a:t>
            </a:r>
          </a:p>
          <a:p>
            <a:pPr lvl="1"/>
            <a:r>
              <a:rPr lang="it-IT" sz="1800" dirty="0"/>
              <a:t>un </a:t>
            </a:r>
            <a:r>
              <a:rPr lang="it-IT" sz="1800" b="1" dirty="0"/>
              <a:t>sotto-sistema</a:t>
            </a:r>
            <a:r>
              <a:rPr lang="it-IT" sz="1800" dirty="0"/>
              <a:t> è un sistema le cui operazioni non dipendono dai servizi di altri </a:t>
            </a:r>
            <a:r>
              <a:rPr lang="it-IT" sz="1800" dirty="0" smtClean="0"/>
              <a:t>sotto-sistemi</a:t>
            </a:r>
            <a:endParaRPr lang="it-IT" sz="1800" dirty="0"/>
          </a:p>
          <a:p>
            <a:pPr lvl="1"/>
            <a:r>
              <a:rPr lang="it-IT" sz="1800" dirty="0"/>
              <a:t>un </a:t>
            </a:r>
            <a:r>
              <a:rPr lang="it-IT" sz="1800" b="1" dirty="0"/>
              <a:t>modulo</a:t>
            </a:r>
            <a:r>
              <a:rPr lang="it-IT" sz="1800" dirty="0"/>
              <a:t> è una parte di un (sotto-)sistema che fornisce servizi ad altri </a:t>
            </a:r>
            <a:r>
              <a:rPr lang="it-IT" sz="1800" dirty="0" smtClean="0"/>
              <a:t>moduli</a:t>
            </a:r>
            <a:endParaRPr lang="it-IT" sz="1800" dirty="0"/>
          </a:p>
          <a:p>
            <a:pPr lvl="1"/>
            <a:r>
              <a:rPr lang="it-IT" sz="1800" dirty="0"/>
              <a:t>un </a:t>
            </a:r>
            <a:r>
              <a:rPr lang="it-IT" sz="1800" b="1" dirty="0"/>
              <a:t>componente</a:t>
            </a:r>
            <a:r>
              <a:rPr lang="it-IT" sz="1800" dirty="0"/>
              <a:t> è una parte di un modulo che può essere implementato direttamente</a:t>
            </a:r>
          </a:p>
          <a:p>
            <a:pPr lvl="2"/>
            <a:r>
              <a:rPr lang="it-IT" sz="1600" dirty="0" err="1"/>
              <a:t>library</a:t>
            </a:r>
            <a:r>
              <a:rPr lang="it-IT" sz="1600" dirty="0"/>
              <a:t> di classi e oggetti in </a:t>
            </a:r>
            <a:r>
              <a:rPr lang="it-IT" sz="1600" dirty="0" smtClean="0"/>
              <a:t>Java</a:t>
            </a:r>
            <a:endParaRPr lang="it-IT" sz="16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18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Separazione dei componenti</a:t>
            </a:r>
          </a:p>
        </p:txBody>
      </p:sp>
      <p:sp>
        <p:nvSpPr>
          <p:cNvPr id="19459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Nell’architettura MVC la separazione tra Model, </a:t>
            </a:r>
            <a:r>
              <a:rPr lang="it-IT" dirty="0" err="1" smtClean="0"/>
              <a:t>View</a:t>
            </a:r>
            <a:r>
              <a:rPr lang="it-IT" dirty="0" smtClean="0"/>
              <a:t> e Controller non è solo concettuale</a:t>
            </a:r>
          </a:p>
          <a:p>
            <a:r>
              <a:rPr lang="it-IT" dirty="0" smtClean="0"/>
              <a:t>MVC prevede che le componenti Model, </a:t>
            </a:r>
            <a:r>
              <a:rPr lang="it-IT" dirty="0" err="1" smtClean="0"/>
              <a:t>View</a:t>
            </a:r>
            <a:r>
              <a:rPr lang="it-IT" dirty="0" smtClean="0"/>
              <a:t> e Controller siano codificate su </a:t>
            </a:r>
            <a:r>
              <a:rPr lang="it-IT" b="1" dirty="0" smtClean="0"/>
              <a:t>file distinti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6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Vantaggi</a:t>
            </a:r>
          </a:p>
        </p:txBody>
      </p:sp>
      <p:sp>
        <p:nvSpPr>
          <p:cNvPr id="2048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I vantaggi dei modelli MVC sono molteplici e riguardano soprattutto la riusabilità del codice</a:t>
            </a:r>
          </a:p>
          <a:p>
            <a:pPr lvl="1"/>
            <a:r>
              <a:rPr lang="it-IT" dirty="0" smtClean="0"/>
              <a:t>La parte M </a:t>
            </a:r>
            <a:r>
              <a:rPr lang="it-IT" b="1" dirty="0" smtClean="0"/>
              <a:t>incapsula</a:t>
            </a:r>
            <a:r>
              <a:rPr lang="it-IT" dirty="0" smtClean="0"/>
              <a:t> le risorse dell’applicazione, e scherma il resto dell’applicazione da eventuali cambiamenti</a:t>
            </a:r>
          </a:p>
          <a:p>
            <a:pPr lvl="1"/>
            <a:r>
              <a:rPr lang="it-IT" dirty="0" smtClean="0"/>
              <a:t>La parte V racchiude tutta e sola la parte di presentazione del sito. Possiamo cambiare il </a:t>
            </a:r>
            <a:r>
              <a:rPr lang="it-IT" b="1" dirty="0" smtClean="0"/>
              <a:t>look-and-</a:t>
            </a:r>
            <a:r>
              <a:rPr lang="it-IT" b="1" dirty="0" err="1" smtClean="0"/>
              <a:t>feel</a:t>
            </a:r>
            <a:r>
              <a:rPr lang="it-IT" dirty="0" smtClean="0"/>
              <a:t> del sito agendo solo su questa parte</a:t>
            </a:r>
          </a:p>
          <a:p>
            <a:pPr lvl="1"/>
            <a:r>
              <a:rPr lang="it-IT" dirty="0" smtClean="0"/>
              <a:t>La parte C racchiude tutta e sola la </a:t>
            </a:r>
            <a:r>
              <a:rPr lang="it-IT" b="1" dirty="0" smtClean="0"/>
              <a:t>business-</a:t>
            </a:r>
            <a:r>
              <a:rPr lang="it-IT" b="1" dirty="0" err="1" smtClean="0"/>
              <a:t>logic</a:t>
            </a:r>
            <a:endParaRPr lang="it-IT" b="1" dirty="0" smtClean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Costi</a:t>
            </a:r>
          </a:p>
        </p:txBody>
      </p:sp>
      <p:sp>
        <p:nvSpPr>
          <p:cNvPr id="21507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L’architettura del sistema è </a:t>
            </a:r>
            <a:r>
              <a:rPr lang="it-IT" b="1" dirty="0" smtClean="0"/>
              <a:t>più complicata</a:t>
            </a:r>
          </a:p>
          <a:p>
            <a:r>
              <a:rPr lang="it-IT" dirty="0" smtClean="0"/>
              <a:t>Richiede un </a:t>
            </a:r>
            <a:r>
              <a:rPr lang="it-IT" b="1" dirty="0" smtClean="0"/>
              <a:t>numero maggiore </a:t>
            </a:r>
            <a:r>
              <a:rPr lang="it-IT" dirty="0" smtClean="0"/>
              <a:t>di componenti</a:t>
            </a:r>
          </a:p>
          <a:p>
            <a:endParaRPr lang="it-IT" dirty="0" smtClean="0"/>
          </a:p>
          <a:p>
            <a:r>
              <a:rPr lang="it-IT" dirty="0" smtClean="0"/>
              <a:t>Valutare sempre se ne vale la pena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2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Collegamento tra i </a:t>
            </a:r>
            <a:r>
              <a:rPr lang="it-IT"/>
              <a:t>componenti (</a:t>
            </a:r>
            <a:r>
              <a:rPr lang="it-IT" smtClean="0"/>
              <a:t>1/3)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Per realizzare l’applicazione le componenti MVC devono essere integrate</a:t>
            </a:r>
          </a:p>
          <a:p>
            <a:pPr>
              <a:defRPr/>
            </a:pPr>
            <a:r>
              <a:rPr lang="it-IT" dirty="0" smtClean="0"/>
              <a:t>Il collegamento tra M e V avviene tramite i componenti acceduti (in </a:t>
            </a:r>
            <a:r>
              <a:rPr lang="it-IT" b="1" dirty="0" err="1" smtClean="0"/>
              <a:t>get</a:t>
            </a:r>
            <a:r>
              <a:rPr lang="it-IT" dirty="0" smtClean="0"/>
              <a:t>) dalla GUI</a:t>
            </a:r>
          </a:p>
          <a:p>
            <a:pPr>
              <a:defRPr/>
            </a:pPr>
            <a:r>
              <a:rPr lang="it-IT" dirty="0" smtClean="0"/>
              <a:t>Il collegamento tra M e C avviene tramite i componenti acceduti (in </a:t>
            </a:r>
            <a:r>
              <a:rPr lang="it-IT" b="1" dirty="0" smtClean="0"/>
              <a:t>set</a:t>
            </a:r>
            <a:r>
              <a:rPr lang="it-IT" dirty="0" smtClean="0"/>
              <a:t>) dalla logica di controllo</a:t>
            </a:r>
          </a:p>
          <a:p>
            <a:pPr>
              <a:defRPr/>
            </a:pPr>
            <a:r>
              <a:rPr lang="it-IT" dirty="0" smtClean="0"/>
              <a:t>V e C sono disaccoppiati e sono al più collegati dalla comunicazione dei dati inseriti dall’utente e dalla selezione della vista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3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Collegamento tra i componenti (2/3)</a:t>
            </a:r>
          </a:p>
        </p:txBody>
      </p:sp>
      <p:sp>
        <p:nvSpPr>
          <p:cNvPr id="23555" name="Rettangolo arrotondato 5"/>
          <p:cNvSpPr>
            <a:spLocks noChangeArrowheads="1"/>
          </p:cNvSpPr>
          <p:nvPr/>
        </p:nvSpPr>
        <p:spPr bwMode="auto">
          <a:xfrm>
            <a:off x="1357313" y="1500188"/>
            <a:ext cx="2143125" cy="1214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700">
                <a:latin typeface="ZapfHumnst BT" charset="0"/>
              </a:rPr>
              <a:t>Controller</a:t>
            </a:r>
          </a:p>
        </p:txBody>
      </p:sp>
      <p:sp>
        <p:nvSpPr>
          <p:cNvPr id="23556" name="Rettangolo arrotondato 6"/>
          <p:cNvSpPr>
            <a:spLocks noChangeArrowheads="1"/>
          </p:cNvSpPr>
          <p:nvPr/>
        </p:nvSpPr>
        <p:spPr bwMode="auto">
          <a:xfrm>
            <a:off x="3143250" y="4643438"/>
            <a:ext cx="2143125" cy="1214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700">
                <a:latin typeface="ZapfHumnst BT" charset="0"/>
              </a:rPr>
              <a:t>View</a:t>
            </a:r>
          </a:p>
        </p:txBody>
      </p:sp>
      <p:sp>
        <p:nvSpPr>
          <p:cNvPr id="23557" name="Rettangolo arrotondato 7"/>
          <p:cNvSpPr>
            <a:spLocks noChangeArrowheads="1"/>
          </p:cNvSpPr>
          <p:nvPr/>
        </p:nvSpPr>
        <p:spPr bwMode="auto">
          <a:xfrm>
            <a:off x="6500813" y="2643188"/>
            <a:ext cx="1928812" cy="1214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700">
                <a:latin typeface="ZapfHumnst BT" charset="0"/>
              </a:rPr>
              <a:t>Model</a:t>
            </a:r>
          </a:p>
        </p:txBody>
      </p:sp>
      <p:cxnSp>
        <p:nvCxnSpPr>
          <p:cNvPr id="23558" name="Forma 17"/>
          <p:cNvCxnSpPr>
            <a:cxnSpLocks noChangeShapeType="1"/>
            <a:endCxn id="23557" idx="0"/>
          </p:cNvCxnSpPr>
          <p:nvPr/>
        </p:nvCxnSpPr>
        <p:spPr bwMode="auto">
          <a:xfrm>
            <a:off x="3500438" y="1857375"/>
            <a:ext cx="3965575" cy="785813"/>
          </a:xfrm>
          <a:prstGeom prst="curved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Forma 19"/>
          <p:cNvCxnSpPr>
            <a:cxnSpLocks noChangeShapeType="1"/>
          </p:cNvCxnSpPr>
          <p:nvPr/>
        </p:nvCxnSpPr>
        <p:spPr bwMode="auto">
          <a:xfrm rot="10800000" flipV="1">
            <a:off x="5286375" y="3857625"/>
            <a:ext cx="2714625" cy="1785938"/>
          </a:xfrm>
          <a:prstGeom prst="curvedConnector3">
            <a:avLst>
              <a:gd name="adj1" fmla="val -7481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CasellaDiTesto 22"/>
          <p:cNvSpPr txBox="1">
            <a:spLocks noChangeArrowheads="1"/>
          </p:cNvSpPr>
          <p:nvPr/>
        </p:nvSpPr>
        <p:spPr bwMode="auto">
          <a:xfrm>
            <a:off x="3143250" y="3071813"/>
            <a:ext cx="21431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/>
              <a:t>Informa delle azioni dell’utente</a:t>
            </a:r>
          </a:p>
        </p:txBody>
      </p:sp>
      <p:sp>
        <p:nvSpPr>
          <p:cNvPr id="23561" name="CasellaDiTesto 21"/>
          <p:cNvSpPr txBox="1">
            <a:spLocks noChangeArrowheads="1"/>
          </p:cNvSpPr>
          <p:nvPr/>
        </p:nvSpPr>
        <p:spPr bwMode="auto">
          <a:xfrm>
            <a:off x="6786563" y="5572125"/>
            <a:ext cx="1785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/>
              <a:t>Notifica cambiamenti</a:t>
            </a:r>
          </a:p>
        </p:txBody>
      </p:sp>
      <p:sp>
        <p:nvSpPr>
          <p:cNvPr id="23562" name="CasellaDiTesto 26"/>
          <p:cNvSpPr txBox="1">
            <a:spLocks noChangeArrowheads="1"/>
          </p:cNvSpPr>
          <p:nvPr/>
        </p:nvSpPr>
        <p:spPr bwMode="auto">
          <a:xfrm>
            <a:off x="5357813" y="4000500"/>
            <a:ext cx="1785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/>
              <a:t>Interroga lo stato</a:t>
            </a:r>
          </a:p>
        </p:txBody>
      </p:sp>
      <p:cxnSp>
        <p:nvCxnSpPr>
          <p:cNvPr id="23563" name="Connettore 7 28"/>
          <p:cNvCxnSpPr>
            <a:cxnSpLocks noChangeShapeType="1"/>
            <a:endCxn id="23557" idx="2"/>
          </p:cNvCxnSpPr>
          <p:nvPr/>
        </p:nvCxnSpPr>
        <p:spPr bwMode="auto">
          <a:xfrm flipV="1">
            <a:off x="5286375" y="3857625"/>
            <a:ext cx="2179638" cy="1143000"/>
          </a:xfrm>
          <a:prstGeom prst="curved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CasellaDiTesto 32"/>
          <p:cNvSpPr txBox="1">
            <a:spLocks noChangeArrowheads="1"/>
          </p:cNvSpPr>
          <p:nvPr/>
        </p:nvSpPr>
        <p:spPr bwMode="auto">
          <a:xfrm>
            <a:off x="4786313" y="1571625"/>
            <a:ext cx="1785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/>
              <a:t>Cambia lo stato</a:t>
            </a:r>
          </a:p>
        </p:txBody>
      </p:sp>
      <p:cxnSp>
        <p:nvCxnSpPr>
          <p:cNvPr id="23565" name="Forma 37"/>
          <p:cNvCxnSpPr>
            <a:cxnSpLocks noChangeShapeType="1"/>
            <a:endCxn id="23556" idx="1"/>
          </p:cNvCxnSpPr>
          <p:nvPr/>
        </p:nvCxnSpPr>
        <p:spPr bwMode="auto">
          <a:xfrm rot="16200000" flipH="1">
            <a:off x="1160462" y="3268663"/>
            <a:ext cx="2536825" cy="1428750"/>
          </a:xfrm>
          <a:prstGeom prst="curved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6" name="CasellaDiTesto 38"/>
          <p:cNvSpPr txBox="1">
            <a:spLocks noChangeArrowheads="1"/>
          </p:cNvSpPr>
          <p:nvPr/>
        </p:nvSpPr>
        <p:spPr bwMode="auto">
          <a:xfrm>
            <a:off x="714375" y="4857750"/>
            <a:ext cx="1785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/>
              <a:t>Seleziona la vista</a:t>
            </a:r>
          </a:p>
        </p:txBody>
      </p:sp>
      <p:cxnSp>
        <p:nvCxnSpPr>
          <p:cNvPr id="23567" name="Connettore 7 42"/>
          <p:cNvCxnSpPr>
            <a:cxnSpLocks noChangeShapeType="1"/>
            <a:stCxn id="23555" idx="2"/>
            <a:endCxn id="23556" idx="0"/>
          </p:cNvCxnSpPr>
          <p:nvPr/>
        </p:nvCxnSpPr>
        <p:spPr bwMode="auto">
          <a:xfrm rot="16200000" flipH="1">
            <a:off x="2357437" y="2786063"/>
            <a:ext cx="1928813" cy="1785938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6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Collegamento tra i componenti (3/3)</a:t>
            </a:r>
          </a:p>
        </p:txBody>
      </p:sp>
      <p:sp>
        <p:nvSpPr>
          <p:cNvPr id="24579" name="Segnaposto contenuto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Nel caso di JEE</a:t>
            </a:r>
          </a:p>
        </p:txBody>
      </p:sp>
      <p:sp>
        <p:nvSpPr>
          <p:cNvPr id="24580" name="Rettangolo arrotondato 5"/>
          <p:cNvSpPr>
            <a:spLocks noChangeArrowheads="1"/>
          </p:cNvSpPr>
          <p:nvPr/>
        </p:nvSpPr>
        <p:spPr bwMode="auto">
          <a:xfrm>
            <a:off x="1692275" y="2357438"/>
            <a:ext cx="2379663" cy="1214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700">
                <a:latin typeface="ZapfHumnst BT" charset="0"/>
              </a:rPr>
              <a:t>Controller</a:t>
            </a:r>
          </a:p>
          <a:p>
            <a:pPr algn="ctr"/>
            <a:r>
              <a:rPr lang="it-IT" sz="2800">
                <a:latin typeface="ZapfHumnst BT" charset="0"/>
              </a:rPr>
              <a:t>Servlet e JSP</a:t>
            </a:r>
          </a:p>
        </p:txBody>
      </p:sp>
      <p:sp>
        <p:nvSpPr>
          <p:cNvPr id="24581" name="Rettangolo arrotondato 6"/>
          <p:cNvSpPr>
            <a:spLocks noChangeArrowheads="1"/>
          </p:cNvSpPr>
          <p:nvPr/>
        </p:nvSpPr>
        <p:spPr bwMode="auto">
          <a:xfrm>
            <a:off x="2786063" y="4500563"/>
            <a:ext cx="2143125" cy="1214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700">
                <a:latin typeface="ZapfHumnst BT" charset="0"/>
              </a:rPr>
              <a:t>View</a:t>
            </a:r>
          </a:p>
          <a:p>
            <a:pPr algn="ctr"/>
            <a:r>
              <a:rPr lang="it-IT" sz="2800">
                <a:latin typeface="ZapfHumnst BT" charset="0"/>
              </a:rPr>
              <a:t>JSP</a:t>
            </a:r>
          </a:p>
        </p:txBody>
      </p:sp>
      <p:sp>
        <p:nvSpPr>
          <p:cNvPr id="24582" name="Rettangolo arrotondato 7"/>
          <p:cNvSpPr>
            <a:spLocks noChangeArrowheads="1"/>
          </p:cNvSpPr>
          <p:nvPr/>
        </p:nvSpPr>
        <p:spPr bwMode="auto">
          <a:xfrm>
            <a:off x="5286375" y="3429000"/>
            <a:ext cx="1928813" cy="1214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700">
                <a:latin typeface="ZapfHumnst BT" charset="0"/>
              </a:rPr>
              <a:t>Model</a:t>
            </a:r>
          </a:p>
          <a:p>
            <a:pPr algn="ctr"/>
            <a:r>
              <a:rPr lang="it-IT" sz="2800">
                <a:latin typeface="ZapfHumnst BT" charset="0"/>
              </a:rPr>
              <a:t>JavaBeans</a:t>
            </a:r>
          </a:p>
        </p:txBody>
      </p:sp>
      <p:cxnSp>
        <p:nvCxnSpPr>
          <p:cNvPr id="24583" name="Forma 17"/>
          <p:cNvCxnSpPr>
            <a:cxnSpLocks noChangeShapeType="1"/>
            <a:stCxn id="24580" idx="3"/>
            <a:endCxn id="24582" idx="0"/>
          </p:cNvCxnSpPr>
          <p:nvPr/>
        </p:nvCxnSpPr>
        <p:spPr bwMode="auto">
          <a:xfrm>
            <a:off x="4086225" y="2965450"/>
            <a:ext cx="2165350" cy="449263"/>
          </a:xfrm>
          <a:prstGeom prst="curved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Forma 19"/>
          <p:cNvCxnSpPr>
            <a:cxnSpLocks noChangeShapeType="1"/>
            <a:stCxn id="24582" idx="2"/>
            <a:endCxn id="24581" idx="3"/>
          </p:cNvCxnSpPr>
          <p:nvPr/>
        </p:nvCxnSpPr>
        <p:spPr bwMode="auto">
          <a:xfrm rot="5400000">
            <a:off x="5357813" y="4214813"/>
            <a:ext cx="465137" cy="1322387"/>
          </a:xfrm>
          <a:prstGeom prst="curvedConnector2">
            <a:avLst/>
          </a:prstGeom>
          <a:noFill/>
          <a:ln w="2857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Connettore 2 16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>
            <a:off x="2882900" y="3586163"/>
            <a:ext cx="974725" cy="90011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Sequenza</a:t>
            </a:r>
          </a:p>
        </p:txBody>
      </p:sp>
      <p:pic>
        <p:nvPicPr>
          <p:cNvPr id="25604" name="Immagine 3" descr="mvc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216049"/>
            <a:ext cx="5791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Esempio</a:t>
            </a:r>
          </a:p>
        </p:txBody>
      </p:sp>
      <p:sp>
        <p:nvSpPr>
          <p:cNvPr id="28675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Vogliamo realizzare tramite MVC la seguente applicazione:</a:t>
            </a:r>
          </a:p>
          <a:p>
            <a:pPr lvl="1"/>
            <a:r>
              <a:rPr lang="it-IT" dirty="0" smtClean="0"/>
              <a:t>Una </a:t>
            </a:r>
            <a:r>
              <a:rPr lang="it-IT" dirty="0" err="1" smtClean="0"/>
              <a:t>form</a:t>
            </a:r>
            <a:r>
              <a:rPr lang="it-IT" dirty="0" smtClean="0"/>
              <a:t> permette di specificare un </a:t>
            </a:r>
            <a:r>
              <a:rPr lang="it-IT" b="1" dirty="0" smtClean="0"/>
              <a:t>codice fiscale</a:t>
            </a:r>
          </a:p>
          <a:p>
            <a:pPr lvl="1"/>
            <a:r>
              <a:rPr lang="it-IT" dirty="0" smtClean="0"/>
              <a:t>L’applicazione cerca in un </a:t>
            </a:r>
            <a:r>
              <a:rPr lang="it-IT" b="1" dirty="0" smtClean="0"/>
              <a:t>database</a:t>
            </a:r>
            <a:r>
              <a:rPr lang="it-IT" dirty="0" smtClean="0"/>
              <a:t> le informazioni relative a quella persona</a:t>
            </a:r>
          </a:p>
          <a:p>
            <a:pPr lvl="1"/>
            <a:r>
              <a:rPr lang="it-IT" dirty="0" smtClean="0"/>
              <a:t>Le informazioni vengono </a:t>
            </a:r>
            <a:r>
              <a:rPr lang="it-IT" b="1" dirty="0" smtClean="0"/>
              <a:t>visualizzate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3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Esempio - modello</a:t>
            </a:r>
          </a:p>
        </p:txBody>
      </p:sp>
      <p:sp>
        <p:nvSpPr>
          <p:cNvPr id="29699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Nel Modello si costruisce un componente che accede al database</a:t>
            </a:r>
          </a:p>
          <a:p>
            <a:r>
              <a:rPr lang="it-IT" dirty="0" smtClean="0"/>
              <a:t>Il </a:t>
            </a:r>
            <a:r>
              <a:rPr lang="it-IT" dirty="0"/>
              <a:t>componente </a:t>
            </a:r>
            <a:r>
              <a:rPr lang="it-IT" dirty="0" smtClean="0"/>
              <a:t>ha una variabile </a:t>
            </a:r>
            <a:r>
              <a:rPr lang="it-IT" i="1" dirty="0" err="1" smtClean="0"/>
              <a:t>cf</a:t>
            </a:r>
            <a:r>
              <a:rPr lang="it-IT" dirty="0" smtClean="0"/>
              <a:t> e una variabile </a:t>
            </a:r>
            <a:r>
              <a:rPr lang="it-IT" i="1" dirty="0" smtClean="0"/>
              <a:t>persona</a:t>
            </a:r>
            <a:endParaRPr lang="it-IT" dirty="0" smtClean="0"/>
          </a:p>
          <a:p>
            <a:pPr lvl="1"/>
            <a:r>
              <a:rPr lang="it-IT" dirty="0" smtClean="0"/>
              <a:t>Il set() e il </a:t>
            </a:r>
            <a:r>
              <a:rPr lang="it-IT" dirty="0" err="1" smtClean="0"/>
              <a:t>get</a:t>
            </a:r>
            <a:r>
              <a:rPr lang="it-IT" dirty="0" smtClean="0"/>
              <a:t>() per </a:t>
            </a:r>
            <a:r>
              <a:rPr lang="it-IT" i="1" dirty="0" err="1" smtClean="0"/>
              <a:t>cf</a:t>
            </a:r>
            <a:r>
              <a:rPr lang="it-IT" dirty="0" smtClean="0"/>
              <a:t> funzionano in modo elementare</a:t>
            </a:r>
          </a:p>
          <a:p>
            <a:pPr lvl="1"/>
            <a:r>
              <a:rPr lang="it-IT" dirty="0" smtClean="0"/>
              <a:t>Il set() di </a:t>
            </a:r>
            <a:r>
              <a:rPr lang="it-IT" i="1" dirty="0" smtClean="0"/>
              <a:t>persona</a:t>
            </a:r>
            <a:r>
              <a:rPr lang="it-IT" dirty="0" smtClean="0"/>
              <a:t> è bloccato (non fa niente)</a:t>
            </a:r>
          </a:p>
          <a:p>
            <a:pPr lvl="1"/>
            <a:r>
              <a:rPr lang="it-IT" dirty="0" smtClean="0"/>
              <a:t>Il </a:t>
            </a:r>
            <a:r>
              <a:rPr lang="it-IT" dirty="0" err="1" smtClean="0"/>
              <a:t>get</a:t>
            </a:r>
            <a:r>
              <a:rPr lang="it-IT" dirty="0" smtClean="0"/>
              <a:t>() di </a:t>
            </a:r>
            <a:r>
              <a:rPr lang="it-IT" i="1" dirty="0" smtClean="0"/>
              <a:t>persona</a:t>
            </a:r>
            <a:r>
              <a:rPr lang="it-IT" dirty="0" smtClean="0"/>
              <a:t> scatena una richiesta al database sulla base delle informazioni contenute nella variabile </a:t>
            </a:r>
            <a:r>
              <a:rPr lang="it-IT" i="1" dirty="0" err="1" smtClean="0"/>
              <a:t>cf</a:t>
            </a:r>
            <a:endParaRPr lang="it-IT" i="1" dirty="0" smtClean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Esempio - controller</a:t>
            </a:r>
          </a:p>
        </p:txBody>
      </p:sp>
      <p:sp>
        <p:nvSpPr>
          <p:cNvPr id="3072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Una GUI riceve la richiesta del client</a:t>
            </a:r>
          </a:p>
          <a:p>
            <a:r>
              <a:rPr lang="it-IT" dirty="0" smtClean="0"/>
              <a:t>Se la richiesta non contiene parametri, questa viene dirottata subito verso la GUI della parte </a:t>
            </a:r>
            <a:r>
              <a:rPr lang="it-IT" dirty="0" err="1" smtClean="0"/>
              <a:t>View</a:t>
            </a:r>
            <a:endParaRPr lang="it-IT" dirty="0" smtClean="0"/>
          </a:p>
          <a:p>
            <a:pPr lvl="1"/>
            <a:r>
              <a:rPr lang="it-IT" dirty="0" smtClean="0"/>
              <a:t>È la prima volta che si accede all’applicazione e è necessario presentare all’utente una interfaccia per inserire i dati</a:t>
            </a:r>
          </a:p>
          <a:p>
            <a:r>
              <a:rPr lang="it-IT" dirty="0" smtClean="0"/>
              <a:t>Se la richiesta contiene parametri, questi vengono memorizzati nel componente descritto precedentemente</a:t>
            </a:r>
          </a:p>
          <a:p>
            <a:pPr lvl="1"/>
            <a:r>
              <a:rPr lang="it-IT" dirty="0" smtClean="0"/>
              <a:t>L’utente ha inserito i parametri di interesse e sottomesso la richiesta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sistema </a:t>
            </a:r>
            <a:r>
              <a:rPr lang="it-IT" dirty="0" smtClean="0"/>
              <a:t>d’allarme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2154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9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Esempio - view</a:t>
            </a:r>
          </a:p>
        </p:txBody>
      </p:sp>
      <p:sp>
        <p:nvSpPr>
          <p:cNvPr id="31747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Una GUI accede al componente</a:t>
            </a:r>
          </a:p>
          <a:p>
            <a:pPr lvl="1"/>
            <a:r>
              <a:rPr lang="it-IT" dirty="0" smtClean="0"/>
              <a:t>Se i parametri del componente non sono settati, allora la GUI (</a:t>
            </a:r>
            <a:r>
              <a:rPr lang="it-IT" dirty="0" err="1" smtClean="0"/>
              <a:t>ri</a:t>
            </a:r>
            <a:r>
              <a:rPr lang="it-IT" dirty="0" smtClean="0"/>
              <a:t>-)visualizza la finestra all’utente</a:t>
            </a:r>
          </a:p>
          <a:p>
            <a:pPr lvl="1"/>
            <a:r>
              <a:rPr lang="it-IT" dirty="0" smtClean="0"/>
              <a:t>Se i parametri sono settati la GUI visualizza le informazioni relative all’utente</a:t>
            </a:r>
          </a:p>
          <a:p>
            <a:r>
              <a:rPr lang="it-IT" dirty="0" smtClean="0"/>
              <a:t>Come si nota C e V sono disaccoppiati dal M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1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Strumenti</a:t>
            </a:r>
          </a:p>
        </p:txBody>
      </p:sp>
      <p:sp>
        <p:nvSpPr>
          <p:cNvPr id="32771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separazione di compiti proposta da MVC, pur favorendo il riuso del codice, etc., complica notevolmente le cose dal punto di vista di organizzazione della applicazione:</a:t>
            </a:r>
          </a:p>
          <a:p>
            <a:pPr lvl="1"/>
            <a:r>
              <a:rPr lang="it-IT" dirty="0" smtClean="0"/>
              <a:t>Molti componenti interconnessi</a:t>
            </a:r>
          </a:p>
          <a:p>
            <a:r>
              <a:rPr lang="it-IT" dirty="0" smtClean="0"/>
              <a:t>Per lo sviluppo Web ci sono strumenti che semplificano e automatizzano l’organizzazione di un sito MVC complesso</a:t>
            </a:r>
          </a:p>
          <a:p>
            <a:pPr lvl="1"/>
            <a:r>
              <a:rPr lang="it-IT" dirty="0" err="1" smtClean="0"/>
              <a:t>Struts</a:t>
            </a:r>
            <a:endParaRPr lang="it-IT" dirty="0" smtClean="0"/>
          </a:p>
          <a:p>
            <a:pPr lvl="1"/>
            <a:r>
              <a:rPr lang="it-IT" dirty="0" err="1" smtClean="0"/>
              <a:t>JavaServer</a:t>
            </a:r>
            <a:r>
              <a:rPr lang="it-IT" dirty="0" smtClean="0"/>
              <a:t> </a:t>
            </a:r>
            <a:r>
              <a:rPr lang="it-IT" dirty="0" err="1" smtClean="0"/>
              <a:t>Faces</a:t>
            </a:r>
            <a:endParaRPr lang="it-IT" dirty="0" smtClean="0"/>
          </a:p>
          <a:p>
            <a:pPr lvl="1"/>
            <a:r>
              <a:rPr lang="it-IT" dirty="0" smtClean="0"/>
              <a:t>Spring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5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Modularizzazione</a:t>
            </a:r>
            <a:r>
              <a:rPr lang="it-IT" dirty="0"/>
              <a:t> (</a:t>
            </a:r>
            <a:r>
              <a:rPr lang="it-IT" dirty="0" smtClean="0"/>
              <a:t>1/3) 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32915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dirty="0"/>
              <a:t>Un modulo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raccoglie un </a:t>
            </a:r>
            <a:r>
              <a:rPr lang="it-IT" sz="2400" b="1" dirty="0"/>
              <a:t>insieme di funzionalità </a:t>
            </a:r>
            <a:r>
              <a:rPr lang="it-IT" sz="2400" dirty="0"/>
              <a:t>tra loro strettamente </a:t>
            </a:r>
            <a:r>
              <a:rPr lang="it-IT" sz="2400" b="1" dirty="0" smtClean="0"/>
              <a:t>legate</a:t>
            </a:r>
            <a:endParaRPr lang="it-IT" sz="2400" b="1" dirty="0"/>
          </a:p>
          <a:p>
            <a:pPr lvl="1">
              <a:lnSpc>
                <a:spcPct val="90000"/>
              </a:lnSpc>
            </a:pPr>
            <a:r>
              <a:rPr lang="it-IT" sz="2400" dirty="0"/>
              <a:t>deve essere definito in due fasi</a:t>
            </a:r>
          </a:p>
          <a:p>
            <a:pPr lvl="2">
              <a:lnSpc>
                <a:spcPct val="90000"/>
              </a:lnSpc>
            </a:pPr>
            <a:r>
              <a:rPr lang="it-IT" dirty="0"/>
              <a:t>design </a:t>
            </a:r>
            <a:r>
              <a:rPr lang="it-IT" b="1" dirty="0"/>
              <a:t>architetturale</a:t>
            </a:r>
            <a:r>
              <a:rPr lang="it-IT" dirty="0"/>
              <a:t>, specifica il comportamento di un modulo in relazione all’interazione con altri </a:t>
            </a:r>
            <a:r>
              <a:rPr lang="it-IT" dirty="0" smtClean="0"/>
              <a:t>moduli</a:t>
            </a:r>
            <a:endParaRPr lang="it-IT" dirty="0"/>
          </a:p>
          <a:p>
            <a:pPr lvl="2">
              <a:lnSpc>
                <a:spcPct val="90000"/>
              </a:lnSpc>
            </a:pPr>
            <a:r>
              <a:rPr lang="it-IT" dirty="0"/>
              <a:t>design </a:t>
            </a:r>
            <a:r>
              <a:rPr lang="it-IT" b="1" dirty="0"/>
              <a:t>in dettaglio</a:t>
            </a:r>
            <a:r>
              <a:rPr lang="it-IT" dirty="0"/>
              <a:t>, definisce le funzionalità di ogni singolo modulo, indicando come le funzionalità debbano essere </a:t>
            </a:r>
            <a:r>
              <a:rPr lang="it-IT" dirty="0" smtClean="0"/>
              <a:t>realizzate</a:t>
            </a:r>
            <a:endParaRPr lang="it-IT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it-IT" sz="2400" dirty="0"/>
          </a:p>
          <a:p>
            <a:pPr>
              <a:lnSpc>
                <a:spcPct val="90000"/>
              </a:lnSpc>
            </a:pPr>
            <a:r>
              <a:rPr lang="it-IT" sz="2400" dirty="0"/>
              <a:t>Un modulo è completamente </a:t>
            </a:r>
            <a:r>
              <a:rPr lang="it-IT" sz="2400" b="1" dirty="0"/>
              <a:t>specificato</a:t>
            </a:r>
            <a:r>
              <a:rPr lang="it-IT" sz="2400" dirty="0"/>
              <a:t> quando il livello di </a:t>
            </a:r>
            <a:r>
              <a:rPr lang="it-IT" sz="2400" b="1" dirty="0"/>
              <a:t>dettaglio</a:t>
            </a:r>
            <a:r>
              <a:rPr lang="it-IT" sz="2400" dirty="0"/>
              <a:t> delle specifiche ha un’interpretazione </a:t>
            </a:r>
            <a:r>
              <a:rPr lang="it-IT" sz="2400" b="1" dirty="0"/>
              <a:t>non ambigua </a:t>
            </a:r>
            <a:r>
              <a:rPr lang="it-IT" sz="2400" dirty="0"/>
              <a:t>e </a:t>
            </a:r>
            <a:r>
              <a:rPr lang="it-IT" sz="2400" b="1" dirty="0"/>
              <a:t>completa</a:t>
            </a:r>
            <a:r>
              <a:rPr lang="it-IT" sz="2400" dirty="0"/>
              <a:t> da parte dei </a:t>
            </a:r>
            <a:r>
              <a:rPr lang="it-IT" sz="2400" dirty="0" smtClean="0"/>
              <a:t>programmatori</a:t>
            </a:r>
            <a:endParaRPr lang="it-IT" sz="24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047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Modularizzazione</a:t>
            </a:r>
            <a:r>
              <a:rPr lang="it-IT" dirty="0"/>
              <a:t> (</a:t>
            </a:r>
            <a:r>
              <a:rPr lang="it-IT" dirty="0" smtClean="0"/>
              <a:t>2/3)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207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700" dirty="0"/>
              <a:t>Suddividere un sistema in moduli necessita di </a:t>
            </a:r>
            <a:r>
              <a:rPr lang="it-IT" sz="2700" b="1" dirty="0"/>
              <a:t>tracciare</a:t>
            </a:r>
            <a:r>
              <a:rPr lang="it-IT" sz="2700" dirty="0"/>
              <a:t> le </a:t>
            </a:r>
            <a:r>
              <a:rPr lang="it-IT" sz="2700" b="1" dirty="0"/>
              <a:t>interazioni</a:t>
            </a:r>
            <a:r>
              <a:rPr lang="it-IT" sz="2700" dirty="0"/>
              <a:t> tra i </a:t>
            </a:r>
            <a:r>
              <a:rPr lang="it-IT" sz="2700" dirty="0" smtClean="0"/>
              <a:t>moduli</a:t>
            </a:r>
            <a:endParaRPr lang="it-IT" sz="2700" dirty="0"/>
          </a:p>
          <a:p>
            <a:pPr>
              <a:lnSpc>
                <a:spcPct val="90000"/>
              </a:lnSpc>
            </a:pPr>
            <a:endParaRPr lang="it-IT" sz="2700" dirty="0"/>
          </a:p>
          <a:p>
            <a:pPr>
              <a:lnSpc>
                <a:spcPct val="90000"/>
              </a:lnSpc>
            </a:pPr>
            <a:r>
              <a:rPr lang="it-IT" sz="2700" dirty="0"/>
              <a:t>Le relazioni più comuni sono</a:t>
            </a:r>
          </a:p>
          <a:p>
            <a:pPr lvl="1">
              <a:lnSpc>
                <a:spcPct val="90000"/>
              </a:lnSpc>
            </a:pPr>
            <a:r>
              <a:rPr lang="it-IT" sz="2200" b="1" dirty="0"/>
              <a:t>utilizzo</a:t>
            </a:r>
            <a:r>
              <a:rPr lang="it-IT" sz="2200" dirty="0"/>
              <a:t> (</a:t>
            </a:r>
            <a:r>
              <a:rPr lang="it-IT" sz="2200" b="1" dirty="0" err="1"/>
              <a:t>uses</a:t>
            </a:r>
            <a:r>
              <a:rPr lang="it-IT" sz="2200" dirty="0"/>
              <a:t>), indica quali moduli vengono utilizzati per completare i servizi forniti da un particolare </a:t>
            </a:r>
            <a:r>
              <a:rPr lang="it-IT" sz="2200" dirty="0" smtClean="0"/>
              <a:t>modulo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b="1" dirty="0"/>
              <a:t>composizione</a:t>
            </a:r>
            <a:r>
              <a:rPr lang="it-IT" sz="2200" dirty="0"/>
              <a:t> (</a:t>
            </a:r>
            <a:r>
              <a:rPr lang="it-IT" sz="2200" b="1" dirty="0"/>
              <a:t>part-of</a:t>
            </a:r>
            <a:r>
              <a:rPr lang="it-IT" sz="2200" dirty="0"/>
              <a:t>), descrive la struttura del sistema a diversi livelli di </a:t>
            </a:r>
            <a:r>
              <a:rPr lang="it-IT" sz="2200" dirty="0" smtClean="0"/>
              <a:t>dettaglio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b="1" dirty="0"/>
              <a:t>dipendenza</a:t>
            </a:r>
            <a:r>
              <a:rPr lang="it-IT" sz="2200" dirty="0"/>
              <a:t> (</a:t>
            </a:r>
            <a:r>
              <a:rPr lang="it-IT" sz="2200" b="1" dirty="0" err="1"/>
              <a:t>depends</a:t>
            </a:r>
            <a:r>
              <a:rPr lang="it-IT" sz="2200" b="1" dirty="0"/>
              <a:t>-on</a:t>
            </a:r>
            <a:r>
              <a:rPr lang="it-IT" sz="2200" dirty="0"/>
              <a:t>), descrive la sequenza con cui possono essere realizzati i diversi </a:t>
            </a:r>
            <a:r>
              <a:rPr lang="it-IT" sz="2200" dirty="0" smtClean="0"/>
              <a:t>moduli</a:t>
            </a:r>
            <a:endParaRPr lang="it-IT" sz="22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8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Modularizzazione</a:t>
            </a:r>
            <a:r>
              <a:rPr lang="it-IT" dirty="0"/>
              <a:t> (</a:t>
            </a:r>
            <a:r>
              <a:rPr lang="it-IT" dirty="0" smtClean="0"/>
              <a:t>3/3)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800" dirty="0"/>
              <a:t>La strategia da utilizzare nella definizione dei moduli può essere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it-IT" sz="2400" b="1" dirty="0"/>
              <a:t>top down</a:t>
            </a:r>
            <a:r>
              <a:rPr lang="it-IT" sz="2400" dirty="0"/>
              <a:t>, decompone progressivamente i moduli in unità più piccole a partire da una visione globale ed astratta</a:t>
            </a:r>
          </a:p>
          <a:p>
            <a:pPr lvl="2">
              <a:lnSpc>
                <a:spcPct val="80000"/>
              </a:lnSpc>
              <a:buClr>
                <a:schemeClr val="tx2"/>
              </a:buClr>
            </a:pPr>
            <a:r>
              <a:rPr lang="it-IT" dirty="0"/>
              <a:t>garantisce che la progettazione sia fatta partendo da una visione </a:t>
            </a:r>
            <a:r>
              <a:rPr lang="it-IT" b="1" dirty="0" smtClean="0"/>
              <a:t>globale</a:t>
            </a:r>
            <a:endParaRPr lang="it-IT" b="1" dirty="0"/>
          </a:p>
          <a:p>
            <a:pPr lvl="2">
              <a:lnSpc>
                <a:spcPct val="80000"/>
              </a:lnSpc>
              <a:buClr>
                <a:schemeClr val="tx2"/>
              </a:buClr>
            </a:pPr>
            <a:r>
              <a:rPr lang="it-IT" dirty="0"/>
              <a:t>permette di realizzare una </a:t>
            </a:r>
            <a:r>
              <a:rPr lang="it-IT" b="1" dirty="0"/>
              <a:t>documentazione</a:t>
            </a:r>
            <a:r>
              <a:rPr lang="it-IT" dirty="0"/>
              <a:t> di più facile </a:t>
            </a:r>
            <a:r>
              <a:rPr lang="it-IT" dirty="0" smtClean="0"/>
              <a:t>comprensione</a:t>
            </a:r>
            <a:endParaRPr lang="it-IT" dirty="0"/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it-IT" sz="2400" b="1" dirty="0"/>
              <a:t>bottom up</a:t>
            </a:r>
            <a:r>
              <a:rPr lang="it-IT" sz="2400" dirty="0"/>
              <a:t>: aggrega i componenti di base in moduli che descrivono il sistema a complessità crescente</a:t>
            </a:r>
          </a:p>
          <a:p>
            <a:pPr lvl="2">
              <a:lnSpc>
                <a:spcPct val="80000"/>
              </a:lnSpc>
              <a:buClr>
                <a:schemeClr val="tx2"/>
              </a:buClr>
            </a:pPr>
            <a:r>
              <a:rPr lang="it-IT" dirty="0"/>
              <a:t>permette di analizzare in dettaglio le </a:t>
            </a:r>
            <a:r>
              <a:rPr lang="it-IT" b="1" dirty="0"/>
              <a:t>strutture dati </a:t>
            </a:r>
            <a:r>
              <a:rPr lang="it-IT" dirty="0"/>
              <a:t>utilizzate dalle </a:t>
            </a:r>
            <a:r>
              <a:rPr lang="it-IT" dirty="0" smtClean="0"/>
              <a:t>procedure</a:t>
            </a:r>
            <a:endParaRPr lang="it-IT" dirty="0"/>
          </a:p>
          <a:p>
            <a:pPr lvl="2">
              <a:lnSpc>
                <a:spcPct val="80000"/>
              </a:lnSpc>
              <a:buClr>
                <a:schemeClr val="tx2"/>
              </a:buClr>
            </a:pPr>
            <a:r>
              <a:rPr lang="it-IT" dirty="0"/>
              <a:t>non comporta un prematuro irrigidimento della struttura del </a:t>
            </a:r>
            <a:r>
              <a:rPr lang="it-IT" dirty="0" smtClean="0"/>
              <a:t>sistema</a:t>
            </a:r>
            <a:endParaRPr lang="it-IT" dirty="0"/>
          </a:p>
          <a:p>
            <a:pPr>
              <a:lnSpc>
                <a:spcPct val="80000"/>
              </a:lnSpc>
            </a:pPr>
            <a:r>
              <a:rPr lang="it-IT" sz="2800" dirty="0"/>
              <a:t>I progettisti non operano mai seguendo una sola </a:t>
            </a:r>
            <a:r>
              <a:rPr lang="it-IT" sz="2800" dirty="0" smtClean="0"/>
              <a:t>strategia</a:t>
            </a:r>
            <a:endParaRPr lang="it-IT" sz="28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70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</a:t>
            </a:r>
            <a:r>
              <a:rPr lang="it-IT" dirty="0" err="1" smtClean="0"/>
              <a:t>client-server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3045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Tipica dei sistemi distribuiti</a:t>
            </a:r>
          </a:p>
          <a:p>
            <a:pPr lvl="1"/>
            <a:r>
              <a:rPr lang="it-IT" sz="2200" dirty="0"/>
              <a:t>descrive come l’elaborazione e i dati sono gestiti da un insieme di </a:t>
            </a:r>
            <a:r>
              <a:rPr lang="it-IT" sz="2200" dirty="0" smtClean="0"/>
              <a:t>componenti</a:t>
            </a:r>
            <a:endParaRPr lang="it-IT" sz="2200" dirty="0"/>
          </a:p>
          <a:p>
            <a:r>
              <a:rPr lang="it-IT" sz="2700" dirty="0"/>
              <a:t>È formata da</a:t>
            </a:r>
          </a:p>
          <a:p>
            <a:pPr lvl="1"/>
            <a:r>
              <a:rPr lang="it-IT" sz="2200" dirty="0"/>
              <a:t>un insieme di </a:t>
            </a:r>
            <a:r>
              <a:rPr lang="it-IT" sz="2200" b="1" dirty="0"/>
              <a:t>server</a:t>
            </a:r>
            <a:r>
              <a:rPr lang="it-IT" sz="2200" dirty="0"/>
              <a:t> che offrono servizi di uso </a:t>
            </a:r>
            <a:r>
              <a:rPr lang="it-IT" sz="2200" dirty="0" smtClean="0"/>
              <a:t>generale</a:t>
            </a:r>
            <a:endParaRPr lang="it-IT" sz="2200" dirty="0"/>
          </a:p>
          <a:p>
            <a:pPr lvl="1"/>
            <a:r>
              <a:rPr lang="it-IT" sz="2200" dirty="0"/>
              <a:t>un insieme di </a:t>
            </a:r>
            <a:r>
              <a:rPr lang="it-IT" sz="2200" b="1" dirty="0"/>
              <a:t>client</a:t>
            </a:r>
            <a:r>
              <a:rPr lang="it-IT" sz="2200" dirty="0"/>
              <a:t> di sfruttano i servizi messi a disposizione dai </a:t>
            </a:r>
            <a:r>
              <a:rPr lang="it-IT" sz="2200" dirty="0" smtClean="0"/>
              <a:t>server</a:t>
            </a:r>
            <a:endParaRPr lang="it-IT" sz="2200" dirty="0"/>
          </a:p>
          <a:p>
            <a:pPr lvl="1"/>
            <a:r>
              <a:rPr lang="it-IT" sz="2200" dirty="0"/>
              <a:t>una </a:t>
            </a:r>
            <a:r>
              <a:rPr lang="it-IT" sz="2200" b="1" dirty="0"/>
              <a:t>rete</a:t>
            </a:r>
            <a:r>
              <a:rPr lang="it-IT" sz="2200" dirty="0"/>
              <a:t>, con una certa topologia, che garantisce la connettività tra client e </a:t>
            </a:r>
            <a:r>
              <a:rPr lang="it-IT" sz="2200" dirty="0" smtClean="0"/>
              <a:t>server</a:t>
            </a:r>
          </a:p>
          <a:p>
            <a:r>
              <a:rPr lang="it-IT" sz="2500" dirty="0" smtClean="0"/>
              <a:t>Caratteristiche</a:t>
            </a:r>
          </a:p>
          <a:p>
            <a:pPr lvl="1"/>
            <a:r>
              <a:rPr lang="it-IT" sz="2200" dirty="0" smtClean="0"/>
              <a:t>Asimmetrica</a:t>
            </a:r>
          </a:p>
          <a:p>
            <a:pPr lvl="1"/>
            <a:r>
              <a:rPr lang="it-IT" sz="2200" dirty="0" smtClean="0"/>
              <a:t>Richiesta-risposta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072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servizi multimediali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130560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981200"/>
            <a:ext cx="761841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3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loSlidePO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atellit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atellit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ModelloSlidePO</Template>
  <TotalTime>62</TotalTime>
  <Words>2164</Words>
  <Application>Microsoft Macintosh PowerPoint</Application>
  <PresentationFormat>Presentazione su schermo (4:3)</PresentationFormat>
  <Paragraphs>319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2" baseType="lpstr">
      <vt:lpstr>ModelloSlidePO</vt:lpstr>
      <vt:lpstr>Progettazione</vt:lpstr>
      <vt:lpstr>Progettazione (1/2)</vt:lpstr>
      <vt:lpstr>Progettazione (2/2)</vt:lpstr>
      <vt:lpstr>Esempio: sistema d’allarme</vt:lpstr>
      <vt:lpstr>Modularizzazione (1/3) </vt:lpstr>
      <vt:lpstr>Modularizzazione (2/3)</vt:lpstr>
      <vt:lpstr>Modularizzazione (3/3)</vt:lpstr>
      <vt:lpstr>Architettura client-server</vt:lpstr>
      <vt:lpstr>Esempio: servizi multimediali</vt:lpstr>
      <vt:lpstr>Caratteristiche dell’architettura client-server</vt:lpstr>
      <vt:lpstr>Architettura a tre livelli (1/2)</vt:lpstr>
      <vt:lpstr>Architettura a tre livelli (2/2)</vt:lpstr>
      <vt:lpstr>Progettazione del controllo</vt:lpstr>
      <vt:lpstr>Controllo centralizzato</vt:lpstr>
      <vt:lpstr>Modello request/response</vt:lpstr>
      <vt:lpstr>Modello master/slave</vt:lpstr>
      <vt:lpstr>Controllo ad eventi</vt:lpstr>
      <vt:lpstr>Modello broadcasting</vt:lpstr>
      <vt:lpstr>Modello ad interrupt</vt:lpstr>
      <vt:lpstr>Progettazione in dettaglio</vt:lpstr>
      <vt:lpstr>Interfaccia di un modulo</vt:lpstr>
      <vt:lpstr>Progettazione orientata agli oggetti</vt:lpstr>
      <vt:lpstr>Relazione con i modelli di analisi</vt:lpstr>
      <vt:lpstr>Modello MVC</vt:lpstr>
      <vt:lpstr>Cosa è MVC</vt:lpstr>
      <vt:lpstr>I componenti MVC</vt:lpstr>
      <vt:lpstr>Model</vt:lpstr>
      <vt:lpstr>View</vt:lpstr>
      <vt:lpstr>Controller</vt:lpstr>
      <vt:lpstr>Separazione dei componenti</vt:lpstr>
      <vt:lpstr>Vantaggi</vt:lpstr>
      <vt:lpstr>Costi</vt:lpstr>
      <vt:lpstr>Collegamento tra i componenti (1/3)</vt:lpstr>
      <vt:lpstr>Collegamento tra i componenti (2/3)</vt:lpstr>
      <vt:lpstr>Collegamento tra i componenti (3/3)</vt:lpstr>
      <vt:lpstr>Sequenza</vt:lpstr>
      <vt:lpstr>Esempio</vt:lpstr>
      <vt:lpstr>Esempio - modello</vt:lpstr>
      <vt:lpstr>Esempio - controller</vt:lpstr>
      <vt:lpstr>Esempio - view</vt:lpstr>
      <vt:lpstr>Strumenti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</dc:title>
  <dc:creator>giacomo</dc:creator>
  <cp:lastModifiedBy>Giacomo Cabri</cp:lastModifiedBy>
  <cp:revision>18</cp:revision>
  <dcterms:created xsi:type="dcterms:W3CDTF">2012-01-12T14:31:24Z</dcterms:created>
  <dcterms:modified xsi:type="dcterms:W3CDTF">2014-04-02T16:59:04Z</dcterms:modified>
</cp:coreProperties>
</file>