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4" r:id="rId14"/>
    <p:sldId id="284" r:id="rId15"/>
    <p:sldId id="293" r:id="rId16"/>
    <p:sldId id="291" r:id="rId17"/>
    <p:sldId id="289" r:id="rId18"/>
    <p:sldId id="290" r:id="rId19"/>
    <p:sldId id="292" r:id="rId20"/>
    <p:sldId id="295" r:id="rId21"/>
    <p:sldId id="296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97" r:id="rId30"/>
    <p:sldId id="275" r:id="rId31"/>
    <p:sldId id="276" r:id="rId32"/>
    <p:sldId id="300" r:id="rId33"/>
    <p:sldId id="301" r:id="rId34"/>
    <p:sldId id="277" r:id="rId35"/>
    <p:sldId id="278" r:id="rId36"/>
    <p:sldId id="298" r:id="rId37"/>
    <p:sldId id="279" r:id="rId38"/>
    <p:sldId id="280" r:id="rId39"/>
    <p:sldId id="281" r:id="rId40"/>
    <p:sldId id="282" r:id="rId41"/>
    <p:sldId id="283" r:id="rId42"/>
    <p:sldId id="299" r:id="rId4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50" autoAdjust="0"/>
  </p:normalViewPr>
  <p:slideViewPr>
    <p:cSldViewPr>
      <p:cViewPr varScale="1">
        <p:scale>
          <a:sx n="63" d="100"/>
          <a:sy n="6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DF903-55FB-48AE-82F5-96D6FA21BD0E}" type="datetimeFigureOut">
              <a:rPr lang="it-IT" smtClean="0"/>
              <a:t>18/07/2013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F39ED-9404-4470-A42B-F215C3120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574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D44B-B83A-45D4-A0EF-FE4E3007B3DC}" type="slidenum">
              <a:rPr lang="en-US"/>
              <a:pPr/>
              <a:t>5</a:t>
            </a:fld>
            <a:endParaRPr lang="en-US"/>
          </a:p>
        </p:txBody>
      </p:sp>
      <p:sp>
        <p:nvSpPr>
          <p:cNvPr id="142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10" y="4343831"/>
            <a:ext cx="5025182" cy="3190068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27324-DCE7-4127-A404-105292C01401}" type="slidenum">
              <a:rPr lang="en-US"/>
              <a:pPr/>
              <a:t>6</a:t>
            </a:fld>
            <a:endParaRPr lang="en-US"/>
          </a:p>
        </p:txBody>
      </p:sp>
      <p:sp>
        <p:nvSpPr>
          <p:cNvPr id="142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10" y="4343831"/>
            <a:ext cx="5025182" cy="3071679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2E9AE-3E8C-4D9A-87EE-09FAEF3F6AF6}" type="slidenum">
              <a:rPr lang="en-US"/>
              <a:pPr/>
              <a:t>7</a:t>
            </a:fld>
            <a:endParaRPr lang="en-US"/>
          </a:p>
        </p:txBody>
      </p:sp>
      <p:sp>
        <p:nvSpPr>
          <p:cNvPr id="142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10" y="4343831"/>
            <a:ext cx="5025182" cy="2903780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636DC-ADC8-4466-B655-F30FD3CCD9E7}" type="slidenum">
              <a:rPr lang="en-US"/>
              <a:pPr/>
              <a:t>8</a:t>
            </a:fld>
            <a:endParaRPr lang="en-US"/>
          </a:p>
        </p:txBody>
      </p:sp>
      <p:sp>
        <p:nvSpPr>
          <p:cNvPr id="143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10" y="4343831"/>
            <a:ext cx="5025182" cy="4184542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C1691-AB91-42B7-8523-0820920CC266}" type="slidenum">
              <a:rPr lang="en-US"/>
              <a:pPr/>
              <a:t>9</a:t>
            </a:fld>
            <a:endParaRPr lang="en-US"/>
          </a:p>
        </p:txBody>
      </p:sp>
      <p:sp>
        <p:nvSpPr>
          <p:cNvPr id="144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10" y="4343831"/>
            <a:ext cx="5025182" cy="256153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1AC01-195B-476D-B2D9-A4E82783694B}" type="slidenum">
              <a:rPr lang="en-US"/>
              <a:pPr/>
              <a:t>10</a:t>
            </a:fld>
            <a:endParaRPr lang="en-US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10" y="4343831"/>
            <a:ext cx="5025182" cy="3411780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5275" y="8684826"/>
            <a:ext cx="2971092" cy="45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accent2"/>
                </a:solidFill>
                <a:latin typeface="ZapfHumnst BT" charset="0"/>
                <a:ea typeface="MS PGothic" pitchFamily="34" charset="-128"/>
              </a:defRPr>
            </a:lvl1pPr>
            <a:lvl2pPr marL="37931725" indent="-37474525" eaLnBrk="0" hangingPunct="0">
              <a:defRPr sz="4400">
                <a:solidFill>
                  <a:schemeClr val="accent2"/>
                </a:solidFill>
                <a:latin typeface="ZapfHumnst BT" charset="0"/>
                <a:ea typeface="MS PGothic" pitchFamily="34" charset="-128"/>
              </a:defRPr>
            </a:lvl2pPr>
            <a:lvl3pPr eaLnBrk="0" hangingPunct="0">
              <a:defRPr sz="4400">
                <a:solidFill>
                  <a:schemeClr val="accent2"/>
                </a:solidFill>
                <a:latin typeface="ZapfHumnst BT" charset="0"/>
                <a:ea typeface="MS PGothic" pitchFamily="34" charset="-128"/>
              </a:defRPr>
            </a:lvl3pPr>
            <a:lvl4pPr eaLnBrk="0" hangingPunct="0">
              <a:defRPr sz="4400">
                <a:solidFill>
                  <a:schemeClr val="accent2"/>
                </a:solidFill>
                <a:latin typeface="ZapfHumnst BT" charset="0"/>
                <a:ea typeface="MS PGothic" pitchFamily="34" charset="-128"/>
              </a:defRPr>
            </a:lvl4pPr>
            <a:lvl5pPr eaLnBrk="0" hangingPunct="0">
              <a:defRPr sz="4400">
                <a:solidFill>
                  <a:schemeClr val="accent2"/>
                </a:solidFill>
                <a:latin typeface="ZapfHumnst BT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ZapfHumnst BT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ZapfHumnst BT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ZapfHumnst BT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ZapfHumnst BT" charset="0"/>
                <a:ea typeface="MS PGothic" pitchFamily="34" charset="-128"/>
              </a:defRPr>
            </a:lvl9pPr>
          </a:lstStyle>
          <a:p>
            <a:pPr eaLnBrk="1" hangingPunct="1"/>
            <a:fld id="{B6C435F4-0E57-4267-ACE3-4699B1DA3D76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0179" name="Rectangle 24371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</p:spPr>
      </p:sp>
      <p:sp>
        <p:nvSpPr>
          <p:cNvPr id="50180" name="Rectangle 2437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7" y="4343144"/>
            <a:ext cx="5486727" cy="41150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smtClean="0">
              <a:latin typeface="Sego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 di Decorator:</a:t>
            </a:r>
            <a:r>
              <a:rPr lang="it-IT" baseline="0" dirty="0" smtClean="0"/>
              <a:t> bordi e </a:t>
            </a:r>
            <a:r>
              <a:rPr lang="it-IT" baseline="0" dirty="0" err="1" smtClean="0"/>
              <a:t>scrollbar</a:t>
            </a:r>
            <a:r>
              <a:rPr lang="it-IT" baseline="0" dirty="0" smtClean="0"/>
              <a:t> ad una finestra</a:t>
            </a:r>
          </a:p>
          <a:p>
            <a:r>
              <a:rPr lang="it-IT" baseline="0" dirty="0" smtClean="0"/>
              <a:t>Esempio di </a:t>
            </a:r>
            <a:r>
              <a:rPr lang="it-IT" baseline="0" dirty="0" err="1" smtClean="0"/>
              <a:t>FlyWeight</a:t>
            </a:r>
            <a:r>
              <a:rPr lang="it-IT" baseline="0" dirty="0" smtClean="0"/>
              <a:t>: oggetto che rappresenta un carattere ma la sua posizione è determinata dall’oggetto riga in cui è inserito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F39ED-9404-4470-A42B-F215C3120B91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66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CONTROLLARE: in realtà</a:t>
            </a:r>
            <a:r>
              <a:rPr lang="it-IT" baseline="0" dirty="0" smtClean="0"/>
              <a:t> c’è una operazione che aggrega altre operazioni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F39ED-9404-4470-A42B-F215C3120B91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64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tango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tango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tango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olo isosce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208912" cy="59134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15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22620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" name="Connettore 1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8" name="Connettore 1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ttore 1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olo isosce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Design </a:t>
            </a:r>
            <a:r>
              <a:rPr lang="it-IT" dirty="0" err="1" smtClean="0"/>
              <a:t>Patterns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Pattern Language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44486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Definizioni di </a:t>
            </a:r>
            <a:r>
              <a:rPr lang="it-IT" dirty="0" err="1"/>
              <a:t>Coplien</a:t>
            </a:r>
            <a:endParaRPr lang="it-IT" dirty="0"/>
          </a:p>
          <a:p>
            <a:pPr lvl="1"/>
            <a:r>
              <a:rPr lang="it-IT" dirty="0"/>
              <a:t>…</a:t>
            </a:r>
            <a:r>
              <a:rPr lang="it-IT" i="1" dirty="0"/>
              <a:t>a </a:t>
            </a:r>
            <a:r>
              <a:rPr lang="it-IT" i="1" dirty="0" err="1"/>
              <a:t>structured</a:t>
            </a:r>
            <a:r>
              <a:rPr lang="it-IT" i="1" dirty="0"/>
              <a:t> </a:t>
            </a:r>
            <a:r>
              <a:rPr lang="it-IT" b="1" i="1" dirty="0" err="1"/>
              <a:t>collection</a:t>
            </a:r>
            <a:r>
              <a:rPr lang="it-IT" b="1" i="1" dirty="0"/>
              <a:t> of </a:t>
            </a:r>
            <a:r>
              <a:rPr lang="it-IT" b="1" i="1" dirty="0" err="1"/>
              <a:t>patterns</a:t>
            </a:r>
            <a:r>
              <a:rPr lang="it-IT" b="1" i="1" dirty="0"/>
              <a:t> </a:t>
            </a:r>
            <a:r>
              <a:rPr lang="it-IT" i="1" dirty="0" err="1"/>
              <a:t>that</a:t>
            </a:r>
            <a:r>
              <a:rPr lang="it-IT" i="1" dirty="0"/>
              <a:t> </a:t>
            </a:r>
            <a:r>
              <a:rPr lang="it-IT" i="1" dirty="0" err="1"/>
              <a:t>build</a:t>
            </a:r>
            <a:r>
              <a:rPr lang="it-IT" i="1" dirty="0"/>
              <a:t> on </a:t>
            </a:r>
            <a:r>
              <a:rPr lang="it-IT" i="1" dirty="0" err="1"/>
              <a:t>each</a:t>
            </a:r>
            <a:r>
              <a:rPr lang="it-IT" i="1" dirty="0"/>
              <a:t> </a:t>
            </a:r>
            <a:r>
              <a:rPr lang="it-IT" i="1" dirty="0" err="1"/>
              <a:t>other</a:t>
            </a:r>
            <a:r>
              <a:rPr lang="it-IT" i="1" dirty="0"/>
              <a:t> to </a:t>
            </a:r>
            <a:r>
              <a:rPr lang="it-IT" i="1" dirty="0" err="1"/>
              <a:t>transform</a:t>
            </a:r>
            <a:r>
              <a:rPr lang="it-IT" i="1" dirty="0"/>
              <a:t> </a:t>
            </a:r>
            <a:r>
              <a:rPr lang="it-IT" i="1" dirty="0" err="1"/>
              <a:t>needs</a:t>
            </a:r>
            <a:r>
              <a:rPr lang="it-IT" i="1" dirty="0"/>
              <a:t> and </a:t>
            </a:r>
            <a:r>
              <a:rPr lang="it-IT" i="1" dirty="0" err="1"/>
              <a:t>constraints</a:t>
            </a:r>
            <a:r>
              <a:rPr lang="it-IT" i="1" dirty="0"/>
              <a:t> </a:t>
            </a:r>
            <a:r>
              <a:rPr lang="it-IT" i="1" dirty="0" err="1"/>
              <a:t>into</a:t>
            </a:r>
            <a:r>
              <a:rPr lang="it-IT" i="1" dirty="0"/>
              <a:t> an </a:t>
            </a:r>
            <a:r>
              <a:rPr lang="it-IT" b="1" i="1" dirty="0" err="1" smtClean="0"/>
              <a:t>architecture</a:t>
            </a:r>
            <a:endParaRPr lang="it-IT" b="1" dirty="0"/>
          </a:p>
          <a:p>
            <a:pPr lvl="1"/>
            <a:r>
              <a:rPr lang="it-IT" i="1" dirty="0"/>
              <a:t>…</a:t>
            </a:r>
            <a:r>
              <a:rPr lang="it-IT" i="1" dirty="0" err="1"/>
              <a:t>defines</a:t>
            </a:r>
            <a:r>
              <a:rPr lang="it-IT" i="1" dirty="0"/>
              <a:t> </a:t>
            </a:r>
            <a:r>
              <a:rPr lang="it-IT" i="1" dirty="0" err="1"/>
              <a:t>collection</a:t>
            </a:r>
            <a:r>
              <a:rPr lang="it-IT" i="1" dirty="0"/>
              <a:t> of </a:t>
            </a:r>
            <a:r>
              <a:rPr lang="it-IT" b="1" i="1" dirty="0" err="1"/>
              <a:t>patterns</a:t>
            </a:r>
            <a:r>
              <a:rPr lang="it-IT" i="1" dirty="0"/>
              <a:t> and </a:t>
            </a:r>
            <a:r>
              <a:rPr lang="it-IT" b="1" i="1" dirty="0" err="1"/>
              <a:t>rules</a:t>
            </a:r>
            <a:r>
              <a:rPr lang="it-IT" i="1" dirty="0"/>
              <a:t> to combine </a:t>
            </a:r>
            <a:r>
              <a:rPr lang="it-IT" i="1" dirty="0" err="1"/>
              <a:t>them</a:t>
            </a:r>
            <a:r>
              <a:rPr lang="it-IT" i="1" dirty="0"/>
              <a:t> </a:t>
            </a:r>
            <a:r>
              <a:rPr lang="it-IT" i="1" dirty="0" err="1"/>
              <a:t>into</a:t>
            </a:r>
            <a:r>
              <a:rPr lang="it-IT" i="1" dirty="0"/>
              <a:t> an </a:t>
            </a:r>
            <a:r>
              <a:rPr lang="it-IT" b="1" i="1" dirty="0" err="1"/>
              <a:t>architectural</a:t>
            </a:r>
            <a:r>
              <a:rPr lang="it-IT" i="1" dirty="0"/>
              <a:t> style…</a:t>
            </a:r>
            <a:r>
              <a:rPr lang="it-IT" i="1" dirty="0" err="1"/>
              <a:t>describe</a:t>
            </a:r>
            <a:r>
              <a:rPr lang="it-IT" i="1" dirty="0"/>
              <a:t> software </a:t>
            </a:r>
            <a:r>
              <a:rPr lang="it-IT" i="1" dirty="0" err="1"/>
              <a:t>frameworks</a:t>
            </a:r>
            <a:r>
              <a:rPr lang="it-IT" i="1" dirty="0"/>
              <a:t> or families of </a:t>
            </a:r>
            <a:r>
              <a:rPr lang="it-IT" i="1" dirty="0" err="1"/>
              <a:t>related</a:t>
            </a:r>
            <a:r>
              <a:rPr lang="it-IT" i="1" dirty="0"/>
              <a:t> </a:t>
            </a:r>
            <a:r>
              <a:rPr lang="it-IT" i="1" dirty="0" err="1" smtClean="0"/>
              <a:t>systems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85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Pattern GoF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41824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3200" dirty="0"/>
              <a:t>I pattern più noti sono i </a:t>
            </a:r>
            <a:r>
              <a:rPr lang="it-IT" sz="3200" dirty="0" err="1"/>
              <a:t>GoF</a:t>
            </a:r>
            <a:endParaRPr lang="it-IT" sz="3200" dirty="0"/>
          </a:p>
          <a:p>
            <a:r>
              <a:rPr lang="it-IT" sz="3200" dirty="0"/>
              <a:t>I pattern </a:t>
            </a:r>
            <a:r>
              <a:rPr lang="it-IT" sz="3200" dirty="0" err="1"/>
              <a:t>GoF</a:t>
            </a:r>
            <a:r>
              <a:rPr lang="it-IT" sz="3200" dirty="0"/>
              <a:t> sono classificati in</a:t>
            </a:r>
          </a:p>
          <a:p>
            <a:pPr lvl="1"/>
            <a:r>
              <a:rPr lang="it-IT" b="1" dirty="0" err="1">
                <a:solidFill>
                  <a:schemeClr val="tx1"/>
                </a:solidFill>
              </a:rPr>
              <a:t>creazionali</a:t>
            </a:r>
            <a:r>
              <a:rPr lang="it-IT" dirty="0"/>
              <a:t>, gestiscono la creazione dinamica degli oggetti all’interno di un </a:t>
            </a:r>
            <a:r>
              <a:rPr lang="it-IT" dirty="0" smtClean="0"/>
              <a:t>sistema</a:t>
            </a:r>
            <a:endParaRPr lang="it-IT" dirty="0"/>
          </a:p>
          <a:p>
            <a:pPr lvl="1"/>
            <a:r>
              <a:rPr lang="it-IT" b="1" dirty="0">
                <a:solidFill>
                  <a:schemeClr val="tx1"/>
                </a:solidFill>
              </a:rPr>
              <a:t>strutturali</a:t>
            </a:r>
            <a:r>
              <a:rPr lang="it-IT" dirty="0"/>
              <a:t>, micro-architetture statiche di utilizzo </a:t>
            </a:r>
            <a:r>
              <a:rPr lang="it-IT" dirty="0" smtClean="0"/>
              <a:t>generale</a:t>
            </a:r>
            <a:endParaRPr lang="it-IT" dirty="0"/>
          </a:p>
          <a:p>
            <a:pPr lvl="1"/>
            <a:r>
              <a:rPr lang="it-IT" b="1" dirty="0">
                <a:solidFill>
                  <a:schemeClr val="tx1"/>
                </a:solidFill>
              </a:rPr>
              <a:t>comportamentali</a:t>
            </a:r>
            <a:r>
              <a:rPr lang="it-IT" dirty="0"/>
              <a:t>, descrivono il comportamento di un’architettura di </a:t>
            </a:r>
            <a:r>
              <a:rPr lang="it-IT" dirty="0" smtClean="0"/>
              <a:t>oggetti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39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Pattern Creazionali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35987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700" b="1" dirty="0" err="1"/>
              <a:t>Abstract</a:t>
            </a:r>
            <a:r>
              <a:rPr lang="it-IT" sz="2700" b="1" dirty="0"/>
              <a:t> </a:t>
            </a:r>
            <a:r>
              <a:rPr lang="it-IT" sz="2700" b="1" dirty="0" err="1" smtClean="0"/>
              <a:t>factory</a:t>
            </a:r>
            <a:endParaRPr lang="it-IT" sz="2700" dirty="0"/>
          </a:p>
          <a:p>
            <a:pPr lvl="1">
              <a:lnSpc>
                <a:spcPct val="90000"/>
              </a:lnSpc>
            </a:pPr>
            <a:r>
              <a:rPr lang="it-IT" sz="2400" dirty="0" smtClean="0"/>
              <a:t>utilizzato </a:t>
            </a:r>
            <a:r>
              <a:rPr lang="it-IT" sz="2400" dirty="0"/>
              <a:t>per creare oggetti </a:t>
            </a:r>
            <a:r>
              <a:rPr lang="it-IT" sz="2400" b="1" dirty="0"/>
              <a:t>senza</a:t>
            </a:r>
            <a:r>
              <a:rPr lang="it-IT" sz="2400" dirty="0"/>
              <a:t> conoscerne l’implementazione </a:t>
            </a:r>
            <a:r>
              <a:rPr lang="it-IT" sz="2400" dirty="0" smtClean="0"/>
              <a:t>concreta</a:t>
            </a:r>
            <a:endParaRPr lang="it-IT" sz="2400" dirty="0"/>
          </a:p>
          <a:p>
            <a:pPr>
              <a:lnSpc>
                <a:spcPct val="90000"/>
              </a:lnSpc>
            </a:pPr>
            <a:r>
              <a:rPr lang="it-IT" sz="2700" b="1" dirty="0" smtClean="0"/>
              <a:t>Singleton</a:t>
            </a:r>
            <a:endParaRPr lang="it-IT" sz="2700" dirty="0" smtClean="0"/>
          </a:p>
          <a:p>
            <a:pPr lvl="1">
              <a:lnSpc>
                <a:spcPct val="90000"/>
              </a:lnSpc>
            </a:pPr>
            <a:r>
              <a:rPr lang="it-IT" sz="2400" dirty="0" smtClean="0"/>
              <a:t>usato per garantire che </a:t>
            </a:r>
            <a:r>
              <a:rPr lang="it-IT" sz="2400" b="1" dirty="0" smtClean="0"/>
              <a:t>una sola istanza </a:t>
            </a:r>
            <a:r>
              <a:rPr lang="it-IT" sz="2400" dirty="0" smtClean="0"/>
              <a:t>di </a:t>
            </a:r>
            <a:r>
              <a:rPr lang="it-IT" sz="2400" smtClean="0"/>
              <a:t>una classe </a:t>
            </a:r>
            <a:r>
              <a:rPr lang="it-IT" sz="2400" dirty="0" smtClean="0"/>
              <a:t>venga creata nel sistema</a:t>
            </a:r>
          </a:p>
          <a:p>
            <a:pPr>
              <a:lnSpc>
                <a:spcPct val="90000"/>
              </a:lnSpc>
            </a:pPr>
            <a:r>
              <a:rPr lang="it-IT" sz="2700" b="1" dirty="0" smtClean="0"/>
              <a:t>Builder</a:t>
            </a:r>
            <a:endParaRPr lang="it-IT" sz="2700" dirty="0"/>
          </a:p>
          <a:p>
            <a:pPr lvl="1">
              <a:lnSpc>
                <a:spcPct val="90000"/>
              </a:lnSpc>
            </a:pPr>
            <a:r>
              <a:rPr lang="it-IT" sz="2400" dirty="0" smtClean="0"/>
              <a:t>usato </a:t>
            </a:r>
            <a:r>
              <a:rPr lang="it-IT" sz="2400" dirty="0"/>
              <a:t>per creare oggetti complessi </a:t>
            </a:r>
            <a:r>
              <a:rPr lang="it-IT" sz="2400" b="1" dirty="0"/>
              <a:t>indipendentemente</a:t>
            </a:r>
            <a:r>
              <a:rPr lang="it-IT" sz="2400" dirty="0"/>
              <a:t> dalla loro rappresentazione </a:t>
            </a:r>
            <a:r>
              <a:rPr lang="it-IT" sz="2400" dirty="0" smtClean="0"/>
              <a:t>interna</a:t>
            </a:r>
            <a:endParaRPr lang="it-IT" sz="2400" dirty="0"/>
          </a:p>
          <a:p>
            <a:pPr>
              <a:lnSpc>
                <a:spcPct val="90000"/>
              </a:lnSpc>
            </a:pPr>
            <a:r>
              <a:rPr lang="it-IT" sz="2700" b="1" dirty="0" err="1" smtClean="0"/>
              <a:t>Prototype</a:t>
            </a:r>
            <a:endParaRPr lang="it-IT" sz="2700" dirty="0"/>
          </a:p>
          <a:p>
            <a:pPr lvl="1">
              <a:lnSpc>
                <a:spcPct val="90000"/>
              </a:lnSpc>
            </a:pPr>
            <a:r>
              <a:rPr lang="it-IT" sz="2400" dirty="0" smtClean="0"/>
              <a:t>usato </a:t>
            </a:r>
            <a:r>
              <a:rPr lang="it-IT" sz="2400" dirty="0"/>
              <a:t>per creare oggetti </a:t>
            </a:r>
            <a:r>
              <a:rPr lang="it-IT" sz="2400" b="1" dirty="0"/>
              <a:t>partendo</a:t>
            </a:r>
            <a:r>
              <a:rPr lang="it-IT" sz="2400" dirty="0"/>
              <a:t> da un’istanza </a:t>
            </a:r>
            <a:r>
              <a:rPr lang="it-IT" sz="2400" dirty="0" smtClean="0"/>
              <a:t>prototipo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852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Abstract</a:t>
            </a:r>
            <a:r>
              <a:rPr lang="it-IT" dirty="0"/>
              <a:t> </a:t>
            </a:r>
            <a:r>
              <a:rPr lang="it-IT" dirty="0" err="1" smtClean="0"/>
              <a:t>factory</a:t>
            </a:r>
            <a:r>
              <a:rPr lang="it-IT" dirty="0" smtClean="0"/>
              <a:t> (1/2)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Definisce delle «</a:t>
            </a:r>
            <a:r>
              <a:rPr lang="it-IT" b="1" dirty="0" smtClean="0"/>
              <a:t>fabbriche</a:t>
            </a:r>
            <a:r>
              <a:rPr lang="it-IT" dirty="0" smtClean="0"/>
              <a:t>» di oggetti</a:t>
            </a:r>
          </a:p>
          <a:p>
            <a:r>
              <a:rPr lang="it-IT" dirty="0" smtClean="0"/>
              <a:t>Oggetti </a:t>
            </a:r>
            <a:r>
              <a:rPr lang="it-IT" b="1" dirty="0" smtClean="0"/>
              <a:t>correlati</a:t>
            </a:r>
            <a:r>
              <a:rPr lang="it-IT" dirty="0" smtClean="0"/>
              <a:t> o </a:t>
            </a:r>
            <a:r>
              <a:rPr lang="it-IT" b="1" dirty="0" smtClean="0"/>
              <a:t>dipendenti </a:t>
            </a:r>
          </a:p>
          <a:p>
            <a:pPr lvl="1"/>
            <a:r>
              <a:rPr lang="it-IT" dirty="0" smtClean="0"/>
              <a:t>con caratteristiche </a:t>
            </a:r>
            <a:r>
              <a:rPr lang="it-IT" b="1" dirty="0" smtClean="0"/>
              <a:t>standard</a:t>
            </a:r>
          </a:p>
          <a:p>
            <a:r>
              <a:rPr lang="it-IT" dirty="0" smtClean="0"/>
              <a:t>Indipendentemente dalla </a:t>
            </a:r>
            <a:r>
              <a:rPr lang="it-IT" b="1" dirty="0" smtClean="0"/>
              <a:t>classe</a:t>
            </a:r>
            <a:r>
              <a:rPr lang="it-IT" dirty="0" smtClean="0"/>
              <a:t> concreta che verrà usata per istanziarli</a:t>
            </a:r>
          </a:p>
          <a:p>
            <a:r>
              <a:rPr lang="it-IT" dirty="0" smtClean="0"/>
              <a:t>Un </a:t>
            </a:r>
            <a:r>
              <a:rPr lang="it-IT" dirty="0" err="1" smtClean="0"/>
              <a:t>abstract</a:t>
            </a:r>
            <a:r>
              <a:rPr lang="it-IT" dirty="0" smtClean="0"/>
              <a:t> </a:t>
            </a:r>
            <a:r>
              <a:rPr lang="it-IT" dirty="0" err="1" smtClean="0"/>
              <a:t>factory</a:t>
            </a:r>
            <a:r>
              <a:rPr lang="it-IT" dirty="0" smtClean="0"/>
              <a:t> viene usato quando</a:t>
            </a:r>
          </a:p>
          <a:p>
            <a:pPr lvl="1"/>
            <a:r>
              <a:rPr lang="it-IT" dirty="0" smtClean="0"/>
              <a:t>Il sistema deve essere indipendente dalla modalità di creazione degli oggetti</a:t>
            </a:r>
          </a:p>
          <a:p>
            <a:pPr lvl="1"/>
            <a:r>
              <a:rPr lang="it-IT" dirty="0" smtClean="0"/>
              <a:t>Il sistema deve poter essere personalizzato scegliendo tra oggetti diversi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456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Shape 24268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Abstract</a:t>
            </a:r>
            <a:r>
              <a:rPr lang="it-IT" dirty="0"/>
              <a:t> </a:t>
            </a:r>
            <a:r>
              <a:rPr lang="it-IT" dirty="0" err="1" smtClean="0"/>
              <a:t>factory</a:t>
            </a:r>
            <a:r>
              <a:rPr lang="it-IT" dirty="0" smtClean="0"/>
              <a:t> (2/2)</a:t>
            </a:r>
            <a:endParaRPr lang="it-IT" dirty="0"/>
          </a:p>
        </p:txBody>
      </p:sp>
      <p:pic>
        <p:nvPicPr>
          <p:cNvPr id="4" name="Picture 2" descr="C:\Documents and Settings\SAURABH.VERMA\Desktop\DesignPatternsPresentation\abstract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912248" cy="523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553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Esempio di </a:t>
            </a:r>
            <a:r>
              <a:rPr lang="it-IT" dirty="0" err="1" smtClean="0"/>
              <a:t>Abstract</a:t>
            </a:r>
            <a:r>
              <a:rPr lang="it-IT" dirty="0" smtClean="0"/>
              <a:t> </a:t>
            </a:r>
            <a:r>
              <a:rPr lang="it-IT" dirty="0" err="1" smtClean="0"/>
              <a:t>Factory</a:t>
            </a:r>
            <a:r>
              <a:rPr lang="it-IT" dirty="0" smtClean="0"/>
              <a:t> in Java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SocketFactory</a:t>
            </a:r>
            <a:r>
              <a:rPr lang="it-IT" dirty="0" smtClean="0"/>
              <a:t> è una classe che serve per creare </a:t>
            </a:r>
            <a:r>
              <a:rPr lang="it-IT" b="1" dirty="0" err="1" smtClean="0"/>
              <a:t>socket</a:t>
            </a:r>
            <a:r>
              <a:rPr lang="it-IT" b="1" dirty="0"/>
              <a:t> </a:t>
            </a:r>
            <a:r>
              <a:rPr lang="it-IT" b="1" dirty="0" smtClean="0"/>
              <a:t>personalizzate</a:t>
            </a:r>
            <a:endParaRPr lang="it-IT" dirty="0" smtClean="0"/>
          </a:p>
          <a:p>
            <a:r>
              <a:rPr lang="it-IT" dirty="0" smtClean="0"/>
              <a:t>Sfrutta il </a:t>
            </a:r>
            <a:r>
              <a:rPr lang="it-IT" b="1" dirty="0" smtClean="0"/>
              <a:t>polimorfismo</a:t>
            </a:r>
            <a:r>
              <a:rPr lang="it-IT" dirty="0" smtClean="0"/>
              <a:t> sia per la classe </a:t>
            </a:r>
            <a:r>
              <a:rPr lang="it-IT" dirty="0" err="1" smtClean="0"/>
              <a:t>Socket</a:t>
            </a:r>
            <a:r>
              <a:rPr lang="it-IT" dirty="0" smtClean="0"/>
              <a:t> che per la classe </a:t>
            </a:r>
            <a:r>
              <a:rPr lang="it-IT" dirty="0" err="1"/>
              <a:t>SocketFactory</a:t>
            </a:r>
            <a:r>
              <a:rPr lang="it-IT" dirty="0"/>
              <a:t> </a:t>
            </a:r>
            <a:r>
              <a:rPr lang="it-IT" dirty="0" smtClean="0"/>
              <a:t>stessa</a:t>
            </a:r>
          </a:p>
          <a:p>
            <a:r>
              <a:rPr lang="it-IT" dirty="0" smtClean="0"/>
              <a:t>Esempio:</a:t>
            </a:r>
          </a:p>
          <a:p>
            <a:pPr marL="274320" lvl="1" indent="0">
              <a:buNone/>
            </a:pPr>
            <a:r>
              <a:rPr lang="it-IT" dirty="0" smtClean="0"/>
              <a:t>import </a:t>
            </a:r>
            <a:r>
              <a:rPr lang="it-IT" dirty="0" err="1" smtClean="0"/>
              <a:t>javax.net.SocketFactory</a:t>
            </a:r>
            <a:r>
              <a:rPr lang="it-IT" dirty="0" smtClean="0"/>
              <a:t>;</a:t>
            </a:r>
          </a:p>
          <a:p>
            <a:pPr marL="274320" lvl="1" indent="0">
              <a:buNone/>
            </a:pPr>
            <a:r>
              <a:rPr lang="it-IT" dirty="0" smtClean="0"/>
              <a:t>…</a:t>
            </a:r>
          </a:p>
          <a:p>
            <a:pPr marL="274320" lvl="1" indent="0">
              <a:buNone/>
            </a:pPr>
            <a:r>
              <a:rPr lang="it-IT" dirty="0" err="1"/>
              <a:t>SocketFactory</a:t>
            </a:r>
            <a:r>
              <a:rPr lang="it-IT" dirty="0"/>
              <a:t> </a:t>
            </a:r>
            <a:r>
              <a:rPr lang="it-IT" dirty="0" err="1" smtClean="0"/>
              <a:t>sf</a:t>
            </a:r>
            <a:r>
              <a:rPr lang="it-IT" dirty="0" smtClean="0"/>
              <a:t> = </a:t>
            </a:r>
            <a:r>
              <a:rPr lang="it-IT" dirty="0" err="1" smtClean="0"/>
              <a:t>SocketFactory.getDefault</a:t>
            </a:r>
            <a:r>
              <a:rPr lang="it-IT" dirty="0" smtClean="0"/>
              <a:t>()</a:t>
            </a:r>
          </a:p>
          <a:p>
            <a:pPr marL="274320" lvl="1" indent="0">
              <a:buNone/>
            </a:pPr>
            <a:r>
              <a:rPr lang="it-IT" dirty="0" err="1" smtClean="0"/>
              <a:t>Socket</a:t>
            </a:r>
            <a:r>
              <a:rPr lang="it-IT" dirty="0" smtClean="0"/>
              <a:t> s = </a:t>
            </a:r>
            <a:r>
              <a:rPr lang="it-IT" dirty="0" err="1" smtClean="0"/>
              <a:t>sf.getSocket</a:t>
            </a:r>
            <a:r>
              <a:rPr lang="it-IT" dirty="0" smtClean="0"/>
              <a:t>();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082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Singleton (</a:t>
            </a:r>
            <a:r>
              <a:rPr lang="it-IT" dirty="0" smtClean="0"/>
              <a:t>1/2)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Permette la presenza di al più una istanza di una data classe nel sistema</a:t>
            </a:r>
          </a:p>
          <a:p>
            <a:r>
              <a:rPr lang="it-IT" dirty="0" smtClean="0"/>
              <a:t>Si può appoggiare a </a:t>
            </a:r>
            <a:r>
              <a:rPr lang="it-IT" b="1" dirty="0" smtClean="0"/>
              <a:t>costrutti</a:t>
            </a:r>
            <a:r>
              <a:rPr lang="it-IT" dirty="0" smtClean="0"/>
              <a:t> specifici del linguaggio</a:t>
            </a:r>
          </a:p>
          <a:p>
            <a:pPr lvl="1"/>
            <a:r>
              <a:rPr lang="it-IT" dirty="0" smtClean="0"/>
              <a:t>Ad es., costruttori privati</a:t>
            </a:r>
          </a:p>
          <a:p>
            <a:r>
              <a:rPr lang="it-IT" sz="2800" dirty="0"/>
              <a:t>Un </a:t>
            </a:r>
            <a:r>
              <a:rPr lang="it-IT" sz="2800" dirty="0" smtClean="0"/>
              <a:t>singleton viene </a:t>
            </a:r>
            <a:r>
              <a:rPr lang="it-IT" sz="2800" dirty="0"/>
              <a:t>usato quando</a:t>
            </a:r>
          </a:p>
          <a:p>
            <a:pPr lvl="1"/>
            <a:r>
              <a:rPr lang="it-IT" dirty="0" smtClean="0"/>
              <a:t>si vuole creare una classe da cui ricavare una sola istanza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84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Singleton (2/2)</a:t>
            </a:r>
            <a:endParaRPr lang="it-IT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316546"/>
              </p:ext>
            </p:extLst>
          </p:nvPr>
        </p:nvGraphicFramePr>
        <p:xfrm>
          <a:off x="637277" y="2204864"/>
          <a:ext cx="7869446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Visio" r:id="rId3" imgW="5094360" imgH="2612160" progId="Visio.Drawing.11">
                  <p:embed/>
                </p:oleObj>
              </mc:Choice>
              <mc:Fallback>
                <p:oleObj name="Visio" r:id="rId3" imgW="5094360" imgH="26121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20029"/>
                      <a:stretch>
                        <a:fillRect/>
                      </a:stretch>
                    </p:blipFill>
                    <p:spPr bwMode="auto">
                      <a:xfrm>
                        <a:off x="637277" y="2204864"/>
                        <a:ext cx="7869446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Giacomo Cabri - Progetto del Software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3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Singleton in Java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SingleImplementation</a:t>
            </a:r>
            <a:r>
              <a:rPr lang="en-GB" dirty="0"/>
              <a:t> {</a:t>
            </a:r>
            <a:endParaRPr lang="it-IT" dirty="0"/>
          </a:p>
          <a:p>
            <a:pPr marL="0" indent="0">
              <a:buNone/>
            </a:pPr>
            <a:r>
              <a:rPr lang="en-GB" dirty="0"/>
              <a:t>	private static </a:t>
            </a:r>
            <a:r>
              <a:rPr lang="en-GB" dirty="0" err="1"/>
              <a:t>SingleImplementation</a:t>
            </a:r>
            <a:r>
              <a:rPr lang="en-GB" dirty="0"/>
              <a:t> instance = null;</a:t>
            </a:r>
            <a:endParaRPr lang="it-IT" dirty="0"/>
          </a:p>
          <a:p>
            <a:pPr marL="0" indent="0">
              <a:buNone/>
            </a:pPr>
            <a:r>
              <a:rPr lang="en-GB" dirty="0"/>
              <a:t>		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b="1" dirty="0"/>
              <a:t>private</a:t>
            </a:r>
            <a:r>
              <a:rPr lang="it-IT" dirty="0"/>
              <a:t> </a:t>
            </a:r>
            <a:r>
              <a:rPr lang="it-IT" dirty="0" err="1"/>
              <a:t>SingleImplementation</a:t>
            </a:r>
            <a:r>
              <a:rPr lang="it-IT" dirty="0" smtClean="0"/>
              <a:t>()</a:t>
            </a:r>
            <a:r>
              <a:rPr lang="it-IT" dirty="0"/>
              <a:t>	</a:t>
            </a:r>
            <a:r>
              <a:rPr lang="it-IT" dirty="0" smtClean="0"/>
              <a:t>{  // costruttore privato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	// ... inizializza l'istanza</a:t>
            </a:r>
          </a:p>
          <a:p>
            <a:pPr marL="0" indent="0">
              <a:buNone/>
            </a:pPr>
            <a:r>
              <a:rPr lang="it-IT" dirty="0"/>
              <a:t>	}</a:t>
            </a:r>
          </a:p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dirty="0"/>
              <a:t>	public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SingleImplementation</a:t>
            </a:r>
            <a:r>
              <a:rPr lang="it-IT" dirty="0"/>
              <a:t> </a:t>
            </a:r>
            <a:r>
              <a:rPr lang="it-IT" b="1" dirty="0" err="1"/>
              <a:t>getInstance</a:t>
            </a:r>
            <a:r>
              <a:rPr lang="it-IT" dirty="0" smtClean="0"/>
              <a:t>()</a:t>
            </a:r>
            <a:r>
              <a:rPr lang="it-IT" dirty="0"/>
              <a:t>	{</a:t>
            </a:r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dirty="0" err="1"/>
              <a:t>instance</a:t>
            </a:r>
            <a:r>
              <a:rPr lang="it-IT" dirty="0"/>
              <a:t> == </a:t>
            </a:r>
            <a:r>
              <a:rPr lang="it-IT" dirty="0" err="1"/>
              <a:t>null</a:t>
            </a:r>
            <a:r>
              <a:rPr lang="it-IT" dirty="0" smtClean="0"/>
              <a:t>)</a:t>
            </a:r>
            <a:r>
              <a:rPr lang="it-IT" dirty="0"/>
              <a:t> </a:t>
            </a:r>
            <a:r>
              <a:rPr lang="it-IT" dirty="0" smtClean="0"/>
              <a:t> // </a:t>
            </a:r>
            <a:r>
              <a:rPr lang="it-IT" dirty="0"/>
              <a:t>se l'istanza non è stata creata</a:t>
            </a:r>
          </a:p>
          <a:p>
            <a:pPr marL="0" indent="0">
              <a:buNone/>
            </a:pPr>
            <a:r>
              <a:rPr lang="it-IT" dirty="0"/>
              <a:t>			// la crea e la memorizza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dirty="0" err="1"/>
              <a:t>instance</a:t>
            </a:r>
            <a:r>
              <a:rPr lang="it-IT" dirty="0"/>
              <a:t> = new </a:t>
            </a:r>
            <a:r>
              <a:rPr lang="it-IT" dirty="0" err="1"/>
              <a:t>SingleImplementation</a:t>
            </a:r>
            <a:r>
              <a:rPr lang="it-IT" dirty="0"/>
              <a:t>();</a:t>
            </a:r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/>
              <a:t>instance</a:t>
            </a:r>
            <a:r>
              <a:rPr lang="it-IT" dirty="0" smtClean="0"/>
              <a:t>;</a:t>
            </a:r>
            <a:r>
              <a:rPr lang="it-IT" dirty="0"/>
              <a:t> // restituisce l'istanza</a:t>
            </a:r>
          </a:p>
          <a:p>
            <a:pPr marL="0" indent="0">
              <a:buNone/>
            </a:pPr>
            <a:r>
              <a:rPr lang="it-IT" dirty="0"/>
              <a:t>	}</a:t>
            </a:r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59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Singleton </a:t>
            </a:r>
            <a:r>
              <a:rPr lang="it-IT" dirty="0" smtClean="0"/>
              <a:t>in </a:t>
            </a:r>
            <a:r>
              <a:rPr lang="it-IT" dirty="0" err="1" smtClean="0"/>
              <a:t>Python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GB" dirty="0" err="1" smtClean="0"/>
              <a:t>SingleImplementation</a:t>
            </a:r>
            <a:r>
              <a:rPr lang="en-US" dirty="0" smtClean="0"/>
              <a:t>(object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   _instance = None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b="1" dirty="0"/>
              <a:t>new</a:t>
            </a:r>
            <a:r>
              <a:rPr lang="en-US" dirty="0"/>
              <a:t>__(</a:t>
            </a:r>
            <a:r>
              <a:rPr lang="en-US" dirty="0" err="1"/>
              <a:t>cls</a:t>
            </a:r>
            <a:r>
              <a:rPr lang="en-US" dirty="0"/>
              <a:t>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       if not </a:t>
            </a:r>
            <a:r>
              <a:rPr lang="en-US" dirty="0" err="1"/>
              <a:t>cls</a:t>
            </a:r>
            <a:r>
              <a:rPr lang="en-US" dirty="0"/>
              <a:t>._instance: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cls</a:t>
            </a:r>
            <a:r>
              <a:rPr lang="en-US" dirty="0"/>
              <a:t>._instance = </a:t>
            </a:r>
            <a:r>
              <a:rPr lang="en-US" dirty="0" smtClean="0"/>
              <a:t>super(</a:t>
            </a:r>
            <a:r>
              <a:rPr lang="en-GB" dirty="0" err="1" smtClean="0"/>
              <a:t>SingleImplementation</a:t>
            </a:r>
            <a:r>
              <a:rPr lang="en-US" dirty="0" smtClean="0"/>
              <a:t>, </a:t>
            </a:r>
            <a:r>
              <a:rPr lang="en-US" dirty="0" err="1"/>
              <a:t>cls</a:t>
            </a:r>
            <a:r>
              <a:rPr lang="en-US" dirty="0"/>
              <a:t>).__new__(</a:t>
            </a:r>
            <a:br>
              <a:rPr lang="en-US" dirty="0"/>
            </a:br>
            <a:r>
              <a:rPr lang="en-US" dirty="0"/>
              <a:t>                                </a:t>
            </a:r>
            <a:r>
              <a:rPr lang="en-US" dirty="0" err="1"/>
              <a:t>cls</a:t>
            </a:r>
            <a:r>
              <a:rPr lang="en-US" dirty="0"/>
              <a:t>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       return </a:t>
            </a:r>
            <a:r>
              <a:rPr lang="en-US" dirty="0" err="1"/>
              <a:t>cls</a:t>
            </a:r>
            <a:r>
              <a:rPr lang="en-US" dirty="0"/>
              <a:t>._instance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 __name__ == '__main__':</a:t>
            </a:r>
            <a:br>
              <a:rPr lang="en-US" dirty="0"/>
            </a:br>
            <a:r>
              <a:rPr lang="en-US" dirty="0"/>
              <a:t>    s1</a:t>
            </a:r>
            <a:r>
              <a:rPr lang="en-US" dirty="0" smtClean="0"/>
              <a:t>=</a:t>
            </a:r>
            <a:r>
              <a:rPr lang="en-GB" dirty="0"/>
              <a:t> </a:t>
            </a:r>
            <a:r>
              <a:rPr lang="en-GB" dirty="0" err="1" smtClean="0"/>
              <a:t>SingleImplementation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s2</a:t>
            </a:r>
            <a:r>
              <a:rPr lang="en-US" dirty="0" smtClean="0"/>
              <a:t>=</a:t>
            </a:r>
            <a:r>
              <a:rPr lang="en-GB" dirty="0"/>
              <a:t> </a:t>
            </a:r>
            <a:r>
              <a:rPr lang="en-GB" dirty="0" err="1" smtClean="0"/>
              <a:t>SingleImplementation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if(id(s1)==id(s2)):</a:t>
            </a:r>
            <a:br>
              <a:rPr lang="en-US" dirty="0"/>
            </a:br>
            <a:r>
              <a:rPr lang="en-US" dirty="0"/>
              <a:t>        print "Same"</a:t>
            </a:r>
            <a:br>
              <a:rPr lang="en-US" dirty="0"/>
            </a:br>
            <a:r>
              <a:rPr lang="en-US" dirty="0"/>
              <a:t>    else:</a:t>
            </a:r>
            <a:br>
              <a:rPr lang="en-US" dirty="0"/>
            </a:br>
            <a:r>
              <a:rPr lang="en-US" dirty="0"/>
              <a:t>        print "Different"</a:t>
            </a:r>
            <a:br>
              <a:rPr lang="en-US" dirty="0"/>
            </a:b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46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Progettare per il Riuso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32301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200" dirty="0"/>
              <a:t>Un sistema di classi è </a:t>
            </a:r>
            <a:r>
              <a:rPr lang="it-IT" sz="2200" b="1" dirty="0"/>
              <a:t>ben progettato </a:t>
            </a:r>
            <a:r>
              <a:rPr lang="it-IT" sz="2200" dirty="0"/>
              <a:t>se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le classi esprimono concetti ben </a:t>
            </a:r>
            <a:r>
              <a:rPr lang="it-IT" sz="2000" dirty="0" smtClean="0"/>
              <a:t>individuabili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gli stati descritti delle classi sono </a:t>
            </a:r>
            <a:r>
              <a:rPr lang="it-IT" sz="2000" dirty="0" smtClean="0"/>
              <a:t>semplici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i metodi delle classi sono pochi e il loro scopo è ben preciso (ma generale</a:t>
            </a:r>
            <a:r>
              <a:rPr lang="it-IT" sz="2000" dirty="0" smtClean="0"/>
              <a:t>)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sono minimizzate associazioni e </a:t>
            </a:r>
            <a:r>
              <a:rPr lang="it-IT" sz="2000" dirty="0" smtClean="0"/>
              <a:t>dipendenze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le strutture dati sono tenute separate dagli </a:t>
            </a:r>
            <a:r>
              <a:rPr lang="it-IT" sz="2000" dirty="0" smtClean="0"/>
              <a:t>algoritmi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gli algoritmi non dipendono da come le strutture dati sono </a:t>
            </a:r>
            <a:r>
              <a:rPr lang="it-IT" sz="2000" dirty="0" smtClean="0"/>
              <a:t>memorizzate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…</a:t>
            </a:r>
          </a:p>
          <a:p>
            <a:pPr>
              <a:lnSpc>
                <a:spcPct val="90000"/>
              </a:lnSpc>
            </a:pPr>
            <a:r>
              <a:rPr lang="it-IT" sz="2200" dirty="0"/>
              <a:t>Per una migliore progettazione conviene sfruttare dei </a:t>
            </a:r>
            <a:r>
              <a:rPr lang="it-IT" sz="2200" b="1" dirty="0"/>
              <a:t>design </a:t>
            </a:r>
            <a:r>
              <a:rPr lang="it-IT" sz="2200" b="1" dirty="0" smtClean="0"/>
              <a:t>pattern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9495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Builder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Permette di definire una </a:t>
            </a:r>
            <a:r>
              <a:rPr lang="it-IT" b="1" dirty="0" smtClean="0"/>
              <a:t>interfaccia</a:t>
            </a:r>
            <a:r>
              <a:rPr lang="it-IT" dirty="0" smtClean="0"/>
              <a:t> per le </a:t>
            </a:r>
            <a:r>
              <a:rPr lang="it-IT" b="1" dirty="0" smtClean="0"/>
              <a:t>parti</a:t>
            </a:r>
            <a:r>
              <a:rPr lang="it-IT" dirty="0" smtClean="0"/>
              <a:t> di cui un oggetto complesso è composto</a:t>
            </a:r>
          </a:p>
          <a:p>
            <a:r>
              <a:rPr lang="it-IT" dirty="0" smtClean="0"/>
              <a:t>L’oggetto complesso fa sempre riferimento a parti con interfaccia standard, senza preoccuparsi della loro </a:t>
            </a:r>
            <a:r>
              <a:rPr lang="it-IT" b="1" dirty="0" smtClean="0"/>
              <a:t>implementazione</a:t>
            </a:r>
          </a:p>
          <a:p>
            <a:r>
              <a:rPr lang="it-IT" dirty="0" smtClean="0"/>
              <a:t>Esempio: un programma di </a:t>
            </a:r>
            <a:r>
              <a:rPr lang="it-IT" b="1" dirty="0" smtClean="0"/>
              <a:t>gestione testi </a:t>
            </a:r>
            <a:r>
              <a:rPr lang="it-IT" dirty="0" smtClean="0"/>
              <a:t>e i </a:t>
            </a:r>
            <a:r>
              <a:rPr lang="it-IT" b="1" dirty="0" smtClean="0"/>
              <a:t>convertitori</a:t>
            </a:r>
            <a:r>
              <a:rPr lang="it-IT" dirty="0" smtClean="0"/>
              <a:t> degli specifici formati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Prototype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Permette di definire nuovi oggetti partendo da un </a:t>
            </a:r>
            <a:r>
              <a:rPr lang="it-IT" b="1" dirty="0" smtClean="0"/>
              <a:t>prototipo</a:t>
            </a:r>
            <a:r>
              <a:rPr lang="it-IT" dirty="0" smtClean="0"/>
              <a:t> che viene </a:t>
            </a:r>
            <a:r>
              <a:rPr lang="it-IT" b="1" dirty="0" smtClean="0"/>
              <a:t>clonato</a:t>
            </a:r>
          </a:p>
          <a:p>
            <a:r>
              <a:rPr lang="it-IT" dirty="0" smtClean="0"/>
              <a:t>E </a:t>
            </a:r>
            <a:r>
              <a:rPr lang="it-IT" b="1" dirty="0" smtClean="0"/>
              <a:t>personalizzato</a:t>
            </a:r>
            <a:r>
              <a:rPr lang="it-IT" dirty="0" smtClean="0"/>
              <a:t> in base alle necessità</a:t>
            </a:r>
          </a:p>
          <a:p>
            <a:r>
              <a:rPr lang="it-IT" dirty="0" smtClean="0"/>
              <a:t>Utile se gli oggetti sono abbastanza </a:t>
            </a:r>
            <a:r>
              <a:rPr lang="it-IT" b="1" dirty="0" smtClean="0"/>
              <a:t>simili</a:t>
            </a:r>
            <a:r>
              <a:rPr lang="it-IT" dirty="0" smtClean="0"/>
              <a:t> tra loro e non conviene creare tante sottoclassi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56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Pattern Strutturali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1452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t-IT" sz="2400" dirty="0"/>
              <a:t>Gestiscono il modo in cui classi e oggetti vengono </a:t>
            </a:r>
            <a:r>
              <a:rPr lang="it-IT" sz="2400" b="1" dirty="0"/>
              <a:t>composti</a:t>
            </a:r>
            <a:r>
              <a:rPr lang="it-IT" sz="2400" dirty="0"/>
              <a:t> per formare architetture </a:t>
            </a:r>
            <a:r>
              <a:rPr lang="it-IT" sz="2400" dirty="0" smtClean="0"/>
              <a:t>complesse</a:t>
            </a:r>
            <a:endParaRPr lang="it-IT" sz="2400" dirty="0"/>
          </a:p>
          <a:p>
            <a:pPr>
              <a:lnSpc>
                <a:spcPct val="80000"/>
              </a:lnSpc>
            </a:pPr>
            <a:r>
              <a:rPr lang="it-IT" sz="2400" b="1" dirty="0" smtClean="0"/>
              <a:t>Adapter</a:t>
            </a:r>
            <a:endParaRPr lang="it-IT" sz="2400" dirty="0"/>
          </a:p>
          <a:p>
            <a:pPr lvl="1">
              <a:lnSpc>
                <a:spcPct val="80000"/>
              </a:lnSpc>
            </a:pPr>
            <a:r>
              <a:rPr lang="it-IT" sz="2100" dirty="0" smtClean="0"/>
              <a:t>usato </a:t>
            </a:r>
            <a:r>
              <a:rPr lang="it-IT" sz="2100" dirty="0"/>
              <a:t>per risolvere problemi di </a:t>
            </a:r>
            <a:r>
              <a:rPr lang="it-IT" sz="2100" b="1" dirty="0"/>
              <a:t>incompatibilità</a:t>
            </a:r>
            <a:r>
              <a:rPr lang="it-IT" sz="2100" dirty="0"/>
              <a:t> tra </a:t>
            </a:r>
            <a:r>
              <a:rPr lang="it-IT" sz="2100" dirty="0" smtClean="0"/>
              <a:t>interfacce</a:t>
            </a:r>
            <a:endParaRPr lang="it-IT" sz="2100" dirty="0"/>
          </a:p>
          <a:p>
            <a:pPr>
              <a:lnSpc>
                <a:spcPct val="80000"/>
              </a:lnSpc>
            </a:pPr>
            <a:r>
              <a:rPr lang="it-IT" sz="2400" b="1" dirty="0" smtClean="0"/>
              <a:t>Bridge</a:t>
            </a:r>
            <a:endParaRPr lang="it-IT" sz="2400" dirty="0"/>
          </a:p>
          <a:p>
            <a:pPr lvl="1">
              <a:lnSpc>
                <a:spcPct val="80000"/>
              </a:lnSpc>
            </a:pPr>
            <a:r>
              <a:rPr lang="it-IT" sz="2100" dirty="0" smtClean="0"/>
              <a:t>usato </a:t>
            </a:r>
            <a:r>
              <a:rPr lang="it-IT" sz="2100" dirty="0"/>
              <a:t>per fornire </a:t>
            </a:r>
            <a:r>
              <a:rPr lang="it-IT" sz="2100" b="1" dirty="0"/>
              <a:t>più implementazioni </a:t>
            </a:r>
            <a:r>
              <a:rPr lang="it-IT" sz="2100" dirty="0" smtClean="0"/>
              <a:t>a un’interfaccia</a:t>
            </a:r>
            <a:endParaRPr lang="it-IT" sz="2100" dirty="0"/>
          </a:p>
          <a:p>
            <a:pPr>
              <a:lnSpc>
                <a:spcPct val="80000"/>
              </a:lnSpc>
            </a:pPr>
            <a:r>
              <a:rPr lang="it-IT" sz="2400" b="1" dirty="0" smtClean="0"/>
              <a:t>Composite</a:t>
            </a:r>
            <a:endParaRPr lang="it-IT" sz="2400" dirty="0"/>
          </a:p>
          <a:p>
            <a:pPr lvl="1">
              <a:lnSpc>
                <a:spcPct val="80000"/>
              </a:lnSpc>
            </a:pPr>
            <a:r>
              <a:rPr lang="it-IT" sz="2100" dirty="0" smtClean="0"/>
              <a:t>usato </a:t>
            </a:r>
            <a:r>
              <a:rPr lang="it-IT" sz="2100" dirty="0"/>
              <a:t>per trattare in modo </a:t>
            </a:r>
            <a:r>
              <a:rPr lang="it-IT" sz="2100" b="1" dirty="0"/>
              <a:t>uniforme</a:t>
            </a:r>
            <a:r>
              <a:rPr lang="it-IT" sz="2100" dirty="0"/>
              <a:t> oggetti singoli e gruppi di </a:t>
            </a:r>
            <a:r>
              <a:rPr lang="it-IT" sz="2100" dirty="0" smtClean="0"/>
              <a:t>oggetti</a:t>
            </a:r>
            <a:endParaRPr lang="it-IT" sz="2100" dirty="0"/>
          </a:p>
          <a:p>
            <a:pPr>
              <a:lnSpc>
                <a:spcPct val="80000"/>
              </a:lnSpc>
            </a:pPr>
            <a:r>
              <a:rPr lang="it-IT" sz="2400" b="1" dirty="0" err="1" smtClean="0"/>
              <a:t>Façade</a:t>
            </a:r>
            <a:endParaRPr lang="it-IT" sz="2400" dirty="0"/>
          </a:p>
          <a:p>
            <a:pPr lvl="1">
              <a:lnSpc>
                <a:spcPct val="80000"/>
              </a:lnSpc>
            </a:pPr>
            <a:r>
              <a:rPr lang="it-IT" sz="2100" dirty="0" smtClean="0"/>
              <a:t>usato </a:t>
            </a:r>
            <a:r>
              <a:rPr lang="it-IT" sz="2100" dirty="0"/>
              <a:t>per fornire un’interfaccia </a:t>
            </a:r>
            <a:r>
              <a:rPr lang="it-IT" sz="2100" b="1" dirty="0"/>
              <a:t>unificata</a:t>
            </a:r>
            <a:r>
              <a:rPr lang="it-IT" sz="2100" dirty="0"/>
              <a:t> ad un gruppo di </a:t>
            </a:r>
            <a:r>
              <a:rPr lang="it-IT" sz="2100" dirty="0" smtClean="0"/>
              <a:t>oggetti</a:t>
            </a:r>
            <a:endParaRPr lang="it-IT" sz="2100" dirty="0"/>
          </a:p>
          <a:p>
            <a:pPr>
              <a:lnSpc>
                <a:spcPct val="80000"/>
              </a:lnSpc>
            </a:pPr>
            <a:r>
              <a:rPr lang="it-IT" sz="2400" b="1" dirty="0" smtClean="0"/>
              <a:t>Proxy</a:t>
            </a:r>
            <a:endParaRPr lang="it-IT" sz="2400" dirty="0"/>
          </a:p>
          <a:p>
            <a:pPr lvl="1">
              <a:lnSpc>
                <a:spcPct val="80000"/>
              </a:lnSpc>
            </a:pPr>
            <a:r>
              <a:rPr lang="it-IT" sz="2100" dirty="0" smtClean="0"/>
              <a:t>usato </a:t>
            </a:r>
            <a:r>
              <a:rPr lang="it-IT" sz="2100" dirty="0"/>
              <a:t>per fornire funzionalità </a:t>
            </a:r>
            <a:r>
              <a:rPr lang="it-IT" sz="2100" b="1" dirty="0"/>
              <a:t>aggiuntive</a:t>
            </a:r>
            <a:r>
              <a:rPr lang="it-IT" sz="2100" dirty="0"/>
              <a:t> </a:t>
            </a:r>
            <a:r>
              <a:rPr lang="it-IT" sz="2100" dirty="0" smtClean="0"/>
              <a:t>a </a:t>
            </a:r>
            <a:r>
              <a:rPr lang="it-IT" sz="2100" dirty="0"/>
              <a:t>un </a:t>
            </a:r>
            <a:r>
              <a:rPr lang="it-IT" sz="2100" dirty="0" smtClean="0"/>
              <a:t>oggetto</a:t>
            </a:r>
          </a:p>
          <a:p>
            <a:pPr>
              <a:lnSpc>
                <a:spcPct val="80000"/>
              </a:lnSpc>
            </a:pPr>
            <a:r>
              <a:rPr lang="it-IT" sz="2400" b="1" dirty="0" smtClean="0"/>
              <a:t>Decorator</a:t>
            </a:r>
          </a:p>
          <a:p>
            <a:pPr lvl="1">
              <a:lnSpc>
                <a:spcPct val="80000"/>
              </a:lnSpc>
            </a:pPr>
            <a:r>
              <a:rPr lang="it-IT" sz="2100" dirty="0" smtClean="0"/>
              <a:t>Usato per aggiungere dinamicamente «responsabilità» ad un oggetto</a:t>
            </a:r>
          </a:p>
          <a:p>
            <a:pPr>
              <a:lnSpc>
                <a:spcPct val="80000"/>
              </a:lnSpc>
            </a:pPr>
            <a:r>
              <a:rPr lang="it-IT" sz="2400" b="1" dirty="0" err="1" smtClean="0"/>
              <a:t>FlyWeight</a:t>
            </a:r>
            <a:endParaRPr lang="it-IT" sz="2400" b="1" dirty="0" smtClean="0"/>
          </a:p>
          <a:p>
            <a:pPr lvl="1">
              <a:lnSpc>
                <a:spcPct val="80000"/>
              </a:lnSpc>
            </a:pPr>
            <a:r>
              <a:rPr lang="it-IT" sz="2100" dirty="0" smtClean="0"/>
              <a:t>Usato per gestire molti oggetti a granularità fine senza dover creare un oggetto completo per ognuno di essi</a:t>
            </a:r>
            <a:endParaRPr lang="it-IT" sz="2100" dirty="0"/>
          </a:p>
        </p:txBody>
      </p:sp>
    </p:spTree>
    <p:extLst>
      <p:ext uri="{BB962C8B-B14F-4D97-AF65-F5344CB8AC3E}">
        <p14:creationId xmlns:p14="http://schemas.microsoft.com/office/powerpoint/2010/main" val="20667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Adapter (1/2)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1362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2800" dirty="0"/>
              <a:t>Consente ad un oggetto di essere utilizzato mediante un’interfaccia che </a:t>
            </a:r>
            <a:r>
              <a:rPr lang="it-IT" sz="2800" b="1" dirty="0"/>
              <a:t>non</a:t>
            </a:r>
            <a:r>
              <a:rPr lang="it-IT" sz="2800" dirty="0"/>
              <a:t> </a:t>
            </a:r>
            <a:r>
              <a:rPr lang="it-IT" sz="2800" dirty="0" smtClean="0"/>
              <a:t>implementa</a:t>
            </a:r>
            <a:endParaRPr lang="it-IT" sz="2800" dirty="0"/>
          </a:p>
          <a:p>
            <a:pPr>
              <a:lnSpc>
                <a:spcPct val="80000"/>
              </a:lnSpc>
            </a:pPr>
            <a:r>
              <a:rPr lang="it-IT" sz="2800" dirty="0" err="1"/>
              <a:t>L’adapter</a:t>
            </a:r>
            <a:r>
              <a:rPr lang="it-IT" sz="2800" dirty="0"/>
              <a:t> è uno dei pattern </a:t>
            </a:r>
            <a:r>
              <a:rPr lang="it-IT" sz="2800" b="1" dirty="0"/>
              <a:t>più usati</a:t>
            </a:r>
          </a:p>
          <a:p>
            <a:pPr lvl="1">
              <a:lnSpc>
                <a:spcPct val="80000"/>
              </a:lnSpc>
            </a:pPr>
            <a:r>
              <a:rPr lang="it-IT" sz="2400" dirty="0"/>
              <a:t>consente a oggetti diversi di essere utilizzati insieme anche se le rispettive interfacce </a:t>
            </a:r>
            <a:r>
              <a:rPr lang="it-IT" sz="2400" b="1" dirty="0"/>
              <a:t>non sono </a:t>
            </a:r>
            <a:r>
              <a:rPr lang="it-IT" sz="2400" b="1" dirty="0" smtClean="0"/>
              <a:t>compatibili</a:t>
            </a:r>
            <a:endParaRPr lang="it-IT" sz="2400" b="1" dirty="0"/>
          </a:p>
          <a:p>
            <a:pPr lvl="1">
              <a:lnSpc>
                <a:spcPct val="80000"/>
              </a:lnSpc>
            </a:pPr>
            <a:r>
              <a:rPr lang="it-IT" sz="2400" dirty="0"/>
              <a:t>aumenta il </a:t>
            </a:r>
            <a:r>
              <a:rPr lang="it-IT" sz="2400" b="1" dirty="0"/>
              <a:t>riuso</a:t>
            </a:r>
            <a:r>
              <a:rPr lang="it-IT" sz="2400" dirty="0"/>
              <a:t> delle classi perché consente di utilizzarle in situazioni non previste inizialmente senza doverle </a:t>
            </a:r>
            <a:r>
              <a:rPr lang="it-IT" sz="2400" dirty="0" smtClean="0"/>
              <a:t>modificare</a:t>
            </a:r>
            <a:endParaRPr lang="it-IT" sz="2400" dirty="0"/>
          </a:p>
          <a:p>
            <a:pPr>
              <a:lnSpc>
                <a:spcPct val="80000"/>
              </a:lnSpc>
            </a:pPr>
            <a:r>
              <a:rPr lang="it-IT" sz="2800" dirty="0"/>
              <a:t>Un </a:t>
            </a:r>
            <a:r>
              <a:rPr lang="it-IT" sz="2800" dirty="0" err="1"/>
              <a:t>adapter</a:t>
            </a:r>
            <a:r>
              <a:rPr lang="it-IT" sz="2800" dirty="0"/>
              <a:t> viene </a:t>
            </a:r>
            <a:r>
              <a:rPr lang="it-IT" sz="2800" dirty="0" smtClean="0"/>
              <a:t>usato quando</a:t>
            </a:r>
            <a:endParaRPr lang="it-IT" sz="2800" dirty="0"/>
          </a:p>
          <a:p>
            <a:pPr lvl="1">
              <a:lnSpc>
                <a:spcPct val="80000"/>
              </a:lnSpc>
            </a:pPr>
            <a:r>
              <a:rPr lang="it-IT" sz="2400" dirty="0" smtClean="0"/>
              <a:t>si </a:t>
            </a:r>
            <a:r>
              <a:rPr lang="it-IT" sz="2400" dirty="0"/>
              <a:t>vuole utilizzare una classe che non offre un’interfaccia corretta, senza </a:t>
            </a:r>
            <a:r>
              <a:rPr lang="it-IT" sz="2400" dirty="0" smtClean="0"/>
              <a:t>modificarla</a:t>
            </a:r>
            <a:endParaRPr lang="it-IT" sz="2400" dirty="0"/>
          </a:p>
          <a:p>
            <a:pPr lvl="1">
              <a:lnSpc>
                <a:spcPct val="80000"/>
              </a:lnSpc>
            </a:pPr>
            <a:r>
              <a:rPr lang="it-IT" sz="2400" dirty="0" smtClean="0"/>
              <a:t>si vuole creare </a:t>
            </a:r>
            <a:r>
              <a:rPr lang="it-IT" sz="2400" dirty="0"/>
              <a:t>una classe che utilizza i servizi di un’altra classe di cui non è ancora nota </a:t>
            </a:r>
            <a:r>
              <a:rPr lang="it-IT" sz="2400" dirty="0" smtClean="0"/>
              <a:t>l’interfaccia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397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Adapter (2/2)</a:t>
            </a:r>
            <a:endParaRPr lang="en-US"/>
          </a:p>
        </p:txBody>
      </p:sp>
      <p:sp>
        <p:nvSpPr>
          <p:cNvPr id="32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1451012" name="Rectangle 4"/>
          <p:cNvSpPr>
            <a:spLocks noChangeArrowheads="1"/>
          </p:cNvSpPr>
          <p:nvPr/>
        </p:nvSpPr>
        <p:spPr bwMode="auto">
          <a:xfrm>
            <a:off x="762000" y="1905000"/>
            <a:ext cx="7696200" cy="403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i="0"/>
          </a:p>
        </p:txBody>
      </p:sp>
      <p:sp>
        <p:nvSpPr>
          <p:cNvPr id="1451013" name="Rectangle 5"/>
          <p:cNvSpPr>
            <a:spLocks noChangeArrowheads="1"/>
          </p:cNvSpPr>
          <p:nvPr/>
        </p:nvSpPr>
        <p:spPr bwMode="auto">
          <a:xfrm>
            <a:off x="990600" y="2057400"/>
            <a:ext cx="22860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51014" name="Text Box 6"/>
          <p:cNvSpPr txBox="1">
            <a:spLocks noChangeArrowheads="1"/>
          </p:cNvSpPr>
          <p:nvPr/>
        </p:nvSpPr>
        <p:spPr bwMode="auto">
          <a:xfrm>
            <a:off x="990600" y="2057400"/>
            <a:ext cx="2286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i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200" i="0">
                <a:latin typeface="Courier New" pitchFamily="49" charset="0"/>
              </a:rPr>
              <a:t>Target</a:t>
            </a:r>
          </a:p>
        </p:txBody>
      </p:sp>
      <p:sp>
        <p:nvSpPr>
          <p:cNvPr id="1451015" name="Line 7"/>
          <p:cNvSpPr>
            <a:spLocks noChangeShapeType="1"/>
          </p:cNvSpPr>
          <p:nvPr/>
        </p:nvSpPr>
        <p:spPr bwMode="auto">
          <a:xfrm>
            <a:off x="990600" y="2590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51016" name="Line 8"/>
          <p:cNvSpPr>
            <a:spLocks noChangeShapeType="1"/>
          </p:cNvSpPr>
          <p:nvPr/>
        </p:nvSpPr>
        <p:spPr bwMode="auto">
          <a:xfrm>
            <a:off x="990600" y="2819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51017" name="Line 9"/>
          <p:cNvSpPr>
            <a:spLocks noChangeShapeType="1"/>
          </p:cNvSpPr>
          <p:nvPr/>
        </p:nvSpPr>
        <p:spPr bwMode="auto">
          <a:xfrm>
            <a:off x="3276600" y="2667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51021" name="Rectangle 13"/>
          <p:cNvSpPr>
            <a:spLocks noChangeArrowheads="1"/>
          </p:cNvSpPr>
          <p:nvPr/>
        </p:nvSpPr>
        <p:spPr bwMode="auto">
          <a:xfrm>
            <a:off x="5486400" y="2057400"/>
            <a:ext cx="2057400" cy="1066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51022" name="Text Box 14"/>
          <p:cNvSpPr txBox="1">
            <a:spLocks noChangeArrowheads="1"/>
          </p:cNvSpPr>
          <p:nvPr/>
        </p:nvSpPr>
        <p:spPr bwMode="auto">
          <a:xfrm>
            <a:off x="5486400" y="2057400"/>
            <a:ext cx="2057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i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200" i="0">
                <a:latin typeface="Courier New" pitchFamily="49" charset="0"/>
              </a:rPr>
              <a:t>Client</a:t>
            </a:r>
          </a:p>
        </p:txBody>
      </p:sp>
      <p:sp>
        <p:nvSpPr>
          <p:cNvPr id="1451023" name="Line 15"/>
          <p:cNvSpPr>
            <a:spLocks noChangeShapeType="1"/>
          </p:cNvSpPr>
          <p:nvPr/>
        </p:nvSpPr>
        <p:spPr bwMode="auto">
          <a:xfrm>
            <a:off x="5486400" y="2819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51024" name="AutoShape 16"/>
          <p:cNvSpPr>
            <a:spLocks noChangeArrowheads="1"/>
          </p:cNvSpPr>
          <p:nvPr/>
        </p:nvSpPr>
        <p:spPr bwMode="auto">
          <a:xfrm>
            <a:off x="2057400" y="3200400"/>
            <a:ext cx="142875" cy="1524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51025" name="Line 17"/>
          <p:cNvSpPr>
            <a:spLocks noChangeShapeType="1"/>
          </p:cNvSpPr>
          <p:nvPr/>
        </p:nvSpPr>
        <p:spPr bwMode="auto">
          <a:xfrm>
            <a:off x="2124075" y="3352800"/>
            <a:ext cx="95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51026" name="Line 18"/>
          <p:cNvSpPr>
            <a:spLocks noChangeShapeType="1"/>
          </p:cNvSpPr>
          <p:nvPr/>
        </p:nvSpPr>
        <p:spPr bwMode="auto">
          <a:xfrm>
            <a:off x="5486400" y="2590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51027" name="Rectangle 19"/>
          <p:cNvSpPr>
            <a:spLocks noChangeArrowheads="1"/>
          </p:cNvSpPr>
          <p:nvPr/>
        </p:nvSpPr>
        <p:spPr bwMode="auto">
          <a:xfrm>
            <a:off x="990600" y="3810000"/>
            <a:ext cx="2286000" cy="1219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51028" name="Text Box 20"/>
          <p:cNvSpPr txBox="1">
            <a:spLocks noChangeArrowheads="1"/>
          </p:cNvSpPr>
          <p:nvPr/>
        </p:nvSpPr>
        <p:spPr bwMode="auto">
          <a:xfrm>
            <a:off x="990600" y="3810000"/>
            <a:ext cx="2286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i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200" i="0">
                <a:latin typeface="Courier New" pitchFamily="49" charset="0"/>
              </a:rPr>
              <a:t>Adapter</a:t>
            </a:r>
          </a:p>
        </p:txBody>
      </p:sp>
      <p:sp>
        <p:nvSpPr>
          <p:cNvPr id="1451029" name="Line 21"/>
          <p:cNvSpPr>
            <a:spLocks noChangeShapeType="1"/>
          </p:cNvSpPr>
          <p:nvPr/>
        </p:nvSpPr>
        <p:spPr bwMode="auto">
          <a:xfrm>
            <a:off x="990600" y="4343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51030" name="Line 22"/>
          <p:cNvSpPr>
            <a:spLocks noChangeShapeType="1"/>
          </p:cNvSpPr>
          <p:nvPr/>
        </p:nvSpPr>
        <p:spPr bwMode="auto">
          <a:xfrm>
            <a:off x="990600" y="4495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51039" name="Rectangle 31"/>
          <p:cNvSpPr>
            <a:spLocks noChangeArrowheads="1"/>
          </p:cNvSpPr>
          <p:nvPr/>
        </p:nvSpPr>
        <p:spPr bwMode="auto">
          <a:xfrm>
            <a:off x="4648200" y="3962400"/>
            <a:ext cx="24384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51040" name="Text Box 32"/>
          <p:cNvSpPr txBox="1">
            <a:spLocks noChangeArrowheads="1"/>
          </p:cNvSpPr>
          <p:nvPr/>
        </p:nvSpPr>
        <p:spPr bwMode="auto">
          <a:xfrm>
            <a:off x="4648200" y="3962400"/>
            <a:ext cx="2438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0">
                <a:latin typeface="Courier New" pitchFamily="49" charset="0"/>
              </a:rPr>
              <a:t>Adaptee</a:t>
            </a:r>
          </a:p>
        </p:txBody>
      </p:sp>
      <p:sp>
        <p:nvSpPr>
          <p:cNvPr id="1451041" name="Line 33"/>
          <p:cNvSpPr>
            <a:spLocks noChangeShapeType="1"/>
          </p:cNvSpPr>
          <p:nvPr/>
        </p:nvSpPr>
        <p:spPr bwMode="auto">
          <a:xfrm>
            <a:off x="4648200" y="4267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51042" name="Line 34"/>
          <p:cNvSpPr>
            <a:spLocks noChangeShapeType="1"/>
          </p:cNvSpPr>
          <p:nvPr/>
        </p:nvSpPr>
        <p:spPr bwMode="auto">
          <a:xfrm>
            <a:off x="4648200" y="4419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51047" name="Text Box 39"/>
          <p:cNvSpPr txBox="1">
            <a:spLocks noChangeArrowheads="1"/>
          </p:cNvSpPr>
          <p:nvPr/>
        </p:nvSpPr>
        <p:spPr bwMode="auto">
          <a:xfrm>
            <a:off x="990600" y="28194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i="0">
                <a:latin typeface="Courier New" pitchFamily="49" charset="0"/>
              </a:rPr>
              <a:t>+ request()</a:t>
            </a:r>
          </a:p>
        </p:txBody>
      </p:sp>
      <p:sp>
        <p:nvSpPr>
          <p:cNvPr id="1451057" name="Text Box 49"/>
          <p:cNvSpPr txBox="1">
            <a:spLocks noChangeArrowheads="1"/>
          </p:cNvSpPr>
          <p:nvPr/>
        </p:nvSpPr>
        <p:spPr bwMode="auto">
          <a:xfrm>
            <a:off x="4648200" y="4495800"/>
            <a:ext cx="2362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i="0">
                <a:latin typeface="Courier New" pitchFamily="49" charset="0"/>
              </a:rPr>
              <a:t>+ specificRequest()</a:t>
            </a:r>
          </a:p>
        </p:txBody>
      </p:sp>
      <p:sp>
        <p:nvSpPr>
          <p:cNvPr id="1451061" name="Text Box 53"/>
          <p:cNvSpPr txBox="1">
            <a:spLocks noChangeArrowheads="1"/>
          </p:cNvSpPr>
          <p:nvPr/>
        </p:nvSpPr>
        <p:spPr bwMode="auto">
          <a:xfrm>
            <a:off x="990600" y="44958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i="0">
                <a:latin typeface="Courier New" pitchFamily="49" charset="0"/>
              </a:rPr>
              <a:t>+ request()</a:t>
            </a:r>
          </a:p>
        </p:txBody>
      </p:sp>
      <p:sp>
        <p:nvSpPr>
          <p:cNvPr id="1451062" name="Line 54"/>
          <p:cNvSpPr>
            <a:spLocks noChangeShapeType="1"/>
          </p:cNvSpPr>
          <p:nvPr/>
        </p:nvSpPr>
        <p:spPr bwMode="auto">
          <a:xfrm>
            <a:off x="3276600" y="4419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51063" name="Line 55"/>
          <p:cNvSpPr>
            <a:spLocks noChangeShapeType="1"/>
          </p:cNvSpPr>
          <p:nvPr/>
        </p:nvSpPr>
        <p:spPr bwMode="auto">
          <a:xfrm>
            <a:off x="2133600" y="4648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51064" name="AutoShape 56"/>
          <p:cNvSpPr>
            <a:spLocks noChangeArrowheads="1"/>
          </p:cNvSpPr>
          <p:nvPr/>
        </p:nvSpPr>
        <p:spPr bwMode="auto">
          <a:xfrm flipV="1">
            <a:off x="4038600" y="5105400"/>
            <a:ext cx="1981200" cy="7397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51065" name="Text Box 57"/>
          <p:cNvSpPr txBox="1">
            <a:spLocks noChangeArrowheads="1"/>
          </p:cNvSpPr>
          <p:nvPr/>
        </p:nvSpPr>
        <p:spPr bwMode="auto">
          <a:xfrm>
            <a:off x="4038600" y="5257800"/>
            <a:ext cx="198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i="0"/>
              <a:t>Richiesta adattata.</a:t>
            </a:r>
          </a:p>
        </p:txBody>
      </p:sp>
      <p:sp>
        <p:nvSpPr>
          <p:cNvPr id="1451066" name="Line 58"/>
          <p:cNvSpPr>
            <a:spLocks noChangeShapeType="1"/>
          </p:cNvSpPr>
          <p:nvPr/>
        </p:nvSpPr>
        <p:spPr bwMode="auto">
          <a:xfrm>
            <a:off x="3733800" y="4648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Bridge (1/2)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136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800" dirty="0"/>
              <a:t>Disaccoppia un’</a:t>
            </a:r>
            <a:r>
              <a:rPr lang="it-IT" sz="2800" b="1" dirty="0"/>
              <a:t>astrazione</a:t>
            </a:r>
            <a:r>
              <a:rPr lang="it-IT" sz="2800" dirty="0"/>
              <a:t> dalla sua </a:t>
            </a:r>
            <a:r>
              <a:rPr lang="it-IT" sz="2800" b="1" dirty="0"/>
              <a:t>implementazione</a:t>
            </a:r>
          </a:p>
          <a:p>
            <a:pPr lvl="1">
              <a:lnSpc>
                <a:spcPct val="90000"/>
              </a:lnSpc>
            </a:pPr>
            <a:r>
              <a:rPr lang="it-IT" sz="2200" dirty="0"/>
              <a:t>la classe di implementazione e la classe degli utilizzatori possono </a:t>
            </a:r>
            <a:r>
              <a:rPr lang="it-IT" sz="2200" b="1" dirty="0"/>
              <a:t>variare</a:t>
            </a:r>
            <a:r>
              <a:rPr lang="it-IT" sz="2200" dirty="0"/>
              <a:t> </a:t>
            </a:r>
            <a:r>
              <a:rPr lang="it-IT" sz="2200" dirty="0" smtClean="0"/>
              <a:t>indipendentemente</a:t>
            </a: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700" dirty="0" smtClean="0"/>
              <a:t>Un bridge viene usato quando</a:t>
            </a:r>
          </a:p>
          <a:p>
            <a:pPr lvl="1">
              <a:lnSpc>
                <a:spcPct val="90000"/>
              </a:lnSpc>
            </a:pPr>
            <a:r>
              <a:rPr lang="it-IT" sz="2200" dirty="0" smtClean="0"/>
              <a:t>si vuole </a:t>
            </a:r>
            <a:r>
              <a:rPr lang="it-IT" sz="2200" b="1" dirty="0" smtClean="0"/>
              <a:t>evitare di legare </a:t>
            </a:r>
            <a:r>
              <a:rPr lang="it-IT" sz="2200" dirty="0" smtClean="0"/>
              <a:t>un’astrazione a una sola implementazione</a:t>
            </a:r>
          </a:p>
          <a:p>
            <a:pPr lvl="1">
              <a:lnSpc>
                <a:spcPct val="90000"/>
              </a:lnSpc>
            </a:pPr>
            <a:r>
              <a:rPr lang="it-IT" sz="2200" dirty="0" smtClean="0"/>
              <a:t>ogni </a:t>
            </a:r>
            <a:r>
              <a:rPr lang="it-IT" sz="2200" b="1" dirty="0" smtClean="0"/>
              <a:t>cambiamento</a:t>
            </a:r>
            <a:r>
              <a:rPr lang="it-IT" sz="2200" dirty="0" smtClean="0"/>
              <a:t> di un’implementazione non è influente sugli utilizzatori</a:t>
            </a:r>
          </a:p>
          <a:p>
            <a:pPr lvl="1">
              <a:lnSpc>
                <a:spcPct val="90000"/>
              </a:lnSpc>
            </a:pPr>
            <a:r>
              <a:rPr lang="it-IT" sz="2200" dirty="0" smtClean="0"/>
              <a:t>per </a:t>
            </a:r>
            <a:r>
              <a:rPr lang="it-IT" sz="2200" b="1" dirty="0" smtClean="0"/>
              <a:t>nascondere</a:t>
            </a:r>
            <a:r>
              <a:rPr lang="it-IT" sz="2200" dirty="0" smtClean="0"/>
              <a:t> dettagli implementativi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8084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Bridge (2/2)</a:t>
            </a:r>
          </a:p>
        </p:txBody>
      </p:sp>
      <p:sp>
        <p:nvSpPr>
          <p:cNvPr id="27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1368091" name="Rectangle 27"/>
          <p:cNvSpPr>
            <a:spLocks noChangeArrowheads="1"/>
          </p:cNvSpPr>
          <p:nvPr/>
        </p:nvSpPr>
        <p:spPr bwMode="auto">
          <a:xfrm>
            <a:off x="762000" y="1905000"/>
            <a:ext cx="7696200" cy="403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i="0"/>
          </a:p>
        </p:txBody>
      </p:sp>
      <p:grpSp>
        <p:nvGrpSpPr>
          <p:cNvPr id="1368067" name="Group 3"/>
          <p:cNvGrpSpPr>
            <a:grpSpLocks/>
          </p:cNvGrpSpPr>
          <p:nvPr/>
        </p:nvGrpSpPr>
        <p:grpSpPr bwMode="auto">
          <a:xfrm>
            <a:off x="5029200" y="2209800"/>
            <a:ext cx="1676400" cy="1066800"/>
            <a:chOff x="1584" y="1776"/>
            <a:chExt cx="1008" cy="672"/>
          </a:xfrm>
        </p:grpSpPr>
        <p:sp>
          <p:nvSpPr>
            <p:cNvPr id="1368068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1008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Implementor</a:t>
              </a:r>
            </a:p>
          </p:txBody>
        </p:sp>
        <p:sp>
          <p:nvSpPr>
            <p:cNvPr id="1368069" name="Rectangle 5"/>
            <p:cNvSpPr>
              <a:spLocks noChangeArrowheads="1"/>
            </p:cNvSpPr>
            <p:nvPr/>
          </p:nvSpPr>
          <p:spPr bwMode="auto">
            <a:xfrm>
              <a:off x="1584" y="2112"/>
              <a:ext cx="1008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68070" name="Rectangle 6"/>
            <p:cNvSpPr>
              <a:spLocks noChangeArrowheads="1"/>
            </p:cNvSpPr>
            <p:nvPr/>
          </p:nvSpPr>
          <p:spPr bwMode="auto">
            <a:xfrm>
              <a:off x="1584" y="2208"/>
              <a:ext cx="100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operationImpl()</a:t>
              </a:r>
            </a:p>
          </p:txBody>
        </p:sp>
      </p:grpSp>
      <p:grpSp>
        <p:nvGrpSpPr>
          <p:cNvPr id="1368071" name="Group 7"/>
          <p:cNvGrpSpPr>
            <a:grpSpLocks/>
          </p:cNvGrpSpPr>
          <p:nvPr/>
        </p:nvGrpSpPr>
        <p:grpSpPr bwMode="auto">
          <a:xfrm>
            <a:off x="3505200" y="4267200"/>
            <a:ext cx="2057400" cy="1066800"/>
            <a:chOff x="576" y="3072"/>
            <a:chExt cx="1440" cy="672"/>
          </a:xfrm>
        </p:grpSpPr>
        <p:sp>
          <p:nvSpPr>
            <p:cNvPr id="1368072" name="Rectangle 8"/>
            <p:cNvSpPr>
              <a:spLocks noChangeArrowheads="1"/>
            </p:cNvSpPr>
            <p:nvPr/>
          </p:nvSpPr>
          <p:spPr bwMode="auto">
            <a:xfrm>
              <a:off x="576" y="3072"/>
              <a:ext cx="1440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ConcreteImpl1</a:t>
              </a:r>
            </a:p>
          </p:txBody>
        </p:sp>
        <p:sp>
          <p:nvSpPr>
            <p:cNvPr id="1368073" name="Rectangle 9"/>
            <p:cNvSpPr>
              <a:spLocks noChangeArrowheads="1"/>
            </p:cNvSpPr>
            <p:nvPr/>
          </p:nvSpPr>
          <p:spPr bwMode="auto">
            <a:xfrm>
              <a:off x="576" y="3408"/>
              <a:ext cx="1440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68074" name="Rectangle 10"/>
            <p:cNvSpPr>
              <a:spLocks noChangeArrowheads="1"/>
            </p:cNvSpPr>
            <p:nvPr/>
          </p:nvSpPr>
          <p:spPr bwMode="auto">
            <a:xfrm>
              <a:off x="576" y="3504"/>
              <a:ext cx="14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b="1" i="0">
                  <a:latin typeface="Courier New" pitchFamily="49" charset="0"/>
                </a:rPr>
                <a:t>+ </a:t>
              </a:r>
              <a:r>
                <a:rPr lang="en-CA" sz="1200" i="0">
                  <a:latin typeface="Courier New" pitchFamily="49" charset="0"/>
                </a:rPr>
                <a:t>operationImpl()</a:t>
              </a:r>
            </a:p>
          </p:txBody>
        </p:sp>
      </p:grpSp>
      <p:grpSp>
        <p:nvGrpSpPr>
          <p:cNvPr id="1368075" name="Group 11"/>
          <p:cNvGrpSpPr>
            <a:grpSpLocks/>
          </p:cNvGrpSpPr>
          <p:nvPr/>
        </p:nvGrpSpPr>
        <p:grpSpPr bwMode="auto">
          <a:xfrm>
            <a:off x="6172200" y="4267200"/>
            <a:ext cx="2133600" cy="1066800"/>
            <a:chOff x="2160" y="3072"/>
            <a:chExt cx="1632" cy="672"/>
          </a:xfrm>
        </p:grpSpPr>
        <p:sp>
          <p:nvSpPr>
            <p:cNvPr id="1368076" name="Rectangle 12"/>
            <p:cNvSpPr>
              <a:spLocks noChangeArrowheads="1"/>
            </p:cNvSpPr>
            <p:nvPr/>
          </p:nvSpPr>
          <p:spPr bwMode="auto">
            <a:xfrm>
              <a:off x="2160" y="3072"/>
              <a:ext cx="1632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ConcreteImpl2</a:t>
              </a:r>
            </a:p>
          </p:txBody>
        </p:sp>
        <p:sp>
          <p:nvSpPr>
            <p:cNvPr id="1368077" name="Rectangle 13"/>
            <p:cNvSpPr>
              <a:spLocks noChangeArrowheads="1"/>
            </p:cNvSpPr>
            <p:nvPr/>
          </p:nvSpPr>
          <p:spPr bwMode="auto">
            <a:xfrm>
              <a:off x="2160" y="3408"/>
              <a:ext cx="1632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1368078" name="Rectangle 14"/>
            <p:cNvSpPr>
              <a:spLocks noChangeArrowheads="1"/>
            </p:cNvSpPr>
            <p:nvPr/>
          </p:nvSpPr>
          <p:spPr bwMode="auto">
            <a:xfrm>
              <a:off x="2160" y="3504"/>
              <a:ext cx="1632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b="1" i="0">
                  <a:latin typeface="Courier New" pitchFamily="49" charset="0"/>
                </a:rPr>
                <a:t>+ </a:t>
              </a:r>
              <a:r>
                <a:rPr lang="en-CA" sz="1200" i="0">
                  <a:latin typeface="Courier New" pitchFamily="49" charset="0"/>
                </a:rPr>
                <a:t>operationImpl()</a:t>
              </a:r>
            </a:p>
          </p:txBody>
        </p:sp>
      </p:grpSp>
      <p:sp>
        <p:nvSpPr>
          <p:cNvPr id="1368079" name="AutoShape 15"/>
          <p:cNvSpPr>
            <a:spLocks noChangeArrowheads="1"/>
          </p:cNvSpPr>
          <p:nvPr/>
        </p:nvSpPr>
        <p:spPr bwMode="auto">
          <a:xfrm>
            <a:off x="5715000" y="32766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8080" name="Line 16"/>
          <p:cNvSpPr>
            <a:spLocks noChangeShapeType="1"/>
          </p:cNvSpPr>
          <p:nvPr/>
        </p:nvSpPr>
        <p:spPr bwMode="auto">
          <a:xfrm>
            <a:off x="4495800" y="3810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68081" name="Line 17"/>
          <p:cNvSpPr>
            <a:spLocks noChangeShapeType="1"/>
          </p:cNvSpPr>
          <p:nvPr/>
        </p:nvSpPr>
        <p:spPr bwMode="auto">
          <a:xfrm flipV="1">
            <a:off x="7239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68082" name="Line 18"/>
          <p:cNvSpPr>
            <a:spLocks noChangeShapeType="1"/>
          </p:cNvSpPr>
          <p:nvPr/>
        </p:nvSpPr>
        <p:spPr bwMode="auto">
          <a:xfrm flipV="1">
            <a:off x="44958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68083" name="Line 19"/>
          <p:cNvSpPr>
            <a:spLocks noChangeShapeType="1"/>
          </p:cNvSpPr>
          <p:nvPr/>
        </p:nvSpPr>
        <p:spPr bwMode="auto">
          <a:xfrm flipV="1">
            <a:off x="58674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1368084" name="Group 20"/>
          <p:cNvGrpSpPr>
            <a:grpSpLocks/>
          </p:cNvGrpSpPr>
          <p:nvPr/>
        </p:nvGrpSpPr>
        <p:grpSpPr bwMode="auto">
          <a:xfrm>
            <a:off x="914400" y="2209800"/>
            <a:ext cx="2057400" cy="1066800"/>
            <a:chOff x="1584" y="1776"/>
            <a:chExt cx="1008" cy="672"/>
          </a:xfrm>
        </p:grpSpPr>
        <p:sp>
          <p:nvSpPr>
            <p:cNvPr id="1368085" name="Rectangle 21"/>
            <p:cNvSpPr>
              <a:spLocks noChangeArrowheads="1"/>
            </p:cNvSpPr>
            <p:nvPr/>
          </p:nvSpPr>
          <p:spPr bwMode="auto">
            <a:xfrm>
              <a:off x="1584" y="1776"/>
              <a:ext cx="1008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AbstractInterface</a:t>
              </a:r>
            </a:p>
          </p:txBody>
        </p:sp>
        <p:sp>
          <p:nvSpPr>
            <p:cNvPr id="1368086" name="Rectangle 22"/>
            <p:cNvSpPr>
              <a:spLocks noChangeArrowheads="1"/>
            </p:cNvSpPr>
            <p:nvPr/>
          </p:nvSpPr>
          <p:spPr bwMode="auto">
            <a:xfrm>
              <a:off x="1584" y="2112"/>
              <a:ext cx="1008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68087" name="Rectangle 23"/>
            <p:cNvSpPr>
              <a:spLocks noChangeArrowheads="1"/>
            </p:cNvSpPr>
            <p:nvPr/>
          </p:nvSpPr>
          <p:spPr bwMode="auto">
            <a:xfrm>
              <a:off x="1584" y="2208"/>
              <a:ext cx="100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operation()</a:t>
              </a:r>
            </a:p>
          </p:txBody>
        </p:sp>
      </p:grpSp>
      <p:sp>
        <p:nvSpPr>
          <p:cNvPr id="1368088" name="AutoShape 24"/>
          <p:cNvSpPr>
            <a:spLocks noChangeArrowheads="1"/>
          </p:cNvSpPr>
          <p:nvPr/>
        </p:nvSpPr>
        <p:spPr bwMode="auto">
          <a:xfrm>
            <a:off x="2971800" y="2590800"/>
            <a:ext cx="457200" cy="3048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68089" name="Line 25"/>
          <p:cNvSpPr>
            <a:spLocks noChangeShapeType="1"/>
          </p:cNvSpPr>
          <p:nvPr/>
        </p:nvSpPr>
        <p:spPr bwMode="auto">
          <a:xfrm>
            <a:off x="3352800" y="2743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8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Composite (1/2)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137011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dirty="0"/>
              <a:t>Consente </a:t>
            </a:r>
            <a:r>
              <a:rPr lang="it-IT" dirty="0" smtClean="0"/>
              <a:t>a </a:t>
            </a:r>
            <a:r>
              <a:rPr lang="it-IT" dirty="0"/>
              <a:t>oggetti utilizzatori di creare strutture ad albero in modo che sia possibile trattare in modo </a:t>
            </a:r>
            <a:r>
              <a:rPr lang="it-IT" b="1" dirty="0"/>
              <a:t>uniforme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oggetti </a:t>
            </a:r>
            <a:r>
              <a:rPr lang="it-IT" b="1" dirty="0" smtClean="0">
                <a:solidFill>
                  <a:schemeClr val="tx1"/>
                </a:solidFill>
              </a:rPr>
              <a:t>foglia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dirty="0"/>
              <a:t>oggetti </a:t>
            </a:r>
            <a:r>
              <a:rPr lang="it-IT" b="1" dirty="0" smtClean="0">
                <a:solidFill>
                  <a:schemeClr val="tx1"/>
                </a:solidFill>
              </a:rPr>
              <a:t>contenitore</a:t>
            </a:r>
            <a:endParaRPr lang="it-IT" dirty="0"/>
          </a:p>
          <a:p>
            <a:pPr>
              <a:lnSpc>
                <a:spcPct val="90000"/>
              </a:lnSpc>
            </a:pPr>
            <a:r>
              <a:rPr lang="it-IT" dirty="0"/>
              <a:t>Un composite viene usato quando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si vuole rappresentare </a:t>
            </a:r>
            <a:r>
              <a:rPr lang="it-IT" b="1" dirty="0"/>
              <a:t>gerarchie</a:t>
            </a:r>
            <a:r>
              <a:rPr lang="it-IT" dirty="0"/>
              <a:t> di </a:t>
            </a:r>
            <a:r>
              <a:rPr lang="it-IT" dirty="0" smtClean="0"/>
              <a:t>oggetti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dirty="0"/>
              <a:t>si vuole consentire di </a:t>
            </a:r>
            <a:r>
              <a:rPr lang="it-IT" b="1" dirty="0"/>
              <a:t>ignorare le differenze </a:t>
            </a:r>
            <a:r>
              <a:rPr lang="it-IT" dirty="0"/>
              <a:t>tra oggetti foglia e oggetti </a:t>
            </a:r>
            <a:r>
              <a:rPr lang="it-IT" dirty="0" smtClean="0"/>
              <a:t>contenitore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11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Composite (2/2)</a:t>
            </a:r>
          </a:p>
        </p:txBody>
      </p:sp>
      <p:sp>
        <p:nvSpPr>
          <p:cNvPr id="31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1373212" name="Rectangle 28"/>
          <p:cNvSpPr>
            <a:spLocks noChangeArrowheads="1"/>
          </p:cNvSpPr>
          <p:nvPr/>
        </p:nvSpPr>
        <p:spPr bwMode="auto">
          <a:xfrm>
            <a:off x="838200" y="1905000"/>
            <a:ext cx="7696200" cy="403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i="0"/>
          </a:p>
        </p:txBody>
      </p:sp>
      <p:grpSp>
        <p:nvGrpSpPr>
          <p:cNvPr id="1373187" name="Group 3"/>
          <p:cNvGrpSpPr>
            <a:grpSpLocks/>
          </p:cNvGrpSpPr>
          <p:nvPr/>
        </p:nvGrpSpPr>
        <p:grpSpPr bwMode="auto">
          <a:xfrm>
            <a:off x="2514600" y="4038600"/>
            <a:ext cx="1828800" cy="1066800"/>
            <a:chOff x="1584" y="1776"/>
            <a:chExt cx="1008" cy="672"/>
          </a:xfrm>
        </p:grpSpPr>
        <p:sp>
          <p:nvSpPr>
            <p:cNvPr id="1373188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1008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Leaf</a:t>
              </a:r>
            </a:p>
          </p:txBody>
        </p:sp>
        <p:sp>
          <p:nvSpPr>
            <p:cNvPr id="1373189" name="Rectangle 5"/>
            <p:cNvSpPr>
              <a:spLocks noChangeArrowheads="1"/>
            </p:cNvSpPr>
            <p:nvPr/>
          </p:nvSpPr>
          <p:spPr bwMode="auto">
            <a:xfrm>
              <a:off x="1584" y="2112"/>
              <a:ext cx="1008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73190" name="Rectangle 6"/>
            <p:cNvSpPr>
              <a:spLocks noChangeArrowheads="1"/>
            </p:cNvSpPr>
            <p:nvPr/>
          </p:nvSpPr>
          <p:spPr bwMode="auto">
            <a:xfrm>
              <a:off x="1584" y="2208"/>
              <a:ext cx="100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b="1" i="0">
                  <a:latin typeface="Courier New" pitchFamily="49" charset="0"/>
                </a:rPr>
                <a:t>+ </a:t>
              </a:r>
              <a:r>
                <a:rPr lang="en-CA" sz="1200" i="0">
                  <a:latin typeface="Courier New" pitchFamily="49" charset="0"/>
                </a:rPr>
                <a:t>operation()</a:t>
              </a:r>
            </a:p>
          </p:txBody>
        </p:sp>
      </p:grpSp>
      <p:grpSp>
        <p:nvGrpSpPr>
          <p:cNvPr id="1373191" name="Group 7"/>
          <p:cNvGrpSpPr>
            <a:grpSpLocks/>
          </p:cNvGrpSpPr>
          <p:nvPr/>
        </p:nvGrpSpPr>
        <p:grpSpPr bwMode="auto">
          <a:xfrm>
            <a:off x="3352800" y="1981200"/>
            <a:ext cx="2057400" cy="1066800"/>
            <a:chOff x="576" y="3072"/>
            <a:chExt cx="1440" cy="672"/>
          </a:xfrm>
        </p:grpSpPr>
        <p:sp>
          <p:nvSpPr>
            <p:cNvPr id="1373192" name="Rectangle 8"/>
            <p:cNvSpPr>
              <a:spLocks noChangeArrowheads="1"/>
            </p:cNvSpPr>
            <p:nvPr/>
          </p:nvSpPr>
          <p:spPr bwMode="auto">
            <a:xfrm>
              <a:off x="576" y="3072"/>
              <a:ext cx="1440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Component</a:t>
              </a:r>
            </a:p>
          </p:txBody>
        </p:sp>
        <p:sp>
          <p:nvSpPr>
            <p:cNvPr id="1373193" name="Rectangle 9"/>
            <p:cNvSpPr>
              <a:spLocks noChangeArrowheads="1"/>
            </p:cNvSpPr>
            <p:nvPr/>
          </p:nvSpPr>
          <p:spPr bwMode="auto">
            <a:xfrm>
              <a:off x="576" y="3408"/>
              <a:ext cx="1440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73194" name="Rectangle 10"/>
            <p:cNvSpPr>
              <a:spLocks noChangeArrowheads="1"/>
            </p:cNvSpPr>
            <p:nvPr/>
          </p:nvSpPr>
          <p:spPr bwMode="auto">
            <a:xfrm>
              <a:off x="576" y="3504"/>
              <a:ext cx="14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operation()</a:t>
              </a:r>
            </a:p>
          </p:txBody>
        </p:sp>
      </p:grpSp>
      <p:grpSp>
        <p:nvGrpSpPr>
          <p:cNvPr id="1373195" name="Group 11"/>
          <p:cNvGrpSpPr>
            <a:grpSpLocks/>
          </p:cNvGrpSpPr>
          <p:nvPr/>
        </p:nvGrpSpPr>
        <p:grpSpPr bwMode="auto">
          <a:xfrm>
            <a:off x="4724400" y="4038600"/>
            <a:ext cx="2819400" cy="1752600"/>
            <a:chOff x="3264" y="2880"/>
            <a:chExt cx="1344" cy="1104"/>
          </a:xfrm>
        </p:grpSpPr>
        <p:sp>
          <p:nvSpPr>
            <p:cNvPr id="1373196" name="Rectangle 12"/>
            <p:cNvSpPr>
              <a:spLocks noChangeArrowheads="1"/>
            </p:cNvSpPr>
            <p:nvPr/>
          </p:nvSpPr>
          <p:spPr bwMode="auto">
            <a:xfrm>
              <a:off x="3264" y="2880"/>
              <a:ext cx="1344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Composite</a:t>
              </a:r>
            </a:p>
          </p:txBody>
        </p:sp>
        <p:sp>
          <p:nvSpPr>
            <p:cNvPr id="1373197" name="Rectangle 13"/>
            <p:cNvSpPr>
              <a:spLocks noChangeArrowheads="1"/>
            </p:cNvSpPr>
            <p:nvPr/>
          </p:nvSpPr>
          <p:spPr bwMode="auto">
            <a:xfrm>
              <a:off x="3264" y="3216"/>
              <a:ext cx="134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1373198" name="Rectangle 14"/>
            <p:cNvSpPr>
              <a:spLocks noChangeArrowheads="1"/>
            </p:cNvSpPr>
            <p:nvPr/>
          </p:nvSpPr>
          <p:spPr bwMode="auto">
            <a:xfrm>
              <a:off x="3264" y="3312"/>
              <a:ext cx="1344" cy="6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operation()</a:t>
              </a:r>
            </a:p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addChild(Component)</a:t>
              </a:r>
            </a:p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removeChild(Component)</a:t>
              </a:r>
            </a:p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getChild(int)</a:t>
              </a:r>
            </a:p>
          </p:txBody>
        </p:sp>
      </p:grpSp>
      <p:sp>
        <p:nvSpPr>
          <p:cNvPr id="1373199" name="AutoShape 15"/>
          <p:cNvSpPr>
            <a:spLocks noChangeArrowheads="1"/>
          </p:cNvSpPr>
          <p:nvPr/>
        </p:nvSpPr>
        <p:spPr bwMode="auto">
          <a:xfrm>
            <a:off x="4343400" y="30480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73200" name="Line 16"/>
          <p:cNvSpPr>
            <a:spLocks noChangeShapeType="1"/>
          </p:cNvSpPr>
          <p:nvPr/>
        </p:nvSpPr>
        <p:spPr bwMode="auto">
          <a:xfrm>
            <a:off x="3352800" y="3581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73201" name="Line 17"/>
          <p:cNvSpPr>
            <a:spLocks noChangeShapeType="1"/>
          </p:cNvSpPr>
          <p:nvPr/>
        </p:nvSpPr>
        <p:spPr bwMode="auto">
          <a:xfrm flipV="1">
            <a:off x="57912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73202" name="Line 18"/>
          <p:cNvSpPr>
            <a:spLocks noChangeShapeType="1"/>
          </p:cNvSpPr>
          <p:nvPr/>
        </p:nvSpPr>
        <p:spPr bwMode="auto">
          <a:xfrm flipV="1">
            <a:off x="44958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73203" name="Rectangle 19"/>
          <p:cNvSpPr>
            <a:spLocks noChangeArrowheads="1"/>
          </p:cNvSpPr>
          <p:nvPr/>
        </p:nvSpPr>
        <p:spPr bwMode="auto">
          <a:xfrm>
            <a:off x="914400" y="1981200"/>
            <a:ext cx="1676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CA" sz="1200" i="0">
                <a:latin typeface="Courier New" pitchFamily="49" charset="0"/>
              </a:rPr>
              <a:t>Client</a:t>
            </a:r>
          </a:p>
        </p:txBody>
      </p:sp>
      <p:sp>
        <p:nvSpPr>
          <p:cNvPr id="1373204" name="Rectangle 20"/>
          <p:cNvSpPr>
            <a:spLocks noChangeArrowheads="1"/>
          </p:cNvSpPr>
          <p:nvPr/>
        </p:nvSpPr>
        <p:spPr bwMode="auto">
          <a:xfrm>
            <a:off x="914400" y="2514600"/>
            <a:ext cx="1676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endParaRPr lang="it-IT" sz="2000" i="0">
              <a:latin typeface="Times New Roman" pitchFamily="18" charset="0"/>
            </a:endParaRPr>
          </a:p>
        </p:txBody>
      </p:sp>
      <p:sp>
        <p:nvSpPr>
          <p:cNvPr id="1373205" name="Rectangle 21"/>
          <p:cNvSpPr>
            <a:spLocks noChangeArrowheads="1"/>
          </p:cNvSpPr>
          <p:nvPr/>
        </p:nvSpPr>
        <p:spPr bwMode="auto">
          <a:xfrm>
            <a:off x="914400" y="2667000"/>
            <a:ext cx="1676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endParaRPr lang="it-IT" b="1" i="0">
              <a:latin typeface="Times New Roman" pitchFamily="18" charset="0"/>
            </a:endParaRPr>
          </a:p>
        </p:txBody>
      </p:sp>
      <p:sp>
        <p:nvSpPr>
          <p:cNvPr id="1373207" name="Line 23"/>
          <p:cNvSpPr>
            <a:spLocks noChangeShapeType="1"/>
          </p:cNvSpPr>
          <p:nvPr/>
        </p:nvSpPr>
        <p:spPr bwMode="auto">
          <a:xfrm flipV="1">
            <a:off x="33528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73208" name="AutoShape 24"/>
          <p:cNvSpPr>
            <a:spLocks noChangeArrowheads="1"/>
          </p:cNvSpPr>
          <p:nvPr/>
        </p:nvSpPr>
        <p:spPr bwMode="auto">
          <a:xfrm rot="10795950">
            <a:off x="6248400" y="2820988"/>
            <a:ext cx="2133600" cy="1065212"/>
          </a:xfrm>
          <a:prstGeom prst="foldedCorner">
            <a:avLst>
              <a:gd name="adj" fmla="val 204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l" eaLnBrk="1" hangingPunct="1"/>
            <a:r>
              <a:rPr lang="en-CA" sz="900" b="1" i="0">
                <a:latin typeface="Courier New" pitchFamily="49" charset="0"/>
              </a:rPr>
              <a:t>operation():</a:t>
            </a:r>
          </a:p>
          <a:p>
            <a:pPr algn="l" eaLnBrk="1" hangingPunct="1"/>
            <a:r>
              <a:rPr lang="en-CA" sz="900" i="0">
                <a:latin typeface="Courier New" pitchFamily="49" charset="0"/>
              </a:rPr>
              <a:t>forall i in [1..numChildren]</a:t>
            </a:r>
          </a:p>
          <a:p>
            <a:pPr algn="l" eaLnBrk="1" hangingPunct="1"/>
            <a:r>
              <a:rPr lang="en-CA" sz="900" i="0">
                <a:latin typeface="Courier New" pitchFamily="49" charset="0"/>
              </a:rPr>
              <a:t>  getChild(i).operation()</a:t>
            </a:r>
          </a:p>
          <a:p>
            <a:pPr algn="l" eaLnBrk="1" hangingPunct="1"/>
            <a:r>
              <a:rPr lang="en-CA" sz="900" i="0">
                <a:latin typeface="Courier New" pitchFamily="49" charset="0"/>
              </a:rPr>
              <a:t>endfor</a:t>
            </a:r>
          </a:p>
        </p:txBody>
      </p:sp>
      <p:sp>
        <p:nvSpPr>
          <p:cNvPr id="1373209" name="Line 25"/>
          <p:cNvSpPr>
            <a:spLocks noChangeShapeType="1"/>
          </p:cNvSpPr>
          <p:nvPr/>
        </p:nvSpPr>
        <p:spPr bwMode="auto">
          <a:xfrm>
            <a:off x="7543800" y="4572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73211" name="Line 27"/>
          <p:cNvSpPr>
            <a:spLocks noChangeShapeType="1"/>
          </p:cNvSpPr>
          <p:nvPr/>
        </p:nvSpPr>
        <p:spPr bwMode="auto">
          <a:xfrm flipH="1">
            <a:off x="6019800" y="38862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73213" name="Line 29"/>
          <p:cNvSpPr>
            <a:spLocks noChangeShapeType="1"/>
          </p:cNvSpPr>
          <p:nvPr/>
        </p:nvSpPr>
        <p:spPr bwMode="auto">
          <a:xfrm>
            <a:off x="25908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73214" name="Line 30"/>
          <p:cNvSpPr>
            <a:spLocks noChangeShapeType="1"/>
          </p:cNvSpPr>
          <p:nvPr/>
        </p:nvSpPr>
        <p:spPr bwMode="auto">
          <a:xfrm>
            <a:off x="6172200" y="2514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73215" name="Line 31"/>
          <p:cNvSpPr>
            <a:spLocks noChangeShapeType="1"/>
          </p:cNvSpPr>
          <p:nvPr/>
        </p:nvSpPr>
        <p:spPr bwMode="auto">
          <a:xfrm flipH="1">
            <a:off x="5410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73216" name="Rectangle 32"/>
          <p:cNvSpPr>
            <a:spLocks noChangeArrowheads="1"/>
          </p:cNvSpPr>
          <p:nvPr/>
        </p:nvSpPr>
        <p:spPr bwMode="auto">
          <a:xfrm>
            <a:off x="5334000" y="2286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397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Composite in Java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La classe Java Container è sottoclasse di Component, e può contenere più Component</a:t>
            </a:r>
          </a:p>
          <a:p>
            <a:r>
              <a:rPr lang="it-IT" dirty="0" smtClean="0"/>
              <a:t>Il metodo </a:t>
            </a:r>
            <a:r>
              <a:rPr lang="it-IT" dirty="0" err="1" smtClean="0"/>
              <a:t>paint</a:t>
            </a:r>
            <a:r>
              <a:rPr lang="it-IT" dirty="0" smtClean="0"/>
              <a:t>() di Container richiama il metodo </a:t>
            </a:r>
            <a:r>
              <a:rPr lang="it-IT" dirty="0" err="1" smtClean="0"/>
              <a:t>paint</a:t>
            </a:r>
            <a:r>
              <a:rPr lang="it-IT" dirty="0" smtClean="0"/>
              <a:t>() di tutti i Component contenuti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84984"/>
            <a:ext cx="6480720" cy="24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3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Design Pattern (1/2)</a:t>
            </a:r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it-IT" sz="2700" dirty="0"/>
              <a:t>Nella progettazione si incontrano problemi </a:t>
            </a:r>
            <a:r>
              <a:rPr lang="it-IT" sz="2700" b="1" dirty="0" smtClean="0"/>
              <a:t>ricorrenti</a:t>
            </a:r>
            <a:endParaRPr lang="it-IT" sz="2700" b="1" dirty="0"/>
          </a:p>
          <a:p>
            <a:r>
              <a:rPr lang="it-IT" sz="2700" dirty="0"/>
              <a:t>È utile trovare soluzioni </a:t>
            </a:r>
            <a:r>
              <a:rPr lang="it-IT" sz="2700" b="1" dirty="0"/>
              <a:t>riusabili</a:t>
            </a:r>
            <a:r>
              <a:rPr lang="it-IT" sz="2700" dirty="0"/>
              <a:t> per trattare problemi ricorrenti</a:t>
            </a:r>
          </a:p>
          <a:p>
            <a:pPr lvl="1"/>
            <a:r>
              <a:rPr lang="it-IT" sz="2200" b="1" dirty="0">
                <a:solidFill>
                  <a:schemeClr val="tx1"/>
                </a:solidFill>
              </a:rPr>
              <a:t>design </a:t>
            </a:r>
            <a:r>
              <a:rPr lang="it-IT" sz="2200" b="1" dirty="0" smtClean="0">
                <a:solidFill>
                  <a:schemeClr val="tx1"/>
                </a:solidFill>
              </a:rPr>
              <a:t>pattern</a:t>
            </a:r>
            <a:endParaRPr lang="it-IT" sz="2200" dirty="0"/>
          </a:p>
        </p:txBody>
      </p:sp>
      <p:pic>
        <p:nvPicPr>
          <p:cNvPr id="1338372" name="Picture 4" descr="j01856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16" y="2204864"/>
            <a:ext cx="3435468" cy="3438872"/>
          </a:xfrm>
        </p:spPr>
      </p:pic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6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Façade</a:t>
            </a:r>
            <a:r>
              <a:rPr lang="it-IT" dirty="0"/>
              <a:t> (</a:t>
            </a:r>
            <a:r>
              <a:rPr lang="it-IT" dirty="0" smtClean="0"/>
              <a:t>1/4)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138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Offre un’interfaccia </a:t>
            </a:r>
            <a:r>
              <a:rPr lang="it-IT" b="1" dirty="0"/>
              <a:t>uniforme</a:t>
            </a:r>
            <a:r>
              <a:rPr lang="it-IT" dirty="0"/>
              <a:t> </a:t>
            </a:r>
            <a:r>
              <a:rPr lang="it-IT" dirty="0" smtClean="0"/>
              <a:t>a </a:t>
            </a:r>
            <a:r>
              <a:rPr lang="it-IT" dirty="0"/>
              <a:t>un insieme di interfacce </a:t>
            </a:r>
            <a:r>
              <a:rPr lang="it-IT" dirty="0" smtClean="0"/>
              <a:t>correlate</a:t>
            </a:r>
            <a:endParaRPr lang="it-IT" dirty="0"/>
          </a:p>
          <a:p>
            <a:r>
              <a:rPr lang="it-IT" dirty="0"/>
              <a:t>Una </a:t>
            </a:r>
            <a:r>
              <a:rPr lang="it-IT" dirty="0" err="1"/>
              <a:t>Façade</a:t>
            </a:r>
            <a:r>
              <a:rPr lang="it-IT" dirty="0"/>
              <a:t> viene utilizzata quando</a:t>
            </a:r>
          </a:p>
          <a:p>
            <a:pPr lvl="1"/>
            <a:r>
              <a:rPr lang="it-IT" dirty="0"/>
              <a:t>si vuole offrire un’interfaccia </a:t>
            </a:r>
            <a:r>
              <a:rPr lang="it-IT" b="1" dirty="0"/>
              <a:t>uniforme</a:t>
            </a:r>
            <a:r>
              <a:rPr lang="it-IT" dirty="0"/>
              <a:t> ad un sotto-sistema </a:t>
            </a:r>
            <a:r>
              <a:rPr lang="it-IT" dirty="0" smtClean="0"/>
              <a:t>complesso</a:t>
            </a:r>
            <a:endParaRPr lang="it-IT" dirty="0"/>
          </a:p>
          <a:p>
            <a:pPr lvl="1"/>
            <a:r>
              <a:rPr lang="it-IT" dirty="0"/>
              <a:t>si vuole </a:t>
            </a:r>
            <a:r>
              <a:rPr lang="it-IT" b="1" dirty="0"/>
              <a:t>disaccoppiare</a:t>
            </a:r>
            <a:r>
              <a:rPr lang="it-IT" dirty="0"/>
              <a:t> un sotto-sistema dai suoi utilizzatori, riducendo le </a:t>
            </a:r>
            <a:r>
              <a:rPr lang="it-IT" dirty="0" smtClean="0"/>
              <a:t>inter-dipendenze</a:t>
            </a:r>
          </a:p>
          <a:p>
            <a:r>
              <a:rPr lang="it-IT" dirty="0" smtClean="0"/>
              <a:t>Con «interfaccia» si intende l’interfaccia di una classe o di un oggetto</a:t>
            </a:r>
          </a:p>
          <a:p>
            <a:r>
              <a:rPr lang="it-IT" smtClean="0"/>
              <a:t>NON LE INTERFACCE GRAFICHE!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29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Façade</a:t>
            </a:r>
            <a:r>
              <a:rPr lang="it-IT" dirty="0"/>
              <a:t> (</a:t>
            </a:r>
            <a:r>
              <a:rPr lang="it-IT" dirty="0" smtClean="0"/>
              <a:t>2/4)</a:t>
            </a:r>
            <a:endParaRPr lang="it-IT" dirty="0"/>
          </a:p>
        </p:txBody>
      </p:sp>
      <p:sp>
        <p:nvSpPr>
          <p:cNvPr id="29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1383453" name="Rectangle 29"/>
          <p:cNvSpPr>
            <a:spLocks noChangeArrowheads="1"/>
          </p:cNvSpPr>
          <p:nvPr/>
        </p:nvSpPr>
        <p:spPr bwMode="auto">
          <a:xfrm>
            <a:off x="762000" y="1905000"/>
            <a:ext cx="7696200" cy="403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i="0"/>
          </a:p>
        </p:txBody>
      </p:sp>
      <p:grpSp>
        <p:nvGrpSpPr>
          <p:cNvPr id="1383427" name="Group 3"/>
          <p:cNvGrpSpPr>
            <a:grpSpLocks/>
          </p:cNvGrpSpPr>
          <p:nvPr/>
        </p:nvGrpSpPr>
        <p:grpSpPr bwMode="auto">
          <a:xfrm>
            <a:off x="3581400" y="2209800"/>
            <a:ext cx="2057400" cy="1600200"/>
            <a:chOff x="2064" y="1584"/>
            <a:chExt cx="1296" cy="1008"/>
          </a:xfrm>
        </p:grpSpPr>
        <p:sp>
          <p:nvSpPr>
            <p:cNvPr id="1383428" name="Rectangle 4"/>
            <p:cNvSpPr>
              <a:spLocks noChangeArrowheads="1"/>
            </p:cNvSpPr>
            <p:nvPr/>
          </p:nvSpPr>
          <p:spPr bwMode="auto">
            <a:xfrm>
              <a:off x="2064" y="1584"/>
              <a:ext cx="129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Façade</a:t>
              </a:r>
            </a:p>
          </p:txBody>
        </p:sp>
        <p:sp>
          <p:nvSpPr>
            <p:cNvPr id="1383429" name="Rectangle 5"/>
            <p:cNvSpPr>
              <a:spLocks noChangeArrowheads="1"/>
            </p:cNvSpPr>
            <p:nvPr/>
          </p:nvSpPr>
          <p:spPr bwMode="auto">
            <a:xfrm>
              <a:off x="2064" y="1920"/>
              <a:ext cx="12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83430" name="Rectangle 6"/>
            <p:cNvSpPr>
              <a:spLocks noChangeArrowheads="1"/>
            </p:cNvSpPr>
            <p:nvPr/>
          </p:nvSpPr>
          <p:spPr bwMode="auto">
            <a:xfrm>
              <a:off x="2064" y="2016"/>
              <a:ext cx="1296" cy="5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operation1()</a:t>
              </a:r>
            </a:p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operation2()</a:t>
              </a:r>
            </a:p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operation3()</a:t>
              </a:r>
            </a:p>
          </p:txBody>
        </p:sp>
      </p:grpSp>
      <p:grpSp>
        <p:nvGrpSpPr>
          <p:cNvPr id="1383431" name="Group 7"/>
          <p:cNvGrpSpPr>
            <a:grpSpLocks/>
          </p:cNvGrpSpPr>
          <p:nvPr/>
        </p:nvGrpSpPr>
        <p:grpSpPr bwMode="auto">
          <a:xfrm>
            <a:off x="990600" y="2209800"/>
            <a:ext cx="1676400" cy="838200"/>
            <a:chOff x="432" y="1584"/>
            <a:chExt cx="1056" cy="528"/>
          </a:xfrm>
        </p:grpSpPr>
        <p:sp>
          <p:nvSpPr>
            <p:cNvPr id="1383432" name="Rectangle 8"/>
            <p:cNvSpPr>
              <a:spLocks noChangeArrowheads="1"/>
            </p:cNvSpPr>
            <p:nvPr/>
          </p:nvSpPr>
          <p:spPr bwMode="auto">
            <a:xfrm>
              <a:off x="432" y="1584"/>
              <a:ext cx="105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Client</a:t>
              </a:r>
            </a:p>
          </p:txBody>
        </p:sp>
        <p:sp>
          <p:nvSpPr>
            <p:cNvPr id="1383433" name="Rectangle 9"/>
            <p:cNvSpPr>
              <a:spLocks noChangeArrowheads="1"/>
            </p:cNvSpPr>
            <p:nvPr/>
          </p:nvSpPr>
          <p:spPr bwMode="auto">
            <a:xfrm>
              <a:off x="432" y="1920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83434" name="Rectangle 10"/>
            <p:cNvSpPr>
              <a:spLocks noChangeArrowheads="1"/>
            </p:cNvSpPr>
            <p:nvPr/>
          </p:nvSpPr>
          <p:spPr bwMode="auto">
            <a:xfrm>
              <a:off x="432" y="2016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b="1" i="0">
                <a:latin typeface="Times New Roman" pitchFamily="18" charset="0"/>
              </a:endParaRPr>
            </a:p>
          </p:txBody>
        </p:sp>
      </p:grpSp>
      <p:sp>
        <p:nvSpPr>
          <p:cNvPr id="1383436" name="Line 12"/>
          <p:cNvSpPr>
            <a:spLocks noChangeShapeType="1"/>
          </p:cNvSpPr>
          <p:nvPr/>
        </p:nvSpPr>
        <p:spPr bwMode="auto">
          <a:xfrm>
            <a:off x="7391400" y="4800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1383437" name="Group 13"/>
          <p:cNvGrpSpPr>
            <a:grpSpLocks/>
          </p:cNvGrpSpPr>
          <p:nvPr/>
        </p:nvGrpSpPr>
        <p:grpSpPr bwMode="auto">
          <a:xfrm>
            <a:off x="1219200" y="4495800"/>
            <a:ext cx="2057400" cy="1066800"/>
            <a:chOff x="720" y="2784"/>
            <a:chExt cx="1296" cy="672"/>
          </a:xfrm>
        </p:grpSpPr>
        <p:sp>
          <p:nvSpPr>
            <p:cNvPr id="1383438" name="Rectangle 14"/>
            <p:cNvSpPr>
              <a:spLocks noChangeArrowheads="1"/>
            </p:cNvSpPr>
            <p:nvPr/>
          </p:nvSpPr>
          <p:spPr bwMode="auto">
            <a:xfrm>
              <a:off x="720" y="2784"/>
              <a:ext cx="129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SubsystemClass1</a:t>
              </a:r>
            </a:p>
          </p:txBody>
        </p:sp>
        <p:sp>
          <p:nvSpPr>
            <p:cNvPr id="1383439" name="Rectangle 15"/>
            <p:cNvSpPr>
              <a:spLocks noChangeArrowheads="1"/>
            </p:cNvSpPr>
            <p:nvPr/>
          </p:nvSpPr>
          <p:spPr bwMode="auto">
            <a:xfrm>
              <a:off x="720" y="3120"/>
              <a:ext cx="12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83440" name="Rectangle 16"/>
            <p:cNvSpPr>
              <a:spLocks noChangeArrowheads="1"/>
            </p:cNvSpPr>
            <p:nvPr/>
          </p:nvSpPr>
          <p:spPr bwMode="auto">
            <a:xfrm>
              <a:off x="720" y="3216"/>
              <a:ext cx="1296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operation1()</a:t>
              </a:r>
            </a:p>
          </p:txBody>
        </p:sp>
      </p:grpSp>
      <p:grpSp>
        <p:nvGrpSpPr>
          <p:cNvPr id="1383441" name="Group 17"/>
          <p:cNvGrpSpPr>
            <a:grpSpLocks/>
          </p:cNvGrpSpPr>
          <p:nvPr/>
        </p:nvGrpSpPr>
        <p:grpSpPr bwMode="auto">
          <a:xfrm>
            <a:off x="3657600" y="4495800"/>
            <a:ext cx="2057400" cy="1066800"/>
            <a:chOff x="720" y="2784"/>
            <a:chExt cx="1296" cy="672"/>
          </a:xfrm>
        </p:grpSpPr>
        <p:sp>
          <p:nvSpPr>
            <p:cNvPr id="1383442" name="Rectangle 18"/>
            <p:cNvSpPr>
              <a:spLocks noChangeArrowheads="1"/>
            </p:cNvSpPr>
            <p:nvPr/>
          </p:nvSpPr>
          <p:spPr bwMode="auto">
            <a:xfrm>
              <a:off x="720" y="2784"/>
              <a:ext cx="129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SubsystemClass2</a:t>
              </a:r>
            </a:p>
          </p:txBody>
        </p:sp>
        <p:sp>
          <p:nvSpPr>
            <p:cNvPr id="1383443" name="Rectangle 19"/>
            <p:cNvSpPr>
              <a:spLocks noChangeArrowheads="1"/>
            </p:cNvSpPr>
            <p:nvPr/>
          </p:nvSpPr>
          <p:spPr bwMode="auto">
            <a:xfrm>
              <a:off x="720" y="3120"/>
              <a:ext cx="12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83444" name="Rectangle 20"/>
            <p:cNvSpPr>
              <a:spLocks noChangeArrowheads="1"/>
            </p:cNvSpPr>
            <p:nvPr/>
          </p:nvSpPr>
          <p:spPr bwMode="auto">
            <a:xfrm>
              <a:off x="720" y="3216"/>
              <a:ext cx="1296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operation2()</a:t>
              </a:r>
            </a:p>
          </p:txBody>
        </p:sp>
      </p:grpSp>
      <p:grpSp>
        <p:nvGrpSpPr>
          <p:cNvPr id="1383445" name="Group 21"/>
          <p:cNvGrpSpPr>
            <a:grpSpLocks/>
          </p:cNvGrpSpPr>
          <p:nvPr/>
        </p:nvGrpSpPr>
        <p:grpSpPr bwMode="auto">
          <a:xfrm>
            <a:off x="6096000" y="4495800"/>
            <a:ext cx="2057400" cy="1066800"/>
            <a:chOff x="720" y="2784"/>
            <a:chExt cx="1296" cy="672"/>
          </a:xfrm>
        </p:grpSpPr>
        <p:sp>
          <p:nvSpPr>
            <p:cNvPr id="1383446" name="Rectangle 22"/>
            <p:cNvSpPr>
              <a:spLocks noChangeArrowheads="1"/>
            </p:cNvSpPr>
            <p:nvPr/>
          </p:nvSpPr>
          <p:spPr bwMode="auto">
            <a:xfrm>
              <a:off x="720" y="2784"/>
              <a:ext cx="129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SubsystemClass3</a:t>
              </a:r>
            </a:p>
          </p:txBody>
        </p:sp>
        <p:sp>
          <p:nvSpPr>
            <p:cNvPr id="1383447" name="Rectangle 23"/>
            <p:cNvSpPr>
              <a:spLocks noChangeArrowheads="1"/>
            </p:cNvSpPr>
            <p:nvPr/>
          </p:nvSpPr>
          <p:spPr bwMode="auto">
            <a:xfrm>
              <a:off x="720" y="3120"/>
              <a:ext cx="12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83448" name="Rectangle 24"/>
            <p:cNvSpPr>
              <a:spLocks noChangeArrowheads="1"/>
            </p:cNvSpPr>
            <p:nvPr/>
          </p:nvSpPr>
          <p:spPr bwMode="auto">
            <a:xfrm>
              <a:off x="720" y="3216"/>
              <a:ext cx="1296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operation3()</a:t>
              </a:r>
            </a:p>
          </p:txBody>
        </p:sp>
      </p:grpSp>
      <p:sp>
        <p:nvSpPr>
          <p:cNvPr id="1383454" name="Line 30"/>
          <p:cNvSpPr>
            <a:spLocks noChangeShapeType="1"/>
          </p:cNvSpPr>
          <p:nvPr/>
        </p:nvSpPr>
        <p:spPr bwMode="auto">
          <a:xfrm>
            <a:off x="2667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83455" name="Line 31"/>
          <p:cNvSpPr>
            <a:spLocks noChangeShapeType="1"/>
          </p:cNvSpPr>
          <p:nvPr/>
        </p:nvSpPr>
        <p:spPr bwMode="auto">
          <a:xfrm flipH="1">
            <a:off x="2133600" y="38100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83456" name="Line 32"/>
          <p:cNvSpPr>
            <a:spLocks noChangeShapeType="1"/>
          </p:cNvSpPr>
          <p:nvPr/>
        </p:nvSpPr>
        <p:spPr bwMode="auto">
          <a:xfrm>
            <a:off x="45720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83457" name="Line 33"/>
          <p:cNvSpPr>
            <a:spLocks noChangeShapeType="1"/>
          </p:cNvSpPr>
          <p:nvPr/>
        </p:nvSpPr>
        <p:spPr bwMode="auto">
          <a:xfrm>
            <a:off x="4572000" y="3810000"/>
            <a:ext cx="2590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Façade</a:t>
            </a:r>
            <a:r>
              <a:rPr lang="it-IT" dirty="0"/>
              <a:t> </a:t>
            </a:r>
            <a:r>
              <a:rPr lang="it-IT" dirty="0" smtClean="0"/>
              <a:t>(3/4) (senza </a:t>
            </a:r>
            <a:r>
              <a:rPr lang="it-IT" dirty="0" err="1" smtClean="0"/>
              <a:t>Façade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60137"/>
            <a:ext cx="5472608" cy="46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73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Façade</a:t>
            </a:r>
            <a:r>
              <a:rPr lang="it-IT" dirty="0"/>
              <a:t> </a:t>
            </a:r>
            <a:r>
              <a:rPr lang="it-IT" dirty="0" smtClean="0"/>
              <a:t>(4/4</a:t>
            </a:r>
            <a:r>
              <a:rPr lang="it-IT" dirty="0"/>
              <a:t>) </a:t>
            </a:r>
            <a:r>
              <a:rPr lang="it-IT" dirty="0" smtClean="0"/>
              <a:t>(con </a:t>
            </a:r>
            <a:r>
              <a:rPr lang="it-IT" dirty="0" err="1" smtClean="0"/>
              <a:t>Façade</a:t>
            </a:r>
            <a:r>
              <a:rPr lang="it-IT" dirty="0"/>
              <a:t>)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58" y="1681159"/>
            <a:ext cx="5472684" cy="464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13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Proxy (1/2)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13895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Un </a:t>
            </a:r>
            <a:r>
              <a:rPr lang="it-IT" sz="2700" dirty="0" err="1"/>
              <a:t>proxy</a:t>
            </a:r>
            <a:r>
              <a:rPr lang="it-IT" sz="2700" dirty="0"/>
              <a:t> è un </a:t>
            </a:r>
            <a:r>
              <a:rPr lang="it-IT" sz="2700" b="1" dirty="0"/>
              <a:t>delegato</a:t>
            </a:r>
            <a:r>
              <a:rPr lang="it-IT" sz="2700" dirty="0"/>
              <a:t> di un altro </a:t>
            </a:r>
            <a:r>
              <a:rPr lang="it-IT" sz="2700" dirty="0" smtClean="0"/>
              <a:t>oggetto</a:t>
            </a:r>
            <a:endParaRPr lang="it-IT" sz="2700" dirty="0"/>
          </a:p>
          <a:p>
            <a:r>
              <a:rPr lang="it-IT" sz="2700" dirty="0"/>
              <a:t>I </a:t>
            </a:r>
            <a:r>
              <a:rPr lang="it-IT" sz="2700" dirty="0" err="1"/>
              <a:t>proxy</a:t>
            </a:r>
            <a:r>
              <a:rPr lang="it-IT" sz="2700" dirty="0"/>
              <a:t> hanno diversi usi</a:t>
            </a:r>
          </a:p>
          <a:p>
            <a:pPr lvl="1"/>
            <a:r>
              <a:rPr lang="it-IT" sz="2200" dirty="0"/>
              <a:t>per controllare </a:t>
            </a:r>
            <a:r>
              <a:rPr lang="it-IT" sz="2200" b="1" dirty="0"/>
              <a:t>l’accesso alle risorse</a:t>
            </a:r>
          </a:p>
          <a:p>
            <a:pPr lvl="2"/>
            <a:r>
              <a:rPr lang="it-IT" sz="2000" dirty="0"/>
              <a:t>per implementare politiche di </a:t>
            </a:r>
            <a:r>
              <a:rPr lang="it-IT" sz="2000" b="1" dirty="0" smtClean="0"/>
              <a:t>sicurezza</a:t>
            </a:r>
            <a:endParaRPr lang="it-IT" sz="2000" b="1" dirty="0"/>
          </a:p>
          <a:p>
            <a:pPr lvl="1"/>
            <a:r>
              <a:rPr lang="it-IT" sz="2200" dirty="0"/>
              <a:t>per implementare una gestione </a:t>
            </a:r>
            <a:r>
              <a:rPr lang="it-IT" sz="2200" b="1" dirty="0" smtClean="0"/>
              <a:t>sofisticata</a:t>
            </a:r>
            <a:r>
              <a:rPr lang="it-IT" sz="2200" dirty="0" smtClean="0"/>
              <a:t> </a:t>
            </a:r>
            <a:r>
              <a:rPr lang="it-IT" sz="2200" dirty="0"/>
              <a:t>di un oggetto</a:t>
            </a:r>
          </a:p>
          <a:p>
            <a:pPr lvl="2"/>
            <a:r>
              <a:rPr lang="it-IT" sz="2000" dirty="0"/>
              <a:t>accesso </a:t>
            </a:r>
            <a:r>
              <a:rPr lang="it-IT" sz="2000" b="1" dirty="0" smtClean="0"/>
              <a:t>sincronizzato</a:t>
            </a:r>
            <a:endParaRPr lang="it-IT" sz="2000" b="1" dirty="0"/>
          </a:p>
          <a:p>
            <a:pPr lvl="2"/>
            <a:r>
              <a:rPr lang="it-IT" sz="2000" b="1" dirty="0" smtClean="0"/>
              <a:t>persistenza</a:t>
            </a:r>
            <a:endParaRPr lang="it-IT" sz="2000" b="1" dirty="0"/>
          </a:p>
          <a:p>
            <a:pPr lvl="1"/>
            <a:r>
              <a:rPr lang="it-IT" sz="2200" dirty="0"/>
              <a:t>per implementare oggetti </a:t>
            </a:r>
            <a:r>
              <a:rPr lang="it-IT" sz="2200" b="1" dirty="0"/>
              <a:t>remoti</a:t>
            </a:r>
          </a:p>
          <a:p>
            <a:pPr lvl="2"/>
            <a:r>
              <a:rPr lang="it-IT" sz="2000" dirty="0"/>
              <a:t>il </a:t>
            </a:r>
            <a:r>
              <a:rPr lang="it-IT" sz="2000" dirty="0" err="1"/>
              <a:t>proxy</a:t>
            </a:r>
            <a:r>
              <a:rPr lang="it-IT" sz="2000" dirty="0"/>
              <a:t> e l’oggetto reale sono su due </a:t>
            </a:r>
            <a:r>
              <a:rPr lang="it-IT" sz="2000" dirty="0" err="1"/>
              <a:t>host</a:t>
            </a:r>
            <a:r>
              <a:rPr lang="it-IT" sz="2000" dirty="0"/>
              <a:t> </a:t>
            </a:r>
            <a:r>
              <a:rPr lang="it-IT" sz="2000" dirty="0" smtClean="0"/>
              <a:t>diversi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878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Proxy (2/2)</a:t>
            </a:r>
          </a:p>
        </p:txBody>
      </p:sp>
      <p:sp>
        <p:nvSpPr>
          <p:cNvPr id="27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/>
          </a:p>
        </p:txBody>
      </p:sp>
      <p:sp>
        <p:nvSpPr>
          <p:cNvPr id="1390621" name="Rectangle 29"/>
          <p:cNvSpPr>
            <a:spLocks noChangeArrowheads="1"/>
          </p:cNvSpPr>
          <p:nvPr/>
        </p:nvSpPr>
        <p:spPr bwMode="auto">
          <a:xfrm>
            <a:off x="762000" y="1905000"/>
            <a:ext cx="7696200" cy="403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i="0"/>
          </a:p>
        </p:txBody>
      </p:sp>
      <p:grpSp>
        <p:nvGrpSpPr>
          <p:cNvPr id="1390595" name="Group 3"/>
          <p:cNvGrpSpPr>
            <a:grpSpLocks/>
          </p:cNvGrpSpPr>
          <p:nvPr/>
        </p:nvGrpSpPr>
        <p:grpSpPr bwMode="auto">
          <a:xfrm>
            <a:off x="4343400" y="1981200"/>
            <a:ext cx="2057400" cy="1143000"/>
            <a:chOff x="2064" y="1536"/>
            <a:chExt cx="1296" cy="720"/>
          </a:xfrm>
        </p:grpSpPr>
        <p:sp>
          <p:nvSpPr>
            <p:cNvPr id="1390596" name="Rectangle 4"/>
            <p:cNvSpPr>
              <a:spLocks noChangeArrowheads="1"/>
            </p:cNvSpPr>
            <p:nvPr/>
          </p:nvSpPr>
          <p:spPr bwMode="auto">
            <a:xfrm>
              <a:off x="2064" y="1536"/>
              <a:ext cx="129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Something</a:t>
              </a:r>
            </a:p>
          </p:txBody>
        </p:sp>
        <p:sp>
          <p:nvSpPr>
            <p:cNvPr id="1390597" name="Rectangle 5"/>
            <p:cNvSpPr>
              <a:spLocks noChangeArrowheads="1"/>
            </p:cNvSpPr>
            <p:nvPr/>
          </p:nvSpPr>
          <p:spPr bwMode="auto">
            <a:xfrm>
              <a:off x="2064" y="1872"/>
              <a:ext cx="12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90598" name="Rectangle 6"/>
            <p:cNvSpPr>
              <a:spLocks noChangeArrowheads="1"/>
            </p:cNvSpPr>
            <p:nvPr/>
          </p:nvSpPr>
          <p:spPr bwMode="auto">
            <a:xfrm>
              <a:off x="2064" y="1968"/>
              <a:ext cx="129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operation()</a:t>
              </a:r>
            </a:p>
          </p:txBody>
        </p:sp>
      </p:grpSp>
      <p:grpSp>
        <p:nvGrpSpPr>
          <p:cNvPr id="1390599" name="Group 7"/>
          <p:cNvGrpSpPr>
            <a:grpSpLocks/>
          </p:cNvGrpSpPr>
          <p:nvPr/>
        </p:nvGrpSpPr>
        <p:grpSpPr bwMode="auto">
          <a:xfrm>
            <a:off x="1752600" y="2057400"/>
            <a:ext cx="1676400" cy="838200"/>
            <a:chOff x="432" y="1584"/>
            <a:chExt cx="1056" cy="528"/>
          </a:xfrm>
        </p:grpSpPr>
        <p:sp>
          <p:nvSpPr>
            <p:cNvPr id="1390600" name="Rectangle 8"/>
            <p:cNvSpPr>
              <a:spLocks noChangeArrowheads="1"/>
            </p:cNvSpPr>
            <p:nvPr/>
          </p:nvSpPr>
          <p:spPr bwMode="auto">
            <a:xfrm>
              <a:off x="432" y="1584"/>
              <a:ext cx="105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User</a:t>
              </a:r>
            </a:p>
          </p:txBody>
        </p:sp>
        <p:sp>
          <p:nvSpPr>
            <p:cNvPr id="1390601" name="Rectangle 9"/>
            <p:cNvSpPr>
              <a:spLocks noChangeArrowheads="1"/>
            </p:cNvSpPr>
            <p:nvPr/>
          </p:nvSpPr>
          <p:spPr bwMode="auto">
            <a:xfrm>
              <a:off x="432" y="1920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90602" name="Rectangle 10"/>
            <p:cNvSpPr>
              <a:spLocks noChangeArrowheads="1"/>
            </p:cNvSpPr>
            <p:nvPr/>
          </p:nvSpPr>
          <p:spPr bwMode="auto">
            <a:xfrm>
              <a:off x="432" y="2016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b="1" i="0">
                <a:latin typeface="Times New Roman" pitchFamily="18" charset="0"/>
              </a:endParaRPr>
            </a:p>
          </p:txBody>
        </p:sp>
      </p:grpSp>
      <p:grpSp>
        <p:nvGrpSpPr>
          <p:cNvPr id="1390604" name="Group 12"/>
          <p:cNvGrpSpPr>
            <a:grpSpLocks/>
          </p:cNvGrpSpPr>
          <p:nvPr/>
        </p:nvGrpSpPr>
        <p:grpSpPr bwMode="auto">
          <a:xfrm>
            <a:off x="3124200" y="4724400"/>
            <a:ext cx="2057400" cy="1066800"/>
            <a:chOff x="720" y="2784"/>
            <a:chExt cx="1296" cy="672"/>
          </a:xfrm>
        </p:grpSpPr>
        <p:sp>
          <p:nvSpPr>
            <p:cNvPr id="1390605" name="Rectangle 13"/>
            <p:cNvSpPr>
              <a:spLocks noChangeArrowheads="1"/>
            </p:cNvSpPr>
            <p:nvPr/>
          </p:nvSpPr>
          <p:spPr bwMode="auto">
            <a:xfrm>
              <a:off x="720" y="2784"/>
              <a:ext cx="129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ConcreteSomething</a:t>
              </a:r>
            </a:p>
          </p:txBody>
        </p:sp>
        <p:sp>
          <p:nvSpPr>
            <p:cNvPr id="1390606" name="Rectangle 14"/>
            <p:cNvSpPr>
              <a:spLocks noChangeArrowheads="1"/>
            </p:cNvSpPr>
            <p:nvPr/>
          </p:nvSpPr>
          <p:spPr bwMode="auto">
            <a:xfrm>
              <a:off x="720" y="3120"/>
              <a:ext cx="12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90607" name="Rectangle 15"/>
            <p:cNvSpPr>
              <a:spLocks noChangeArrowheads="1"/>
            </p:cNvSpPr>
            <p:nvPr/>
          </p:nvSpPr>
          <p:spPr bwMode="auto">
            <a:xfrm>
              <a:off x="720" y="3216"/>
              <a:ext cx="1296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operation()</a:t>
              </a:r>
            </a:p>
          </p:txBody>
        </p:sp>
      </p:grpSp>
      <p:grpSp>
        <p:nvGrpSpPr>
          <p:cNvPr id="1390608" name="Group 16"/>
          <p:cNvGrpSpPr>
            <a:grpSpLocks/>
          </p:cNvGrpSpPr>
          <p:nvPr/>
        </p:nvGrpSpPr>
        <p:grpSpPr bwMode="auto">
          <a:xfrm>
            <a:off x="5715000" y="4724400"/>
            <a:ext cx="2057400" cy="1066800"/>
            <a:chOff x="720" y="2784"/>
            <a:chExt cx="1296" cy="672"/>
          </a:xfrm>
        </p:grpSpPr>
        <p:sp>
          <p:nvSpPr>
            <p:cNvPr id="1390609" name="Rectangle 17"/>
            <p:cNvSpPr>
              <a:spLocks noChangeArrowheads="1"/>
            </p:cNvSpPr>
            <p:nvPr/>
          </p:nvSpPr>
          <p:spPr bwMode="auto">
            <a:xfrm>
              <a:off x="720" y="2784"/>
              <a:ext cx="129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SomethingProxy</a:t>
              </a:r>
            </a:p>
          </p:txBody>
        </p:sp>
        <p:sp>
          <p:nvSpPr>
            <p:cNvPr id="1390610" name="Rectangle 18"/>
            <p:cNvSpPr>
              <a:spLocks noChangeArrowheads="1"/>
            </p:cNvSpPr>
            <p:nvPr/>
          </p:nvSpPr>
          <p:spPr bwMode="auto">
            <a:xfrm>
              <a:off x="720" y="3120"/>
              <a:ext cx="12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390611" name="Rectangle 19"/>
            <p:cNvSpPr>
              <a:spLocks noChangeArrowheads="1"/>
            </p:cNvSpPr>
            <p:nvPr/>
          </p:nvSpPr>
          <p:spPr bwMode="auto">
            <a:xfrm>
              <a:off x="720" y="3216"/>
              <a:ext cx="1296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operation()</a:t>
              </a:r>
            </a:p>
          </p:txBody>
        </p:sp>
      </p:grpSp>
      <p:sp>
        <p:nvSpPr>
          <p:cNvPr id="1390612" name="AutoShape 20"/>
          <p:cNvSpPr>
            <a:spLocks noChangeArrowheads="1"/>
          </p:cNvSpPr>
          <p:nvPr/>
        </p:nvSpPr>
        <p:spPr bwMode="auto">
          <a:xfrm>
            <a:off x="5181600" y="31242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90613" name="Line 21"/>
          <p:cNvSpPr>
            <a:spLocks noChangeShapeType="1"/>
          </p:cNvSpPr>
          <p:nvPr/>
        </p:nvSpPr>
        <p:spPr bwMode="auto">
          <a:xfrm>
            <a:off x="53340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90614" name="Line 22"/>
          <p:cNvSpPr>
            <a:spLocks noChangeShapeType="1"/>
          </p:cNvSpPr>
          <p:nvPr/>
        </p:nvSpPr>
        <p:spPr bwMode="auto">
          <a:xfrm>
            <a:off x="4191000" y="3962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90615" name="Line 23"/>
          <p:cNvSpPr>
            <a:spLocks noChangeShapeType="1"/>
          </p:cNvSpPr>
          <p:nvPr/>
        </p:nvSpPr>
        <p:spPr bwMode="auto">
          <a:xfrm>
            <a:off x="6705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90616" name="Line 24"/>
          <p:cNvSpPr>
            <a:spLocks noChangeShapeType="1"/>
          </p:cNvSpPr>
          <p:nvPr/>
        </p:nvSpPr>
        <p:spPr bwMode="auto">
          <a:xfrm>
            <a:off x="41910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90618" name="Line 26"/>
          <p:cNvSpPr>
            <a:spLocks noChangeShapeType="1"/>
          </p:cNvSpPr>
          <p:nvPr/>
        </p:nvSpPr>
        <p:spPr bwMode="auto">
          <a:xfrm>
            <a:off x="3429000" y="2514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90620" name="Line 28"/>
          <p:cNvSpPr>
            <a:spLocks noChangeShapeType="1"/>
          </p:cNvSpPr>
          <p:nvPr/>
        </p:nvSpPr>
        <p:spPr bwMode="auto">
          <a:xfrm flipH="1">
            <a:off x="51816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3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Proxy in Java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La tecnologia RMI (Remote Method </a:t>
            </a:r>
            <a:r>
              <a:rPr lang="it-IT" dirty="0" err="1" smtClean="0"/>
              <a:t>Invocation</a:t>
            </a:r>
            <a:r>
              <a:rPr lang="it-IT" dirty="0" smtClean="0"/>
              <a:t>) permette di invocare un metodo di un oggetto Java che si trova in una JVM differente da quella del chiamante</a:t>
            </a:r>
          </a:p>
          <a:p>
            <a:r>
              <a:rPr lang="it-IT" dirty="0" smtClean="0"/>
              <a:t>La chiamata avviene in realtà su un oggetto </a:t>
            </a:r>
            <a:r>
              <a:rPr lang="it-IT" dirty="0" err="1" smtClean="0"/>
              <a:t>proxy</a:t>
            </a:r>
            <a:r>
              <a:rPr lang="it-IT" dirty="0" smtClean="0"/>
              <a:t> chiamato «</a:t>
            </a:r>
            <a:r>
              <a:rPr lang="it-IT" dirty="0" err="1" smtClean="0"/>
              <a:t>stub</a:t>
            </a:r>
            <a:r>
              <a:rPr lang="it-IT" dirty="0" smtClean="0"/>
              <a:t>»</a:t>
            </a:r>
          </a:p>
          <a:p>
            <a:pPr lvl="1"/>
            <a:r>
              <a:rPr lang="it-IT" dirty="0" smtClean="0"/>
              <a:t>Maschera le interazioni di rete</a:t>
            </a:r>
          </a:p>
          <a:p>
            <a:pPr lvl="1"/>
            <a:r>
              <a:rPr lang="it-IT" dirty="0" smtClean="0"/>
              <a:t>Recapita la richiesta di invocazione all’oggetto remoto</a:t>
            </a:r>
          </a:p>
          <a:p>
            <a:pPr lvl="1"/>
            <a:r>
              <a:rPr lang="it-IT" dirty="0" smtClean="0"/>
              <a:t>Riceve il risultato e lo restituisce all’oggetto chiamante</a:t>
            </a:r>
          </a:p>
          <a:p>
            <a:pPr lvl="1"/>
            <a:r>
              <a:rPr lang="it-IT" dirty="0" smtClean="0"/>
              <a:t>Gestisce gli eventuali errori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9590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Pattern Comportamentali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/>
          </a:p>
        </p:txBody>
      </p:sp>
      <p:sp>
        <p:nvSpPr>
          <p:cNvPr id="139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I pattern comportamentali definiscono </a:t>
            </a:r>
            <a:r>
              <a:rPr lang="it-IT" b="1" dirty="0"/>
              <a:t>collaborazioni</a:t>
            </a:r>
            <a:r>
              <a:rPr lang="it-IT" dirty="0"/>
              <a:t> tra oggetti</a:t>
            </a:r>
          </a:p>
          <a:p>
            <a:pPr lvl="1"/>
            <a:r>
              <a:rPr lang="it-IT" dirty="0"/>
              <a:t>essenzialmente definiscono </a:t>
            </a:r>
            <a:r>
              <a:rPr lang="it-IT" b="1" dirty="0"/>
              <a:t>comunicazioni</a:t>
            </a:r>
            <a:r>
              <a:rPr lang="it-IT" dirty="0"/>
              <a:t> tra </a:t>
            </a:r>
            <a:r>
              <a:rPr lang="it-IT" dirty="0" smtClean="0"/>
              <a:t>oggetti</a:t>
            </a:r>
            <a:endParaRPr lang="it-IT" dirty="0"/>
          </a:p>
          <a:p>
            <a:r>
              <a:rPr lang="it-IT" b="1" dirty="0" err="1" smtClean="0"/>
              <a:t>Command</a:t>
            </a:r>
            <a:endParaRPr lang="it-IT" dirty="0"/>
          </a:p>
          <a:p>
            <a:pPr lvl="1"/>
            <a:r>
              <a:rPr lang="it-IT" dirty="0" smtClean="0"/>
              <a:t>usato </a:t>
            </a:r>
            <a:r>
              <a:rPr lang="it-IT" dirty="0"/>
              <a:t>per incapsulare l’astrazione di </a:t>
            </a:r>
            <a:r>
              <a:rPr lang="it-IT" b="1" dirty="0" smtClean="0"/>
              <a:t>richiesta</a:t>
            </a:r>
            <a:endParaRPr lang="it-IT" b="1" dirty="0"/>
          </a:p>
          <a:p>
            <a:r>
              <a:rPr lang="it-IT" b="1" dirty="0" smtClean="0"/>
              <a:t>Iterator</a:t>
            </a:r>
            <a:endParaRPr lang="it-IT" dirty="0"/>
          </a:p>
          <a:p>
            <a:pPr lvl="1"/>
            <a:r>
              <a:rPr lang="it-IT" dirty="0" smtClean="0"/>
              <a:t>usato </a:t>
            </a:r>
            <a:r>
              <a:rPr lang="it-IT" dirty="0"/>
              <a:t>per incapsulare la </a:t>
            </a:r>
            <a:r>
              <a:rPr lang="it-IT" b="1" dirty="0"/>
              <a:t>navigazione</a:t>
            </a:r>
            <a:r>
              <a:rPr lang="it-IT" dirty="0"/>
              <a:t> di un oggetto </a:t>
            </a:r>
            <a:r>
              <a:rPr lang="it-IT" dirty="0" smtClean="0"/>
              <a:t>composto</a:t>
            </a:r>
          </a:p>
          <a:p>
            <a:r>
              <a:rPr lang="it-IT" dirty="0" smtClean="0"/>
              <a:t>E molti </a:t>
            </a:r>
            <a:r>
              <a:rPr lang="it-IT" b="1" dirty="0" smtClean="0"/>
              <a:t>altri</a:t>
            </a:r>
            <a:r>
              <a:rPr lang="it-IT" dirty="0" smtClean="0"/>
              <a:t>: Chain of </a:t>
            </a:r>
            <a:r>
              <a:rPr lang="it-IT" dirty="0" err="1" smtClean="0"/>
              <a:t>Responsibility</a:t>
            </a:r>
            <a:r>
              <a:rPr lang="it-IT" dirty="0" smtClean="0"/>
              <a:t>, Interpreter, Mediator, Memento, </a:t>
            </a:r>
            <a:r>
              <a:rPr lang="it-IT" dirty="0" err="1" smtClean="0"/>
              <a:t>Observer</a:t>
            </a:r>
            <a:r>
              <a:rPr lang="it-IT" dirty="0" smtClean="0"/>
              <a:t>, State, </a:t>
            </a:r>
            <a:r>
              <a:rPr lang="it-IT" dirty="0" err="1" smtClean="0"/>
              <a:t>Strategy</a:t>
            </a:r>
            <a:r>
              <a:rPr lang="it-IT" dirty="0" smtClean="0"/>
              <a:t>, </a:t>
            </a:r>
            <a:r>
              <a:rPr lang="it-IT" dirty="0" err="1" smtClean="0"/>
              <a:t>Template</a:t>
            </a:r>
            <a:r>
              <a:rPr lang="it-IT" dirty="0" smtClean="0"/>
              <a:t> Method, Visitor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48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Command (1/2)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/>
          </a:p>
        </p:txBody>
      </p:sp>
      <p:sp>
        <p:nvSpPr>
          <p:cNvPr id="1401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800" dirty="0"/>
              <a:t>Incapsula una richiesta in un oggetto</a:t>
            </a:r>
          </a:p>
          <a:p>
            <a:pPr lvl="1">
              <a:lnSpc>
                <a:spcPct val="90000"/>
              </a:lnSpc>
            </a:pPr>
            <a:r>
              <a:rPr lang="it-IT" sz="2200" dirty="0"/>
              <a:t>consente a molte sorgenti di </a:t>
            </a:r>
            <a:r>
              <a:rPr lang="it-IT" sz="2200" b="1" dirty="0"/>
              <a:t>generare richieste </a:t>
            </a:r>
            <a:r>
              <a:rPr lang="it-IT" sz="2200" dirty="0"/>
              <a:t>e le </a:t>
            </a:r>
            <a:r>
              <a:rPr lang="it-IT" sz="2200" b="1" dirty="0"/>
              <a:t>gestisce</a:t>
            </a:r>
            <a:r>
              <a:rPr lang="it-IT" sz="2200" dirty="0"/>
              <a:t> secondo una </a:t>
            </a:r>
            <a:r>
              <a:rPr lang="it-IT" sz="2200" dirty="0" smtClean="0"/>
              <a:t>politica</a:t>
            </a:r>
            <a:endParaRPr lang="it-IT" sz="2200" dirty="0"/>
          </a:p>
          <a:p>
            <a:pPr lvl="1">
              <a:lnSpc>
                <a:spcPct val="90000"/>
              </a:lnSpc>
            </a:pPr>
            <a:r>
              <a:rPr lang="it-IT" sz="2200" dirty="0"/>
              <a:t>consente ad un oggetto di </a:t>
            </a:r>
            <a:r>
              <a:rPr lang="it-IT" sz="2200" b="1" dirty="0"/>
              <a:t>modificare</a:t>
            </a:r>
            <a:r>
              <a:rPr lang="it-IT" sz="2200" dirty="0"/>
              <a:t> il proprio </a:t>
            </a:r>
            <a:r>
              <a:rPr lang="it-IT" sz="2200" b="1" dirty="0" smtClean="0"/>
              <a:t>comportamento</a:t>
            </a:r>
            <a:r>
              <a:rPr lang="it-IT" sz="2200" dirty="0" smtClean="0"/>
              <a:t> </a:t>
            </a:r>
            <a:r>
              <a:rPr lang="it-IT" sz="2200" dirty="0"/>
              <a:t>in base alle </a:t>
            </a:r>
            <a:r>
              <a:rPr lang="it-IT" sz="2200" dirty="0" smtClean="0"/>
              <a:t>richieste</a:t>
            </a: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700" dirty="0"/>
              <a:t>Un </a:t>
            </a:r>
            <a:r>
              <a:rPr lang="it-IT" sz="2700" dirty="0" err="1"/>
              <a:t>command</a:t>
            </a:r>
            <a:r>
              <a:rPr lang="it-IT" sz="2700" dirty="0"/>
              <a:t> viene usato quando:</a:t>
            </a:r>
          </a:p>
          <a:p>
            <a:pPr lvl="1">
              <a:lnSpc>
                <a:spcPct val="90000"/>
              </a:lnSpc>
            </a:pPr>
            <a:r>
              <a:rPr lang="it-IT" sz="2200" dirty="0"/>
              <a:t>si vuole consentire di creare una richiesta in molti modi </a:t>
            </a:r>
            <a:r>
              <a:rPr lang="it-IT" sz="2200" b="1" dirty="0" smtClean="0"/>
              <a:t>diversi</a:t>
            </a:r>
            <a:endParaRPr lang="it-IT" sz="2200" b="1" dirty="0"/>
          </a:p>
          <a:p>
            <a:pPr lvl="1">
              <a:lnSpc>
                <a:spcPct val="90000"/>
              </a:lnSpc>
            </a:pPr>
            <a:r>
              <a:rPr lang="it-IT" sz="2200" dirty="0"/>
              <a:t>si vuole consentire di fare </a:t>
            </a:r>
            <a:r>
              <a:rPr lang="it-IT" sz="2200" b="1" dirty="0" err="1">
                <a:solidFill>
                  <a:schemeClr val="tx1"/>
                </a:solidFill>
              </a:rPr>
              <a:t>undo</a:t>
            </a:r>
            <a:r>
              <a:rPr lang="it-IT" sz="2200" dirty="0">
                <a:solidFill>
                  <a:schemeClr val="tx1"/>
                </a:solidFill>
              </a:rPr>
              <a:t> </a:t>
            </a:r>
            <a:r>
              <a:rPr lang="it-IT" sz="2200" dirty="0"/>
              <a:t>delle </a:t>
            </a:r>
            <a:r>
              <a:rPr lang="it-IT" sz="2200" dirty="0" smtClean="0"/>
              <a:t>richieste</a:t>
            </a:r>
            <a:endParaRPr lang="it-IT" sz="2200" dirty="0"/>
          </a:p>
          <a:p>
            <a:pPr lvl="1">
              <a:lnSpc>
                <a:spcPct val="90000"/>
              </a:lnSpc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0125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Command (2/2)</a:t>
            </a:r>
          </a:p>
        </p:txBody>
      </p:sp>
      <p:sp>
        <p:nvSpPr>
          <p:cNvPr id="26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/>
          </a:p>
        </p:txBody>
      </p:sp>
      <p:sp>
        <p:nvSpPr>
          <p:cNvPr id="1403929" name="Rectangle 25"/>
          <p:cNvSpPr>
            <a:spLocks noChangeArrowheads="1"/>
          </p:cNvSpPr>
          <p:nvPr/>
        </p:nvSpPr>
        <p:spPr bwMode="auto">
          <a:xfrm>
            <a:off x="762000" y="1905000"/>
            <a:ext cx="7696200" cy="403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i="0"/>
          </a:p>
        </p:txBody>
      </p:sp>
      <p:grpSp>
        <p:nvGrpSpPr>
          <p:cNvPr id="1403907" name="Group 3"/>
          <p:cNvGrpSpPr>
            <a:grpSpLocks/>
          </p:cNvGrpSpPr>
          <p:nvPr/>
        </p:nvGrpSpPr>
        <p:grpSpPr bwMode="auto">
          <a:xfrm>
            <a:off x="4267200" y="4495800"/>
            <a:ext cx="2590800" cy="1371600"/>
            <a:chOff x="2496" y="2880"/>
            <a:chExt cx="1632" cy="864"/>
          </a:xfrm>
        </p:grpSpPr>
        <p:sp>
          <p:nvSpPr>
            <p:cNvPr id="1403908" name="Rectangle 4"/>
            <p:cNvSpPr>
              <a:spLocks noChangeArrowheads="1"/>
            </p:cNvSpPr>
            <p:nvPr/>
          </p:nvSpPr>
          <p:spPr bwMode="auto">
            <a:xfrm>
              <a:off x="2496" y="2880"/>
              <a:ext cx="1632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ConcreteCommand</a:t>
              </a:r>
            </a:p>
          </p:txBody>
        </p:sp>
        <p:sp>
          <p:nvSpPr>
            <p:cNvPr id="1403909" name="Rectangle 5"/>
            <p:cNvSpPr>
              <a:spLocks noChangeArrowheads="1"/>
            </p:cNvSpPr>
            <p:nvPr/>
          </p:nvSpPr>
          <p:spPr bwMode="auto">
            <a:xfrm>
              <a:off x="2496" y="3216"/>
              <a:ext cx="1632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403910" name="Rectangle 6"/>
            <p:cNvSpPr>
              <a:spLocks noChangeArrowheads="1"/>
            </p:cNvSpPr>
            <p:nvPr/>
          </p:nvSpPr>
          <p:spPr bwMode="auto">
            <a:xfrm>
              <a:off x="2496" y="3312"/>
              <a:ext cx="1632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handleRequest()</a:t>
              </a:r>
            </a:p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undoRequest()</a:t>
              </a:r>
            </a:p>
          </p:txBody>
        </p:sp>
      </p:grpSp>
      <p:grpSp>
        <p:nvGrpSpPr>
          <p:cNvPr id="1403911" name="Group 7"/>
          <p:cNvGrpSpPr>
            <a:grpSpLocks/>
          </p:cNvGrpSpPr>
          <p:nvPr/>
        </p:nvGrpSpPr>
        <p:grpSpPr bwMode="auto">
          <a:xfrm>
            <a:off x="4495800" y="2438400"/>
            <a:ext cx="2057400" cy="1295400"/>
            <a:chOff x="2640" y="1584"/>
            <a:chExt cx="1296" cy="816"/>
          </a:xfrm>
        </p:grpSpPr>
        <p:sp>
          <p:nvSpPr>
            <p:cNvPr id="1403912" name="Rectangle 8"/>
            <p:cNvSpPr>
              <a:spLocks noChangeArrowheads="1"/>
            </p:cNvSpPr>
            <p:nvPr/>
          </p:nvSpPr>
          <p:spPr bwMode="auto">
            <a:xfrm>
              <a:off x="2640" y="1584"/>
              <a:ext cx="129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Command</a:t>
              </a:r>
            </a:p>
          </p:txBody>
        </p:sp>
        <p:sp>
          <p:nvSpPr>
            <p:cNvPr id="1403913" name="Rectangle 9"/>
            <p:cNvSpPr>
              <a:spLocks noChangeArrowheads="1"/>
            </p:cNvSpPr>
            <p:nvPr/>
          </p:nvSpPr>
          <p:spPr bwMode="auto">
            <a:xfrm>
              <a:off x="2640" y="1920"/>
              <a:ext cx="12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403914" name="Rectangle 10"/>
            <p:cNvSpPr>
              <a:spLocks noChangeArrowheads="1"/>
            </p:cNvSpPr>
            <p:nvPr/>
          </p:nvSpPr>
          <p:spPr bwMode="auto">
            <a:xfrm>
              <a:off x="2640" y="2016"/>
              <a:ext cx="1296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handleRequest()</a:t>
              </a:r>
            </a:p>
            <a:p>
              <a:pPr algn="l" eaLnBrk="1" hangingPunct="1"/>
              <a:r>
                <a:rPr lang="en-CA" sz="1200" i="0">
                  <a:latin typeface="Courier New" pitchFamily="49" charset="0"/>
                </a:rPr>
                <a:t>+ undoRequest()</a:t>
              </a:r>
            </a:p>
          </p:txBody>
        </p:sp>
      </p:grpSp>
      <p:sp>
        <p:nvSpPr>
          <p:cNvPr id="1403915" name="AutoShape 11"/>
          <p:cNvSpPr>
            <a:spLocks noChangeArrowheads="1"/>
          </p:cNvSpPr>
          <p:nvPr/>
        </p:nvSpPr>
        <p:spPr bwMode="auto">
          <a:xfrm>
            <a:off x="5410200" y="3733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03916" name="Line 12"/>
          <p:cNvSpPr>
            <a:spLocks noChangeShapeType="1"/>
          </p:cNvSpPr>
          <p:nvPr/>
        </p:nvSpPr>
        <p:spPr bwMode="auto">
          <a:xfrm flipV="1">
            <a:off x="55626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1403917" name="Group 13"/>
          <p:cNvGrpSpPr>
            <a:grpSpLocks/>
          </p:cNvGrpSpPr>
          <p:nvPr/>
        </p:nvGrpSpPr>
        <p:grpSpPr bwMode="auto">
          <a:xfrm>
            <a:off x="1905000" y="1981200"/>
            <a:ext cx="1676400" cy="838200"/>
            <a:chOff x="1008" y="1584"/>
            <a:chExt cx="1056" cy="528"/>
          </a:xfrm>
        </p:grpSpPr>
        <p:sp>
          <p:nvSpPr>
            <p:cNvPr id="1403918" name="Rectangle 14"/>
            <p:cNvSpPr>
              <a:spLocks noChangeArrowheads="1"/>
            </p:cNvSpPr>
            <p:nvPr/>
          </p:nvSpPr>
          <p:spPr bwMode="auto">
            <a:xfrm>
              <a:off x="1008" y="1584"/>
              <a:ext cx="105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Requestor1</a:t>
              </a:r>
            </a:p>
          </p:txBody>
        </p:sp>
        <p:sp>
          <p:nvSpPr>
            <p:cNvPr id="1403919" name="Rectangle 15"/>
            <p:cNvSpPr>
              <a:spLocks noChangeArrowheads="1"/>
            </p:cNvSpPr>
            <p:nvPr/>
          </p:nvSpPr>
          <p:spPr bwMode="auto">
            <a:xfrm>
              <a:off x="1008" y="1920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403920" name="Rectangle 16"/>
            <p:cNvSpPr>
              <a:spLocks noChangeArrowheads="1"/>
            </p:cNvSpPr>
            <p:nvPr/>
          </p:nvSpPr>
          <p:spPr bwMode="auto">
            <a:xfrm>
              <a:off x="1008" y="2016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b="1" i="0">
                <a:latin typeface="Times New Roman" pitchFamily="18" charset="0"/>
              </a:endParaRPr>
            </a:p>
          </p:txBody>
        </p:sp>
      </p:grpSp>
      <p:sp>
        <p:nvSpPr>
          <p:cNvPr id="1403921" name="Line 17"/>
          <p:cNvSpPr>
            <a:spLocks noChangeShapeType="1"/>
          </p:cNvSpPr>
          <p:nvPr/>
        </p:nvSpPr>
        <p:spPr bwMode="auto">
          <a:xfrm>
            <a:off x="3581400" y="2590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403922" name="Line 18"/>
          <p:cNvSpPr>
            <a:spLocks noChangeShapeType="1"/>
          </p:cNvSpPr>
          <p:nvPr/>
        </p:nvSpPr>
        <p:spPr bwMode="auto">
          <a:xfrm flipV="1">
            <a:off x="5562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403923" name="Line 19"/>
          <p:cNvSpPr>
            <a:spLocks noChangeShapeType="1"/>
          </p:cNvSpPr>
          <p:nvPr/>
        </p:nvSpPr>
        <p:spPr bwMode="auto">
          <a:xfrm>
            <a:off x="8382000" y="5105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1403924" name="Group 20"/>
          <p:cNvGrpSpPr>
            <a:grpSpLocks/>
          </p:cNvGrpSpPr>
          <p:nvPr/>
        </p:nvGrpSpPr>
        <p:grpSpPr bwMode="auto">
          <a:xfrm>
            <a:off x="1905000" y="3048000"/>
            <a:ext cx="1676400" cy="838200"/>
            <a:chOff x="1008" y="1584"/>
            <a:chExt cx="1056" cy="528"/>
          </a:xfrm>
        </p:grpSpPr>
        <p:sp>
          <p:nvSpPr>
            <p:cNvPr id="1403925" name="Rectangle 21"/>
            <p:cNvSpPr>
              <a:spLocks noChangeArrowheads="1"/>
            </p:cNvSpPr>
            <p:nvPr/>
          </p:nvSpPr>
          <p:spPr bwMode="auto">
            <a:xfrm>
              <a:off x="1008" y="1584"/>
              <a:ext cx="105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Requestor2</a:t>
              </a:r>
            </a:p>
          </p:txBody>
        </p:sp>
        <p:sp>
          <p:nvSpPr>
            <p:cNvPr id="1403926" name="Rectangle 22"/>
            <p:cNvSpPr>
              <a:spLocks noChangeArrowheads="1"/>
            </p:cNvSpPr>
            <p:nvPr/>
          </p:nvSpPr>
          <p:spPr bwMode="auto">
            <a:xfrm>
              <a:off x="1008" y="1920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sz="2000" i="0">
                <a:latin typeface="Times New Roman" pitchFamily="18" charset="0"/>
              </a:endParaRPr>
            </a:p>
          </p:txBody>
        </p:sp>
        <p:sp>
          <p:nvSpPr>
            <p:cNvPr id="1403927" name="Rectangle 23"/>
            <p:cNvSpPr>
              <a:spLocks noChangeArrowheads="1"/>
            </p:cNvSpPr>
            <p:nvPr/>
          </p:nvSpPr>
          <p:spPr bwMode="auto">
            <a:xfrm>
              <a:off x="1008" y="2016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endParaRPr lang="it-IT" b="1" i="0">
                <a:latin typeface="Times New Roman" pitchFamily="18" charset="0"/>
              </a:endParaRPr>
            </a:p>
          </p:txBody>
        </p:sp>
      </p:grpSp>
      <p:sp>
        <p:nvSpPr>
          <p:cNvPr id="1403928" name="Line 24"/>
          <p:cNvSpPr>
            <a:spLocks noChangeShapeType="1"/>
          </p:cNvSpPr>
          <p:nvPr/>
        </p:nvSpPr>
        <p:spPr bwMode="auto">
          <a:xfrm>
            <a:off x="3581400" y="3276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9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Design Pattern (2/2)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449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300" dirty="0"/>
              <a:t>Sono soluzioni utilizzate in progetti </a:t>
            </a:r>
            <a:r>
              <a:rPr lang="it-IT" sz="2300" b="1" dirty="0"/>
              <a:t>reali</a:t>
            </a:r>
            <a:r>
              <a:rPr lang="it-IT" sz="2300" dirty="0"/>
              <a:t> per risolvere problemi </a:t>
            </a:r>
            <a:r>
              <a:rPr lang="it-IT" sz="2300" b="1" dirty="0" smtClean="0"/>
              <a:t>comuni</a:t>
            </a:r>
            <a:endParaRPr lang="it-IT" sz="2300" b="1" dirty="0"/>
          </a:p>
          <a:p>
            <a:r>
              <a:rPr lang="it-IT" sz="2300" dirty="0"/>
              <a:t>Sono </a:t>
            </a:r>
            <a:r>
              <a:rPr lang="it-IT" sz="2300" b="1" dirty="0"/>
              <a:t>indipendenti</a:t>
            </a:r>
            <a:r>
              <a:rPr lang="it-IT" sz="2300" dirty="0"/>
              <a:t> dal linguaggio di </a:t>
            </a:r>
            <a:r>
              <a:rPr lang="it-IT" sz="2300" dirty="0" smtClean="0"/>
              <a:t>programmazione</a:t>
            </a:r>
            <a:endParaRPr lang="it-IT" sz="2300" dirty="0"/>
          </a:p>
          <a:p>
            <a:r>
              <a:rPr lang="it-IT" sz="2300" dirty="0"/>
              <a:t>Vengono raggruppati in </a:t>
            </a:r>
            <a:r>
              <a:rPr lang="it-IT" sz="2300" b="1" dirty="0"/>
              <a:t>pattern </a:t>
            </a:r>
            <a:r>
              <a:rPr lang="it-IT" sz="2300" b="1" dirty="0" err="1"/>
              <a:t>language</a:t>
            </a:r>
            <a:endParaRPr lang="it-IT" sz="2300" b="1" dirty="0"/>
          </a:p>
          <a:p>
            <a:pPr lvl="1"/>
            <a:r>
              <a:rPr lang="it-IT" sz="2000" dirty="0"/>
              <a:t>raccolte divise secondo </a:t>
            </a:r>
            <a:r>
              <a:rPr lang="it-IT" sz="2000" b="1" dirty="0"/>
              <a:t>categorie</a:t>
            </a:r>
            <a:r>
              <a:rPr lang="it-IT" sz="2000" dirty="0"/>
              <a:t> di problemi </a:t>
            </a:r>
            <a:r>
              <a:rPr lang="it-IT" sz="2000" dirty="0" smtClean="0"/>
              <a:t>affrontati</a:t>
            </a:r>
            <a:endParaRPr lang="it-IT" sz="2000" dirty="0"/>
          </a:p>
          <a:p>
            <a:r>
              <a:rPr lang="it-IT" sz="2300" dirty="0"/>
              <a:t>Variano da </a:t>
            </a:r>
            <a:r>
              <a:rPr lang="it-IT" sz="2300" b="1" dirty="0"/>
              <a:t>semplici</a:t>
            </a:r>
            <a:r>
              <a:rPr lang="it-IT" sz="2300" dirty="0"/>
              <a:t> soluzioni </a:t>
            </a:r>
            <a:r>
              <a:rPr lang="it-IT" sz="2300" dirty="0" smtClean="0"/>
              <a:t>di programmazione </a:t>
            </a:r>
            <a:r>
              <a:rPr lang="it-IT" sz="2300" dirty="0"/>
              <a:t>a </a:t>
            </a:r>
            <a:r>
              <a:rPr lang="it-IT" sz="2300" b="1" dirty="0"/>
              <a:t>complesse</a:t>
            </a:r>
            <a:r>
              <a:rPr lang="it-IT" sz="2300" dirty="0"/>
              <a:t> architetture di </a:t>
            </a:r>
            <a:r>
              <a:rPr lang="it-IT" sz="2300" dirty="0" smtClean="0"/>
              <a:t>sistema</a:t>
            </a:r>
            <a:endParaRPr lang="it-IT" sz="2300" dirty="0"/>
          </a:p>
          <a:p>
            <a:r>
              <a:rPr lang="it-IT" sz="2300" dirty="0"/>
              <a:t>Se utilizzati durante la fase di sviluppo, vengono detti </a:t>
            </a:r>
            <a:r>
              <a:rPr lang="it-IT" sz="2300" b="1" dirty="0"/>
              <a:t>idiomi </a:t>
            </a:r>
            <a:r>
              <a:rPr lang="it-IT" sz="2300" b="1" dirty="0" smtClean="0"/>
              <a:t>programmativi</a:t>
            </a: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val="4261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Iterator (1/2)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Implementa un meccanismo di </a:t>
            </a:r>
            <a:r>
              <a:rPr lang="it-IT" sz="2700" b="1" dirty="0"/>
              <a:t>accesso</a:t>
            </a:r>
            <a:r>
              <a:rPr lang="it-IT" sz="2700" dirty="0"/>
              <a:t> </a:t>
            </a:r>
            <a:r>
              <a:rPr lang="it-IT" sz="2700" dirty="0" smtClean="0"/>
              <a:t>a </a:t>
            </a:r>
            <a:r>
              <a:rPr lang="it-IT" sz="2700" dirty="0"/>
              <a:t>oggetti aggregati in modo sequenziale</a:t>
            </a:r>
          </a:p>
          <a:p>
            <a:pPr lvl="1"/>
            <a:r>
              <a:rPr lang="it-IT" sz="2200" dirty="0"/>
              <a:t>un iteratore </a:t>
            </a:r>
            <a:r>
              <a:rPr lang="it-IT" sz="2200" b="1" dirty="0"/>
              <a:t>naviga</a:t>
            </a:r>
            <a:r>
              <a:rPr lang="it-IT" sz="2200" dirty="0"/>
              <a:t> sequenzialmente un oggetto </a:t>
            </a:r>
            <a:r>
              <a:rPr lang="it-IT" sz="2200" dirty="0" smtClean="0"/>
              <a:t>aggregato</a:t>
            </a:r>
            <a:endParaRPr lang="it-IT" sz="2200" dirty="0"/>
          </a:p>
          <a:p>
            <a:r>
              <a:rPr lang="it-IT" sz="2700" dirty="0"/>
              <a:t>Un iteratore viene </a:t>
            </a:r>
            <a:r>
              <a:rPr lang="it-IT" sz="2700" dirty="0" smtClean="0"/>
              <a:t>utilizzato quando</a:t>
            </a:r>
            <a:endParaRPr lang="it-IT" sz="2700" dirty="0"/>
          </a:p>
          <a:p>
            <a:pPr lvl="1"/>
            <a:r>
              <a:rPr lang="it-IT" sz="2200" dirty="0" smtClean="0"/>
              <a:t>si vuole accedere </a:t>
            </a:r>
            <a:r>
              <a:rPr lang="it-IT" sz="2200" dirty="0"/>
              <a:t>al contenuto di un oggetto aggregato in modo </a:t>
            </a:r>
            <a:r>
              <a:rPr lang="it-IT" sz="2200" b="1" dirty="0"/>
              <a:t>indipendente</a:t>
            </a:r>
            <a:r>
              <a:rPr lang="it-IT" sz="2200" dirty="0"/>
              <a:t> da come i componenti sono memorizzati nell’oggetto </a:t>
            </a:r>
            <a:r>
              <a:rPr lang="it-IT" sz="2200" dirty="0" smtClean="0"/>
              <a:t>aggregato</a:t>
            </a:r>
            <a:endParaRPr lang="it-IT" sz="2200" dirty="0"/>
          </a:p>
          <a:p>
            <a:pPr lvl="1"/>
            <a:r>
              <a:rPr lang="it-IT" sz="2200" dirty="0" smtClean="0"/>
              <a:t>si </a:t>
            </a:r>
            <a:r>
              <a:rPr lang="it-IT" sz="2200" dirty="0"/>
              <a:t>vuole offrire </a:t>
            </a:r>
            <a:r>
              <a:rPr lang="it-IT" sz="2200" b="1" dirty="0"/>
              <a:t>diverse politiche </a:t>
            </a:r>
            <a:r>
              <a:rPr lang="it-IT" sz="2200" dirty="0"/>
              <a:t>di attraversamento di un oggetto </a:t>
            </a:r>
            <a:r>
              <a:rPr lang="it-IT" sz="2200" dirty="0" smtClean="0"/>
              <a:t>aggregato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2502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Iterator (2/2)</a:t>
            </a:r>
          </a:p>
        </p:txBody>
      </p:sp>
      <p:sp>
        <p:nvSpPr>
          <p:cNvPr id="25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/>
          </a:p>
        </p:txBody>
      </p:sp>
      <p:sp>
        <p:nvSpPr>
          <p:cNvPr id="1412120" name="Rectangle 24"/>
          <p:cNvSpPr>
            <a:spLocks noChangeArrowheads="1"/>
          </p:cNvSpPr>
          <p:nvPr/>
        </p:nvSpPr>
        <p:spPr bwMode="auto">
          <a:xfrm>
            <a:off x="762000" y="1905000"/>
            <a:ext cx="7696200" cy="403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i="0"/>
          </a:p>
        </p:txBody>
      </p:sp>
      <p:sp>
        <p:nvSpPr>
          <p:cNvPr id="1412099" name="Rectangle 3"/>
          <p:cNvSpPr>
            <a:spLocks noChangeArrowheads="1"/>
          </p:cNvSpPr>
          <p:nvPr/>
        </p:nvSpPr>
        <p:spPr bwMode="auto">
          <a:xfrm>
            <a:off x="5029200" y="2316163"/>
            <a:ext cx="3200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CA" sz="1200" i="0">
                <a:latin typeface="Courier New" pitchFamily="49" charset="0"/>
              </a:rPr>
              <a:t>Iterator</a:t>
            </a:r>
          </a:p>
        </p:txBody>
      </p:sp>
      <p:sp>
        <p:nvSpPr>
          <p:cNvPr id="1412100" name="Rectangle 4"/>
          <p:cNvSpPr>
            <a:spLocks noChangeArrowheads="1"/>
          </p:cNvSpPr>
          <p:nvPr/>
        </p:nvSpPr>
        <p:spPr bwMode="auto">
          <a:xfrm>
            <a:off x="5029200" y="2773363"/>
            <a:ext cx="3200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it-IT" sz="2000" i="0">
              <a:latin typeface="Verdana" pitchFamily="34" charset="0"/>
            </a:endParaRPr>
          </a:p>
        </p:txBody>
      </p:sp>
      <p:sp>
        <p:nvSpPr>
          <p:cNvPr id="1412101" name="Rectangle 5"/>
          <p:cNvSpPr>
            <a:spLocks noChangeArrowheads="1"/>
          </p:cNvSpPr>
          <p:nvPr/>
        </p:nvSpPr>
        <p:spPr bwMode="auto">
          <a:xfrm>
            <a:off x="5029200" y="2895600"/>
            <a:ext cx="32004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CA" sz="1200" i="0">
                <a:latin typeface="Courier New" pitchFamily="49" charset="0"/>
              </a:rPr>
              <a:t>next() : Item</a:t>
            </a:r>
          </a:p>
          <a:p>
            <a:pPr algn="l" eaLnBrk="1" hangingPunct="1"/>
            <a:r>
              <a:rPr lang="en-CA" sz="1200" i="0">
                <a:latin typeface="Courier New" pitchFamily="49" charset="0"/>
              </a:rPr>
              <a:t>hasMoreElements() : boolean</a:t>
            </a:r>
          </a:p>
        </p:txBody>
      </p:sp>
      <p:grpSp>
        <p:nvGrpSpPr>
          <p:cNvPr id="1412102" name="Group 6"/>
          <p:cNvGrpSpPr>
            <a:grpSpLocks/>
          </p:cNvGrpSpPr>
          <p:nvPr/>
        </p:nvGrpSpPr>
        <p:grpSpPr bwMode="auto">
          <a:xfrm>
            <a:off x="5257800" y="4343400"/>
            <a:ext cx="2667000" cy="762000"/>
            <a:chOff x="2208" y="2256"/>
            <a:chExt cx="1056" cy="480"/>
          </a:xfrm>
        </p:grpSpPr>
        <p:sp>
          <p:nvSpPr>
            <p:cNvPr id="1412103" name="Rectangle 7"/>
            <p:cNvSpPr>
              <a:spLocks noChangeArrowheads="1"/>
            </p:cNvSpPr>
            <p:nvPr/>
          </p:nvSpPr>
          <p:spPr bwMode="auto">
            <a:xfrm>
              <a:off x="2208" y="2256"/>
              <a:ext cx="105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ConcreteIterator</a:t>
              </a:r>
            </a:p>
          </p:txBody>
        </p:sp>
        <p:sp>
          <p:nvSpPr>
            <p:cNvPr id="1412104" name="Rectangle 8"/>
            <p:cNvSpPr>
              <a:spLocks noChangeArrowheads="1"/>
            </p:cNvSpPr>
            <p:nvPr/>
          </p:nvSpPr>
          <p:spPr bwMode="auto">
            <a:xfrm>
              <a:off x="2208" y="2544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it-IT" sz="2000" i="0">
                <a:latin typeface="Verdana" pitchFamily="34" charset="0"/>
              </a:endParaRPr>
            </a:p>
          </p:txBody>
        </p:sp>
        <p:sp>
          <p:nvSpPr>
            <p:cNvPr id="1412105" name="Rectangle 9"/>
            <p:cNvSpPr>
              <a:spLocks noChangeArrowheads="1"/>
            </p:cNvSpPr>
            <p:nvPr/>
          </p:nvSpPr>
          <p:spPr bwMode="auto">
            <a:xfrm>
              <a:off x="2208" y="2640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it-IT" sz="2000" i="0">
                <a:latin typeface="Verdana" pitchFamily="34" charset="0"/>
              </a:endParaRPr>
            </a:p>
          </p:txBody>
        </p:sp>
      </p:grpSp>
      <p:sp>
        <p:nvSpPr>
          <p:cNvPr id="1412106" name="AutoShape 10"/>
          <p:cNvSpPr>
            <a:spLocks noChangeArrowheads="1"/>
          </p:cNvSpPr>
          <p:nvPr/>
        </p:nvSpPr>
        <p:spPr bwMode="auto">
          <a:xfrm>
            <a:off x="6400800" y="3733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12107" name="Line 11"/>
          <p:cNvSpPr>
            <a:spLocks noChangeShapeType="1"/>
          </p:cNvSpPr>
          <p:nvPr/>
        </p:nvSpPr>
        <p:spPr bwMode="auto">
          <a:xfrm>
            <a:off x="6553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1412108" name="Group 12"/>
          <p:cNvGrpSpPr>
            <a:grpSpLocks/>
          </p:cNvGrpSpPr>
          <p:nvPr/>
        </p:nvGrpSpPr>
        <p:grpSpPr bwMode="auto">
          <a:xfrm>
            <a:off x="990600" y="2362200"/>
            <a:ext cx="1676400" cy="762000"/>
            <a:chOff x="2208" y="2256"/>
            <a:chExt cx="1056" cy="480"/>
          </a:xfrm>
        </p:grpSpPr>
        <p:sp>
          <p:nvSpPr>
            <p:cNvPr id="1412109" name="Rectangle 13"/>
            <p:cNvSpPr>
              <a:spLocks noChangeArrowheads="1"/>
            </p:cNvSpPr>
            <p:nvPr/>
          </p:nvSpPr>
          <p:spPr bwMode="auto">
            <a:xfrm>
              <a:off x="2208" y="2256"/>
              <a:ext cx="105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Aggregate</a:t>
              </a:r>
            </a:p>
          </p:txBody>
        </p:sp>
        <p:sp>
          <p:nvSpPr>
            <p:cNvPr id="1412110" name="Rectangle 14"/>
            <p:cNvSpPr>
              <a:spLocks noChangeArrowheads="1"/>
            </p:cNvSpPr>
            <p:nvPr/>
          </p:nvSpPr>
          <p:spPr bwMode="auto">
            <a:xfrm>
              <a:off x="2208" y="2544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it-IT" sz="2000" i="0">
                <a:latin typeface="Verdana" pitchFamily="34" charset="0"/>
              </a:endParaRPr>
            </a:p>
          </p:txBody>
        </p:sp>
        <p:sp>
          <p:nvSpPr>
            <p:cNvPr id="1412111" name="Rectangle 15"/>
            <p:cNvSpPr>
              <a:spLocks noChangeArrowheads="1"/>
            </p:cNvSpPr>
            <p:nvPr/>
          </p:nvSpPr>
          <p:spPr bwMode="auto">
            <a:xfrm>
              <a:off x="2208" y="2640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it-IT" sz="2000" i="0">
                <a:latin typeface="Verdana" pitchFamily="34" charset="0"/>
              </a:endParaRPr>
            </a:p>
          </p:txBody>
        </p:sp>
      </p:grpSp>
      <p:sp>
        <p:nvSpPr>
          <p:cNvPr id="1412112" name="AutoShape 16"/>
          <p:cNvSpPr>
            <a:spLocks noChangeArrowheads="1"/>
          </p:cNvSpPr>
          <p:nvPr/>
        </p:nvSpPr>
        <p:spPr bwMode="auto">
          <a:xfrm>
            <a:off x="1676400" y="3124200"/>
            <a:ext cx="304800" cy="4572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12113" name="Line 17"/>
          <p:cNvSpPr>
            <a:spLocks noChangeShapeType="1"/>
          </p:cNvSpPr>
          <p:nvPr/>
        </p:nvSpPr>
        <p:spPr bwMode="auto">
          <a:xfrm>
            <a:off x="1828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1412114" name="Group 18"/>
          <p:cNvGrpSpPr>
            <a:grpSpLocks/>
          </p:cNvGrpSpPr>
          <p:nvPr/>
        </p:nvGrpSpPr>
        <p:grpSpPr bwMode="auto">
          <a:xfrm>
            <a:off x="990600" y="4114800"/>
            <a:ext cx="1676400" cy="762000"/>
            <a:chOff x="2208" y="2256"/>
            <a:chExt cx="1056" cy="480"/>
          </a:xfrm>
        </p:grpSpPr>
        <p:sp>
          <p:nvSpPr>
            <p:cNvPr id="1412115" name="Rectangle 19"/>
            <p:cNvSpPr>
              <a:spLocks noChangeArrowheads="1"/>
            </p:cNvSpPr>
            <p:nvPr/>
          </p:nvSpPr>
          <p:spPr bwMode="auto">
            <a:xfrm>
              <a:off x="2208" y="2256"/>
              <a:ext cx="105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CA" sz="1200" i="0">
                  <a:latin typeface="Courier New" pitchFamily="49" charset="0"/>
                </a:rPr>
                <a:t>Item</a:t>
              </a:r>
            </a:p>
          </p:txBody>
        </p:sp>
        <p:sp>
          <p:nvSpPr>
            <p:cNvPr id="1412116" name="Rectangle 20"/>
            <p:cNvSpPr>
              <a:spLocks noChangeArrowheads="1"/>
            </p:cNvSpPr>
            <p:nvPr/>
          </p:nvSpPr>
          <p:spPr bwMode="auto">
            <a:xfrm>
              <a:off x="2208" y="2544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it-IT" sz="2000" i="0">
                <a:latin typeface="Verdana" pitchFamily="34" charset="0"/>
              </a:endParaRPr>
            </a:p>
          </p:txBody>
        </p:sp>
        <p:sp>
          <p:nvSpPr>
            <p:cNvPr id="1412117" name="Rectangle 21"/>
            <p:cNvSpPr>
              <a:spLocks noChangeArrowheads="1"/>
            </p:cNvSpPr>
            <p:nvPr/>
          </p:nvSpPr>
          <p:spPr bwMode="auto">
            <a:xfrm>
              <a:off x="2208" y="2640"/>
              <a:ext cx="105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it-IT" sz="2000" i="0">
                <a:latin typeface="Verdana" pitchFamily="34" charset="0"/>
              </a:endParaRPr>
            </a:p>
          </p:txBody>
        </p:sp>
      </p:grpSp>
      <p:sp>
        <p:nvSpPr>
          <p:cNvPr id="1412118" name="Line 22"/>
          <p:cNvSpPr>
            <a:spLocks noChangeShapeType="1"/>
          </p:cNvSpPr>
          <p:nvPr/>
        </p:nvSpPr>
        <p:spPr bwMode="auto">
          <a:xfrm>
            <a:off x="26670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412119" name="Line 23"/>
          <p:cNvSpPr>
            <a:spLocks noChangeShapeType="1"/>
          </p:cNvSpPr>
          <p:nvPr/>
        </p:nvSpPr>
        <p:spPr bwMode="auto">
          <a:xfrm flipV="1">
            <a:off x="2667000" y="3200400"/>
            <a:ext cx="23622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9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Iterator in Java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Java mette a disposizione due interfacce:</a:t>
            </a:r>
          </a:p>
          <a:p>
            <a:r>
              <a:rPr lang="it-IT" dirty="0" err="1" smtClean="0"/>
              <a:t>Iterable</a:t>
            </a:r>
            <a:r>
              <a:rPr lang="it-IT" dirty="0" smtClean="0"/>
              <a:t>&lt;T&gt;</a:t>
            </a:r>
          </a:p>
          <a:p>
            <a:pPr lvl="1"/>
            <a:r>
              <a:rPr lang="it-IT" dirty="0" smtClean="0"/>
              <a:t>Mette a disposizione il </a:t>
            </a:r>
            <a:r>
              <a:rPr lang="it-IT" dirty="0"/>
              <a:t>metodo iterator</a:t>
            </a:r>
            <a:r>
              <a:rPr lang="it-IT" dirty="0" smtClean="0"/>
              <a:t>() che restituisce un oggetto di tipo Iterator</a:t>
            </a:r>
          </a:p>
          <a:p>
            <a:r>
              <a:rPr lang="it-IT" dirty="0" smtClean="0"/>
              <a:t>Iterator&lt;T&gt;</a:t>
            </a:r>
          </a:p>
          <a:p>
            <a:pPr lvl="1"/>
            <a:r>
              <a:rPr lang="it-IT" dirty="0" smtClean="0"/>
              <a:t>Mette a disposizione i seguenti metodi: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 smtClean="0"/>
              <a:t>hasNext</a:t>
            </a:r>
            <a:r>
              <a:rPr lang="en-US" dirty="0"/>
              <a:t>()</a:t>
            </a:r>
          </a:p>
          <a:p>
            <a:pPr lvl="2"/>
            <a:r>
              <a:rPr lang="en-US" dirty="0" smtClean="0"/>
              <a:t>T next</a:t>
            </a:r>
            <a:r>
              <a:rPr lang="en-US" dirty="0"/>
              <a:t>()</a:t>
            </a:r>
          </a:p>
          <a:p>
            <a:pPr lvl="2"/>
            <a:r>
              <a:rPr lang="en-US" dirty="0" smtClean="0"/>
              <a:t>void remove</a:t>
            </a:r>
            <a:r>
              <a:rPr lang="en-US" dirty="0"/>
              <a:t>()</a:t>
            </a:r>
            <a:endParaRPr lang="it-IT" dirty="0" smtClean="0"/>
          </a:p>
          <a:p>
            <a:r>
              <a:rPr lang="it-IT" dirty="0" smtClean="0"/>
              <a:t>Indipendenti dalla classi che implementano le strutture dati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356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Storia dei Design Pattern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422343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100" dirty="0"/>
              <a:t>Lavori dell’architetto </a:t>
            </a:r>
            <a:r>
              <a:rPr lang="it-IT" sz="2100" b="1" dirty="0"/>
              <a:t>Christopher Alexander</a:t>
            </a:r>
          </a:p>
          <a:p>
            <a:pPr lvl="1"/>
            <a:r>
              <a:rPr lang="it-IT" sz="1800" dirty="0"/>
              <a:t>introduce il termine “pattern” nel </a:t>
            </a:r>
            <a:r>
              <a:rPr lang="it-IT" sz="1800" dirty="0" smtClean="0"/>
              <a:t>1977</a:t>
            </a:r>
            <a:endParaRPr lang="it-IT" sz="1800" dirty="0"/>
          </a:p>
          <a:p>
            <a:r>
              <a:rPr lang="it-IT" sz="2100" b="1" dirty="0"/>
              <a:t>Erich Gamma</a:t>
            </a:r>
            <a:r>
              <a:rPr lang="it-IT" sz="2100" dirty="0"/>
              <a:t>, tesi di </a:t>
            </a:r>
            <a:r>
              <a:rPr lang="it-IT" sz="2100" dirty="0" err="1"/>
              <a:t>Ph.D</a:t>
            </a:r>
            <a:r>
              <a:rPr lang="it-IT" sz="2100" dirty="0"/>
              <a:t>., </a:t>
            </a:r>
            <a:r>
              <a:rPr lang="it-IT" sz="2100" dirty="0" smtClean="0"/>
              <a:t>1991</a:t>
            </a:r>
            <a:endParaRPr lang="it-IT" sz="2100" dirty="0"/>
          </a:p>
          <a:p>
            <a:r>
              <a:rPr lang="it-IT" sz="2100" dirty="0"/>
              <a:t>James </a:t>
            </a:r>
            <a:r>
              <a:rPr lang="it-IT" sz="2100" dirty="0" err="1"/>
              <a:t>Coplien</a:t>
            </a:r>
            <a:r>
              <a:rPr lang="it-IT" sz="2100" dirty="0" smtClean="0"/>
              <a:t>, Advanced </a:t>
            </a:r>
            <a:r>
              <a:rPr lang="it-IT" sz="2100" dirty="0"/>
              <a:t>C++ </a:t>
            </a:r>
            <a:r>
              <a:rPr lang="it-IT" sz="2100" dirty="0" err="1"/>
              <a:t>Idioms</a:t>
            </a:r>
            <a:r>
              <a:rPr lang="it-IT" sz="2100" dirty="0"/>
              <a:t>, </a:t>
            </a:r>
            <a:r>
              <a:rPr lang="it-IT" sz="2100" dirty="0" smtClean="0"/>
              <a:t>1989</a:t>
            </a:r>
            <a:endParaRPr lang="it-IT" sz="2100" dirty="0"/>
          </a:p>
          <a:p>
            <a:r>
              <a:rPr lang="it-IT" sz="2100" dirty="0"/>
              <a:t>Gamma, </a:t>
            </a:r>
            <a:r>
              <a:rPr lang="it-IT" sz="2100" dirty="0" err="1"/>
              <a:t>Helm</a:t>
            </a:r>
            <a:r>
              <a:rPr lang="it-IT" sz="2100" dirty="0"/>
              <a:t>, Johnson, </a:t>
            </a:r>
            <a:r>
              <a:rPr lang="it-IT" sz="2100" dirty="0" err="1"/>
              <a:t>Vlissides</a:t>
            </a:r>
            <a:r>
              <a:rPr lang="it-IT" sz="2100" dirty="0"/>
              <a:t> (</a:t>
            </a:r>
            <a:r>
              <a:rPr lang="it-IT" sz="2100" b="1" dirty="0"/>
              <a:t>Gang of </a:t>
            </a:r>
            <a:r>
              <a:rPr lang="it-IT" sz="2100" b="1" dirty="0" err="1"/>
              <a:t>Four</a:t>
            </a:r>
            <a:r>
              <a:rPr lang="it-IT" sz="2100" b="1" dirty="0"/>
              <a:t> - </a:t>
            </a:r>
            <a:r>
              <a:rPr lang="it-IT" sz="2100" b="1" dirty="0" err="1"/>
              <a:t>GoF</a:t>
            </a:r>
            <a:r>
              <a:rPr lang="it-IT" sz="2100" dirty="0" smtClean="0"/>
              <a:t>),</a:t>
            </a:r>
            <a:r>
              <a:rPr lang="it-IT" sz="2100" dirty="0"/>
              <a:t/>
            </a:r>
            <a:br>
              <a:rPr lang="it-IT" sz="2100" dirty="0"/>
            </a:br>
            <a:r>
              <a:rPr lang="it-IT" sz="2100" dirty="0"/>
              <a:t>Design </a:t>
            </a:r>
            <a:r>
              <a:rPr lang="it-IT" sz="2100" dirty="0" err="1"/>
              <a:t>Patterns</a:t>
            </a:r>
            <a:r>
              <a:rPr lang="it-IT" sz="2100" dirty="0"/>
              <a:t>: </a:t>
            </a:r>
            <a:r>
              <a:rPr lang="it-IT" sz="2100" dirty="0" err="1"/>
              <a:t>Elements</a:t>
            </a:r>
            <a:r>
              <a:rPr lang="it-IT" sz="2100" dirty="0"/>
              <a:t> of </a:t>
            </a:r>
            <a:r>
              <a:rPr lang="it-IT" sz="2100" dirty="0" err="1"/>
              <a:t>Reusable</a:t>
            </a:r>
            <a:r>
              <a:rPr lang="it-IT" sz="2100" dirty="0"/>
              <a:t> Object-</a:t>
            </a:r>
            <a:r>
              <a:rPr lang="it-IT" sz="2100" dirty="0" err="1"/>
              <a:t>Oriented</a:t>
            </a:r>
            <a:r>
              <a:rPr lang="it-IT" sz="2100" dirty="0"/>
              <a:t> Software, </a:t>
            </a:r>
            <a:r>
              <a:rPr lang="it-IT" sz="2100" dirty="0" smtClean="0"/>
              <a:t>1991</a:t>
            </a:r>
            <a:endParaRPr lang="it-IT" sz="2100" dirty="0"/>
          </a:p>
          <a:p>
            <a:r>
              <a:rPr lang="it-IT" sz="2100" dirty="0" err="1"/>
              <a:t>Buschmann</a:t>
            </a:r>
            <a:r>
              <a:rPr lang="it-IT" sz="2100" dirty="0"/>
              <a:t>, </a:t>
            </a:r>
            <a:r>
              <a:rPr lang="it-IT" sz="2100" dirty="0" err="1"/>
              <a:t>Meunier</a:t>
            </a:r>
            <a:r>
              <a:rPr lang="it-IT" sz="2100" dirty="0"/>
              <a:t>, </a:t>
            </a:r>
            <a:r>
              <a:rPr lang="it-IT" sz="2100" dirty="0" err="1"/>
              <a:t>Rohnert</a:t>
            </a:r>
            <a:r>
              <a:rPr lang="it-IT" sz="2100" dirty="0"/>
              <a:t>, </a:t>
            </a:r>
            <a:r>
              <a:rPr lang="it-IT" sz="2100" dirty="0" err="1"/>
              <a:t>Sommerland</a:t>
            </a:r>
            <a:r>
              <a:rPr lang="it-IT" sz="2100" dirty="0"/>
              <a:t>, </a:t>
            </a:r>
            <a:r>
              <a:rPr lang="it-IT" sz="2100" dirty="0" err="1"/>
              <a:t>Stal</a:t>
            </a:r>
            <a:r>
              <a:rPr lang="it-IT" sz="2100" dirty="0"/>
              <a:t>, Pattern-</a:t>
            </a:r>
            <a:r>
              <a:rPr lang="it-IT" sz="2100" dirty="0" err="1"/>
              <a:t>Oriented</a:t>
            </a:r>
            <a:r>
              <a:rPr lang="it-IT" sz="2100" dirty="0"/>
              <a:t> Software Architecture: A System of </a:t>
            </a:r>
            <a:r>
              <a:rPr lang="it-IT" sz="2100" dirty="0" err="1"/>
              <a:t>Patterns</a:t>
            </a:r>
            <a:r>
              <a:rPr lang="it-IT" sz="2100" dirty="0"/>
              <a:t>, </a:t>
            </a:r>
            <a:r>
              <a:rPr lang="it-IT" sz="2100" dirty="0" smtClean="0"/>
              <a:t>1996</a:t>
            </a:r>
            <a:endParaRPr lang="it-IT" sz="2100" dirty="0"/>
          </a:p>
          <a:p>
            <a:r>
              <a:rPr lang="it-IT" sz="2100" dirty="0"/>
              <a:t>Conferenze </a:t>
            </a:r>
            <a:r>
              <a:rPr lang="it-IT" sz="2100" dirty="0" err="1"/>
              <a:t>PLoP</a:t>
            </a:r>
            <a:r>
              <a:rPr lang="it-IT" sz="2100" dirty="0"/>
              <a:t>, iniziate nel </a:t>
            </a:r>
            <a:r>
              <a:rPr lang="it-IT" sz="2100" dirty="0" smtClean="0"/>
              <a:t>1994</a:t>
            </a:r>
            <a:endParaRPr lang="it-IT" sz="2100" dirty="0"/>
          </a:p>
        </p:txBody>
      </p:sp>
    </p:spTree>
    <p:extLst>
      <p:ext uri="{BB962C8B-B14F-4D97-AF65-F5344CB8AC3E}">
        <p14:creationId xmlns:p14="http://schemas.microsoft.com/office/powerpoint/2010/main" val="34028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Definizioni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142438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200" i="1" dirty="0"/>
              <a:t>...</a:t>
            </a:r>
            <a:r>
              <a:rPr lang="it-IT" sz="2200" i="1" dirty="0" err="1"/>
              <a:t>describes</a:t>
            </a:r>
            <a:r>
              <a:rPr lang="it-IT" sz="2200" i="1" dirty="0"/>
              <a:t> a </a:t>
            </a:r>
            <a:r>
              <a:rPr lang="it-IT" sz="2200" b="1" i="1" dirty="0" err="1"/>
              <a:t>problem</a:t>
            </a:r>
            <a:r>
              <a:rPr lang="it-IT" sz="2200" i="1" dirty="0"/>
              <a:t> </a:t>
            </a:r>
            <a:r>
              <a:rPr lang="it-IT" sz="2200" i="1" dirty="0" err="1"/>
              <a:t>which</a:t>
            </a:r>
            <a:r>
              <a:rPr lang="it-IT" sz="2200" i="1" dirty="0"/>
              <a:t> </a:t>
            </a:r>
            <a:r>
              <a:rPr lang="it-IT" sz="2200" i="1" dirty="0" err="1"/>
              <a:t>occurs</a:t>
            </a:r>
            <a:r>
              <a:rPr lang="it-IT" sz="2200" i="1" dirty="0"/>
              <a:t> over and over </a:t>
            </a:r>
            <a:r>
              <a:rPr lang="it-IT" sz="2200" i="1" dirty="0" err="1"/>
              <a:t>again</a:t>
            </a:r>
            <a:r>
              <a:rPr lang="it-IT" sz="2200" i="1" dirty="0"/>
              <a:t> in </a:t>
            </a:r>
            <a:r>
              <a:rPr lang="it-IT" sz="2200" i="1" dirty="0" err="1"/>
              <a:t>our</a:t>
            </a:r>
            <a:r>
              <a:rPr lang="it-IT" sz="2200" i="1" dirty="0"/>
              <a:t> </a:t>
            </a:r>
            <a:r>
              <a:rPr lang="it-IT" sz="2200" i="1" dirty="0" err="1"/>
              <a:t>environment</a:t>
            </a:r>
            <a:r>
              <a:rPr lang="it-IT" sz="2200" i="1" dirty="0"/>
              <a:t>, and </a:t>
            </a:r>
            <a:r>
              <a:rPr lang="it-IT" sz="2200" i="1" dirty="0" err="1"/>
              <a:t>then</a:t>
            </a:r>
            <a:r>
              <a:rPr lang="it-IT" sz="2200" i="1" dirty="0"/>
              <a:t> </a:t>
            </a:r>
            <a:r>
              <a:rPr lang="it-IT" sz="2200" i="1" dirty="0" err="1"/>
              <a:t>describes</a:t>
            </a:r>
            <a:r>
              <a:rPr lang="it-IT" sz="2200" i="1" dirty="0"/>
              <a:t> the core of the </a:t>
            </a:r>
            <a:r>
              <a:rPr lang="it-IT" sz="2200" b="1" i="1" dirty="0" err="1"/>
              <a:t>solution</a:t>
            </a:r>
            <a:r>
              <a:rPr lang="it-IT" sz="2200" i="1" dirty="0"/>
              <a:t> to </a:t>
            </a:r>
            <a:r>
              <a:rPr lang="it-IT" sz="2200" i="1" dirty="0" err="1"/>
              <a:t>that</a:t>
            </a:r>
            <a:r>
              <a:rPr lang="it-IT" sz="2200" i="1" dirty="0"/>
              <a:t> </a:t>
            </a:r>
            <a:r>
              <a:rPr lang="it-IT" sz="2200" i="1" dirty="0" err="1"/>
              <a:t>problem</a:t>
            </a:r>
            <a:r>
              <a:rPr lang="it-IT" sz="2200" i="1" dirty="0"/>
              <a:t>, in </a:t>
            </a:r>
            <a:r>
              <a:rPr lang="it-IT" sz="2200" i="1" dirty="0" err="1"/>
              <a:t>such</a:t>
            </a:r>
            <a:r>
              <a:rPr lang="it-IT" sz="2200" i="1" dirty="0"/>
              <a:t> a way </a:t>
            </a:r>
            <a:r>
              <a:rPr lang="it-IT" sz="2200" i="1" dirty="0" err="1"/>
              <a:t>that</a:t>
            </a:r>
            <a:r>
              <a:rPr lang="it-IT" sz="2200" i="1" dirty="0"/>
              <a:t> </a:t>
            </a:r>
            <a:r>
              <a:rPr lang="it-IT" sz="2200" i="1" dirty="0" err="1"/>
              <a:t>you</a:t>
            </a:r>
            <a:r>
              <a:rPr lang="it-IT" sz="2200" i="1" dirty="0"/>
              <a:t> can use </a:t>
            </a:r>
            <a:r>
              <a:rPr lang="it-IT" sz="2200" i="1" dirty="0" err="1"/>
              <a:t>this</a:t>
            </a:r>
            <a:r>
              <a:rPr lang="it-IT" sz="2200" i="1" dirty="0"/>
              <a:t> </a:t>
            </a:r>
            <a:r>
              <a:rPr lang="it-IT" sz="2200" i="1" dirty="0" err="1"/>
              <a:t>solution</a:t>
            </a:r>
            <a:r>
              <a:rPr lang="it-IT" sz="2200" i="1" dirty="0"/>
              <a:t> a </a:t>
            </a:r>
            <a:r>
              <a:rPr lang="it-IT" sz="2200" i="1" dirty="0" err="1"/>
              <a:t>million</a:t>
            </a:r>
            <a:r>
              <a:rPr lang="it-IT" sz="2200" i="1" dirty="0"/>
              <a:t> </a:t>
            </a:r>
            <a:r>
              <a:rPr lang="it-IT" sz="2200" i="1" dirty="0" err="1"/>
              <a:t>times</a:t>
            </a:r>
            <a:r>
              <a:rPr lang="it-IT" sz="2200" i="1" dirty="0"/>
              <a:t> over, </a:t>
            </a:r>
            <a:r>
              <a:rPr lang="it-IT" sz="2200" i="1" dirty="0" err="1"/>
              <a:t>without</a:t>
            </a:r>
            <a:r>
              <a:rPr lang="it-IT" sz="2200" i="1" dirty="0"/>
              <a:t> </a:t>
            </a:r>
            <a:r>
              <a:rPr lang="it-IT" sz="2200" i="1" dirty="0" err="1"/>
              <a:t>ever</a:t>
            </a:r>
            <a:r>
              <a:rPr lang="it-IT" sz="2200" i="1" dirty="0"/>
              <a:t> </a:t>
            </a:r>
            <a:r>
              <a:rPr lang="it-IT" sz="2200" i="1" dirty="0" err="1"/>
              <a:t>doing</a:t>
            </a:r>
            <a:r>
              <a:rPr lang="it-IT" sz="2200" i="1" dirty="0"/>
              <a:t> </a:t>
            </a:r>
            <a:r>
              <a:rPr lang="it-IT" sz="2200" i="1" dirty="0" err="1"/>
              <a:t>it</a:t>
            </a:r>
            <a:r>
              <a:rPr lang="it-IT" sz="2200" i="1" dirty="0"/>
              <a:t> the </a:t>
            </a:r>
            <a:r>
              <a:rPr lang="it-IT" sz="2200" i="1" dirty="0" err="1"/>
              <a:t>same</a:t>
            </a:r>
            <a:r>
              <a:rPr lang="it-IT" sz="2200" i="1" dirty="0"/>
              <a:t> way </a:t>
            </a:r>
            <a:r>
              <a:rPr lang="it-IT" sz="2200" i="1" dirty="0" err="1"/>
              <a:t>twice</a:t>
            </a:r>
            <a:r>
              <a:rPr lang="it-IT" sz="2200" dirty="0"/>
              <a:t>, C. </a:t>
            </a:r>
            <a:r>
              <a:rPr lang="it-IT" sz="2200" dirty="0" smtClean="0"/>
              <a:t>Alexander</a:t>
            </a:r>
            <a:endParaRPr lang="it-IT" sz="2200" dirty="0"/>
          </a:p>
          <a:p>
            <a:pPr>
              <a:lnSpc>
                <a:spcPct val="90000"/>
              </a:lnSpc>
            </a:pP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200" i="1" dirty="0"/>
              <a:t>…the </a:t>
            </a:r>
            <a:r>
              <a:rPr lang="it-IT" sz="2200" b="1" i="1" dirty="0" err="1"/>
              <a:t>abstraction</a:t>
            </a:r>
            <a:r>
              <a:rPr lang="it-IT" sz="2200" i="1" dirty="0"/>
              <a:t> from a concrete </a:t>
            </a:r>
            <a:r>
              <a:rPr lang="it-IT" sz="2200" i="1" dirty="0" err="1"/>
              <a:t>form</a:t>
            </a:r>
            <a:r>
              <a:rPr lang="it-IT" sz="2200" i="1" dirty="0"/>
              <a:t> </a:t>
            </a:r>
            <a:r>
              <a:rPr lang="it-IT" sz="2200" i="1" dirty="0" err="1"/>
              <a:t>which</a:t>
            </a:r>
            <a:r>
              <a:rPr lang="it-IT" sz="2200" i="1" dirty="0"/>
              <a:t> </a:t>
            </a:r>
            <a:r>
              <a:rPr lang="it-IT" sz="2200" i="1" dirty="0" err="1"/>
              <a:t>keeps</a:t>
            </a:r>
            <a:r>
              <a:rPr lang="it-IT" sz="2200" i="1" dirty="0"/>
              <a:t> </a:t>
            </a:r>
            <a:r>
              <a:rPr lang="it-IT" sz="2200" b="1" i="1" dirty="0" err="1"/>
              <a:t>recurring</a:t>
            </a:r>
            <a:r>
              <a:rPr lang="it-IT" sz="2200" i="1" dirty="0"/>
              <a:t> in </a:t>
            </a:r>
            <a:r>
              <a:rPr lang="it-IT" sz="2200" i="1" dirty="0" err="1"/>
              <a:t>specific</a:t>
            </a:r>
            <a:r>
              <a:rPr lang="it-IT" sz="2200" i="1" dirty="0"/>
              <a:t> non-</a:t>
            </a:r>
            <a:r>
              <a:rPr lang="it-IT" sz="2200" i="1" dirty="0" err="1"/>
              <a:t>arbitrary</a:t>
            </a:r>
            <a:r>
              <a:rPr lang="it-IT" sz="2200" i="1" dirty="0"/>
              <a:t> </a:t>
            </a:r>
            <a:r>
              <a:rPr lang="it-IT" sz="2200" i="1" dirty="0" err="1"/>
              <a:t>contexts</a:t>
            </a:r>
            <a:r>
              <a:rPr lang="it-IT" sz="2200" dirty="0"/>
              <a:t>, D. </a:t>
            </a:r>
            <a:r>
              <a:rPr lang="it-IT" sz="2200" dirty="0" err="1" smtClean="0"/>
              <a:t>Riehle</a:t>
            </a:r>
            <a:endParaRPr lang="it-IT" sz="2200" dirty="0"/>
          </a:p>
          <a:p>
            <a:pPr>
              <a:lnSpc>
                <a:spcPct val="90000"/>
              </a:lnSpc>
            </a:pP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200" i="1" dirty="0"/>
              <a:t>…</a:t>
            </a:r>
            <a:r>
              <a:rPr lang="it-IT" sz="2200" i="1" dirty="0" err="1"/>
              <a:t>both</a:t>
            </a:r>
            <a:r>
              <a:rPr lang="it-IT" sz="2200" i="1" dirty="0"/>
              <a:t> a </a:t>
            </a:r>
            <a:r>
              <a:rPr lang="it-IT" sz="2200" i="1" dirty="0" err="1"/>
              <a:t>thing</a:t>
            </a:r>
            <a:r>
              <a:rPr lang="it-IT" sz="2200" i="1" dirty="0"/>
              <a:t> and the </a:t>
            </a:r>
            <a:r>
              <a:rPr lang="it-IT" sz="2200" b="1" i="1" dirty="0" err="1"/>
              <a:t>instructions</a:t>
            </a:r>
            <a:r>
              <a:rPr lang="it-IT" sz="2200" i="1" dirty="0"/>
              <a:t> for </a:t>
            </a:r>
            <a:r>
              <a:rPr lang="it-IT" sz="2200" i="1" dirty="0" err="1"/>
              <a:t>making</a:t>
            </a:r>
            <a:r>
              <a:rPr lang="it-IT" sz="2200" i="1" dirty="0"/>
              <a:t> the </a:t>
            </a:r>
            <a:r>
              <a:rPr lang="it-IT" sz="2200" i="1" dirty="0" err="1"/>
              <a:t>thing</a:t>
            </a:r>
            <a:r>
              <a:rPr lang="it-IT" sz="2200" dirty="0"/>
              <a:t>,</a:t>
            </a:r>
            <a:br>
              <a:rPr lang="it-IT" sz="2200" dirty="0"/>
            </a:br>
            <a:r>
              <a:rPr lang="it-IT" sz="2200" dirty="0"/>
              <a:t>J. </a:t>
            </a:r>
            <a:r>
              <a:rPr lang="it-IT" sz="2200" dirty="0" err="1" smtClean="0"/>
              <a:t>Coplien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2714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Caratteristiche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142643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I design pattern consentono di</a:t>
            </a:r>
          </a:p>
          <a:p>
            <a:pPr lvl="1"/>
            <a:r>
              <a:rPr lang="it-IT" sz="2200" dirty="0"/>
              <a:t>definire un </a:t>
            </a:r>
            <a:r>
              <a:rPr lang="it-IT" sz="2200" b="1" dirty="0"/>
              <a:t>vocabolario</a:t>
            </a:r>
            <a:r>
              <a:rPr lang="it-IT" sz="2200" dirty="0"/>
              <a:t> </a:t>
            </a:r>
            <a:r>
              <a:rPr lang="it-IT" sz="2200" dirty="0" smtClean="0"/>
              <a:t>comune</a:t>
            </a:r>
            <a:endParaRPr lang="it-IT" sz="2200" dirty="0"/>
          </a:p>
          <a:p>
            <a:pPr lvl="1"/>
            <a:r>
              <a:rPr lang="it-IT" sz="2200" dirty="0"/>
              <a:t>comunicare </a:t>
            </a:r>
            <a:r>
              <a:rPr lang="it-IT" sz="2200" b="1" dirty="0"/>
              <a:t>concetti</a:t>
            </a:r>
            <a:r>
              <a:rPr lang="it-IT" sz="2200" dirty="0"/>
              <a:t> </a:t>
            </a:r>
            <a:r>
              <a:rPr lang="it-IT" sz="2200" b="1" dirty="0"/>
              <a:t>complessi</a:t>
            </a:r>
            <a:r>
              <a:rPr lang="it-IT" sz="2200" dirty="0"/>
              <a:t> in modo </a:t>
            </a:r>
            <a:r>
              <a:rPr lang="it-IT" sz="2200" dirty="0" smtClean="0"/>
              <a:t>semplice</a:t>
            </a:r>
            <a:endParaRPr lang="it-IT" sz="2200" dirty="0"/>
          </a:p>
          <a:p>
            <a:pPr lvl="1"/>
            <a:r>
              <a:rPr lang="it-IT" sz="2200" b="1" dirty="0"/>
              <a:t>documentare</a:t>
            </a:r>
            <a:r>
              <a:rPr lang="it-IT" sz="2200" dirty="0"/>
              <a:t> i </a:t>
            </a:r>
            <a:r>
              <a:rPr lang="it-IT" sz="2200" dirty="0" smtClean="0"/>
              <a:t>progetti</a:t>
            </a:r>
            <a:endParaRPr lang="it-IT" sz="2200" dirty="0"/>
          </a:p>
          <a:p>
            <a:pPr lvl="1"/>
            <a:r>
              <a:rPr lang="it-IT" sz="2200" dirty="0"/>
              <a:t>catturare </a:t>
            </a:r>
            <a:r>
              <a:rPr lang="it-IT" sz="2200" b="1" dirty="0"/>
              <a:t>parti essenziali </a:t>
            </a:r>
            <a:r>
              <a:rPr lang="it-IT" sz="2200" dirty="0"/>
              <a:t>di un progetto in una forma </a:t>
            </a:r>
            <a:r>
              <a:rPr lang="it-IT" sz="2200" dirty="0" smtClean="0"/>
              <a:t>compatta</a:t>
            </a:r>
            <a:endParaRPr lang="it-IT" sz="2200" dirty="0"/>
          </a:p>
          <a:p>
            <a:pPr lvl="1"/>
            <a:r>
              <a:rPr lang="it-IT" sz="2200" dirty="0"/>
              <a:t>descrivere </a:t>
            </a:r>
            <a:r>
              <a:rPr lang="it-IT" sz="2200" b="1" dirty="0" smtClean="0"/>
              <a:t>astrazioni</a:t>
            </a:r>
            <a:endParaRPr lang="it-IT" sz="2200" b="1" dirty="0"/>
          </a:p>
          <a:p>
            <a:r>
              <a:rPr lang="it-IT" sz="2700" dirty="0"/>
              <a:t>I design pattern </a:t>
            </a:r>
            <a:r>
              <a:rPr lang="it-IT" sz="2700" b="1" dirty="0"/>
              <a:t>non</a:t>
            </a:r>
            <a:r>
              <a:rPr lang="it-IT" sz="2700" dirty="0"/>
              <a:t> offrono</a:t>
            </a:r>
          </a:p>
          <a:p>
            <a:pPr lvl="1"/>
            <a:r>
              <a:rPr lang="it-IT" sz="2200" dirty="0"/>
              <a:t>soluzioni </a:t>
            </a:r>
            <a:r>
              <a:rPr lang="it-IT" sz="2200" b="1" dirty="0"/>
              <a:t>esatte</a:t>
            </a:r>
            <a:r>
              <a:rPr lang="it-IT" sz="2200" dirty="0"/>
              <a:t> e </a:t>
            </a:r>
            <a:r>
              <a:rPr lang="it-IT" sz="2200" dirty="0" smtClean="0"/>
              <a:t>complete</a:t>
            </a:r>
            <a:endParaRPr lang="it-IT" sz="2200" dirty="0"/>
          </a:p>
          <a:p>
            <a:pPr lvl="1"/>
            <a:r>
              <a:rPr lang="it-IT" sz="2200" dirty="0"/>
              <a:t>soluzioni a </a:t>
            </a:r>
            <a:r>
              <a:rPr lang="it-IT" sz="2200" b="1" dirty="0"/>
              <a:t>tutti</a:t>
            </a:r>
            <a:r>
              <a:rPr lang="it-IT" sz="2200" dirty="0"/>
              <a:t> i problemi di </a:t>
            </a:r>
            <a:r>
              <a:rPr lang="it-IT" sz="2200" dirty="0" smtClean="0"/>
              <a:t>progettazione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9673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Formato </a:t>
            </a:r>
            <a:r>
              <a:rPr lang="it-IT" dirty="0" err="1" smtClean="0"/>
              <a:t>GoF</a:t>
            </a:r>
            <a:r>
              <a:rPr lang="it-IT" dirty="0" smtClean="0"/>
              <a:t> di </a:t>
            </a:r>
            <a:r>
              <a:rPr lang="it-IT" dirty="0"/>
              <a:t>un Design Pattern (1/2)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143872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200" dirty="0"/>
              <a:t>Nome e tipo</a:t>
            </a:r>
          </a:p>
          <a:p>
            <a:pPr>
              <a:lnSpc>
                <a:spcPct val="90000"/>
              </a:lnSpc>
            </a:pPr>
            <a:r>
              <a:rPr lang="it-IT" sz="2200" dirty="0" smtClean="0"/>
              <a:t>Scopo</a:t>
            </a:r>
            <a:endParaRPr lang="it-IT" sz="2200" dirty="0"/>
          </a:p>
          <a:p>
            <a:pPr lvl="1">
              <a:lnSpc>
                <a:spcPct val="90000"/>
              </a:lnSpc>
            </a:pPr>
            <a:r>
              <a:rPr lang="it-IT" sz="2000" b="1" dirty="0" smtClean="0"/>
              <a:t>che cosa </a:t>
            </a:r>
            <a:r>
              <a:rPr lang="it-IT" sz="2000" dirty="0"/>
              <a:t>fa il pattern e </a:t>
            </a:r>
            <a:r>
              <a:rPr lang="it-IT" sz="2000" b="1" dirty="0"/>
              <a:t>quando</a:t>
            </a:r>
            <a:r>
              <a:rPr lang="it-IT" sz="2000" dirty="0"/>
              <a:t> la soluzione è applicabile e può portare </a:t>
            </a:r>
            <a:r>
              <a:rPr lang="it-IT" sz="2000" dirty="0" smtClean="0"/>
              <a:t>benefici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200" dirty="0"/>
              <a:t>AKA (</a:t>
            </a:r>
            <a:r>
              <a:rPr lang="it-IT" sz="2200" dirty="0" err="1"/>
              <a:t>Also</a:t>
            </a:r>
            <a:r>
              <a:rPr lang="it-IT" sz="2200" dirty="0"/>
              <a:t> </a:t>
            </a:r>
            <a:r>
              <a:rPr lang="it-IT" sz="2200" dirty="0" err="1"/>
              <a:t>Known</a:t>
            </a:r>
            <a:r>
              <a:rPr lang="it-IT" sz="2200" dirty="0"/>
              <a:t> </a:t>
            </a:r>
            <a:r>
              <a:rPr lang="it-IT" sz="2200" dirty="0" err="1"/>
              <a:t>As</a:t>
            </a:r>
            <a:r>
              <a:rPr lang="it-IT" sz="2200" dirty="0"/>
              <a:t>)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altri nomi in uso per il </a:t>
            </a:r>
            <a:r>
              <a:rPr lang="it-IT" sz="2000" dirty="0" smtClean="0"/>
              <a:t>pattern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200" dirty="0"/>
              <a:t>Motivazione</a:t>
            </a:r>
          </a:p>
          <a:p>
            <a:pPr lvl="1">
              <a:lnSpc>
                <a:spcPct val="90000"/>
              </a:lnSpc>
            </a:pPr>
            <a:r>
              <a:rPr lang="it-IT" sz="2000" b="1" dirty="0"/>
              <a:t>problemi</a:t>
            </a:r>
            <a:r>
              <a:rPr lang="it-IT" sz="2000" dirty="0"/>
              <a:t> che sono stati risolti mediante l’uso del pattern</a:t>
            </a:r>
          </a:p>
          <a:p>
            <a:pPr>
              <a:lnSpc>
                <a:spcPct val="90000"/>
              </a:lnSpc>
            </a:pPr>
            <a:r>
              <a:rPr lang="it-IT" sz="2200" dirty="0"/>
              <a:t>Applicabilità</a:t>
            </a:r>
          </a:p>
          <a:p>
            <a:pPr lvl="1">
              <a:lnSpc>
                <a:spcPct val="90000"/>
              </a:lnSpc>
            </a:pPr>
            <a:r>
              <a:rPr lang="it-IT" sz="2000" b="1" dirty="0"/>
              <a:t>situazioni</a:t>
            </a:r>
            <a:r>
              <a:rPr lang="it-IT" sz="2000" dirty="0"/>
              <a:t> dove il pattern può essere applicato e può portare beneficio</a:t>
            </a:r>
          </a:p>
        </p:txBody>
      </p:sp>
    </p:spTree>
    <p:extLst>
      <p:ext uri="{BB962C8B-B14F-4D97-AF65-F5344CB8AC3E}">
        <p14:creationId xmlns:p14="http://schemas.microsoft.com/office/powerpoint/2010/main" val="20697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Formato </a:t>
            </a:r>
            <a:r>
              <a:rPr lang="it-IT" dirty="0" err="1"/>
              <a:t>GoF</a:t>
            </a:r>
            <a:r>
              <a:rPr lang="it-IT" dirty="0"/>
              <a:t> </a:t>
            </a:r>
            <a:r>
              <a:rPr lang="it-IT" dirty="0" smtClean="0"/>
              <a:t>di </a:t>
            </a:r>
            <a:r>
              <a:rPr lang="it-IT" dirty="0"/>
              <a:t>un Design Pattern (2/2)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1440777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sz="2200" dirty="0"/>
              <a:t>Struttura</a:t>
            </a:r>
          </a:p>
          <a:p>
            <a:pPr lvl="1">
              <a:lnSpc>
                <a:spcPct val="80000"/>
              </a:lnSpc>
            </a:pPr>
            <a:r>
              <a:rPr lang="it-IT" sz="2000" b="1" dirty="0"/>
              <a:t>descrizione</a:t>
            </a:r>
            <a:r>
              <a:rPr lang="it-IT" sz="2000" dirty="0"/>
              <a:t> della </a:t>
            </a:r>
            <a:r>
              <a:rPr lang="it-IT" sz="2000" dirty="0" smtClean="0"/>
              <a:t>soluzione</a:t>
            </a:r>
            <a:endParaRPr lang="it-IT" sz="2000" dirty="0"/>
          </a:p>
          <a:p>
            <a:pPr lvl="1">
              <a:lnSpc>
                <a:spcPct val="80000"/>
              </a:lnSpc>
            </a:pPr>
            <a:r>
              <a:rPr lang="it-IT" sz="2000" dirty="0"/>
              <a:t>indica i </a:t>
            </a:r>
            <a:r>
              <a:rPr lang="it-IT" sz="2000" b="1" dirty="0"/>
              <a:t>partecipanti</a:t>
            </a:r>
            <a:r>
              <a:rPr lang="it-IT" sz="2000" dirty="0"/>
              <a:t> e le </a:t>
            </a:r>
            <a:r>
              <a:rPr lang="it-IT" sz="2000" b="1" dirty="0" smtClean="0"/>
              <a:t>collaborazioni</a:t>
            </a:r>
            <a:endParaRPr lang="it-IT" sz="2000" b="1" dirty="0"/>
          </a:p>
          <a:p>
            <a:pPr>
              <a:lnSpc>
                <a:spcPct val="80000"/>
              </a:lnSpc>
            </a:pPr>
            <a:r>
              <a:rPr lang="it-IT" sz="2400" dirty="0"/>
              <a:t>Conseguenze</a:t>
            </a:r>
          </a:p>
          <a:p>
            <a:pPr lvl="1">
              <a:lnSpc>
                <a:spcPct val="80000"/>
              </a:lnSpc>
            </a:pPr>
            <a:r>
              <a:rPr lang="it-IT" sz="2000" b="1" dirty="0" smtClean="0"/>
              <a:t>vantaggi </a:t>
            </a:r>
            <a:r>
              <a:rPr lang="it-IT" sz="2000" dirty="0" smtClean="0"/>
              <a:t>e </a:t>
            </a:r>
            <a:r>
              <a:rPr lang="it-IT" sz="2000" b="1" dirty="0" smtClean="0"/>
              <a:t>svantaggi</a:t>
            </a:r>
          </a:p>
          <a:p>
            <a:pPr lvl="1">
              <a:lnSpc>
                <a:spcPct val="80000"/>
              </a:lnSpc>
            </a:pPr>
            <a:r>
              <a:rPr lang="it-IT" sz="2000" b="1" dirty="0" err="1" smtClean="0"/>
              <a:t>trade</a:t>
            </a:r>
            <a:r>
              <a:rPr lang="it-IT" sz="2000" b="1" dirty="0" smtClean="0"/>
              <a:t>-off</a:t>
            </a:r>
            <a:r>
              <a:rPr lang="it-IT" sz="2000" dirty="0" smtClean="0"/>
              <a:t> </a:t>
            </a:r>
            <a:r>
              <a:rPr lang="it-IT" sz="2000" dirty="0"/>
              <a:t>e questioni che nascono dall’impiego del </a:t>
            </a:r>
            <a:r>
              <a:rPr lang="it-IT" sz="2000" dirty="0" smtClean="0"/>
              <a:t>pattern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400" dirty="0"/>
              <a:t>Implementazione</a:t>
            </a:r>
          </a:p>
          <a:p>
            <a:pPr lvl="1">
              <a:lnSpc>
                <a:spcPct val="80000"/>
              </a:lnSpc>
            </a:pPr>
            <a:r>
              <a:rPr lang="it-IT" sz="2000" b="1" dirty="0"/>
              <a:t>suggerimenti</a:t>
            </a:r>
            <a:r>
              <a:rPr lang="it-IT" sz="2000" dirty="0"/>
              <a:t> e </a:t>
            </a:r>
            <a:r>
              <a:rPr lang="it-IT" sz="2000" b="1" dirty="0"/>
              <a:t>tecniche</a:t>
            </a:r>
            <a:r>
              <a:rPr lang="it-IT" sz="2000" dirty="0"/>
              <a:t> utili per implementare il </a:t>
            </a:r>
            <a:r>
              <a:rPr lang="it-IT" sz="2000" dirty="0" smtClean="0"/>
              <a:t>pattern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400" dirty="0"/>
              <a:t>Codice </a:t>
            </a:r>
            <a:r>
              <a:rPr lang="it-IT" sz="2400" dirty="0" smtClean="0"/>
              <a:t>d’esempio</a:t>
            </a:r>
            <a:endParaRPr lang="it-IT" sz="2400" dirty="0"/>
          </a:p>
          <a:p>
            <a:pPr>
              <a:lnSpc>
                <a:spcPct val="80000"/>
              </a:lnSpc>
            </a:pPr>
            <a:r>
              <a:rPr lang="it-IT" sz="2400" dirty="0" smtClean="0"/>
              <a:t>Utilizzi </a:t>
            </a:r>
            <a:r>
              <a:rPr lang="it-IT" sz="2400" dirty="0"/>
              <a:t>noti</a:t>
            </a:r>
          </a:p>
          <a:p>
            <a:pPr lvl="1">
              <a:lnSpc>
                <a:spcPct val="80000"/>
              </a:lnSpc>
            </a:pPr>
            <a:r>
              <a:rPr lang="it-IT" sz="2000" dirty="0"/>
              <a:t>sistemi </a:t>
            </a:r>
            <a:r>
              <a:rPr lang="it-IT" sz="2000" b="1" dirty="0"/>
              <a:t>reali</a:t>
            </a:r>
            <a:r>
              <a:rPr lang="it-IT" sz="2000" dirty="0"/>
              <a:t> in cui il pattern è stato utilizzato con </a:t>
            </a:r>
            <a:r>
              <a:rPr lang="it-IT" sz="2000" dirty="0" smtClean="0"/>
              <a:t>successo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400" dirty="0"/>
              <a:t>Pattern </a:t>
            </a:r>
            <a:r>
              <a:rPr lang="it-IT" sz="2400" dirty="0" smtClean="0"/>
              <a:t>correlati</a:t>
            </a:r>
          </a:p>
          <a:p>
            <a:pPr lvl="1">
              <a:lnSpc>
                <a:spcPct val="80000"/>
              </a:lnSpc>
            </a:pPr>
            <a:r>
              <a:rPr lang="it-IT" sz="2100" dirty="0" smtClean="0"/>
              <a:t>altri pattern che possono avere qualche collegamento con quello presentato</a:t>
            </a:r>
            <a:endParaRPr lang="it-IT" sz="2100" dirty="0"/>
          </a:p>
        </p:txBody>
      </p:sp>
    </p:spTree>
    <p:extLst>
      <p:ext uri="{BB962C8B-B14F-4D97-AF65-F5344CB8AC3E}">
        <p14:creationId xmlns:p14="http://schemas.microsoft.com/office/powerpoint/2010/main" val="30086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loSlidePO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atellit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atellit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ModelloSlidePO</Template>
  <TotalTime>728</TotalTime>
  <Words>2102</Words>
  <Application>Microsoft Office PowerPoint</Application>
  <PresentationFormat>Presentazione su schermo (4:3)</PresentationFormat>
  <Paragraphs>403</Paragraphs>
  <Slides>42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4" baseType="lpstr">
      <vt:lpstr>ModelloSlidePO</vt:lpstr>
      <vt:lpstr>Visio</vt:lpstr>
      <vt:lpstr>Design Patterns</vt:lpstr>
      <vt:lpstr>Progettare per il Riuso</vt:lpstr>
      <vt:lpstr>Design Pattern (1/2)</vt:lpstr>
      <vt:lpstr>Design Pattern (2/2)</vt:lpstr>
      <vt:lpstr>Storia dei Design Pattern</vt:lpstr>
      <vt:lpstr>Definizioni</vt:lpstr>
      <vt:lpstr>Caratteristiche</vt:lpstr>
      <vt:lpstr>Formato GoF di un Design Pattern (1/2)</vt:lpstr>
      <vt:lpstr>Formato GoF di un Design Pattern (2/2)</vt:lpstr>
      <vt:lpstr>Pattern Language</vt:lpstr>
      <vt:lpstr>Pattern GoF</vt:lpstr>
      <vt:lpstr>Pattern Creazionali</vt:lpstr>
      <vt:lpstr>Abstract factory (1/2)</vt:lpstr>
      <vt:lpstr>Abstract factory (2/2)</vt:lpstr>
      <vt:lpstr>Esempio di Abstract Factory in Java</vt:lpstr>
      <vt:lpstr>Singleton (1/2)</vt:lpstr>
      <vt:lpstr>Singleton (2/2)</vt:lpstr>
      <vt:lpstr>Esempio di Singleton in Java</vt:lpstr>
      <vt:lpstr>Esempio di Singleton in Python</vt:lpstr>
      <vt:lpstr>Builder</vt:lpstr>
      <vt:lpstr>Prototype</vt:lpstr>
      <vt:lpstr>Pattern Strutturali</vt:lpstr>
      <vt:lpstr>Adapter (1/2)</vt:lpstr>
      <vt:lpstr>Adapter (2/2)</vt:lpstr>
      <vt:lpstr>Bridge (1/2)</vt:lpstr>
      <vt:lpstr>Bridge (2/2)</vt:lpstr>
      <vt:lpstr>Composite (1/2)</vt:lpstr>
      <vt:lpstr>Composite (2/2)</vt:lpstr>
      <vt:lpstr>Esempio di Composite in Java</vt:lpstr>
      <vt:lpstr>Façade (1/4)</vt:lpstr>
      <vt:lpstr>Façade (2/4)</vt:lpstr>
      <vt:lpstr>Façade (3/4) (senza Façade)</vt:lpstr>
      <vt:lpstr>Façade (4/4) (con Façade)</vt:lpstr>
      <vt:lpstr>Proxy (1/2)</vt:lpstr>
      <vt:lpstr>Proxy (2/2)</vt:lpstr>
      <vt:lpstr>Esempio di Proxy in Java</vt:lpstr>
      <vt:lpstr>Pattern Comportamentali</vt:lpstr>
      <vt:lpstr>Command (1/2)</vt:lpstr>
      <vt:lpstr>Command (2/2)</vt:lpstr>
      <vt:lpstr>Iterator (1/2)</vt:lpstr>
      <vt:lpstr>Iterator (2/2)</vt:lpstr>
      <vt:lpstr>Esempio di Iterator in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giacomo</dc:creator>
  <cp:lastModifiedBy>giacomo</cp:lastModifiedBy>
  <cp:revision>56</cp:revision>
  <dcterms:created xsi:type="dcterms:W3CDTF">2012-01-12T10:00:16Z</dcterms:created>
  <dcterms:modified xsi:type="dcterms:W3CDTF">2013-07-18T16:09:28Z</dcterms:modified>
</cp:coreProperties>
</file>