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5"/>
  </p:notesMasterIdLst>
  <p:sldIdLst>
    <p:sldId id="256" r:id="rId2"/>
    <p:sldId id="261" r:id="rId3"/>
    <p:sldId id="260" r:id="rId4"/>
    <p:sldId id="257" r:id="rId5"/>
    <p:sldId id="258" r:id="rId6"/>
    <p:sldId id="259" r:id="rId7"/>
    <p:sldId id="270" r:id="rId8"/>
    <p:sldId id="264" r:id="rId9"/>
    <p:sldId id="271" r:id="rId10"/>
    <p:sldId id="263" r:id="rId11"/>
    <p:sldId id="265" r:id="rId12"/>
    <p:sldId id="269" r:id="rId13"/>
    <p:sldId id="266" r:id="rId14"/>
    <p:sldId id="272" r:id="rId15"/>
    <p:sldId id="340" r:id="rId16"/>
    <p:sldId id="274" r:id="rId17"/>
    <p:sldId id="273" r:id="rId18"/>
    <p:sldId id="278" r:id="rId19"/>
    <p:sldId id="280" r:id="rId20"/>
    <p:sldId id="333" r:id="rId21"/>
    <p:sldId id="277" r:id="rId22"/>
    <p:sldId id="279" r:id="rId23"/>
    <p:sldId id="275" r:id="rId24"/>
    <p:sldId id="276" r:id="rId25"/>
    <p:sldId id="283" r:id="rId26"/>
    <p:sldId id="284" r:id="rId27"/>
    <p:sldId id="285" r:id="rId28"/>
    <p:sldId id="286" r:id="rId29"/>
    <p:sldId id="287" r:id="rId30"/>
    <p:sldId id="289" r:id="rId31"/>
    <p:sldId id="334" r:id="rId32"/>
    <p:sldId id="335" r:id="rId33"/>
    <p:sldId id="290" r:id="rId34"/>
    <p:sldId id="291" r:id="rId35"/>
    <p:sldId id="292" r:id="rId36"/>
    <p:sldId id="293" r:id="rId37"/>
    <p:sldId id="336" r:id="rId38"/>
    <p:sldId id="294" r:id="rId39"/>
    <p:sldId id="295" r:id="rId40"/>
    <p:sldId id="297" r:id="rId41"/>
    <p:sldId id="298" r:id="rId42"/>
    <p:sldId id="300" r:id="rId43"/>
    <p:sldId id="301" r:id="rId44"/>
    <p:sldId id="303" r:id="rId45"/>
    <p:sldId id="304" r:id="rId46"/>
    <p:sldId id="305" r:id="rId47"/>
    <p:sldId id="307" r:id="rId48"/>
    <p:sldId id="308" r:id="rId49"/>
    <p:sldId id="309" r:id="rId50"/>
    <p:sldId id="310" r:id="rId51"/>
    <p:sldId id="313" r:id="rId52"/>
    <p:sldId id="327" r:id="rId53"/>
    <p:sldId id="314" r:id="rId54"/>
    <p:sldId id="337" r:id="rId55"/>
    <p:sldId id="338" r:id="rId56"/>
    <p:sldId id="339" r:id="rId57"/>
    <p:sldId id="319" r:id="rId58"/>
    <p:sldId id="320" r:id="rId59"/>
    <p:sldId id="329" r:id="rId60"/>
    <p:sldId id="330" r:id="rId61"/>
    <p:sldId id="322" r:id="rId62"/>
    <p:sldId id="325" r:id="rId63"/>
    <p:sldId id="326" r:id="rId6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551"/>
  </p:normalViewPr>
  <p:slideViewPr>
    <p:cSldViewPr>
      <p:cViewPr varScale="1">
        <p:scale>
          <a:sx n="101" d="100"/>
          <a:sy n="101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-356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10/03/20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74D60BF-EFBC-5743-8A89-CC6906C80278}" type="slidenum">
              <a:rPr lang="en-US" sz="1200">
                <a:latin typeface="Times New Roman" charset="0"/>
              </a:rPr>
              <a:pPr/>
              <a:t>46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1AD7DEF-C37B-B748-A244-1EC5FF0C82D3}" type="slidenum">
              <a:rPr lang="en-US" sz="1200">
                <a:latin typeface="Times New Roman" charset="0"/>
              </a:rPr>
              <a:pPr/>
              <a:t>58</a:t>
            </a:fld>
            <a:endParaRPr lang="en-US" sz="12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FE4B428-3D04-014D-8EEF-AF9131895F93}" type="slidenum">
              <a:rPr lang="en-US" sz="1200">
                <a:latin typeface="Times New Roman" charset="0"/>
              </a:rPr>
              <a:pPr/>
              <a:t>61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25644DC-EB34-AB45-82BB-CDD34B7F5BED}" type="slidenum">
              <a:rPr lang="en-US" sz="1200">
                <a:latin typeface="Times New Roman" charset="0"/>
              </a:rPr>
              <a:pPr/>
              <a:t>62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E12354B-C32C-3E44-9516-97DB9D490ABA}" type="slidenum">
              <a:rPr lang="en-US" sz="1200">
                <a:latin typeface="Times New Roman" charset="0"/>
              </a:rPr>
              <a:pPr/>
              <a:t>63</a:t>
            </a:fld>
            <a:endParaRPr lang="en-US" sz="12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4163344-9839-FC48-A0AE-EC7B457773EE}" type="slidenum">
              <a:rPr lang="en-US" sz="1200">
                <a:latin typeface="Times New Roman" charset="0"/>
              </a:rPr>
              <a:pPr/>
              <a:t>47</a:t>
            </a:fld>
            <a:endParaRPr lang="en-US" sz="12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5551D58-B3EE-A74C-9822-D6573A2AA8E8}" type="slidenum">
              <a:rPr lang="en-US" sz="1200">
                <a:latin typeface="Times New Roman" charset="0"/>
              </a:rPr>
              <a:pPr/>
              <a:t>48</a:t>
            </a:fld>
            <a:endParaRPr lang="en-US" sz="120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33A7335-9E0F-2145-A1F1-1B40BC30437A}" type="slidenum">
              <a:rPr lang="en-US" sz="1200">
                <a:latin typeface="Times New Roman" charset="0"/>
              </a:rPr>
              <a:pPr/>
              <a:t>49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0583C81-91F6-844A-9790-6807AE7AE3BB}" type="slidenum">
              <a:rPr lang="en-US" sz="1200">
                <a:latin typeface="Times New Roman" charset="0"/>
              </a:rPr>
              <a:pPr/>
              <a:t>50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32EA7B5-2625-3541-AF32-D9F0FD12477F}" type="slidenum">
              <a:rPr lang="en-US" sz="1200">
                <a:latin typeface="Times New Roman" charset="0"/>
              </a:rPr>
              <a:pPr/>
              <a:t>51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32EA7B5-2625-3541-AF32-D9F0FD12477F}" type="slidenum">
              <a:rPr lang="en-US" sz="1200">
                <a:latin typeface="Times New Roman" charset="0"/>
              </a:rPr>
              <a:pPr/>
              <a:t>52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FD589BE-F165-1840-8D6C-0DDBEAD3B40B}" type="slidenum">
              <a:rPr lang="en-US" sz="1200">
                <a:latin typeface="Times New Roman" charset="0"/>
              </a:rPr>
              <a:pPr/>
              <a:t>53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60C9840-AF57-424A-8048-2CA8090C135D}" type="slidenum">
              <a:rPr lang="en-US" sz="1200">
                <a:latin typeface="Times New Roman" charset="0"/>
              </a:rPr>
              <a:pPr/>
              <a:t>57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OOP Inheritance</a:t>
            </a:r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 one above</a:t>
            </a:r>
          </a:p>
          <a:p>
            <a:pPr lvl="1"/>
            <a:r>
              <a:rPr lang="en-US" dirty="0"/>
              <a:t>Parent class</a:t>
            </a:r>
          </a:p>
          <a:p>
            <a:r>
              <a:rPr lang="en-US" b="1" dirty="0"/>
              <a:t>Class one below</a:t>
            </a:r>
          </a:p>
          <a:p>
            <a:pPr lvl="1"/>
            <a:r>
              <a:rPr lang="en-US" dirty="0"/>
              <a:t>Child class</a:t>
            </a:r>
          </a:p>
          <a:p>
            <a:r>
              <a:rPr lang="en-US" b="1" dirty="0"/>
              <a:t>Class one or more above</a:t>
            </a:r>
          </a:p>
          <a:p>
            <a:pPr lvl="1"/>
            <a:r>
              <a:rPr lang="en-US" dirty="0"/>
              <a:t>Superclass, Ancestor class, Base class</a:t>
            </a:r>
          </a:p>
          <a:p>
            <a:r>
              <a:rPr lang="en-US" b="1" dirty="0"/>
              <a:t>Class one or more below</a:t>
            </a:r>
          </a:p>
          <a:p>
            <a:pPr lvl="1"/>
            <a:r>
              <a:rPr lang="en-US" dirty="0"/>
              <a:t>Subclass, Descendent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658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Visibility and Inheritance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978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pic>
        <p:nvPicPr>
          <p:cNvPr id="5" name="Content Placeholder 4" descr="Screen Shot 2017-03-03 at 11.38.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6" r="-327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310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/>
                <a:cs typeface="Consolas"/>
              </a:rPr>
              <a:t>private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/>
                <a:cs typeface="Consolas"/>
              </a:rPr>
              <a:t>private</a:t>
            </a:r>
            <a:r>
              <a:rPr lang="en-US" sz="1400" dirty="0">
                <a:latin typeface="Consolas"/>
                <a:cs typeface="Consolas"/>
              </a:rPr>
              <a:t> 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turnOn</a:t>
            </a:r>
            <a:r>
              <a:rPr lang="en-US" sz="1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turnOff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1616" y="1711349"/>
            <a:ext cx="476287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void print()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  /* Do not work! Not visible! */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  <a:cs typeface="Consolas"/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/>
                <a:cs typeface="Consolas"/>
              </a:rPr>
              <a:t>licencePlate</a:t>
            </a: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844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turnOn</a:t>
            </a:r>
            <a:r>
              <a:rPr lang="en-US" sz="1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turnOff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3B0818-7FF9-5F49-9233-C5E4EEE993D6}"/>
              </a:ext>
            </a:extLst>
          </p:cNvPr>
          <p:cNvSpPr txBox="1">
            <a:spLocks/>
          </p:cNvSpPr>
          <p:nvPr/>
        </p:nvSpPr>
        <p:spPr>
          <a:xfrm>
            <a:off x="4201616" y="1711349"/>
            <a:ext cx="476287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void print()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  /*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   * Works if Car and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SDCar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 * share the same package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   */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System.out.println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licencePlate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3853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protected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protected</a:t>
            </a:r>
            <a:r>
              <a:rPr lang="en-US" sz="1400" dirty="0">
                <a:latin typeface="Consolas"/>
                <a:cs typeface="Consolas"/>
              </a:rPr>
              <a:t> 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turnOn</a:t>
            </a:r>
            <a:r>
              <a:rPr lang="en-US" sz="1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turnOff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3B0818-7FF9-5F49-9233-C5E4EEE993D6}"/>
              </a:ext>
            </a:extLst>
          </p:cNvPr>
          <p:cNvSpPr txBox="1">
            <a:spLocks/>
          </p:cNvSpPr>
          <p:nvPr/>
        </p:nvSpPr>
        <p:spPr>
          <a:xfrm>
            <a:off x="4201616" y="1711349"/>
            <a:ext cx="476287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void print()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  /* Works anyway! */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nsolas"/>
                <a:cs typeface="Consolas"/>
              </a:rPr>
              <a:t>System.out.println</a:t>
            </a: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Consolas"/>
                <a:cs typeface="Consolas"/>
              </a:rPr>
              <a:t>licencePlate</a:t>
            </a: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689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and</a:t>
            </a:r>
            <a:br>
              <a:rPr lang="en-US" dirty="0"/>
            </a:br>
            <a:r>
              <a:rPr lang="en-US" dirty="0"/>
              <a:t>constructors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247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child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each subclass “contains” an instance of the parent class, the latter </a:t>
            </a:r>
            <a:r>
              <a:rPr lang="en-US" dirty="0">
                <a:solidFill>
                  <a:srgbClr val="E46C0A"/>
                </a:solidFill>
              </a:rPr>
              <a:t>must be initialized</a:t>
            </a:r>
          </a:p>
          <a:p>
            <a:r>
              <a:rPr lang="en-US" dirty="0"/>
              <a:t>Java compiler automatically calls the </a:t>
            </a:r>
            <a:r>
              <a:rPr lang="en-US" dirty="0">
                <a:solidFill>
                  <a:srgbClr val="E46C0A"/>
                </a:solidFill>
              </a:rPr>
              <a:t>default constructor (no </a:t>
            </a:r>
            <a:r>
              <a:rPr lang="en-US" dirty="0" err="1">
                <a:solidFill>
                  <a:srgbClr val="E46C0A"/>
                </a:solidFill>
              </a:rPr>
              <a:t>params</a:t>
            </a:r>
            <a:r>
              <a:rPr lang="en-US" dirty="0">
                <a:solidFill>
                  <a:srgbClr val="E46C0A"/>
                </a:solidFill>
              </a:rPr>
              <a:t>!) </a:t>
            </a:r>
            <a:r>
              <a:rPr lang="en-US" dirty="0"/>
              <a:t>of the parent class</a:t>
            </a:r>
          </a:p>
          <a:p>
            <a:r>
              <a:rPr lang="en-US" dirty="0"/>
              <a:t>The call is inserted as the </a:t>
            </a:r>
            <a:r>
              <a:rPr lang="en-US" dirty="0">
                <a:solidFill>
                  <a:srgbClr val="E46C0A"/>
                </a:solidFill>
              </a:rPr>
              <a:t>first statement </a:t>
            </a:r>
            <a:r>
              <a:rPr lang="en-US" dirty="0"/>
              <a:t>of each child constructor. If parent class disabled default constructor (by defining others) </a:t>
            </a:r>
            <a:r>
              <a:rPr lang="en-US" dirty="0">
                <a:solidFill>
                  <a:srgbClr val="E46C0A"/>
                </a:solidFill>
              </a:rPr>
              <a:t>parent constructor must be called explicitly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480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E46C0A"/>
                </a:solidFill>
              </a:rPr>
              <a:t>this </a:t>
            </a:r>
            <a:r>
              <a:rPr lang="en-US" sz="2800" dirty="0"/>
              <a:t>is a reference to the current object</a:t>
            </a:r>
          </a:p>
          <a:p>
            <a:r>
              <a:rPr lang="en-US" sz="2800" dirty="0">
                <a:solidFill>
                  <a:srgbClr val="E46C0A"/>
                </a:solidFill>
              </a:rPr>
              <a:t>super </a:t>
            </a:r>
            <a:r>
              <a:rPr lang="en-US" sz="2800" dirty="0"/>
              <a:t>is a reference to the parent class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E46C0A"/>
                </a:solidFill>
              </a:rPr>
              <a:t>super()</a:t>
            </a:r>
            <a:r>
              <a:rPr lang="en-US" sz="2800" dirty="0">
                <a:solidFill>
                  <a:srgbClr val="F79646"/>
                </a:solidFill>
              </a:rPr>
              <a:t> </a:t>
            </a:r>
            <a:r>
              <a:rPr lang="en-US" sz="2800" dirty="0"/>
              <a:t>calls the default constructor of parent class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super(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params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800" dirty="0"/>
              <a:t>calls other constructors of parent class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Must be the first statement </a:t>
            </a:r>
            <a:r>
              <a:rPr lang="en-US" sz="2400" dirty="0"/>
              <a:t>in child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601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isOn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String </a:t>
            </a:r>
            <a:r>
              <a:rPr lang="en-US" sz="2000" dirty="0" err="1">
                <a:latin typeface="Consolas"/>
                <a:cs typeface="Consolas"/>
              </a:rPr>
              <a:t>licensePlate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/* Default constructor enabled!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extends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isSelfDriving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/* Default constructor enabled!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 </a:t>
            </a:r>
            <a:r>
              <a:rPr lang="en-US" sz="2000" dirty="0">
                <a:solidFill>
                  <a:srgbClr val="00B050"/>
                </a:solidFill>
                <a:latin typeface="Consolas"/>
                <a:cs typeface="Consolas"/>
              </a:rPr>
              <a:t>// Works!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46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all move, have a shape, shields, and weapons.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Can they share the same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6" name="Picture 5" descr="IMG_53715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05" y="2791513"/>
            <a:ext cx="8373491" cy="32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84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class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8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boolean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isOn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String </a:t>
            </a:r>
            <a:r>
              <a:rPr lang="en-US" sz="1800" dirty="0" err="1">
                <a:latin typeface="Consolas"/>
                <a:cs typeface="Consolas"/>
              </a:rPr>
              <a:t>licensePlate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/* Default constructor enabled! */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class 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extends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8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boolean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isSelfDriving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r>
              <a:rPr lang="en-US" sz="1800" dirty="0">
                <a:latin typeface="Consolas"/>
                <a:cs typeface="Consolas"/>
              </a:rPr>
              <a:t>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public 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      /* automatic call to parent default constructor here! */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    }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   </a:t>
            </a:r>
            <a:r>
              <a:rPr lang="en-US" sz="1800" dirty="0">
                <a:solidFill>
                  <a:srgbClr val="00B050"/>
                </a:solidFill>
                <a:latin typeface="Consolas"/>
                <a:cs typeface="Consolas"/>
              </a:rPr>
              <a:t>// Works!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5523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Car(String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this.licencePlate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=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extends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isSelfDriving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/* automatic call to parent default constructor here! */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  </a:t>
            </a:r>
            <a:r>
              <a:rPr lang="en-US" sz="1400" dirty="0">
                <a:solidFill>
                  <a:srgbClr val="FF0000"/>
                </a:solidFill>
                <a:latin typeface="Consolas"/>
                <a:cs typeface="Consolas"/>
              </a:rPr>
              <a:t>// Not working!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2412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Car(String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this.licencePlate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=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extends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isSelfDriving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(String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licencePlate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super(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licencePlate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isSelfDriving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= false;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  </a:t>
            </a:r>
            <a:r>
              <a:rPr lang="en-US" sz="1400" dirty="0">
                <a:solidFill>
                  <a:srgbClr val="00B050"/>
                </a:solidFill>
                <a:latin typeface="Consolas"/>
                <a:cs typeface="Consolas"/>
              </a:rPr>
              <a:t>// Works!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2420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child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of constructors proceeds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top-down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/>
              <a:t>along the inheritance hierarchy</a:t>
            </a:r>
          </a:p>
          <a:p>
            <a:r>
              <a:rPr lang="en-US" dirty="0"/>
              <a:t>In this way, when a method of the child class is executed (constructor included), the super-class is completely initialized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8922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Car()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	</a:t>
            </a:r>
            <a:r>
              <a:rPr lang="en-US" sz="1400" i="1" dirty="0">
                <a:latin typeface="Consolas"/>
                <a:cs typeface="Consolas"/>
              </a:rPr>
              <a:t>super();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	</a:t>
            </a:r>
            <a:r>
              <a:rPr lang="en-US" sz="1400" dirty="0" err="1">
                <a:latin typeface="Consolas"/>
                <a:cs typeface="Consolas"/>
              </a:rPr>
              <a:t>System.out.println</a:t>
            </a:r>
            <a:r>
              <a:rPr lang="en-US" sz="1400" dirty="0">
                <a:latin typeface="Consolas"/>
                <a:cs typeface="Consolas"/>
              </a:rPr>
              <a:t>(“New Car created”);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err="1">
                <a:solidFill>
                  <a:srgbClr val="F79646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extends 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Car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SDCar</a:t>
            </a:r>
            <a:r>
              <a:rPr lang="en-US" sz="14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	</a:t>
            </a:r>
            <a:r>
              <a:rPr lang="en-US" sz="1400" i="1" dirty="0">
                <a:latin typeface="Consolas"/>
                <a:cs typeface="Consolas"/>
              </a:rPr>
              <a:t>super();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	</a:t>
            </a:r>
            <a:r>
              <a:rPr lang="en-US" sz="1400" dirty="0" err="1">
                <a:latin typeface="Consolas"/>
                <a:cs typeface="Consolas"/>
              </a:rPr>
              <a:t>System.out.println</a:t>
            </a:r>
            <a:r>
              <a:rPr lang="en-US" sz="1400" dirty="0">
                <a:latin typeface="Consolas"/>
                <a:cs typeface="Consolas"/>
              </a:rPr>
              <a:t>(“New </a:t>
            </a:r>
            <a:r>
              <a:rPr lang="en-US" sz="1400" dirty="0" err="1">
                <a:latin typeface="Consolas"/>
                <a:cs typeface="Consolas"/>
              </a:rPr>
              <a:t>SDCar</a:t>
            </a:r>
            <a:r>
              <a:rPr lang="en-US" sz="1400" dirty="0">
                <a:latin typeface="Consolas"/>
                <a:cs typeface="Consolas"/>
              </a:rPr>
              <a:t> created”);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SDCar</a:t>
            </a:r>
            <a:r>
              <a:rPr lang="en-US" sz="1400" dirty="0">
                <a:latin typeface="Consolas"/>
                <a:cs typeface="Consolas"/>
              </a:rPr>
              <a:t> c = new </a:t>
            </a:r>
            <a:r>
              <a:rPr lang="en-US" sz="1400" dirty="0" err="1">
                <a:latin typeface="Consolas"/>
                <a:cs typeface="Consolas"/>
              </a:rPr>
              <a:t>SDCar</a:t>
            </a:r>
            <a:r>
              <a:rPr lang="en-US" sz="1400" dirty="0">
                <a:latin typeface="Consolas"/>
                <a:cs typeface="Consolas"/>
              </a:rPr>
              <a:t>();  // Which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029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binding and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Car[] garage = new Car[4];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garage[0] = new Car();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garage[1] = new </a:t>
            </a:r>
            <a:r>
              <a:rPr lang="en-US" sz="2000" dirty="0" err="1">
                <a:latin typeface="Consolas"/>
                <a:cs typeface="Consolas"/>
              </a:rPr>
              <a:t>SDCar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garage[2] = new </a:t>
            </a:r>
            <a:r>
              <a:rPr lang="en-US" sz="2000" dirty="0" err="1">
                <a:latin typeface="Consolas"/>
                <a:cs typeface="Consolas"/>
              </a:rPr>
              <a:t>SDCar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garage[3] = new Car();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for(Car c : garage)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c.turnOn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/* which method is actually called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  * is not knowable at compile time!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8817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binding and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When using collections of objects belonging to a hierarchy of classes, methods actually called are known only at runtime. </a:t>
            </a:r>
          </a:p>
          <a:p>
            <a:r>
              <a:rPr lang="en-US" sz="2800" dirty="0">
                <a:latin typeface="Calibri"/>
                <a:cs typeface="Calibri"/>
              </a:rPr>
              <a:t>The same call (methods with the same signature) might have different results 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polymorphism</a:t>
            </a:r>
            <a:r>
              <a:rPr lang="en-US" sz="2800" dirty="0">
                <a:latin typeface="Calibri"/>
                <a:cs typeface="Calibri"/>
              </a:rPr>
              <a:t>) depending on the actual class of the object.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* https://</a:t>
            </a:r>
            <a:r>
              <a:rPr lang="en-US" sz="2000" dirty="0" err="1">
                <a:cs typeface="Calibri"/>
              </a:rPr>
              <a:t>en.wikipedia.org</a:t>
            </a:r>
            <a:r>
              <a:rPr lang="en-US" sz="2000" dirty="0">
                <a:cs typeface="Calibri"/>
              </a:rPr>
              <a:t>/wiki/</a:t>
            </a:r>
            <a:r>
              <a:rPr lang="en-US" sz="2000" dirty="0" err="1">
                <a:cs typeface="Calibri"/>
              </a:rPr>
              <a:t>Late_binding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7690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7169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Java.lang.Object</a:t>
            </a:r>
            <a:endParaRPr lang="en-US" sz="4000" dirty="0"/>
          </a:p>
        </p:txBody>
      </p:sp>
      <p:pic>
        <p:nvPicPr>
          <p:cNvPr id="5" name="Content Placeholder 4" descr="Screen Shot 2017-03-03 at 14.47.4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3" r="-850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0059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Java.lang.Object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All objects can be seen as Object instances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Object defines basic services</a:t>
            </a:r>
            <a:r>
              <a:rPr lang="en-US" sz="2600" dirty="0"/>
              <a:t>, which are useful for all classes. They are often overridden in sub-classes. For example:</a:t>
            </a:r>
          </a:p>
          <a:p>
            <a:pPr lvl="1"/>
            <a:r>
              <a:rPr lang="en-US" sz="2600" dirty="0" err="1"/>
              <a:t>toString</a:t>
            </a:r>
            <a:r>
              <a:rPr lang="en-US" sz="2600" dirty="0"/>
              <a:t>(): returns a string representation</a:t>
            </a:r>
          </a:p>
          <a:p>
            <a:pPr lvl="1"/>
            <a:r>
              <a:rPr lang="it-IT" sz="2600" dirty="0" err="1"/>
              <a:t>equals</a:t>
            </a:r>
            <a:r>
              <a:rPr lang="it-IT" sz="2600" dirty="0"/>
              <a:t>(Object o): </a:t>
            </a:r>
            <a:r>
              <a:rPr lang="it-IT" sz="2600" dirty="0" err="1"/>
              <a:t>tests</a:t>
            </a:r>
            <a:r>
              <a:rPr lang="it-IT" sz="2600" dirty="0"/>
              <a:t> </a:t>
            </a:r>
            <a:r>
              <a:rPr lang="it-IT" sz="2600" dirty="0" err="1"/>
              <a:t>equality</a:t>
            </a:r>
            <a:endParaRPr lang="it-IT" sz="2600" dirty="0"/>
          </a:p>
          <a:p>
            <a:pPr lvl="1"/>
            <a:r>
              <a:rPr lang="it-IT" sz="2600" dirty="0"/>
              <a:t>clone(): </a:t>
            </a:r>
            <a:r>
              <a:rPr lang="it-IT" sz="2600" dirty="0" err="1"/>
              <a:t>returns</a:t>
            </a:r>
            <a:r>
              <a:rPr lang="it-IT" sz="2600" dirty="0"/>
              <a:t> a </a:t>
            </a:r>
            <a:r>
              <a:rPr lang="it-IT" sz="2600" dirty="0" err="1"/>
              <a:t>shallow</a:t>
            </a:r>
            <a:r>
              <a:rPr lang="it-IT" sz="2600" dirty="0"/>
              <a:t> copy of the </a:t>
            </a:r>
            <a:r>
              <a:rPr lang="it-IT" sz="2600" dirty="0" err="1"/>
              <a:t>object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049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Frequently, a class is merely a modification of another class. Inheritance allows minimal repetition of the same code</a:t>
            </a:r>
          </a:p>
          <a:p>
            <a:r>
              <a:rPr lang="en-US" dirty="0"/>
              <a:t>A new design created by changing an existing design. (The new design consists of only the changes)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Localization of code</a:t>
            </a:r>
          </a:p>
          <a:p>
            <a:pPr lvl="1"/>
            <a:r>
              <a:rPr lang="en-US" dirty="0"/>
              <a:t>Fixing a bug in the base class automatically fixes it in the subclasses</a:t>
            </a:r>
          </a:p>
          <a:p>
            <a:pPr lvl="1"/>
            <a:r>
              <a:rPr lang="en-US" dirty="0"/>
              <a:t>Adding functionalities to the base class automatically adds them to the subclasses</a:t>
            </a:r>
          </a:p>
          <a:p>
            <a:pPr lvl="1"/>
            <a:r>
              <a:rPr lang="en-US" dirty="0"/>
              <a:t>Reduced chances of different (and inconsistent) implementations of the same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6598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class Car{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String </a:t>
            </a:r>
            <a:r>
              <a:rPr lang="en-US" sz="1800" dirty="0" err="1">
                <a:latin typeface="Consolas"/>
                <a:cs typeface="Consolas"/>
              </a:rPr>
              <a:t>licencePlate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/>
                <a:cs typeface="Consolas"/>
              </a:rPr>
              <a:t>public String </a:t>
            </a:r>
            <a:r>
              <a:rPr lang="en-US" sz="1800" b="1" dirty="0" err="1">
                <a:latin typeface="Consolas"/>
                <a:cs typeface="Consolas"/>
              </a:rPr>
              <a:t>toString</a:t>
            </a:r>
            <a:r>
              <a:rPr lang="en-US" sz="1800" b="1" dirty="0">
                <a:latin typeface="Consolas"/>
                <a:cs typeface="Consolas"/>
              </a:rPr>
              <a:t>(){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/>
                <a:cs typeface="Consolas"/>
              </a:rPr>
              <a:t>	return “[Car] ” + </a:t>
            </a:r>
            <a:r>
              <a:rPr lang="en-US" sz="1800" b="1" dirty="0" err="1">
                <a:latin typeface="Consolas"/>
                <a:cs typeface="Consolas"/>
              </a:rPr>
              <a:t>licencePlate</a:t>
            </a:r>
            <a:r>
              <a:rPr lang="en-US" sz="1800" b="1" dirty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/>
                <a:cs typeface="Consolas"/>
              </a:rPr>
              <a:t>}</a:t>
            </a:r>
          </a:p>
          <a:p>
            <a:pPr marL="5715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5715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Car c = new Car();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// </a:t>
            </a:r>
            <a:r>
              <a:rPr lang="en-US" sz="1800" b="1" dirty="0" err="1">
                <a:latin typeface="Consolas"/>
                <a:cs typeface="Consolas"/>
              </a:rPr>
              <a:t>println</a:t>
            </a:r>
            <a:r>
              <a:rPr lang="en-US" sz="1800" b="1" dirty="0">
                <a:latin typeface="Consolas"/>
                <a:cs typeface="Consolas"/>
              </a:rPr>
              <a:t>(Object) call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System.out.println</a:t>
            </a:r>
            <a:r>
              <a:rPr lang="en-US" sz="1800" dirty="0">
                <a:latin typeface="Consolas"/>
                <a:cs typeface="Consolas"/>
              </a:rPr>
              <a:t>(c);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// </a:t>
            </a:r>
            <a:r>
              <a:rPr lang="en-US" sz="1800" b="1" dirty="0" err="1">
                <a:latin typeface="Consolas"/>
                <a:cs typeface="Consolas"/>
              </a:rPr>
              <a:t>println</a:t>
            </a:r>
            <a:r>
              <a:rPr lang="en-US" sz="1800" b="1" dirty="0">
                <a:latin typeface="Consolas"/>
                <a:cs typeface="Consolas"/>
              </a:rPr>
              <a:t>(String) call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System.out.println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c.toString</a:t>
            </a:r>
            <a:r>
              <a:rPr lang="en-US" sz="18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450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equals(Object 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Car(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this.isOn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this.licencePlate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	Car c1 = new Car(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, "AA334GG");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	Car c2 = new Car(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, "AA334GG");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(c1.equals(c2));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//false!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9766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equals(Object 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public Car(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this.isOn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this.licencePlate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must be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overridden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Car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(Car)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other.isOn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false;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other.licencePlate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false;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9408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Casting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7999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Java is a strictly typed language. Each variable has a type!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float f;</a:t>
            </a:r>
          </a:p>
          <a:p>
            <a:pPr marL="0" indent="0">
              <a:buNone/>
            </a:pPr>
            <a:r>
              <a:rPr lang="mr-IN" sz="2600" dirty="0" err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mr-IN" sz="2600" dirty="0">
                <a:solidFill>
                  <a:srgbClr val="00B050"/>
                </a:solidFill>
                <a:latin typeface="Consolas" panose="020B0609020204030204" pitchFamily="49" charset="0"/>
              </a:rPr>
              <a:t> = 4.7; </a:t>
            </a:r>
            <a:r>
              <a:rPr lang="it-IT" sz="2600" dirty="0">
                <a:solidFill>
                  <a:srgbClr val="00B050"/>
                </a:solidFill>
                <a:latin typeface="Consolas" panose="020B0609020204030204" pitchFamily="49" charset="0"/>
              </a:rPr>
              <a:t>     			//OK!    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“hello!”;       //!OK </a:t>
            </a:r>
          </a:p>
          <a:p>
            <a:endParaRPr lang="it-IT" sz="2600" dirty="0"/>
          </a:p>
          <a:p>
            <a:pPr marL="0" indent="0">
              <a:buNone/>
            </a:pPr>
            <a:r>
              <a:rPr lang="mr-IN" sz="2600" dirty="0" err="1"/>
              <a:t>Car</a:t>
            </a:r>
            <a:r>
              <a:rPr lang="mr-IN" sz="2600" dirty="0"/>
              <a:t> </a:t>
            </a:r>
            <a:r>
              <a:rPr lang="mr-IN" sz="2600" dirty="0" err="1"/>
              <a:t>c</a:t>
            </a:r>
            <a:r>
              <a:rPr lang="it-IT" sz="2600" dirty="0"/>
              <a:t>;</a:t>
            </a:r>
          </a:p>
          <a:p>
            <a:pPr marL="0" indent="0">
              <a:buNone/>
            </a:pPr>
            <a:r>
              <a:rPr lang="mr-IN" sz="2600" dirty="0" err="1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mr-IN" sz="2600" dirty="0">
                <a:solidFill>
                  <a:srgbClr val="00B050"/>
                </a:solidFill>
                <a:latin typeface="Consolas" panose="020B0609020204030204" pitchFamily="49" charset="0"/>
              </a:rPr>
              <a:t> = new Car</a:t>
            </a:r>
            <a:r>
              <a:rPr lang="it-IT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mr-IN" sz="2600" dirty="0">
                <a:solidFill>
                  <a:srgbClr val="00B050"/>
                </a:solidFill>
                <a:latin typeface="Consolas" panose="020B0609020204030204" pitchFamily="49" charset="0"/>
              </a:rPr>
              <a:t>; </a:t>
            </a:r>
            <a:r>
              <a:rPr lang="it-IT" sz="2600" dirty="0">
                <a:solidFill>
                  <a:srgbClr val="00B050"/>
                </a:solidFill>
                <a:latin typeface="Consolas" panose="020B0609020204030204" pitchFamily="49" charset="0"/>
              </a:rPr>
              <a:t>     //OK!</a:t>
            </a:r>
            <a:endParaRPr lang="it-IT" sz="2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new String();  //!OK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15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 and </a:t>
            </a:r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Car {};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extends Car {};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Car c1 = new Car();      // OK!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c2 = new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(); // OK!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But also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…</a:t>
            </a:r>
            <a:endParaRPr lang="it-IT" sz="24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Car c3 = new 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SDcar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   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853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 and </a:t>
            </a:r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rgbClr val="E46C0A"/>
                </a:solidFill>
                <a:latin typeface="Courier"/>
                <a:cs typeface="Courier"/>
              </a:rPr>
              <a:t>Car c3 = new </a:t>
            </a:r>
            <a:r>
              <a:rPr lang="it-IT" sz="2000" dirty="0" err="1">
                <a:solidFill>
                  <a:srgbClr val="E46C0A"/>
                </a:solidFill>
                <a:latin typeface="Courier"/>
                <a:cs typeface="Courier"/>
              </a:rPr>
              <a:t>SDcar</a:t>
            </a:r>
            <a:r>
              <a:rPr lang="it-IT" sz="2000" dirty="0">
                <a:solidFill>
                  <a:srgbClr val="E46C0A"/>
                </a:solidFill>
                <a:latin typeface="Courier"/>
                <a:cs typeface="Courier"/>
              </a:rPr>
              <a:t>(); </a:t>
            </a:r>
          </a:p>
          <a:p>
            <a:pPr marL="0" indent="0">
              <a:buNone/>
            </a:pPr>
            <a:r>
              <a:rPr lang="en-US" sz="2000" dirty="0"/>
              <a:t>Specialization defines a sub-typing relationship (</a:t>
            </a:r>
            <a:r>
              <a:rPr lang="en-US" sz="2000" dirty="0">
                <a:solidFill>
                  <a:srgbClr val="E46C0A"/>
                </a:solidFill>
              </a:rPr>
              <a:t>is a </a:t>
            </a:r>
            <a:r>
              <a:rPr lang="en-US" sz="2000" dirty="0"/>
              <a:t>).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46C0A"/>
                </a:solidFill>
              </a:rPr>
              <a:t>All </a:t>
            </a:r>
            <a:r>
              <a:rPr lang="en-US" sz="2000" dirty="0" err="1">
                <a:solidFill>
                  <a:srgbClr val="E46C0A"/>
                </a:solidFill>
              </a:rPr>
              <a:t>SDCar</a:t>
            </a:r>
            <a:r>
              <a:rPr lang="en-US" sz="2000" dirty="0">
                <a:solidFill>
                  <a:srgbClr val="E46C0A"/>
                </a:solidFill>
              </a:rPr>
              <a:t>(s) are Car(s). Not all Car(s) are </a:t>
            </a:r>
            <a:r>
              <a:rPr lang="en-US" sz="2000" dirty="0" err="1">
                <a:solidFill>
                  <a:srgbClr val="E46C0A"/>
                </a:solidFill>
              </a:rPr>
              <a:t>SDCar</a:t>
            </a:r>
            <a:r>
              <a:rPr lang="en-US" sz="2000" dirty="0">
                <a:solidFill>
                  <a:srgbClr val="E46C0A"/>
                </a:solidFill>
              </a:rPr>
              <a:t>(s).</a:t>
            </a:r>
          </a:p>
          <a:p>
            <a:pPr marL="0" indent="0">
              <a:buNone/>
            </a:pPr>
            <a:endParaRPr lang="en-US" sz="2000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E46C0A"/>
                </a:solidFill>
              </a:rPr>
              <a:t>Upcasting and </a:t>
            </a:r>
            <a:r>
              <a:rPr lang="en-US" sz="2000" dirty="0" err="1">
                <a:solidFill>
                  <a:srgbClr val="E46C0A"/>
                </a:solidFill>
              </a:rPr>
              <a:t>downcasting</a:t>
            </a:r>
            <a:r>
              <a:rPr lang="en-US" sz="2000" dirty="0">
                <a:solidFill>
                  <a:srgbClr val="E46C0A"/>
                </a:solidFill>
              </a:rPr>
              <a:t> refer to the possibility of changing the reference type of a given object. </a:t>
            </a:r>
            <a:r>
              <a:rPr lang="en-US" sz="2000" dirty="0"/>
              <a:t>Upcasting consists in using more general references, while </a:t>
            </a:r>
            <a:r>
              <a:rPr lang="en-US" sz="2000" dirty="0" err="1"/>
              <a:t>downcasting</a:t>
            </a:r>
            <a:r>
              <a:rPr lang="en-US" sz="2000" dirty="0"/>
              <a:t> more specific references.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C283EF-97FB-BB47-B082-4D1D6B22F89B}"/>
              </a:ext>
            </a:extLst>
          </p:cNvPr>
          <p:cNvSpPr/>
          <p:nvPr/>
        </p:nvSpPr>
        <p:spPr>
          <a:xfrm>
            <a:off x="4463480" y="2916325"/>
            <a:ext cx="4680520" cy="3312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E308D6-2A6B-4E43-8914-C2CCE97A07C1}"/>
              </a:ext>
            </a:extLst>
          </p:cNvPr>
          <p:cNvSpPr/>
          <p:nvPr/>
        </p:nvSpPr>
        <p:spPr>
          <a:xfrm>
            <a:off x="5687616" y="3866069"/>
            <a:ext cx="2960712" cy="202460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A40FA8-3D50-4645-9593-380830093D75}"/>
              </a:ext>
            </a:extLst>
          </p:cNvPr>
          <p:cNvSpPr txBox="1"/>
          <p:nvPr/>
        </p:nvSpPr>
        <p:spPr>
          <a:xfrm>
            <a:off x="7127776" y="509020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SDCar</a:t>
            </a:r>
            <a:r>
              <a:rPr lang="en-US" dirty="0"/>
              <a:t>(s)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6C0AE3-A645-8844-926D-2F2A44FAACB3}"/>
              </a:ext>
            </a:extLst>
          </p:cNvPr>
          <p:cNvCxnSpPr/>
          <p:nvPr/>
        </p:nvCxnSpPr>
        <p:spPr>
          <a:xfrm>
            <a:off x="5327576" y="3938077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3D86AC-232B-1642-AF50-A75917E4776D}"/>
              </a:ext>
            </a:extLst>
          </p:cNvPr>
          <p:cNvCxnSpPr/>
          <p:nvPr/>
        </p:nvCxnSpPr>
        <p:spPr>
          <a:xfrm flipH="1" flipV="1">
            <a:off x="5975648" y="3578037"/>
            <a:ext cx="122413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929053-762E-1C40-B8FF-55541B16A9F1}"/>
              </a:ext>
            </a:extLst>
          </p:cNvPr>
          <p:cNvSpPr txBox="1"/>
          <p:nvPr/>
        </p:nvSpPr>
        <p:spPr>
          <a:xfrm>
            <a:off x="6479704" y="3434021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Upcast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B99B2A-1CA6-054D-97E6-AAC0C2F80281}"/>
              </a:ext>
            </a:extLst>
          </p:cNvPr>
          <p:cNvSpPr txBox="1"/>
          <p:nvPr/>
        </p:nvSpPr>
        <p:spPr>
          <a:xfrm>
            <a:off x="4679504" y="4298117"/>
            <a:ext cx="111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Downcast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A51E52F2-99E9-484D-B58C-C08A56DD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93809" y="6489026"/>
            <a:ext cx="4850191" cy="365125"/>
          </a:xfrm>
        </p:spPr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94BEBD-E595-684B-8C5E-F0CDF79B7123}"/>
              </a:ext>
            </a:extLst>
          </p:cNvPr>
          <p:cNvSpPr txBox="1"/>
          <p:nvPr/>
        </p:nvSpPr>
        <p:spPr>
          <a:xfrm>
            <a:off x="7716625" y="604882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Car(s)</a:t>
            </a:r>
          </a:p>
        </p:txBody>
      </p:sp>
    </p:spTree>
    <p:extLst>
      <p:ext uri="{BB962C8B-B14F-4D97-AF65-F5344CB8AC3E}">
        <p14:creationId xmlns:p14="http://schemas.microsoft.com/office/powerpoint/2010/main" val="1309279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92E1-0254-6844-992F-AC9A26DA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 and </a:t>
            </a:r>
            <a:r>
              <a:rPr lang="en-US" dirty="0" err="1"/>
              <a:t>Downcasting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EE299-2450-5245-927F-4E7D5655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85F0D9-A3C9-294D-86E8-5FF7321DBE49}"/>
              </a:ext>
            </a:extLst>
          </p:cNvPr>
          <p:cNvSpPr/>
          <p:nvPr/>
        </p:nvSpPr>
        <p:spPr>
          <a:xfrm>
            <a:off x="3152533" y="2492896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B48091-21DF-DC43-A983-C83EEFFAFBC2}"/>
              </a:ext>
            </a:extLst>
          </p:cNvPr>
          <p:cNvSpPr/>
          <p:nvPr/>
        </p:nvSpPr>
        <p:spPr>
          <a:xfrm>
            <a:off x="3656589" y="2492896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1C827C-A433-A34B-949A-A9F6564FAEB0}"/>
              </a:ext>
            </a:extLst>
          </p:cNvPr>
          <p:cNvSpPr/>
          <p:nvPr/>
        </p:nvSpPr>
        <p:spPr>
          <a:xfrm>
            <a:off x="3152533" y="3386113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E84583-CDD8-674E-ACEA-A9111BBC5F14}"/>
              </a:ext>
            </a:extLst>
          </p:cNvPr>
          <p:cNvSpPr/>
          <p:nvPr/>
        </p:nvSpPr>
        <p:spPr>
          <a:xfrm>
            <a:off x="3656589" y="3386113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5AAF67-304B-5041-B9E4-31618AC1476D}"/>
              </a:ext>
            </a:extLst>
          </p:cNvPr>
          <p:cNvSpPr/>
          <p:nvPr/>
        </p:nvSpPr>
        <p:spPr>
          <a:xfrm>
            <a:off x="3140872" y="4279330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90AAD4-3FCA-2B42-938B-5E27E028A069}"/>
              </a:ext>
            </a:extLst>
          </p:cNvPr>
          <p:cNvSpPr/>
          <p:nvPr/>
        </p:nvSpPr>
        <p:spPr>
          <a:xfrm>
            <a:off x="3644928" y="4279330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663CA2-EC15-C248-BC44-F5BB9C5F197B}"/>
              </a:ext>
            </a:extLst>
          </p:cNvPr>
          <p:cNvSpPr/>
          <p:nvPr/>
        </p:nvSpPr>
        <p:spPr>
          <a:xfrm>
            <a:off x="1242721" y="2463775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38875D-7606-A048-A89E-F2356112EFA2}"/>
              </a:ext>
            </a:extLst>
          </p:cNvPr>
          <p:cNvSpPr/>
          <p:nvPr/>
        </p:nvSpPr>
        <p:spPr>
          <a:xfrm>
            <a:off x="1746777" y="2463775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20B478-1291-9F47-ABB7-B43525BD7BCE}"/>
              </a:ext>
            </a:extLst>
          </p:cNvPr>
          <p:cNvSpPr/>
          <p:nvPr/>
        </p:nvSpPr>
        <p:spPr>
          <a:xfrm>
            <a:off x="1242721" y="3356992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013B74-2A7D-6942-82CE-7D62A1EDE92B}"/>
              </a:ext>
            </a:extLst>
          </p:cNvPr>
          <p:cNvSpPr/>
          <p:nvPr/>
        </p:nvSpPr>
        <p:spPr>
          <a:xfrm>
            <a:off x="1746777" y="3356992"/>
            <a:ext cx="360040" cy="792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C771A9-F182-6D42-B4B9-DE5B82884D29}"/>
              </a:ext>
            </a:extLst>
          </p:cNvPr>
          <p:cNvSpPr txBox="1"/>
          <p:nvPr/>
        </p:nvSpPr>
        <p:spPr>
          <a:xfrm>
            <a:off x="996443" y="1632971"/>
            <a:ext cx="163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More general </a:t>
            </a:r>
          </a:p>
          <a:p>
            <a:r>
              <a:rPr lang="it-IT" dirty="0"/>
              <a:t>Reference (Car)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BA1B5-F561-C644-8CB2-CC388AAC9902}"/>
              </a:ext>
            </a:extLst>
          </p:cNvPr>
          <p:cNvSpPr txBox="1"/>
          <p:nvPr/>
        </p:nvSpPr>
        <p:spPr>
          <a:xfrm>
            <a:off x="2906255" y="1632971"/>
            <a:ext cx="188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More </a:t>
            </a:r>
            <a:r>
              <a:rPr lang="it-IT" dirty="0" err="1"/>
              <a:t>specific</a:t>
            </a:r>
            <a:r>
              <a:rPr lang="it-IT" dirty="0"/>
              <a:t> </a:t>
            </a:r>
          </a:p>
          <a:p>
            <a:r>
              <a:rPr lang="it-IT" dirty="0"/>
              <a:t>Reference (</a:t>
            </a:r>
            <a:r>
              <a:rPr lang="it-IT" dirty="0" err="1"/>
              <a:t>SDCar</a:t>
            </a:r>
            <a:r>
              <a:rPr lang="it-IT" dirty="0"/>
              <a:t>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0D2FC21-CC2F-4246-A437-9100BF8D29B9}"/>
              </a:ext>
            </a:extLst>
          </p:cNvPr>
          <p:cNvSpPr/>
          <p:nvPr/>
        </p:nvSpPr>
        <p:spPr>
          <a:xfrm>
            <a:off x="990693" y="2298315"/>
            <a:ext cx="1349059" cy="206678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998E79A-BA8F-0C4C-95C9-C1385BB07E16}"/>
              </a:ext>
            </a:extLst>
          </p:cNvPr>
          <p:cNvSpPr/>
          <p:nvPr/>
        </p:nvSpPr>
        <p:spPr>
          <a:xfrm>
            <a:off x="2912637" y="2298315"/>
            <a:ext cx="1299323" cy="293088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FB8102-9F9C-FA4E-9379-3A0D1EF76A9E}"/>
              </a:ext>
            </a:extLst>
          </p:cNvPr>
          <p:cNvSpPr/>
          <p:nvPr/>
        </p:nvSpPr>
        <p:spPr>
          <a:xfrm>
            <a:off x="6612096" y="2492896"/>
            <a:ext cx="360040" cy="7920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22CDDE-4373-704A-9A41-63AF90753CBB}"/>
              </a:ext>
            </a:extLst>
          </p:cNvPr>
          <p:cNvSpPr/>
          <p:nvPr/>
        </p:nvSpPr>
        <p:spPr>
          <a:xfrm>
            <a:off x="7116152" y="2492896"/>
            <a:ext cx="360040" cy="7920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A1CDBA-2BD3-C54B-9027-4F898470A798}"/>
              </a:ext>
            </a:extLst>
          </p:cNvPr>
          <p:cNvSpPr/>
          <p:nvPr/>
        </p:nvSpPr>
        <p:spPr>
          <a:xfrm>
            <a:off x="6612096" y="3386113"/>
            <a:ext cx="360040" cy="79208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B8C20E-8AA3-8346-9E45-0036597E32B7}"/>
              </a:ext>
            </a:extLst>
          </p:cNvPr>
          <p:cNvSpPr/>
          <p:nvPr/>
        </p:nvSpPr>
        <p:spPr>
          <a:xfrm>
            <a:off x="7116152" y="3386113"/>
            <a:ext cx="360040" cy="79208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2ED33D-E637-EB4E-92C7-326A1044A3B7}"/>
              </a:ext>
            </a:extLst>
          </p:cNvPr>
          <p:cNvSpPr/>
          <p:nvPr/>
        </p:nvSpPr>
        <p:spPr>
          <a:xfrm>
            <a:off x="6600435" y="4279330"/>
            <a:ext cx="360040" cy="7920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55647E-CD1D-CE49-B90D-826A0BFC9972}"/>
              </a:ext>
            </a:extLst>
          </p:cNvPr>
          <p:cNvSpPr/>
          <p:nvPr/>
        </p:nvSpPr>
        <p:spPr>
          <a:xfrm>
            <a:off x="7104491" y="4279330"/>
            <a:ext cx="360040" cy="7920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78E29B9-1E81-AF40-A176-DDA28225514E}"/>
              </a:ext>
            </a:extLst>
          </p:cNvPr>
          <p:cNvSpPr/>
          <p:nvPr/>
        </p:nvSpPr>
        <p:spPr>
          <a:xfrm>
            <a:off x="6372200" y="2298315"/>
            <a:ext cx="1299323" cy="293088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A74F8D-08C5-1F40-9C9F-B7EAEE93A545}"/>
              </a:ext>
            </a:extLst>
          </p:cNvPr>
          <p:cNvSpPr txBox="1"/>
          <p:nvPr/>
        </p:nvSpPr>
        <p:spPr>
          <a:xfrm>
            <a:off x="5870552" y="1771470"/>
            <a:ext cx="305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(</a:t>
            </a:r>
            <a:r>
              <a:rPr lang="it-IT" dirty="0" err="1"/>
              <a:t>SDCar</a:t>
            </a:r>
            <a:r>
              <a:rPr lang="it-IT" dirty="0"/>
              <a:t>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608139-3720-CA4B-B20F-C785CB945668}"/>
              </a:ext>
            </a:extLst>
          </p:cNvPr>
          <p:cNvCxnSpPr>
            <a:cxnSpLocks/>
          </p:cNvCxnSpPr>
          <p:nvPr/>
        </p:nvCxnSpPr>
        <p:spPr>
          <a:xfrm>
            <a:off x="457200" y="4725144"/>
            <a:ext cx="245543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9F7B08-704D-504A-8ADE-878D1FA3CE2E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656589" y="4675374"/>
            <a:ext cx="344790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916167-1C63-3745-9EF6-40C779C56E83}"/>
              </a:ext>
            </a:extLst>
          </p:cNvPr>
          <p:cNvCxnSpPr>
            <a:cxnSpLocks/>
          </p:cNvCxnSpPr>
          <p:nvPr/>
        </p:nvCxnSpPr>
        <p:spPr>
          <a:xfrm>
            <a:off x="457200" y="3789040"/>
            <a:ext cx="533493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4B947F-6F5A-4944-BA93-4C3C26172C52}"/>
              </a:ext>
            </a:extLst>
          </p:cNvPr>
          <p:cNvCxnSpPr>
            <a:cxnSpLocks/>
          </p:cNvCxnSpPr>
          <p:nvPr/>
        </p:nvCxnSpPr>
        <p:spPr>
          <a:xfrm>
            <a:off x="1746777" y="3807066"/>
            <a:ext cx="115947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48B282-609C-294F-8CF2-6092421F8949}"/>
              </a:ext>
            </a:extLst>
          </p:cNvPr>
          <p:cNvCxnSpPr/>
          <p:nvPr/>
        </p:nvCxnSpPr>
        <p:spPr>
          <a:xfrm>
            <a:off x="3656589" y="3789040"/>
            <a:ext cx="2943846" cy="180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59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Car {};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extends Car {};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Car c = new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from a more specific type to a more general type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well: reference type and object type are separate concepts. Object referenced by ‘c’ continues to be of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SDCar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type! Only the interface changes!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374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</a:t>
            </a:r>
            <a:r>
              <a:rPr lang="en-US" dirty="0">
                <a:solidFill>
                  <a:srgbClr val="E46C0A"/>
                </a:solidFill>
              </a:rPr>
              <a:t>dependable</a:t>
            </a:r>
          </a:p>
          <a:p>
            <a:pPr lvl="1"/>
            <a:r>
              <a:rPr lang="en-US" dirty="0"/>
              <a:t>It is always true that an </a:t>
            </a:r>
            <a:r>
              <a:rPr lang="en-US" dirty="0" err="1"/>
              <a:t>SDCar</a:t>
            </a:r>
            <a:r>
              <a:rPr lang="en-US" dirty="0"/>
              <a:t> is a Car too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rgbClr val="E46C0A"/>
                </a:solidFill>
              </a:rPr>
              <a:t>automatic 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Car c = new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SDCar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/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811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class can be a sub-type of another class</a:t>
            </a:r>
          </a:p>
          <a:p>
            <a:r>
              <a:rPr lang="en-US" dirty="0"/>
              <a:t>The inheriting class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contains all the attributes and methods of the class it inherited from </a:t>
            </a:r>
          </a:p>
          <a:p>
            <a:r>
              <a:rPr lang="en-US" dirty="0"/>
              <a:t>The inheriting class can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define additional attributes and methods</a:t>
            </a:r>
          </a:p>
          <a:p>
            <a:r>
              <a:rPr lang="en-US" dirty="0"/>
              <a:t>The inheriting class can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override the definition of existing methods</a:t>
            </a:r>
            <a:r>
              <a:rPr lang="en-US" dirty="0"/>
              <a:t> by providing its own implementation</a:t>
            </a:r>
          </a:p>
          <a:p>
            <a:r>
              <a:rPr lang="en-US" dirty="0"/>
              <a:t>The code of the inheriting class consists only of the changes and additions to the base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518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void </a:t>
            </a:r>
            <a:r>
              <a:rPr lang="en-US" sz="1400" dirty="0" err="1">
                <a:latin typeface="Consolas"/>
                <a:cs typeface="Consolas"/>
              </a:rPr>
              <a:t>turnOn</a:t>
            </a:r>
            <a:r>
              <a:rPr lang="en-US" sz="1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void </a:t>
            </a:r>
            <a:r>
              <a:rPr lang="en-US" sz="1400" dirty="0" err="1">
                <a:latin typeface="Consolas"/>
                <a:cs typeface="Consolas"/>
              </a:rPr>
              <a:t>turnOff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isSelfDriving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45024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 c1 = new </a:t>
            </a: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// OK!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Car c2 = c1;  // </a:t>
            </a:r>
            <a:r>
              <a:rPr lang="en-US" sz="2000" dirty="0" err="1">
                <a:latin typeface="Courier"/>
                <a:cs typeface="Courier"/>
              </a:rPr>
              <a:t>Upcast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c2.turnSDOn()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// Compile time error!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Car interface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does not provide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turnSDOn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() call)</a:t>
            </a:r>
          </a:p>
        </p:txBody>
      </p:sp>
    </p:spTree>
    <p:extLst>
      <p:ext uri="{BB962C8B-B14F-4D97-AF65-F5344CB8AC3E}">
        <p14:creationId xmlns:p14="http://schemas.microsoft.com/office/powerpoint/2010/main" val="913386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from a more general type (super-type) to a more specific type (sub-type)</a:t>
            </a:r>
          </a:p>
          <a:p>
            <a:pPr lvl="1"/>
            <a:r>
              <a:rPr lang="en-US" dirty="0"/>
              <a:t>Reference type and object type do not change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MUST be explicit</a:t>
            </a:r>
          </a:p>
          <a:p>
            <a:pPr lvl="1"/>
            <a:r>
              <a:rPr lang="en-US" dirty="0"/>
              <a:t>It’s a risky operation, no automatic conversion provided by the compiler (it’s up to you!)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1080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isOn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string </a:t>
            </a:r>
            <a:r>
              <a:rPr lang="en-US" sz="1600" dirty="0" err="1">
                <a:latin typeface="Consolas"/>
                <a:cs typeface="Consolas"/>
              </a:rPr>
              <a:t>licensePlate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isSelfDriving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28181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Car c1 = new </a:t>
            </a: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// Compile time error! 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 c2 = (</a:t>
            </a: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)c1;  // Downcast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c2.turnSDOn()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// Accidentally OK! The object referenced by c1 was actually of class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SDCar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6360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isOn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string </a:t>
            </a:r>
            <a:r>
              <a:rPr lang="en-US" sz="1600" dirty="0" err="1">
                <a:latin typeface="Consolas"/>
                <a:cs typeface="Consolas"/>
              </a:rPr>
              <a:t>licensePlate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isSelfDriving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45024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Car c1 = new Car();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// Compile time error! 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 c2 = (</a:t>
            </a:r>
            <a:r>
              <a:rPr lang="en-US" sz="2000" dirty="0" err="1">
                <a:latin typeface="Courier"/>
                <a:cs typeface="Courier"/>
              </a:rPr>
              <a:t>SDcar</a:t>
            </a:r>
            <a:r>
              <a:rPr lang="en-US" sz="2000" dirty="0">
                <a:latin typeface="Courier"/>
                <a:cs typeface="Courier"/>
              </a:rPr>
              <a:t>)c1;  // Downcast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c2.turnSDOn()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// Run time error!</a:t>
            </a: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02104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is evil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Compilers aid developers in writing working code. </a:t>
            </a:r>
            <a:r>
              <a:rPr lang="en-US" dirty="0">
                <a:solidFill>
                  <a:srgbClr val="E46C0A"/>
                </a:solidFill>
              </a:rPr>
              <a:t>Runtime errors cannot be identified by compilers. Developers must be careful! </a:t>
            </a:r>
          </a:p>
          <a:p>
            <a:r>
              <a:rPr lang="en-US" dirty="0"/>
              <a:t>Use the </a:t>
            </a:r>
            <a:r>
              <a:rPr lang="en-US" dirty="0" err="1">
                <a:solidFill>
                  <a:srgbClr val="E46C0A"/>
                </a:solidFill>
              </a:rPr>
              <a:t>instanceof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/>
              <a:t>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Car c = new </a:t>
            </a:r>
            <a:r>
              <a:rPr lang="en-US" sz="2600" dirty="0" err="1">
                <a:latin typeface="Consolas"/>
                <a:cs typeface="Consolas"/>
              </a:rPr>
              <a:t>SDCar</a:t>
            </a:r>
            <a:r>
              <a:rPr lang="en-US" sz="2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if (c </a:t>
            </a:r>
            <a:r>
              <a:rPr lang="en-US" sz="2600" dirty="0" err="1">
                <a:solidFill>
                  <a:srgbClr val="E46C0A"/>
                </a:solidFill>
                <a:latin typeface="Consolas"/>
                <a:cs typeface="Consolas"/>
              </a:rPr>
              <a:t>instanceof</a:t>
            </a:r>
            <a:r>
              <a:rPr lang="en-US" sz="2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SDCar</a:t>
            </a:r>
            <a:r>
              <a:rPr lang="en-US" sz="2600" dirty="0">
                <a:latin typeface="Consolas"/>
                <a:cs typeface="Consolas"/>
              </a:rPr>
              <a:t>){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	</a:t>
            </a:r>
            <a:r>
              <a:rPr lang="en-US" sz="2600" dirty="0" err="1">
                <a:latin typeface="Consolas"/>
                <a:cs typeface="Consolas"/>
              </a:rPr>
              <a:t>SDCar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sdc</a:t>
            </a:r>
            <a:r>
              <a:rPr lang="en-US" sz="2600" dirty="0">
                <a:latin typeface="Consolas"/>
                <a:cs typeface="Consolas"/>
              </a:rPr>
              <a:t> = (</a:t>
            </a:r>
            <a:r>
              <a:rPr lang="en-US" sz="2600" dirty="0" err="1">
                <a:latin typeface="Consolas"/>
                <a:cs typeface="Consolas"/>
              </a:rPr>
              <a:t>SDCar</a:t>
            </a:r>
            <a:r>
              <a:rPr lang="en-US" sz="2600" dirty="0">
                <a:latin typeface="Consolas"/>
                <a:cs typeface="Consolas"/>
              </a:rPr>
              <a:t>) c;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	</a:t>
            </a:r>
            <a:r>
              <a:rPr lang="en-US" sz="2600" dirty="0" err="1">
                <a:latin typeface="Consolas"/>
                <a:cs typeface="Consolas"/>
              </a:rPr>
              <a:t>sdc.turnSDOn</a:t>
            </a:r>
            <a:r>
              <a:rPr lang="en-US" sz="2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1050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</a:t>
            </a:r>
            <a:r>
              <a:rPr lang="en-US" dirty="0"/>
              <a:t> to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Each class is either directly or indirectly a subclass of Object</a:t>
            </a:r>
          </a:p>
          <a:p>
            <a:r>
              <a:rPr lang="en-US" dirty="0"/>
              <a:t>It is always possible to </a:t>
            </a:r>
            <a:r>
              <a:rPr lang="en-US" dirty="0" err="1"/>
              <a:t>upcast</a:t>
            </a:r>
            <a:r>
              <a:rPr lang="en-US" dirty="0"/>
              <a:t> any instance to Object type (see Collection)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nsolas"/>
                <a:cs typeface="Consolas"/>
              </a:rPr>
              <a:t>AnyClass</a:t>
            </a:r>
            <a:r>
              <a:rPr lang="en-US" sz="2800" dirty="0">
                <a:latin typeface="Consolas"/>
                <a:cs typeface="Consolas"/>
              </a:rPr>
              <a:t> any = new </a:t>
            </a:r>
            <a:r>
              <a:rPr lang="en-US" sz="2800" dirty="0" err="1">
                <a:latin typeface="Consolas"/>
                <a:cs typeface="Consolas"/>
              </a:rPr>
              <a:t>AnyClass</a:t>
            </a:r>
            <a:r>
              <a:rPr lang="en-US" sz="2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Object </a:t>
            </a:r>
            <a:r>
              <a:rPr lang="en-US" sz="2800" dirty="0" err="1">
                <a:latin typeface="Consolas"/>
                <a:cs typeface="Consolas"/>
              </a:rPr>
              <a:t>obj</a:t>
            </a:r>
            <a:r>
              <a:rPr lang="en-US" sz="2800" dirty="0">
                <a:latin typeface="Consolas"/>
                <a:cs typeface="Consolas"/>
              </a:rPr>
              <a:t> = (Object)any;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9197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Classes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2323773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methods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You can </a:t>
            </a:r>
            <a:r>
              <a:rPr lang="en-US" i="1" dirty="0">
                <a:latin typeface="Calibri"/>
                <a:cs typeface="Calibri"/>
              </a:rPr>
              <a:t>declare</a:t>
            </a:r>
            <a:r>
              <a:rPr lang="en-US" dirty="0">
                <a:latin typeface="Calibri"/>
                <a:cs typeface="Calibri"/>
              </a:rPr>
              <a:t> an </a:t>
            </a:r>
            <a:r>
              <a:rPr lang="en-US" i="1" dirty="0">
                <a:latin typeface="Calibri"/>
                <a:cs typeface="Calibri"/>
              </a:rPr>
              <a:t>object</a:t>
            </a:r>
            <a:r>
              <a:rPr lang="en-US" dirty="0">
                <a:latin typeface="Calibri"/>
                <a:cs typeface="Calibri"/>
              </a:rPr>
              <a:t> without </a:t>
            </a:r>
            <a:r>
              <a:rPr lang="en-US" i="1" dirty="0">
                <a:latin typeface="Calibri"/>
                <a:cs typeface="Calibri"/>
              </a:rPr>
              <a:t>implementing</a:t>
            </a:r>
            <a:r>
              <a:rPr lang="en-US" dirty="0">
                <a:latin typeface="Calibri"/>
                <a:cs typeface="Calibri"/>
              </a:rPr>
              <a:t> it: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Person p;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Similarly, you can </a:t>
            </a:r>
            <a:r>
              <a:rPr lang="en-US" i="1" dirty="0">
                <a:latin typeface="Calibri"/>
                <a:cs typeface="Calibri"/>
              </a:rPr>
              <a:t>declare</a:t>
            </a:r>
            <a:r>
              <a:rPr lang="en-US" dirty="0">
                <a:latin typeface="Calibri"/>
                <a:cs typeface="Calibri"/>
              </a:rPr>
              <a:t> a </a:t>
            </a:r>
            <a:r>
              <a:rPr lang="en-US" i="1" dirty="0">
                <a:latin typeface="Calibri"/>
                <a:cs typeface="Calibri"/>
              </a:rPr>
              <a:t>method</a:t>
            </a:r>
            <a:r>
              <a:rPr lang="en-US" dirty="0">
                <a:latin typeface="Calibri"/>
                <a:cs typeface="Calibri"/>
              </a:rPr>
              <a:t> without </a:t>
            </a:r>
            <a:r>
              <a:rPr lang="en-US" i="1" dirty="0">
                <a:cs typeface="Calibri"/>
              </a:rPr>
              <a:t>implementing</a:t>
            </a:r>
            <a:r>
              <a:rPr lang="en-US" dirty="0">
                <a:latin typeface="Calibri"/>
                <a:cs typeface="Calibri"/>
              </a:rPr>
              <a:t> it </a:t>
            </a:r>
            <a:r>
              <a:rPr lang="en-US" dirty="0">
                <a:cs typeface="Calibri"/>
              </a:rPr>
              <a:t>(i.e., the body of the method is missing</a:t>
            </a:r>
            <a:r>
              <a:rPr lang="en-US" dirty="0">
                <a:latin typeface="Calibri"/>
                <a:cs typeface="Calibri"/>
              </a:rPr>
              <a:t>):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latin typeface="Calibri"/>
                <a:cs typeface="Calibri"/>
              </a:rPr>
              <a:t>public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</a:t>
            </a:r>
            <a:r>
              <a:rPr lang="en-US" dirty="0">
                <a:latin typeface="Calibri"/>
                <a:cs typeface="Calibri"/>
              </a:rPr>
              <a:t>void draw(</a:t>
            </a:r>
            <a:r>
              <a:rPr lang="en-US" dirty="0" err="1">
                <a:latin typeface="Calibri"/>
                <a:cs typeface="Calibri"/>
              </a:rPr>
              <a:t>int</a:t>
            </a:r>
            <a:r>
              <a:rPr lang="en-US" dirty="0">
                <a:latin typeface="Calibri"/>
                <a:cs typeface="Calibri"/>
              </a:rPr>
              <a:t> size);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A method that has been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declared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but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not defined</a:t>
            </a:r>
            <a:r>
              <a:rPr lang="en-US" dirty="0">
                <a:latin typeface="Calibri"/>
                <a:cs typeface="Calibri"/>
              </a:rPr>
              <a:t> is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method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0348313-231F-544A-9631-ADAAFEC6005A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B43709-A97F-804F-97AF-09B91E0C9B75}" type="slidenum">
              <a:rPr lang="en-US" sz="1400" smtClean="0">
                <a:latin typeface="Arial" charset="0"/>
              </a:rPr>
              <a:pPr/>
              <a:t>47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67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3B43709-A97F-804F-97AF-09B91E0C9B75}" type="slidenum">
              <a:rPr lang="en-US" sz="1400">
                <a:latin typeface="Arial" charset="0"/>
              </a:rPr>
              <a:pPr/>
              <a:t>48</a:t>
            </a:fld>
            <a:endParaRPr lang="en-US" sz="1400" dirty="0">
              <a:latin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classes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Any class containing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one or more abstract methods</a:t>
            </a:r>
            <a:r>
              <a:rPr lang="en-US" dirty="0">
                <a:latin typeface="Calibri"/>
                <a:cs typeface="Calibri"/>
              </a:rPr>
              <a:t> is an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class</a:t>
            </a:r>
          </a:p>
          <a:p>
            <a:r>
              <a:rPr lang="en-US" dirty="0">
                <a:cs typeface="Calibri"/>
              </a:rPr>
              <a:t>An abstract class is </a:t>
            </a:r>
            <a:r>
              <a:rPr lang="en-US" i="1" dirty="0">
                <a:cs typeface="Calibri"/>
              </a:rPr>
              <a:t>incomplete</a:t>
            </a:r>
            <a:r>
              <a:rPr lang="en-US" dirty="0">
                <a:cs typeface="Calibri"/>
              </a:rPr>
              <a:t> in the sense it has </a:t>
            </a:r>
            <a:r>
              <a:rPr lang="en-US" altLang="ja-JP" dirty="0">
                <a:cs typeface="Calibri"/>
              </a:rPr>
              <a:t>missing method bodies</a:t>
            </a:r>
            <a:endParaRPr lang="en-US" dirty="0">
              <a:solidFill>
                <a:srgbClr val="E46C0A"/>
              </a:solidFill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 must declare the class with the keyword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lvl="1" eaLnBrk="1" hangingPunct="1">
              <a:buClr>
                <a:srgbClr val="99CCFF"/>
              </a:buClr>
              <a:buFontTx/>
              <a:buChar char=" "/>
            </a:pPr>
            <a:r>
              <a:rPr lang="en-US" dirty="0">
                <a:latin typeface="Consolas"/>
                <a:cs typeface="Consolas"/>
              </a:rPr>
              <a:t>abstract class </a:t>
            </a:r>
            <a:r>
              <a:rPr lang="en-US" dirty="0" err="1">
                <a:latin typeface="Consolas"/>
                <a:cs typeface="Consolas"/>
              </a:rPr>
              <a:t>MyClass</a:t>
            </a:r>
            <a:r>
              <a:rPr lang="en-US" dirty="0">
                <a:latin typeface="Consolas"/>
                <a:cs typeface="Consolas"/>
              </a:rPr>
              <a:t> {...}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 cannot instantiate </a:t>
            </a:r>
            <a:r>
              <a:rPr lang="en-US" dirty="0">
                <a:latin typeface="Calibri"/>
                <a:cs typeface="Calibri"/>
              </a:rPr>
              <a:t>(create a new instance of)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109426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E6AFB58-377E-1744-B6E5-3255F15B8596}" type="slidenum">
              <a:rPr lang="en-US" sz="1400">
                <a:latin typeface="Arial" charset="0"/>
              </a:rPr>
              <a:pPr/>
              <a:t>49</a:t>
            </a:fld>
            <a:endParaRPr lang="en-US" sz="1400">
              <a:latin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classes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6091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You can extend (subclass) an abstract class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If the subclass defines all the inherited abstract methods, it is </a:t>
            </a:r>
            <a:r>
              <a:rPr lang="en-US" altLang="ja-JP" dirty="0">
                <a:latin typeface="Calibri"/>
                <a:cs typeface="Calibri"/>
              </a:rPr>
              <a:t>concrete and can be instantiated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If the subclass does </a:t>
            </a:r>
            <a:r>
              <a:rPr lang="en-US" i="1" dirty="0">
                <a:latin typeface="Calibri"/>
                <a:cs typeface="Calibri"/>
              </a:rPr>
              <a:t>not</a:t>
            </a:r>
            <a:r>
              <a:rPr lang="en-US" dirty="0">
                <a:latin typeface="Calibri"/>
                <a:cs typeface="Calibri"/>
              </a:rPr>
              <a:t> define all the inherited abstract methods, it must be abstract too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 can declare a class to be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</a:t>
            </a:r>
            <a:r>
              <a:rPr lang="en-US" dirty="0">
                <a:latin typeface="Calibri"/>
                <a:cs typeface="Calibri"/>
              </a:rPr>
              <a:t>even if it does not contain any abstract methods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This just prevents the class from being instantiated</a:t>
            </a:r>
          </a:p>
        </p:txBody>
      </p:sp>
    </p:spTree>
    <p:extLst>
      <p:ext uri="{BB962C8B-B14F-4D97-AF65-F5344CB8AC3E}">
        <p14:creationId xmlns:p14="http://schemas.microsoft.com/office/powerpoint/2010/main" val="405433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 (extension)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isOn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String </a:t>
            </a:r>
            <a:r>
              <a:rPr lang="en-US" sz="2000" dirty="0" err="1">
                <a:latin typeface="Consolas"/>
                <a:cs typeface="Consolas"/>
              </a:rPr>
              <a:t>licensePlate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turnOn</a:t>
            </a:r>
            <a:r>
              <a:rPr lang="en-US" sz="20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turnOff</a:t>
            </a:r>
            <a:r>
              <a:rPr lang="en-US" sz="2000" dirty="0">
                <a:latin typeface="Consolas"/>
                <a:cs typeface="Consolas"/>
              </a:rPr>
              <a:t>() {</a:t>
            </a:r>
            <a:r>
              <a:rPr lang="mr-IN" sz="2000" dirty="0">
                <a:latin typeface="Consolas"/>
                <a:cs typeface="Consolas"/>
              </a:rPr>
              <a:t>…</a:t>
            </a: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400" dirty="0">
                <a:latin typeface="Consolas"/>
                <a:cs typeface="Consolas"/>
              </a:rPr>
              <a:t> Car {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boolean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isSelfDriving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turnSDOn</a:t>
            </a:r>
            <a:r>
              <a:rPr lang="en-US" sz="24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 {</a:t>
            </a:r>
            <a:r>
              <a:rPr lang="mr-IN" sz="2400" dirty="0">
                <a:latin typeface="Consolas"/>
                <a:cs typeface="Consolas"/>
              </a:rPr>
              <a:t>…</a:t>
            </a: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SDCar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c = new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SDCar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Font typeface="Arial"/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c.turnOn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     // OK!</a:t>
            </a:r>
          </a:p>
          <a:p>
            <a:pPr marL="0" indent="0">
              <a:buFont typeface="Arial"/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c.turnSDOn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   // OK!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i="1" dirty="0">
                <a:latin typeface="Consolas"/>
                <a:cs typeface="Consolas"/>
              </a:rPr>
              <a:t>*SD = Self Driving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83764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7073A00-3B92-4743-89E8-61B9B6CD1BCB}" type="slidenum">
              <a:rPr lang="en-US" sz="1400">
                <a:latin typeface="Arial" charset="0"/>
              </a:rPr>
              <a:pPr/>
              <a:t>50</a:t>
            </a:fld>
            <a:endParaRPr lang="en-US" sz="1400">
              <a:latin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Why use abstract classes?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Suppose you wanted to create a class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Shape</a:t>
            </a:r>
            <a:r>
              <a:rPr lang="en-US" dirty="0">
                <a:latin typeface="Calibri"/>
                <a:cs typeface="Calibri"/>
              </a:rPr>
              <a:t>, with subclasses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Oval, Rectangle, Triangle, Hexagon</a:t>
            </a:r>
            <a:r>
              <a:rPr lang="en-US" dirty="0">
                <a:latin typeface="Calibri"/>
                <a:cs typeface="Calibri"/>
              </a:rPr>
              <a:t>, etc.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Each subclass has a method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draw() </a:t>
            </a:r>
            <a:r>
              <a:rPr lang="en-US" dirty="0">
                <a:latin typeface="Calibri"/>
                <a:cs typeface="Calibri"/>
              </a:rPr>
              <a:t>for representing its shape on a 2D graphic panel</a:t>
            </a:r>
          </a:p>
        </p:txBody>
      </p:sp>
    </p:spTree>
    <p:extLst>
      <p:ext uri="{BB962C8B-B14F-4D97-AF65-F5344CB8AC3E}">
        <p14:creationId xmlns:p14="http://schemas.microsoft.com/office/powerpoint/2010/main" val="1756686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2EAC9EE-EF3D-3942-B551-335F0DA739E4}" type="slidenum">
              <a:rPr lang="en-US" sz="1400">
                <a:latin typeface="Arial" charset="0"/>
              </a:rPr>
              <a:pPr/>
              <a:t>51</a:t>
            </a:fld>
            <a:endParaRPr lang="en-US" sz="1400"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class Shape { ... }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class Star extends Shape {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void draw() { ... }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class Circle extends Shape {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void draw() { ... }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 s;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s = new Shape(); // Legal, but unwanted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();    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// Illegal, Shape does not have draw()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 = new Star();  // Legal, because a Star </a:t>
            </a:r>
            <a:r>
              <a:rPr lang="en-US" sz="1800" b="1" i="1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a Shape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        // Illegal, Shape does not have draw()</a:t>
            </a:r>
          </a:p>
        </p:txBody>
      </p:sp>
    </p:spTree>
    <p:extLst>
      <p:ext uri="{BB962C8B-B14F-4D97-AF65-F5344CB8AC3E}">
        <p14:creationId xmlns:p14="http://schemas.microsoft.com/office/powerpoint/2010/main" val="2777708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2EAC9EE-EF3D-3942-B551-335F0DA739E4}" type="slidenum">
              <a:rPr lang="en-US" sz="1400">
                <a:latin typeface="Arial" charset="0"/>
              </a:rPr>
              <a:pPr/>
              <a:t>52</a:t>
            </a:fld>
            <a:endParaRPr lang="en-US" sz="1400"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Same problem, another view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Shape[] shapes = new Shape[16];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shapes[0] = new Circle();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shapes[1] = new Star();</a:t>
            </a:r>
          </a:p>
          <a:p>
            <a:pPr marL="0" indent="0" eaLnBrk="1" hangingPunct="1">
              <a:buNone/>
            </a:pPr>
            <a:r>
              <a:rPr lang="mr-IN" sz="1800" dirty="0">
                <a:solidFill>
                  <a:srgbClr val="000000"/>
                </a:solidFill>
                <a:latin typeface="Consolas"/>
                <a:cs typeface="Consolas"/>
              </a:rPr>
              <a:t>…</a:t>
            </a:r>
            <a:endParaRPr lang="en-US" sz="18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for (Shape s : shapes)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();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Illegal, Shape does not have draw()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endParaRPr lang="en-US" sz="18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9677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23C1D92-EE58-6246-9F6B-BB400C2F8886}" type="slidenum">
              <a:rPr lang="en-US" sz="1400">
                <a:latin typeface="Arial" charset="0"/>
              </a:rPr>
              <a:pPr/>
              <a:t>53</a:t>
            </a:fld>
            <a:endParaRPr lang="en-US" sz="1400">
              <a:latin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 solution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abstract class Shape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abstract void draw();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class Star extends Shape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void draw() { ... }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...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class Circle extends Shape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void draw() { ... }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...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Shape 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s = new Shape(); // Illegal, Shape is abstract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 = new Star();  // Legal, because a Star </a:t>
            </a:r>
            <a:r>
              <a:rPr lang="en-US" sz="1800" b="1" i="1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a Shape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();        // Legal, Shape does have draw()</a:t>
            </a:r>
            <a:endParaRPr lang="en-US" sz="1800" b="1" i="1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10438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C420-625F-FF4F-AFD4-A7286D8F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291D-7BF0-9B49-A1B1-3CDB9732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suppose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shapes</a:t>
            </a:r>
            <a:r>
              <a:rPr lang="it-IT" dirty="0"/>
              <a:t> must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capabilities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Drawing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</a:t>
            </a:r>
            <a:r>
              <a:rPr lang="it-IT" dirty="0" err="1"/>
              <a:t>shape</a:t>
            </a:r>
            <a:r>
              <a:rPr lang="it-IT" dirty="0"/>
              <a:t> [</a:t>
            </a:r>
            <a:r>
              <a:rPr lang="it-IT" dirty="0" err="1"/>
              <a:t>draw</a:t>
            </a:r>
            <a:r>
              <a:rPr lang="it-IT" dirty="0"/>
              <a:t>() </a:t>
            </a:r>
            <a:r>
              <a:rPr lang="it-IT" dirty="0" err="1"/>
              <a:t>method</a:t>
            </a:r>
            <a:r>
              <a:rPr lang="it-IT" dirty="0"/>
              <a:t>] </a:t>
            </a:r>
          </a:p>
          <a:p>
            <a:pPr lvl="1"/>
            <a:r>
              <a:rPr lang="it-IT" dirty="0" err="1"/>
              <a:t>Setting</a:t>
            </a:r>
            <a:r>
              <a:rPr lang="it-IT" dirty="0"/>
              <a:t> a </a:t>
            </a:r>
            <a:r>
              <a:rPr lang="it-IT" dirty="0" err="1"/>
              <a:t>unique</a:t>
            </a:r>
            <a:r>
              <a:rPr lang="it-IT" dirty="0"/>
              <a:t> ID [</a:t>
            </a:r>
            <a:r>
              <a:rPr lang="it-IT" dirty="0" err="1"/>
              <a:t>setID</a:t>
            </a:r>
            <a:r>
              <a:rPr lang="it-IT" dirty="0"/>
              <a:t>() </a:t>
            </a:r>
            <a:r>
              <a:rPr lang="it-IT" dirty="0" err="1"/>
              <a:t>method</a:t>
            </a:r>
            <a:r>
              <a:rPr lang="it-IT" dirty="0"/>
              <a:t>]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2518A6C-5427-E443-8216-7CC7B13D2866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B43709-A97F-804F-97AF-09B91E0C9B75}" type="slidenum">
              <a:rPr lang="en-US" sz="1400" smtClean="0">
                <a:latin typeface="Arial" charset="0"/>
              </a:rPr>
              <a:pPr/>
              <a:t>54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643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9822-DD0C-FA4C-9332-ED36122A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6A55-75CC-DD4A-B58A-18929B5E65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can keep the Shape class abstract while providing a common implementation of the </a:t>
            </a:r>
            <a:r>
              <a:rPr lang="en-US" sz="1800" dirty="0" err="1"/>
              <a:t>setID</a:t>
            </a:r>
            <a:r>
              <a:rPr lang="en-US" sz="1800" dirty="0"/>
              <a:t>() method.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>
              <a:buAutoNum type="arabicPeriod"/>
            </a:pPr>
            <a:r>
              <a:rPr lang="en-US" sz="1800" dirty="0"/>
              <a:t>Shape cannot be instantiated</a:t>
            </a:r>
          </a:p>
          <a:p>
            <a:pPr>
              <a:buAutoNum type="arabicPeriod"/>
            </a:pPr>
            <a:r>
              <a:rPr lang="en-US" sz="1800" dirty="0"/>
              <a:t>Shape subclasses can redefine draw()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Drawbacks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We partially loose the possibility to define abstract concepts such as Shape. Now Shape contains code!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2F919-387C-6044-808D-B9FD1231FC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abstract class Shape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  void </a:t>
            </a:r>
            <a:r>
              <a:rPr lang="en-US" sz="1400" dirty="0" err="1">
                <a:latin typeface="Consolas"/>
                <a:cs typeface="Consolas"/>
              </a:rPr>
              <a:t>setID</a:t>
            </a:r>
            <a:r>
              <a:rPr lang="en-US" sz="1400" dirty="0">
                <a:latin typeface="Consolas"/>
                <a:cs typeface="Consolas"/>
              </a:rPr>
              <a:t>() { . . . };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abstract void draw();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class Star extends Shape {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void draw() { ... }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...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class Circle extends Shape {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void draw() { ... }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...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endParaRPr lang="it-IT" sz="1400" dirty="0"/>
          </a:p>
          <a:p>
            <a:pPr marL="0" indent="0">
              <a:buNone/>
            </a:pPr>
            <a:endParaRPr lang="it-IT" sz="14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8FF59D1-59E1-924F-9BB2-58A1BC9D4EF8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B43709-A97F-804F-97AF-09B91E0C9B75}" type="slidenum">
              <a:rPr lang="en-US" sz="1400" smtClean="0">
                <a:latin typeface="Arial" charset="0"/>
              </a:rPr>
              <a:pPr/>
              <a:t>55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470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9822-DD0C-FA4C-9332-ED36122A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6A55-75CC-DD4A-B58A-18929B5E65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can use a Shape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Interface</a:t>
            </a:r>
            <a:r>
              <a:rPr lang="en-US" sz="1800" dirty="0"/>
              <a:t>. 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Interfaces are special classes for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declaring methods without supplying implementations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All their methods are implicitly public and abstract</a:t>
            </a:r>
          </a:p>
          <a:p>
            <a:r>
              <a:rPr lang="en-US" sz="1800" dirty="0">
                <a:cs typeface="Calibri"/>
              </a:rPr>
              <a:t>Interfaces cannot be instantiated because they do not contain actual code</a:t>
            </a:r>
          </a:p>
          <a:p>
            <a:r>
              <a:rPr lang="en-US" sz="1800" dirty="0">
                <a:cs typeface="Calibri"/>
              </a:rPr>
              <a:t>When a class implements an interface, </a:t>
            </a:r>
            <a:r>
              <a:rPr lang="en-US" sz="1800" dirty="0">
                <a:solidFill>
                  <a:srgbClr val="E46C0A"/>
                </a:solidFill>
                <a:cs typeface="Calibri"/>
              </a:rPr>
              <a:t>it promises to </a:t>
            </a:r>
            <a:r>
              <a:rPr lang="en-US" sz="1800" i="1" dirty="0">
                <a:solidFill>
                  <a:srgbClr val="E46C0A"/>
                </a:solidFill>
                <a:cs typeface="Calibri"/>
              </a:rPr>
              <a:t>define</a:t>
            </a:r>
            <a:r>
              <a:rPr lang="en-US" sz="1800" dirty="0">
                <a:solidFill>
                  <a:srgbClr val="E46C0A"/>
                </a:solidFill>
                <a:cs typeface="Calibri"/>
              </a:rPr>
              <a:t> all the methods </a:t>
            </a:r>
            <a:r>
              <a:rPr lang="en-US" sz="1800" i="1" dirty="0">
                <a:solidFill>
                  <a:srgbClr val="E46C0A"/>
                </a:solidFill>
                <a:cs typeface="Calibri"/>
              </a:rPr>
              <a:t>declared</a:t>
            </a:r>
            <a:r>
              <a:rPr lang="en-US" sz="1800" dirty="0">
                <a:solidFill>
                  <a:srgbClr val="E46C0A"/>
                </a:solidFill>
                <a:cs typeface="Calibri"/>
              </a:rPr>
              <a:t> in the interface</a:t>
            </a:r>
          </a:p>
          <a:p>
            <a:endParaRPr lang="en-US" sz="1800" dirty="0"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2F919-387C-6044-808D-B9FD1231FC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interface Shape()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  public abstract void </a:t>
            </a:r>
            <a:r>
              <a:rPr lang="en-US" sz="1400" dirty="0" err="1">
                <a:latin typeface="Consolas"/>
                <a:cs typeface="Consolas"/>
              </a:rPr>
              <a:t>setID</a:t>
            </a:r>
            <a:r>
              <a:rPr lang="en-US" sz="1400" dirty="0">
                <a:latin typeface="Consolas"/>
                <a:cs typeface="Consolas"/>
              </a:rPr>
              <a:t>();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public abstract void draw();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abstract class </a:t>
            </a:r>
            <a:r>
              <a:rPr lang="en-US" sz="1400" dirty="0" err="1">
                <a:latin typeface="Consolas"/>
                <a:cs typeface="Consolas"/>
              </a:rPr>
              <a:t>AbstractShape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implements</a:t>
            </a:r>
            <a:r>
              <a:rPr lang="en-US" sz="1400" dirty="0">
                <a:latin typeface="Consolas"/>
                <a:cs typeface="Consolas"/>
              </a:rPr>
              <a:t> Shape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    void </a:t>
            </a:r>
            <a:r>
              <a:rPr lang="en-US" sz="1400" dirty="0" err="1">
                <a:latin typeface="Consolas"/>
                <a:cs typeface="Consolas"/>
              </a:rPr>
              <a:t>setID</a:t>
            </a:r>
            <a:r>
              <a:rPr lang="en-US" sz="1400" dirty="0">
                <a:latin typeface="Consolas"/>
                <a:cs typeface="Consolas"/>
              </a:rPr>
              <a:t>() { . . . };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abstract void draw();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class Star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AbstractShape</a:t>
            </a:r>
            <a:r>
              <a:rPr lang="en-US" sz="1400" dirty="0">
                <a:latin typeface="Consolas"/>
                <a:cs typeface="Consolas"/>
              </a:rPr>
              <a:t> {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void draw() { ... }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...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/>
                <a:cs typeface="Consolas"/>
              </a:rPr>
              <a:t>class Circle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AbstractShape</a:t>
            </a:r>
            <a:r>
              <a:rPr lang="en-US" sz="1400" dirty="0">
                <a:latin typeface="Consolas"/>
                <a:cs typeface="Consolas"/>
              </a:rPr>
              <a:t> {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void draw() { ... }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  ...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endParaRPr lang="it-IT" sz="1400" dirty="0"/>
          </a:p>
          <a:p>
            <a:pPr marL="0" indent="0">
              <a:buNone/>
            </a:pPr>
            <a:endParaRPr lang="it-IT" sz="1400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8E1CDF17-4E02-5B4C-ABD9-F7B22136D28A}"/>
              </a:ext>
            </a:extLst>
          </p:cNvPr>
          <p:cNvSpPr/>
          <p:nvPr/>
        </p:nvSpPr>
        <p:spPr>
          <a:xfrm>
            <a:off x="8772364" y="1600200"/>
            <a:ext cx="133672" cy="466189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4AD6F-EB50-6D47-B98A-EDD30881412F}"/>
              </a:ext>
            </a:extLst>
          </p:cNvPr>
          <p:cNvSpPr txBox="1"/>
          <p:nvPr/>
        </p:nvSpPr>
        <p:spPr>
          <a:xfrm>
            <a:off x="6667500" y="6011996"/>
            <a:ext cx="201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Level of </a:t>
            </a:r>
            <a:r>
              <a:rPr lang="it-I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abstraction</a:t>
            </a:r>
            <a:endParaRPr lang="it-I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BC27C2B-4D33-534D-8CC2-153AA4384156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B43709-A97F-804F-97AF-09B91E0C9B75}" type="slidenum">
              <a:rPr lang="en-US" sz="1400" smtClean="0">
                <a:latin typeface="Arial" charset="0"/>
              </a:rPr>
              <a:pPr/>
              <a:t>56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039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4C3E8C3-3685-2E40-A302-58278C5FCF76}" type="slidenum">
              <a:rPr lang="en-US" sz="1400">
                <a:latin typeface="Arial" charset="0"/>
              </a:rPr>
              <a:pPr/>
              <a:t>57</a:t>
            </a:fld>
            <a:endParaRPr lang="en-US" sz="1400">
              <a:latin typeface="Arial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Calibri"/>
                <a:cs typeface="Calibri"/>
              </a:rPr>
              <a:t>Specialization and partial implementation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Interfaces can be specialized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Specializing an interface means adding new methods in derived interfaces. Overriding methods does not make sense in interfaces because code is absent.</a:t>
            </a:r>
          </a:p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Interfaces can be partially implemented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Partial implementations of interfaces can be found in abstract classes. The unimplemented methods must be marked as abstract.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4776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C7FDE83-7A1F-4B46-BC2A-B32D90E4E6B5}" type="slidenum">
              <a:rPr lang="en-US" sz="1400">
                <a:latin typeface="Arial" charset="0"/>
              </a:rPr>
              <a:pPr/>
              <a:t>58</a:t>
            </a:fld>
            <a:endParaRPr lang="en-US" sz="1400">
              <a:latin typeface="Arial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Multiple inheritance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525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 Java, a class can only extend one class, but can implement multiple interfaces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This lets the class fill multiple </a:t>
            </a:r>
            <a:r>
              <a:rPr lang="en-US" altLang="ja-JP" i="1" dirty="0">
                <a:latin typeface="Calibri"/>
                <a:cs typeface="Calibri"/>
              </a:rPr>
              <a:t>roles </a:t>
            </a:r>
            <a:r>
              <a:rPr lang="en-US" altLang="ja-JP" dirty="0">
                <a:latin typeface="Calibri"/>
                <a:cs typeface="Calibri"/>
              </a:rPr>
              <a:t>(i.e., multiple set of methods)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In graphical interfaces (GUIs), it is common to have one class implementing several listeners (i.e., interfaces)</a:t>
            </a:r>
          </a:p>
          <a:p>
            <a:pPr marL="0" indent="0">
              <a:buNone/>
            </a:pPr>
            <a:br>
              <a:rPr lang="en-US" dirty="0">
                <a:latin typeface="Calibri"/>
                <a:cs typeface="Calibri"/>
              </a:rPr>
            </a:br>
            <a:r>
              <a:rPr lang="en-US" sz="2400" dirty="0">
                <a:latin typeface="Consolas"/>
                <a:cs typeface="Consolas"/>
              </a:rPr>
              <a:t>class Application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JFrame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implements</a:t>
            </a:r>
            <a:r>
              <a:rPr lang="en-US" sz="2400" dirty="0">
                <a:latin typeface="Consolas"/>
                <a:cs typeface="Consolas"/>
              </a:rPr>
              <a:t>  ActionListener, </a:t>
            </a:r>
            <a:r>
              <a:rPr lang="en-US" sz="2400" dirty="0" err="1">
                <a:latin typeface="Consolas"/>
                <a:cs typeface="Consolas"/>
              </a:rPr>
              <a:t>KeyListener</a:t>
            </a:r>
            <a:r>
              <a:rPr lang="en-US" sz="2400" dirty="0">
                <a:latin typeface="Consolas"/>
                <a:cs typeface="Consolas"/>
              </a:rPr>
              <a:t> {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  ...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70010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GroudVehicle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activateWheels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WaterVehicle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activateWaterFans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//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Not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allowed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in Java!!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Only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one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can be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extended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!</a:t>
            </a: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public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latin typeface="Consolas"/>
                <a:cs typeface="Consolas"/>
              </a:rPr>
              <a:t>Anphibian</a:t>
            </a:r>
            <a:r>
              <a:rPr lang="it-IT" sz="1600" dirty="0"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extends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GroudVehicle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WaterVehicle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1713670-84E6-6244-85B6-E38989D65219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B43709-A97F-804F-97AF-09B91E0C9B75}" type="slidenum">
              <a:rPr lang="en-US" sz="1400" smtClean="0">
                <a:latin typeface="Arial" charset="0"/>
              </a:rPr>
              <a:pPr/>
              <a:t>59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1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 (override)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dirty="0" err="1">
                <a:latin typeface="Consolas"/>
                <a:cs typeface="Consolas"/>
              </a:rPr>
              <a:t>boolean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isOn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String </a:t>
            </a:r>
            <a:r>
              <a:rPr lang="en-US" sz="1500" dirty="0" err="1">
                <a:latin typeface="Consolas"/>
                <a:cs typeface="Consolas"/>
              </a:rPr>
              <a:t>licensePlate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turnOn</a:t>
            </a:r>
            <a:r>
              <a:rPr lang="en-US" sz="15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turnOff</a:t>
            </a:r>
            <a:r>
              <a:rPr lang="en-US" sz="1500" dirty="0">
                <a:latin typeface="Consolas"/>
                <a:cs typeface="Consolas"/>
              </a:rPr>
              <a:t>() {</a:t>
            </a:r>
            <a:r>
              <a:rPr lang="mr-IN" sz="1500" dirty="0">
                <a:latin typeface="Consolas"/>
                <a:cs typeface="Consolas"/>
              </a:rPr>
              <a:t>…</a:t>
            </a: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Class </a:t>
            </a:r>
            <a:r>
              <a:rPr lang="en-US" sz="1500" dirty="0" err="1">
                <a:latin typeface="Consolas"/>
                <a:cs typeface="Consolas"/>
              </a:rPr>
              <a:t>SDCar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extends</a:t>
            </a:r>
            <a:r>
              <a:rPr lang="en-US" sz="1500" dirty="0">
                <a:latin typeface="Consolas"/>
                <a:cs typeface="Consolas"/>
              </a:rPr>
              <a:t> Car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dirty="0" err="1">
                <a:latin typeface="Consolas"/>
                <a:cs typeface="Consolas"/>
              </a:rPr>
              <a:t>boolean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isSelfDriving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/* method override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void 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turnOn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turnSDOff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/* </a:t>
            </a:r>
            <a:r>
              <a:rPr lang="mr-IN" sz="1500" dirty="0">
                <a:solidFill>
                  <a:srgbClr val="E46C0A"/>
                </a:solidFill>
                <a:latin typeface="Consolas"/>
                <a:cs typeface="Consolas"/>
              </a:rPr>
              <a:t>…</a:t>
            </a: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/* method override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void 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turnOff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turnSDOff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/* </a:t>
            </a:r>
            <a:r>
              <a:rPr lang="mr-IN" sz="1500" dirty="0">
                <a:solidFill>
                  <a:srgbClr val="E46C0A"/>
                </a:solidFill>
                <a:latin typeface="Consolas"/>
                <a:cs typeface="Consolas"/>
              </a:rPr>
              <a:t>…</a:t>
            </a: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	}</a:t>
            </a:r>
            <a:endParaRPr lang="en-US" sz="15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turnSDOn</a:t>
            </a:r>
            <a:r>
              <a:rPr lang="en-US" sz="15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turnSDOff</a:t>
            </a:r>
            <a:r>
              <a:rPr lang="en-US" sz="1500" dirty="0">
                <a:latin typeface="Consolas"/>
                <a:cs typeface="Consolas"/>
              </a:rPr>
              <a:t>() {</a:t>
            </a:r>
            <a:r>
              <a:rPr lang="mr-IN" sz="1500" dirty="0">
                <a:latin typeface="Consolas"/>
                <a:cs typeface="Consolas"/>
              </a:rPr>
              <a:t>…</a:t>
            </a: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5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0499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interface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GroudVehicle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activateWheels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interface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WaterVehicle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activateWaterFans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public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latin typeface="Consolas"/>
                <a:cs typeface="Consolas"/>
              </a:rPr>
              <a:t>Anphibian</a:t>
            </a:r>
            <a:r>
              <a:rPr lang="it-IT" sz="1600" dirty="0"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implements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GroudVehicle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WaterVehicle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activateWheels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activateWaterFans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A8E821E-23E9-D747-8AB9-E6970B5C13E5}"/>
              </a:ext>
            </a:extLst>
          </p:cNvPr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+mn-cs"/>
              </a:defRPr>
            </a:lvl9pPr>
          </a:lstStyle>
          <a:p>
            <a:fld id="{53B43709-A97F-804F-97AF-09B91E0C9B75}" type="slidenum">
              <a:rPr lang="en-US" sz="1400" smtClean="0">
                <a:latin typeface="Arial" charset="0"/>
              </a:rPr>
              <a:pPr/>
              <a:t>60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46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6C51392-1779-B24F-9CB9-E40C7BA8859F}" type="slidenum">
              <a:rPr lang="en-US" sz="1400">
                <a:latin typeface="Arial" charset="0"/>
              </a:rPr>
              <a:pPr/>
              <a:t>61</a:t>
            </a:fld>
            <a:endParaRPr lang="en-US" sz="1400">
              <a:latin typeface="Arial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2390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Interfaces and </a:t>
            </a:r>
            <a:r>
              <a:rPr lang="en-US" dirty="0" err="1">
                <a:solidFill>
                  <a:schemeClr val="tx1"/>
                </a:solidFill>
                <a:latin typeface="Trebuchet MS" charset="0"/>
              </a:rPr>
              <a:t>instanceof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181600"/>
          </a:xfrm>
        </p:spPr>
        <p:txBody>
          <a:bodyPr/>
          <a:lstStyle/>
          <a:p>
            <a:pPr eaLnBrk="1" hangingPunct="1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instanceof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 a keyword that tells you whether a variable </a:t>
            </a:r>
            <a:br>
              <a:rPr lang="en-US" sz="2400" dirty="0">
                <a:latin typeface="Calibri"/>
                <a:cs typeface="Calibri"/>
              </a:rPr>
            </a:br>
            <a:r>
              <a:rPr lang="ja-JP" altLang="en-US" sz="2400" dirty="0">
                <a:latin typeface="Calibri"/>
                <a:cs typeface="Calibri"/>
              </a:rPr>
              <a:t>“</a:t>
            </a:r>
            <a:r>
              <a:rPr lang="en-US" altLang="ja-JP" sz="2400" dirty="0">
                <a:latin typeface="Calibri"/>
                <a:cs typeface="Calibri"/>
              </a:rPr>
              <a:t>is a</a:t>
            </a:r>
            <a:r>
              <a:rPr lang="ja-JP" altLang="en-US" sz="2400" dirty="0">
                <a:latin typeface="Calibri"/>
                <a:cs typeface="Calibri"/>
              </a:rPr>
              <a:t>”</a:t>
            </a:r>
            <a:r>
              <a:rPr lang="en-US" altLang="ja-JP" sz="2400" dirty="0">
                <a:latin typeface="Calibri"/>
                <a:cs typeface="Calibri"/>
              </a:rPr>
              <a:t> member of a class or interface</a:t>
            </a:r>
          </a:p>
          <a:p>
            <a:pPr eaLnBrk="1" hangingPunct="1"/>
            <a:r>
              <a:rPr lang="en-US" altLang="ja-JP" sz="2400" dirty="0">
                <a:latin typeface="Calibri"/>
                <a:cs typeface="Calibri"/>
              </a:rPr>
              <a:t>Membership of a class or interfaces can be translated with 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“has its methods implemented”</a:t>
            </a: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endParaRPr lang="en-US" sz="1600" dirty="0">
              <a:latin typeface="Courier"/>
              <a:cs typeface="Courier"/>
            </a:endParaRP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r>
              <a:rPr lang="en-US" sz="2000" dirty="0">
                <a:latin typeface="Consolas"/>
                <a:cs typeface="Consolas"/>
              </a:rPr>
              <a:t>class Dog extends Animal implements Pet {...} </a:t>
            </a: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r>
              <a:rPr lang="en-US" sz="2000" dirty="0">
                <a:latin typeface="Consolas"/>
                <a:cs typeface="Consolas"/>
              </a:rPr>
              <a:t>Dog </a:t>
            </a:r>
            <a:r>
              <a:rPr lang="en-US" sz="2000" dirty="0" err="1">
                <a:latin typeface="Consolas"/>
                <a:cs typeface="Consolas"/>
              </a:rPr>
              <a:t>lessie</a:t>
            </a:r>
            <a:r>
              <a:rPr lang="en-US" sz="2000" dirty="0">
                <a:latin typeface="Consolas"/>
                <a:cs typeface="Consolas"/>
              </a:rPr>
              <a:t> = new Dog();						 </a:t>
            </a:r>
            <a:br>
              <a:rPr lang="en-US" sz="2000" dirty="0">
                <a:latin typeface="Consolas"/>
                <a:cs typeface="Consolas"/>
              </a:rPr>
            </a:br>
            <a:endParaRPr lang="en-US" sz="2000" dirty="0">
              <a:latin typeface="Consolas"/>
              <a:cs typeface="Consolas"/>
            </a:endParaRPr>
          </a:p>
          <a:p>
            <a:pPr marL="457200" lvl="1" indent="0">
              <a:buClr>
                <a:srgbClr val="FFFF99"/>
              </a:buClr>
              <a:buNone/>
            </a:pPr>
            <a:r>
              <a:rPr lang="en-US" sz="2000" dirty="0" err="1">
                <a:latin typeface="Consolas"/>
                <a:cs typeface="Consolas"/>
              </a:rPr>
              <a:t>lessie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cs typeface="Consolas"/>
              </a:rPr>
              <a:t>instanceof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Dog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  //OK!</a:t>
            </a:r>
          </a:p>
          <a:p>
            <a:pPr marL="457200" lvl="1" indent="0">
              <a:buClr>
                <a:srgbClr val="FFFF99"/>
              </a:buClr>
              <a:buNone/>
            </a:pPr>
            <a:r>
              <a:rPr lang="en-US" sz="2000" dirty="0" err="1">
                <a:latin typeface="Consolas"/>
                <a:cs typeface="Consolas"/>
              </a:rPr>
              <a:t>lessie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cs typeface="Consolas"/>
              </a:rPr>
              <a:t>instanceof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Animal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   //OK!</a:t>
            </a:r>
          </a:p>
          <a:p>
            <a:pPr marL="457200" lvl="1" indent="0">
              <a:buClr>
                <a:srgbClr val="FFFF99"/>
              </a:buClr>
              <a:buNone/>
            </a:pPr>
            <a:r>
              <a:rPr lang="en-US" sz="2000" dirty="0" err="1">
                <a:latin typeface="Consolas"/>
                <a:cs typeface="Consolas"/>
              </a:rPr>
              <a:t>lessie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cs typeface="Consolas"/>
              </a:rPr>
              <a:t>instanceof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Pet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      //OK!</a:t>
            </a:r>
          </a:p>
        </p:txBody>
      </p:sp>
    </p:spTree>
    <p:extLst>
      <p:ext uri="{BB962C8B-B14F-4D97-AF65-F5344CB8AC3E}">
        <p14:creationId xmlns:p14="http://schemas.microsoft.com/office/powerpoint/2010/main" val="10265894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676B987-7484-7548-AC0E-B0EEF56B0060}" type="slidenum">
              <a:rPr lang="en-US" sz="1400">
                <a:latin typeface="Arial" charset="0"/>
              </a:rPr>
              <a:pPr/>
              <a:t>62</a:t>
            </a:fld>
            <a:endParaRPr lang="en-US" sz="1400">
              <a:latin typeface="Arial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Vocabulary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038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method</a:t>
            </a:r>
            <a:r>
              <a:rPr lang="en-US" dirty="0">
                <a:latin typeface="Calibri"/>
                <a:cs typeface="Calibri"/>
              </a:rPr>
              <a:t>—a method which is declared but not defined (it has no method body)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class</a:t>
            </a:r>
            <a:r>
              <a:rPr lang="en-US" dirty="0">
                <a:latin typeface="Calibri"/>
                <a:cs typeface="Calibri"/>
              </a:rPr>
              <a:t>—a class which either (1) contains abstract methods, or (2) has been declared abstract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instantiate</a:t>
            </a:r>
            <a:r>
              <a:rPr lang="en-US" dirty="0">
                <a:latin typeface="Calibri"/>
                <a:cs typeface="Calibri"/>
              </a:rPr>
              <a:t>—to create an instance (object) of a class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interface</a:t>
            </a:r>
            <a:r>
              <a:rPr lang="en-US" dirty="0">
                <a:latin typeface="Calibri"/>
                <a:cs typeface="Calibri"/>
              </a:rPr>
              <a:t>—similar to a class, but contains only abstract methods (and possibly constants)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adapter class</a:t>
            </a:r>
            <a:r>
              <a:rPr lang="en-US" dirty="0">
                <a:latin typeface="Calibri"/>
                <a:cs typeface="Calibri"/>
              </a:rPr>
              <a:t>—a class that implements an interface but has only empty method bodies</a:t>
            </a:r>
          </a:p>
        </p:txBody>
      </p:sp>
    </p:spTree>
    <p:extLst>
      <p:ext uri="{BB962C8B-B14F-4D97-AF65-F5344CB8AC3E}">
        <p14:creationId xmlns:p14="http://schemas.microsoft.com/office/powerpoint/2010/main" val="26278907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CF07842-FE8F-024A-80A1-7455D66E18B9}" type="slidenum">
              <a:rPr lang="en-US" sz="1400">
                <a:latin typeface="Arial" charset="0"/>
              </a:rPr>
              <a:pPr/>
              <a:t>63</a:t>
            </a:fld>
            <a:endParaRPr lang="en-US" sz="1400">
              <a:latin typeface="Arial" charset="0"/>
            </a:endParaRPr>
          </a:p>
        </p:txBody>
      </p:sp>
      <p:sp>
        <p:nvSpPr>
          <p:cNvPr id="58371" name="TextBox 1"/>
          <p:cNvSpPr txBox="1">
            <a:spLocks noChangeArrowheads="1"/>
          </p:cNvSpPr>
          <p:nvPr/>
        </p:nvSpPr>
        <p:spPr bwMode="auto">
          <a:xfrm>
            <a:off x="762000" y="1828800"/>
            <a:ext cx="7543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 dirty="0"/>
              <a:t>Complexity has nothing to do with intelligence, simplicity does.</a:t>
            </a:r>
          </a:p>
          <a:p>
            <a:r>
              <a:rPr lang="en-US" i="1" dirty="0"/>
              <a:t>                                                                  — Larry </a:t>
            </a:r>
            <a:r>
              <a:rPr lang="en-US" i="1" dirty="0" err="1"/>
              <a:t>Bossidy</a:t>
            </a:r>
            <a:endParaRPr lang="en-US" i="1" dirty="0"/>
          </a:p>
          <a:p>
            <a:pPr algn="r"/>
            <a:r>
              <a:rPr lang="en-US" sz="1800" i="1" dirty="0"/>
              <a:t>Ex CEO Honeywell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Perfection is achieved, not when there is nothing more to add, but when there is nothing left to take away.</a:t>
            </a:r>
          </a:p>
          <a:p>
            <a:endParaRPr lang="en-US" i="1" dirty="0"/>
          </a:p>
          <a:p>
            <a:r>
              <a:rPr lang="en-US" i="1" dirty="0"/>
              <a:t>                                                 — Antoine de Saint </a:t>
            </a:r>
            <a:r>
              <a:rPr lang="en-US" i="1" dirty="0" err="1"/>
              <a:t>Exupery</a:t>
            </a:r>
            <a:endParaRPr lang="en-US" i="1" dirty="0"/>
          </a:p>
          <a:p>
            <a:pPr algn="r"/>
            <a:r>
              <a:rPr lang="en-US" sz="1800" i="1" dirty="0" err="1"/>
              <a:t>Scrittore</a:t>
            </a:r>
            <a:r>
              <a:rPr lang="en-US" sz="1800" i="1" dirty="0"/>
              <a:t>, </a:t>
            </a:r>
            <a:r>
              <a:rPr lang="en-US" sz="1800" i="1" dirty="0" err="1"/>
              <a:t>aviatore</a:t>
            </a:r>
            <a:r>
              <a:rPr lang="en-US" sz="1800" i="1" dirty="0"/>
              <a:t> </a:t>
            </a:r>
            <a:r>
              <a:rPr lang="en-US" sz="1800" i="1" dirty="0" err="1"/>
              <a:t>francese</a:t>
            </a:r>
            <a:endParaRPr lang="en-US" sz="1800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417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III (override)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isOn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string </a:t>
            </a:r>
            <a:r>
              <a:rPr lang="en-US" sz="2000" dirty="0" err="1">
                <a:latin typeface="Consolas"/>
                <a:cs typeface="Consolas"/>
              </a:rPr>
              <a:t>licensePlate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turnOn</a:t>
            </a:r>
            <a:r>
              <a:rPr lang="en-US" sz="20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turnOff</a:t>
            </a:r>
            <a:r>
              <a:rPr lang="en-US" sz="2000" dirty="0">
                <a:latin typeface="Consolas"/>
                <a:cs typeface="Consolas"/>
              </a:rPr>
              <a:t>() {</a:t>
            </a:r>
            <a:r>
              <a:rPr lang="mr-IN" sz="2000" dirty="0">
                <a:latin typeface="Consolas"/>
                <a:cs typeface="Consolas"/>
              </a:rPr>
              <a:t>…</a:t>
            </a: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boolean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isSelfDriving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/* override */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turnOn</a:t>
            </a:r>
            <a:r>
              <a:rPr lang="en-US" sz="24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super.turnOn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it-IT" sz="24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turnOff</a:t>
            </a:r>
            <a:r>
              <a:rPr lang="en-US" sz="24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super.turnOff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it-IT" sz="2400" dirty="0">
                <a:latin typeface="Consolas"/>
                <a:cs typeface="Consolas"/>
              </a:rPr>
              <a:t>	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turnSDOn</a:t>
            </a:r>
            <a:r>
              <a:rPr lang="en-US" sz="2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 {</a:t>
            </a:r>
            <a:r>
              <a:rPr lang="mr-IN" sz="2400" dirty="0">
                <a:latin typeface="Consolas"/>
                <a:cs typeface="Consolas"/>
              </a:rPr>
              <a:t>…</a:t>
            </a: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626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SDCar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solidFill>
                  <a:srgbClr val="E46C0A"/>
                </a:solidFill>
              </a:rPr>
              <a:t>Inherits</a:t>
            </a:r>
          </a:p>
          <a:p>
            <a:pPr lvl="1"/>
            <a:r>
              <a:rPr lang="en-US" sz="2200" dirty="0"/>
              <a:t>attributes (</a:t>
            </a:r>
            <a:r>
              <a:rPr lang="en-US" sz="2200" dirty="0" err="1"/>
              <a:t>isOn</a:t>
            </a:r>
            <a:r>
              <a:rPr lang="en-US" sz="2200" dirty="0"/>
              <a:t>, </a:t>
            </a:r>
            <a:r>
              <a:rPr lang="en-US" sz="2200" dirty="0" err="1"/>
              <a:t>licencePlate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methods (</a:t>
            </a:r>
            <a:r>
              <a:rPr lang="en-US" sz="2200" dirty="0" err="1"/>
              <a:t>turnOn</a:t>
            </a:r>
            <a:r>
              <a:rPr lang="en-US" sz="2200" dirty="0"/>
              <a:t>, </a:t>
            </a:r>
            <a:r>
              <a:rPr lang="en-US" sz="2200" dirty="0" err="1"/>
              <a:t>turnOff</a:t>
            </a:r>
            <a:r>
              <a:rPr lang="en-US" sz="2200" dirty="0"/>
              <a:t>)</a:t>
            </a:r>
          </a:p>
          <a:p>
            <a:r>
              <a:rPr lang="en-US" sz="2200" dirty="0">
                <a:solidFill>
                  <a:srgbClr val="E46C0A"/>
                </a:solidFill>
              </a:rPr>
              <a:t>Adds</a:t>
            </a:r>
          </a:p>
          <a:p>
            <a:pPr lvl="1"/>
            <a:r>
              <a:rPr lang="en-US" sz="2200" dirty="0"/>
              <a:t>attributes (</a:t>
            </a:r>
            <a:r>
              <a:rPr lang="en-US" sz="2200" dirty="0" err="1"/>
              <a:t>isSelfDriving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methods (</a:t>
            </a:r>
            <a:r>
              <a:rPr lang="en-US" sz="2200" dirty="0" err="1"/>
              <a:t>turnSDOn</a:t>
            </a:r>
            <a:r>
              <a:rPr lang="en-US" sz="2200" dirty="0"/>
              <a:t>, </a:t>
            </a:r>
            <a:r>
              <a:rPr lang="en-US" sz="2200" dirty="0" err="1"/>
              <a:t>turnSDOff</a:t>
            </a:r>
            <a:r>
              <a:rPr lang="en-US" sz="2200" dirty="0"/>
              <a:t>)</a:t>
            </a:r>
          </a:p>
          <a:p>
            <a:r>
              <a:rPr lang="en-US" sz="2200" dirty="0">
                <a:solidFill>
                  <a:srgbClr val="E46C0A"/>
                </a:solidFill>
              </a:rPr>
              <a:t>Modifies (overrides)</a:t>
            </a:r>
          </a:p>
          <a:p>
            <a:pPr lvl="1"/>
            <a:r>
              <a:rPr lang="en-US" sz="2200" dirty="0"/>
              <a:t>methods (</a:t>
            </a:r>
            <a:r>
              <a:rPr lang="en-US" sz="2200" dirty="0" err="1"/>
              <a:t>turnOn</a:t>
            </a:r>
            <a:r>
              <a:rPr lang="en-US" sz="2200" dirty="0"/>
              <a:t>, </a:t>
            </a:r>
            <a:r>
              <a:rPr lang="en-US" sz="2200" dirty="0" err="1"/>
              <a:t>turnOff</a:t>
            </a:r>
            <a:r>
              <a:rPr lang="en-US" sz="2200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087BBA-A476-FD49-BEEB-9569BE20E4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</a:t>
            </a:r>
            <a:r>
              <a:rPr lang="en-US" dirty="0" err="1">
                <a:latin typeface="Consolas"/>
                <a:cs typeface="Consolas"/>
              </a:rPr>
              <a:t>SDCar</a:t>
            </a:r>
            <a:r>
              <a:rPr lang="en-US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boolean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isSelfDriving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/* override */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</a:t>
            </a:r>
            <a:r>
              <a:rPr lang="en-US" dirty="0" err="1">
                <a:latin typeface="Consolas"/>
                <a:cs typeface="Consolas"/>
              </a:rPr>
              <a:t>turnOn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err="1">
                <a:latin typeface="Consolas"/>
                <a:cs typeface="Consolas"/>
              </a:rPr>
              <a:t>turnSDOff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super.turnOn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it-IT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</a:t>
            </a:r>
            <a:r>
              <a:rPr lang="en-US" dirty="0" err="1">
                <a:latin typeface="Consolas"/>
                <a:cs typeface="Consolas"/>
              </a:rPr>
              <a:t>turnOff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err="1">
                <a:latin typeface="Consolas"/>
                <a:cs typeface="Consolas"/>
              </a:rPr>
              <a:t>turnSDOff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super.turnOff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it-IT" dirty="0">
                <a:latin typeface="Consolas"/>
                <a:cs typeface="Consolas"/>
              </a:rPr>
              <a:t>	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</a:t>
            </a:r>
            <a:r>
              <a:rPr lang="en-US" dirty="0" err="1">
                <a:latin typeface="Consolas"/>
                <a:cs typeface="Consolas"/>
              </a:rPr>
              <a:t>turnSDOn</a:t>
            </a:r>
            <a:r>
              <a:rPr lang="en-US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</a:t>
            </a:r>
            <a:r>
              <a:rPr lang="en-US" dirty="0" err="1">
                <a:latin typeface="Consolas"/>
                <a:cs typeface="Consolas"/>
              </a:rPr>
              <a:t>turnSDOff</a:t>
            </a:r>
            <a:r>
              <a:rPr lang="en-US" dirty="0">
                <a:latin typeface="Consolas"/>
                <a:cs typeface="Consolas"/>
              </a:rPr>
              <a:t>() {</a:t>
            </a:r>
            <a:r>
              <a:rPr lang="mr-IN" dirty="0">
                <a:latin typeface="Consolas"/>
                <a:cs typeface="Consolas"/>
              </a:rPr>
              <a:t>…</a:t>
            </a: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823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and 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this </a:t>
            </a:r>
            <a:r>
              <a:rPr lang="en-US" dirty="0"/>
              <a:t>is a reference to the current object</a:t>
            </a:r>
          </a:p>
          <a:p>
            <a:r>
              <a:rPr lang="en-US" dirty="0">
                <a:solidFill>
                  <a:srgbClr val="E46C0A"/>
                </a:solidFill>
              </a:rPr>
              <a:t>super </a:t>
            </a:r>
            <a:r>
              <a:rPr lang="en-US" dirty="0"/>
              <a:t>is a reference to the parent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2178755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7647</TotalTime>
  <Words>2059</Words>
  <Application>Microsoft Macintosh PowerPoint</Application>
  <PresentationFormat>On-screen Show (4:3)</PresentationFormat>
  <Paragraphs>735</Paragraphs>
  <Slides>63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ＭＳ Ｐゴシック</vt:lpstr>
      <vt:lpstr>Arial</vt:lpstr>
      <vt:lpstr>Calibri</vt:lpstr>
      <vt:lpstr>Consolas</vt:lpstr>
      <vt:lpstr>Courier</vt:lpstr>
      <vt:lpstr>Mangal</vt:lpstr>
      <vt:lpstr>Times</vt:lpstr>
      <vt:lpstr>Times New Roman</vt:lpstr>
      <vt:lpstr>Trebuchet MS</vt:lpstr>
      <vt:lpstr>Wingdings</vt:lpstr>
      <vt:lpstr>Nicola</vt:lpstr>
      <vt:lpstr>OOP Inheritance</vt:lpstr>
      <vt:lpstr>Motivation</vt:lpstr>
      <vt:lpstr>Motivation</vt:lpstr>
      <vt:lpstr>Inheritance</vt:lpstr>
      <vt:lpstr>Example I (extension)</vt:lpstr>
      <vt:lpstr>Example II (override)</vt:lpstr>
      <vt:lpstr>Example III (override)</vt:lpstr>
      <vt:lpstr>Class SDCar</vt:lpstr>
      <vt:lpstr>this and super</vt:lpstr>
      <vt:lpstr>Terminology</vt:lpstr>
      <vt:lpstr>Visibility and Inheritance</vt:lpstr>
      <vt:lpstr>Recap</vt:lpstr>
      <vt:lpstr>Visibility</vt:lpstr>
      <vt:lpstr>Visibility</vt:lpstr>
      <vt:lpstr>Visibility</vt:lpstr>
      <vt:lpstr>Inheritance and constructors</vt:lpstr>
      <vt:lpstr>Construction of child objects</vt:lpstr>
      <vt:lpstr>super()</vt:lpstr>
      <vt:lpstr>Example</vt:lpstr>
      <vt:lpstr>Example</vt:lpstr>
      <vt:lpstr>Example</vt:lpstr>
      <vt:lpstr>Example</vt:lpstr>
      <vt:lpstr>Construction of child objects</vt:lpstr>
      <vt:lpstr>Example</vt:lpstr>
      <vt:lpstr>Dynamic binding and polymorphism</vt:lpstr>
      <vt:lpstr>Dynamic binding and polymorphism</vt:lpstr>
      <vt:lpstr>Object</vt:lpstr>
      <vt:lpstr>Java.lang.Object</vt:lpstr>
      <vt:lpstr>Java.lang.Object</vt:lpstr>
      <vt:lpstr>toString()</vt:lpstr>
      <vt:lpstr>equals(Object o)</vt:lpstr>
      <vt:lpstr>equals(Object o)</vt:lpstr>
      <vt:lpstr>Casting</vt:lpstr>
      <vt:lpstr>Types</vt:lpstr>
      <vt:lpstr>Upcasting and Downcasting</vt:lpstr>
      <vt:lpstr>Upcasting and Downcasting</vt:lpstr>
      <vt:lpstr>Upcasting and Downcasting</vt:lpstr>
      <vt:lpstr>Upcasting</vt:lpstr>
      <vt:lpstr>Upcasting</vt:lpstr>
      <vt:lpstr>Example</vt:lpstr>
      <vt:lpstr>Downcasting</vt:lpstr>
      <vt:lpstr>Example</vt:lpstr>
      <vt:lpstr>Example</vt:lpstr>
      <vt:lpstr>Runtime is evil</vt:lpstr>
      <vt:lpstr>Upcast to object</vt:lpstr>
      <vt:lpstr>Abstract Classes and Interfaces</vt:lpstr>
      <vt:lpstr>Abstract methods</vt:lpstr>
      <vt:lpstr>Abstract classes</vt:lpstr>
      <vt:lpstr>Abstract classes</vt:lpstr>
      <vt:lpstr>Why use abstract classes?</vt:lpstr>
      <vt:lpstr>A problem</vt:lpstr>
      <vt:lpstr>Same problem, another view</vt:lpstr>
      <vt:lpstr>A solution</vt:lpstr>
      <vt:lpstr>Another problem</vt:lpstr>
      <vt:lpstr>A solution</vt:lpstr>
      <vt:lpstr>A better solution</vt:lpstr>
      <vt:lpstr>Specialization and partial implementation</vt:lpstr>
      <vt:lpstr>Multiple inheritance</vt:lpstr>
      <vt:lpstr>Multiple inheritance</vt:lpstr>
      <vt:lpstr>Multiple inheritance</vt:lpstr>
      <vt:lpstr>Interfaces and instanceof</vt:lpstr>
      <vt:lpstr>Vocabulary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406</cp:revision>
  <cp:lastPrinted>2019-03-13T12:08:00Z</cp:lastPrinted>
  <dcterms:created xsi:type="dcterms:W3CDTF">2011-09-06T09:06:15Z</dcterms:created>
  <dcterms:modified xsi:type="dcterms:W3CDTF">2020-03-10T20:18:07Z</dcterms:modified>
</cp:coreProperties>
</file>