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95" r:id="rId3"/>
    <p:sldId id="261" r:id="rId4"/>
    <p:sldId id="263" r:id="rId5"/>
    <p:sldId id="266" r:id="rId6"/>
    <p:sldId id="264" r:id="rId7"/>
    <p:sldId id="265" r:id="rId8"/>
    <p:sldId id="257" r:id="rId9"/>
    <p:sldId id="269" r:id="rId10"/>
    <p:sldId id="267" r:id="rId11"/>
    <p:sldId id="258" r:id="rId12"/>
    <p:sldId id="260" r:id="rId13"/>
    <p:sldId id="259" r:id="rId14"/>
    <p:sldId id="273" r:id="rId15"/>
    <p:sldId id="274" r:id="rId16"/>
    <p:sldId id="275" r:id="rId17"/>
    <p:sldId id="276" r:id="rId18"/>
    <p:sldId id="297" r:id="rId19"/>
    <p:sldId id="272" r:id="rId20"/>
    <p:sldId id="298" r:id="rId21"/>
    <p:sldId id="299" r:id="rId22"/>
    <p:sldId id="300" r:id="rId23"/>
    <p:sldId id="277" r:id="rId24"/>
    <p:sldId id="302" r:id="rId25"/>
    <p:sldId id="281" r:id="rId26"/>
    <p:sldId id="278" r:id="rId27"/>
    <p:sldId id="279" r:id="rId28"/>
    <p:sldId id="280" r:id="rId29"/>
    <p:sldId id="282" r:id="rId30"/>
    <p:sldId id="283" r:id="rId31"/>
    <p:sldId id="301" r:id="rId32"/>
    <p:sldId id="284" r:id="rId33"/>
    <p:sldId id="285" r:id="rId34"/>
    <p:sldId id="290" r:id="rId35"/>
    <p:sldId id="286" r:id="rId36"/>
    <p:sldId id="292" r:id="rId37"/>
    <p:sldId id="289" r:id="rId38"/>
    <p:sldId id="291" r:id="rId39"/>
    <p:sldId id="287" r:id="rId40"/>
    <p:sldId id="294" r:id="rId41"/>
    <p:sldId id="288" r:id="rId42"/>
    <p:sldId id="293" r:id="rId43"/>
    <p:sldId id="303" r:id="rId44"/>
    <p:sldId id="304" r:id="rId45"/>
    <p:sldId id="305" r:id="rId46"/>
    <p:sldId id="306" r:id="rId47"/>
    <p:sldId id="307" r:id="rId48"/>
    <p:sldId id="308" r:id="rId49"/>
    <p:sldId id="310" r:id="rId50"/>
    <p:sldId id="311" r:id="rId51"/>
    <p:sldId id="312" r:id="rId52"/>
    <p:sldId id="313" r:id="rId53"/>
    <p:sldId id="314" r:id="rId54"/>
    <p:sldId id="315" r:id="rId55"/>
    <p:sldId id="316" r:id="rId56"/>
    <p:sldId id="317" r:id="rId57"/>
    <p:sldId id="318" r:id="rId58"/>
    <p:sldId id="319" r:id="rId59"/>
    <p:sldId id="320"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p:restoredTop sz="93710"/>
  </p:normalViewPr>
  <p:slideViewPr>
    <p:cSldViewPr snapToGrid="0" snapToObjects="1">
      <p:cViewPr varScale="1">
        <p:scale>
          <a:sx n="101" d="100"/>
          <a:sy n="101" d="100"/>
        </p:scale>
        <p:origin x="188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DC034E-5B0B-E143-A1D6-5F5C2A8E8F37}" type="doc">
      <dgm:prSet loTypeId="urn:microsoft.com/office/officeart/2008/layout/HalfCircleOrganizationChart" loCatId="" qsTypeId="urn:microsoft.com/office/officeart/2005/8/quickstyle/simple4" qsCatId="simple" csTypeId="urn:microsoft.com/office/officeart/2005/8/colors/accent1_2" csCatId="accent1" phldr="1"/>
      <dgm:spPr/>
      <dgm:t>
        <a:bodyPr/>
        <a:lstStyle/>
        <a:p>
          <a:endParaRPr lang="en-US"/>
        </a:p>
      </dgm:t>
    </dgm:pt>
    <dgm:pt modelId="{ED37B83F-766D-8340-A263-BC92EC7B4B72}">
      <dgm:prSet phldrT="[Text]"/>
      <dgm:spPr/>
      <dgm:t>
        <a:bodyPr/>
        <a:lstStyle/>
        <a:p>
          <a:r>
            <a:rPr lang="en-US" dirty="0"/>
            <a:t>Set Look &amp; Feel</a:t>
          </a:r>
        </a:p>
      </dgm:t>
    </dgm:pt>
    <dgm:pt modelId="{A9262887-ACE4-2141-A406-CAB675070680}" type="parTrans" cxnId="{FCB64C02-BC5E-A84A-BAB6-98EBF8956B09}">
      <dgm:prSet/>
      <dgm:spPr/>
      <dgm:t>
        <a:bodyPr/>
        <a:lstStyle/>
        <a:p>
          <a:endParaRPr lang="en-US"/>
        </a:p>
      </dgm:t>
    </dgm:pt>
    <dgm:pt modelId="{F3EF38FA-40F9-664F-AC20-6943CD228942}" type="sibTrans" cxnId="{FCB64C02-BC5E-A84A-BAB6-98EBF8956B09}">
      <dgm:prSet/>
      <dgm:spPr/>
      <dgm:t>
        <a:bodyPr/>
        <a:lstStyle/>
        <a:p>
          <a:endParaRPr lang="en-US"/>
        </a:p>
      </dgm:t>
    </dgm:pt>
    <dgm:pt modelId="{4EF054F2-224A-4647-993D-3C58AFAAA464}">
      <dgm:prSet phldrT="[Text]"/>
      <dgm:spPr/>
      <dgm:t>
        <a:bodyPr/>
        <a:lstStyle/>
        <a:p>
          <a:r>
            <a:rPr lang="en-US" dirty="0"/>
            <a:t>Define top-level container</a:t>
          </a:r>
        </a:p>
      </dgm:t>
    </dgm:pt>
    <dgm:pt modelId="{943A28D7-16B1-0245-805D-FB5C14B3BA9C}" type="parTrans" cxnId="{F197A11F-154C-F744-8CE0-F28B37AF49D1}">
      <dgm:prSet/>
      <dgm:spPr/>
      <dgm:t>
        <a:bodyPr/>
        <a:lstStyle/>
        <a:p>
          <a:endParaRPr lang="en-US"/>
        </a:p>
      </dgm:t>
    </dgm:pt>
    <dgm:pt modelId="{E911264D-F7F6-BC48-85EC-3773521D430A}" type="sibTrans" cxnId="{F197A11F-154C-F744-8CE0-F28B37AF49D1}">
      <dgm:prSet/>
      <dgm:spPr/>
      <dgm:t>
        <a:bodyPr/>
        <a:lstStyle/>
        <a:p>
          <a:endParaRPr lang="en-US"/>
        </a:p>
      </dgm:t>
    </dgm:pt>
    <dgm:pt modelId="{EB45CA21-B7F1-C648-AADC-15B53B710ED6}">
      <dgm:prSet phldrT="[Text]"/>
      <dgm:spPr/>
      <dgm:t>
        <a:bodyPr/>
        <a:lstStyle/>
        <a:p>
          <a:r>
            <a:rPr lang="en-US" dirty="0"/>
            <a:t>Add component</a:t>
          </a:r>
        </a:p>
      </dgm:t>
    </dgm:pt>
    <dgm:pt modelId="{00149884-1647-D94E-97D7-4F687FAE4041}" type="parTrans" cxnId="{F5569C2E-73E2-0947-BBAC-6EA4E2B0C272}">
      <dgm:prSet/>
      <dgm:spPr/>
      <dgm:t>
        <a:bodyPr/>
        <a:lstStyle/>
        <a:p>
          <a:endParaRPr lang="en-US"/>
        </a:p>
      </dgm:t>
    </dgm:pt>
    <dgm:pt modelId="{572DA00F-03F8-5C42-AFF5-105F39D64FC4}" type="sibTrans" cxnId="{F5569C2E-73E2-0947-BBAC-6EA4E2B0C272}">
      <dgm:prSet/>
      <dgm:spPr/>
      <dgm:t>
        <a:bodyPr/>
        <a:lstStyle/>
        <a:p>
          <a:endParaRPr lang="en-US"/>
        </a:p>
      </dgm:t>
    </dgm:pt>
    <dgm:pt modelId="{0FD709D9-D4B0-DE40-BE65-347C7AA3A768}">
      <dgm:prSet/>
      <dgm:spPr/>
      <dgm:t>
        <a:bodyPr/>
        <a:lstStyle/>
        <a:p>
          <a:r>
            <a:rPr lang="en-US" dirty="0"/>
            <a:t>Add secondary container</a:t>
          </a:r>
        </a:p>
      </dgm:t>
    </dgm:pt>
    <dgm:pt modelId="{A5ABFCAE-AEC4-824D-B9EC-E9B8BE73DEC5}" type="parTrans" cxnId="{DCCD9CEC-3244-5E40-A8B7-3334F5D43108}">
      <dgm:prSet/>
      <dgm:spPr/>
      <dgm:t>
        <a:bodyPr/>
        <a:lstStyle/>
        <a:p>
          <a:endParaRPr lang="en-US"/>
        </a:p>
      </dgm:t>
    </dgm:pt>
    <dgm:pt modelId="{9B40C82A-D4A1-954B-B6CE-72F09C17CBFC}" type="sibTrans" cxnId="{DCCD9CEC-3244-5E40-A8B7-3334F5D43108}">
      <dgm:prSet/>
      <dgm:spPr/>
      <dgm:t>
        <a:bodyPr/>
        <a:lstStyle/>
        <a:p>
          <a:endParaRPr lang="en-US"/>
        </a:p>
      </dgm:t>
    </dgm:pt>
    <dgm:pt modelId="{6FA3C0BB-D978-694A-AE4A-CC6EFF4E6CF5}" type="pres">
      <dgm:prSet presAssocID="{57DC034E-5B0B-E143-A1D6-5F5C2A8E8F37}" presName="Name0" presStyleCnt="0">
        <dgm:presLayoutVars>
          <dgm:orgChart val="1"/>
          <dgm:chPref val="1"/>
          <dgm:dir/>
          <dgm:animOne val="branch"/>
          <dgm:animLvl val="lvl"/>
          <dgm:resizeHandles/>
        </dgm:presLayoutVars>
      </dgm:prSet>
      <dgm:spPr/>
    </dgm:pt>
    <dgm:pt modelId="{C9184D29-7D8A-1241-A8F0-97AD20097359}" type="pres">
      <dgm:prSet presAssocID="{ED37B83F-766D-8340-A263-BC92EC7B4B72}" presName="hierRoot1" presStyleCnt="0">
        <dgm:presLayoutVars>
          <dgm:hierBranch val="init"/>
        </dgm:presLayoutVars>
      </dgm:prSet>
      <dgm:spPr/>
    </dgm:pt>
    <dgm:pt modelId="{D9442E26-3966-A744-8036-7DB8B456AA72}" type="pres">
      <dgm:prSet presAssocID="{ED37B83F-766D-8340-A263-BC92EC7B4B72}" presName="rootComposite1" presStyleCnt="0"/>
      <dgm:spPr/>
    </dgm:pt>
    <dgm:pt modelId="{385ED542-CDF9-4249-AF59-F9F5182B4924}" type="pres">
      <dgm:prSet presAssocID="{ED37B83F-766D-8340-A263-BC92EC7B4B72}" presName="rootText1" presStyleLbl="alignAcc1" presStyleIdx="0" presStyleCnt="0">
        <dgm:presLayoutVars>
          <dgm:chPref val="3"/>
        </dgm:presLayoutVars>
      </dgm:prSet>
      <dgm:spPr/>
    </dgm:pt>
    <dgm:pt modelId="{60CE4CF1-6AA0-814A-82EB-F68FC9DE34E2}" type="pres">
      <dgm:prSet presAssocID="{ED37B83F-766D-8340-A263-BC92EC7B4B72}" presName="topArc1" presStyleLbl="parChTrans1D1" presStyleIdx="0" presStyleCnt="8"/>
      <dgm:spPr/>
    </dgm:pt>
    <dgm:pt modelId="{9C5EA604-6A3A-2A4F-AB6E-9E08E03F50CA}" type="pres">
      <dgm:prSet presAssocID="{ED37B83F-766D-8340-A263-BC92EC7B4B72}" presName="bottomArc1" presStyleLbl="parChTrans1D1" presStyleIdx="1" presStyleCnt="8"/>
      <dgm:spPr/>
    </dgm:pt>
    <dgm:pt modelId="{38FBF7C3-7EE0-974A-B93A-1E45FBD25A6E}" type="pres">
      <dgm:prSet presAssocID="{ED37B83F-766D-8340-A263-BC92EC7B4B72}" presName="topConnNode1" presStyleLbl="node1" presStyleIdx="0" presStyleCnt="0"/>
      <dgm:spPr/>
    </dgm:pt>
    <dgm:pt modelId="{5DCE7778-88DA-4C43-BBDD-1931DCAE5F8A}" type="pres">
      <dgm:prSet presAssocID="{ED37B83F-766D-8340-A263-BC92EC7B4B72}" presName="hierChild2" presStyleCnt="0"/>
      <dgm:spPr/>
    </dgm:pt>
    <dgm:pt modelId="{0E0D4FAE-6635-8747-8006-55541849C91F}" type="pres">
      <dgm:prSet presAssocID="{ED37B83F-766D-8340-A263-BC92EC7B4B72}" presName="hierChild3" presStyleCnt="0"/>
      <dgm:spPr/>
    </dgm:pt>
    <dgm:pt modelId="{CF24B3B5-0744-1E42-B605-23F1F1A76EF6}" type="pres">
      <dgm:prSet presAssocID="{4EF054F2-224A-4647-993D-3C58AFAAA464}" presName="hierRoot1" presStyleCnt="0">
        <dgm:presLayoutVars>
          <dgm:hierBranch val="init"/>
        </dgm:presLayoutVars>
      </dgm:prSet>
      <dgm:spPr/>
    </dgm:pt>
    <dgm:pt modelId="{4955F34E-E73A-E44B-949F-C5CE2EC03BD9}" type="pres">
      <dgm:prSet presAssocID="{4EF054F2-224A-4647-993D-3C58AFAAA464}" presName="rootComposite1" presStyleCnt="0"/>
      <dgm:spPr/>
    </dgm:pt>
    <dgm:pt modelId="{DB865454-C6B0-EC43-8D24-239A978B12EC}" type="pres">
      <dgm:prSet presAssocID="{4EF054F2-224A-4647-993D-3C58AFAAA464}" presName="rootText1" presStyleLbl="alignAcc1" presStyleIdx="0" presStyleCnt="0">
        <dgm:presLayoutVars>
          <dgm:chPref val="3"/>
        </dgm:presLayoutVars>
      </dgm:prSet>
      <dgm:spPr/>
    </dgm:pt>
    <dgm:pt modelId="{0E1B471A-CE8B-B240-AAD1-6BEF55AEC769}" type="pres">
      <dgm:prSet presAssocID="{4EF054F2-224A-4647-993D-3C58AFAAA464}" presName="topArc1" presStyleLbl="parChTrans1D1" presStyleIdx="2" presStyleCnt="8"/>
      <dgm:spPr/>
    </dgm:pt>
    <dgm:pt modelId="{77D39AA9-9587-184E-8224-D3DEDEE89013}" type="pres">
      <dgm:prSet presAssocID="{4EF054F2-224A-4647-993D-3C58AFAAA464}" presName="bottomArc1" presStyleLbl="parChTrans1D1" presStyleIdx="3" presStyleCnt="8"/>
      <dgm:spPr/>
    </dgm:pt>
    <dgm:pt modelId="{2D3B5948-8F3B-F244-AA7B-601062DF1149}" type="pres">
      <dgm:prSet presAssocID="{4EF054F2-224A-4647-993D-3C58AFAAA464}" presName="topConnNode1" presStyleLbl="node1" presStyleIdx="0" presStyleCnt="0"/>
      <dgm:spPr/>
    </dgm:pt>
    <dgm:pt modelId="{F42D7818-7D9F-6046-82AC-F1FDE623E9BF}" type="pres">
      <dgm:prSet presAssocID="{4EF054F2-224A-4647-993D-3C58AFAAA464}" presName="hierChild2" presStyleCnt="0"/>
      <dgm:spPr/>
    </dgm:pt>
    <dgm:pt modelId="{60881D15-EA47-FA43-AD68-24DB07300BF3}" type="pres">
      <dgm:prSet presAssocID="{00149884-1647-D94E-97D7-4F687FAE4041}" presName="Name28" presStyleLbl="parChTrans1D2" presStyleIdx="0" presStyleCnt="2"/>
      <dgm:spPr/>
    </dgm:pt>
    <dgm:pt modelId="{15D61534-3B87-C14A-A697-EE6BB2740F29}" type="pres">
      <dgm:prSet presAssocID="{EB45CA21-B7F1-C648-AADC-15B53B710ED6}" presName="hierRoot2" presStyleCnt="0">
        <dgm:presLayoutVars>
          <dgm:hierBranch val="init"/>
        </dgm:presLayoutVars>
      </dgm:prSet>
      <dgm:spPr/>
    </dgm:pt>
    <dgm:pt modelId="{DA0CEBA6-D8D5-844B-8302-D763412ED8DA}" type="pres">
      <dgm:prSet presAssocID="{EB45CA21-B7F1-C648-AADC-15B53B710ED6}" presName="rootComposite2" presStyleCnt="0"/>
      <dgm:spPr/>
    </dgm:pt>
    <dgm:pt modelId="{8DE3C420-6035-7448-801F-C661FADDFD75}" type="pres">
      <dgm:prSet presAssocID="{EB45CA21-B7F1-C648-AADC-15B53B710ED6}" presName="rootText2" presStyleLbl="alignAcc1" presStyleIdx="0" presStyleCnt="0">
        <dgm:presLayoutVars>
          <dgm:chPref val="3"/>
        </dgm:presLayoutVars>
      </dgm:prSet>
      <dgm:spPr/>
    </dgm:pt>
    <dgm:pt modelId="{CD3632AE-8C4E-2448-A197-6C2EA8F0D9A8}" type="pres">
      <dgm:prSet presAssocID="{EB45CA21-B7F1-C648-AADC-15B53B710ED6}" presName="topArc2" presStyleLbl="parChTrans1D1" presStyleIdx="4" presStyleCnt="8"/>
      <dgm:spPr/>
    </dgm:pt>
    <dgm:pt modelId="{061BA312-58E4-164F-8B81-7AC5DC424BC7}" type="pres">
      <dgm:prSet presAssocID="{EB45CA21-B7F1-C648-AADC-15B53B710ED6}" presName="bottomArc2" presStyleLbl="parChTrans1D1" presStyleIdx="5" presStyleCnt="8"/>
      <dgm:spPr/>
    </dgm:pt>
    <dgm:pt modelId="{0B38C160-FA44-794E-A611-FA36A706C1D4}" type="pres">
      <dgm:prSet presAssocID="{EB45CA21-B7F1-C648-AADC-15B53B710ED6}" presName="topConnNode2" presStyleLbl="node2" presStyleIdx="0" presStyleCnt="0"/>
      <dgm:spPr/>
    </dgm:pt>
    <dgm:pt modelId="{F9D870B0-818F-3E49-B127-ACA2D2113AEF}" type="pres">
      <dgm:prSet presAssocID="{EB45CA21-B7F1-C648-AADC-15B53B710ED6}" presName="hierChild4" presStyleCnt="0"/>
      <dgm:spPr/>
    </dgm:pt>
    <dgm:pt modelId="{4F965262-BE03-2B44-8CCD-EB3F5A38E42F}" type="pres">
      <dgm:prSet presAssocID="{EB45CA21-B7F1-C648-AADC-15B53B710ED6}" presName="hierChild5" presStyleCnt="0"/>
      <dgm:spPr/>
    </dgm:pt>
    <dgm:pt modelId="{3D9A39E1-8444-2148-A999-898DDF5FE5EE}" type="pres">
      <dgm:prSet presAssocID="{A5ABFCAE-AEC4-824D-B9EC-E9B8BE73DEC5}" presName="Name28" presStyleLbl="parChTrans1D2" presStyleIdx="1" presStyleCnt="2"/>
      <dgm:spPr/>
    </dgm:pt>
    <dgm:pt modelId="{0E39E232-8D9E-684C-97E7-2085F661E0B3}" type="pres">
      <dgm:prSet presAssocID="{0FD709D9-D4B0-DE40-BE65-347C7AA3A768}" presName="hierRoot2" presStyleCnt="0">
        <dgm:presLayoutVars>
          <dgm:hierBranch val="init"/>
        </dgm:presLayoutVars>
      </dgm:prSet>
      <dgm:spPr/>
    </dgm:pt>
    <dgm:pt modelId="{AC5DB4D8-3661-654D-AC63-E7534C5FA521}" type="pres">
      <dgm:prSet presAssocID="{0FD709D9-D4B0-DE40-BE65-347C7AA3A768}" presName="rootComposite2" presStyleCnt="0"/>
      <dgm:spPr/>
    </dgm:pt>
    <dgm:pt modelId="{DD7AD073-DEFD-DA47-A296-B1CDB52665D1}" type="pres">
      <dgm:prSet presAssocID="{0FD709D9-D4B0-DE40-BE65-347C7AA3A768}" presName="rootText2" presStyleLbl="alignAcc1" presStyleIdx="0" presStyleCnt="0">
        <dgm:presLayoutVars>
          <dgm:chPref val="3"/>
        </dgm:presLayoutVars>
      </dgm:prSet>
      <dgm:spPr/>
    </dgm:pt>
    <dgm:pt modelId="{9128B24C-56E4-F64B-9992-0183E277C045}" type="pres">
      <dgm:prSet presAssocID="{0FD709D9-D4B0-DE40-BE65-347C7AA3A768}" presName="topArc2" presStyleLbl="parChTrans1D1" presStyleIdx="6" presStyleCnt="8"/>
      <dgm:spPr/>
    </dgm:pt>
    <dgm:pt modelId="{5F99587F-42C5-9844-AF2A-2A3859C82BAE}" type="pres">
      <dgm:prSet presAssocID="{0FD709D9-D4B0-DE40-BE65-347C7AA3A768}" presName="bottomArc2" presStyleLbl="parChTrans1D1" presStyleIdx="7" presStyleCnt="8"/>
      <dgm:spPr/>
    </dgm:pt>
    <dgm:pt modelId="{90DDF04C-DDA1-7346-AA35-338143ED5A42}" type="pres">
      <dgm:prSet presAssocID="{0FD709D9-D4B0-DE40-BE65-347C7AA3A768}" presName="topConnNode2" presStyleLbl="node2" presStyleIdx="0" presStyleCnt="0"/>
      <dgm:spPr/>
    </dgm:pt>
    <dgm:pt modelId="{538E53CF-EA72-A04E-B152-ACA525786AAF}" type="pres">
      <dgm:prSet presAssocID="{0FD709D9-D4B0-DE40-BE65-347C7AA3A768}" presName="hierChild4" presStyleCnt="0"/>
      <dgm:spPr/>
    </dgm:pt>
    <dgm:pt modelId="{2A7A4779-CEFC-2F4B-9C25-07A0A76DF1F0}" type="pres">
      <dgm:prSet presAssocID="{0FD709D9-D4B0-DE40-BE65-347C7AA3A768}" presName="hierChild5" presStyleCnt="0"/>
      <dgm:spPr/>
    </dgm:pt>
    <dgm:pt modelId="{58920659-EC4C-0642-8637-2F647E7442A4}" type="pres">
      <dgm:prSet presAssocID="{4EF054F2-224A-4647-993D-3C58AFAAA464}" presName="hierChild3" presStyleCnt="0"/>
      <dgm:spPr/>
    </dgm:pt>
  </dgm:ptLst>
  <dgm:cxnLst>
    <dgm:cxn modelId="{FCB64C02-BC5E-A84A-BAB6-98EBF8956B09}" srcId="{57DC034E-5B0B-E143-A1D6-5F5C2A8E8F37}" destId="{ED37B83F-766D-8340-A263-BC92EC7B4B72}" srcOrd="0" destOrd="0" parTransId="{A9262887-ACE4-2141-A406-CAB675070680}" sibTransId="{F3EF38FA-40F9-664F-AC20-6943CD228942}"/>
    <dgm:cxn modelId="{D83B1B05-F530-0640-9935-CDE55F6BCC40}" type="presOf" srcId="{00149884-1647-D94E-97D7-4F687FAE4041}" destId="{60881D15-EA47-FA43-AD68-24DB07300BF3}" srcOrd="0" destOrd="0" presId="urn:microsoft.com/office/officeart/2008/layout/HalfCircleOrganizationChart"/>
    <dgm:cxn modelId="{168D3413-DE50-AA4D-B2A3-2C9407994877}" type="presOf" srcId="{0FD709D9-D4B0-DE40-BE65-347C7AA3A768}" destId="{DD7AD073-DEFD-DA47-A296-B1CDB52665D1}" srcOrd="0" destOrd="0" presId="urn:microsoft.com/office/officeart/2008/layout/HalfCircleOrganizationChart"/>
    <dgm:cxn modelId="{BE8CAF19-B9EC-124A-BB32-C5DCDDE578A8}" type="presOf" srcId="{57DC034E-5B0B-E143-A1D6-5F5C2A8E8F37}" destId="{6FA3C0BB-D978-694A-AE4A-CC6EFF4E6CF5}" srcOrd="0" destOrd="0" presId="urn:microsoft.com/office/officeart/2008/layout/HalfCircleOrganizationChart"/>
    <dgm:cxn modelId="{3472121E-F15A-7F4F-BA72-D397729CE974}" type="presOf" srcId="{ED37B83F-766D-8340-A263-BC92EC7B4B72}" destId="{385ED542-CDF9-4249-AF59-F9F5182B4924}" srcOrd="0" destOrd="0" presId="urn:microsoft.com/office/officeart/2008/layout/HalfCircleOrganizationChart"/>
    <dgm:cxn modelId="{F197A11F-154C-F744-8CE0-F28B37AF49D1}" srcId="{57DC034E-5B0B-E143-A1D6-5F5C2A8E8F37}" destId="{4EF054F2-224A-4647-993D-3C58AFAAA464}" srcOrd="1" destOrd="0" parTransId="{943A28D7-16B1-0245-805D-FB5C14B3BA9C}" sibTransId="{E911264D-F7F6-BC48-85EC-3773521D430A}"/>
    <dgm:cxn modelId="{F5569C2E-73E2-0947-BBAC-6EA4E2B0C272}" srcId="{4EF054F2-224A-4647-993D-3C58AFAAA464}" destId="{EB45CA21-B7F1-C648-AADC-15B53B710ED6}" srcOrd="0" destOrd="0" parTransId="{00149884-1647-D94E-97D7-4F687FAE4041}" sibTransId="{572DA00F-03F8-5C42-AFF5-105F39D64FC4}"/>
    <dgm:cxn modelId="{BBE94A59-8AEC-F64B-BE0C-81378C786AC4}" type="presOf" srcId="{0FD709D9-D4B0-DE40-BE65-347C7AA3A768}" destId="{90DDF04C-DDA1-7346-AA35-338143ED5A42}" srcOrd="1" destOrd="0" presId="urn:microsoft.com/office/officeart/2008/layout/HalfCircleOrganizationChart"/>
    <dgm:cxn modelId="{AAD32A63-BB4E-DB45-A66A-B63850FECA8B}" type="presOf" srcId="{ED37B83F-766D-8340-A263-BC92EC7B4B72}" destId="{38FBF7C3-7EE0-974A-B93A-1E45FBD25A6E}" srcOrd="1" destOrd="0" presId="urn:microsoft.com/office/officeart/2008/layout/HalfCircleOrganizationChart"/>
    <dgm:cxn modelId="{BC5314A9-D1F9-8B45-901B-6E536DE18701}" type="presOf" srcId="{4EF054F2-224A-4647-993D-3C58AFAAA464}" destId="{2D3B5948-8F3B-F244-AA7B-601062DF1149}" srcOrd="1" destOrd="0" presId="urn:microsoft.com/office/officeart/2008/layout/HalfCircleOrganizationChart"/>
    <dgm:cxn modelId="{715DF9AA-6300-C244-9215-5E5579A65959}" type="presOf" srcId="{4EF054F2-224A-4647-993D-3C58AFAAA464}" destId="{DB865454-C6B0-EC43-8D24-239A978B12EC}" srcOrd="0" destOrd="0" presId="urn:microsoft.com/office/officeart/2008/layout/HalfCircleOrganizationChart"/>
    <dgm:cxn modelId="{A6D045DC-49E4-7647-8BA8-076231486127}" type="presOf" srcId="{EB45CA21-B7F1-C648-AADC-15B53B710ED6}" destId="{0B38C160-FA44-794E-A611-FA36A706C1D4}" srcOrd="1" destOrd="0" presId="urn:microsoft.com/office/officeart/2008/layout/HalfCircleOrganizationChart"/>
    <dgm:cxn modelId="{977D98EC-362E-A84A-AB86-6F126DBA8EFC}" type="presOf" srcId="{EB45CA21-B7F1-C648-AADC-15B53B710ED6}" destId="{8DE3C420-6035-7448-801F-C661FADDFD75}" srcOrd="0" destOrd="0" presId="urn:microsoft.com/office/officeart/2008/layout/HalfCircleOrganizationChart"/>
    <dgm:cxn modelId="{DCCD9CEC-3244-5E40-A8B7-3334F5D43108}" srcId="{4EF054F2-224A-4647-993D-3C58AFAAA464}" destId="{0FD709D9-D4B0-DE40-BE65-347C7AA3A768}" srcOrd="1" destOrd="0" parTransId="{A5ABFCAE-AEC4-824D-B9EC-E9B8BE73DEC5}" sibTransId="{9B40C82A-D4A1-954B-B6CE-72F09C17CBFC}"/>
    <dgm:cxn modelId="{4A3798FC-FE2B-D54F-9FB3-8967E6CF33FD}" type="presOf" srcId="{A5ABFCAE-AEC4-824D-B9EC-E9B8BE73DEC5}" destId="{3D9A39E1-8444-2148-A999-898DDF5FE5EE}" srcOrd="0" destOrd="0" presId="urn:microsoft.com/office/officeart/2008/layout/HalfCircleOrganizationChart"/>
    <dgm:cxn modelId="{D7113421-46D5-F646-A26E-E4D0996512CD}" type="presParOf" srcId="{6FA3C0BB-D978-694A-AE4A-CC6EFF4E6CF5}" destId="{C9184D29-7D8A-1241-A8F0-97AD20097359}" srcOrd="0" destOrd="0" presId="urn:microsoft.com/office/officeart/2008/layout/HalfCircleOrganizationChart"/>
    <dgm:cxn modelId="{972162F1-1E9F-2246-A3B8-851C63EF930F}" type="presParOf" srcId="{C9184D29-7D8A-1241-A8F0-97AD20097359}" destId="{D9442E26-3966-A744-8036-7DB8B456AA72}" srcOrd="0" destOrd="0" presId="urn:microsoft.com/office/officeart/2008/layout/HalfCircleOrganizationChart"/>
    <dgm:cxn modelId="{512AC37E-0DF7-9C45-883A-B0F12F2F7CD2}" type="presParOf" srcId="{D9442E26-3966-A744-8036-7DB8B456AA72}" destId="{385ED542-CDF9-4249-AF59-F9F5182B4924}" srcOrd="0" destOrd="0" presId="urn:microsoft.com/office/officeart/2008/layout/HalfCircleOrganizationChart"/>
    <dgm:cxn modelId="{124CFB1D-2B59-1B48-A3E9-C06CF6DD4CAB}" type="presParOf" srcId="{D9442E26-3966-A744-8036-7DB8B456AA72}" destId="{60CE4CF1-6AA0-814A-82EB-F68FC9DE34E2}" srcOrd="1" destOrd="0" presId="urn:microsoft.com/office/officeart/2008/layout/HalfCircleOrganizationChart"/>
    <dgm:cxn modelId="{0DB71D07-ED30-4345-B913-E0E60D79CABF}" type="presParOf" srcId="{D9442E26-3966-A744-8036-7DB8B456AA72}" destId="{9C5EA604-6A3A-2A4F-AB6E-9E08E03F50CA}" srcOrd="2" destOrd="0" presId="urn:microsoft.com/office/officeart/2008/layout/HalfCircleOrganizationChart"/>
    <dgm:cxn modelId="{171E852E-BB2A-524E-AA81-4E2BE5132BF3}" type="presParOf" srcId="{D9442E26-3966-A744-8036-7DB8B456AA72}" destId="{38FBF7C3-7EE0-974A-B93A-1E45FBD25A6E}" srcOrd="3" destOrd="0" presId="urn:microsoft.com/office/officeart/2008/layout/HalfCircleOrganizationChart"/>
    <dgm:cxn modelId="{6EEAC5C5-EC33-264A-9EEB-0DF81A9BFE76}" type="presParOf" srcId="{C9184D29-7D8A-1241-A8F0-97AD20097359}" destId="{5DCE7778-88DA-4C43-BBDD-1931DCAE5F8A}" srcOrd="1" destOrd="0" presId="urn:microsoft.com/office/officeart/2008/layout/HalfCircleOrganizationChart"/>
    <dgm:cxn modelId="{8E321E6A-91F4-834F-AA00-7F8E5040BC7D}" type="presParOf" srcId="{C9184D29-7D8A-1241-A8F0-97AD20097359}" destId="{0E0D4FAE-6635-8747-8006-55541849C91F}" srcOrd="2" destOrd="0" presId="urn:microsoft.com/office/officeart/2008/layout/HalfCircleOrganizationChart"/>
    <dgm:cxn modelId="{E8778613-C9C4-704E-8B74-47B8258DCAFD}" type="presParOf" srcId="{6FA3C0BB-D978-694A-AE4A-CC6EFF4E6CF5}" destId="{CF24B3B5-0744-1E42-B605-23F1F1A76EF6}" srcOrd="1" destOrd="0" presId="urn:microsoft.com/office/officeart/2008/layout/HalfCircleOrganizationChart"/>
    <dgm:cxn modelId="{5F83728D-2F07-D84E-9FAE-E54F11B71EEB}" type="presParOf" srcId="{CF24B3B5-0744-1E42-B605-23F1F1A76EF6}" destId="{4955F34E-E73A-E44B-949F-C5CE2EC03BD9}" srcOrd="0" destOrd="0" presId="urn:microsoft.com/office/officeart/2008/layout/HalfCircleOrganizationChart"/>
    <dgm:cxn modelId="{7E1E19B8-B59C-6C46-9748-3E0B23699E77}" type="presParOf" srcId="{4955F34E-E73A-E44B-949F-C5CE2EC03BD9}" destId="{DB865454-C6B0-EC43-8D24-239A978B12EC}" srcOrd="0" destOrd="0" presId="urn:microsoft.com/office/officeart/2008/layout/HalfCircleOrganizationChart"/>
    <dgm:cxn modelId="{CB4AA2E6-9FB6-9542-84BC-067BD404C323}" type="presParOf" srcId="{4955F34E-E73A-E44B-949F-C5CE2EC03BD9}" destId="{0E1B471A-CE8B-B240-AAD1-6BEF55AEC769}" srcOrd="1" destOrd="0" presId="urn:microsoft.com/office/officeart/2008/layout/HalfCircleOrganizationChart"/>
    <dgm:cxn modelId="{BCD531C1-5A48-4D4F-A34D-D460CE45DC35}" type="presParOf" srcId="{4955F34E-E73A-E44B-949F-C5CE2EC03BD9}" destId="{77D39AA9-9587-184E-8224-D3DEDEE89013}" srcOrd="2" destOrd="0" presId="urn:microsoft.com/office/officeart/2008/layout/HalfCircleOrganizationChart"/>
    <dgm:cxn modelId="{22FB2316-8900-E44A-9532-873D7A4FB5B8}" type="presParOf" srcId="{4955F34E-E73A-E44B-949F-C5CE2EC03BD9}" destId="{2D3B5948-8F3B-F244-AA7B-601062DF1149}" srcOrd="3" destOrd="0" presId="urn:microsoft.com/office/officeart/2008/layout/HalfCircleOrganizationChart"/>
    <dgm:cxn modelId="{E8161CEA-B7C5-114D-A2ED-49D360F70629}" type="presParOf" srcId="{CF24B3B5-0744-1E42-B605-23F1F1A76EF6}" destId="{F42D7818-7D9F-6046-82AC-F1FDE623E9BF}" srcOrd="1" destOrd="0" presId="urn:microsoft.com/office/officeart/2008/layout/HalfCircleOrganizationChart"/>
    <dgm:cxn modelId="{4E3068DA-5960-8449-996E-54BF6B3AE5ED}" type="presParOf" srcId="{F42D7818-7D9F-6046-82AC-F1FDE623E9BF}" destId="{60881D15-EA47-FA43-AD68-24DB07300BF3}" srcOrd="0" destOrd="0" presId="urn:microsoft.com/office/officeart/2008/layout/HalfCircleOrganizationChart"/>
    <dgm:cxn modelId="{87BBCC43-6739-324F-AF47-0EF62CD4B4D1}" type="presParOf" srcId="{F42D7818-7D9F-6046-82AC-F1FDE623E9BF}" destId="{15D61534-3B87-C14A-A697-EE6BB2740F29}" srcOrd="1" destOrd="0" presId="urn:microsoft.com/office/officeart/2008/layout/HalfCircleOrganizationChart"/>
    <dgm:cxn modelId="{DB4665E1-7B76-1747-AFE9-60549002B8D2}" type="presParOf" srcId="{15D61534-3B87-C14A-A697-EE6BB2740F29}" destId="{DA0CEBA6-D8D5-844B-8302-D763412ED8DA}" srcOrd="0" destOrd="0" presId="urn:microsoft.com/office/officeart/2008/layout/HalfCircleOrganizationChart"/>
    <dgm:cxn modelId="{25B15331-5BA3-8C47-B2AE-ADB9AC2BD755}" type="presParOf" srcId="{DA0CEBA6-D8D5-844B-8302-D763412ED8DA}" destId="{8DE3C420-6035-7448-801F-C661FADDFD75}" srcOrd="0" destOrd="0" presId="urn:microsoft.com/office/officeart/2008/layout/HalfCircleOrganizationChart"/>
    <dgm:cxn modelId="{DED23E33-CA2D-884A-80B3-AD9C76E92BD7}" type="presParOf" srcId="{DA0CEBA6-D8D5-844B-8302-D763412ED8DA}" destId="{CD3632AE-8C4E-2448-A197-6C2EA8F0D9A8}" srcOrd="1" destOrd="0" presId="urn:microsoft.com/office/officeart/2008/layout/HalfCircleOrganizationChart"/>
    <dgm:cxn modelId="{30F9E16C-14AA-0E44-AB3F-8395E7DE79CB}" type="presParOf" srcId="{DA0CEBA6-D8D5-844B-8302-D763412ED8DA}" destId="{061BA312-58E4-164F-8B81-7AC5DC424BC7}" srcOrd="2" destOrd="0" presId="urn:microsoft.com/office/officeart/2008/layout/HalfCircleOrganizationChart"/>
    <dgm:cxn modelId="{D9DA790A-46BF-C948-BA6D-E71B3797C39E}" type="presParOf" srcId="{DA0CEBA6-D8D5-844B-8302-D763412ED8DA}" destId="{0B38C160-FA44-794E-A611-FA36A706C1D4}" srcOrd="3" destOrd="0" presId="urn:microsoft.com/office/officeart/2008/layout/HalfCircleOrganizationChart"/>
    <dgm:cxn modelId="{FE9A9D89-38A1-0F42-A595-A0E248A23309}" type="presParOf" srcId="{15D61534-3B87-C14A-A697-EE6BB2740F29}" destId="{F9D870B0-818F-3E49-B127-ACA2D2113AEF}" srcOrd="1" destOrd="0" presId="urn:microsoft.com/office/officeart/2008/layout/HalfCircleOrganizationChart"/>
    <dgm:cxn modelId="{ED95C65C-FD13-8A49-892D-EBAD3CD6A572}" type="presParOf" srcId="{15D61534-3B87-C14A-A697-EE6BB2740F29}" destId="{4F965262-BE03-2B44-8CCD-EB3F5A38E42F}" srcOrd="2" destOrd="0" presId="urn:microsoft.com/office/officeart/2008/layout/HalfCircleOrganizationChart"/>
    <dgm:cxn modelId="{27F6EAB5-5915-0541-A512-6BC8F3FA2FF6}" type="presParOf" srcId="{F42D7818-7D9F-6046-82AC-F1FDE623E9BF}" destId="{3D9A39E1-8444-2148-A999-898DDF5FE5EE}" srcOrd="2" destOrd="0" presId="urn:microsoft.com/office/officeart/2008/layout/HalfCircleOrganizationChart"/>
    <dgm:cxn modelId="{F7F2614A-9978-3549-8778-5D868926E9F6}" type="presParOf" srcId="{F42D7818-7D9F-6046-82AC-F1FDE623E9BF}" destId="{0E39E232-8D9E-684C-97E7-2085F661E0B3}" srcOrd="3" destOrd="0" presId="urn:microsoft.com/office/officeart/2008/layout/HalfCircleOrganizationChart"/>
    <dgm:cxn modelId="{FAD56682-A5C2-164B-A3AC-FA02B00EF9CC}" type="presParOf" srcId="{0E39E232-8D9E-684C-97E7-2085F661E0B3}" destId="{AC5DB4D8-3661-654D-AC63-E7534C5FA521}" srcOrd="0" destOrd="0" presId="urn:microsoft.com/office/officeart/2008/layout/HalfCircleOrganizationChart"/>
    <dgm:cxn modelId="{FA6CEA08-1BED-4E48-9E17-9EA1C8F12200}" type="presParOf" srcId="{AC5DB4D8-3661-654D-AC63-E7534C5FA521}" destId="{DD7AD073-DEFD-DA47-A296-B1CDB52665D1}" srcOrd="0" destOrd="0" presId="urn:microsoft.com/office/officeart/2008/layout/HalfCircleOrganizationChart"/>
    <dgm:cxn modelId="{750B63F5-9BC7-A744-B400-4BFD7673614C}" type="presParOf" srcId="{AC5DB4D8-3661-654D-AC63-E7534C5FA521}" destId="{9128B24C-56E4-F64B-9992-0183E277C045}" srcOrd="1" destOrd="0" presId="urn:microsoft.com/office/officeart/2008/layout/HalfCircleOrganizationChart"/>
    <dgm:cxn modelId="{99510B97-CA8E-B642-AC62-06786FD1B58C}" type="presParOf" srcId="{AC5DB4D8-3661-654D-AC63-E7534C5FA521}" destId="{5F99587F-42C5-9844-AF2A-2A3859C82BAE}" srcOrd="2" destOrd="0" presId="urn:microsoft.com/office/officeart/2008/layout/HalfCircleOrganizationChart"/>
    <dgm:cxn modelId="{BDCDE33B-2B64-074C-9EAC-3BBC637D299B}" type="presParOf" srcId="{AC5DB4D8-3661-654D-AC63-E7534C5FA521}" destId="{90DDF04C-DDA1-7346-AA35-338143ED5A42}" srcOrd="3" destOrd="0" presId="urn:microsoft.com/office/officeart/2008/layout/HalfCircleOrganizationChart"/>
    <dgm:cxn modelId="{6D830596-4F81-2F45-A9CC-FF5B0891234B}" type="presParOf" srcId="{0E39E232-8D9E-684C-97E7-2085F661E0B3}" destId="{538E53CF-EA72-A04E-B152-ACA525786AAF}" srcOrd="1" destOrd="0" presId="urn:microsoft.com/office/officeart/2008/layout/HalfCircleOrganizationChart"/>
    <dgm:cxn modelId="{19A9FAA5-0170-9A4E-873F-0431DB67D532}" type="presParOf" srcId="{0E39E232-8D9E-684C-97E7-2085F661E0B3}" destId="{2A7A4779-CEFC-2F4B-9C25-07A0A76DF1F0}" srcOrd="2" destOrd="0" presId="urn:microsoft.com/office/officeart/2008/layout/HalfCircleOrganizationChart"/>
    <dgm:cxn modelId="{24B8C736-5165-EA4F-A244-6BF5FC37CE13}" type="presParOf" srcId="{CF24B3B5-0744-1E42-B605-23F1F1A76EF6}" destId="{58920659-EC4C-0642-8637-2F647E7442A4}"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A39E1-8444-2148-A999-898DDF5FE5EE}">
      <dsp:nvSpPr>
        <dsp:cNvPr id="0" name=""/>
        <dsp:cNvSpPr/>
      </dsp:nvSpPr>
      <dsp:spPr>
        <a:xfrm>
          <a:off x="3084050" y="1784238"/>
          <a:ext cx="1091102" cy="378729"/>
        </a:xfrm>
        <a:custGeom>
          <a:avLst/>
          <a:gdLst/>
          <a:ahLst/>
          <a:cxnLst/>
          <a:rect l="0" t="0" r="0" b="0"/>
          <a:pathLst>
            <a:path>
              <a:moveTo>
                <a:pt x="0" y="0"/>
              </a:moveTo>
              <a:lnTo>
                <a:pt x="0" y="189364"/>
              </a:lnTo>
              <a:lnTo>
                <a:pt x="1091102" y="189364"/>
              </a:lnTo>
              <a:lnTo>
                <a:pt x="1091102"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881D15-EA47-FA43-AD68-24DB07300BF3}">
      <dsp:nvSpPr>
        <dsp:cNvPr id="0" name=""/>
        <dsp:cNvSpPr/>
      </dsp:nvSpPr>
      <dsp:spPr>
        <a:xfrm>
          <a:off x="1992947" y="1784238"/>
          <a:ext cx="1091102" cy="378729"/>
        </a:xfrm>
        <a:custGeom>
          <a:avLst/>
          <a:gdLst/>
          <a:ahLst/>
          <a:cxnLst/>
          <a:rect l="0" t="0" r="0" b="0"/>
          <a:pathLst>
            <a:path>
              <a:moveTo>
                <a:pt x="1091102" y="0"/>
              </a:moveTo>
              <a:lnTo>
                <a:pt x="1091102" y="189364"/>
              </a:lnTo>
              <a:lnTo>
                <a:pt x="0" y="189364"/>
              </a:lnTo>
              <a:lnTo>
                <a:pt x="0"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CE4CF1-6AA0-814A-82EB-F68FC9DE34E2}">
      <dsp:nvSpPr>
        <dsp:cNvPr id="0" name=""/>
        <dsp:cNvSpPr/>
      </dsp:nvSpPr>
      <dsp:spPr>
        <a:xfrm>
          <a:off x="450977"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5EA604-6A3A-2A4F-AB6E-9E08E03F50CA}">
      <dsp:nvSpPr>
        <dsp:cNvPr id="0" name=""/>
        <dsp:cNvSpPr/>
      </dsp:nvSpPr>
      <dsp:spPr>
        <a:xfrm>
          <a:off x="450977"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5ED542-CDF9-4249-AF59-F9F5182B4924}">
      <dsp:nvSpPr>
        <dsp:cNvPr id="0" name=""/>
        <dsp:cNvSpPr/>
      </dsp:nvSpPr>
      <dsp:spPr>
        <a:xfrm>
          <a:off x="108"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Set Look &amp; Feel</a:t>
          </a:r>
        </a:p>
      </dsp:txBody>
      <dsp:txXfrm>
        <a:off x="108" y="1044814"/>
        <a:ext cx="1803474" cy="577111"/>
      </dsp:txXfrm>
    </dsp:sp>
    <dsp:sp modelId="{0E1B471A-CE8B-B240-AAD1-6BEF55AEC769}">
      <dsp:nvSpPr>
        <dsp:cNvPr id="0" name=""/>
        <dsp:cNvSpPr/>
      </dsp:nvSpPr>
      <dsp:spPr>
        <a:xfrm>
          <a:off x="2633181"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D39AA9-9587-184E-8224-D3DEDEE89013}">
      <dsp:nvSpPr>
        <dsp:cNvPr id="0" name=""/>
        <dsp:cNvSpPr/>
      </dsp:nvSpPr>
      <dsp:spPr>
        <a:xfrm>
          <a:off x="2633181"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865454-C6B0-EC43-8D24-239A978B12EC}">
      <dsp:nvSpPr>
        <dsp:cNvPr id="0" name=""/>
        <dsp:cNvSpPr/>
      </dsp:nvSpPr>
      <dsp:spPr>
        <a:xfrm>
          <a:off x="2182312"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Define top-level container</a:t>
          </a:r>
        </a:p>
      </dsp:txBody>
      <dsp:txXfrm>
        <a:off x="2182312" y="1044814"/>
        <a:ext cx="1803474" cy="577111"/>
      </dsp:txXfrm>
    </dsp:sp>
    <dsp:sp modelId="{CD3632AE-8C4E-2448-A197-6C2EA8F0D9A8}">
      <dsp:nvSpPr>
        <dsp:cNvPr id="0" name=""/>
        <dsp:cNvSpPr/>
      </dsp:nvSpPr>
      <dsp:spPr>
        <a:xfrm>
          <a:off x="1542079"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61BA312-58E4-164F-8B81-7AC5DC424BC7}">
      <dsp:nvSpPr>
        <dsp:cNvPr id="0" name=""/>
        <dsp:cNvSpPr/>
      </dsp:nvSpPr>
      <dsp:spPr>
        <a:xfrm>
          <a:off x="1542079"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E3C420-6035-7448-801F-C661FADDFD75}">
      <dsp:nvSpPr>
        <dsp:cNvPr id="0" name=""/>
        <dsp:cNvSpPr/>
      </dsp:nvSpPr>
      <dsp:spPr>
        <a:xfrm>
          <a:off x="1091210"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component</a:t>
          </a:r>
        </a:p>
      </dsp:txBody>
      <dsp:txXfrm>
        <a:off x="1091210" y="2325281"/>
        <a:ext cx="1803474" cy="577111"/>
      </dsp:txXfrm>
    </dsp:sp>
    <dsp:sp modelId="{9128B24C-56E4-F64B-9992-0183E277C045}">
      <dsp:nvSpPr>
        <dsp:cNvPr id="0" name=""/>
        <dsp:cNvSpPr/>
      </dsp:nvSpPr>
      <dsp:spPr>
        <a:xfrm>
          <a:off x="3724283"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99587F-42C5-9844-AF2A-2A3859C82BAE}">
      <dsp:nvSpPr>
        <dsp:cNvPr id="0" name=""/>
        <dsp:cNvSpPr/>
      </dsp:nvSpPr>
      <dsp:spPr>
        <a:xfrm>
          <a:off x="3724283"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7AD073-DEFD-DA47-A296-B1CDB52665D1}">
      <dsp:nvSpPr>
        <dsp:cNvPr id="0" name=""/>
        <dsp:cNvSpPr/>
      </dsp:nvSpPr>
      <dsp:spPr>
        <a:xfrm>
          <a:off x="3273414"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secondary container</a:t>
          </a:r>
        </a:p>
      </dsp:txBody>
      <dsp:txXfrm>
        <a:off x="3273414" y="2325281"/>
        <a:ext cx="1803474" cy="577111"/>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B0C43BE2-C3DB-1649-80AB-79CFABC9D3BB}" type="slidenum">
              <a:rPr lang="en-US" smtClean="0"/>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Swing</a:t>
            </a:r>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&amp; Feel</a:t>
            </a:r>
          </a:p>
        </p:txBody>
      </p:sp>
      <p:sp>
        <p:nvSpPr>
          <p:cNvPr id="3" name="Content Placeholder 2"/>
          <p:cNvSpPr>
            <a:spLocks noGrp="1"/>
          </p:cNvSpPr>
          <p:nvPr>
            <p:ph idx="1"/>
          </p:nvPr>
        </p:nvSpPr>
        <p:spPr>
          <a:xfrm>
            <a:off x="457199" y="1600200"/>
            <a:ext cx="8513011" cy="4525963"/>
          </a:xfrm>
        </p:spPr>
        <p:txBody>
          <a:bodyPr>
            <a:normAutofit/>
          </a:bodyPr>
          <a:lstStyle/>
          <a:p>
            <a:r>
              <a:rPr lang="en-US" sz="2400" dirty="0" err="1">
                <a:latin typeface="Calibri"/>
                <a:cs typeface="Calibri"/>
              </a:rPr>
              <a:t>UIManager</a:t>
            </a:r>
            <a:r>
              <a:rPr lang="en-US" sz="2400" dirty="0">
                <a:latin typeface="Calibri"/>
                <a:cs typeface="Calibri"/>
              </a:rPr>
              <a:t> manages the current look and feel</a:t>
            </a:r>
          </a:p>
          <a:p>
            <a:pPr lvl="1"/>
            <a:r>
              <a:rPr lang="en-US" sz="2000" dirty="0">
                <a:latin typeface="Calibri"/>
                <a:cs typeface="Calibri"/>
              </a:rPr>
              <a:t>http://</a:t>
            </a:r>
            <a:r>
              <a:rPr lang="en-US" sz="2000" dirty="0" err="1">
                <a:latin typeface="Calibri"/>
                <a:cs typeface="Calibri"/>
              </a:rPr>
              <a:t>www.jyloo.com</a:t>
            </a:r>
            <a:r>
              <a:rPr lang="en-US" sz="2000" dirty="0">
                <a:latin typeface="Calibri"/>
                <a:cs typeface="Calibri"/>
              </a:rPr>
              <a:t>/</a:t>
            </a:r>
            <a:r>
              <a:rPr lang="en-US" sz="2000" dirty="0" err="1">
                <a:latin typeface="Calibri"/>
                <a:cs typeface="Calibri"/>
              </a:rPr>
              <a:t>synthetica</a:t>
            </a:r>
            <a:r>
              <a:rPr lang="en-US" sz="2000" dirty="0">
                <a:latin typeface="Calibri"/>
                <a:cs typeface="Calibri"/>
              </a:rPr>
              <a:t>/themes/</a:t>
            </a:r>
          </a:p>
          <a:p>
            <a:pPr marL="0" indent="0">
              <a:buNone/>
            </a:pPr>
            <a:endParaRPr lang="en-US" sz="2400" dirty="0">
              <a:latin typeface="Consolas"/>
              <a:cs typeface="Consolas"/>
            </a:endParaRPr>
          </a:p>
          <a:p>
            <a:pPr marL="0" indent="0">
              <a:buNone/>
            </a:pPr>
            <a:r>
              <a:rPr lang="en-US" sz="1400" dirty="0">
                <a:latin typeface="Consolas"/>
                <a:cs typeface="Consolas"/>
              </a:rPr>
              <a:t>/* Set Metal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javax.swing.plaf.metal.MetalLookAndFeel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Motif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com.sun.java.swing.plaf.motif.MotifLookAndFeel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Windows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com.sun.java.swing.plaf.windows.WIndowsLookAndFeel</a:t>
            </a:r>
            <a:r>
              <a:rPr lang="en-US" sz="1400" dirty="0">
                <a:latin typeface="Consolas"/>
                <a:cs typeface="Consolas"/>
              </a:rPr>
              <a:t>"); </a:t>
            </a:r>
          </a:p>
          <a:p>
            <a:pPr marL="0" indent="0">
              <a:buNone/>
            </a:pPr>
            <a:endParaRPr lang="en-US" sz="1800" dirty="0"/>
          </a:p>
        </p:txBody>
      </p:sp>
    </p:spTree>
    <p:extLst>
      <p:ext uri="{BB962C8B-B14F-4D97-AF65-F5344CB8AC3E}">
        <p14:creationId xmlns:p14="http://schemas.microsoft.com/office/powerpoint/2010/main" val="3104014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Top-level container: </a:t>
            </a:r>
            <a:r>
              <a:rPr lang="en-US" dirty="0" err="1"/>
              <a:t>JFrame</a:t>
            </a:r>
            <a:endParaRPr lang="en-US" dirty="0"/>
          </a:p>
        </p:txBody>
      </p:sp>
      <p:pic>
        <p:nvPicPr>
          <p:cNvPr id="13" name="Picture 12"/>
          <p:cNvPicPr>
            <a:picLocks noChangeAspect="1"/>
          </p:cNvPicPr>
          <p:nvPr/>
        </p:nvPicPr>
        <p:blipFill>
          <a:blip r:embed="rId2"/>
          <a:stretch>
            <a:fillRect/>
          </a:stretch>
        </p:blipFill>
        <p:spPr>
          <a:xfrm>
            <a:off x="968419" y="2183355"/>
            <a:ext cx="2641600" cy="2971800"/>
          </a:xfrm>
          <a:prstGeom prst="rect">
            <a:avLst/>
          </a:prstGeom>
        </p:spPr>
      </p:pic>
      <p:pic>
        <p:nvPicPr>
          <p:cNvPr id="14" name="Picture 13"/>
          <p:cNvPicPr>
            <a:picLocks noChangeAspect="1"/>
          </p:cNvPicPr>
          <p:nvPr/>
        </p:nvPicPr>
        <p:blipFill>
          <a:blip r:embed="rId3"/>
          <a:stretch>
            <a:fillRect/>
          </a:stretch>
        </p:blipFill>
        <p:spPr>
          <a:xfrm>
            <a:off x="4074249" y="2387599"/>
            <a:ext cx="4455089" cy="2767555"/>
          </a:xfrm>
          <a:prstGeom prst="rect">
            <a:avLst/>
          </a:prstGeom>
        </p:spPr>
      </p:pic>
    </p:spTree>
    <p:extLst>
      <p:ext uri="{BB962C8B-B14F-4D97-AF65-F5344CB8AC3E}">
        <p14:creationId xmlns:p14="http://schemas.microsoft.com/office/powerpoint/2010/main" val="2585866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Top-level container: </a:t>
            </a:r>
            <a:r>
              <a:rPr lang="en-US" dirty="0" err="1"/>
              <a:t>JDialog</a:t>
            </a:r>
            <a:endParaRPr lang="en-US" dirty="0"/>
          </a:p>
        </p:txBody>
      </p:sp>
      <p:pic>
        <p:nvPicPr>
          <p:cNvPr id="4" name="Picture 3" descr="Screen Shot 2014-11-10 at 18.26.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388" y="1664625"/>
            <a:ext cx="3809705" cy="5006414"/>
          </a:xfrm>
          <a:prstGeom prst="rect">
            <a:avLst/>
          </a:prstGeom>
        </p:spPr>
      </p:pic>
    </p:spTree>
    <p:extLst>
      <p:ext uri="{BB962C8B-B14F-4D97-AF65-F5344CB8AC3E}">
        <p14:creationId xmlns:p14="http://schemas.microsoft.com/office/powerpoint/2010/main" val="2026613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Top-level container: </a:t>
            </a:r>
            <a:r>
              <a:rPr lang="en-US" sz="3600" dirty="0" err="1"/>
              <a:t>JApplet</a:t>
            </a:r>
            <a:r>
              <a:rPr lang="en-US" sz="3600" dirty="0"/>
              <a:t> </a:t>
            </a:r>
            <a:r>
              <a:rPr lang="en-US" sz="3600" i="1" dirty="0"/>
              <a:t>(deprecated)</a:t>
            </a:r>
          </a:p>
        </p:txBody>
      </p:sp>
      <p:pic>
        <p:nvPicPr>
          <p:cNvPr id="4" name="Picture 3" descr="apple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6121" y="1598385"/>
            <a:ext cx="5275500" cy="4604732"/>
          </a:xfrm>
          <a:prstGeom prst="rect">
            <a:avLst/>
          </a:prstGeom>
        </p:spPr>
      </p:pic>
    </p:spTree>
    <p:extLst>
      <p:ext uri="{BB962C8B-B14F-4D97-AF65-F5344CB8AC3E}">
        <p14:creationId xmlns:p14="http://schemas.microsoft.com/office/powerpoint/2010/main" val="126779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081" y="1513223"/>
            <a:ext cx="7824546" cy="4507819"/>
          </a:xfrm>
          <a:prstGeom prst="rect">
            <a:avLst/>
          </a:prstGeom>
        </p:spPr>
      </p:pic>
      <p:sp>
        <p:nvSpPr>
          <p:cNvPr id="3" name="TextBox 2"/>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51476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4497"/>
            <a:ext cx="9144000" cy="2171700"/>
          </a:xfrm>
          <a:prstGeom prst="rect">
            <a:avLst/>
          </a:prstGeom>
        </p:spPr>
      </p:pic>
      <p:pic>
        <p:nvPicPr>
          <p:cNvPr id="5" name="Picture 4" descr="Screen Shot 2014-11-10 at 22.05.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19658"/>
            <a:ext cx="9144000" cy="947727"/>
          </a:xfrm>
          <a:prstGeom prst="rect">
            <a:avLst/>
          </a:prstGeom>
        </p:spPr>
      </p:pic>
      <p:sp>
        <p:nvSpPr>
          <p:cNvPr id="6" name="TextBox 5"/>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597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3" name="Picture 2" descr="Screen Shot 2014-11-10 at 22.05.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2901"/>
            <a:ext cx="9144000" cy="2511112"/>
          </a:xfrm>
          <a:prstGeom prst="rect">
            <a:avLst/>
          </a:prstGeom>
        </p:spPr>
      </p:pic>
      <p:sp>
        <p:nvSpPr>
          <p:cNvPr id="4" name="TextBox 3"/>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987151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468" y="1595152"/>
            <a:ext cx="4628862" cy="4854661"/>
          </a:xfrm>
          <a:prstGeom prst="rect">
            <a:avLst/>
          </a:prstGeom>
        </p:spPr>
      </p:pic>
      <p:sp>
        <p:nvSpPr>
          <p:cNvPr id="5" name="TextBox 4"/>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2488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a:xfrm>
            <a:off x="762000" y="1600200"/>
            <a:ext cx="7924800" cy="4525963"/>
          </a:xfrm>
        </p:spPr>
        <p:txBody>
          <a:bodyPr>
            <a:noAutofit/>
          </a:bodyPr>
          <a:lstStyle/>
          <a:p>
            <a:pPr marL="0" indent="0">
              <a:buNone/>
            </a:pPr>
            <a:r>
              <a:rPr lang="en-US" sz="1000" b="1" dirty="0">
                <a:latin typeface="Consolas"/>
                <a:cs typeface="Consolas"/>
              </a:rPr>
              <a:t>public class </a:t>
            </a:r>
            <a:r>
              <a:rPr lang="en-US" sz="1000" b="1" dirty="0" err="1">
                <a:latin typeface="Consolas"/>
                <a:cs typeface="Consolas"/>
              </a:rPr>
              <a:t>CelsiusConverterBareMinimum</a:t>
            </a:r>
            <a:r>
              <a:rPr lang="en-US" sz="1000" b="1" dirty="0">
                <a:latin typeface="Consolas"/>
                <a:cs typeface="Consolas"/>
              </a:rPr>
              <a:t> extends </a:t>
            </a:r>
            <a:r>
              <a:rPr lang="en-US" sz="1000" b="1" dirty="0" err="1">
                <a:latin typeface="Consolas"/>
                <a:cs typeface="Consolas"/>
              </a:rPr>
              <a:t>JFrame</a:t>
            </a:r>
            <a:r>
              <a:rPr lang="en-US" sz="1000" b="1" dirty="0">
                <a:latin typeface="Consolas"/>
                <a:cs typeface="Consolas"/>
              </a:rPr>
              <a:t> {</a:t>
            </a:r>
          </a:p>
          <a:p>
            <a:pPr marL="0" indent="0">
              <a:buNone/>
            </a:pPr>
            <a:r>
              <a:rPr lang="en-US" sz="1000" b="1" dirty="0">
                <a:latin typeface="Consolas"/>
                <a:cs typeface="Consolas"/>
              </a:rPr>
              <a:t>	private </a:t>
            </a:r>
            <a:r>
              <a:rPr lang="en-US" sz="1000" b="1" dirty="0" err="1">
                <a:latin typeface="Consolas"/>
                <a:cs typeface="Consolas"/>
              </a:rPr>
              <a:t>JButton</a:t>
            </a:r>
            <a:r>
              <a:rPr lang="en-US" sz="1000" b="1" dirty="0">
                <a:latin typeface="Consolas"/>
                <a:cs typeface="Consolas"/>
              </a:rPr>
              <a:t> </a:t>
            </a:r>
            <a:r>
              <a:rPr lang="en-US" sz="1000" b="1" dirty="0" err="1">
                <a:latin typeface="Consolas"/>
                <a:cs typeface="Consolas"/>
              </a:rPr>
              <a:t>CFButton</a:t>
            </a:r>
            <a:r>
              <a:rPr lang="en-US" sz="1000" b="1" dirty="0">
                <a:latin typeface="Consolas"/>
                <a:cs typeface="Consolas"/>
              </a:rPr>
              <a:t>, </a:t>
            </a:r>
            <a:r>
              <a:rPr lang="en-US" sz="1000" b="1" dirty="0" err="1">
                <a:latin typeface="Consolas"/>
                <a:cs typeface="Consolas"/>
              </a:rPr>
              <a:t>FCButton</a:t>
            </a:r>
            <a:r>
              <a:rPr lang="en-US" sz="1000" b="1" dirty="0">
                <a:latin typeface="Consolas"/>
                <a:cs typeface="Consolas"/>
              </a:rPr>
              <a:t>;</a:t>
            </a:r>
          </a:p>
          <a:p>
            <a:pPr marL="0" indent="0">
              <a:buNone/>
            </a:pPr>
            <a:r>
              <a:rPr lang="en-US" sz="1000" b="1" dirty="0">
                <a:latin typeface="Consolas"/>
                <a:cs typeface="Consolas"/>
              </a:rPr>
              <a:t>	private </a:t>
            </a:r>
            <a:r>
              <a:rPr lang="en-US" sz="1000" b="1" dirty="0" err="1">
                <a:latin typeface="Consolas"/>
                <a:cs typeface="Consolas"/>
              </a:rPr>
              <a:t>JTextField</a:t>
            </a:r>
            <a:r>
              <a:rPr lang="en-US" sz="1000" b="1" dirty="0">
                <a:latin typeface="Consolas"/>
                <a:cs typeface="Consolas"/>
              </a:rPr>
              <a:t> </a:t>
            </a:r>
            <a:r>
              <a:rPr lang="en-US" sz="1000" b="1" dirty="0" err="1">
                <a:latin typeface="Consolas"/>
                <a:cs typeface="Consolas"/>
              </a:rPr>
              <a:t>fahrenheitTF</a:t>
            </a:r>
            <a:r>
              <a:rPr lang="en-US" sz="1000" b="1" dirty="0">
                <a:latin typeface="Consolas"/>
                <a:cs typeface="Consolas"/>
              </a:rPr>
              <a:t>, </a:t>
            </a:r>
            <a:r>
              <a:rPr lang="en-US" sz="1000" b="1" dirty="0" err="1">
                <a:latin typeface="Consolas"/>
                <a:cs typeface="Consolas"/>
              </a:rPr>
              <a:t>celsiusTF</a:t>
            </a:r>
            <a:r>
              <a:rPr lang="en-US" sz="1000" b="1" dirty="0">
                <a:latin typeface="Consolas"/>
                <a:cs typeface="Consolas"/>
              </a:rPr>
              <a:t>;</a:t>
            </a:r>
          </a:p>
          <a:p>
            <a:pPr marL="0" indent="0">
              <a:buNone/>
            </a:pPr>
            <a:endParaRPr lang="en-US" sz="1000" b="1" dirty="0">
              <a:latin typeface="Consolas"/>
              <a:cs typeface="Consolas"/>
            </a:endParaRPr>
          </a:p>
          <a:p>
            <a:pPr marL="0" indent="0">
              <a:buNone/>
            </a:pPr>
            <a:r>
              <a:rPr lang="en-US" sz="1000" b="1" dirty="0">
                <a:latin typeface="Consolas"/>
                <a:cs typeface="Consolas"/>
              </a:rPr>
              <a:t>	public </a:t>
            </a:r>
            <a:r>
              <a:rPr lang="en-US" sz="1000" b="1" dirty="0" err="1">
                <a:latin typeface="Consolas"/>
                <a:cs typeface="Consolas"/>
              </a:rPr>
              <a:t>CelsiusConverterBareMinimum</a:t>
            </a:r>
            <a:r>
              <a:rPr lang="en-US" sz="1000" b="1" dirty="0">
                <a:latin typeface="Consolas"/>
                <a:cs typeface="Consolas"/>
              </a:rPr>
              <a:t>() {</a:t>
            </a:r>
          </a:p>
          <a:p>
            <a:pPr marL="0" indent="0">
              <a:buNone/>
            </a:pPr>
            <a:r>
              <a:rPr lang="en-US" sz="1000" b="1" dirty="0">
                <a:latin typeface="Consolas"/>
                <a:cs typeface="Consolas"/>
              </a:rPr>
              <a:t>		super("Celsius Converter");</a:t>
            </a:r>
          </a:p>
          <a:p>
            <a:pPr marL="0" indent="0">
              <a:buNone/>
            </a:pPr>
            <a:r>
              <a:rPr lang="en-US" sz="1000" b="1" dirty="0">
                <a:latin typeface="Consolas"/>
                <a:cs typeface="Consolas"/>
              </a:rPr>
              <a:t>		</a:t>
            </a:r>
            <a:r>
              <a:rPr lang="en-US" sz="1000" b="1" dirty="0" err="1">
                <a:latin typeface="Consolas"/>
                <a:cs typeface="Consolas"/>
              </a:rPr>
              <a:t>celsiusTF</a:t>
            </a:r>
            <a:r>
              <a:rPr lang="en-US" sz="1000" b="1" dirty="0">
                <a:latin typeface="Consolas"/>
                <a:cs typeface="Consolas"/>
              </a:rPr>
              <a:t> = new </a:t>
            </a:r>
            <a:r>
              <a:rPr lang="en-US" sz="1000" b="1" dirty="0" err="1">
                <a:latin typeface="Consolas"/>
                <a:cs typeface="Consolas"/>
              </a:rPr>
              <a:t>JTextField</a:t>
            </a:r>
            <a:r>
              <a:rPr lang="en-US" sz="1000" b="1" dirty="0">
                <a:latin typeface="Consolas"/>
                <a:cs typeface="Consolas"/>
              </a:rPr>
              <a:t>("000");</a:t>
            </a:r>
          </a:p>
          <a:p>
            <a:pPr marL="0" indent="0">
              <a:buNone/>
            </a:pPr>
            <a:r>
              <a:rPr lang="en-US" sz="1000" b="1" dirty="0">
                <a:latin typeface="Consolas"/>
                <a:cs typeface="Consolas"/>
              </a:rPr>
              <a:t>		</a:t>
            </a:r>
            <a:r>
              <a:rPr lang="en-US" sz="1000" b="1" dirty="0" err="1">
                <a:latin typeface="Consolas"/>
                <a:cs typeface="Consolas"/>
              </a:rPr>
              <a:t>fahrenheitTF</a:t>
            </a:r>
            <a:r>
              <a:rPr lang="en-US" sz="1000" b="1" dirty="0">
                <a:latin typeface="Consolas"/>
                <a:cs typeface="Consolas"/>
              </a:rPr>
              <a:t> = new </a:t>
            </a:r>
            <a:r>
              <a:rPr lang="en-US" sz="1000" b="1" dirty="0" err="1">
                <a:latin typeface="Consolas"/>
                <a:cs typeface="Consolas"/>
              </a:rPr>
              <a:t>JTextField</a:t>
            </a:r>
            <a:r>
              <a:rPr lang="en-US" sz="1000" b="1" dirty="0">
                <a:latin typeface="Consolas"/>
                <a:cs typeface="Consolas"/>
              </a:rPr>
              <a:t>("032");</a:t>
            </a:r>
          </a:p>
          <a:p>
            <a:pPr marL="0" indent="0">
              <a:buNone/>
            </a:pPr>
            <a:r>
              <a:rPr lang="en-US" sz="1000" b="1" dirty="0">
                <a:latin typeface="Consolas"/>
                <a:cs typeface="Consolas"/>
              </a:rPr>
              <a:t>		</a:t>
            </a:r>
            <a:r>
              <a:rPr lang="en-US" sz="1000" b="1" dirty="0" err="1">
                <a:latin typeface="Consolas"/>
                <a:cs typeface="Consolas"/>
              </a:rPr>
              <a:t>CFButton</a:t>
            </a:r>
            <a:r>
              <a:rPr lang="en-US" sz="1000" b="1" dirty="0">
                <a:latin typeface="Consolas"/>
                <a:cs typeface="Consolas"/>
              </a:rPr>
              <a:t> = new </a:t>
            </a:r>
            <a:r>
              <a:rPr lang="en-US" sz="1000" b="1" dirty="0" err="1">
                <a:latin typeface="Consolas"/>
                <a:cs typeface="Consolas"/>
              </a:rPr>
              <a:t>JButton</a:t>
            </a:r>
            <a:r>
              <a:rPr lang="en-US" sz="1000" b="1" dirty="0">
                <a:latin typeface="Consolas"/>
                <a:cs typeface="Consolas"/>
              </a:rPr>
              <a:t>("°C-&gt;°F");</a:t>
            </a:r>
          </a:p>
          <a:p>
            <a:pPr marL="0" indent="0">
              <a:buNone/>
            </a:pPr>
            <a:r>
              <a:rPr lang="en-US" sz="1000" b="1" dirty="0">
                <a:latin typeface="Consolas"/>
                <a:cs typeface="Consolas"/>
              </a:rPr>
              <a:t>		</a:t>
            </a:r>
            <a:r>
              <a:rPr lang="en-US" sz="1000" b="1" dirty="0" err="1">
                <a:latin typeface="Consolas"/>
                <a:cs typeface="Consolas"/>
              </a:rPr>
              <a:t>FCButton</a:t>
            </a:r>
            <a:r>
              <a:rPr lang="en-US" sz="1000" b="1" dirty="0">
                <a:latin typeface="Consolas"/>
                <a:cs typeface="Consolas"/>
              </a:rPr>
              <a:t> = new </a:t>
            </a:r>
            <a:r>
              <a:rPr lang="en-US" sz="1000" b="1" dirty="0" err="1">
                <a:latin typeface="Consolas"/>
                <a:cs typeface="Consolas"/>
              </a:rPr>
              <a:t>JButton</a:t>
            </a:r>
            <a:r>
              <a:rPr lang="en-US" sz="1000" b="1" dirty="0">
                <a:latin typeface="Consolas"/>
                <a:cs typeface="Consolas"/>
              </a:rPr>
              <a:t>("°F-&gt;°C");</a:t>
            </a:r>
          </a:p>
          <a:p>
            <a:pPr marL="0" indent="0">
              <a:buNone/>
            </a:pPr>
            <a:endParaRPr lang="en-US" sz="1000" b="1" dirty="0">
              <a:latin typeface="Consolas"/>
              <a:cs typeface="Consolas"/>
            </a:endParaRPr>
          </a:p>
          <a:p>
            <a:pPr marL="0" indent="0">
              <a:buNone/>
            </a:pPr>
            <a:r>
              <a:rPr lang="en-US" sz="1000" b="1" dirty="0">
                <a:latin typeface="Consolas"/>
                <a:cs typeface="Consolas"/>
              </a:rPr>
              <a:t>		</a:t>
            </a:r>
            <a:r>
              <a:rPr lang="en-US" sz="1000" b="1" dirty="0" err="1">
                <a:latin typeface="Consolas"/>
                <a:cs typeface="Consolas"/>
              </a:rPr>
              <a:t>JPanel</a:t>
            </a:r>
            <a:r>
              <a:rPr lang="en-US" sz="1000" b="1" dirty="0">
                <a:latin typeface="Consolas"/>
                <a:cs typeface="Consolas"/>
              </a:rPr>
              <a:t> p1 = new </a:t>
            </a:r>
            <a:r>
              <a:rPr lang="en-US" sz="1000" b="1" dirty="0" err="1">
                <a:latin typeface="Consolas"/>
                <a:cs typeface="Consolas"/>
              </a:rPr>
              <a:t>JPanel</a:t>
            </a:r>
            <a:r>
              <a:rPr lang="en-US" sz="1000" b="1" dirty="0">
                <a:latin typeface="Consolas"/>
                <a:cs typeface="Consolas"/>
              </a:rPr>
              <a:t>();</a:t>
            </a:r>
          </a:p>
          <a:p>
            <a:pPr marL="0" indent="0">
              <a:buNone/>
            </a:pPr>
            <a:r>
              <a:rPr lang="en-US" sz="1000" b="1" dirty="0">
                <a:latin typeface="Consolas"/>
                <a:cs typeface="Consolas"/>
              </a:rPr>
              <a:t>		p1.add(</a:t>
            </a:r>
            <a:r>
              <a:rPr lang="en-US" sz="1000" b="1" dirty="0" err="1">
                <a:latin typeface="Consolas"/>
                <a:cs typeface="Consolas"/>
              </a:rPr>
              <a:t>celsiusTF</a:t>
            </a:r>
            <a:r>
              <a:rPr lang="en-US" sz="1000" b="1" dirty="0">
                <a:latin typeface="Consolas"/>
                <a:cs typeface="Consolas"/>
              </a:rPr>
              <a:t>);</a:t>
            </a:r>
          </a:p>
          <a:p>
            <a:pPr marL="0" indent="0">
              <a:buNone/>
            </a:pPr>
            <a:r>
              <a:rPr lang="en-US" sz="1000" b="1" dirty="0">
                <a:latin typeface="Consolas"/>
                <a:cs typeface="Consolas"/>
              </a:rPr>
              <a:t>		p1.add(new </a:t>
            </a:r>
            <a:r>
              <a:rPr lang="en-US" sz="1000" b="1" dirty="0" err="1">
                <a:latin typeface="Consolas"/>
                <a:cs typeface="Consolas"/>
              </a:rPr>
              <a:t>JLabel</a:t>
            </a:r>
            <a:r>
              <a:rPr lang="en-US" sz="1000" b="1" dirty="0">
                <a:latin typeface="Consolas"/>
                <a:cs typeface="Consolas"/>
              </a:rPr>
              <a:t>("°C"));</a:t>
            </a:r>
          </a:p>
          <a:p>
            <a:pPr marL="0" indent="0">
              <a:buNone/>
            </a:pPr>
            <a:r>
              <a:rPr lang="en-US" sz="1000" b="1" dirty="0">
                <a:latin typeface="Consolas"/>
                <a:cs typeface="Consolas"/>
              </a:rPr>
              <a:t>		p1.add(</a:t>
            </a:r>
            <a:r>
              <a:rPr lang="en-US" sz="1000" b="1" dirty="0" err="1">
                <a:latin typeface="Consolas"/>
                <a:cs typeface="Consolas"/>
              </a:rPr>
              <a:t>fahrenheitTF</a:t>
            </a:r>
            <a:r>
              <a:rPr lang="en-US" sz="1000" b="1" dirty="0">
                <a:latin typeface="Consolas"/>
                <a:cs typeface="Consolas"/>
              </a:rPr>
              <a:t>);</a:t>
            </a:r>
          </a:p>
          <a:p>
            <a:pPr marL="0" indent="0">
              <a:buNone/>
            </a:pPr>
            <a:r>
              <a:rPr lang="en-US" sz="1000" b="1" dirty="0">
                <a:latin typeface="Consolas"/>
                <a:cs typeface="Consolas"/>
              </a:rPr>
              <a:t>		p1.add(new </a:t>
            </a:r>
            <a:r>
              <a:rPr lang="en-US" sz="1000" b="1" dirty="0" err="1">
                <a:latin typeface="Consolas"/>
                <a:cs typeface="Consolas"/>
              </a:rPr>
              <a:t>JLabel</a:t>
            </a:r>
            <a:r>
              <a:rPr lang="en-US" sz="1000" b="1" dirty="0">
                <a:latin typeface="Consolas"/>
                <a:cs typeface="Consolas"/>
              </a:rPr>
              <a:t>("°F"));</a:t>
            </a:r>
          </a:p>
          <a:p>
            <a:pPr marL="0" indent="0">
              <a:buNone/>
            </a:pPr>
            <a:r>
              <a:rPr lang="en-US" sz="1000" b="1" dirty="0">
                <a:latin typeface="Consolas"/>
                <a:cs typeface="Consolas"/>
              </a:rPr>
              <a:t>		p1.add(</a:t>
            </a:r>
            <a:r>
              <a:rPr lang="en-US" sz="1000" b="1" dirty="0" err="1">
                <a:latin typeface="Consolas"/>
                <a:cs typeface="Consolas"/>
              </a:rPr>
              <a:t>CFButton</a:t>
            </a:r>
            <a:r>
              <a:rPr lang="en-US" sz="1000" b="1" dirty="0">
                <a:latin typeface="Consolas"/>
                <a:cs typeface="Consolas"/>
              </a:rPr>
              <a:t>);</a:t>
            </a:r>
          </a:p>
          <a:p>
            <a:pPr marL="0" indent="0">
              <a:buNone/>
            </a:pPr>
            <a:r>
              <a:rPr lang="en-US" sz="1000" b="1" dirty="0">
                <a:latin typeface="Consolas"/>
                <a:cs typeface="Consolas"/>
              </a:rPr>
              <a:t>		p1.add(</a:t>
            </a:r>
            <a:r>
              <a:rPr lang="en-US" sz="1000" b="1" dirty="0" err="1">
                <a:latin typeface="Consolas"/>
                <a:cs typeface="Consolas"/>
              </a:rPr>
              <a:t>FCButton</a:t>
            </a:r>
            <a:r>
              <a:rPr lang="en-US" sz="1000" b="1" dirty="0">
                <a:latin typeface="Consolas"/>
                <a:cs typeface="Consolas"/>
              </a:rPr>
              <a:t>);</a:t>
            </a:r>
          </a:p>
          <a:p>
            <a:pPr marL="0" indent="0">
              <a:buNone/>
            </a:pPr>
            <a:endParaRPr lang="en-US" sz="1000" b="1" dirty="0">
              <a:latin typeface="Consolas"/>
              <a:cs typeface="Consolas"/>
            </a:endParaRPr>
          </a:p>
          <a:p>
            <a:pPr marL="0" indent="0">
              <a:buNone/>
            </a:pPr>
            <a:r>
              <a:rPr lang="en-US" sz="1000" b="1" dirty="0">
                <a:latin typeface="Consolas"/>
                <a:cs typeface="Consolas"/>
              </a:rPr>
              <a:t>		</a:t>
            </a:r>
            <a:r>
              <a:rPr lang="en-US" sz="1000" b="1" dirty="0" err="1">
                <a:latin typeface="Consolas"/>
                <a:cs typeface="Consolas"/>
              </a:rPr>
              <a:t>setContentPane</a:t>
            </a:r>
            <a:r>
              <a:rPr lang="en-US" sz="1000" b="1" dirty="0">
                <a:latin typeface="Consolas"/>
                <a:cs typeface="Consolas"/>
              </a:rPr>
              <a:t>(p1);</a:t>
            </a:r>
          </a:p>
          <a:p>
            <a:pPr marL="0" indent="0">
              <a:buNone/>
            </a:pPr>
            <a:r>
              <a:rPr lang="en-US" sz="1000" b="1" dirty="0">
                <a:latin typeface="Consolas"/>
                <a:cs typeface="Consolas"/>
              </a:rPr>
              <a:t>		</a:t>
            </a:r>
            <a:r>
              <a:rPr lang="en-US" sz="1000" b="1" dirty="0" err="1">
                <a:latin typeface="Consolas"/>
                <a:cs typeface="Consolas"/>
              </a:rPr>
              <a:t>setDefaultCloseOperation</a:t>
            </a:r>
            <a:r>
              <a:rPr lang="en-US" sz="1000" b="1" dirty="0">
                <a:latin typeface="Consolas"/>
                <a:cs typeface="Consolas"/>
              </a:rPr>
              <a:t>(</a:t>
            </a:r>
            <a:r>
              <a:rPr lang="en-US" sz="1000" b="1" dirty="0" err="1">
                <a:latin typeface="Consolas"/>
                <a:cs typeface="Consolas"/>
              </a:rPr>
              <a:t>WindowConstants.EXIT_ON_CLOSE</a:t>
            </a:r>
            <a:r>
              <a:rPr lang="en-US" sz="1000" b="1" dirty="0">
                <a:latin typeface="Consolas"/>
                <a:cs typeface="Consolas"/>
              </a:rPr>
              <a:t>);</a:t>
            </a:r>
          </a:p>
          <a:p>
            <a:pPr marL="0" indent="0">
              <a:buNone/>
            </a:pPr>
            <a:r>
              <a:rPr lang="en-US" sz="1000" b="1" dirty="0">
                <a:latin typeface="Consolas"/>
                <a:cs typeface="Consolas"/>
              </a:rPr>
              <a:t>		</a:t>
            </a:r>
            <a:r>
              <a:rPr lang="en-US" sz="1000" b="1" dirty="0" err="1">
                <a:latin typeface="Consolas"/>
                <a:cs typeface="Consolas"/>
              </a:rPr>
              <a:t>setSize</a:t>
            </a:r>
            <a:r>
              <a:rPr lang="en-US" sz="1000" b="1" dirty="0">
                <a:latin typeface="Consolas"/>
                <a:cs typeface="Consolas"/>
              </a:rPr>
              <a:t>(350, 75);</a:t>
            </a:r>
          </a:p>
          <a:p>
            <a:pPr marL="0" indent="0">
              <a:buNone/>
            </a:pPr>
            <a:r>
              <a:rPr lang="en-US" sz="1000" b="1" dirty="0">
                <a:latin typeface="Consolas"/>
                <a:cs typeface="Consolas"/>
              </a:rPr>
              <a:t>		</a:t>
            </a:r>
            <a:r>
              <a:rPr lang="en-US" sz="1000" b="1" dirty="0" err="1">
                <a:latin typeface="Consolas"/>
                <a:cs typeface="Consolas"/>
              </a:rPr>
              <a:t>setVisible</a:t>
            </a:r>
            <a:r>
              <a:rPr lang="en-US" sz="1000" b="1" dirty="0">
                <a:latin typeface="Consolas"/>
                <a:cs typeface="Consolas"/>
              </a:rPr>
              <a:t>(true);</a:t>
            </a:r>
          </a:p>
          <a:p>
            <a:pPr marL="0" indent="0">
              <a:buNone/>
            </a:pPr>
            <a:r>
              <a:rPr lang="en-US" sz="1000" b="1" dirty="0">
                <a:latin typeface="Consolas"/>
                <a:cs typeface="Consolas"/>
              </a:rPr>
              <a:t>	}</a:t>
            </a:r>
          </a:p>
          <a:p>
            <a:pPr marL="0" indent="0">
              <a:buNone/>
            </a:pPr>
            <a:r>
              <a:rPr lang="en-US" sz="1000" b="1" dirty="0">
                <a:latin typeface="Consolas"/>
                <a:cs typeface="Consolas"/>
              </a:rPr>
              <a:t>}</a:t>
            </a:r>
          </a:p>
        </p:txBody>
      </p:sp>
      <p:pic>
        <p:nvPicPr>
          <p:cNvPr id="5" name="Picture 4">
            <a:extLst>
              <a:ext uri="{FF2B5EF4-FFF2-40B4-BE49-F238E27FC236}">
                <a16:creationId xmlns:a16="http://schemas.microsoft.com/office/drawing/2014/main" id="{D859735C-D55B-5149-8FFD-0660FE1DA766}"/>
              </a:ext>
            </a:extLst>
          </p:cNvPr>
          <p:cNvPicPr>
            <a:picLocks noChangeAspect="1"/>
          </p:cNvPicPr>
          <p:nvPr/>
        </p:nvPicPr>
        <p:blipFill>
          <a:blip r:embed="rId2"/>
          <a:stretch>
            <a:fillRect/>
          </a:stretch>
        </p:blipFill>
        <p:spPr>
          <a:xfrm>
            <a:off x="4572000" y="3112824"/>
            <a:ext cx="4429684" cy="1703725"/>
          </a:xfrm>
          <a:prstGeom prst="rect">
            <a:avLst/>
          </a:prstGeom>
        </p:spPr>
      </p:pic>
    </p:spTree>
    <p:extLst>
      <p:ext uri="{BB962C8B-B14F-4D97-AF65-F5344CB8AC3E}">
        <p14:creationId xmlns:p14="http://schemas.microsoft.com/office/powerpoint/2010/main" val="1192600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basic methods</a:t>
            </a:r>
          </a:p>
        </p:txBody>
      </p:sp>
      <p:sp>
        <p:nvSpPr>
          <p:cNvPr id="3" name="Content Placeholder 2"/>
          <p:cNvSpPr>
            <a:spLocks noGrp="1"/>
          </p:cNvSpPr>
          <p:nvPr>
            <p:ph idx="1"/>
          </p:nvPr>
        </p:nvSpPr>
        <p:spPr/>
        <p:txBody>
          <a:bodyPr>
            <a:normAutofit fontScale="62500" lnSpcReduction="20000"/>
          </a:bodyPr>
          <a:lstStyle/>
          <a:p>
            <a:r>
              <a:rPr lang="en-US" dirty="0" err="1">
                <a:solidFill>
                  <a:srgbClr val="E46C0A"/>
                </a:solidFill>
              </a:rPr>
              <a:t>getContentPane</a:t>
            </a:r>
            <a:r>
              <a:rPr lang="en-US" dirty="0">
                <a:solidFill>
                  <a:srgbClr val="E46C0A"/>
                </a:solidFill>
              </a:rPr>
              <a:t>()</a:t>
            </a:r>
          </a:p>
          <a:p>
            <a:pPr lvl="1"/>
            <a:r>
              <a:rPr lang="en-US" dirty="0"/>
              <a:t>retrieves the primary </a:t>
            </a:r>
            <a:r>
              <a:rPr lang="en-US" dirty="0" err="1"/>
              <a:t>JPanel</a:t>
            </a:r>
            <a:r>
              <a:rPr lang="en-US" dirty="0"/>
              <a:t> </a:t>
            </a:r>
          </a:p>
          <a:p>
            <a:r>
              <a:rPr lang="en-US" dirty="0" err="1">
                <a:solidFill>
                  <a:srgbClr val="E46C0A"/>
                </a:solidFill>
              </a:rPr>
              <a:t>setContentPane</a:t>
            </a:r>
            <a:r>
              <a:rPr lang="en-US" dirty="0">
                <a:solidFill>
                  <a:srgbClr val="E46C0A"/>
                </a:solidFill>
              </a:rPr>
              <a:t>(Container c)</a:t>
            </a:r>
          </a:p>
          <a:p>
            <a:pPr lvl="1"/>
            <a:r>
              <a:rPr lang="en-US" dirty="0"/>
              <a:t>sets the primary </a:t>
            </a:r>
            <a:r>
              <a:rPr lang="en-US" dirty="0" err="1"/>
              <a:t>JPanel</a:t>
            </a:r>
            <a:endParaRPr lang="en-US" dirty="0"/>
          </a:p>
          <a:p>
            <a:r>
              <a:rPr lang="en-US" dirty="0">
                <a:solidFill>
                  <a:schemeClr val="accent6">
                    <a:lumMod val="75000"/>
                  </a:schemeClr>
                </a:solidFill>
              </a:rPr>
              <a:t>add(Component c)</a:t>
            </a:r>
          </a:p>
          <a:p>
            <a:pPr lvl="1"/>
            <a:r>
              <a:rPr lang="en-US" dirty="0"/>
              <a:t>add a component to the primary </a:t>
            </a:r>
            <a:r>
              <a:rPr lang="en-US" dirty="0" err="1"/>
              <a:t>JPanel</a:t>
            </a:r>
            <a:r>
              <a:rPr lang="en-US" dirty="0"/>
              <a:t> </a:t>
            </a:r>
          </a:p>
          <a:p>
            <a:r>
              <a:rPr lang="en-US" dirty="0" err="1">
                <a:solidFill>
                  <a:schemeClr val="accent6">
                    <a:lumMod val="75000"/>
                  </a:schemeClr>
                </a:solidFill>
              </a:rPr>
              <a:t>setDefaultCloseOperation</a:t>
            </a:r>
            <a:r>
              <a:rPr lang="en-US" dirty="0">
                <a:solidFill>
                  <a:schemeClr val="accent6">
                    <a:lumMod val="75000"/>
                  </a:schemeClr>
                </a:solidFill>
              </a:rPr>
              <a:t>(</a:t>
            </a:r>
            <a:r>
              <a:rPr lang="en-US" dirty="0" err="1">
                <a:solidFill>
                  <a:schemeClr val="accent6">
                    <a:lumMod val="75000"/>
                  </a:schemeClr>
                </a:solidFill>
              </a:rPr>
              <a:t>WindowConstants</a:t>
            </a:r>
            <a:r>
              <a:rPr lang="en-US" dirty="0">
                <a:solidFill>
                  <a:schemeClr val="accent6">
                    <a:lumMod val="75000"/>
                  </a:schemeClr>
                </a:solidFill>
              </a:rPr>
              <a:t>)</a:t>
            </a:r>
          </a:p>
          <a:p>
            <a:pPr lvl="1"/>
            <a:r>
              <a:rPr lang="en-US" dirty="0"/>
              <a:t>EXIT_ON_CLOSE </a:t>
            </a:r>
          </a:p>
          <a:p>
            <a:pPr lvl="1"/>
            <a:r>
              <a:rPr lang="en-US" dirty="0"/>
              <a:t>DO_NOTHING_ON_CLOSE </a:t>
            </a:r>
          </a:p>
          <a:p>
            <a:pPr lvl="1"/>
            <a:r>
              <a:rPr lang="en-US" dirty="0"/>
              <a:t>DISPOSE_ON_CLOSE </a:t>
            </a:r>
          </a:p>
          <a:p>
            <a:pPr lvl="1"/>
            <a:r>
              <a:rPr lang="en-US" dirty="0"/>
              <a:t>HIDE_ON_CLOSE</a:t>
            </a:r>
          </a:p>
          <a:p>
            <a:r>
              <a:rPr lang="en-US" dirty="0" err="1">
                <a:solidFill>
                  <a:srgbClr val="E46C0A"/>
                </a:solidFill>
              </a:rPr>
              <a:t>setSize</a:t>
            </a:r>
            <a:r>
              <a:rPr lang="en-US" dirty="0">
                <a:solidFill>
                  <a:srgbClr val="E46C0A"/>
                </a:solidFill>
              </a:rPr>
              <a:t>(</a:t>
            </a:r>
            <a:r>
              <a:rPr lang="en-US" dirty="0" err="1">
                <a:solidFill>
                  <a:srgbClr val="E46C0A"/>
                </a:solidFill>
              </a:rPr>
              <a:t>int</a:t>
            </a:r>
            <a:r>
              <a:rPr lang="en-US" dirty="0">
                <a:solidFill>
                  <a:srgbClr val="E46C0A"/>
                </a:solidFill>
              </a:rPr>
              <a:t> base, </a:t>
            </a:r>
            <a:r>
              <a:rPr lang="en-US" dirty="0" err="1">
                <a:solidFill>
                  <a:srgbClr val="E46C0A"/>
                </a:solidFill>
              </a:rPr>
              <a:t>int</a:t>
            </a:r>
            <a:r>
              <a:rPr lang="en-US" dirty="0">
                <a:solidFill>
                  <a:srgbClr val="E46C0A"/>
                </a:solidFill>
              </a:rPr>
              <a:t> height)</a:t>
            </a:r>
          </a:p>
          <a:p>
            <a:pPr lvl="1"/>
            <a:r>
              <a:rPr lang="en-US" dirty="0"/>
              <a:t>defines the dimensions of the component</a:t>
            </a:r>
          </a:p>
          <a:p>
            <a:r>
              <a:rPr lang="en-US" dirty="0" err="1">
                <a:solidFill>
                  <a:srgbClr val="E46C0A"/>
                </a:solidFill>
              </a:rPr>
              <a:t>setVisible</a:t>
            </a:r>
            <a:r>
              <a:rPr lang="en-US" dirty="0">
                <a:solidFill>
                  <a:srgbClr val="E46C0A"/>
                </a:solidFill>
              </a:rPr>
              <a:t>(</a:t>
            </a:r>
            <a:r>
              <a:rPr lang="en-US" dirty="0" err="1">
                <a:solidFill>
                  <a:srgbClr val="E46C0A"/>
                </a:solidFill>
              </a:rPr>
              <a:t>boolean</a:t>
            </a:r>
            <a:r>
              <a:rPr lang="en-US" dirty="0">
                <a:solidFill>
                  <a:srgbClr val="E46C0A"/>
                </a:solidFill>
              </a:rPr>
              <a:t> visibility)</a:t>
            </a:r>
          </a:p>
          <a:p>
            <a:pPr lvl="1"/>
            <a:r>
              <a:rPr lang="en-US" dirty="0"/>
              <a:t>defines the visibility status of the component</a:t>
            </a:r>
          </a:p>
          <a:p>
            <a:endParaRPr lang="en-US" dirty="0"/>
          </a:p>
        </p:txBody>
      </p:sp>
    </p:spTree>
    <p:extLst>
      <p:ext uri="{BB962C8B-B14F-4D97-AF65-F5344CB8AC3E}">
        <p14:creationId xmlns:p14="http://schemas.microsoft.com/office/powerpoint/2010/main" val="308084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a:t>
            </a:r>
          </a:p>
        </p:txBody>
      </p:sp>
      <p:pic>
        <p:nvPicPr>
          <p:cNvPr id="3" name="Picture 2"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781" y="1769807"/>
            <a:ext cx="7725626" cy="4278389"/>
          </a:xfrm>
          <a:prstGeom prst="rect">
            <a:avLst/>
          </a:prstGeom>
        </p:spPr>
      </p:pic>
    </p:spTree>
    <p:extLst>
      <p:ext uri="{BB962C8B-B14F-4D97-AF65-F5344CB8AC3E}">
        <p14:creationId xmlns:p14="http://schemas.microsoft.com/office/powerpoint/2010/main" val="408894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it!</a:t>
            </a:r>
          </a:p>
        </p:txBody>
      </p:sp>
      <p:sp>
        <p:nvSpPr>
          <p:cNvPr id="4" name="Content Placeholder 3"/>
          <p:cNvSpPr>
            <a:spLocks noGrp="1"/>
          </p:cNvSpPr>
          <p:nvPr>
            <p:ph idx="1"/>
          </p:nvPr>
        </p:nvSpPr>
        <p:spPr/>
        <p:txBody>
          <a:bodyPr>
            <a:normAutofit fontScale="92500" lnSpcReduction="10000"/>
          </a:bodyPr>
          <a:lstStyle/>
          <a:p>
            <a:pPr marL="0" indent="0">
              <a:buNone/>
            </a:pPr>
            <a:r>
              <a:rPr lang="en-US" sz="2000" dirty="0">
                <a:solidFill>
                  <a:schemeClr val="accent6">
                    <a:lumMod val="75000"/>
                  </a:schemeClr>
                </a:solidFill>
                <a:latin typeface="Consolas"/>
                <a:cs typeface="Consolas"/>
              </a:rPr>
              <a:t>// Ok</a:t>
            </a:r>
          </a:p>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new </a:t>
            </a:r>
            <a:r>
              <a:rPr lang="en-US" sz="2000" dirty="0" err="1">
                <a:latin typeface="Consolas"/>
                <a:cs typeface="Consolas"/>
              </a:rPr>
              <a:t>CelsiusConverter</a:t>
            </a:r>
            <a:r>
              <a:rPr lang="en-US" sz="2000" dirty="0">
                <a:latin typeface="Consolas"/>
                <a:cs typeface="Consolas"/>
              </a:rPr>
              <a:t>();</a:t>
            </a:r>
          </a:p>
          <a:p>
            <a:pPr marL="0" indent="0">
              <a:buNone/>
            </a:pPr>
            <a:r>
              <a:rPr lang="mr-IN" sz="2000" dirty="0">
                <a:latin typeface="Consolas"/>
                <a:cs typeface="Consolas"/>
              </a:rPr>
              <a:t>}</a:t>
            </a:r>
            <a:endParaRPr lang="en-US" sz="2000" dirty="0">
              <a:latin typeface="Consolas"/>
              <a:cs typeface="Consolas"/>
            </a:endParaRPr>
          </a:p>
          <a:p>
            <a:pPr marL="0" indent="0">
              <a:buNone/>
            </a:pPr>
            <a:r>
              <a:rPr lang="en-US" sz="2000" dirty="0">
                <a:solidFill>
                  <a:srgbClr val="008000"/>
                </a:solidFill>
                <a:latin typeface="Consolas"/>
                <a:cs typeface="Consolas"/>
              </a:rPr>
              <a:t>	</a:t>
            </a:r>
          </a:p>
          <a:p>
            <a:pPr marL="0" indent="0">
              <a:buNone/>
            </a:pPr>
            <a:r>
              <a:rPr lang="en-US" sz="2000" dirty="0">
                <a:solidFill>
                  <a:srgbClr val="008000"/>
                </a:solidFill>
                <a:latin typeface="Consolas"/>
                <a:cs typeface="Consolas"/>
              </a:rPr>
              <a:t>// Better</a:t>
            </a:r>
          </a:p>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EventQueue.</a:t>
            </a:r>
            <a:r>
              <a:rPr lang="en-US" sz="2000" i="1" dirty="0" err="1">
                <a:latin typeface="Consolas"/>
                <a:cs typeface="Consolas"/>
              </a:rPr>
              <a:t>invokeLater</a:t>
            </a:r>
            <a:r>
              <a:rPr lang="en-US" sz="2000" i="1" dirty="0">
                <a:latin typeface="Consolas"/>
                <a:cs typeface="Consolas"/>
              </a:rPr>
              <a:t>(new Runnable() {</a:t>
            </a:r>
          </a:p>
          <a:p>
            <a:pPr marL="0" indent="0">
              <a:buNone/>
            </a:pPr>
            <a:r>
              <a:rPr lang="en-US" sz="2000" dirty="0">
                <a:latin typeface="Consolas"/>
                <a:cs typeface="Consolas"/>
              </a:rPr>
              <a:t>		@Override</a:t>
            </a:r>
          </a:p>
          <a:p>
            <a:pPr marL="0" indent="0">
              <a:buNone/>
            </a:pPr>
            <a:r>
              <a:rPr lang="en-US" sz="2000" dirty="0">
                <a:latin typeface="Consolas"/>
                <a:cs typeface="Consolas"/>
              </a:rPr>
              <a:t>		public void run() {</a:t>
            </a:r>
          </a:p>
          <a:p>
            <a:pPr marL="0" indent="0">
              <a:buNone/>
            </a:pPr>
            <a:r>
              <a:rPr lang="en-US" sz="2000" dirty="0">
                <a:latin typeface="Consolas"/>
                <a:cs typeface="Consolas"/>
              </a:rPr>
              <a:t>			new </a:t>
            </a:r>
            <a:r>
              <a:rPr lang="en-US" sz="2000" dirty="0" err="1">
                <a:latin typeface="Consolas"/>
                <a:cs typeface="Consolas"/>
              </a:rPr>
              <a:t>CelsiusConverter</a:t>
            </a:r>
            <a:r>
              <a:rPr lang="en-US" sz="2000" dirty="0">
                <a:latin typeface="Consolas"/>
                <a:cs typeface="Consolas"/>
              </a:rPr>
              <a:t>();</a:t>
            </a:r>
          </a:p>
          <a:p>
            <a:pPr marL="0" indent="0">
              <a:buNone/>
            </a:pPr>
            <a:r>
              <a:rPr lang="en-US" sz="2000" dirty="0">
                <a:latin typeface="Consolas"/>
                <a:cs typeface="Consolas"/>
              </a:rPr>
              <a:t>		}</a:t>
            </a:r>
          </a:p>
          <a:p>
            <a:pPr marL="0" indent="0">
              <a:buNone/>
            </a:pPr>
            <a:r>
              <a:rPr lang="mr-IN" sz="2000" dirty="0">
                <a:latin typeface="Consolas"/>
                <a:cs typeface="Consolas"/>
              </a:rPr>
              <a:t>	}</a:t>
            </a:r>
            <a:r>
              <a:rPr lang="it-IT" sz="2000" dirty="0">
                <a:latin typeface="Consolas"/>
                <a:cs typeface="Consolas"/>
              </a:rPr>
              <a:t>);</a:t>
            </a:r>
            <a:endParaRPr lang="mr-IN" sz="2000" dirty="0">
              <a:latin typeface="Consolas"/>
              <a:cs typeface="Consolas"/>
            </a:endParaRPr>
          </a:p>
          <a:p>
            <a:pPr marL="0" indent="0">
              <a:buNone/>
            </a:pPr>
            <a:r>
              <a:rPr lang="mr-IN" sz="2000" dirty="0">
                <a:latin typeface="Consolas"/>
                <a:cs typeface="Consolas"/>
              </a:rPr>
              <a:t>}</a:t>
            </a:r>
            <a:endParaRPr lang="en-US" sz="2000" dirty="0">
              <a:latin typeface="Consolas"/>
              <a:cs typeface="Consolas"/>
            </a:endParaRPr>
          </a:p>
        </p:txBody>
      </p:sp>
    </p:spTree>
    <p:extLst>
      <p:ext uri="{BB962C8B-B14F-4D97-AF65-F5344CB8AC3E}">
        <p14:creationId xmlns:p14="http://schemas.microsoft.com/office/powerpoint/2010/main" val="3042109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a:t>
            </a:r>
            <a:r>
              <a:rPr lang="en-US" dirty="0" err="1"/>
              <a:t>MenuBar</a:t>
            </a:r>
            <a:endParaRPr lang="en-US" dirty="0"/>
          </a:p>
        </p:txBody>
      </p:sp>
      <p:pic>
        <p:nvPicPr>
          <p:cNvPr id="4" name="Picture 3" descr="MenuLookDem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89" y="1891397"/>
            <a:ext cx="6853829" cy="4149892"/>
          </a:xfrm>
          <a:prstGeom prst="rect">
            <a:avLst/>
          </a:prstGeom>
        </p:spPr>
      </p:pic>
      <p:sp>
        <p:nvSpPr>
          <p:cNvPr id="3" name="TextBox 2">
            <a:extLst>
              <a:ext uri="{FF2B5EF4-FFF2-40B4-BE49-F238E27FC236}">
                <a16:creationId xmlns:a16="http://schemas.microsoft.com/office/drawing/2014/main" id="{3C508C5A-A945-AD4C-B52F-775042AEAB9C}"/>
              </a:ext>
            </a:extLst>
          </p:cNvPr>
          <p:cNvSpPr txBox="1"/>
          <p:nvPr/>
        </p:nvSpPr>
        <p:spPr>
          <a:xfrm>
            <a:off x="4954772" y="1459218"/>
            <a:ext cx="1130438" cy="369332"/>
          </a:xfrm>
          <a:prstGeom prst="rect">
            <a:avLst/>
          </a:prstGeom>
          <a:noFill/>
        </p:spPr>
        <p:txBody>
          <a:bodyPr wrap="none" rtlCol="0">
            <a:spAutoFit/>
          </a:bodyPr>
          <a:lstStyle/>
          <a:p>
            <a:r>
              <a:rPr lang="en-GB" dirty="0" err="1">
                <a:solidFill>
                  <a:srgbClr val="FF0000"/>
                </a:solidFill>
              </a:rPr>
              <a:t>JMenuBar</a:t>
            </a:r>
            <a:endParaRPr lang="en-GB" dirty="0">
              <a:solidFill>
                <a:srgbClr val="FF0000"/>
              </a:solidFill>
            </a:endParaRPr>
          </a:p>
        </p:txBody>
      </p:sp>
      <p:sp>
        <p:nvSpPr>
          <p:cNvPr id="5" name="TextBox 4">
            <a:extLst>
              <a:ext uri="{FF2B5EF4-FFF2-40B4-BE49-F238E27FC236}">
                <a16:creationId xmlns:a16="http://schemas.microsoft.com/office/drawing/2014/main" id="{29AD628E-1B92-B547-B9E2-268B91F26F0A}"/>
              </a:ext>
            </a:extLst>
          </p:cNvPr>
          <p:cNvSpPr txBox="1"/>
          <p:nvPr/>
        </p:nvSpPr>
        <p:spPr>
          <a:xfrm>
            <a:off x="5645889" y="3966343"/>
            <a:ext cx="1246560" cy="369332"/>
          </a:xfrm>
          <a:prstGeom prst="rect">
            <a:avLst/>
          </a:prstGeom>
          <a:noFill/>
        </p:spPr>
        <p:txBody>
          <a:bodyPr wrap="none" rtlCol="0">
            <a:spAutoFit/>
          </a:bodyPr>
          <a:lstStyle/>
          <a:p>
            <a:r>
              <a:rPr lang="en-GB" dirty="0" err="1">
                <a:solidFill>
                  <a:srgbClr val="FF0000"/>
                </a:solidFill>
              </a:rPr>
              <a:t>JMenuItem</a:t>
            </a:r>
            <a:endParaRPr lang="en-GB" dirty="0">
              <a:solidFill>
                <a:srgbClr val="FF0000"/>
              </a:solidFill>
            </a:endParaRPr>
          </a:p>
        </p:txBody>
      </p:sp>
      <p:sp>
        <p:nvSpPr>
          <p:cNvPr id="6" name="TextBox 5">
            <a:extLst>
              <a:ext uri="{FF2B5EF4-FFF2-40B4-BE49-F238E27FC236}">
                <a16:creationId xmlns:a16="http://schemas.microsoft.com/office/drawing/2014/main" id="{0B190C51-A4CB-1442-BF74-C36AF82E51B7}"/>
              </a:ext>
            </a:extLst>
          </p:cNvPr>
          <p:cNvSpPr txBox="1"/>
          <p:nvPr/>
        </p:nvSpPr>
        <p:spPr>
          <a:xfrm>
            <a:off x="3129516" y="1464059"/>
            <a:ext cx="814647" cy="369332"/>
          </a:xfrm>
          <a:prstGeom prst="rect">
            <a:avLst/>
          </a:prstGeom>
          <a:noFill/>
        </p:spPr>
        <p:txBody>
          <a:bodyPr wrap="none" rtlCol="0">
            <a:spAutoFit/>
          </a:bodyPr>
          <a:lstStyle/>
          <a:p>
            <a:r>
              <a:rPr lang="en-GB" dirty="0" err="1">
                <a:solidFill>
                  <a:srgbClr val="FF0000"/>
                </a:solidFill>
              </a:rPr>
              <a:t>JMenu</a:t>
            </a:r>
            <a:endParaRPr lang="en-GB" dirty="0">
              <a:solidFill>
                <a:srgbClr val="FF0000"/>
              </a:solidFill>
            </a:endParaRPr>
          </a:p>
        </p:txBody>
      </p:sp>
      <p:cxnSp>
        <p:nvCxnSpPr>
          <p:cNvPr id="8" name="Straight Arrow Connector 7">
            <a:extLst>
              <a:ext uri="{FF2B5EF4-FFF2-40B4-BE49-F238E27FC236}">
                <a16:creationId xmlns:a16="http://schemas.microsoft.com/office/drawing/2014/main" id="{7E168BC8-1DE4-EE4F-AE7F-746222E7EF9E}"/>
              </a:ext>
            </a:extLst>
          </p:cNvPr>
          <p:cNvCxnSpPr>
            <a:stCxn id="3" idx="2"/>
          </p:cNvCxnSpPr>
          <p:nvPr/>
        </p:nvCxnSpPr>
        <p:spPr>
          <a:xfrm>
            <a:off x="5519991" y="1828550"/>
            <a:ext cx="0" cy="70199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84817AD-FE7A-F840-BDAC-72438B049574}"/>
              </a:ext>
            </a:extLst>
          </p:cNvPr>
          <p:cNvCxnSpPr>
            <a:cxnSpLocks/>
            <a:stCxn id="6" idx="2"/>
          </p:cNvCxnSpPr>
          <p:nvPr/>
        </p:nvCxnSpPr>
        <p:spPr>
          <a:xfrm flipH="1">
            <a:off x="2743200" y="1833391"/>
            <a:ext cx="793640" cy="580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C41A299F-54F0-D14C-88CA-CC0D0B51D760}"/>
              </a:ext>
            </a:extLst>
          </p:cNvPr>
          <p:cNvCxnSpPr>
            <a:cxnSpLocks/>
            <a:stCxn id="6" idx="2"/>
          </p:cNvCxnSpPr>
          <p:nvPr/>
        </p:nvCxnSpPr>
        <p:spPr>
          <a:xfrm flipH="1">
            <a:off x="1817321" y="1833391"/>
            <a:ext cx="1719519" cy="580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D3ECE19-EA42-3241-A8D8-B17DA225C156}"/>
              </a:ext>
            </a:extLst>
          </p:cNvPr>
          <p:cNvCxnSpPr>
            <a:cxnSpLocks/>
            <a:stCxn id="5" idx="1"/>
          </p:cNvCxnSpPr>
          <p:nvPr/>
        </p:nvCxnSpPr>
        <p:spPr>
          <a:xfrm flipH="1" flipV="1">
            <a:off x="3763926" y="2838893"/>
            <a:ext cx="1881963" cy="131211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9FDF7B9-2B5C-0E4D-838E-D98A82582DCE}"/>
              </a:ext>
            </a:extLst>
          </p:cNvPr>
          <p:cNvCxnSpPr>
            <a:cxnSpLocks/>
          </p:cNvCxnSpPr>
          <p:nvPr/>
        </p:nvCxnSpPr>
        <p:spPr>
          <a:xfrm flipH="1">
            <a:off x="3370523" y="4151009"/>
            <a:ext cx="2275367" cy="112745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995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a:t>
            </a:r>
            <a:r>
              <a:rPr lang="en-US" dirty="0" err="1"/>
              <a:t>MenuBar</a:t>
            </a:r>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chemeClr val="accent6">
                    <a:lumMod val="75000"/>
                  </a:schemeClr>
                </a:solidFill>
              </a:rPr>
              <a:t>In composing menus, three components are hierarchically involved: </a:t>
            </a:r>
            <a:r>
              <a:rPr lang="en-US" dirty="0" err="1"/>
              <a:t>JMenuBar</a:t>
            </a:r>
            <a:r>
              <a:rPr lang="en-US" dirty="0"/>
              <a:t>, </a:t>
            </a:r>
            <a:r>
              <a:rPr lang="en-US" dirty="0" err="1"/>
              <a:t>JMenu</a:t>
            </a:r>
            <a:r>
              <a:rPr lang="en-US" dirty="0"/>
              <a:t>, </a:t>
            </a:r>
            <a:r>
              <a:rPr lang="en-US" dirty="0" err="1"/>
              <a:t>JMenuItem</a:t>
            </a:r>
            <a:endParaRPr lang="en-US" dirty="0"/>
          </a:p>
          <a:p>
            <a:endParaRPr lang="en-US" dirty="0"/>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openFile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("Open"); </a:t>
            </a:r>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closeFile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("Close");</a:t>
            </a:r>
          </a:p>
          <a:p>
            <a:pPr marL="0" indent="0">
              <a:buNone/>
            </a:pPr>
            <a:r>
              <a:rPr lang="en-US" sz="2900" dirty="0">
                <a:latin typeface="Consolas"/>
                <a:cs typeface="Consolas"/>
              </a:rPr>
              <a:t>		</a:t>
            </a:r>
          </a:p>
          <a:p>
            <a:pPr marL="0" indent="0">
              <a:buNone/>
            </a:pPr>
            <a:r>
              <a:rPr lang="en-US" sz="2900" dirty="0" err="1">
                <a:latin typeface="Consolas"/>
                <a:cs typeface="Consolas"/>
              </a:rPr>
              <a:t>JMenu</a:t>
            </a:r>
            <a:r>
              <a:rPr lang="en-US" sz="2900" dirty="0">
                <a:latin typeface="Consolas"/>
                <a:cs typeface="Consolas"/>
              </a:rPr>
              <a:t> file = new </a:t>
            </a:r>
            <a:r>
              <a:rPr lang="en-US" sz="2900" dirty="0" err="1">
                <a:latin typeface="Consolas"/>
                <a:cs typeface="Consolas"/>
              </a:rPr>
              <a:t>JMenu</a:t>
            </a:r>
            <a:r>
              <a:rPr lang="en-US" sz="2900" dirty="0">
                <a:latin typeface="Consolas"/>
                <a:cs typeface="Consolas"/>
              </a:rPr>
              <a:t>("File");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openFile</a:t>
            </a:r>
            <a:r>
              <a:rPr lang="en-US" sz="2900" dirty="0">
                <a:latin typeface="Consolas"/>
                <a:cs typeface="Consolas"/>
              </a:rPr>
              <a:t>);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closeFile</a:t>
            </a:r>
            <a:r>
              <a:rPr lang="en-US" sz="2900" dirty="0">
                <a:latin typeface="Consolas"/>
                <a:cs typeface="Consolas"/>
              </a:rPr>
              <a:t>);</a:t>
            </a:r>
          </a:p>
          <a:p>
            <a:pPr marL="0" indent="0">
              <a:buNone/>
            </a:pPr>
            <a:endParaRPr lang="en-US" sz="2900" dirty="0">
              <a:latin typeface="Consolas"/>
              <a:cs typeface="Consolas"/>
            </a:endParaRPr>
          </a:p>
          <a:p>
            <a:pPr marL="0" indent="0">
              <a:buNone/>
            </a:pPr>
            <a:r>
              <a:rPr lang="en-US" sz="2900" dirty="0" err="1">
                <a:latin typeface="Consolas"/>
                <a:cs typeface="Consolas"/>
              </a:rPr>
              <a:t>JMenuBar</a:t>
            </a:r>
            <a:r>
              <a:rPr lang="en-US" sz="2900" dirty="0">
                <a:latin typeface="Consolas"/>
                <a:cs typeface="Consolas"/>
              </a:rPr>
              <a:t> </a:t>
            </a:r>
            <a:r>
              <a:rPr lang="en-US" sz="2900" dirty="0" err="1">
                <a:latin typeface="Consolas"/>
                <a:cs typeface="Consolas"/>
              </a:rPr>
              <a:t>menuBar</a:t>
            </a:r>
            <a:r>
              <a:rPr lang="en-US" sz="2900" dirty="0">
                <a:latin typeface="Consolas"/>
                <a:cs typeface="Consolas"/>
              </a:rPr>
              <a:t> = new </a:t>
            </a:r>
            <a:r>
              <a:rPr lang="en-US" sz="2900" dirty="0" err="1">
                <a:latin typeface="Consolas"/>
                <a:cs typeface="Consolas"/>
              </a:rPr>
              <a:t>JMenuBar</a:t>
            </a:r>
            <a:r>
              <a:rPr lang="en-US" sz="2900" dirty="0">
                <a:latin typeface="Consolas"/>
                <a:cs typeface="Consolas"/>
              </a:rPr>
              <a:t>(); </a:t>
            </a:r>
          </a:p>
          <a:p>
            <a:pPr marL="0" indent="0">
              <a:buNone/>
            </a:pPr>
            <a:r>
              <a:rPr lang="en-US" sz="2900" dirty="0" err="1">
                <a:latin typeface="Consolas"/>
                <a:cs typeface="Consolas"/>
              </a:rPr>
              <a:t>menuBar.add</a:t>
            </a:r>
            <a:r>
              <a:rPr lang="en-US" sz="2900" dirty="0">
                <a:latin typeface="Consolas"/>
                <a:cs typeface="Consolas"/>
              </a:rPr>
              <a:t>(file)</a:t>
            </a:r>
          </a:p>
          <a:p>
            <a:pPr marL="0" indent="0">
              <a:buNone/>
            </a:pPr>
            <a:endParaRPr lang="en-US" sz="2900" dirty="0">
              <a:latin typeface="Consolas"/>
              <a:cs typeface="Consolas"/>
            </a:endParaRPr>
          </a:p>
          <a:p>
            <a:pPr marL="0" indent="0">
              <a:buNone/>
            </a:pPr>
            <a:r>
              <a:rPr lang="en-US" sz="2900" dirty="0" err="1">
                <a:latin typeface="Consolas"/>
                <a:cs typeface="Consolas"/>
              </a:rPr>
              <a:t>setJMenuBar</a:t>
            </a:r>
            <a:r>
              <a:rPr lang="en-US" sz="2900" dirty="0">
                <a:latin typeface="Consolas"/>
                <a:cs typeface="Consolas"/>
              </a:rPr>
              <a:t>(</a:t>
            </a:r>
            <a:r>
              <a:rPr lang="en-US" sz="2900" dirty="0" err="1">
                <a:latin typeface="Consolas"/>
                <a:cs typeface="Consolas"/>
              </a:rPr>
              <a:t>menuBar</a:t>
            </a:r>
            <a:r>
              <a:rPr lang="en-US" sz="2900" dirty="0">
                <a:latin typeface="Consolas"/>
                <a:cs typeface="Consolas"/>
              </a:rPr>
              <a:t>); </a:t>
            </a:r>
          </a:p>
        </p:txBody>
      </p:sp>
    </p:spTree>
    <p:extLst>
      <p:ext uri="{BB962C8B-B14F-4D97-AF65-F5344CB8AC3E}">
        <p14:creationId xmlns:p14="http://schemas.microsoft.com/office/powerpoint/2010/main" val="2271816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JDialog</a:t>
            </a:r>
            <a:endParaRPr lang="en-US" dirty="0"/>
          </a:p>
        </p:txBody>
      </p:sp>
      <p:sp>
        <p:nvSpPr>
          <p:cNvPr id="3" name="Content Placeholder 2"/>
          <p:cNvSpPr>
            <a:spLocks noGrp="1"/>
          </p:cNvSpPr>
          <p:nvPr>
            <p:ph idx="1"/>
          </p:nvPr>
        </p:nvSpPr>
        <p:spPr/>
        <p:txBody>
          <a:bodyPr>
            <a:normAutofit/>
          </a:bodyPr>
          <a:lstStyle/>
          <a:p>
            <a:r>
              <a:rPr lang="en-US" sz="2800" dirty="0"/>
              <a:t>Applications need to provide information, feedback and advise to their users!</a:t>
            </a:r>
          </a:p>
          <a:p>
            <a:endParaRPr lang="en-US" dirty="0"/>
          </a:p>
        </p:txBody>
      </p:sp>
      <p:pic>
        <p:nvPicPr>
          <p:cNvPr id="4" name="Picture 3" descr="DialogDeskto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789731"/>
            <a:ext cx="4445000" cy="3175000"/>
          </a:xfrm>
          <a:prstGeom prst="rect">
            <a:avLst/>
          </a:prstGeom>
        </p:spPr>
      </p:pic>
      <p:pic>
        <p:nvPicPr>
          <p:cNvPr id="5" name="Picture 4" descr="ProgressMonitorDem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9693" y="4126018"/>
            <a:ext cx="3657600" cy="2501900"/>
          </a:xfrm>
          <a:prstGeom prst="rect">
            <a:avLst/>
          </a:prstGeom>
        </p:spPr>
      </p:pic>
      <p:pic>
        <p:nvPicPr>
          <p:cNvPr id="7" name="Picture 6" descr="InformationalDialogMet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7945" y="2683762"/>
            <a:ext cx="2552700" cy="1162050"/>
          </a:xfrm>
          <a:prstGeom prst="rect">
            <a:avLst/>
          </a:prstGeom>
        </p:spPr>
      </p:pic>
    </p:spTree>
    <p:extLst>
      <p:ext uri="{BB962C8B-B14F-4D97-AF65-F5344CB8AC3E}">
        <p14:creationId xmlns:p14="http://schemas.microsoft.com/office/powerpoint/2010/main" val="337318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JDialog</a:t>
            </a:r>
            <a:endParaRPr lang="en-US" dirty="0"/>
          </a:p>
        </p:txBody>
      </p:sp>
      <p:sp>
        <p:nvSpPr>
          <p:cNvPr id="3" name="Content Placeholder 2"/>
          <p:cNvSpPr>
            <a:spLocks noGrp="1"/>
          </p:cNvSpPr>
          <p:nvPr>
            <p:ph idx="1"/>
          </p:nvPr>
        </p:nvSpPr>
        <p:spPr/>
        <p:txBody>
          <a:bodyPr>
            <a:normAutofit/>
          </a:bodyPr>
          <a:lstStyle/>
          <a:p>
            <a:r>
              <a:rPr lang="en-US" dirty="0">
                <a:solidFill>
                  <a:srgbClr val="E46C0A"/>
                </a:solidFill>
              </a:rPr>
              <a:t>Dialogs are a better choice than instantiating multiple </a:t>
            </a:r>
            <a:r>
              <a:rPr lang="en-US" dirty="0" err="1">
                <a:solidFill>
                  <a:srgbClr val="E46C0A"/>
                </a:solidFill>
              </a:rPr>
              <a:t>JFrames</a:t>
            </a:r>
            <a:r>
              <a:rPr lang="en-US" dirty="0"/>
              <a:t>!</a:t>
            </a:r>
          </a:p>
          <a:p>
            <a:pPr lvl="1"/>
            <a:r>
              <a:rPr lang="en-US" dirty="0"/>
              <a:t>Every dialog is </a:t>
            </a:r>
            <a:r>
              <a:rPr lang="en-US" dirty="0">
                <a:solidFill>
                  <a:srgbClr val="E46C0A"/>
                </a:solidFill>
              </a:rPr>
              <a:t>dependent</a:t>
            </a:r>
            <a:r>
              <a:rPr lang="en-US" dirty="0"/>
              <a:t> on a top-level container.</a:t>
            </a:r>
          </a:p>
          <a:p>
            <a:pPr lvl="1"/>
            <a:r>
              <a:rPr lang="en-US" dirty="0"/>
              <a:t>Dialogs are all instances of </a:t>
            </a:r>
            <a:r>
              <a:rPr lang="en-US" dirty="0" err="1"/>
              <a:t>JDialog</a:t>
            </a:r>
            <a:r>
              <a:rPr lang="en-US" dirty="0"/>
              <a:t>, and can be generally composed following the same guidelines seen for </a:t>
            </a:r>
            <a:r>
              <a:rPr lang="en-US" dirty="0" err="1"/>
              <a:t>JFrames</a:t>
            </a:r>
            <a:r>
              <a:rPr lang="en-US" dirty="0"/>
              <a:t>. Nevertheless, the majority is built automatically using helper classes (e.g., </a:t>
            </a:r>
            <a:r>
              <a:rPr lang="en-US" dirty="0" err="1">
                <a:solidFill>
                  <a:srgbClr val="E46C0A"/>
                </a:solidFill>
              </a:rPr>
              <a:t>JOptionPane</a:t>
            </a:r>
            <a:r>
              <a:rPr lang="en-US" dirty="0"/>
              <a:t>).</a:t>
            </a:r>
          </a:p>
          <a:p>
            <a:endParaRPr lang="en-US" dirty="0"/>
          </a:p>
        </p:txBody>
      </p:sp>
    </p:spTree>
    <p:extLst>
      <p:ext uri="{BB962C8B-B14F-4D97-AF65-F5344CB8AC3E}">
        <p14:creationId xmlns:p14="http://schemas.microsoft.com/office/powerpoint/2010/main" val="2464114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make Dialogs</a:t>
            </a:r>
          </a:p>
        </p:txBody>
      </p:sp>
      <p:sp>
        <p:nvSpPr>
          <p:cNvPr id="3" name="Content Placeholder 2"/>
          <p:cNvSpPr>
            <a:spLocks noGrp="1"/>
          </p:cNvSpPr>
          <p:nvPr>
            <p:ph idx="1"/>
          </p:nvPr>
        </p:nvSpPr>
        <p:spPr/>
        <p:txBody>
          <a:bodyPr/>
          <a:lstStyle/>
          <a:p>
            <a:r>
              <a:rPr lang="en-US" sz="2800" dirty="0">
                <a:solidFill>
                  <a:schemeClr val="accent6">
                    <a:lumMod val="75000"/>
                  </a:schemeClr>
                </a:solidFill>
              </a:rPr>
              <a:t>Specializing </a:t>
            </a:r>
            <a:r>
              <a:rPr lang="en-US" sz="2800" dirty="0" err="1">
                <a:solidFill>
                  <a:schemeClr val="accent6">
                    <a:lumMod val="75000"/>
                  </a:schemeClr>
                </a:solidFill>
              </a:rPr>
              <a:t>JDialog</a:t>
            </a:r>
            <a:r>
              <a:rPr lang="en-US" sz="2800" dirty="0">
                <a:solidFill>
                  <a:schemeClr val="accent6">
                    <a:lumMod val="75000"/>
                  </a:schemeClr>
                </a:solidFill>
              </a:rPr>
              <a:t> </a:t>
            </a:r>
            <a:r>
              <a:rPr lang="en-US" sz="2800" dirty="0"/>
              <a:t>(top-level container) and defining your own layouts. Same principle as specializing </a:t>
            </a:r>
            <a:r>
              <a:rPr lang="en-US" sz="2800" dirty="0" err="1"/>
              <a:t>JFrame</a:t>
            </a:r>
            <a:r>
              <a:rPr lang="en-US" sz="2800" dirty="0"/>
              <a:t>.</a:t>
            </a:r>
          </a:p>
          <a:p>
            <a:r>
              <a:rPr lang="en-US" sz="2800" dirty="0">
                <a:solidFill>
                  <a:srgbClr val="E46C0A"/>
                </a:solidFill>
              </a:rPr>
              <a:t>Using </a:t>
            </a:r>
            <a:r>
              <a:rPr lang="en-US" sz="2800" dirty="0" err="1">
                <a:solidFill>
                  <a:srgbClr val="E46C0A"/>
                </a:solidFill>
              </a:rPr>
              <a:t>JOptionPane</a:t>
            </a:r>
            <a:r>
              <a:rPr lang="en-US" sz="2800" dirty="0"/>
              <a:t>. </a:t>
            </a:r>
            <a:r>
              <a:rPr lang="en-US" sz="2800" dirty="0" err="1"/>
              <a:t>JOptionPane</a:t>
            </a:r>
            <a:r>
              <a:rPr lang="en-US" sz="2800" dirty="0"/>
              <a:t> provides support for laying out standard dialogs with icons, buttons, title and text.</a:t>
            </a:r>
            <a:endParaRPr lang="en-US" dirty="0"/>
          </a:p>
        </p:txBody>
      </p:sp>
    </p:spTree>
    <p:extLst>
      <p:ext uri="{BB962C8B-B14F-4D97-AF65-F5344CB8AC3E}">
        <p14:creationId xmlns:p14="http://schemas.microsoft.com/office/powerpoint/2010/main" val="2119500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JOptionPane.showMessageDialog</a:t>
            </a:r>
            <a:r>
              <a:rPr lang="en-US" dirty="0"/>
              <a:t>()</a:t>
            </a:r>
          </a:p>
        </p:txBody>
      </p:sp>
      <p:pic>
        <p:nvPicPr>
          <p:cNvPr id="4" name="Picture 3" descr="Screen Shot 2014-11-10 at 22.13.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48" y="1574892"/>
            <a:ext cx="7207609" cy="4320018"/>
          </a:xfrm>
          <a:prstGeom prst="rect">
            <a:avLst/>
          </a:prstGeom>
        </p:spPr>
      </p:pic>
    </p:spTree>
    <p:extLst>
      <p:ext uri="{BB962C8B-B14F-4D97-AF65-F5344CB8AC3E}">
        <p14:creationId xmlns:p14="http://schemas.microsoft.com/office/powerpoint/2010/main" val="3706905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JOptionPane.showOptionDialog</a:t>
            </a:r>
            <a:r>
              <a:rPr lang="en-US" dirty="0"/>
              <a:t>()</a:t>
            </a:r>
          </a:p>
        </p:txBody>
      </p:sp>
      <p:sp>
        <p:nvSpPr>
          <p:cNvPr id="5" name="Content Placeholder 4"/>
          <p:cNvSpPr>
            <a:spLocks noGrp="1"/>
          </p:cNvSpPr>
          <p:nvPr>
            <p:ph sz="half" idx="1"/>
          </p:nvPr>
        </p:nvSpPr>
        <p:spPr/>
        <p:txBody>
          <a:bodyPr>
            <a:normAutofit lnSpcReduction="10000"/>
          </a:bodyPr>
          <a:lstStyle/>
          <a:p>
            <a:r>
              <a:rPr lang="en-US" dirty="0"/>
              <a:t>Displays a modal dialog with the specified buttons, icons, message, title, and so on. With this method, you can change the text that appears on the buttons of standard dialogs. You can also perform many other kinds of customization.</a:t>
            </a:r>
          </a:p>
          <a:p>
            <a:endParaRPr lang="en-US" dirty="0"/>
          </a:p>
        </p:txBody>
      </p:sp>
      <p:pic>
        <p:nvPicPr>
          <p:cNvPr id="4" name="Picture 3" descr="Screen Shot 2014-11-10 at 22.13.21.png"/>
          <p:cNvPicPr>
            <a:picLocks noChangeAspect="1"/>
          </p:cNvPicPr>
          <p:nvPr/>
        </p:nvPicPr>
        <p:blipFill rotWithShape="1">
          <a:blip r:embed="rId2">
            <a:extLst>
              <a:ext uri="{28A0092B-C50C-407E-A947-70E740481C1C}">
                <a14:useLocalDpi xmlns:a14="http://schemas.microsoft.com/office/drawing/2010/main" val="0"/>
              </a:ext>
            </a:extLst>
          </a:blip>
          <a:srcRect r="5866"/>
          <a:stretch/>
        </p:blipFill>
        <p:spPr>
          <a:xfrm>
            <a:off x="4561914" y="1600200"/>
            <a:ext cx="4396034" cy="4257604"/>
          </a:xfrm>
          <a:prstGeom prst="rect">
            <a:avLst/>
          </a:prstGeom>
        </p:spPr>
      </p:pic>
    </p:spTree>
    <p:extLst>
      <p:ext uri="{BB962C8B-B14F-4D97-AF65-F5344CB8AC3E}">
        <p14:creationId xmlns:p14="http://schemas.microsoft.com/office/powerpoint/2010/main" val="2115685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JOptionPane.showConfirmationDialog</a:t>
            </a:r>
            <a:r>
              <a:rPr lang="en-US" sz="3600" dirty="0"/>
              <a:t>()</a:t>
            </a:r>
          </a:p>
        </p:txBody>
      </p:sp>
      <p:pic>
        <p:nvPicPr>
          <p:cNvPr id="5" name="Picture 4" descr="Screen Shot 2014-11-10 at 22.13.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563294"/>
            <a:ext cx="8242300" cy="4356100"/>
          </a:xfrm>
          <a:prstGeom prst="rect">
            <a:avLst/>
          </a:prstGeom>
        </p:spPr>
      </p:pic>
    </p:spTree>
    <p:extLst>
      <p:ext uri="{BB962C8B-B14F-4D97-AF65-F5344CB8AC3E}">
        <p14:creationId xmlns:p14="http://schemas.microsoft.com/office/powerpoint/2010/main" val="3876017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JOptionPane.showInputDialog</a:t>
            </a:r>
            <a:r>
              <a:rPr lang="en-US" dirty="0"/>
              <a:t>()</a:t>
            </a:r>
          </a:p>
        </p:txBody>
      </p:sp>
      <p:pic>
        <p:nvPicPr>
          <p:cNvPr id="4" name="Picture 3"/>
          <p:cNvPicPr>
            <a:picLocks noChangeAspect="1"/>
          </p:cNvPicPr>
          <p:nvPr/>
        </p:nvPicPr>
        <p:blipFill>
          <a:blip r:embed="rId2"/>
          <a:stretch>
            <a:fillRect/>
          </a:stretch>
        </p:blipFill>
        <p:spPr>
          <a:xfrm>
            <a:off x="304800" y="2177882"/>
            <a:ext cx="3962400" cy="2247900"/>
          </a:xfrm>
          <a:prstGeom prst="rect">
            <a:avLst/>
          </a:prstGeom>
        </p:spPr>
      </p:pic>
      <p:pic>
        <p:nvPicPr>
          <p:cNvPr id="5" name="Picture 4"/>
          <p:cNvPicPr>
            <a:picLocks noChangeAspect="1"/>
          </p:cNvPicPr>
          <p:nvPr/>
        </p:nvPicPr>
        <p:blipFill>
          <a:blip r:embed="rId3"/>
          <a:stretch>
            <a:fillRect/>
          </a:stretch>
        </p:blipFill>
        <p:spPr>
          <a:xfrm>
            <a:off x="4267200" y="2177882"/>
            <a:ext cx="4876800" cy="4495800"/>
          </a:xfrm>
          <a:prstGeom prst="rect">
            <a:avLst/>
          </a:prstGeom>
        </p:spPr>
      </p:pic>
    </p:spTree>
    <p:extLst>
      <p:ext uri="{BB962C8B-B14F-4D97-AF65-F5344CB8AC3E}">
        <p14:creationId xmlns:p14="http://schemas.microsoft.com/office/powerpoint/2010/main" val="408219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err="1"/>
              <a:t>java.awt</a:t>
            </a:r>
            <a:r>
              <a:rPr lang="en-US" dirty="0"/>
              <a:t>.*</a:t>
            </a:r>
          </a:p>
        </p:txBody>
      </p:sp>
      <p:sp>
        <p:nvSpPr>
          <p:cNvPr id="3" name="Content Placeholder 2"/>
          <p:cNvSpPr>
            <a:spLocks noGrp="1"/>
          </p:cNvSpPr>
          <p:nvPr>
            <p:ph idx="1"/>
          </p:nvPr>
        </p:nvSpPr>
        <p:spPr/>
        <p:txBody>
          <a:bodyPr>
            <a:normAutofit/>
          </a:bodyPr>
          <a:lstStyle/>
          <a:p>
            <a:r>
              <a:rPr lang="en-US" dirty="0"/>
              <a:t>Provides:</a:t>
            </a:r>
          </a:p>
          <a:p>
            <a:pPr lvl="1"/>
            <a:r>
              <a:rPr lang="en-US" dirty="0"/>
              <a:t>Components </a:t>
            </a:r>
            <a:r>
              <a:rPr lang="en-US" i="1" dirty="0"/>
              <a:t>(button, checkbox, scrollbar, etc.)</a:t>
            </a:r>
          </a:p>
          <a:p>
            <a:pPr lvl="1"/>
            <a:r>
              <a:rPr lang="en-US" dirty="0"/>
              <a:t>Containers </a:t>
            </a:r>
            <a:r>
              <a:rPr lang="en-US" i="1" dirty="0"/>
              <a:t>(they are still components)</a:t>
            </a:r>
          </a:p>
          <a:p>
            <a:pPr lvl="1"/>
            <a:r>
              <a:rPr lang="en-US" dirty="0"/>
              <a:t>Event management</a:t>
            </a:r>
          </a:p>
          <a:p>
            <a:pPr lvl="1"/>
            <a:r>
              <a:rPr lang="en-US" dirty="0"/>
              <a:t>Layout management</a:t>
            </a:r>
          </a:p>
        </p:txBody>
      </p:sp>
    </p:spTree>
    <p:extLst>
      <p:ext uri="{BB962C8B-B14F-4D97-AF65-F5344CB8AC3E}">
        <p14:creationId xmlns:p14="http://schemas.microsoft.com/office/powerpoint/2010/main" val="924841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JFileChooser</a:t>
            </a:r>
            <a:endParaRPr lang="en-US" dirty="0"/>
          </a:p>
        </p:txBody>
      </p:sp>
      <p:sp>
        <p:nvSpPr>
          <p:cNvPr id="3" name="Content Placeholder 2"/>
          <p:cNvSpPr>
            <a:spLocks noGrp="1"/>
          </p:cNvSpPr>
          <p:nvPr>
            <p:ph idx="1"/>
          </p:nvPr>
        </p:nvSpPr>
        <p:spPr/>
        <p:txBody>
          <a:bodyPr>
            <a:normAutofit/>
          </a:bodyPr>
          <a:lstStyle/>
          <a:p>
            <a:r>
              <a:rPr lang="en-US" dirty="0"/>
              <a:t>Provides a GUI for navigating the file system</a:t>
            </a:r>
          </a:p>
          <a:p>
            <a:pPr marL="0" indent="0">
              <a:buNone/>
            </a:pPr>
            <a:r>
              <a:rPr lang="it-IT" sz="2000" dirty="0" err="1">
                <a:latin typeface="Consolas" panose="020B0609020204030204" pitchFamily="49" charset="0"/>
                <a:cs typeface="Consolas" panose="020B0609020204030204" pitchFamily="49" charset="0"/>
              </a:rPr>
              <a:t>JFileChooser</a:t>
            </a:r>
            <a:r>
              <a:rPr lang="it-IT" sz="2000" dirty="0">
                <a:latin typeface="Consolas" panose="020B0609020204030204" pitchFamily="49" charset="0"/>
                <a:cs typeface="Consolas" panose="020B0609020204030204" pitchFamily="49" charset="0"/>
              </a:rPr>
              <a:t> open = new </a:t>
            </a:r>
            <a:r>
              <a:rPr lang="it-IT" sz="2000" dirty="0" err="1">
                <a:latin typeface="Consolas" panose="020B0609020204030204" pitchFamily="49" charset="0"/>
                <a:cs typeface="Consolas" panose="020B0609020204030204" pitchFamily="49" charset="0"/>
              </a:rPr>
              <a:t>JFileChooser</a:t>
            </a:r>
            <a:r>
              <a:rPr lang="it-IT" sz="2000" dirty="0">
                <a:latin typeface="Consolas" panose="020B0609020204030204" pitchFamily="49" charset="0"/>
                <a:cs typeface="Consolas" panose="020B0609020204030204" pitchFamily="49" charset="0"/>
              </a:rPr>
              <a:t>(); </a:t>
            </a:r>
          </a:p>
          <a:p>
            <a:pPr marL="0" indent="0">
              <a:buNone/>
            </a:pP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option = </a:t>
            </a:r>
            <a:r>
              <a:rPr lang="it-IT" sz="2000" dirty="0" err="1">
                <a:latin typeface="Consolas" panose="020B0609020204030204" pitchFamily="49" charset="0"/>
                <a:cs typeface="Consolas" panose="020B0609020204030204" pitchFamily="49" charset="0"/>
              </a:rPr>
              <a:t>open.showOpenDialog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this</a:t>
            </a:r>
            <a:r>
              <a:rPr lang="it-IT" sz="2000" dirty="0">
                <a:latin typeface="Consolas" panose="020B0609020204030204" pitchFamily="49" charset="0"/>
                <a:cs typeface="Consolas" panose="020B0609020204030204" pitchFamily="49" charset="0"/>
              </a:rPr>
              <a:t>); </a:t>
            </a:r>
          </a:p>
          <a:p>
            <a:pPr marL="0" indent="0">
              <a:buNone/>
            </a:pPr>
            <a:r>
              <a:rPr lang="it-IT" sz="2000" dirty="0" err="1">
                <a:latin typeface="Consolas" panose="020B0609020204030204" pitchFamily="49" charset="0"/>
                <a:cs typeface="Consolas" panose="020B0609020204030204" pitchFamily="49" charset="0"/>
              </a:rPr>
              <a:t>if</a:t>
            </a:r>
            <a:r>
              <a:rPr lang="it-IT" sz="2000" dirty="0">
                <a:latin typeface="Consolas" panose="020B0609020204030204" pitchFamily="49" charset="0"/>
                <a:cs typeface="Consolas" panose="020B0609020204030204" pitchFamily="49" charset="0"/>
              </a:rPr>
              <a:t> (option == </a:t>
            </a:r>
            <a:r>
              <a:rPr lang="it-IT" sz="2000" dirty="0" err="1">
                <a:latin typeface="Consolas" panose="020B0609020204030204" pitchFamily="49" charset="0"/>
                <a:cs typeface="Consolas" panose="020B0609020204030204" pitchFamily="49" charset="0"/>
              </a:rPr>
              <a:t>JFileChooser.</a:t>
            </a:r>
            <a:r>
              <a:rPr lang="it-IT" sz="2000" i="1" dirty="0" err="1">
                <a:latin typeface="Consolas" panose="020B0609020204030204" pitchFamily="49" charset="0"/>
                <a:cs typeface="Consolas" panose="020B0609020204030204" pitchFamily="49" charset="0"/>
              </a:rPr>
              <a:t>APPROVE_OPTION</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	/* do </a:t>
            </a:r>
            <a:r>
              <a:rPr lang="it-IT" sz="2000" dirty="0" err="1">
                <a:latin typeface="Consolas" panose="020B0609020204030204" pitchFamily="49" charset="0"/>
                <a:cs typeface="Consolas" panose="020B0609020204030204" pitchFamily="49" charset="0"/>
              </a:rPr>
              <a:t>stuff</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a:t>
            </a:r>
          </a:p>
          <a:p>
            <a:pPr marL="0" indent="0">
              <a:buNone/>
            </a:pPr>
            <a:endParaRPr lang="en-US" dirty="0"/>
          </a:p>
        </p:txBody>
      </p:sp>
      <p:pic>
        <p:nvPicPr>
          <p:cNvPr id="4" name="Picture 3" descr="Screen Shot 2014-11-11 at 11.06.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0372" y="3380575"/>
            <a:ext cx="4646428" cy="3261266"/>
          </a:xfrm>
          <a:prstGeom prst="rect">
            <a:avLst/>
          </a:prstGeom>
        </p:spPr>
      </p:pic>
    </p:spTree>
    <p:extLst>
      <p:ext uri="{BB962C8B-B14F-4D97-AF65-F5344CB8AC3E}">
        <p14:creationId xmlns:p14="http://schemas.microsoft.com/office/powerpoint/2010/main" val="3405314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JColorChooser</a:t>
            </a:r>
            <a:endParaRPr lang="en-US" dirty="0"/>
          </a:p>
        </p:txBody>
      </p:sp>
      <p:sp>
        <p:nvSpPr>
          <p:cNvPr id="3" name="Content Placeholder 2"/>
          <p:cNvSpPr>
            <a:spLocks noGrp="1"/>
          </p:cNvSpPr>
          <p:nvPr>
            <p:ph idx="1"/>
          </p:nvPr>
        </p:nvSpPr>
        <p:spPr/>
        <p:txBody>
          <a:bodyPr>
            <a:normAutofit/>
          </a:bodyPr>
          <a:lstStyle/>
          <a:p>
            <a:r>
              <a:rPr lang="en-US" sz="2800" dirty="0"/>
              <a:t>Provides a GUI for navigating color spaces</a:t>
            </a:r>
          </a:p>
          <a:p>
            <a:pPr marL="457200" lvl="1" indent="0">
              <a:buNone/>
            </a:pPr>
            <a:r>
              <a:rPr lang="en-US" sz="2000" dirty="0">
                <a:latin typeface="Consolas"/>
                <a:cs typeface="Consolas"/>
              </a:rPr>
              <a:t>Color c = </a:t>
            </a:r>
            <a:r>
              <a:rPr lang="en-US" sz="2000" dirty="0" err="1">
                <a:latin typeface="Consolas"/>
                <a:cs typeface="Consolas"/>
              </a:rPr>
              <a:t>JColorChooser.showDialog</a:t>
            </a:r>
            <a:r>
              <a:rPr lang="en-US" sz="2000" dirty="0">
                <a:latin typeface="Consolas"/>
                <a:cs typeface="Consolas"/>
              </a:rPr>
              <a:t>(Component parent, String title, Color </a:t>
            </a:r>
            <a:r>
              <a:rPr lang="en-US" sz="2000" dirty="0" err="1">
                <a:latin typeface="Consolas"/>
                <a:cs typeface="Consolas"/>
              </a:rPr>
              <a:t>initialColor</a:t>
            </a:r>
            <a:r>
              <a:rPr lang="en-US" sz="2000" dirty="0">
                <a:latin typeface="Consolas"/>
                <a:cs typeface="Consolas"/>
              </a:rPr>
              <a:t>)</a:t>
            </a:r>
          </a:p>
        </p:txBody>
      </p:sp>
      <p:pic>
        <p:nvPicPr>
          <p:cNvPr id="5" name="Picture 4" descr="ColorPicker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650" y="2837095"/>
            <a:ext cx="4720150" cy="3656136"/>
          </a:xfrm>
          <a:prstGeom prst="rect">
            <a:avLst/>
          </a:prstGeom>
        </p:spPr>
      </p:pic>
    </p:spTree>
    <p:extLst>
      <p:ext uri="{BB962C8B-B14F-4D97-AF65-F5344CB8AC3E}">
        <p14:creationId xmlns:p14="http://schemas.microsoft.com/office/powerpoint/2010/main" val="295366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layout?</a:t>
            </a:r>
          </a:p>
        </p:txBody>
      </p:sp>
      <p:sp>
        <p:nvSpPr>
          <p:cNvPr id="3" name="Content Placeholder 2"/>
          <p:cNvSpPr>
            <a:spLocks noGrp="1"/>
          </p:cNvSpPr>
          <p:nvPr>
            <p:ph idx="1"/>
          </p:nvPr>
        </p:nvSpPr>
        <p:spPr/>
        <p:txBody>
          <a:bodyPr/>
          <a:lstStyle/>
          <a:p>
            <a:r>
              <a:rPr lang="en-US" dirty="0"/>
              <a:t>Default GUIs, when resized, allow the automatic relocation of components:</a:t>
            </a:r>
          </a:p>
          <a:p>
            <a:pPr lvl="1"/>
            <a:r>
              <a:rPr lang="en-US" dirty="0"/>
              <a:t>this is a necessity: </a:t>
            </a:r>
            <a:r>
              <a:rPr lang="en-US" dirty="0">
                <a:solidFill>
                  <a:schemeClr val="accent6">
                    <a:lumMod val="75000"/>
                  </a:schemeClr>
                </a:solidFill>
              </a:rPr>
              <a:t>Java runs on many different platforms. </a:t>
            </a:r>
            <a:r>
              <a:rPr lang="en-US" dirty="0"/>
              <a:t>Android Apps which are programmed in Java, for example, run on either 65” TVs or 6” smartphones (very different screen size!)</a:t>
            </a:r>
          </a:p>
        </p:txBody>
      </p:sp>
      <p:pic>
        <p:nvPicPr>
          <p:cNvPr id="7" name="Picture 6">
            <a:extLst>
              <a:ext uri="{FF2B5EF4-FFF2-40B4-BE49-F238E27FC236}">
                <a16:creationId xmlns:a16="http://schemas.microsoft.com/office/drawing/2014/main" id="{EC008B12-353E-B242-B33E-E8139388184E}"/>
              </a:ext>
            </a:extLst>
          </p:cNvPr>
          <p:cNvPicPr>
            <a:picLocks noChangeAspect="1"/>
          </p:cNvPicPr>
          <p:nvPr/>
        </p:nvPicPr>
        <p:blipFill>
          <a:blip r:embed="rId2"/>
          <a:stretch>
            <a:fillRect/>
          </a:stretch>
        </p:blipFill>
        <p:spPr>
          <a:xfrm>
            <a:off x="1676400" y="4762500"/>
            <a:ext cx="3006811" cy="1854200"/>
          </a:xfrm>
          <a:prstGeom prst="rect">
            <a:avLst/>
          </a:prstGeom>
        </p:spPr>
      </p:pic>
      <p:pic>
        <p:nvPicPr>
          <p:cNvPr id="9" name="Picture 8">
            <a:extLst>
              <a:ext uri="{FF2B5EF4-FFF2-40B4-BE49-F238E27FC236}">
                <a16:creationId xmlns:a16="http://schemas.microsoft.com/office/drawing/2014/main" id="{C1F74AE8-6CEA-8949-A155-AE2068E5E682}"/>
              </a:ext>
            </a:extLst>
          </p:cNvPr>
          <p:cNvPicPr>
            <a:picLocks noChangeAspect="1"/>
          </p:cNvPicPr>
          <p:nvPr/>
        </p:nvPicPr>
        <p:blipFill>
          <a:blip r:embed="rId3"/>
          <a:stretch>
            <a:fillRect/>
          </a:stretch>
        </p:blipFill>
        <p:spPr>
          <a:xfrm>
            <a:off x="4683211" y="4914901"/>
            <a:ext cx="4186713" cy="1791430"/>
          </a:xfrm>
          <a:prstGeom prst="rect">
            <a:avLst/>
          </a:prstGeom>
        </p:spPr>
      </p:pic>
    </p:spTree>
    <p:extLst>
      <p:ext uri="{BB962C8B-B14F-4D97-AF65-F5344CB8AC3E}">
        <p14:creationId xmlns:p14="http://schemas.microsoft.com/office/powerpoint/2010/main" val="3424317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A layout manager determines the disposal of the components in a container</a:t>
            </a:r>
          </a:p>
          <a:p>
            <a:pPr lvl="1"/>
            <a:r>
              <a:rPr lang="en-US" sz="2400" i="1" dirty="0"/>
              <a:t>Flow, Border, Grid, </a:t>
            </a:r>
            <a:r>
              <a:rPr lang="en-US" sz="2400" i="1" dirty="0" err="1"/>
              <a:t>GridBag</a:t>
            </a:r>
            <a:r>
              <a:rPr lang="en-US" sz="2400" i="1" dirty="0"/>
              <a:t>, Card </a:t>
            </a:r>
            <a:r>
              <a:rPr lang="en-US" sz="2400" dirty="0"/>
              <a:t>Layouts</a:t>
            </a:r>
          </a:p>
          <a:p>
            <a:r>
              <a:rPr lang="en-US" sz="2800" dirty="0" err="1">
                <a:solidFill>
                  <a:schemeClr val="accent6">
                    <a:lumMod val="75000"/>
                  </a:schemeClr>
                </a:solidFill>
              </a:rPr>
              <a:t>JPanels</a:t>
            </a:r>
            <a:r>
              <a:rPr lang="en-US" sz="2800" dirty="0">
                <a:solidFill>
                  <a:schemeClr val="accent6">
                    <a:lumMod val="75000"/>
                  </a:schemeClr>
                </a:solidFill>
              </a:rPr>
              <a:t> are containers supporting layouts</a:t>
            </a:r>
          </a:p>
          <a:p>
            <a:pPr lvl="1"/>
            <a:r>
              <a:rPr lang="en-US" sz="2400" dirty="0"/>
              <a:t>Different panels can have different layouts</a:t>
            </a:r>
          </a:p>
          <a:p>
            <a:pPr lvl="1"/>
            <a:r>
              <a:rPr lang="en-US" sz="2400" dirty="0"/>
              <a:t>Layout managers are passed to </a:t>
            </a:r>
            <a:r>
              <a:rPr lang="en-US" sz="2400" dirty="0" err="1"/>
              <a:t>JPanel</a:t>
            </a:r>
            <a:r>
              <a:rPr lang="en-US" sz="2400" dirty="0"/>
              <a:t> via the </a:t>
            </a:r>
            <a:r>
              <a:rPr lang="en-US" sz="2400" dirty="0" err="1"/>
              <a:t>JPanel</a:t>
            </a:r>
            <a:r>
              <a:rPr lang="en-US" sz="2400" dirty="0"/>
              <a:t> constructor</a:t>
            </a:r>
          </a:p>
          <a:p>
            <a:r>
              <a:rPr lang="en-US" sz="2800" dirty="0"/>
              <a:t>Methodology:</a:t>
            </a:r>
          </a:p>
          <a:p>
            <a:pPr marL="457200" lvl="1" indent="0">
              <a:buNone/>
            </a:pPr>
            <a:r>
              <a:rPr lang="en-US" sz="1800" dirty="0" err="1">
                <a:latin typeface="Consolas"/>
                <a:cs typeface="Consolas"/>
              </a:rPr>
              <a:t>JPanel</a:t>
            </a:r>
            <a:r>
              <a:rPr lang="en-US" sz="1800" dirty="0">
                <a:latin typeface="Consolas"/>
                <a:cs typeface="Consolas"/>
              </a:rPr>
              <a:t> p = new </a:t>
            </a:r>
            <a:r>
              <a:rPr lang="en-US" sz="1800" dirty="0" err="1">
                <a:latin typeface="Consolas"/>
                <a:cs typeface="Consolas"/>
              </a:rPr>
              <a:t>JPanel</a:t>
            </a:r>
            <a:r>
              <a:rPr lang="en-US" sz="1800" dirty="0">
                <a:solidFill>
                  <a:schemeClr val="accent6">
                    <a:lumMod val="75000"/>
                  </a:schemeClr>
                </a:solidFill>
                <a:latin typeface="Consolas"/>
                <a:cs typeface="Consolas"/>
              </a:rPr>
              <a:t>(new </a:t>
            </a:r>
            <a:r>
              <a:rPr lang="en-US" sz="1800" dirty="0" err="1">
                <a:solidFill>
                  <a:schemeClr val="accent6">
                    <a:lumMod val="75000"/>
                  </a:schemeClr>
                </a:solidFill>
                <a:latin typeface="Consolas"/>
                <a:cs typeface="Consolas"/>
              </a:rPr>
              <a:t>GridLayout</a:t>
            </a:r>
            <a:r>
              <a:rPr lang="en-US" sz="1800" dirty="0">
                <a:solidFill>
                  <a:schemeClr val="accent6">
                    <a:lumMod val="75000"/>
                  </a:schemeClr>
                </a:solidFill>
                <a:latin typeface="Consolas"/>
                <a:cs typeface="Consolas"/>
              </a:rPr>
              <a:t>(2,2)); </a:t>
            </a:r>
          </a:p>
          <a:p>
            <a:pPr marL="457200" lvl="1" indent="0">
              <a:buNone/>
            </a:pPr>
            <a:r>
              <a:rPr lang="en-US" sz="1800" dirty="0" err="1">
                <a:latin typeface="Consolas"/>
                <a:cs typeface="Consolas"/>
              </a:rPr>
              <a:t>p.add</a:t>
            </a:r>
            <a:r>
              <a:rPr lang="en-US" sz="1800" dirty="0">
                <a:latin typeface="Consolas"/>
                <a:cs typeface="Consolas"/>
              </a:rPr>
              <a:t>(</a:t>
            </a:r>
            <a:r>
              <a:rPr lang="en-US" sz="1800" dirty="0" err="1">
                <a:latin typeface="Consolas"/>
                <a:cs typeface="Consolas"/>
              </a:rPr>
              <a:t>JButton</a:t>
            </a:r>
            <a:r>
              <a:rPr lang="en-US" sz="1800" dirty="0">
                <a:latin typeface="Consolas"/>
                <a:cs typeface="Consolas"/>
              </a:rPr>
              <a:t>);</a:t>
            </a:r>
          </a:p>
          <a:p>
            <a:endParaRPr lang="en-US" sz="2800" dirty="0"/>
          </a:p>
        </p:txBody>
      </p:sp>
    </p:spTree>
    <p:extLst>
      <p:ext uri="{BB962C8B-B14F-4D97-AF65-F5344CB8AC3E}">
        <p14:creationId xmlns:p14="http://schemas.microsoft.com/office/powerpoint/2010/main" val="2279729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pic>
        <p:nvPicPr>
          <p:cNvPr id="4" name="Picture 3" descr="Screen Shot 2014-11-11 at 11.38.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252" y="1651668"/>
            <a:ext cx="7951537" cy="4229278"/>
          </a:xfrm>
          <a:prstGeom prst="rect">
            <a:avLst/>
          </a:prstGeom>
        </p:spPr>
      </p:pic>
    </p:spTree>
    <p:extLst>
      <p:ext uri="{BB962C8B-B14F-4D97-AF65-F5344CB8AC3E}">
        <p14:creationId xmlns:p14="http://schemas.microsoft.com/office/powerpoint/2010/main" val="1545984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sp>
        <p:nvSpPr>
          <p:cNvPr id="3" name="Content Placeholder 2"/>
          <p:cNvSpPr>
            <a:spLocks noGrp="1"/>
          </p:cNvSpPr>
          <p:nvPr>
            <p:ph idx="1"/>
          </p:nvPr>
        </p:nvSpPr>
        <p:spPr/>
        <p:txBody>
          <a:bodyPr>
            <a:normAutofit fontScale="85000" lnSpcReduction="20000"/>
          </a:bodyPr>
          <a:lstStyle/>
          <a:p>
            <a:r>
              <a:rPr lang="en-US" dirty="0"/>
              <a:t>Default layout  (i.e., new </a:t>
            </a:r>
            <a:r>
              <a:rPr lang="en-US" dirty="0" err="1"/>
              <a:t>JPanel</a:t>
            </a:r>
            <a:r>
              <a:rPr lang="en-US" dirty="0"/>
              <a:t>())</a:t>
            </a:r>
          </a:p>
          <a:p>
            <a:pPr lvl="1"/>
            <a:r>
              <a:rPr lang="en-US" dirty="0"/>
              <a:t>Disposes components from left to right</a:t>
            </a:r>
          </a:p>
          <a:p>
            <a:r>
              <a:rPr lang="en-US" dirty="0"/>
              <a:t> Constructors:</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 </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vgap</a:t>
            </a:r>
            <a:r>
              <a:rPr lang="en-US" sz="2100" dirty="0">
                <a:latin typeface="Consolas"/>
                <a:cs typeface="Consolas"/>
              </a:rPr>
              <a:t>);</a:t>
            </a:r>
          </a:p>
          <a:p>
            <a:r>
              <a:rPr lang="en-US" dirty="0"/>
              <a:t>Constructors parameters:</a:t>
            </a:r>
          </a:p>
          <a:p>
            <a:pPr lvl="1"/>
            <a:r>
              <a:rPr lang="en-US" dirty="0"/>
              <a:t>align: Alignment (</a:t>
            </a:r>
            <a:r>
              <a:rPr lang="en-US" dirty="0" err="1"/>
              <a:t>FlowLayout.LEFT</a:t>
            </a:r>
            <a:r>
              <a:rPr lang="en-US" dirty="0"/>
              <a:t>, </a:t>
            </a:r>
            <a:r>
              <a:rPr lang="en-US" dirty="0" err="1"/>
              <a:t>FlowLayout.RIGHT</a:t>
            </a:r>
            <a:r>
              <a:rPr lang="en-US" dirty="0"/>
              <a:t>, </a:t>
            </a:r>
            <a:r>
              <a:rPr lang="en-US" dirty="0" err="1"/>
              <a:t>FlowLayout.CENTER</a:t>
            </a:r>
            <a:r>
              <a:rPr lang="en-US" dirty="0"/>
              <a:t>)</a:t>
            </a:r>
          </a:p>
          <a:p>
            <a:pPr lvl="1"/>
            <a:r>
              <a:rPr lang="en-US" dirty="0" err="1"/>
              <a:t>hgap</a:t>
            </a:r>
            <a:r>
              <a:rPr lang="en-US" dirty="0"/>
              <a:t>: Horizontal space between components (default: 3 pixel)</a:t>
            </a:r>
          </a:p>
          <a:p>
            <a:pPr lvl="1"/>
            <a:r>
              <a:rPr lang="en-US" dirty="0" err="1"/>
              <a:t>vgap</a:t>
            </a:r>
            <a:r>
              <a:rPr lang="en-US" dirty="0"/>
              <a:t>: Vertical space between components (default: 3 pixel)</a:t>
            </a:r>
          </a:p>
          <a:p>
            <a:endParaRPr lang="en-US" dirty="0"/>
          </a:p>
        </p:txBody>
      </p:sp>
    </p:spTree>
    <p:extLst>
      <p:ext uri="{BB962C8B-B14F-4D97-AF65-F5344CB8AC3E}">
        <p14:creationId xmlns:p14="http://schemas.microsoft.com/office/powerpoint/2010/main" val="2274273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pic>
        <p:nvPicPr>
          <p:cNvPr id="4" name="Content Placeholder 3"/>
          <p:cNvPicPr>
            <a:picLocks noGrp="1" noChangeAspect="1"/>
          </p:cNvPicPr>
          <p:nvPr>
            <p:ph idx="1"/>
          </p:nvPr>
        </p:nvPicPr>
        <p:blipFill>
          <a:blip r:embed="rId2"/>
          <a:srcRect t="-21258" b="-21258"/>
          <a:stretch>
            <a:fillRect/>
          </a:stretch>
        </p:blipFill>
        <p:spPr/>
      </p:pic>
    </p:spTree>
    <p:extLst>
      <p:ext uri="{BB962C8B-B14F-4D97-AF65-F5344CB8AC3E}">
        <p14:creationId xmlns:p14="http://schemas.microsoft.com/office/powerpoint/2010/main" val="345584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sp>
        <p:nvSpPr>
          <p:cNvPr id="3" name="Content Placeholder 2"/>
          <p:cNvSpPr>
            <a:spLocks noGrp="1"/>
          </p:cNvSpPr>
          <p:nvPr>
            <p:ph idx="1"/>
          </p:nvPr>
        </p:nvSpPr>
        <p:spPr>
          <a:xfrm>
            <a:off x="457200" y="1587500"/>
            <a:ext cx="8229600" cy="4525963"/>
          </a:xfrm>
        </p:spPr>
        <p:txBody>
          <a:bodyPr>
            <a:normAutofit fontScale="92500" lnSpcReduction="20000"/>
          </a:bodyPr>
          <a:lstStyle/>
          <a:p>
            <a:r>
              <a:rPr lang="en-US" dirty="0">
                <a:solidFill>
                  <a:schemeClr val="accent6">
                    <a:lumMod val="75000"/>
                  </a:schemeClr>
                </a:solidFill>
              </a:rPr>
              <a:t>Splits a container into five areas </a:t>
            </a:r>
            <a:r>
              <a:rPr lang="en-US" dirty="0"/>
              <a:t>(PAGE_START, PAGE_END, LINE_START, LINE_END, CENTER). </a:t>
            </a:r>
          </a:p>
          <a:p>
            <a:r>
              <a:rPr lang="en-US" dirty="0"/>
              <a:t>Constructors:</a:t>
            </a: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a:latin typeface="Consolas"/>
                <a:cs typeface="Consolas"/>
              </a:rPr>
              <a:t>(); </a:t>
            </a: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a:latin typeface="Consolas"/>
                <a:cs typeface="Consolas"/>
              </a:rPr>
              <a:t>(</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hgap</a:t>
            </a:r>
            <a:r>
              <a:rPr lang="en-US" sz="2200" dirty="0">
                <a:latin typeface="Consolas"/>
                <a:cs typeface="Consolas"/>
              </a:rPr>
              <a:t>, </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vgap</a:t>
            </a:r>
            <a:r>
              <a:rPr lang="en-US" sz="2200" dirty="0">
                <a:latin typeface="Consolas"/>
                <a:cs typeface="Consolas"/>
              </a:rPr>
              <a:t>); </a:t>
            </a:r>
          </a:p>
          <a:p>
            <a:pPr lvl="2"/>
            <a:r>
              <a:rPr lang="en-US" dirty="0" err="1"/>
              <a:t>hgap</a:t>
            </a:r>
            <a:r>
              <a:rPr lang="en-US" dirty="0"/>
              <a:t>, </a:t>
            </a:r>
            <a:r>
              <a:rPr lang="en-US" dirty="0" err="1"/>
              <a:t>vgap</a:t>
            </a:r>
            <a:r>
              <a:rPr lang="en-US" dirty="0"/>
              <a:t> are the spaces between the components related horizontal and vertical</a:t>
            </a:r>
          </a:p>
          <a:p>
            <a:r>
              <a:rPr lang="en-US" dirty="0"/>
              <a:t>The filling is “targeted”:</a:t>
            </a:r>
          </a:p>
          <a:p>
            <a:pPr marL="457200" lvl="1" indent="0">
              <a:buNone/>
            </a:pPr>
            <a:r>
              <a:rPr lang="en-US" sz="2400" dirty="0" err="1">
                <a:latin typeface="Consolas"/>
                <a:cs typeface="Consolas"/>
              </a:rPr>
              <a:t>JPanel</a:t>
            </a:r>
            <a:r>
              <a:rPr lang="en-US" sz="2400" dirty="0">
                <a:latin typeface="Consolas"/>
                <a:cs typeface="Consolas"/>
              </a:rPr>
              <a:t> p = new </a:t>
            </a:r>
            <a:r>
              <a:rPr lang="en-US" sz="2400" dirty="0" err="1">
                <a:latin typeface="Consolas"/>
                <a:cs typeface="Consolas"/>
              </a:rPr>
              <a:t>JPanel</a:t>
            </a:r>
            <a:r>
              <a:rPr lang="en-US" sz="2400" dirty="0">
                <a:latin typeface="Consolas"/>
                <a:cs typeface="Consolas"/>
              </a:rPr>
              <a:t>(new </a:t>
            </a:r>
            <a:r>
              <a:rPr lang="en-US" sz="2400" dirty="0" err="1">
                <a:latin typeface="Consolas"/>
                <a:cs typeface="Consolas"/>
              </a:rPr>
              <a:t>BorderLayout</a:t>
            </a:r>
            <a:r>
              <a:rPr lang="en-US" sz="2400" dirty="0">
                <a:latin typeface="Consolas"/>
                <a:cs typeface="Consolas"/>
              </a:rPr>
              <a:t>()); </a:t>
            </a:r>
            <a:r>
              <a:rPr lang="en-US" sz="2400" dirty="0" err="1">
                <a:latin typeface="Consolas"/>
                <a:cs typeface="Consolas"/>
              </a:rPr>
              <a:t>p.add</a:t>
            </a:r>
            <a:r>
              <a:rPr lang="en-US" sz="2400" dirty="0">
                <a:latin typeface="Consolas"/>
                <a:cs typeface="Consolas"/>
              </a:rPr>
              <a:t>(</a:t>
            </a:r>
            <a:r>
              <a:rPr lang="en-US" sz="2400" dirty="0" err="1">
                <a:solidFill>
                  <a:schemeClr val="accent6">
                    <a:lumMod val="75000"/>
                  </a:schemeClr>
                </a:solidFill>
                <a:latin typeface="Consolas"/>
                <a:cs typeface="Consolas"/>
              </a:rPr>
              <a:t>BorderLayout.PAGE_START</a:t>
            </a:r>
            <a:r>
              <a:rPr lang="en-US" sz="2400" dirty="0">
                <a:latin typeface="Consolas"/>
                <a:cs typeface="Consolas"/>
              </a:rPr>
              <a:t>, new </a:t>
            </a:r>
            <a:r>
              <a:rPr lang="en-US" sz="2400" dirty="0" err="1">
                <a:latin typeface="Consolas"/>
                <a:cs typeface="Consolas"/>
              </a:rPr>
              <a:t>JButton</a:t>
            </a:r>
            <a:r>
              <a:rPr lang="en-US" sz="2400" dirty="0">
                <a:latin typeface="Consolas"/>
                <a:cs typeface="Consolas"/>
              </a:rPr>
              <a:t>()); </a:t>
            </a:r>
          </a:p>
          <a:p>
            <a:pPr marL="457200" lvl="1" indent="0">
              <a:buNone/>
            </a:pPr>
            <a:r>
              <a:rPr lang="en-US" sz="2400" dirty="0" err="1">
                <a:latin typeface="Consolas"/>
                <a:cs typeface="Consolas"/>
              </a:rPr>
              <a:t>p.add</a:t>
            </a:r>
            <a:r>
              <a:rPr lang="en-US" sz="2400" dirty="0">
                <a:latin typeface="Consolas"/>
                <a:cs typeface="Consolas"/>
              </a:rPr>
              <a:t>(</a:t>
            </a:r>
            <a:r>
              <a:rPr lang="en-US" sz="2400" dirty="0" err="1">
                <a:solidFill>
                  <a:schemeClr val="accent6">
                    <a:lumMod val="75000"/>
                  </a:schemeClr>
                </a:solidFill>
                <a:latin typeface="Consolas"/>
                <a:cs typeface="Consolas"/>
              </a:rPr>
              <a:t>BoarderLayout.PAGE_END</a:t>
            </a:r>
            <a:r>
              <a:rPr lang="en-US" sz="2400" dirty="0">
                <a:latin typeface="Consolas"/>
                <a:cs typeface="Consolas"/>
              </a:rPr>
              <a:t>, new </a:t>
            </a:r>
            <a:r>
              <a:rPr lang="en-US" sz="2400" dirty="0" err="1">
                <a:latin typeface="Consolas"/>
                <a:cs typeface="Consolas"/>
              </a:rPr>
              <a:t>JButton</a:t>
            </a:r>
            <a:r>
              <a:rPr lang="en-US" sz="2400" dirty="0">
                <a:latin typeface="Consolas"/>
                <a:cs typeface="Consolas"/>
              </a:rPr>
              <a:t>()); </a:t>
            </a:r>
          </a:p>
        </p:txBody>
      </p:sp>
    </p:spTree>
    <p:extLst>
      <p:ext uri="{BB962C8B-B14F-4D97-AF65-F5344CB8AC3E}">
        <p14:creationId xmlns:p14="http://schemas.microsoft.com/office/powerpoint/2010/main" val="2493983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pic>
        <p:nvPicPr>
          <p:cNvPr id="4" name="Picture 3" descr="Screen Shot 2014-11-11 at 12.25.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598" y="1665942"/>
            <a:ext cx="7467600" cy="4368800"/>
          </a:xfrm>
          <a:prstGeom prst="rect">
            <a:avLst/>
          </a:prstGeom>
        </p:spPr>
      </p:pic>
    </p:spTree>
    <p:extLst>
      <p:ext uri="{BB962C8B-B14F-4D97-AF65-F5344CB8AC3E}">
        <p14:creationId xmlns:p14="http://schemas.microsoft.com/office/powerpoint/2010/main" val="358631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sp>
        <p:nvSpPr>
          <p:cNvPr id="3" name="Content Placeholder 2"/>
          <p:cNvSpPr>
            <a:spLocks noGrp="1"/>
          </p:cNvSpPr>
          <p:nvPr>
            <p:ph idx="1"/>
          </p:nvPr>
        </p:nvSpPr>
        <p:spPr/>
        <p:txBody>
          <a:bodyPr>
            <a:normAutofit fontScale="85000" lnSpcReduction="20000"/>
          </a:bodyPr>
          <a:lstStyle/>
          <a:p>
            <a:r>
              <a:rPr lang="en-US" dirty="0">
                <a:solidFill>
                  <a:schemeClr val="accent6">
                    <a:lumMod val="75000"/>
                  </a:schemeClr>
                </a:solidFill>
              </a:rPr>
              <a:t>Splits the visual area in a grid of rows and columns </a:t>
            </a:r>
          </a:p>
          <a:p>
            <a:pPr lvl="1"/>
            <a:r>
              <a:rPr lang="en-US" dirty="0"/>
              <a:t>Starts filling from the top-left cell</a:t>
            </a:r>
          </a:p>
          <a:p>
            <a:r>
              <a:rPr lang="en-US" dirty="0"/>
              <a:t>Constructors: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rows, </a:t>
            </a:r>
            <a:r>
              <a:rPr lang="en-US" sz="2100" dirty="0" err="1">
                <a:latin typeface="Consolas"/>
                <a:cs typeface="Consolas"/>
              </a:rPr>
              <a:t>int</a:t>
            </a:r>
            <a:r>
              <a:rPr lang="en-US" sz="2100" dirty="0">
                <a:latin typeface="Consolas"/>
                <a:cs typeface="Consolas"/>
              </a:rPr>
              <a:t> cols);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rows, </a:t>
            </a:r>
            <a:r>
              <a:rPr lang="en-US" sz="2100" dirty="0" err="1">
                <a:latin typeface="Consolas"/>
                <a:cs typeface="Consolas"/>
              </a:rPr>
              <a:t>int</a:t>
            </a:r>
            <a:r>
              <a:rPr lang="en-US" sz="2100" dirty="0">
                <a:latin typeface="Consolas"/>
                <a:cs typeface="Consolas"/>
              </a:rPr>
              <a:t> cols,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vgap</a:t>
            </a:r>
            <a:r>
              <a:rPr lang="en-US" sz="2100" dirty="0">
                <a:latin typeface="Consolas"/>
                <a:cs typeface="Consolas"/>
              </a:rPr>
              <a:t>); </a:t>
            </a:r>
          </a:p>
          <a:p>
            <a:r>
              <a:rPr lang="en-US" dirty="0"/>
              <a:t>Constructors parameters:</a:t>
            </a:r>
          </a:p>
          <a:p>
            <a:pPr lvl="1"/>
            <a:r>
              <a:rPr lang="en-US" dirty="0"/>
              <a:t>rows: number of row</a:t>
            </a:r>
          </a:p>
          <a:p>
            <a:pPr lvl="1"/>
            <a:r>
              <a:rPr lang="en-US" dirty="0"/>
              <a:t>cols: number of columns</a:t>
            </a:r>
          </a:p>
          <a:p>
            <a:pPr lvl="1"/>
            <a:r>
              <a:rPr lang="en-US" dirty="0" err="1"/>
              <a:t>hgap</a:t>
            </a:r>
            <a:r>
              <a:rPr lang="en-US" dirty="0"/>
              <a:t>: Spacing (in pixels) between two horizontal boxes (default: 0 pixel)</a:t>
            </a:r>
          </a:p>
          <a:p>
            <a:pPr lvl="1"/>
            <a:r>
              <a:rPr lang="en-US" dirty="0" err="1"/>
              <a:t>vgap</a:t>
            </a:r>
            <a:r>
              <a:rPr lang="en-US" dirty="0"/>
              <a:t>: spacing (in pixel) between two vertical boxes (default: 0 pixel)</a:t>
            </a:r>
          </a:p>
        </p:txBody>
      </p:sp>
    </p:spTree>
    <p:extLst>
      <p:ext uri="{BB962C8B-B14F-4D97-AF65-F5344CB8AC3E}">
        <p14:creationId xmlns:p14="http://schemas.microsoft.com/office/powerpoint/2010/main" val="135305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err="1"/>
              <a:t>javax.swing</a:t>
            </a:r>
            <a:r>
              <a:rPr lang="en-US" dirty="0"/>
              <a:t>.*</a:t>
            </a:r>
          </a:p>
        </p:txBody>
      </p:sp>
      <p:sp>
        <p:nvSpPr>
          <p:cNvPr id="3" name="Content Placeholder 2"/>
          <p:cNvSpPr>
            <a:spLocks noGrp="1"/>
          </p:cNvSpPr>
          <p:nvPr>
            <p:ph idx="1"/>
          </p:nvPr>
        </p:nvSpPr>
        <p:spPr/>
        <p:txBody>
          <a:bodyPr>
            <a:normAutofit fontScale="92500"/>
          </a:bodyPr>
          <a:lstStyle/>
          <a:p>
            <a:r>
              <a:rPr lang="en-US" dirty="0"/>
              <a:t>Contains the same components of </a:t>
            </a:r>
            <a:r>
              <a:rPr lang="en-US" dirty="0" err="1"/>
              <a:t>java.awt</a:t>
            </a:r>
            <a:r>
              <a:rPr lang="en-US" dirty="0"/>
              <a:t>, but with different names (</a:t>
            </a:r>
            <a:r>
              <a:rPr lang="en-US" dirty="0" err="1"/>
              <a:t>JButton</a:t>
            </a:r>
            <a:r>
              <a:rPr lang="en-US" dirty="0"/>
              <a:t>, </a:t>
            </a:r>
            <a:r>
              <a:rPr lang="en-US" dirty="0" err="1"/>
              <a:t>JFrame</a:t>
            </a:r>
            <a:r>
              <a:rPr lang="en-US" dirty="0"/>
              <a:t>, etc.)</a:t>
            </a:r>
          </a:p>
          <a:p>
            <a:r>
              <a:rPr lang="en-US" dirty="0"/>
              <a:t>All these components derive from </a:t>
            </a:r>
            <a:r>
              <a:rPr lang="en-US" dirty="0" err="1"/>
              <a:t>JComponent</a:t>
            </a:r>
            <a:endParaRPr lang="en-US" dirty="0"/>
          </a:p>
          <a:p>
            <a:r>
              <a:rPr lang="en-US" dirty="0"/>
              <a:t>Advantages:</a:t>
            </a:r>
          </a:p>
          <a:p>
            <a:pPr lvl="1"/>
            <a:r>
              <a:rPr lang="en-US" dirty="0"/>
              <a:t>provides a series of components with the same appearance and behavior on all platforms</a:t>
            </a:r>
          </a:p>
          <a:p>
            <a:pPr lvl="1"/>
            <a:r>
              <a:rPr lang="en-US" dirty="0"/>
              <a:t>look and feel changeable at runtime</a:t>
            </a:r>
          </a:p>
          <a:p>
            <a:r>
              <a:rPr lang="en-US" dirty="0">
                <a:solidFill>
                  <a:schemeClr val="accent6">
                    <a:lumMod val="75000"/>
                  </a:schemeClr>
                </a:solidFill>
              </a:rPr>
              <a:t>Swing is an extension of AWT</a:t>
            </a:r>
          </a:p>
        </p:txBody>
      </p:sp>
    </p:spTree>
    <p:extLst>
      <p:ext uri="{BB962C8B-B14F-4D97-AF65-F5344CB8AC3E}">
        <p14:creationId xmlns:p14="http://schemas.microsoft.com/office/powerpoint/2010/main" val="516602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pic>
        <p:nvPicPr>
          <p:cNvPr id="4" name="Picture 3" descr="Screen Shot 2014-11-11 at 13.19.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979" y="3197275"/>
            <a:ext cx="6266021" cy="3660726"/>
          </a:xfrm>
          <a:prstGeom prst="rect">
            <a:avLst/>
          </a:prstGeom>
        </p:spPr>
      </p:pic>
      <p:pic>
        <p:nvPicPr>
          <p:cNvPr id="5" name="Picture 4" descr="Screen Shot 2014-11-11 at 13.19.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72395"/>
            <a:ext cx="5270500" cy="2324100"/>
          </a:xfrm>
          <a:prstGeom prst="rect">
            <a:avLst/>
          </a:prstGeom>
        </p:spPr>
      </p:pic>
    </p:spTree>
    <p:extLst>
      <p:ext uri="{BB962C8B-B14F-4D97-AF65-F5344CB8AC3E}">
        <p14:creationId xmlns:p14="http://schemas.microsoft.com/office/powerpoint/2010/main" val="1146497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sp>
        <p:nvSpPr>
          <p:cNvPr id="3" name="Content Placeholder 2"/>
          <p:cNvSpPr>
            <a:spLocks noGrp="1"/>
          </p:cNvSpPr>
          <p:nvPr>
            <p:ph idx="1"/>
          </p:nvPr>
        </p:nvSpPr>
        <p:spPr/>
        <p:txBody>
          <a:bodyPr>
            <a:normAutofit fontScale="92500"/>
          </a:bodyPr>
          <a:lstStyle/>
          <a:p>
            <a:r>
              <a:rPr lang="en-US" dirty="0"/>
              <a:t>Extension of </a:t>
            </a:r>
            <a:r>
              <a:rPr lang="en-US" dirty="0" err="1"/>
              <a:t>GridLayout</a:t>
            </a:r>
            <a:r>
              <a:rPr lang="en-US" dirty="0"/>
              <a:t>. Makes it possible to adjust the elements of the grid</a:t>
            </a:r>
          </a:p>
          <a:p>
            <a:r>
              <a:rPr lang="en-US" dirty="0"/>
              <a:t>Methodology:</a:t>
            </a:r>
          </a:p>
          <a:p>
            <a:pPr marL="457200" lvl="1" indent="0">
              <a:buNone/>
            </a:pPr>
            <a:r>
              <a:rPr lang="en-US" sz="2200" dirty="0" err="1">
                <a:latin typeface="Consolas"/>
                <a:cs typeface="Consolas"/>
              </a:rPr>
              <a:t>JPanel</a:t>
            </a:r>
            <a:r>
              <a:rPr lang="en-US" sz="2200" dirty="0">
                <a:latin typeface="Consolas"/>
                <a:cs typeface="Consolas"/>
              </a:rPr>
              <a:t> p = new </a:t>
            </a:r>
            <a:r>
              <a:rPr lang="en-US" sz="2200" dirty="0" err="1">
                <a:latin typeface="Consolas"/>
                <a:cs typeface="Consolas"/>
              </a:rPr>
              <a:t>JPanel</a:t>
            </a:r>
            <a:r>
              <a:rPr lang="en-US" sz="2200" dirty="0">
                <a:latin typeface="Consolas"/>
                <a:cs typeface="Consolas"/>
              </a:rPr>
              <a:t>(new </a:t>
            </a:r>
            <a:r>
              <a:rPr lang="en-US" sz="2200" dirty="0" err="1">
                <a:latin typeface="Consolas"/>
                <a:cs typeface="Consolas"/>
              </a:rPr>
              <a:t>GridBagLayout</a:t>
            </a:r>
            <a:r>
              <a:rPr lang="en-US" sz="2200" dirty="0">
                <a:latin typeface="Consolas"/>
                <a:cs typeface="Consolas"/>
              </a:rPr>
              <a:t>());</a:t>
            </a:r>
          </a:p>
          <a:p>
            <a:pPr marL="457200" lvl="1" indent="0">
              <a:buNone/>
            </a:pPr>
            <a:r>
              <a:rPr lang="en-US" sz="2200" dirty="0" err="1">
                <a:latin typeface="Consolas"/>
                <a:cs typeface="Consolas"/>
              </a:rPr>
              <a:t>GridBagConstraints</a:t>
            </a:r>
            <a:r>
              <a:rPr lang="en-US" sz="2200" dirty="0">
                <a:latin typeface="Consolas"/>
                <a:cs typeface="Consolas"/>
              </a:rPr>
              <a:t> c = new </a:t>
            </a:r>
            <a:r>
              <a:rPr lang="en-US" sz="2200" dirty="0" err="1">
                <a:latin typeface="Consolas"/>
                <a:cs typeface="Consolas"/>
              </a:rPr>
              <a:t>GridBagConstraints</a:t>
            </a:r>
            <a:r>
              <a:rPr lang="en-US" sz="2200" dirty="0">
                <a:latin typeface="Consolas"/>
                <a:cs typeface="Consolas"/>
              </a:rPr>
              <a:t>();</a:t>
            </a:r>
          </a:p>
          <a:p>
            <a:pPr marL="457200" lvl="1" indent="0">
              <a:buNone/>
            </a:pPr>
            <a:endParaRPr lang="en-US" sz="2200" dirty="0">
              <a:latin typeface="Consolas"/>
              <a:cs typeface="Consolas"/>
            </a:endParaRPr>
          </a:p>
          <a:p>
            <a:pPr marL="457200" lvl="1" indent="0">
              <a:buNone/>
            </a:pPr>
            <a:r>
              <a:rPr lang="en-US" sz="2200" dirty="0">
                <a:latin typeface="Consolas"/>
                <a:cs typeface="Consolas"/>
              </a:rPr>
              <a:t>//For each component to be added to this container:</a:t>
            </a:r>
          </a:p>
          <a:p>
            <a:pPr marL="457200" lvl="1" indent="0">
              <a:buNone/>
            </a:pPr>
            <a:r>
              <a:rPr lang="en-US" sz="2200" dirty="0">
                <a:latin typeface="Consolas"/>
                <a:cs typeface="Consolas"/>
              </a:rPr>
              <a:t>//...Create the component...</a:t>
            </a:r>
          </a:p>
          <a:p>
            <a:pPr marL="457200" lvl="1" indent="0">
              <a:buNone/>
            </a:pPr>
            <a:r>
              <a:rPr lang="en-US" sz="2200" dirty="0">
                <a:latin typeface="Consolas"/>
                <a:cs typeface="Consolas"/>
              </a:rPr>
              <a:t>//...Set instance variables in the </a:t>
            </a:r>
            <a:r>
              <a:rPr lang="en-US" sz="2200" dirty="0" err="1">
                <a:latin typeface="Consolas"/>
                <a:cs typeface="Consolas"/>
              </a:rPr>
              <a:t>GridBagConstraints</a:t>
            </a:r>
            <a:r>
              <a:rPr lang="en-US" sz="2200" dirty="0">
                <a:latin typeface="Consolas"/>
                <a:cs typeface="Consolas"/>
              </a:rPr>
              <a:t> instance...</a:t>
            </a:r>
          </a:p>
          <a:p>
            <a:pPr marL="457200" lvl="1" indent="0">
              <a:buNone/>
            </a:pPr>
            <a:r>
              <a:rPr lang="en-US" sz="2200" dirty="0" err="1">
                <a:latin typeface="Consolas"/>
                <a:cs typeface="Consolas"/>
              </a:rPr>
              <a:t>p.add</a:t>
            </a:r>
            <a:r>
              <a:rPr lang="en-US" sz="2200" dirty="0">
                <a:latin typeface="Consolas"/>
                <a:cs typeface="Consolas"/>
              </a:rPr>
              <a:t>(</a:t>
            </a:r>
            <a:r>
              <a:rPr lang="en-US" sz="2200" dirty="0" err="1">
                <a:latin typeface="Consolas"/>
                <a:cs typeface="Consolas"/>
              </a:rPr>
              <a:t>theComponent</a:t>
            </a:r>
            <a:r>
              <a:rPr lang="en-US" sz="2200" dirty="0">
                <a:latin typeface="Consolas"/>
                <a:cs typeface="Consolas"/>
              </a:rPr>
              <a:t>, c);</a:t>
            </a:r>
          </a:p>
        </p:txBody>
      </p:sp>
    </p:spTree>
    <p:extLst>
      <p:ext uri="{BB962C8B-B14F-4D97-AF65-F5344CB8AC3E}">
        <p14:creationId xmlns:p14="http://schemas.microsoft.com/office/powerpoint/2010/main" val="2288914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CardLayout</a:t>
            </a:r>
            <a:endParaRPr lang="en-US" dirty="0"/>
          </a:p>
        </p:txBody>
      </p:sp>
      <p:sp>
        <p:nvSpPr>
          <p:cNvPr id="3" name="Content Placeholder 2"/>
          <p:cNvSpPr>
            <a:spLocks noGrp="1"/>
          </p:cNvSpPr>
          <p:nvPr>
            <p:ph idx="1"/>
          </p:nvPr>
        </p:nvSpPr>
        <p:spPr/>
        <p:txBody>
          <a:bodyPr>
            <a:normAutofit/>
          </a:bodyPr>
          <a:lstStyle/>
          <a:p>
            <a:r>
              <a:rPr lang="en-US" sz="2200" dirty="0" err="1"/>
              <a:t>CardLayout</a:t>
            </a:r>
            <a:r>
              <a:rPr lang="en-US" sz="2200" dirty="0"/>
              <a:t> allows to have different panels in one frame, but only one showed at time</a:t>
            </a:r>
          </a:p>
          <a:p>
            <a:pPr lvl="1"/>
            <a:r>
              <a:rPr lang="en-US" sz="2200" dirty="0"/>
              <a:t>Panels are called cards</a:t>
            </a:r>
          </a:p>
          <a:p>
            <a:r>
              <a:rPr lang="en-US" sz="2200" dirty="0"/>
              <a:t>Methodology:</a:t>
            </a:r>
          </a:p>
          <a:p>
            <a:pPr marL="457200" lvl="1" indent="0">
              <a:buNone/>
            </a:pPr>
            <a:r>
              <a:rPr lang="en-US" sz="2200" dirty="0" err="1">
                <a:latin typeface="Consolas"/>
                <a:cs typeface="Consolas"/>
              </a:rPr>
              <a:t>JPanel</a:t>
            </a:r>
            <a:r>
              <a:rPr lang="en-US" sz="2200" dirty="0">
                <a:latin typeface="Consolas"/>
                <a:cs typeface="Consolas"/>
              </a:rPr>
              <a:t> p = new </a:t>
            </a:r>
            <a:r>
              <a:rPr lang="en-US" sz="2200" dirty="0" err="1">
                <a:latin typeface="Consolas"/>
                <a:cs typeface="Consolas"/>
              </a:rPr>
              <a:t>JPanel</a:t>
            </a:r>
            <a:r>
              <a:rPr lang="en-US" sz="2200" dirty="0">
                <a:latin typeface="Consolas"/>
                <a:cs typeface="Consolas"/>
              </a:rPr>
              <a:t>(new </a:t>
            </a:r>
            <a:r>
              <a:rPr lang="en-US" sz="2200" dirty="0" err="1">
                <a:latin typeface="Consolas"/>
                <a:cs typeface="Consolas"/>
              </a:rPr>
              <a:t>CardLayout</a:t>
            </a:r>
            <a:r>
              <a:rPr lang="en-US" sz="2200" dirty="0">
                <a:latin typeface="Consolas"/>
                <a:cs typeface="Consolas"/>
              </a:rPr>
              <a:t>());</a:t>
            </a:r>
          </a:p>
          <a:p>
            <a:pPr marL="457200" lvl="1" indent="0">
              <a:buNone/>
            </a:pPr>
            <a:r>
              <a:rPr lang="en-US" sz="2200" dirty="0" err="1">
                <a:latin typeface="Consolas"/>
                <a:cs typeface="Consolas"/>
              </a:rPr>
              <a:t>p.add</a:t>
            </a:r>
            <a:r>
              <a:rPr lang="en-US" sz="2200" dirty="0">
                <a:latin typeface="Consolas"/>
                <a:cs typeface="Consolas"/>
              </a:rPr>
              <a:t>(“Panel1”, new </a:t>
            </a:r>
            <a:r>
              <a:rPr lang="en-US" sz="2200" dirty="0" err="1">
                <a:latin typeface="Consolas"/>
                <a:cs typeface="Consolas"/>
              </a:rPr>
              <a:t>JPanel</a:t>
            </a:r>
            <a:r>
              <a:rPr lang="en-US" sz="2200" dirty="0">
                <a:latin typeface="Consolas"/>
                <a:cs typeface="Consolas"/>
              </a:rPr>
              <a:t>());</a:t>
            </a:r>
          </a:p>
          <a:p>
            <a:pPr marL="457200" lvl="1" indent="0">
              <a:buNone/>
            </a:pPr>
            <a:r>
              <a:rPr lang="en-US" sz="2200" dirty="0" err="1">
                <a:latin typeface="Consolas"/>
                <a:cs typeface="Consolas"/>
              </a:rPr>
              <a:t>p.add</a:t>
            </a:r>
            <a:r>
              <a:rPr lang="en-US" sz="2200" dirty="0">
                <a:latin typeface="Consolas"/>
                <a:cs typeface="Consolas"/>
              </a:rPr>
              <a:t>(“Panel2”, new </a:t>
            </a:r>
            <a:r>
              <a:rPr lang="en-US" sz="2200" dirty="0" err="1">
                <a:latin typeface="Consolas"/>
                <a:cs typeface="Consolas"/>
              </a:rPr>
              <a:t>JPanel</a:t>
            </a:r>
            <a:r>
              <a:rPr lang="en-US" sz="2200" dirty="0">
                <a:latin typeface="Consolas"/>
                <a:cs typeface="Consolas"/>
              </a:rPr>
              <a:t>());</a:t>
            </a:r>
          </a:p>
          <a:p>
            <a:pPr marL="457200" lvl="1" indent="0">
              <a:buNone/>
            </a:pPr>
            <a:endParaRPr lang="en-US" sz="2200" dirty="0"/>
          </a:p>
        </p:txBody>
      </p:sp>
      <p:pic>
        <p:nvPicPr>
          <p:cNvPr id="4" name="Picture 3" descr="Screen Shot 2014-11-11 at 13.15.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189" y="4770217"/>
            <a:ext cx="7200900" cy="1562100"/>
          </a:xfrm>
          <a:prstGeom prst="rect">
            <a:avLst/>
          </a:prstGeom>
        </p:spPr>
      </p:pic>
    </p:spTree>
    <p:extLst>
      <p:ext uri="{BB962C8B-B14F-4D97-AF65-F5344CB8AC3E}">
        <p14:creationId xmlns:p14="http://schemas.microsoft.com/office/powerpoint/2010/main" val="12180104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Swing Events</a:t>
            </a:r>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544701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EventObject</a:t>
            </a:r>
            <a:endParaRPr lang="en-US" dirty="0"/>
          </a:p>
        </p:txBody>
      </p:sp>
      <p:pic>
        <p:nvPicPr>
          <p:cNvPr id="4" name="Content Placeholder 3" descr="Screen Shot 2014-11-11 at 14.54.52.png"/>
          <p:cNvPicPr>
            <a:picLocks noGrp="1" noChangeAspect="1"/>
          </p:cNvPicPr>
          <p:nvPr>
            <p:ph idx="1"/>
          </p:nvPr>
        </p:nvPicPr>
        <p:blipFill>
          <a:blip r:embed="rId2">
            <a:extLst>
              <a:ext uri="{28A0092B-C50C-407E-A947-70E740481C1C}">
                <a14:useLocalDpi xmlns:a14="http://schemas.microsoft.com/office/drawing/2010/main" val="0"/>
              </a:ext>
            </a:extLst>
          </a:blip>
          <a:srcRect l="-15647" r="-15647"/>
          <a:stretch>
            <a:fillRect/>
          </a:stretch>
        </p:blipFill>
        <p:spPr/>
      </p:pic>
    </p:spTree>
    <p:extLst>
      <p:ext uri="{BB962C8B-B14F-4D97-AF65-F5344CB8AC3E}">
        <p14:creationId xmlns:p14="http://schemas.microsoft.com/office/powerpoint/2010/main" val="881000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3" name="Content Placeholder 2"/>
          <p:cNvSpPr>
            <a:spLocks noGrp="1"/>
          </p:cNvSpPr>
          <p:nvPr>
            <p:ph idx="1"/>
          </p:nvPr>
        </p:nvSpPr>
        <p:spPr/>
        <p:txBody>
          <a:bodyPr>
            <a:normAutofit fontScale="92500" lnSpcReduction="20000"/>
          </a:bodyPr>
          <a:lstStyle/>
          <a:p>
            <a:r>
              <a:rPr lang="en-US" dirty="0"/>
              <a:t>Events are classified by a </a:t>
            </a:r>
            <a:r>
              <a:rPr lang="en-US" dirty="0">
                <a:solidFill>
                  <a:schemeClr val="accent6">
                    <a:lumMod val="75000"/>
                  </a:schemeClr>
                </a:solidFill>
              </a:rPr>
              <a:t>subtype of </a:t>
            </a:r>
            <a:r>
              <a:rPr lang="en-US" dirty="0" err="1">
                <a:solidFill>
                  <a:schemeClr val="accent6">
                    <a:lumMod val="75000"/>
                  </a:schemeClr>
                </a:solidFill>
              </a:rPr>
              <a:t>AWTEvent</a:t>
            </a:r>
            <a:r>
              <a:rPr lang="en-US" dirty="0">
                <a:solidFill>
                  <a:schemeClr val="accent6">
                    <a:lumMod val="75000"/>
                  </a:schemeClr>
                </a:solidFill>
              </a:rPr>
              <a:t> </a:t>
            </a:r>
          </a:p>
          <a:p>
            <a:pPr lvl="1"/>
            <a:r>
              <a:rPr lang="en-US" dirty="0" err="1"/>
              <a:t>MouseEvent</a:t>
            </a:r>
            <a:r>
              <a:rPr lang="en-US" dirty="0"/>
              <a:t>, </a:t>
            </a:r>
            <a:r>
              <a:rPr lang="en-US" dirty="0" err="1"/>
              <a:t>KeyEvent</a:t>
            </a:r>
            <a:r>
              <a:rPr lang="en-US" dirty="0"/>
              <a:t>, </a:t>
            </a:r>
            <a:r>
              <a:rPr lang="en-US" dirty="0" err="1"/>
              <a:t>ActionEvent</a:t>
            </a:r>
            <a:endParaRPr lang="en-US" dirty="0"/>
          </a:p>
          <a:p>
            <a:r>
              <a:rPr lang="en-US" dirty="0"/>
              <a:t>Events are generated in </a:t>
            </a:r>
            <a:r>
              <a:rPr lang="en-US" dirty="0">
                <a:solidFill>
                  <a:srgbClr val="E46C0A"/>
                </a:solidFill>
              </a:rPr>
              <a:t>components</a:t>
            </a:r>
            <a:r>
              <a:rPr lang="en-US" dirty="0"/>
              <a:t> (</a:t>
            </a:r>
            <a:r>
              <a:rPr lang="en-US" dirty="0">
                <a:solidFill>
                  <a:srgbClr val="E46C0A"/>
                </a:solidFill>
              </a:rPr>
              <a:t>source</a:t>
            </a:r>
            <a:r>
              <a:rPr lang="en-US" dirty="0"/>
              <a:t>)</a:t>
            </a:r>
          </a:p>
          <a:p>
            <a:r>
              <a:rPr lang="en-US" dirty="0">
                <a:solidFill>
                  <a:srgbClr val="E46C0A"/>
                </a:solidFill>
              </a:rPr>
              <a:t>Listeners</a:t>
            </a:r>
            <a:r>
              <a:rPr lang="en-US" dirty="0"/>
              <a:t> (</a:t>
            </a:r>
            <a:r>
              <a:rPr lang="en-US" dirty="0">
                <a:solidFill>
                  <a:srgbClr val="E46C0A"/>
                </a:solidFill>
              </a:rPr>
              <a:t>target</a:t>
            </a:r>
            <a:r>
              <a:rPr lang="en-US" dirty="0"/>
              <a:t>) can be registered to components </a:t>
            </a:r>
          </a:p>
          <a:p>
            <a:r>
              <a:rPr lang="en-US" dirty="0">
                <a:solidFill>
                  <a:srgbClr val="E46C0A"/>
                </a:solidFill>
              </a:rPr>
              <a:t>Whenever an event occurs, the event thread send a message to all the registered listeners </a:t>
            </a:r>
            <a:r>
              <a:rPr lang="en-US" dirty="0"/>
              <a:t>(the event is passed to listeners as a parameter)</a:t>
            </a:r>
          </a:p>
          <a:p>
            <a:r>
              <a:rPr lang="en-US" dirty="0">
                <a:solidFill>
                  <a:srgbClr val="E46C0A"/>
                </a:solidFill>
              </a:rPr>
              <a:t>Listeners must implement appropriate interfaces</a:t>
            </a:r>
            <a:r>
              <a:rPr lang="en-US" dirty="0"/>
              <a:t> to make the callback mechanism possible</a:t>
            </a:r>
          </a:p>
        </p:txBody>
      </p:sp>
    </p:spTree>
    <p:extLst>
      <p:ext uri="{BB962C8B-B14F-4D97-AF65-F5344CB8AC3E}">
        <p14:creationId xmlns:p14="http://schemas.microsoft.com/office/powerpoint/2010/main" val="30805065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pic>
        <p:nvPicPr>
          <p:cNvPr id="4" name="Picture 3" descr="Screen Shot 2014-11-11 at 14.47.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1729277"/>
            <a:ext cx="8039100" cy="4457700"/>
          </a:xfrm>
          <a:prstGeom prst="rect">
            <a:avLst/>
          </a:prstGeom>
        </p:spPr>
      </p:pic>
    </p:spTree>
    <p:extLst>
      <p:ext uri="{BB962C8B-B14F-4D97-AF65-F5344CB8AC3E}">
        <p14:creationId xmlns:p14="http://schemas.microsoft.com/office/powerpoint/2010/main" val="323106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descr="Screen Shot 2014-11-11 at 14.49.10.png"/>
          <p:cNvPicPr>
            <a:picLocks noGrp="1" noChangeAspect="1"/>
          </p:cNvPicPr>
          <p:nvPr>
            <p:ph idx="1"/>
          </p:nvPr>
        </p:nvPicPr>
        <p:blipFill>
          <a:blip r:embed="rId2">
            <a:extLst>
              <a:ext uri="{28A0092B-C50C-407E-A947-70E740481C1C}">
                <a14:useLocalDpi xmlns:a14="http://schemas.microsoft.com/office/drawing/2010/main" val="0"/>
              </a:ext>
            </a:extLst>
          </a:blip>
          <a:srcRect t="-2482" b="-2482"/>
          <a:stretch>
            <a:fillRect/>
          </a:stretch>
        </p:blipFill>
        <p:spPr/>
      </p:pic>
    </p:spTree>
    <p:extLst>
      <p:ext uri="{BB962C8B-B14F-4D97-AF65-F5344CB8AC3E}">
        <p14:creationId xmlns:p14="http://schemas.microsoft.com/office/powerpoint/2010/main" val="33960289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7" name="Content Placeholder 6"/>
          <p:cNvSpPr>
            <a:spLocks noGrp="1"/>
          </p:cNvSpPr>
          <p:nvPr>
            <p:ph idx="1"/>
          </p:nvPr>
        </p:nvSpPr>
        <p:spPr>
          <a:xfrm>
            <a:off x="457200" y="1600200"/>
            <a:ext cx="8229600" cy="1684559"/>
          </a:xfrm>
        </p:spPr>
        <p:txBody>
          <a:bodyPr/>
          <a:lstStyle/>
          <a:p>
            <a:r>
              <a:rPr lang="en-US" dirty="0"/>
              <a:t>Events are organized by type </a:t>
            </a:r>
          </a:p>
          <a:p>
            <a:r>
              <a:rPr lang="en-US" dirty="0"/>
              <a:t>Events need specific listener methods </a:t>
            </a:r>
          </a:p>
          <a:p>
            <a:endParaRPr lang="en-US" dirty="0"/>
          </a:p>
        </p:txBody>
      </p:sp>
      <p:pic>
        <p:nvPicPr>
          <p:cNvPr id="6" name="Picture 5" descr="Screen Shot 2014-11-11 at 14.54.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4760"/>
            <a:ext cx="9144000" cy="2617265"/>
          </a:xfrm>
          <a:prstGeom prst="rect">
            <a:avLst/>
          </a:prstGeom>
        </p:spPr>
      </p:pic>
    </p:spTree>
    <p:extLst>
      <p:ext uri="{BB962C8B-B14F-4D97-AF65-F5344CB8AC3E}">
        <p14:creationId xmlns:p14="http://schemas.microsoft.com/office/powerpoint/2010/main" val="2015003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en-US" sz="800" dirty="0">
                <a:latin typeface="Consolas"/>
                <a:cs typeface="Consolas"/>
              </a:rPr>
              <a:t>public class </a:t>
            </a:r>
            <a:r>
              <a:rPr lang="en-US" sz="800" dirty="0" err="1">
                <a:latin typeface="Consolas"/>
                <a:cs typeface="Consolas"/>
              </a:rPr>
              <a:t>CelsiusConverterFull</a:t>
            </a:r>
            <a:r>
              <a:rPr lang="en-US" sz="800" dirty="0">
                <a:latin typeface="Consolas"/>
                <a:cs typeface="Consolas"/>
              </a:rPr>
              <a:t> extends </a:t>
            </a:r>
            <a:r>
              <a:rPr lang="en-US" sz="800" dirty="0" err="1">
                <a:latin typeface="Consolas"/>
                <a:cs typeface="Consolas"/>
              </a:rPr>
              <a:t>JFrame</a:t>
            </a:r>
            <a:r>
              <a:rPr lang="en-US" sz="800" dirty="0">
                <a:latin typeface="Consolas"/>
                <a:cs typeface="Consolas"/>
              </a:rPr>
              <a:t> </a:t>
            </a:r>
            <a:r>
              <a:rPr lang="en-US" sz="800" dirty="0">
                <a:solidFill>
                  <a:schemeClr val="accent6">
                    <a:lumMod val="75000"/>
                  </a:schemeClr>
                </a:solidFill>
                <a:latin typeface="Consolas"/>
                <a:cs typeface="Consolas"/>
              </a:rPr>
              <a:t>implements ActionListener </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JButton</a:t>
            </a:r>
            <a:r>
              <a:rPr lang="en-US" sz="800" dirty="0">
                <a:latin typeface="Consolas"/>
                <a:cs typeface="Consolas"/>
              </a:rPr>
              <a:t> </a:t>
            </a:r>
            <a:r>
              <a:rPr lang="en-US" sz="800" dirty="0" err="1">
                <a:latin typeface="Consolas"/>
                <a:cs typeface="Consolas"/>
              </a:rPr>
              <a:t>CFButton</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JButton</a:t>
            </a:r>
            <a:r>
              <a:rPr lang="en-US" sz="800" dirty="0">
                <a:latin typeface="Consolas"/>
                <a:cs typeface="Consolas"/>
              </a:rPr>
              <a:t> </a:t>
            </a:r>
            <a:r>
              <a:rPr lang="en-US" sz="800" dirty="0" err="1">
                <a:latin typeface="Consolas"/>
                <a:cs typeface="Consolas"/>
              </a:rPr>
              <a:t>FCButton</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JTextField</a:t>
            </a:r>
            <a:r>
              <a:rPr lang="en-US" sz="800" dirty="0">
                <a:latin typeface="Consolas"/>
                <a:cs typeface="Consolas"/>
              </a:rPr>
              <a:t> </a:t>
            </a:r>
            <a:r>
              <a:rPr lang="en-US" sz="800" dirty="0" err="1">
                <a:latin typeface="Consolas"/>
                <a:cs typeface="Consolas"/>
              </a:rPr>
              <a:t>fahrenheitTF</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JTextField</a:t>
            </a:r>
            <a:r>
              <a:rPr lang="en-US" sz="800" dirty="0">
                <a:latin typeface="Consolas"/>
                <a:cs typeface="Consolas"/>
              </a:rPr>
              <a:t> </a:t>
            </a:r>
            <a:r>
              <a:rPr lang="en-US" sz="800" dirty="0" err="1">
                <a:latin typeface="Consolas"/>
                <a:cs typeface="Consolas"/>
              </a:rPr>
              <a:t>celsiusTF</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public </a:t>
            </a:r>
            <a:r>
              <a:rPr lang="en-US" sz="800" dirty="0" err="1">
                <a:latin typeface="Consolas"/>
                <a:cs typeface="Consolas"/>
              </a:rPr>
              <a:t>CelsiusConverterFull</a:t>
            </a:r>
            <a:r>
              <a:rPr lang="en-US" sz="800" dirty="0">
                <a:latin typeface="Consolas"/>
                <a:cs typeface="Consolas"/>
              </a:rPr>
              <a:t>() {</a:t>
            </a:r>
          </a:p>
          <a:p>
            <a:pPr marL="0" indent="0">
              <a:buNone/>
            </a:pPr>
            <a:r>
              <a:rPr lang="en-US" sz="800" dirty="0">
                <a:latin typeface="Consolas"/>
                <a:cs typeface="Consolas"/>
              </a:rPr>
              <a:t>		super("Celsius Converter");</a:t>
            </a:r>
          </a:p>
          <a:p>
            <a:pPr marL="0" indent="0">
              <a:buNone/>
            </a:pPr>
            <a:r>
              <a:rPr lang="en-US" sz="800" dirty="0">
                <a:latin typeface="Consolas"/>
                <a:cs typeface="Consolas"/>
              </a:rPr>
              <a:t>		</a:t>
            </a:r>
            <a:r>
              <a:rPr lang="en-US" sz="800" dirty="0" err="1">
                <a:latin typeface="Consolas"/>
                <a:cs typeface="Consolas"/>
              </a:rPr>
              <a:t>celsiusTF</a:t>
            </a:r>
            <a:r>
              <a:rPr lang="en-US" sz="800" dirty="0">
                <a:latin typeface="Consolas"/>
                <a:cs typeface="Consolas"/>
              </a:rPr>
              <a:t> = new </a:t>
            </a:r>
            <a:r>
              <a:rPr lang="en-US" sz="800" dirty="0" err="1">
                <a:latin typeface="Consolas"/>
                <a:cs typeface="Consolas"/>
              </a:rPr>
              <a:t>JTextField</a:t>
            </a:r>
            <a:r>
              <a:rPr lang="en-US" sz="800" dirty="0">
                <a:latin typeface="Consolas"/>
                <a:cs typeface="Consolas"/>
              </a:rPr>
              <a:t>("0");</a:t>
            </a:r>
          </a:p>
          <a:p>
            <a:pPr marL="0" indent="0">
              <a:buNone/>
            </a:pPr>
            <a:r>
              <a:rPr lang="en-US" sz="800" dirty="0">
                <a:latin typeface="Consolas"/>
                <a:cs typeface="Consolas"/>
              </a:rPr>
              <a:t>		</a:t>
            </a:r>
            <a:r>
              <a:rPr lang="en-US" sz="800" dirty="0" err="1">
                <a:latin typeface="Consolas"/>
                <a:cs typeface="Consolas"/>
              </a:rPr>
              <a:t>fahrenheitTF</a:t>
            </a:r>
            <a:r>
              <a:rPr lang="en-US" sz="800" dirty="0">
                <a:latin typeface="Consolas"/>
                <a:cs typeface="Consolas"/>
              </a:rPr>
              <a:t> = new </a:t>
            </a:r>
            <a:r>
              <a:rPr lang="en-US" sz="800" dirty="0" err="1">
                <a:latin typeface="Consolas"/>
                <a:cs typeface="Consolas"/>
              </a:rPr>
              <a:t>JTextField</a:t>
            </a:r>
            <a:r>
              <a:rPr lang="en-US" sz="800" dirty="0">
                <a:latin typeface="Consolas"/>
                <a:cs typeface="Consolas"/>
              </a:rPr>
              <a:t>("32");</a:t>
            </a:r>
          </a:p>
          <a:p>
            <a:pPr marL="0" indent="0">
              <a:buNone/>
            </a:pPr>
            <a:r>
              <a:rPr lang="en-US" sz="800" dirty="0">
                <a:latin typeface="Consolas"/>
                <a:cs typeface="Consolas"/>
              </a:rPr>
              <a:t>		</a:t>
            </a:r>
            <a:r>
              <a:rPr lang="en-US" sz="800" dirty="0" err="1">
                <a:latin typeface="Consolas"/>
                <a:cs typeface="Consolas"/>
              </a:rPr>
              <a:t>CFButton</a:t>
            </a:r>
            <a:r>
              <a:rPr lang="en-US" sz="800" dirty="0">
                <a:latin typeface="Consolas"/>
                <a:cs typeface="Consolas"/>
              </a:rPr>
              <a:t> = new </a:t>
            </a:r>
            <a:r>
              <a:rPr lang="en-US" sz="800" dirty="0" err="1">
                <a:latin typeface="Consolas"/>
                <a:cs typeface="Consolas"/>
              </a:rPr>
              <a:t>JButton</a:t>
            </a:r>
            <a:r>
              <a:rPr lang="en-US" sz="800" dirty="0">
                <a:latin typeface="Consolas"/>
                <a:cs typeface="Consolas"/>
              </a:rPr>
              <a:t>("°C-&gt;°F");</a:t>
            </a:r>
          </a:p>
          <a:p>
            <a:pPr marL="0" indent="0">
              <a:buNone/>
            </a:pPr>
            <a:r>
              <a:rPr lang="en-US" sz="800" dirty="0">
                <a:latin typeface="Consolas"/>
                <a:cs typeface="Consolas"/>
              </a:rPr>
              <a:t>		</a:t>
            </a:r>
            <a:r>
              <a:rPr lang="en-US" sz="800" dirty="0" err="1">
                <a:latin typeface="Consolas"/>
                <a:cs typeface="Consolas"/>
              </a:rPr>
              <a:t>CFButton.addActionListener</a:t>
            </a:r>
            <a:r>
              <a:rPr lang="en-US" sz="800" dirty="0">
                <a:latin typeface="Consolas"/>
                <a:cs typeface="Consolas"/>
              </a:rPr>
              <a:t>(this);</a:t>
            </a:r>
          </a:p>
          <a:p>
            <a:pPr marL="0" indent="0">
              <a:buNone/>
            </a:pPr>
            <a:r>
              <a:rPr lang="en-US" sz="800" dirty="0">
                <a:latin typeface="Consolas"/>
                <a:cs typeface="Consolas"/>
              </a:rPr>
              <a:t>		</a:t>
            </a:r>
            <a:r>
              <a:rPr lang="en-US" sz="800" dirty="0" err="1">
                <a:latin typeface="Consolas"/>
                <a:cs typeface="Consolas"/>
              </a:rPr>
              <a:t>FCButton</a:t>
            </a:r>
            <a:r>
              <a:rPr lang="en-US" sz="800" dirty="0">
                <a:latin typeface="Consolas"/>
                <a:cs typeface="Consolas"/>
              </a:rPr>
              <a:t> = new </a:t>
            </a:r>
            <a:r>
              <a:rPr lang="en-US" sz="800" dirty="0" err="1">
                <a:latin typeface="Consolas"/>
                <a:cs typeface="Consolas"/>
              </a:rPr>
              <a:t>JButton</a:t>
            </a:r>
            <a:r>
              <a:rPr lang="en-US" sz="800" dirty="0">
                <a:latin typeface="Consolas"/>
                <a:cs typeface="Consolas"/>
              </a:rPr>
              <a:t>("°F-&gt;°C");</a:t>
            </a:r>
          </a:p>
          <a:p>
            <a:pPr marL="0" indent="0">
              <a:buNone/>
            </a:pPr>
            <a:r>
              <a:rPr lang="en-US" sz="800" dirty="0">
                <a:latin typeface="Consolas"/>
                <a:cs typeface="Consolas"/>
              </a:rPr>
              <a:t>		</a:t>
            </a:r>
            <a:r>
              <a:rPr lang="en-US" sz="800" dirty="0" err="1">
                <a:latin typeface="Consolas"/>
                <a:cs typeface="Consolas"/>
              </a:rPr>
              <a:t>FCButton.addActionListener</a:t>
            </a:r>
            <a:r>
              <a:rPr lang="en-US" sz="800" dirty="0">
                <a:latin typeface="Consolas"/>
                <a:cs typeface="Consolas"/>
              </a:rPr>
              <a:t>(this);</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p1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GridLayout</a:t>
            </a:r>
            <a:r>
              <a:rPr lang="en-US" sz="800" dirty="0">
                <a:latin typeface="Consolas"/>
                <a:cs typeface="Consolas"/>
              </a:rPr>
              <a:t>(2, 2));</a:t>
            </a:r>
          </a:p>
          <a:p>
            <a:pPr marL="0" indent="0">
              <a:buNone/>
            </a:pPr>
            <a:r>
              <a:rPr lang="en-US" sz="800" dirty="0">
                <a:latin typeface="Consolas"/>
                <a:cs typeface="Consolas"/>
              </a:rPr>
              <a:t>		p1.add(</a:t>
            </a:r>
            <a:r>
              <a:rPr lang="en-US" sz="800" dirty="0" err="1">
                <a:latin typeface="Consolas"/>
                <a:cs typeface="Consolas"/>
              </a:rPr>
              <a:t>celsiusTF</a:t>
            </a:r>
            <a:r>
              <a:rPr lang="en-US" sz="800" dirty="0">
                <a:latin typeface="Consolas"/>
                <a:cs typeface="Consolas"/>
              </a:rPr>
              <a:t>); p1.add(new </a:t>
            </a:r>
            <a:r>
              <a:rPr lang="en-US" sz="800" dirty="0" err="1">
                <a:latin typeface="Consolas"/>
                <a:cs typeface="Consolas"/>
              </a:rPr>
              <a:t>JLabel</a:t>
            </a:r>
            <a:r>
              <a:rPr lang="en-US" sz="800" dirty="0">
                <a:latin typeface="Consolas"/>
                <a:cs typeface="Consolas"/>
              </a:rPr>
              <a:t>("°C"));</a:t>
            </a:r>
          </a:p>
          <a:p>
            <a:pPr marL="0" indent="0">
              <a:buNone/>
            </a:pPr>
            <a:r>
              <a:rPr lang="en-US" sz="800" dirty="0">
                <a:latin typeface="Consolas"/>
                <a:cs typeface="Consolas"/>
              </a:rPr>
              <a:t>		p1.add(</a:t>
            </a:r>
            <a:r>
              <a:rPr lang="en-US" sz="800" dirty="0" err="1">
                <a:latin typeface="Consolas"/>
                <a:cs typeface="Consolas"/>
              </a:rPr>
              <a:t>fahrenheitTF</a:t>
            </a:r>
            <a:r>
              <a:rPr lang="en-US" sz="800" dirty="0">
                <a:latin typeface="Consolas"/>
                <a:cs typeface="Consolas"/>
              </a:rPr>
              <a:t>); p1.add(new </a:t>
            </a:r>
            <a:r>
              <a:rPr lang="en-US" sz="800" dirty="0" err="1">
                <a:latin typeface="Consolas"/>
                <a:cs typeface="Consolas"/>
              </a:rPr>
              <a:t>JLabel</a:t>
            </a:r>
            <a:r>
              <a:rPr lang="en-US" sz="800" dirty="0">
                <a:latin typeface="Consolas"/>
                <a:cs typeface="Consolas"/>
              </a:rPr>
              <a:t>("°F"));</a:t>
            </a:r>
          </a:p>
          <a:p>
            <a:pPr marL="0" indent="0">
              <a:buNone/>
            </a:pPr>
            <a:r>
              <a:rPr lang="en-US" sz="800" dirty="0">
                <a:latin typeface="Consolas"/>
                <a:cs typeface="Consolas"/>
              </a:rPr>
              <a:t>		</a:t>
            </a: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p2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GridLayout</a:t>
            </a:r>
            <a:r>
              <a:rPr lang="en-US" sz="800" dirty="0">
                <a:latin typeface="Consolas"/>
                <a:cs typeface="Consolas"/>
              </a:rPr>
              <a:t>(1, 2));</a:t>
            </a:r>
          </a:p>
          <a:p>
            <a:pPr marL="0" indent="0">
              <a:buNone/>
            </a:pPr>
            <a:r>
              <a:rPr lang="en-US" sz="800" dirty="0">
                <a:latin typeface="Consolas"/>
                <a:cs typeface="Consolas"/>
              </a:rPr>
              <a:t>		p2.add(</a:t>
            </a:r>
            <a:r>
              <a:rPr lang="en-US" sz="800" dirty="0" err="1">
                <a:latin typeface="Consolas"/>
                <a:cs typeface="Consolas"/>
              </a:rPr>
              <a:t>CFButton</a:t>
            </a:r>
            <a:r>
              <a:rPr lang="en-US" sz="800" dirty="0">
                <a:latin typeface="Consolas"/>
                <a:cs typeface="Consolas"/>
              </a:rPr>
              <a:t>); p2.add(</a:t>
            </a:r>
            <a:r>
              <a:rPr lang="en-US" sz="800" dirty="0" err="1">
                <a:latin typeface="Consolas"/>
                <a:cs typeface="Consolas"/>
              </a:rPr>
              <a:t>FCButton</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p3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BorderLayout</a:t>
            </a:r>
            <a:r>
              <a:rPr lang="en-US" sz="800" dirty="0">
                <a:latin typeface="Consolas"/>
                <a:cs typeface="Consolas"/>
              </a:rPr>
              <a:t>());</a:t>
            </a:r>
          </a:p>
          <a:p>
            <a:pPr marL="0" indent="0">
              <a:buNone/>
            </a:pPr>
            <a:r>
              <a:rPr lang="en-US" sz="800" dirty="0">
                <a:latin typeface="Consolas"/>
                <a:cs typeface="Consolas"/>
              </a:rPr>
              <a:t>		p3.add(p1, </a:t>
            </a:r>
            <a:r>
              <a:rPr lang="en-US" sz="800" dirty="0" err="1">
                <a:latin typeface="Consolas"/>
                <a:cs typeface="Consolas"/>
              </a:rPr>
              <a:t>BorderLayout.NORTH</a:t>
            </a:r>
            <a:r>
              <a:rPr lang="en-US" sz="800" dirty="0">
                <a:latin typeface="Consolas"/>
                <a:cs typeface="Consolas"/>
              </a:rPr>
              <a:t>);	p3.add(p2, </a:t>
            </a:r>
            <a:r>
              <a:rPr lang="en-US" sz="800" dirty="0" err="1">
                <a:latin typeface="Consolas"/>
                <a:cs typeface="Consolas"/>
              </a:rPr>
              <a:t>BorderLayout.SOUTH</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setContentPane</a:t>
            </a:r>
            <a:r>
              <a:rPr lang="en-US" sz="800" dirty="0">
                <a:latin typeface="Consolas"/>
                <a:cs typeface="Consolas"/>
              </a:rPr>
              <a:t>(p3);</a:t>
            </a:r>
          </a:p>
          <a:p>
            <a:pPr marL="0" indent="0">
              <a:buNone/>
            </a:pPr>
            <a:r>
              <a:rPr lang="en-US" sz="800" dirty="0">
                <a:latin typeface="Consolas"/>
                <a:cs typeface="Consolas"/>
              </a:rPr>
              <a:t>		</a:t>
            </a:r>
            <a:r>
              <a:rPr lang="en-US" sz="800" dirty="0" err="1">
                <a:latin typeface="Consolas"/>
                <a:cs typeface="Consolas"/>
              </a:rPr>
              <a:t>setDefaultCloseOperation</a:t>
            </a:r>
            <a:r>
              <a:rPr lang="en-US" sz="800" dirty="0">
                <a:latin typeface="Consolas"/>
                <a:cs typeface="Consolas"/>
              </a:rPr>
              <a:t>(</a:t>
            </a:r>
            <a:r>
              <a:rPr lang="en-US" sz="800" dirty="0" err="1">
                <a:latin typeface="Consolas"/>
                <a:cs typeface="Consolas"/>
              </a:rPr>
              <a:t>WindowConstants.EXIT_ON_CLOSE</a:t>
            </a:r>
            <a:r>
              <a:rPr lang="en-US" sz="800" dirty="0">
                <a:latin typeface="Consolas"/>
                <a:cs typeface="Consolas"/>
              </a:rPr>
              <a:t>);</a:t>
            </a:r>
          </a:p>
          <a:p>
            <a:pPr marL="0" indent="0">
              <a:buNone/>
            </a:pPr>
            <a:r>
              <a:rPr lang="en-US" sz="800" dirty="0">
                <a:latin typeface="Consolas"/>
                <a:cs typeface="Consolas"/>
              </a:rPr>
              <a:t>		</a:t>
            </a:r>
            <a:r>
              <a:rPr lang="en-US" sz="800" dirty="0" err="1">
                <a:latin typeface="Consolas"/>
                <a:cs typeface="Consolas"/>
              </a:rPr>
              <a:t>setSize</a:t>
            </a:r>
            <a:r>
              <a:rPr lang="en-US" sz="800" dirty="0">
                <a:latin typeface="Consolas"/>
                <a:cs typeface="Consolas"/>
              </a:rPr>
              <a:t>(200, 100);</a:t>
            </a:r>
          </a:p>
          <a:p>
            <a:pPr marL="0" indent="0">
              <a:buNone/>
            </a:pPr>
            <a:r>
              <a:rPr lang="en-US" sz="800" dirty="0">
                <a:latin typeface="Consolas"/>
                <a:cs typeface="Consolas"/>
              </a:rPr>
              <a:t>		</a:t>
            </a:r>
            <a:r>
              <a:rPr lang="en-US" sz="800" dirty="0" err="1">
                <a:latin typeface="Consolas"/>
                <a:cs typeface="Consolas"/>
              </a:rPr>
              <a:t>setVisible</a:t>
            </a:r>
            <a:r>
              <a:rPr lang="en-US" sz="800" dirty="0">
                <a:latin typeface="Consolas"/>
                <a:cs typeface="Consolas"/>
              </a:rPr>
              <a:t>(true);</a:t>
            </a:r>
          </a:p>
          <a:p>
            <a:pPr marL="0" indent="0">
              <a:buNone/>
            </a:pPr>
            <a:r>
              <a:rPr lang="en-US" sz="800" dirty="0">
                <a:latin typeface="Consolas"/>
                <a:cs typeface="Consolas"/>
              </a:rPr>
              <a:t>	}</a:t>
            </a:r>
          </a:p>
          <a:p>
            <a:pPr marL="0" indent="0">
              <a:buNone/>
            </a:pPr>
            <a:r>
              <a:rPr lang="en-US" sz="800" dirty="0">
                <a:latin typeface="Consolas"/>
                <a:cs typeface="Consolas"/>
              </a:rPr>
              <a:t>}</a:t>
            </a:r>
          </a:p>
          <a:p>
            <a:pPr marL="0" indent="0">
              <a:buNone/>
            </a:pPr>
            <a:endParaRPr lang="en-US" sz="800" dirty="0">
              <a:latin typeface="Consolas"/>
              <a:cs typeface="Consolas"/>
            </a:endParaRPr>
          </a:p>
          <a:p>
            <a:pPr marL="0" indent="0">
              <a:buNone/>
            </a:pPr>
            <a:endParaRPr lang="en-US" sz="800" dirty="0">
              <a:latin typeface="Consolas"/>
              <a:cs typeface="Consolas"/>
            </a:endParaRPr>
          </a:p>
          <a:p>
            <a:pPr marL="0" indent="0">
              <a:buNone/>
            </a:pPr>
            <a:endParaRPr lang="en-US" sz="800" dirty="0">
              <a:latin typeface="Consolas"/>
              <a:cs typeface="Consolas"/>
            </a:endParaRPr>
          </a:p>
        </p:txBody>
      </p:sp>
      <p:pic>
        <p:nvPicPr>
          <p:cNvPr id="6" name="Picture 5">
            <a:extLst>
              <a:ext uri="{FF2B5EF4-FFF2-40B4-BE49-F238E27FC236}">
                <a16:creationId xmlns:a16="http://schemas.microsoft.com/office/drawing/2014/main" id="{2167D653-7225-8C40-A1EC-3B47D8FE435A}"/>
              </a:ext>
            </a:extLst>
          </p:cNvPr>
          <p:cNvPicPr>
            <a:picLocks noChangeAspect="1"/>
          </p:cNvPicPr>
          <p:nvPr/>
        </p:nvPicPr>
        <p:blipFill>
          <a:blip r:embed="rId2"/>
          <a:stretch>
            <a:fillRect/>
          </a:stretch>
        </p:blipFill>
        <p:spPr>
          <a:xfrm>
            <a:off x="5041900" y="4216400"/>
            <a:ext cx="4102100" cy="2641600"/>
          </a:xfrm>
          <a:prstGeom prst="rect">
            <a:avLst/>
          </a:prstGeom>
        </p:spPr>
      </p:pic>
    </p:spTree>
    <p:extLst>
      <p:ext uri="{BB962C8B-B14F-4D97-AF65-F5344CB8AC3E}">
        <p14:creationId xmlns:p14="http://schemas.microsoft.com/office/powerpoint/2010/main" val="4117965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and components</a:t>
            </a:r>
          </a:p>
        </p:txBody>
      </p:sp>
      <p:pic>
        <p:nvPicPr>
          <p:cNvPr id="4" name="Picture 3" descr="Screen Shot 2014-11-10 at 18.51.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089" y="2484849"/>
            <a:ext cx="7861300" cy="2222500"/>
          </a:xfrm>
          <a:prstGeom prst="rect">
            <a:avLst/>
          </a:prstGeom>
        </p:spPr>
      </p:pic>
    </p:spTree>
    <p:extLst>
      <p:ext uri="{BB962C8B-B14F-4D97-AF65-F5344CB8AC3E}">
        <p14:creationId xmlns:p14="http://schemas.microsoft.com/office/powerpoint/2010/main" val="3670203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public </a:t>
            </a:r>
            <a:r>
              <a:rPr lang="it-IT" sz="800" b="1" dirty="0" err="1">
                <a:solidFill>
                  <a:schemeClr val="accent6">
                    <a:lumMod val="75000"/>
                  </a:schemeClr>
                </a:solidFill>
                <a:latin typeface="Consolas" panose="020B0609020204030204" pitchFamily="49" charset="0"/>
                <a:cs typeface="Consolas" panose="020B0609020204030204" pitchFamily="49" charset="0"/>
              </a:rPr>
              <a:t>void</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actionPerformed</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ActionEvent</a:t>
            </a:r>
            <a:r>
              <a:rPr lang="it-IT" sz="800" b="1" dirty="0">
                <a:solidFill>
                  <a:schemeClr val="accent6">
                    <a:lumMod val="75000"/>
                  </a:schemeClr>
                </a:solidFill>
                <a:latin typeface="Consolas" panose="020B0609020204030204" pitchFamily="49" charset="0"/>
                <a:cs typeface="Consolas" panose="020B0609020204030204" pitchFamily="49" charset="0"/>
              </a:rPr>
              <a:t> e)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if</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e.getSource</a:t>
            </a:r>
            <a:r>
              <a:rPr lang="it-IT" sz="800" b="1" dirty="0">
                <a:solidFill>
                  <a:schemeClr val="accent6">
                    <a:lumMod val="75000"/>
                  </a:schemeClr>
                </a:solidFill>
                <a:latin typeface="Consolas" panose="020B0609020204030204" pitchFamily="49" charset="0"/>
                <a:cs typeface="Consolas" panose="020B0609020204030204" pitchFamily="49" charset="0"/>
              </a:rPr>
              <a:t>() == </a:t>
            </a:r>
            <a:r>
              <a:rPr lang="it-IT" sz="800" b="1" dirty="0" err="1">
                <a:solidFill>
                  <a:schemeClr val="accent6">
                    <a:lumMod val="75000"/>
                  </a:schemeClr>
                </a:solidFill>
                <a:latin typeface="Consolas" panose="020B0609020204030204" pitchFamily="49" charset="0"/>
                <a:cs typeface="Consolas" panose="020B0609020204030204" pitchFamily="49" charset="0"/>
              </a:rPr>
              <a:t>CFButton</a:t>
            </a: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int</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tempFahr</a:t>
            </a:r>
            <a:r>
              <a:rPr lang="it-IT" sz="800" b="1" dirty="0">
                <a:solidFill>
                  <a:schemeClr val="accent6">
                    <a:lumMod val="75000"/>
                  </a:schemeClr>
                </a:solidFill>
                <a:latin typeface="Consolas" panose="020B0609020204030204" pitchFamily="49" charset="0"/>
                <a:cs typeface="Consolas" panose="020B0609020204030204" pitchFamily="49" charset="0"/>
              </a:rPr>
              <a:t> = (</a:t>
            </a:r>
            <a:r>
              <a:rPr lang="it-IT" sz="800" b="1" dirty="0" err="1">
                <a:solidFill>
                  <a:schemeClr val="accent6">
                    <a:lumMod val="75000"/>
                  </a:schemeClr>
                </a:solidFill>
                <a:latin typeface="Consolas" panose="020B0609020204030204" pitchFamily="49" charset="0"/>
                <a:cs typeface="Consolas" panose="020B0609020204030204" pitchFamily="49" charset="0"/>
              </a:rPr>
              <a:t>int</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Double.parseDouble</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celsiusTF.getText</a:t>
            </a:r>
            <a:r>
              <a:rPr lang="it-IT" sz="800" b="1" dirty="0">
                <a:solidFill>
                  <a:schemeClr val="accent6">
                    <a:lumMod val="75000"/>
                  </a:schemeClr>
                </a:solidFill>
                <a:latin typeface="Consolas" panose="020B0609020204030204" pitchFamily="49" charset="0"/>
                <a:cs typeface="Consolas" panose="020B0609020204030204" pitchFamily="49" charset="0"/>
              </a:rPr>
              <a:t>())) * 1.8 + 32);</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fahrenheitTF.setText</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Integer.toString</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tempFahr</a:t>
            </a: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if</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e.getSource</a:t>
            </a:r>
            <a:r>
              <a:rPr lang="it-IT" sz="800" b="1" dirty="0">
                <a:solidFill>
                  <a:schemeClr val="accent6">
                    <a:lumMod val="75000"/>
                  </a:schemeClr>
                </a:solidFill>
                <a:latin typeface="Consolas" panose="020B0609020204030204" pitchFamily="49" charset="0"/>
                <a:cs typeface="Consolas" panose="020B0609020204030204" pitchFamily="49" charset="0"/>
              </a:rPr>
              <a:t>() == </a:t>
            </a:r>
            <a:r>
              <a:rPr lang="it-IT" sz="800" b="1" dirty="0" err="1">
                <a:solidFill>
                  <a:schemeClr val="accent6">
                    <a:lumMod val="75000"/>
                  </a:schemeClr>
                </a:solidFill>
                <a:latin typeface="Consolas" panose="020B0609020204030204" pitchFamily="49" charset="0"/>
                <a:cs typeface="Consolas" panose="020B0609020204030204" pitchFamily="49" charset="0"/>
              </a:rPr>
              <a:t>FCButton</a:t>
            </a: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int</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tempCelsius</a:t>
            </a:r>
            <a:r>
              <a:rPr lang="it-IT" sz="800" b="1" dirty="0">
                <a:solidFill>
                  <a:schemeClr val="accent6">
                    <a:lumMod val="75000"/>
                  </a:schemeClr>
                </a:solidFill>
                <a:latin typeface="Consolas" panose="020B0609020204030204" pitchFamily="49" charset="0"/>
                <a:cs typeface="Consolas" panose="020B0609020204030204" pitchFamily="49" charset="0"/>
              </a:rPr>
              <a:t> = (</a:t>
            </a:r>
            <a:r>
              <a:rPr lang="it-IT" sz="800" b="1" dirty="0" err="1">
                <a:solidFill>
                  <a:schemeClr val="accent6">
                    <a:lumMod val="75000"/>
                  </a:schemeClr>
                </a:solidFill>
                <a:latin typeface="Consolas" panose="020B0609020204030204" pitchFamily="49" charset="0"/>
                <a:cs typeface="Consolas" panose="020B0609020204030204" pitchFamily="49" charset="0"/>
              </a:rPr>
              <a:t>int</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Double.parseDouble</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fahrenheitTF.getText</a:t>
            </a:r>
            <a:r>
              <a:rPr lang="it-IT" sz="800" b="1" dirty="0">
                <a:solidFill>
                  <a:schemeClr val="accent6">
                    <a:lumMod val="75000"/>
                  </a:schemeClr>
                </a:solidFill>
                <a:latin typeface="Consolas" panose="020B0609020204030204" pitchFamily="49" charset="0"/>
                <a:cs typeface="Consolas" panose="020B0609020204030204" pitchFamily="49" charset="0"/>
              </a:rPr>
              <a:t>())) - 32) * 0.555);</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celsiusTF.setText</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Integer.toString</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tempCelsius</a:t>
            </a:r>
            <a:r>
              <a:rPr lang="it-IT" sz="800" b="1"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it-IT" sz="800" b="1" dirty="0">
              <a:latin typeface="Consolas" panose="020B0609020204030204" pitchFamily="49" charset="0"/>
              <a:cs typeface="Consolas" panose="020B0609020204030204" pitchFamily="49" charset="0"/>
            </a:endParaRPr>
          </a:p>
          <a:p>
            <a:pPr marL="0" indent="0">
              <a:buNone/>
            </a:pPr>
            <a:r>
              <a:rPr lang="it-IT" sz="800" b="1" dirty="0">
                <a:latin typeface="Consolas" panose="020B0609020204030204" pitchFamily="49" charset="0"/>
                <a:cs typeface="Consolas" panose="020B0609020204030204" pitchFamily="49" charset="0"/>
              </a:rPr>
              <a:t>public</a:t>
            </a:r>
            <a:r>
              <a:rPr lang="it-IT" sz="800" dirty="0">
                <a:latin typeface="Consolas" panose="020B0609020204030204" pitchFamily="49" charset="0"/>
                <a:cs typeface="Consolas" panose="020B0609020204030204" pitchFamily="49" charset="0"/>
              </a:rPr>
              <a:t> </a:t>
            </a:r>
            <a:r>
              <a:rPr lang="it-IT" sz="800" b="1" dirty="0" err="1">
                <a:latin typeface="Consolas" panose="020B0609020204030204" pitchFamily="49" charset="0"/>
                <a:cs typeface="Consolas" panose="020B0609020204030204" pitchFamily="49" charset="0"/>
              </a:rPr>
              <a:t>static</a:t>
            </a:r>
            <a:r>
              <a:rPr lang="it-IT" sz="800" dirty="0">
                <a:latin typeface="Consolas" panose="020B0609020204030204" pitchFamily="49" charset="0"/>
                <a:cs typeface="Consolas" panose="020B0609020204030204" pitchFamily="49" charset="0"/>
              </a:rPr>
              <a:t> </a:t>
            </a:r>
            <a:r>
              <a:rPr lang="it-IT" sz="800" b="1" dirty="0" err="1">
                <a:latin typeface="Consolas" panose="020B0609020204030204" pitchFamily="49" charset="0"/>
                <a:cs typeface="Consolas" panose="020B0609020204030204" pitchFamily="49" charset="0"/>
              </a:rPr>
              <a:t>void</a:t>
            </a:r>
            <a:r>
              <a:rPr lang="it-IT" sz="800" dirty="0">
                <a:latin typeface="Consolas" panose="020B0609020204030204" pitchFamily="49" charset="0"/>
                <a:cs typeface="Consolas" panose="020B0609020204030204" pitchFamily="49" charset="0"/>
              </a:rPr>
              <a:t> </a:t>
            </a:r>
            <a:r>
              <a:rPr lang="it-IT" sz="800" dirty="0" err="1">
                <a:latin typeface="Consolas" panose="020B0609020204030204" pitchFamily="49" charset="0"/>
                <a:cs typeface="Consolas" panose="020B0609020204030204" pitchFamily="49" charset="0"/>
              </a:rPr>
              <a:t>main</a:t>
            </a:r>
            <a:r>
              <a:rPr lang="it-IT" sz="800" dirty="0">
                <a:latin typeface="Consolas" panose="020B0609020204030204" pitchFamily="49" charset="0"/>
                <a:cs typeface="Consolas" panose="020B0609020204030204" pitchFamily="49" charset="0"/>
              </a:rPr>
              <a:t>(</a:t>
            </a:r>
            <a:r>
              <a:rPr lang="it-IT" sz="800" dirty="0" err="1">
                <a:latin typeface="Consolas" panose="020B0609020204030204" pitchFamily="49" charset="0"/>
                <a:cs typeface="Consolas" panose="020B0609020204030204" pitchFamily="49" charset="0"/>
              </a:rPr>
              <a:t>String</a:t>
            </a:r>
            <a:r>
              <a:rPr lang="it-IT" sz="800" dirty="0">
                <a:latin typeface="Consolas" panose="020B0609020204030204" pitchFamily="49" charset="0"/>
                <a:cs typeface="Consolas" panose="020B0609020204030204" pitchFamily="49" charset="0"/>
              </a:rPr>
              <a:t>[] </a:t>
            </a:r>
            <a:r>
              <a:rPr lang="it-IT" sz="800" dirty="0" err="1">
                <a:latin typeface="Consolas" panose="020B0609020204030204" pitchFamily="49" charset="0"/>
                <a:cs typeface="Consolas" panose="020B0609020204030204" pitchFamily="49" charset="0"/>
              </a:rPr>
              <a:t>args</a:t>
            </a:r>
            <a:r>
              <a:rPr lang="it-IT" sz="800" dirty="0">
                <a:latin typeface="Consolas" panose="020B0609020204030204" pitchFamily="49" charset="0"/>
                <a:cs typeface="Consolas" panose="020B0609020204030204" pitchFamily="49" charset="0"/>
              </a:rPr>
              <a:t>) {</a:t>
            </a:r>
          </a:p>
          <a:p>
            <a:pPr marL="0" indent="0">
              <a:buNone/>
            </a:pPr>
            <a:r>
              <a:rPr lang="it-IT" sz="800" b="1" dirty="0">
                <a:latin typeface="Consolas" panose="020B0609020204030204" pitchFamily="49" charset="0"/>
                <a:cs typeface="Consolas" panose="020B0609020204030204" pitchFamily="49" charset="0"/>
              </a:rPr>
              <a:t>	new</a:t>
            </a:r>
            <a:r>
              <a:rPr lang="it-IT" sz="800" dirty="0">
                <a:latin typeface="Consolas" panose="020B0609020204030204" pitchFamily="49" charset="0"/>
                <a:cs typeface="Consolas" panose="020B0609020204030204" pitchFamily="49" charset="0"/>
              </a:rPr>
              <a:t> </a:t>
            </a:r>
            <a:r>
              <a:rPr lang="it-IT" sz="800" dirty="0" err="1">
                <a:latin typeface="Consolas" panose="020B0609020204030204" pitchFamily="49" charset="0"/>
                <a:cs typeface="Consolas" panose="020B0609020204030204" pitchFamily="49" charset="0"/>
              </a:rPr>
              <a:t>CelsiusConverterFull</a:t>
            </a:r>
            <a:r>
              <a:rPr lang="it-IT" sz="800" dirty="0">
                <a:latin typeface="Consolas" panose="020B0609020204030204" pitchFamily="49" charset="0"/>
                <a:cs typeface="Consolas" panose="020B0609020204030204" pitchFamily="49" charset="0"/>
              </a:rPr>
              <a:t>();</a:t>
            </a:r>
          </a:p>
          <a:p>
            <a:pPr marL="0" indent="0">
              <a:buNone/>
            </a:pPr>
            <a:r>
              <a:rPr lang="it-IT" sz="800" dirty="0">
                <a:latin typeface="Consolas" panose="020B0609020204030204" pitchFamily="49" charset="0"/>
                <a:cs typeface="Consolas" panose="020B0609020204030204" pitchFamily="49" charset="0"/>
              </a:rPr>
              <a:t>}</a:t>
            </a:r>
          </a:p>
          <a:p>
            <a:pPr marL="0" indent="0">
              <a:buNone/>
            </a:pPr>
            <a:endParaRPr lang="it-IT" sz="800" b="1" dirty="0">
              <a:latin typeface="Consolas" panose="020B0609020204030204" pitchFamily="49" charset="0"/>
              <a:cs typeface="Consolas" panose="020B0609020204030204" pitchFamily="49" charset="0"/>
            </a:endParaRPr>
          </a:p>
          <a:p>
            <a:pPr marL="0" indent="0">
              <a:buNone/>
            </a:pPr>
            <a:endParaRPr lang="it-IT" sz="800" b="1" dirty="0">
              <a:latin typeface="Consolas" panose="020B0609020204030204" pitchFamily="49" charset="0"/>
              <a:cs typeface="Consolas" panose="020B0609020204030204" pitchFamily="49" charset="0"/>
            </a:endParaRPr>
          </a:p>
          <a:p>
            <a:pPr marL="0" indent="0">
              <a:buNone/>
            </a:pPr>
            <a:endParaRPr lang="it-IT" sz="800" b="1" dirty="0">
              <a:latin typeface="Consolas" panose="020B0609020204030204" pitchFamily="49" charset="0"/>
              <a:cs typeface="Consolas" panose="020B0609020204030204" pitchFamily="49" charset="0"/>
            </a:endParaRPr>
          </a:p>
        </p:txBody>
      </p:sp>
      <p:pic>
        <p:nvPicPr>
          <p:cNvPr id="4" name="Picture 3">
            <a:extLst>
              <a:ext uri="{FF2B5EF4-FFF2-40B4-BE49-F238E27FC236}">
                <a16:creationId xmlns:a16="http://schemas.microsoft.com/office/drawing/2014/main" id="{B1528425-C5A7-4F4B-AB70-E78DDECC526C}"/>
              </a:ext>
            </a:extLst>
          </p:cNvPr>
          <p:cNvPicPr>
            <a:picLocks noChangeAspect="1"/>
          </p:cNvPicPr>
          <p:nvPr/>
        </p:nvPicPr>
        <p:blipFill>
          <a:blip r:embed="rId2"/>
          <a:stretch>
            <a:fillRect/>
          </a:stretch>
        </p:blipFill>
        <p:spPr>
          <a:xfrm>
            <a:off x="5041900" y="4216400"/>
            <a:ext cx="4102100" cy="2641600"/>
          </a:xfrm>
          <a:prstGeom prst="rect">
            <a:avLst/>
          </a:prstGeom>
        </p:spPr>
      </p:pic>
    </p:spTree>
    <p:extLst>
      <p:ext uri="{BB962C8B-B14F-4D97-AF65-F5344CB8AC3E}">
        <p14:creationId xmlns:p14="http://schemas.microsoft.com/office/powerpoint/2010/main" val="26043951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manage events in Java</a:t>
            </a:r>
          </a:p>
        </p:txBody>
      </p:sp>
      <p:sp>
        <p:nvSpPr>
          <p:cNvPr id="3" name="Content Placeholder 2"/>
          <p:cNvSpPr>
            <a:spLocks noGrp="1"/>
          </p:cNvSpPr>
          <p:nvPr>
            <p:ph idx="1"/>
          </p:nvPr>
        </p:nvSpPr>
        <p:spPr/>
        <p:txBody>
          <a:bodyPr>
            <a:normAutofit/>
          </a:bodyPr>
          <a:lstStyle/>
          <a:p>
            <a:r>
              <a:rPr lang="en-US" sz="2600" dirty="0"/>
              <a:t>Events are managed similarly to exceptions:</a:t>
            </a:r>
          </a:p>
          <a:p>
            <a:pPr lvl="1"/>
            <a:r>
              <a:rPr lang="en-US" sz="2600" dirty="0">
                <a:solidFill>
                  <a:schemeClr val="accent6">
                    <a:lumMod val="75000"/>
                  </a:schemeClr>
                </a:solidFill>
              </a:rPr>
              <a:t>sources of events (</a:t>
            </a:r>
            <a:r>
              <a:rPr lang="en-US" sz="2600" dirty="0" err="1">
                <a:solidFill>
                  <a:schemeClr val="accent6">
                    <a:lumMod val="75000"/>
                  </a:schemeClr>
                </a:solidFill>
              </a:rPr>
              <a:t>JButton</a:t>
            </a:r>
            <a:r>
              <a:rPr lang="en-US" sz="2600" dirty="0">
                <a:solidFill>
                  <a:schemeClr val="accent6">
                    <a:lumMod val="75000"/>
                  </a:schemeClr>
                </a:solidFill>
              </a:rPr>
              <a:t>, </a:t>
            </a:r>
            <a:r>
              <a:rPr lang="en-US" sz="2600" dirty="0" err="1">
                <a:solidFill>
                  <a:schemeClr val="accent6">
                    <a:lumMod val="75000"/>
                  </a:schemeClr>
                </a:solidFill>
              </a:rPr>
              <a:t>JTextField</a:t>
            </a:r>
            <a:r>
              <a:rPr lang="en-US" sz="2600" dirty="0">
                <a:solidFill>
                  <a:schemeClr val="accent6">
                    <a:lumMod val="75000"/>
                  </a:schemeClr>
                </a:solidFill>
              </a:rPr>
              <a:t>, etc..) select their receivers </a:t>
            </a:r>
          </a:p>
          <a:p>
            <a:pPr lvl="1"/>
            <a:r>
              <a:rPr lang="en-US" sz="2600" dirty="0"/>
              <a:t>Example: </a:t>
            </a:r>
            <a:r>
              <a:rPr lang="en-US" sz="2600" i="1" dirty="0" err="1"/>
              <a:t>button.addActionListener</a:t>
            </a:r>
            <a:r>
              <a:rPr lang="en-US" sz="2600" i="1" dirty="0"/>
              <a:t>(receiver)</a:t>
            </a:r>
            <a:endParaRPr lang="en-US" sz="2600" dirty="0"/>
          </a:p>
          <a:p>
            <a:pPr lvl="1"/>
            <a:r>
              <a:rPr lang="en-US" sz="2600" dirty="0">
                <a:solidFill>
                  <a:schemeClr val="accent6">
                    <a:lumMod val="75000"/>
                  </a:schemeClr>
                </a:solidFill>
              </a:rPr>
              <a:t>receivers of events declare which events are able to deal with (one or more) by implementing the needed interfaces</a:t>
            </a:r>
          </a:p>
          <a:p>
            <a:r>
              <a:rPr lang="en-US" sz="2600" dirty="0"/>
              <a:t>Pay attention! Receivers implement interfaces, so they must implement all methods of those interfaces (see interface </a:t>
            </a:r>
            <a:r>
              <a:rPr lang="en-US" sz="2600" dirty="0" err="1"/>
              <a:t>MouseListener</a:t>
            </a:r>
            <a:r>
              <a:rPr lang="en-US" sz="2600" dirty="0"/>
              <a:t>)!</a:t>
            </a:r>
          </a:p>
        </p:txBody>
      </p:sp>
    </p:spTree>
    <p:extLst>
      <p:ext uri="{BB962C8B-B14F-4D97-AF65-F5344CB8AC3E}">
        <p14:creationId xmlns:p14="http://schemas.microsoft.com/office/powerpoint/2010/main" val="1502001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manage events in Java</a:t>
            </a:r>
          </a:p>
        </p:txBody>
      </p:sp>
      <p:sp>
        <p:nvSpPr>
          <p:cNvPr id="3" name="Content Placeholder 2"/>
          <p:cNvSpPr>
            <a:spLocks noGrp="1"/>
          </p:cNvSpPr>
          <p:nvPr>
            <p:ph idx="1"/>
          </p:nvPr>
        </p:nvSpPr>
        <p:spPr/>
        <p:txBody>
          <a:bodyPr/>
          <a:lstStyle/>
          <a:p>
            <a:r>
              <a:rPr lang="en-US" dirty="0"/>
              <a:t>Generally, </a:t>
            </a:r>
            <a:r>
              <a:rPr lang="en-US" dirty="0" err="1"/>
              <a:t>JComponents</a:t>
            </a:r>
            <a:r>
              <a:rPr lang="en-US" dirty="0"/>
              <a:t> can:</a:t>
            </a:r>
          </a:p>
          <a:p>
            <a:pPr marL="914400" lvl="1" indent="-514350">
              <a:buFont typeface="+mj-lt"/>
              <a:buAutoNum type="arabicPeriod"/>
            </a:pPr>
            <a:r>
              <a:rPr lang="en-US" dirty="0"/>
              <a:t>Handle events on their own</a:t>
            </a:r>
          </a:p>
          <a:p>
            <a:pPr lvl="2" indent="-342900"/>
            <a:r>
              <a:rPr lang="en-US" i="1" dirty="0"/>
              <a:t>In case of large number of components</a:t>
            </a:r>
          </a:p>
          <a:p>
            <a:pPr marL="914400" lvl="1" indent="-514350">
              <a:buFont typeface="+mj-lt"/>
              <a:buAutoNum type="arabicPeriod"/>
            </a:pPr>
            <a:r>
              <a:rPr lang="en-US" dirty="0"/>
              <a:t>Delegate events to their container</a:t>
            </a:r>
          </a:p>
          <a:p>
            <a:pPr lvl="2" indent="-342900"/>
            <a:r>
              <a:rPr lang="en-US" i="1" dirty="0"/>
              <a:t>In case of small/medium number of components</a:t>
            </a:r>
            <a:endParaRPr lang="en-US" dirty="0"/>
          </a:p>
          <a:p>
            <a:pPr marL="914400" lvl="1" indent="-514350">
              <a:buFont typeface="+mj-lt"/>
              <a:buAutoNum type="arabicPeriod"/>
            </a:pPr>
            <a:r>
              <a:rPr lang="en-US" dirty="0"/>
              <a:t>Delegate events to external classes</a:t>
            </a:r>
          </a:p>
          <a:p>
            <a:pPr lvl="2" indent="-342900"/>
            <a:r>
              <a:rPr lang="en-US" i="1" dirty="0"/>
              <a:t>Rarely used (produces unneeded classes)</a:t>
            </a:r>
          </a:p>
          <a:p>
            <a:pPr marL="1314450" lvl="2" indent="-514350"/>
            <a:endParaRPr lang="en-US" dirty="0"/>
          </a:p>
        </p:txBody>
      </p:sp>
    </p:spTree>
    <p:extLst>
      <p:ext uri="{BB962C8B-B14F-4D97-AF65-F5344CB8AC3E}">
        <p14:creationId xmlns:p14="http://schemas.microsoft.com/office/powerpoint/2010/main" val="35097672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events on their own</a:t>
            </a:r>
          </a:p>
        </p:txBody>
      </p:sp>
      <p:sp>
        <p:nvSpPr>
          <p:cNvPr id="3" name="Content Placeholder 2"/>
          <p:cNvSpPr>
            <a:spLocks noGrp="1"/>
          </p:cNvSpPr>
          <p:nvPr>
            <p:ph idx="1"/>
          </p:nvPr>
        </p:nvSpPr>
        <p:spPr/>
        <p:txBody>
          <a:bodyPr>
            <a:noAutofit/>
          </a:bodyPr>
          <a:lstStyle/>
          <a:p>
            <a:pPr marL="0" indent="0">
              <a:buNone/>
            </a:pPr>
            <a:r>
              <a:rPr lang="en-US" sz="1600" dirty="0" err="1">
                <a:latin typeface="Consolas"/>
                <a:cs typeface="Consolas"/>
              </a:rPr>
              <a:t>JButton</a:t>
            </a:r>
            <a:r>
              <a:rPr lang="en-US" sz="1600" dirty="0">
                <a:latin typeface="Consolas"/>
                <a:cs typeface="Consolas"/>
              </a:rPr>
              <a:t> </a:t>
            </a:r>
            <a:r>
              <a:rPr lang="en-US" sz="1600" dirty="0" err="1">
                <a:latin typeface="Consolas"/>
                <a:cs typeface="Consolas"/>
              </a:rPr>
              <a:t>btn</a:t>
            </a:r>
            <a:r>
              <a:rPr lang="en-US" sz="1600" dirty="0">
                <a:latin typeface="Consolas"/>
                <a:cs typeface="Consolas"/>
              </a:rPr>
              <a:t> = new </a:t>
            </a:r>
            <a:r>
              <a:rPr lang="en-US" sz="1600" dirty="0" err="1">
                <a:latin typeface="Consolas"/>
                <a:cs typeface="Consolas"/>
              </a:rPr>
              <a:t>JButton</a:t>
            </a:r>
            <a:r>
              <a:rPr lang="en-US" sz="1600" dirty="0">
                <a:latin typeface="Consolas"/>
                <a:cs typeface="Consolas"/>
              </a:rPr>
              <a:t>();</a:t>
            </a:r>
          </a:p>
          <a:p>
            <a:pPr marL="0" indent="0">
              <a:buNone/>
            </a:pPr>
            <a:r>
              <a:rPr lang="en-US" sz="1600" dirty="0" err="1">
                <a:latin typeface="Consolas"/>
                <a:cs typeface="Consolas"/>
              </a:rPr>
              <a:t>btn.addActionListener</a:t>
            </a:r>
            <a:r>
              <a:rPr lang="en-US" sz="1600" dirty="0">
                <a:latin typeface="Consolas"/>
                <a:cs typeface="Consolas"/>
              </a:rPr>
              <a:t>(new </a:t>
            </a:r>
            <a:r>
              <a:rPr lang="en-US" sz="1600" dirty="0" err="1">
                <a:latin typeface="Consolas"/>
                <a:cs typeface="Consolas"/>
              </a:rPr>
              <a:t>ActionListener</a:t>
            </a:r>
            <a:r>
              <a:rPr lang="en-US" sz="1600" dirty="0">
                <a:latin typeface="Consolas"/>
                <a:cs typeface="Consolas"/>
              </a:rPr>
              <a:t>() {</a:t>
            </a:r>
          </a:p>
          <a:p>
            <a:pPr marL="0" indent="0">
              <a:buNone/>
            </a:pPr>
            <a:r>
              <a:rPr lang="en-US" sz="1600" dirty="0">
                <a:latin typeface="Consolas"/>
                <a:cs typeface="Consolas"/>
              </a:rPr>
              <a:t>	@Override</a:t>
            </a:r>
          </a:p>
          <a:p>
            <a:pPr marL="0" indent="0">
              <a:buNone/>
            </a:pPr>
            <a:r>
              <a:rPr lang="en-US" sz="1600" dirty="0">
                <a:latin typeface="Consolas"/>
                <a:cs typeface="Consolas"/>
              </a:rPr>
              <a:t>	public void </a:t>
            </a:r>
            <a:r>
              <a:rPr lang="en-US" sz="1600" dirty="0" err="1">
                <a:latin typeface="Consolas"/>
                <a:cs typeface="Consolas"/>
              </a:rPr>
              <a:t>actionPerformed</a:t>
            </a:r>
            <a:r>
              <a:rPr lang="en-US" sz="1600" dirty="0">
                <a:latin typeface="Consolas"/>
                <a:cs typeface="Consolas"/>
              </a:rPr>
              <a:t>(</a:t>
            </a:r>
            <a:r>
              <a:rPr lang="en-US" sz="1600" dirty="0" err="1">
                <a:latin typeface="Consolas"/>
                <a:cs typeface="Consolas"/>
              </a:rPr>
              <a:t>ActionEvent</a:t>
            </a:r>
            <a:r>
              <a:rPr lang="en-US" sz="1600" dirty="0">
                <a:latin typeface="Consolas"/>
                <a:cs typeface="Consolas"/>
              </a:rPr>
              <a:t> e) {</a:t>
            </a:r>
          </a:p>
          <a:p>
            <a:pPr marL="0" indent="0">
              <a:buNone/>
            </a:pPr>
            <a:r>
              <a:rPr lang="en-US" sz="1600" dirty="0">
                <a:latin typeface="Consolas"/>
                <a:cs typeface="Consolas"/>
              </a:rPr>
              <a:t>	// do something</a:t>
            </a:r>
          </a:p>
          <a:p>
            <a:pPr marL="0" indent="0">
              <a:buNone/>
            </a:pPr>
            <a:r>
              <a:rPr lang="en-US" sz="1600" dirty="0">
                <a:latin typeface="Consolas"/>
                <a:cs typeface="Consolas"/>
              </a:rPr>
              <a:t>}});</a:t>
            </a:r>
          </a:p>
        </p:txBody>
      </p:sp>
    </p:spTree>
    <p:extLst>
      <p:ext uri="{BB962C8B-B14F-4D97-AF65-F5344CB8AC3E}">
        <p14:creationId xmlns:p14="http://schemas.microsoft.com/office/powerpoint/2010/main" val="33315716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their container</a:t>
            </a:r>
          </a:p>
        </p:txBody>
      </p:sp>
      <p:sp>
        <p:nvSpPr>
          <p:cNvPr id="3" name="Content Placeholder 2"/>
          <p:cNvSpPr>
            <a:spLocks noGrp="1"/>
          </p:cNvSpPr>
          <p:nvPr>
            <p:ph idx="1"/>
          </p:nvPr>
        </p:nvSpPr>
        <p:spPr/>
        <p:txBody>
          <a:bodyPr>
            <a:normAutofit/>
          </a:bodyPr>
          <a:lstStyle/>
          <a:p>
            <a:pPr marL="0" indent="0">
              <a:buNone/>
            </a:pPr>
            <a:r>
              <a:rPr lang="en-US" sz="1600" dirty="0">
                <a:latin typeface="Consolas"/>
                <a:cs typeface="Consolas"/>
              </a:rPr>
              <a:t>class </a:t>
            </a:r>
            <a:r>
              <a:rPr lang="en-US" sz="1600" dirty="0" err="1">
                <a:latin typeface="Consolas"/>
                <a:cs typeface="Consolas"/>
              </a:rPr>
              <a:t>FrameWithEvents</a:t>
            </a:r>
            <a:r>
              <a:rPr lang="en-US" sz="1600" dirty="0">
                <a:latin typeface="Consolas"/>
                <a:cs typeface="Consolas"/>
              </a:rPr>
              <a:t> extends </a:t>
            </a:r>
            <a:r>
              <a:rPr lang="en-US" sz="1600" dirty="0" err="1">
                <a:latin typeface="Consolas"/>
                <a:cs typeface="Consolas"/>
              </a:rPr>
              <a:t>JFrame</a:t>
            </a:r>
            <a:r>
              <a:rPr lang="en-US" sz="1600" dirty="0">
                <a:latin typeface="Consolas"/>
                <a:cs typeface="Consolas"/>
              </a:rPr>
              <a:t> implements </a:t>
            </a:r>
            <a:r>
              <a:rPr lang="en-US" sz="1600" dirty="0" err="1">
                <a:latin typeface="Consolas"/>
                <a:cs typeface="Consolas"/>
              </a:rPr>
              <a:t>InterfaceWithEvents</a:t>
            </a: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JComponent</a:t>
            </a:r>
            <a:r>
              <a:rPr lang="en-US" sz="1600" dirty="0">
                <a:latin typeface="Consolas"/>
                <a:cs typeface="Consolas"/>
              </a:rPr>
              <a:t> </a:t>
            </a:r>
            <a:r>
              <a:rPr lang="en-US" sz="1600" dirty="0" err="1">
                <a:latin typeface="Consolas"/>
                <a:cs typeface="Consolas"/>
              </a:rPr>
              <a:t>sourceofEvents</a:t>
            </a:r>
            <a:r>
              <a:rPr lang="en-US" sz="1600" dirty="0">
                <a:latin typeface="Consolas"/>
                <a:cs typeface="Consolas"/>
              </a:rPr>
              <a:t> = new </a:t>
            </a:r>
            <a:r>
              <a:rPr lang="en-US" sz="1600" dirty="0" err="1">
                <a:latin typeface="Consolas"/>
                <a:cs typeface="Consolas"/>
              </a:rPr>
              <a:t>JComponent</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sourceOfEvents.addListener</a:t>
            </a:r>
            <a:r>
              <a:rPr lang="en-US" sz="1600" dirty="0">
                <a:latin typeface="Consolas"/>
                <a:cs typeface="Consolas"/>
              </a:rPr>
              <a:t>(this);</a:t>
            </a:r>
          </a:p>
          <a:p>
            <a:pPr marL="0" indent="0">
              <a:buNone/>
            </a:pPr>
            <a:r>
              <a:rPr lang="en-US" sz="1600" dirty="0">
                <a:latin typeface="Consolas"/>
                <a:cs typeface="Consolas"/>
              </a:rPr>
              <a:t>	</a:t>
            </a:r>
          </a:p>
          <a:p>
            <a:pPr marL="0" indent="0">
              <a:buNone/>
            </a:pPr>
            <a:r>
              <a:rPr lang="en-US" sz="1600" dirty="0">
                <a:latin typeface="Consolas"/>
                <a:cs typeface="Consolas"/>
              </a:rPr>
              <a:t>	void method1OfTheInterfaceWithEvents() {...}</a:t>
            </a:r>
          </a:p>
          <a:p>
            <a:pPr marL="0" indent="0">
              <a:buNone/>
            </a:pPr>
            <a:r>
              <a:rPr lang="en-US" sz="1600" dirty="0">
                <a:latin typeface="Consolas"/>
                <a:cs typeface="Consolas"/>
              </a:rPr>
              <a:t>	void method2OfTheInterfaceWithEvents() {...}</a:t>
            </a:r>
          </a:p>
          <a:p>
            <a:pPr marL="0" indent="0">
              <a:buNone/>
            </a:pPr>
            <a:r>
              <a:rPr lang="en-US" sz="1600" dirty="0">
                <a:latin typeface="Consolas"/>
                <a:cs typeface="Consolas"/>
              </a:rPr>
              <a:t>	void </a:t>
            </a:r>
            <a:r>
              <a:rPr lang="en-US" sz="1600" dirty="0" err="1">
                <a:latin typeface="Consolas"/>
                <a:cs typeface="Consolas"/>
              </a:rPr>
              <a:t>methodnOfTheInterfaceWithEvents</a:t>
            </a:r>
            <a:r>
              <a:rPr lang="en-US" sz="1600" dirty="0">
                <a:latin typeface="Consolas"/>
                <a:cs typeface="Consolas"/>
              </a:rPr>
              <a:t>() {...}</a:t>
            </a:r>
          </a:p>
          <a:p>
            <a:pPr marL="0" indent="0">
              <a:buNone/>
            </a:pPr>
            <a:r>
              <a:rPr lang="en-US" sz="1600" dirty="0">
                <a:latin typeface="Consolas"/>
                <a:cs typeface="Consolas"/>
              </a:rPr>
              <a:t>}</a:t>
            </a:r>
          </a:p>
        </p:txBody>
      </p:sp>
    </p:spTree>
    <p:extLst>
      <p:ext uri="{BB962C8B-B14F-4D97-AF65-F5344CB8AC3E}">
        <p14:creationId xmlns:p14="http://schemas.microsoft.com/office/powerpoint/2010/main" val="20312533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external classes</a:t>
            </a:r>
          </a:p>
        </p:txBody>
      </p:sp>
      <p:sp>
        <p:nvSpPr>
          <p:cNvPr id="3" name="Content Placeholder 2"/>
          <p:cNvSpPr>
            <a:spLocks noGrp="1"/>
          </p:cNvSpPr>
          <p:nvPr>
            <p:ph idx="1"/>
          </p:nvPr>
        </p:nvSpPr>
        <p:spPr/>
        <p:txBody>
          <a:bodyPr>
            <a:noAutofit/>
          </a:bodyPr>
          <a:lstStyle/>
          <a:p>
            <a:pPr marL="0" lvl="1" indent="0">
              <a:buNone/>
            </a:pPr>
            <a:r>
              <a:rPr lang="en-US" sz="1800" dirty="0">
                <a:latin typeface="Consolas"/>
                <a:cs typeface="Consolas"/>
              </a:rPr>
              <a:t>class </a:t>
            </a:r>
            <a:r>
              <a:rPr lang="en-US" sz="1800" dirty="0" err="1">
                <a:latin typeface="Consolas"/>
                <a:cs typeface="Consolas"/>
              </a:rPr>
              <a:t>MyListener</a:t>
            </a:r>
            <a:r>
              <a:rPr lang="en-US" sz="1800" dirty="0">
                <a:latin typeface="Consolas"/>
                <a:cs typeface="Consolas"/>
              </a:rPr>
              <a:t> implements </a:t>
            </a:r>
            <a:r>
              <a:rPr lang="en-US" sz="1800" dirty="0" err="1">
                <a:latin typeface="Consolas"/>
                <a:cs typeface="Consolas"/>
              </a:rPr>
              <a:t>InterfaceWithEvents</a:t>
            </a:r>
            <a:r>
              <a:rPr lang="en-US" sz="1800" dirty="0">
                <a:latin typeface="Consolas"/>
                <a:cs typeface="Consolas"/>
              </a:rPr>
              <a:t> {</a:t>
            </a:r>
          </a:p>
          <a:p>
            <a:pPr marL="0" indent="0">
              <a:buNone/>
            </a:pPr>
            <a:r>
              <a:rPr lang="en-US" sz="1800" dirty="0">
                <a:latin typeface="Consolas"/>
                <a:cs typeface="Consolas"/>
              </a:rPr>
              <a:t>	void method1OfTheInterfaceWithEvents() {...}</a:t>
            </a:r>
          </a:p>
          <a:p>
            <a:pPr marL="0" indent="0">
              <a:buNone/>
            </a:pPr>
            <a:r>
              <a:rPr lang="en-US" sz="1800" dirty="0">
                <a:latin typeface="Consolas"/>
                <a:cs typeface="Consolas"/>
              </a:rPr>
              <a:t>	void method2OfTheInterfaceWithEvents() {...}</a:t>
            </a:r>
          </a:p>
          <a:p>
            <a:pPr marL="0" indent="0">
              <a:buNone/>
            </a:pPr>
            <a:r>
              <a:rPr lang="en-US" sz="1800" dirty="0">
                <a:latin typeface="Consolas"/>
                <a:cs typeface="Consolas"/>
              </a:rPr>
              <a:t>} //end class</a:t>
            </a:r>
          </a:p>
          <a:p>
            <a:pPr marL="0" lvl="1" indent="0">
              <a:buNone/>
            </a:pPr>
            <a:endParaRPr lang="en-US" sz="1800" dirty="0">
              <a:latin typeface="Consolas"/>
              <a:cs typeface="Consolas"/>
            </a:endParaRPr>
          </a:p>
          <a:p>
            <a:pPr marL="0" lvl="1" indent="0">
              <a:buNone/>
            </a:pPr>
            <a:endParaRPr lang="en-US" sz="1800" dirty="0">
              <a:latin typeface="Consolas"/>
              <a:cs typeface="Consolas"/>
            </a:endParaRPr>
          </a:p>
          <a:p>
            <a:pPr marL="0" indent="0">
              <a:buNone/>
            </a:pPr>
            <a:r>
              <a:rPr lang="en-US" sz="1800" dirty="0">
                <a:latin typeface="Consolas"/>
                <a:cs typeface="Consolas"/>
              </a:rPr>
              <a:t>class Frame extends </a:t>
            </a:r>
            <a:r>
              <a:rPr lang="en-US" sz="1800" dirty="0" err="1">
                <a:latin typeface="Consolas"/>
                <a:cs typeface="Consolas"/>
              </a:rPr>
              <a:t>JFrame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MyListener</a:t>
            </a:r>
            <a:r>
              <a:rPr lang="en-US" sz="1800" dirty="0">
                <a:latin typeface="Consolas"/>
                <a:cs typeface="Consolas"/>
              </a:rPr>
              <a:t> l = new </a:t>
            </a:r>
            <a:r>
              <a:rPr lang="en-US" sz="1800" dirty="0" err="1">
                <a:latin typeface="Consolas"/>
                <a:cs typeface="Consolas"/>
              </a:rPr>
              <a:t>MyListener</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JComponent</a:t>
            </a:r>
            <a:r>
              <a:rPr lang="en-US" sz="1800" dirty="0">
                <a:latin typeface="Consolas"/>
                <a:cs typeface="Consolas"/>
              </a:rPr>
              <a:t> </a:t>
            </a:r>
            <a:r>
              <a:rPr lang="en-US" sz="1800" dirty="0" err="1">
                <a:latin typeface="Consolas"/>
                <a:cs typeface="Consolas"/>
              </a:rPr>
              <a:t>sourceofEvents</a:t>
            </a:r>
            <a:r>
              <a:rPr lang="en-US" sz="1800" dirty="0">
                <a:latin typeface="Consolas"/>
                <a:cs typeface="Consolas"/>
              </a:rPr>
              <a:t> = new </a:t>
            </a:r>
            <a:r>
              <a:rPr lang="en-US" sz="1800" dirty="0" err="1">
                <a:latin typeface="Consolas"/>
                <a:cs typeface="Consolas"/>
              </a:rPr>
              <a:t>JComponent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sourceOfEvents.addListener</a:t>
            </a:r>
            <a:r>
              <a:rPr lang="en-US" sz="1800" dirty="0">
                <a:latin typeface="Consolas"/>
                <a:cs typeface="Consolas"/>
              </a:rPr>
              <a:t>(l);</a:t>
            </a:r>
          </a:p>
          <a:p>
            <a:pPr marL="0" indent="0">
              <a:buNone/>
            </a:pPr>
            <a:r>
              <a:rPr lang="en-US" sz="1800" dirty="0">
                <a:latin typeface="Consolas"/>
                <a:cs typeface="Consolas"/>
              </a:rPr>
              <a:t>} //end class</a:t>
            </a:r>
          </a:p>
        </p:txBody>
      </p:sp>
    </p:spTree>
    <p:extLst>
      <p:ext uri="{BB962C8B-B14F-4D97-AF65-F5344CB8AC3E}">
        <p14:creationId xmlns:p14="http://schemas.microsoft.com/office/powerpoint/2010/main" val="1741930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multiple sources</a:t>
            </a:r>
          </a:p>
        </p:txBody>
      </p:sp>
      <p:sp>
        <p:nvSpPr>
          <p:cNvPr id="3" name="Content Placeholder 2"/>
          <p:cNvSpPr>
            <a:spLocks noGrp="1"/>
          </p:cNvSpPr>
          <p:nvPr>
            <p:ph idx="1"/>
          </p:nvPr>
        </p:nvSpPr>
        <p:spPr/>
        <p:txBody>
          <a:bodyPr>
            <a:normAutofit lnSpcReduction="10000"/>
          </a:bodyPr>
          <a:lstStyle/>
          <a:p>
            <a:r>
              <a:rPr lang="en-US" sz="2400" dirty="0"/>
              <a:t>Frequently, multiple components register to the same listener. For example, a group of buttons within the same </a:t>
            </a:r>
            <a:r>
              <a:rPr lang="en-US" sz="2400" dirty="0" err="1"/>
              <a:t>JFrame</a:t>
            </a:r>
            <a:r>
              <a:rPr lang="en-US" sz="2400" dirty="0"/>
              <a:t>. It is needed a mechanism for recognizing the actual source of each event.</a:t>
            </a:r>
          </a:p>
          <a:p>
            <a:r>
              <a:rPr lang="en-US" sz="2400" dirty="0" err="1"/>
              <a:t>getSource</a:t>
            </a:r>
            <a:r>
              <a:rPr lang="en-US" sz="2400" dirty="0"/>
              <a:t>() and object references</a:t>
            </a:r>
          </a:p>
          <a:p>
            <a:pPr lvl="1"/>
            <a:r>
              <a:rPr lang="en-US" sz="2000" dirty="0"/>
              <a:t>if (</a:t>
            </a:r>
            <a:r>
              <a:rPr lang="en-US" sz="2000" dirty="0" err="1"/>
              <a:t>e.getSource</a:t>
            </a:r>
            <a:r>
              <a:rPr lang="en-US" sz="2000" dirty="0"/>
              <a:t>() == </a:t>
            </a:r>
            <a:r>
              <a:rPr lang="en-US" sz="2000" dirty="0" err="1"/>
              <a:t>buttonSelfDestruction</a:t>
            </a:r>
            <a:r>
              <a:rPr lang="en-US" sz="2000" dirty="0"/>
              <a:t> ) {}</a:t>
            </a:r>
          </a:p>
          <a:p>
            <a:endParaRPr lang="en-US" sz="2400" dirty="0"/>
          </a:p>
          <a:p>
            <a:r>
              <a:rPr lang="en-US" sz="2400" dirty="0" err="1"/>
              <a:t>getActionCommand</a:t>
            </a:r>
            <a:r>
              <a:rPr lang="en-US" sz="2400" dirty="0"/>
              <a:t>() and strings</a:t>
            </a:r>
          </a:p>
          <a:p>
            <a:pPr lvl="1"/>
            <a:r>
              <a:rPr lang="en-US" sz="2000" dirty="0"/>
              <a:t>If (</a:t>
            </a:r>
            <a:r>
              <a:rPr lang="en-US" sz="2000" dirty="0" err="1"/>
              <a:t>e.getActionCommand</a:t>
            </a:r>
            <a:r>
              <a:rPr lang="en-US" sz="2000" dirty="0"/>
              <a:t>() == “destroy”) {}</a:t>
            </a:r>
          </a:p>
          <a:p>
            <a:endParaRPr lang="en-US" sz="2400" dirty="0"/>
          </a:p>
          <a:p>
            <a:r>
              <a:rPr lang="en-US" sz="2400" dirty="0"/>
              <a:t>Event classes</a:t>
            </a:r>
          </a:p>
          <a:p>
            <a:pPr lvl="1"/>
            <a:r>
              <a:rPr lang="en-US" sz="2000" dirty="0"/>
              <a:t>If (e </a:t>
            </a:r>
            <a:r>
              <a:rPr lang="en-US" sz="2000" dirty="0" err="1"/>
              <a:t>instanceof</a:t>
            </a:r>
            <a:r>
              <a:rPr lang="en-US" sz="2000" dirty="0"/>
              <a:t>(</a:t>
            </a:r>
            <a:r>
              <a:rPr lang="en-US" sz="2000" dirty="0" err="1"/>
              <a:t>KeyEvent</a:t>
            </a:r>
            <a:r>
              <a:rPr lang="en-US" sz="2000" dirty="0"/>
              <a:t>)) {}</a:t>
            </a:r>
          </a:p>
        </p:txBody>
      </p:sp>
    </p:spTree>
    <p:extLst>
      <p:ext uri="{BB962C8B-B14F-4D97-AF65-F5344CB8AC3E}">
        <p14:creationId xmlns:p14="http://schemas.microsoft.com/office/powerpoint/2010/main" val="26840220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a:bodyPr>
          <a:lstStyle/>
          <a:p>
            <a:r>
              <a:rPr lang="en-US" dirty="0" err="1">
                <a:solidFill>
                  <a:srgbClr val="E46C0A"/>
                </a:solidFill>
              </a:rPr>
              <a:t>ActionListener</a:t>
            </a:r>
            <a:r>
              <a:rPr lang="en-US" dirty="0">
                <a:solidFill>
                  <a:srgbClr val="E46C0A"/>
                </a:solidFill>
              </a:rPr>
              <a:t> </a:t>
            </a:r>
          </a:p>
          <a:p>
            <a:pPr lvl="1"/>
            <a:r>
              <a:rPr lang="en-US" dirty="0"/>
              <a:t>void </a:t>
            </a:r>
            <a:r>
              <a:rPr lang="en-US" dirty="0" err="1"/>
              <a:t>actionPerformed</a:t>
            </a:r>
            <a:r>
              <a:rPr lang="en-US" dirty="0"/>
              <a:t> (</a:t>
            </a:r>
            <a:r>
              <a:rPr lang="en-US" dirty="0" err="1"/>
              <a:t>ActionEvent</a:t>
            </a:r>
            <a:r>
              <a:rPr lang="en-US" dirty="0"/>
              <a:t> </a:t>
            </a:r>
            <a:r>
              <a:rPr lang="en-US" dirty="0" err="1"/>
              <a:t>evt</a:t>
            </a:r>
            <a:r>
              <a:rPr lang="en-US" dirty="0"/>
              <a:t>)</a:t>
            </a:r>
          </a:p>
          <a:p>
            <a:r>
              <a:rPr lang="en-US" dirty="0" err="1">
                <a:solidFill>
                  <a:srgbClr val="E46C0A"/>
                </a:solidFill>
              </a:rPr>
              <a:t>FocusListener</a:t>
            </a:r>
            <a:endParaRPr lang="en-US" dirty="0">
              <a:solidFill>
                <a:srgbClr val="E46C0A"/>
              </a:solidFill>
            </a:endParaRPr>
          </a:p>
          <a:p>
            <a:pPr lvl="1"/>
            <a:r>
              <a:rPr lang="en-US" dirty="0"/>
              <a:t>void </a:t>
            </a:r>
            <a:r>
              <a:rPr lang="en-US" dirty="0" err="1"/>
              <a:t>focusGained</a:t>
            </a:r>
            <a:r>
              <a:rPr lang="en-US" dirty="0"/>
              <a:t> (</a:t>
            </a:r>
            <a:r>
              <a:rPr lang="en-US" dirty="0" err="1"/>
              <a:t>FocusEvent</a:t>
            </a:r>
            <a:r>
              <a:rPr lang="en-US" dirty="0"/>
              <a:t> </a:t>
            </a:r>
            <a:r>
              <a:rPr lang="en-US" dirty="0" err="1"/>
              <a:t>evt</a:t>
            </a:r>
            <a:r>
              <a:rPr lang="en-US" dirty="0"/>
              <a:t>)</a:t>
            </a:r>
          </a:p>
          <a:p>
            <a:pPr lvl="1"/>
            <a:r>
              <a:rPr lang="en-US" dirty="0"/>
              <a:t>void </a:t>
            </a:r>
            <a:r>
              <a:rPr lang="en-US" dirty="0" err="1"/>
              <a:t>focusLost</a:t>
            </a:r>
            <a:r>
              <a:rPr lang="en-US" dirty="0"/>
              <a:t> (</a:t>
            </a:r>
            <a:r>
              <a:rPr lang="en-US" dirty="0" err="1"/>
              <a:t>FocusEvent</a:t>
            </a:r>
            <a:r>
              <a:rPr lang="en-US" dirty="0"/>
              <a:t> </a:t>
            </a:r>
            <a:r>
              <a:rPr lang="en-US" dirty="0" err="1"/>
              <a:t>evt</a:t>
            </a:r>
            <a:r>
              <a:rPr lang="en-US" dirty="0"/>
              <a:t>)</a:t>
            </a:r>
          </a:p>
          <a:p>
            <a:r>
              <a:rPr lang="en-US" dirty="0" err="1">
                <a:solidFill>
                  <a:srgbClr val="E46C0A"/>
                </a:solidFill>
              </a:rPr>
              <a:t>ItemListener</a:t>
            </a:r>
            <a:endParaRPr lang="en-US" dirty="0">
              <a:solidFill>
                <a:srgbClr val="E46C0A"/>
              </a:solidFill>
            </a:endParaRPr>
          </a:p>
          <a:p>
            <a:pPr lvl="1"/>
            <a:r>
              <a:rPr lang="en-US" dirty="0"/>
              <a:t>void </a:t>
            </a:r>
            <a:r>
              <a:rPr lang="en-US" dirty="0" err="1"/>
              <a:t>itemStateChanged</a:t>
            </a:r>
            <a:r>
              <a:rPr lang="en-US" dirty="0"/>
              <a:t> (</a:t>
            </a:r>
            <a:r>
              <a:rPr lang="en-US" dirty="0" err="1"/>
              <a:t>ItemEvent</a:t>
            </a:r>
            <a:r>
              <a:rPr lang="en-US" dirty="0"/>
              <a:t> </a:t>
            </a:r>
            <a:r>
              <a:rPr lang="en-US" dirty="0" err="1"/>
              <a:t>evt</a:t>
            </a:r>
            <a:r>
              <a:rPr lang="en-US" dirty="0"/>
              <a:t>)</a:t>
            </a:r>
          </a:p>
        </p:txBody>
      </p:sp>
    </p:spTree>
    <p:extLst>
      <p:ext uri="{BB962C8B-B14F-4D97-AF65-F5344CB8AC3E}">
        <p14:creationId xmlns:p14="http://schemas.microsoft.com/office/powerpoint/2010/main" val="3149575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lnSpcReduction="10000"/>
          </a:bodyPr>
          <a:lstStyle/>
          <a:p>
            <a:r>
              <a:rPr lang="en-US" dirty="0" err="1">
                <a:solidFill>
                  <a:srgbClr val="E46C0A"/>
                </a:solidFill>
              </a:rPr>
              <a:t>MouseListener</a:t>
            </a:r>
            <a:r>
              <a:rPr lang="en-US" dirty="0">
                <a:solidFill>
                  <a:srgbClr val="E46C0A"/>
                </a:solidFill>
              </a:rPr>
              <a:t> </a:t>
            </a:r>
          </a:p>
          <a:p>
            <a:pPr lvl="1"/>
            <a:r>
              <a:rPr lang="en-US" dirty="0"/>
              <a:t>void </a:t>
            </a:r>
            <a:r>
              <a:rPr lang="en-US" dirty="0" err="1"/>
              <a:t>mouseClicked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mouseEntered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mouseExited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mousePressed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mouseReleased</a:t>
            </a:r>
            <a:r>
              <a:rPr lang="en-US" dirty="0"/>
              <a:t> (</a:t>
            </a:r>
            <a:r>
              <a:rPr lang="en-US" dirty="0" err="1"/>
              <a:t>MouseEvent</a:t>
            </a:r>
            <a:r>
              <a:rPr lang="en-US" dirty="0"/>
              <a:t> </a:t>
            </a:r>
            <a:r>
              <a:rPr lang="en-US" dirty="0" err="1"/>
              <a:t>evt</a:t>
            </a:r>
            <a:r>
              <a:rPr lang="en-US" dirty="0"/>
              <a:t>)</a:t>
            </a:r>
          </a:p>
          <a:p>
            <a:r>
              <a:rPr lang="en-US" dirty="0" err="1">
                <a:solidFill>
                  <a:srgbClr val="E46C0A"/>
                </a:solidFill>
              </a:rPr>
              <a:t>MouseMotionListener</a:t>
            </a:r>
            <a:r>
              <a:rPr lang="en-US" dirty="0">
                <a:solidFill>
                  <a:srgbClr val="E46C0A"/>
                </a:solidFill>
              </a:rPr>
              <a:t> </a:t>
            </a:r>
          </a:p>
          <a:p>
            <a:pPr lvl="1"/>
            <a:r>
              <a:rPr lang="en-US" dirty="0"/>
              <a:t>void </a:t>
            </a:r>
            <a:r>
              <a:rPr lang="en-US" dirty="0" err="1"/>
              <a:t>mouseDragged</a:t>
            </a:r>
            <a:r>
              <a:rPr lang="en-US" dirty="0"/>
              <a:t> (</a:t>
            </a:r>
            <a:r>
              <a:rPr lang="en-US" dirty="0" err="1"/>
              <a:t>MouseEvent</a:t>
            </a:r>
            <a:r>
              <a:rPr lang="en-US" dirty="0"/>
              <a:t> </a:t>
            </a:r>
            <a:r>
              <a:rPr lang="en-US" dirty="0" err="1"/>
              <a:t>evt</a:t>
            </a:r>
            <a:r>
              <a:rPr lang="en-US" dirty="0"/>
              <a:t>)</a:t>
            </a:r>
          </a:p>
          <a:p>
            <a:pPr lvl="1"/>
            <a:r>
              <a:rPr lang="en-US" dirty="0"/>
              <a:t>void </a:t>
            </a:r>
            <a:r>
              <a:rPr lang="en-US" dirty="0" err="1"/>
              <a:t>mouseMoved</a:t>
            </a:r>
            <a:r>
              <a:rPr lang="en-US" dirty="0"/>
              <a:t> (</a:t>
            </a:r>
            <a:r>
              <a:rPr lang="en-US" dirty="0" err="1"/>
              <a:t>MouseEvent</a:t>
            </a:r>
            <a:r>
              <a:rPr lang="en-US" dirty="0"/>
              <a:t> </a:t>
            </a:r>
            <a:r>
              <a:rPr lang="en-US" dirty="0" err="1"/>
              <a:t>evt</a:t>
            </a:r>
            <a:r>
              <a:rPr lang="en-US" dirty="0"/>
              <a:t>)</a:t>
            </a:r>
          </a:p>
        </p:txBody>
      </p:sp>
    </p:spTree>
    <p:extLst>
      <p:ext uri="{BB962C8B-B14F-4D97-AF65-F5344CB8AC3E}">
        <p14:creationId xmlns:p14="http://schemas.microsoft.com/office/powerpoint/2010/main" val="4159569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fontScale="85000" lnSpcReduction="20000"/>
          </a:bodyPr>
          <a:lstStyle/>
          <a:p>
            <a:r>
              <a:rPr lang="en-US" dirty="0" err="1">
                <a:solidFill>
                  <a:srgbClr val="E46C0A"/>
                </a:solidFill>
              </a:rPr>
              <a:t>KeyListener</a:t>
            </a:r>
            <a:endParaRPr lang="en-US" dirty="0">
              <a:solidFill>
                <a:srgbClr val="E46C0A"/>
              </a:solidFill>
            </a:endParaRPr>
          </a:p>
          <a:p>
            <a:pPr lvl="1"/>
            <a:r>
              <a:rPr lang="en-US" dirty="0"/>
              <a:t>void </a:t>
            </a:r>
            <a:r>
              <a:rPr lang="en-US" dirty="0" err="1"/>
              <a:t>keyPressed</a:t>
            </a:r>
            <a:r>
              <a:rPr lang="en-US" dirty="0"/>
              <a:t> (</a:t>
            </a:r>
            <a:r>
              <a:rPr lang="en-US" dirty="0" err="1"/>
              <a:t>KeyEvent</a:t>
            </a:r>
            <a:r>
              <a:rPr lang="en-US" dirty="0"/>
              <a:t> </a:t>
            </a:r>
            <a:r>
              <a:rPr lang="en-US" dirty="0" err="1"/>
              <a:t>evt</a:t>
            </a:r>
            <a:r>
              <a:rPr lang="en-US" dirty="0"/>
              <a:t>) </a:t>
            </a:r>
          </a:p>
          <a:p>
            <a:pPr lvl="1"/>
            <a:r>
              <a:rPr lang="en-US" dirty="0"/>
              <a:t>void </a:t>
            </a:r>
            <a:r>
              <a:rPr lang="en-US" dirty="0" err="1"/>
              <a:t>keyReleased</a:t>
            </a:r>
            <a:r>
              <a:rPr lang="en-US" dirty="0"/>
              <a:t>(</a:t>
            </a:r>
            <a:r>
              <a:rPr lang="en-US" dirty="0" err="1"/>
              <a:t>KeyEvent</a:t>
            </a:r>
            <a:r>
              <a:rPr lang="en-US" dirty="0"/>
              <a:t> </a:t>
            </a:r>
            <a:r>
              <a:rPr lang="en-US" dirty="0" err="1"/>
              <a:t>evt</a:t>
            </a:r>
            <a:r>
              <a:rPr lang="en-US" dirty="0"/>
              <a:t>) </a:t>
            </a:r>
          </a:p>
          <a:p>
            <a:pPr lvl="1"/>
            <a:r>
              <a:rPr lang="en-US" dirty="0"/>
              <a:t>void </a:t>
            </a:r>
            <a:r>
              <a:rPr lang="en-US" dirty="0" err="1"/>
              <a:t>keyTyped</a:t>
            </a:r>
            <a:r>
              <a:rPr lang="en-US" dirty="0"/>
              <a:t>(</a:t>
            </a:r>
            <a:r>
              <a:rPr lang="en-US" dirty="0" err="1"/>
              <a:t>KeyEvent</a:t>
            </a:r>
            <a:r>
              <a:rPr lang="en-US" dirty="0"/>
              <a:t> </a:t>
            </a:r>
            <a:r>
              <a:rPr lang="en-US" dirty="0" err="1"/>
              <a:t>evt</a:t>
            </a:r>
            <a:r>
              <a:rPr lang="en-US" dirty="0"/>
              <a:t>)</a:t>
            </a:r>
          </a:p>
          <a:p>
            <a:r>
              <a:rPr lang="en-US" dirty="0" err="1">
                <a:solidFill>
                  <a:srgbClr val="E46C0A"/>
                </a:solidFill>
              </a:rPr>
              <a:t>WindowListener</a:t>
            </a:r>
            <a:endParaRPr lang="en-US" dirty="0">
              <a:solidFill>
                <a:srgbClr val="E46C0A"/>
              </a:solidFill>
            </a:endParaRPr>
          </a:p>
          <a:p>
            <a:pPr lvl="1"/>
            <a:r>
              <a:rPr lang="en-US" dirty="0"/>
              <a:t>void </a:t>
            </a:r>
            <a:r>
              <a:rPr lang="en-US" dirty="0" err="1"/>
              <a:t>windowActivated</a:t>
            </a:r>
            <a:r>
              <a:rPr lang="en-US" dirty="0"/>
              <a:t>(</a:t>
            </a:r>
            <a:r>
              <a:rPr lang="en-US" dirty="0" err="1"/>
              <a:t>WindowEvent</a:t>
            </a:r>
            <a:r>
              <a:rPr lang="en-US" dirty="0"/>
              <a:t> </a:t>
            </a:r>
            <a:r>
              <a:rPr lang="en-US" dirty="0" err="1"/>
              <a:t>evt</a:t>
            </a:r>
            <a:r>
              <a:rPr lang="en-US" dirty="0"/>
              <a:t>) </a:t>
            </a:r>
          </a:p>
          <a:p>
            <a:pPr lvl="1"/>
            <a:r>
              <a:rPr lang="en-US" dirty="0"/>
              <a:t>void </a:t>
            </a:r>
            <a:r>
              <a:rPr lang="en-US" dirty="0" err="1"/>
              <a:t>windowClosed</a:t>
            </a:r>
            <a:r>
              <a:rPr lang="en-US" dirty="0"/>
              <a:t> (</a:t>
            </a:r>
            <a:r>
              <a:rPr lang="en-US" dirty="0" err="1"/>
              <a:t>WindowEvent</a:t>
            </a:r>
            <a:r>
              <a:rPr lang="en-US" dirty="0"/>
              <a:t> </a:t>
            </a:r>
            <a:r>
              <a:rPr lang="en-US" dirty="0" err="1"/>
              <a:t>evt</a:t>
            </a:r>
            <a:r>
              <a:rPr lang="en-US" dirty="0"/>
              <a:t>)</a:t>
            </a:r>
          </a:p>
          <a:p>
            <a:pPr lvl="1"/>
            <a:r>
              <a:rPr lang="en-US" dirty="0"/>
              <a:t>void </a:t>
            </a:r>
            <a:r>
              <a:rPr lang="en-US" dirty="0" err="1"/>
              <a:t>windowClosing</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windowDeactivated</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windowDeiconified</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windowIconified</a:t>
            </a:r>
            <a:r>
              <a:rPr lang="en-US" dirty="0"/>
              <a:t> (</a:t>
            </a:r>
            <a:r>
              <a:rPr lang="en-US" dirty="0" err="1"/>
              <a:t>WindowEvent</a:t>
            </a:r>
            <a:r>
              <a:rPr lang="en-US" dirty="0"/>
              <a:t> </a:t>
            </a:r>
            <a:r>
              <a:rPr lang="en-US" dirty="0" err="1"/>
              <a:t>evt</a:t>
            </a:r>
            <a:r>
              <a:rPr lang="en-US" dirty="0"/>
              <a:t>)</a:t>
            </a:r>
          </a:p>
          <a:p>
            <a:pPr lvl="1"/>
            <a:r>
              <a:rPr lang="en-US" dirty="0"/>
              <a:t>void </a:t>
            </a:r>
            <a:r>
              <a:rPr lang="en-US" dirty="0" err="1"/>
              <a:t>windowOpened</a:t>
            </a:r>
            <a:r>
              <a:rPr lang="en-US" dirty="0"/>
              <a:t> (</a:t>
            </a:r>
            <a:r>
              <a:rPr lang="en-US" dirty="0" err="1"/>
              <a:t>WindowEvent</a:t>
            </a:r>
            <a:r>
              <a:rPr lang="en-US" dirty="0"/>
              <a:t> </a:t>
            </a:r>
            <a:r>
              <a:rPr lang="en-US" dirty="0" err="1"/>
              <a:t>evt</a:t>
            </a:r>
            <a:r>
              <a:rPr lang="en-US" dirty="0"/>
              <a:t>)</a:t>
            </a:r>
          </a:p>
        </p:txBody>
      </p:sp>
    </p:spTree>
    <p:extLst>
      <p:ext uri="{BB962C8B-B14F-4D97-AF65-F5344CB8AC3E}">
        <p14:creationId xmlns:p14="http://schemas.microsoft.com/office/powerpoint/2010/main" val="82033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 (Containers)</a:t>
            </a:r>
          </a:p>
        </p:txBody>
      </p:sp>
      <p:pic>
        <p:nvPicPr>
          <p:cNvPr id="4" name="Picture 3" descr="Screen Shot 2014-11-10 at 18.48.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968" y="1713497"/>
            <a:ext cx="7670800" cy="4406900"/>
          </a:xfrm>
          <a:prstGeom prst="rect">
            <a:avLst/>
          </a:prstGeom>
        </p:spPr>
      </p:pic>
    </p:spTree>
    <p:extLst>
      <p:ext uri="{BB962C8B-B14F-4D97-AF65-F5344CB8AC3E}">
        <p14:creationId xmlns:p14="http://schemas.microsoft.com/office/powerpoint/2010/main" val="184876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 (Components)</a:t>
            </a:r>
          </a:p>
        </p:txBody>
      </p:sp>
      <p:pic>
        <p:nvPicPr>
          <p:cNvPr id="4" name="Picture 3" descr="Screen Shot 2014-11-10 at 18.49.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374" y="1564097"/>
            <a:ext cx="6884738" cy="4572016"/>
          </a:xfrm>
          <a:prstGeom prst="rect">
            <a:avLst/>
          </a:prstGeom>
        </p:spPr>
      </p:pic>
    </p:spTree>
    <p:extLst>
      <p:ext uri="{BB962C8B-B14F-4D97-AF65-F5344CB8AC3E}">
        <p14:creationId xmlns:p14="http://schemas.microsoft.com/office/powerpoint/2010/main" val="312501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Programming</a:t>
            </a:r>
          </a:p>
        </p:txBody>
      </p:sp>
      <p:sp>
        <p:nvSpPr>
          <p:cNvPr id="3" name="Content Placeholder 2"/>
          <p:cNvSpPr>
            <a:spLocks noGrp="1"/>
          </p:cNvSpPr>
          <p:nvPr>
            <p:ph idx="1"/>
          </p:nvPr>
        </p:nvSpPr>
        <p:spPr/>
        <p:txBody>
          <a:bodyPr>
            <a:normAutofit/>
          </a:bodyPr>
          <a:lstStyle/>
          <a:p>
            <a:r>
              <a:rPr lang="en-US" sz="2400" dirty="0"/>
              <a:t>Set a Look &amp; Feel (= Style) </a:t>
            </a:r>
          </a:p>
          <a:p>
            <a:pPr lvl="1">
              <a:buFont typeface="Arial"/>
              <a:buChar char="•"/>
            </a:pPr>
            <a:r>
              <a:rPr lang="en-US" sz="2000" dirty="0"/>
              <a:t>Microsoft Windows, Mac, Java Metal</a:t>
            </a:r>
          </a:p>
          <a:p>
            <a:r>
              <a:rPr lang="en-US" sz="2400" dirty="0"/>
              <a:t>Define one (or more) top-level container</a:t>
            </a:r>
          </a:p>
          <a:p>
            <a:pPr lvl="1">
              <a:buFont typeface="Arial"/>
              <a:buChar char="•"/>
            </a:pPr>
            <a:r>
              <a:rPr lang="en-US" sz="2000" b="1" dirty="0" err="1"/>
              <a:t>JFrame</a:t>
            </a:r>
            <a:r>
              <a:rPr lang="en-US" sz="2000" dirty="0"/>
              <a:t>, </a:t>
            </a:r>
            <a:r>
              <a:rPr lang="en-US" sz="2000" dirty="0" err="1"/>
              <a:t>JDialog</a:t>
            </a:r>
            <a:endParaRPr lang="en-US" sz="2000" dirty="0"/>
          </a:p>
          <a:p>
            <a:pPr lvl="1"/>
            <a:r>
              <a:rPr lang="en-US" sz="2000" dirty="0"/>
              <a:t>Add components to the containers</a:t>
            </a:r>
          </a:p>
          <a:p>
            <a:pPr lvl="2"/>
            <a:r>
              <a:rPr lang="en-US" sz="1600" dirty="0" err="1"/>
              <a:t>JButton</a:t>
            </a:r>
            <a:r>
              <a:rPr lang="en-US" sz="1600" dirty="0"/>
              <a:t>, </a:t>
            </a:r>
            <a:r>
              <a:rPr lang="en-US" sz="1600" dirty="0" err="1"/>
              <a:t>JComboBox</a:t>
            </a:r>
            <a:r>
              <a:rPr lang="en-US" sz="1600" dirty="0"/>
              <a:t>, </a:t>
            </a:r>
            <a:r>
              <a:rPr lang="en-US" sz="1600" dirty="0" err="1"/>
              <a:t>JSlider</a:t>
            </a:r>
            <a:r>
              <a:rPr lang="en-US" sz="1600" dirty="0"/>
              <a:t>, …</a:t>
            </a:r>
          </a:p>
          <a:p>
            <a:pPr lvl="1"/>
            <a:r>
              <a:rPr lang="en-US" sz="2000" dirty="0"/>
              <a:t>Add secondary containers</a:t>
            </a:r>
          </a:p>
          <a:p>
            <a:endParaRPr lang="en-US" sz="2400" dirty="0"/>
          </a:p>
          <a:p>
            <a:endParaRPr lang="en-US" sz="2400" dirty="0"/>
          </a:p>
        </p:txBody>
      </p:sp>
      <p:graphicFrame>
        <p:nvGraphicFramePr>
          <p:cNvPr id="4" name="Diagram 3"/>
          <p:cNvGraphicFramePr/>
          <p:nvPr>
            <p:extLst>
              <p:ext uri="{D42A27DB-BD31-4B8C-83A1-F6EECF244321}">
                <p14:modId xmlns:p14="http://schemas.microsoft.com/office/powerpoint/2010/main" val="2593368357"/>
              </p:ext>
            </p:extLst>
          </p:nvPr>
        </p:nvGraphicFramePr>
        <p:xfrm>
          <a:off x="4067003" y="3445043"/>
          <a:ext cx="5076998" cy="3947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25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&amp; Feel</a:t>
            </a:r>
          </a:p>
        </p:txBody>
      </p:sp>
      <p:pic>
        <p:nvPicPr>
          <p:cNvPr id="3" name="Picture 2" descr="Screen Shot 2017-04-18 at 18.14.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899" y="1840792"/>
            <a:ext cx="4781550" cy="3073400"/>
          </a:xfrm>
          <a:prstGeom prst="rect">
            <a:avLst/>
          </a:prstGeom>
        </p:spPr>
      </p:pic>
      <p:pic>
        <p:nvPicPr>
          <p:cNvPr id="5" name="Picture 4" descr="Screen Shot 2017-04-18 at 18.14.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5155" y="3429038"/>
            <a:ext cx="4794250" cy="3340100"/>
          </a:xfrm>
          <a:prstGeom prst="rect">
            <a:avLst/>
          </a:prstGeom>
        </p:spPr>
      </p:pic>
      <p:pic>
        <p:nvPicPr>
          <p:cNvPr id="4" name="Picture 3" descr="Screen Shot 2017-04-18 at 18.14.4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3684" y="1615368"/>
            <a:ext cx="4775200" cy="3524250"/>
          </a:xfrm>
          <a:prstGeom prst="rect">
            <a:avLst/>
          </a:prstGeom>
        </p:spPr>
      </p:pic>
    </p:spTree>
    <p:extLst>
      <p:ext uri="{BB962C8B-B14F-4D97-AF65-F5344CB8AC3E}">
        <p14:creationId xmlns:p14="http://schemas.microsoft.com/office/powerpoint/2010/main" val="964132870"/>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1616</TotalTime>
  <Words>1835</Words>
  <Application>Microsoft Macintosh PowerPoint</Application>
  <PresentationFormat>On-screen Show (4:3)</PresentationFormat>
  <Paragraphs>367</Paragraphs>
  <Slides>59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Consolas</vt:lpstr>
      <vt:lpstr>ING</vt:lpstr>
      <vt:lpstr>Java Swing</vt:lpstr>
      <vt:lpstr>Software Design</vt:lpstr>
      <vt:lpstr>Package java.awt.*</vt:lpstr>
      <vt:lpstr>Package javax.swing.*</vt:lpstr>
      <vt:lpstr>Containers and components</vt:lpstr>
      <vt:lpstr>Class hierarchy (Containers)</vt:lpstr>
      <vt:lpstr>Class hierarchy (Components)</vt:lpstr>
      <vt:lpstr>Graphical Programming</vt:lpstr>
      <vt:lpstr>Look &amp; Feel</vt:lpstr>
      <vt:lpstr>Look &amp; Feel</vt:lpstr>
      <vt:lpstr>Top-level container: JFrame</vt:lpstr>
      <vt:lpstr>Top-level container: JDialog</vt:lpstr>
      <vt:lpstr>Top-level container: JApplet (deprecated)</vt:lpstr>
      <vt:lpstr>Components, a visual guide</vt:lpstr>
      <vt:lpstr>Components, a visual guide</vt:lpstr>
      <vt:lpstr>Components, a visual guide</vt:lpstr>
      <vt:lpstr>Components, a visual guide</vt:lpstr>
      <vt:lpstr>A complete example</vt:lpstr>
      <vt:lpstr>JFrame basic methods</vt:lpstr>
      <vt:lpstr>Running it!</vt:lpstr>
      <vt:lpstr>JFrame MenuBar</vt:lpstr>
      <vt:lpstr>JFrame MenuBar</vt:lpstr>
      <vt:lpstr>JDialog</vt:lpstr>
      <vt:lpstr>JDialog</vt:lpstr>
      <vt:lpstr>How to make Dialogs</vt:lpstr>
      <vt:lpstr>JOptionPane.showMessageDialog()</vt:lpstr>
      <vt:lpstr>JOptionPane.showOptionDialog()</vt:lpstr>
      <vt:lpstr>JOptionPane.showConfirmationDialog()</vt:lpstr>
      <vt:lpstr>JOptionPane.showInputDialog()</vt:lpstr>
      <vt:lpstr>JFileChooser</vt:lpstr>
      <vt:lpstr>JColorChooser</vt:lpstr>
      <vt:lpstr>What is a layout?</vt:lpstr>
      <vt:lpstr>Layout Manager</vt:lpstr>
      <vt:lpstr>Layout Manager - FlowLayout</vt:lpstr>
      <vt:lpstr>Layout Manager - FlowLayout</vt:lpstr>
      <vt:lpstr>Layout Manager - BorderLayout</vt:lpstr>
      <vt:lpstr>Layout Manager - BorderLayout</vt:lpstr>
      <vt:lpstr>Layout Manager - GridLayout</vt:lpstr>
      <vt:lpstr>Layout Manager - GridLayout</vt:lpstr>
      <vt:lpstr>Layout Manager - GridBagLayout</vt:lpstr>
      <vt:lpstr>Layout Manager - GridBagLayout</vt:lpstr>
      <vt:lpstr>Layout Manager - CardLayout</vt:lpstr>
      <vt:lpstr>Java Swing Events</vt:lpstr>
      <vt:lpstr>EventObject</vt:lpstr>
      <vt:lpstr>Event Delegation Model</vt:lpstr>
      <vt:lpstr>Event Delegation Model</vt:lpstr>
      <vt:lpstr>Example</vt:lpstr>
      <vt:lpstr>Event Delegation Model</vt:lpstr>
      <vt:lpstr>A complete example</vt:lpstr>
      <vt:lpstr>A complete example</vt:lpstr>
      <vt:lpstr>How to manage events in Java</vt:lpstr>
      <vt:lpstr>How to manage events in Java</vt:lpstr>
      <vt:lpstr>Handle events on their own</vt:lpstr>
      <vt:lpstr>Delegate events to their container</vt:lpstr>
      <vt:lpstr>Delegate events to external classes</vt:lpstr>
      <vt:lpstr>Dealing with multiple sources</vt:lpstr>
      <vt:lpstr>Event Interfaces</vt:lpstr>
      <vt:lpstr>Event Interfaces</vt:lpstr>
      <vt:lpstr>Event Interfaces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Swing</dc:title>
  <dc:creator>Nicola Bicocchi</dc:creator>
  <cp:lastModifiedBy>Microsoft Office User</cp:lastModifiedBy>
  <cp:revision>110</cp:revision>
  <cp:lastPrinted>2020-04-19T18:40:34Z</cp:lastPrinted>
  <dcterms:created xsi:type="dcterms:W3CDTF">2014-11-10T17:10:18Z</dcterms:created>
  <dcterms:modified xsi:type="dcterms:W3CDTF">2020-04-20T00:39:55Z</dcterms:modified>
</cp:coreProperties>
</file>