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305" r:id="rId3"/>
    <p:sldId id="301" r:id="rId4"/>
    <p:sldId id="306" r:id="rId5"/>
    <p:sldId id="303" r:id="rId6"/>
    <p:sldId id="308" r:id="rId7"/>
    <p:sldId id="304" r:id="rId8"/>
    <p:sldId id="307" r:id="rId9"/>
    <p:sldId id="298" r:id="rId10"/>
    <p:sldId id="300" r:id="rId11"/>
    <p:sldId id="309" r:id="rId12"/>
    <p:sldId id="299" r:id="rId13"/>
    <p:sldId id="31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3710"/>
  </p:normalViewPr>
  <p:slideViewPr>
    <p:cSldViewPr snapToGrid="0" snapToObjects="1">
      <p:cViewPr varScale="1">
        <p:scale>
          <a:sx n="101" d="100"/>
          <a:sy n="101" d="100"/>
        </p:scale>
        <p:origin x="188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600450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22313" y="4406900"/>
            <a:ext cx="8421687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4752218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" y="5829300"/>
            <a:ext cx="16891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gular-expressions.inf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274216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It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is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the </a:t>
            </a:r>
            <a:r>
              <a:rPr lang="it-IT" i="1" dirty="0" err="1">
                <a:solidFill>
                  <a:schemeClr val="accent6">
                    <a:lumMod val="75000"/>
                  </a:schemeClr>
                </a:solidFill>
              </a:rPr>
              <a:t>compiled</a:t>
            </a:r>
            <a:r>
              <a:rPr lang="it-IT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i="1" dirty="0" err="1">
                <a:solidFill>
                  <a:schemeClr val="accent6">
                    <a:lumMod val="75000"/>
                  </a:schemeClr>
                </a:solidFill>
              </a:rPr>
              <a:t>version</a:t>
            </a:r>
            <a:r>
              <a:rPr lang="it-IT" i="1" dirty="0">
                <a:solidFill>
                  <a:schemeClr val="accent6">
                    <a:lumMod val="75000"/>
                  </a:schemeClr>
                </a:solidFill>
              </a:rPr>
              <a:t> of a regular </a:t>
            </a:r>
            <a:r>
              <a:rPr lang="it-IT" i="1" dirty="0" err="1">
                <a:solidFill>
                  <a:schemeClr val="accent6">
                    <a:lumMod val="75000"/>
                  </a:schemeClr>
                </a:solidFill>
              </a:rPr>
              <a:t>expression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It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is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used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to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define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a pattern for the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regex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engine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static Pattern compile(String regex) </a:t>
            </a:r>
            <a:r>
              <a:rPr lang="en-US" dirty="0"/>
              <a:t>compiles the given regex and returns the instance of the Pattern.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Matcher matcher(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CharSequence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input) </a:t>
            </a:r>
            <a:r>
              <a:rPr lang="en-US" dirty="0"/>
              <a:t>creates a matcher that matches the given input with the pattern.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static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boolean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matches(String regex,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CharSequence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input) </a:t>
            </a:r>
            <a:r>
              <a:rPr lang="en-US" dirty="0"/>
              <a:t>It works as the combination of compile and matcher methods. It compiles the regular expression and matches the given input with the pattern.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String[] split(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CharSequence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input) </a:t>
            </a:r>
            <a:r>
              <a:rPr lang="en-US" dirty="0"/>
              <a:t>splits the given input string around matches of given pattern.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String pattern() </a:t>
            </a:r>
            <a:r>
              <a:rPr lang="en-US" dirty="0"/>
              <a:t>returns the regex pattern.</a:t>
            </a:r>
          </a:p>
        </p:txBody>
      </p:sp>
    </p:spTree>
    <p:extLst>
      <p:ext uri="{BB962C8B-B14F-4D97-AF65-F5344CB8AC3E}">
        <p14:creationId xmlns:p14="http://schemas.microsoft.com/office/powerpoint/2010/main" val="2064978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t-IT" dirty="0" err="1"/>
              <a:t>String</a:t>
            </a:r>
            <a:r>
              <a:rPr lang="it-IT" dirty="0"/>
              <a:t> test = "</a:t>
            </a:r>
            <a:r>
              <a:rPr lang="it-IT" dirty="0" err="1"/>
              <a:t>Ordered</a:t>
            </a:r>
            <a:r>
              <a:rPr lang="it-IT" dirty="0"/>
              <a:t> 3000 </a:t>
            </a:r>
            <a:r>
              <a:rPr lang="it-IT" dirty="0" err="1"/>
              <a:t>items</a:t>
            </a:r>
            <a:r>
              <a:rPr lang="it-IT" dirty="0"/>
              <a:t> </a:t>
            </a:r>
            <a:r>
              <a:rPr lang="it-IT" dirty="0" err="1"/>
              <a:t>having</a:t>
            </a:r>
            <a:r>
              <a:rPr lang="it-IT" dirty="0"/>
              <a:t> code ABCD.";</a:t>
            </a:r>
          </a:p>
          <a:p>
            <a:pPr marL="0" indent="0">
              <a:buNone/>
            </a:pPr>
            <a:r>
              <a:rPr lang="it-IT" dirty="0" err="1"/>
              <a:t>String</a:t>
            </a:r>
            <a:r>
              <a:rPr lang="it-IT" dirty="0"/>
              <a:t> pattern = "(\\d+) </a:t>
            </a:r>
            <a:r>
              <a:rPr lang="it-IT" dirty="0" err="1"/>
              <a:t>items</a:t>
            </a:r>
            <a:r>
              <a:rPr lang="it-IT" dirty="0"/>
              <a:t> (.*) code (\\</a:t>
            </a:r>
            <a:r>
              <a:rPr lang="it-IT" dirty="0" err="1"/>
              <a:t>S</a:t>
            </a:r>
            <a:r>
              <a:rPr lang="it-IT" dirty="0"/>
              <a:t>+).";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// </a:t>
            </a:r>
            <a:r>
              <a:rPr lang="it-IT" dirty="0" err="1"/>
              <a:t>compiling</a:t>
            </a:r>
            <a:r>
              <a:rPr lang="it-IT" dirty="0"/>
              <a:t> a pattern</a:t>
            </a:r>
          </a:p>
          <a:p>
            <a:pPr marL="0" indent="0">
              <a:buNone/>
            </a:pPr>
            <a:r>
              <a:rPr lang="it-IT" dirty="0"/>
              <a:t>Pattern </a:t>
            </a:r>
            <a:r>
              <a:rPr lang="it-IT" dirty="0" err="1"/>
              <a:t>p</a:t>
            </a:r>
            <a:r>
              <a:rPr lang="it-IT" dirty="0"/>
              <a:t> = </a:t>
            </a:r>
            <a:r>
              <a:rPr lang="it-IT" dirty="0" err="1"/>
              <a:t>Pattern.</a:t>
            </a:r>
            <a:r>
              <a:rPr lang="it-IT" i="1" dirty="0" err="1"/>
              <a:t>compile</a:t>
            </a:r>
            <a:r>
              <a:rPr lang="it-IT" dirty="0"/>
              <a:t>(pattern);</a:t>
            </a:r>
          </a:p>
          <a:p>
            <a:pPr marL="0" indent="0">
              <a:buNone/>
            </a:pPr>
            <a:r>
              <a:rPr lang="it-IT" dirty="0" err="1"/>
              <a:t>System.out.println</a:t>
            </a:r>
            <a:r>
              <a:rPr lang="it-IT" dirty="0"/>
              <a:t>(</a:t>
            </a:r>
            <a:r>
              <a:rPr lang="it-IT" dirty="0" err="1"/>
              <a:t>p.pattern</a:t>
            </a:r>
            <a:r>
              <a:rPr lang="it-IT" dirty="0"/>
              <a:t>());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// </a:t>
            </a:r>
            <a:r>
              <a:rPr lang="it-IT" dirty="0" err="1"/>
              <a:t>creating</a:t>
            </a:r>
            <a:r>
              <a:rPr lang="it-IT" dirty="0"/>
              <a:t> a </a:t>
            </a:r>
            <a:r>
              <a:rPr lang="it-IT" dirty="0" err="1"/>
              <a:t>Matcher</a:t>
            </a:r>
            <a:r>
              <a:rPr lang="it-IT" dirty="0"/>
              <a:t> </a:t>
            </a:r>
            <a:r>
              <a:rPr lang="it-IT" dirty="0" err="1"/>
              <a:t>object</a:t>
            </a:r>
            <a:r>
              <a:rPr lang="it-IT" dirty="0"/>
              <a:t> for </a:t>
            </a:r>
            <a:r>
              <a:rPr lang="it-IT" dirty="0" err="1"/>
              <a:t>actual</a:t>
            </a:r>
            <a:r>
              <a:rPr lang="it-IT" dirty="0"/>
              <a:t> </a:t>
            </a:r>
            <a:r>
              <a:rPr lang="it-IT" dirty="0" err="1"/>
              <a:t>comparison</a:t>
            </a:r>
            <a:r>
              <a:rPr lang="it-IT" dirty="0"/>
              <a:t> </a:t>
            </a:r>
          </a:p>
          <a:p>
            <a:pPr marL="0" indent="0">
              <a:buNone/>
            </a:pP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faster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regexp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already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compiled</a:t>
            </a:r>
            <a:endParaRPr lang="it-IT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it-IT" dirty="0" err="1"/>
              <a:t>Matcher</a:t>
            </a:r>
            <a:r>
              <a:rPr lang="it-IT" dirty="0"/>
              <a:t> m = </a:t>
            </a:r>
            <a:r>
              <a:rPr lang="it-IT" dirty="0" err="1"/>
              <a:t>p.matcher</a:t>
            </a:r>
            <a:r>
              <a:rPr lang="it-IT" dirty="0"/>
              <a:t>(test);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// </a:t>
            </a:r>
            <a:r>
              <a:rPr lang="it-IT" dirty="0" err="1"/>
              <a:t>comparison</a:t>
            </a:r>
            <a:r>
              <a:rPr lang="it-IT" dirty="0"/>
              <a:t> on a single line </a:t>
            </a:r>
          </a:p>
          <a:p>
            <a:pPr marL="0" indent="0">
              <a:buNone/>
            </a:pP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slower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regexp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to be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compiled</a:t>
            </a:r>
            <a:endParaRPr lang="it-IT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it-IT" dirty="0" err="1"/>
              <a:t>boolean</a:t>
            </a:r>
            <a:r>
              <a:rPr lang="it-IT" dirty="0"/>
              <a:t> </a:t>
            </a:r>
            <a:r>
              <a:rPr lang="it-IT" dirty="0" err="1"/>
              <a:t>result</a:t>
            </a:r>
            <a:r>
              <a:rPr lang="it-IT" dirty="0"/>
              <a:t> = </a:t>
            </a:r>
            <a:r>
              <a:rPr lang="it-IT" dirty="0" err="1"/>
              <a:t>Pattern.</a:t>
            </a:r>
            <a:r>
              <a:rPr lang="it-IT" i="1" dirty="0" err="1"/>
              <a:t>matches</a:t>
            </a:r>
            <a:r>
              <a:rPr lang="it-IT" dirty="0"/>
              <a:t>(pattern, test);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109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Implements the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MatchResult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interface. Useful for isolating groups of elements.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boolean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matches() </a:t>
            </a:r>
            <a:r>
              <a:rPr lang="en-US" dirty="0"/>
              <a:t>test whether the regular expression matches the pattern.</a:t>
            </a:r>
          </a:p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boolean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find() </a:t>
            </a:r>
            <a:r>
              <a:rPr lang="en-US" dirty="0"/>
              <a:t>finds the next expression that matches the pattern.</a:t>
            </a:r>
          </a:p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boolean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find(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start) </a:t>
            </a:r>
            <a:r>
              <a:rPr lang="en-US" dirty="0"/>
              <a:t>finds the next expression that matches the pattern from the given start number.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String group() </a:t>
            </a:r>
            <a:r>
              <a:rPr lang="en-US" dirty="0"/>
              <a:t>returns the matched subsequence.</a:t>
            </a:r>
          </a:p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start() </a:t>
            </a:r>
            <a:r>
              <a:rPr lang="en-US" dirty="0"/>
              <a:t>returns the starting index of the matched subsequence.</a:t>
            </a:r>
          </a:p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end() </a:t>
            </a:r>
            <a:r>
              <a:rPr lang="en-US" dirty="0"/>
              <a:t>returns the ending index of the matched subsequence.</a:t>
            </a:r>
          </a:p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groupCount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en-US" dirty="0"/>
              <a:t>returns the total number of the matched subsequence.</a:t>
            </a:r>
          </a:p>
        </p:txBody>
      </p:sp>
    </p:spTree>
    <p:extLst>
      <p:ext uri="{BB962C8B-B14F-4D97-AF65-F5344CB8AC3E}">
        <p14:creationId xmlns:p14="http://schemas.microsoft.com/office/powerpoint/2010/main" val="234138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Matcher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line = "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Ordered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3000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items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having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code ABCD.";</a:t>
            </a:r>
            <a:b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pattern = "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(\\d+)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items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(.*)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code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(\\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+)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.";</a:t>
            </a:r>
            <a:b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// Create a Pattern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b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Pattern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Pattern.</a:t>
            </a:r>
            <a:r>
              <a:rPr lang="it-IT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compile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(pattern);</a:t>
            </a:r>
            <a:b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Now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create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matcher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b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Matcher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m =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p.matcher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(line);</a:t>
            </a:r>
            <a:b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m.find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  for (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i = 0; i &lt;=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m.groupCount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; i++) {</a:t>
            </a:r>
            <a:b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it-IT" i="1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.printf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=%d,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=%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", i,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m.group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(i)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} else {</a:t>
            </a:r>
            <a:b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it-IT" i="1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("[no match]");</a:t>
            </a:r>
            <a:b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47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CB21D-2337-C549-BA07-6D01CF6F5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1679B-4A4B-C544-94B2-BE1E1738D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The String class offers several methods for comparing strings to each other or verifying specific features such as, for example, equality or being empty.</a:t>
            </a:r>
          </a:p>
          <a:p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general, it is handy to confront a string with more general patterns. Regular expressions, which are available in all modern programming languages, provide developers with a language for expressing arbitrary patterns for string comparison.</a:t>
            </a:r>
          </a:p>
          <a:p>
            <a:r>
              <a:rPr lang="it-IT" sz="1600" dirty="0">
                <a:hlinkClick r:id="rId2"/>
              </a:rPr>
              <a:t>https://www.regular-expressions.info/</a:t>
            </a:r>
            <a:endParaRPr lang="en-GB" sz="16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s = "a string";</a:t>
            </a:r>
          </a:p>
          <a:p>
            <a:pPr marL="0" indent="0">
              <a:buNone/>
            </a:pP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s.equals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("a string");			// true</a:t>
            </a:r>
          </a:p>
          <a:p>
            <a:pPr marL="0" indent="0">
              <a:buNone/>
            </a:pP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s.startsWith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("a");				// true</a:t>
            </a:r>
          </a:p>
          <a:p>
            <a:pPr marL="0" indent="0">
              <a:buNone/>
            </a:pP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s.endsWith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ing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");				// true</a:t>
            </a:r>
          </a:p>
          <a:p>
            <a:pPr marL="0" indent="0">
              <a:buNone/>
            </a:pP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s.isEmpty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();						// false</a:t>
            </a:r>
          </a:p>
          <a:p>
            <a:pPr marL="0" indent="0">
              <a:buNone/>
            </a:pP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s.isBlank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();						// false</a:t>
            </a:r>
          </a:p>
          <a:p>
            <a:pPr marL="0" indent="0">
              <a:buNone/>
            </a:pP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s.matches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(“other string”)		// true</a:t>
            </a:r>
          </a:p>
          <a:p>
            <a:pPr marL="0" indent="0">
              <a:buNone/>
            </a:pP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s.matches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(“other (\S+)”)			// true</a:t>
            </a:r>
          </a:p>
        </p:txBody>
      </p:sp>
    </p:spTree>
    <p:extLst>
      <p:ext uri="{BB962C8B-B14F-4D97-AF65-F5344CB8AC3E}">
        <p14:creationId xmlns:p14="http://schemas.microsoft.com/office/powerpoint/2010/main" val="2499499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classes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24AFF0-8DB1-414E-9F6E-0BC788726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260823"/>
              </p:ext>
            </p:extLst>
          </p:nvPr>
        </p:nvGraphicFramePr>
        <p:xfrm>
          <a:off x="457200" y="1648047"/>
          <a:ext cx="8229600" cy="4157328"/>
        </p:xfrm>
        <a:graphic>
          <a:graphicData uri="http://schemas.openxmlformats.org/drawingml/2006/table">
            <a:tbl>
              <a:tblPr/>
              <a:tblGrid>
                <a:gridCol w="1819060">
                  <a:extLst>
                    <a:ext uri="{9D8B030D-6E8A-4147-A177-3AD203B41FA5}">
                      <a16:colId xmlns:a16="http://schemas.microsoft.com/office/drawing/2014/main" val="2590183770"/>
                    </a:ext>
                  </a:extLst>
                </a:gridCol>
                <a:gridCol w="6410540">
                  <a:extLst>
                    <a:ext uri="{9D8B030D-6E8A-4147-A177-3AD203B41FA5}">
                      <a16:colId xmlns:a16="http://schemas.microsoft.com/office/drawing/2014/main" val="3820428857"/>
                    </a:ext>
                  </a:extLst>
                </a:gridCol>
              </a:tblGrid>
              <a:tr h="461217">
                <a:tc>
                  <a:txBody>
                    <a:bodyPr/>
                    <a:lstStyle/>
                    <a:p>
                      <a:pPr algn="l" fontAlgn="t"/>
                      <a:r>
                        <a:rPr lang="it-IT" sz="1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[</a:t>
                      </a:r>
                      <a:r>
                        <a:rPr lang="it-IT" sz="14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abc</a:t>
                      </a:r>
                      <a:r>
                        <a:rPr lang="it-IT" sz="1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]</a:t>
                      </a:r>
                    </a:p>
                  </a:txBody>
                  <a:tcPr marL="57436" marR="57436" marT="57436" marB="5743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a, b, or c (simple class)</a:t>
                      </a:r>
                    </a:p>
                  </a:txBody>
                  <a:tcPr marL="57436" marR="57436" marT="57436" marB="5743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059621"/>
                  </a:ext>
                </a:extLst>
              </a:tr>
              <a:tr h="526404">
                <a:tc>
                  <a:txBody>
                    <a:bodyPr/>
                    <a:lstStyle/>
                    <a:p>
                      <a:pPr algn="l" fontAlgn="t"/>
                      <a:r>
                        <a:rPr lang="it-IT" sz="1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[^</a:t>
                      </a:r>
                      <a:r>
                        <a:rPr lang="it-IT" sz="14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abc</a:t>
                      </a:r>
                      <a:r>
                        <a:rPr lang="it-IT" sz="1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]</a:t>
                      </a:r>
                    </a:p>
                  </a:txBody>
                  <a:tcPr marL="57436" marR="57436" marT="57436" marB="5743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Any character except a, b, or c (negation)</a:t>
                      </a:r>
                    </a:p>
                  </a:txBody>
                  <a:tcPr marL="57436" marR="57436" marT="57436" marB="5743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280119"/>
                  </a:ext>
                </a:extLst>
              </a:tr>
              <a:tr h="642913">
                <a:tc>
                  <a:txBody>
                    <a:bodyPr/>
                    <a:lstStyle/>
                    <a:p>
                      <a:pPr algn="l" fontAlgn="t"/>
                      <a:r>
                        <a:rPr lang="it-IT" sz="1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[a-</a:t>
                      </a:r>
                      <a:r>
                        <a:rPr lang="it-IT" sz="14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zA</a:t>
                      </a:r>
                      <a:r>
                        <a:rPr lang="it-IT" sz="1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</a:t>
                      </a:r>
                      <a:r>
                        <a:rPr lang="it-IT" sz="14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Z</a:t>
                      </a:r>
                      <a:r>
                        <a:rPr lang="it-IT" sz="1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]</a:t>
                      </a:r>
                    </a:p>
                  </a:txBody>
                  <a:tcPr marL="57436" marR="57436" marT="57436" marB="5743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 through z or A through Z, inclusive (range)</a:t>
                      </a:r>
                    </a:p>
                  </a:txBody>
                  <a:tcPr marL="57436" marR="57436" marT="57436" marB="5743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543281"/>
                  </a:ext>
                </a:extLst>
              </a:tr>
              <a:tr h="665898">
                <a:tc>
                  <a:txBody>
                    <a:bodyPr/>
                    <a:lstStyle/>
                    <a:p>
                      <a:pPr algn="l" fontAlgn="t"/>
                      <a:r>
                        <a:rPr lang="it-IT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[a-d[m-p]]</a:t>
                      </a:r>
                    </a:p>
                  </a:txBody>
                  <a:tcPr marL="57436" marR="57436" marT="57436" marB="5743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 through d, or m through p: [a-dm-p] (union)</a:t>
                      </a:r>
                    </a:p>
                  </a:txBody>
                  <a:tcPr marL="57436" marR="57436" marT="57436" marB="5743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165804"/>
                  </a:ext>
                </a:extLst>
              </a:tr>
              <a:tr h="461217">
                <a:tc>
                  <a:txBody>
                    <a:bodyPr/>
                    <a:lstStyle/>
                    <a:p>
                      <a:pPr algn="l" fontAlgn="t"/>
                      <a:r>
                        <a:rPr lang="it-IT" sz="1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[a-</a:t>
                      </a:r>
                      <a:r>
                        <a:rPr lang="it-IT" sz="14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z</a:t>
                      </a:r>
                      <a:r>
                        <a:rPr lang="it-IT" sz="1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&amp;&amp;[</a:t>
                      </a:r>
                      <a:r>
                        <a:rPr lang="it-IT" sz="14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def</a:t>
                      </a:r>
                      <a:r>
                        <a:rPr lang="it-IT" sz="1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]]</a:t>
                      </a:r>
                    </a:p>
                  </a:txBody>
                  <a:tcPr marL="57436" marR="57436" marT="57436" marB="5743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d, e, or f (intersection)</a:t>
                      </a:r>
                    </a:p>
                  </a:txBody>
                  <a:tcPr marL="57436" marR="57436" marT="57436" marB="5743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222681"/>
                  </a:ext>
                </a:extLst>
              </a:tr>
              <a:tr h="665898">
                <a:tc>
                  <a:txBody>
                    <a:bodyPr/>
                    <a:lstStyle/>
                    <a:p>
                      <a:pPr algn="l" fontAlgn="t"/>
                      <a:r>
                        <a:rPr lang="it-IT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[a-z&amp;&amp;[^bc]]</a:t>
                      </a:r>
                    </a:p>
                  </a:txBody>
                  <a:tcPr marL="57436" marR="57436" marT="57436" marB="5743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 through z, except for b and c: [ad-z] (subtraction)</a:t>
                      </a:r>
                    </a:p>
                  </a:txBody>
                  <a:tcPr marL="57436" marR="57436" marT="57436" marB="5743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761193"/>
                  </a:ext>
                </a:extLst>
              </a:tr>
              <a:tr h="733781">
                <a:tc>
                  <a:txBody>
                    <a:bodyPr/>
                    <a:lstStyle/>
                    <a:p>
                      <a:pPr algn="l" fontAlgn="t"/>
                      <a:r>
                        <a:rPr lang="it-IT" sz="1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[a-</a:t>
                      </a:r>
                      <a:r>
                        <a:rPr lang="it-IT" sz="14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z</a:t>
                      </a:r>
                      <a:r>
                        <a:rPr lang="it-IT" sz="1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&amp;&amp;[^m-</a:t>
                      </a:r>
                      <a:r>
                        <a:rPr lang="it-IT" sz="14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</a:t>
                      </a:r>
                      <a:r>
                        <a:rPr lang="it-IT" sz="1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]]</a:t>
                      </a:r>
                    </a:p>
                  </a:txBody>
                  <a:tcPr marL="57436" marR="57436" marT="57436" marB="5743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 </a:t>
                      </a:r>
                      <a:r>
                        <a:rPr lang="it-IT" sz="14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through</a:t>
                      </a:r>
                      <a:r>
                        <a:rPr lang="it-IT" sz="1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it-IT" sz="14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z</a:t>
                      </a:r>
                      <a:r>
                        <a:rPr lang="it-IT" sz="1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, and </a:t>
                      </a:r>
                      <a:r>
                        <a:rPr lang="it-IT" sz="14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not</a:t>
                      </a:r>
                      <a:r>
                        <a:rPr lang="it-IT" sz="1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m </a:t>
                      </a:r>
                      <a:r>
                        <a:rPr lang="it-IT" sz="14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through</a:t>
                      </a:r>
                      <a:r>
                        <a:rPr lang="it-IT" sz="1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it-IT" sz="14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</a:t>
                      </a:r>
                      <a:r>
                        <a:rPr lang="it-IT" sz="1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: [a-</a:t>
                      </a:r>
                      <a:r>
                        <a:rPr lang="it-IT" sz="14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lq</a:t>
                      </a:r>
                      <a:r>
                        <a:rPr lang="it-IT" sz="1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</a:t>
                      </a:r>
                      <a:r>
                        <a:rPr lang="it-IT" sz="14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z</a:t>
                      </a:r>
                      <a:r>
                        <a:rPr lang="it-IT" sz="1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](</a:t>
                      </a:r>
                      <a:r>
                        <a:rPr lang="it-IT" sz="14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subtraction</a:t>
                      </a:r>
                      <a:r>
                        <a:rPr lang="it-IT" sz="1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)</a:t>
                      </a:r>
                    </a:p>
                  </a:txBody>
                  <a:tcPr marL="57436" marR="57436" marT="57436" marB="5743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105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1119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classes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FB28E-7F82-0B4C-90BE-2B5F1FEE7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[true]  regex=.s 					test=as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[false] regex=[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amn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] 				test=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abcd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[true]  regex=[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amn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] 				test=a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[false] regex=[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amn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] 				test=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ammmna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[true]  regex=[^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] 			test=f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[false] regex=[^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] 			test=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af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[false] regex=[^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] 			test=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[false] regex=[a-z&amp;&amp;[def]] 	test=g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[false] regex=[a-z&amp;&amp;[def]] 	test=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gz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[true]  regex=[a-z&amp;&amp;[def]] 	test=e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[true]  regex=[a-z&amp;&amp;[^def]] 	test=g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[false] regex=[a-z&amp;&amp;[^def]] 	test=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gz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[false] regex=[a-z&amp;&amp;[^def]] 	test=e</a:t>
            </a:r>
          </a:p>
        </p:txBody>
      </p:sp>
    </p:spTree>
    <p:extLst>
      <p:ext uri="{BB962C8B-B14F-4D97-AF65-F5344CB8AC3E}">
        <p14:creationId xmlns:p14="http://schemas.microsoft.com/office/powerpoint/2010/main" val="2018963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D360401-D6E3-7046-8680-DAF79DA29557}"/>
              </a:ext>
            </a:extLst>
          </p:cNvPr>
          <p:cNvGraphicFramePr>
            <a:graphicFrameLocks noGrp="1"/>
          </p:cNvGraphicFramePr>
          <p:nvPr/>
        </p:nvGraphicFramePr>
        <p:xfrm>
          <a:off x="490536" y="1796902"/>
          <a:ext cx="8196264" cy="3172243"/>
        </p:xfrm>
        <a:graphic>
          <a:graphicData uri="http://schemas.openxmlformats.org/drawingml/2006/table">
            <a:tbl>
              <a:tblPr/>
              <a:tblGrid>
                <a:gridCol w="1487120">
                  <a:extLst>
                    <a:ext uri="{9D8B030D-6E8A-4147-A177-3AD203B41FA5}">
                      <a16:colId xmlns:a16="http://schemas.microsoft.com/office/drawing/2014/main" val="3485370592"/>
                    </a:ext>
                  </a:extLst>
                </a:gridCol>
                <a:gridCol w="6709144">
                  <a:extLst>
                    <a:ext uri="{9D8B030D-6E8A-4147-A177-3AD203B41FA5}">
                      <a16:colId xmlns:a16="http://schemas.microsoft.com/office/drawing/2014/main" val="1921743001"/>
                    </a:ext>
                  </a:extLst>
                </a:gridCol>
              </a:tblGrid>
              <a:tr h="477542">
                <a:tc>
                  <a:txBody>
                    <a:bodyPr/>
                    <a:lstStyle/>
                    <a:p>
                      <a:pPr algn="l" fontAlgn="t"/>
                      <a:r>
                        <a:rPr lang="it-IT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X?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 </a:t>
                      </a:r>
                      <a:r>
                        <a:rPr lang="it-IT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occurs</a:t>
                      </a:r>
                      <a:r>
                        <a:rPr lang="it-IT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once or </a:t>
                      </a:r>
                      <a:r>
                        <a:rPr lang="it-IT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not</a:t>
                      </a:r>
                      <a:r>
                        <a:rPr lang="it-IT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it-IT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at</a:t>
                      </a:r>
                      <a:r>
                        <a:rPr lang="it-IT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it-IT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all</a:t>
                      </a:r>
                      <a:endParaRPr lang="it-IT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719078"/>
                  </a:ext>
                </a:extLst>
              </a:tr>
              <a:tr h="477542">
                <a:tc>
                  <a:txBody>
                    <a:bodyPr/>
                    <a:lstStyle/>
                    <a:p>
                      <a:pPr algn="l" fontAlgn="t"/>
                      <a:r>
                        <a:rPr lang="it-IT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X+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 occurs once or more times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298939"/>
                  </a:ext>
                </a:extLst>
              </a:tr>
              <a:tr h="477542">
                <a:tc>
                  <a:txBody>
                    <a:bodyPr/>
                    <a:lstStyle/>
                    <a:p>
                      <a:pPr algn="l" fontAlgn="t"/>
                      <a:r>
                        <a:rPr lang="it-IT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X*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 occurs zero or more times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509194"/>
                  </a:ext>
                </a:extLst>
              </a:tr>
              <a:tr h="477542">
                <a:tc>
                  <a:txBody>
                    <a:bodyPr/>
                    <a:lstStyle/>
                    <a:p>
                      <a:pPr algn="l" fontAlgn="t"/>
                      <a:r>
                        <a:rPr lang="it-IT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X{n}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 occurs n times only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587049"/>
                  </a:ext>
                </a:extLst>
              </a:tr>
              <a:tr h="477542">
                <a:tc>
                  <a:txBody>
                    <a:bodyPr/>
                    <a:lstStyle/>
                    <a:p>
                      <a:pPr algn="l" fontAlgn="t"/>
                      <a:r>
                        <a:rPr lang="it-IT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X{n,}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 occurs n or more times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999493"/>
                  </a:ext>
                </a:extLst>
              </a:tr>
              <a:tr h="784533">
                <a:tc>
                  <a:txBody>
                    <a:bodyPr/>
                    <a:lstStyle/>
                    <a:p>
                      <a:pPr algn="l" fontAlgn="t"/>
                      <a:r>
                        <a:rPr lang="it-IT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X{y,z}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 </a:t>
                      </a:r>
                      <a:r>
                        <a:rPr lang="it-IT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occurs</a:t>
                      </a:r>
                      <a:r>
                        <a:rPr lang="it-IT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it-IT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at</a:t>
                      </a:r>
                      <a:r>
                        <a:rPr lang="it-IT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it-IT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least</a:t>
                      </a:r>
                      <a:r>
                        <a:rPr lang="it-IT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y </a:t>
                      </a:r>
                      <a:r>
                        <a:rPr lang="it-IT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times</a:t>
                      </a:r>
                      <a:r>
                        <a:rPr lang="it-IT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it-IT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but</a:t>
                      </a:r>
                      <a:r>
                        <a:rPr lang="it-IT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it-IT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less</a:t>
                      </a:r>
                      <a:r>
                        <a:rPr lang="it-IT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it-IT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than</a:t>
                      </a:r>
                      <a:r>
                        <a:rPr lang="it-IT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it-IT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z</a:t>
                      </a:r>
                      <a:r>
                        <a:rPr lang="it-IT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it-IT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times</a:t>
                      </a:r>
                      <a:endParaRPr lang="it-IT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563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961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764DA-F4E6-5E45-94D2-1C6269A5A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[true]  regex=[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amn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]? test=a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[true]  regex=[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amn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]? test=m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[true]  regex=[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amn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]? test=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[false] regex=[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amn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]? test=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aazzta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[false] regex=[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amn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]? test=a7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[true]  regex=[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amn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]+ test=a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[true]  regex=[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amn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]+ test=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aaa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[true]  regex=[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amn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]+ test=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aammmnn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[true]  regex=[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amn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]+ test=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aammm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[false] regex=[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amn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]+ test=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aammmdd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[true]  regex=[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amn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]* test=a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[true]  regex=[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amn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]* test=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aaa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[true]  regex=[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amn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]* test=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aammmnn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[true]  regex=[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amn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]* test=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aammm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[false] regex=[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amn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]* test=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aammmdd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885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Metacharacters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4915672-C23E-344E-925A-9CAF04F6B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767784"/>
              </p:ext>
            </p:extLst>
          </p:nvPr>
        </p:nvGraphicFramePr>
        <p:xfrm>
          <a:off x="457200" y="1560782"/>
          <a:ext cx="8229600" cy="4164402"/>
        </p:xfrm>
        <a:graphic>
          <a:graphicData uri="http://schemas.openxmlformats.org/drawingml/2006/table">
            <a:tbl>
              <a:tblPr/>
              <a:tblGrid>
                <a:gridCol w="1275907">
                  <a:extLst>
                    <a:ext uri="{9D8B030D-6E8A-4147-A177-3AD203B41FA5}">
                      <a16:colId xmlns:a16="http://schemas.microsoft.com/office/drawing/2014/main" val="1217340117"/>
                    </a:ext>
                  </a:extLst>
                </a:gridCol>
                <a:gridCol w="6953693">
                  <a:extLst>
                    <a:ext uri="{9D8B030D-6E8A-4147-A177-3AD203B41FA5}">
                      <a16:colId xmlns:a16="http://schemas.microsoft.com/office/drawing/2014/main" val="213749133"/>
                    </a:ext>
                  </a:extLst>
                </a:gridCol>
              </a:tblGrid>
              <a:tr h="531938">
                <a:tc>
                  <a:txBody>
                    <a:bodyPr/>
                    <a:lstStyle/>
                    <a:p>
                      <a:pPr algn="l" fontAlgn="t"/>
                      <a:r>
                        <a:rPr lang="it-IT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66169" marR="66169" marT="66169" marB="661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Any character (may or may not match terminator)</a:t>
                      </a:r>
                    </a:p>
                  </a:txBody>
                  <a:tcPr marL="66169" marR="66169" marT="66169" marB="661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269906"/>
                  </a:ext>
                </a:extLst>
              </a:tr>
              <a:tr h="348381">
                <a:tc>
                  <a:txBody>
                    <a:bodyPr/>
                    <a:lstStyle/>
                    <a:p>
                      <a:pPr algn="l" fontAlgn="t"/>
                      <a:r>
                        <a:rPr lang="it-IT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\d</a:t>
                      </a:r>
                    </a:p>
                  </a:txBody>
                  <a:tcPr marL="66169" marR="66169" marT="66169" marB="661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Any digits, short of [0-9]</a:t>
                      </a:r>
                    </a:p>
                  </a:txBody>
                  <a:tcPr marL="66169" marR="66169" marT="66169" marB="661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197472"/>
                  </a:ext>
                </a:extLst>
              </a:tr>
              <a:tr h="348381">
                <a:tc>
                  <a:txBody>
                    <a:bodyPr/>
                    <a:lstStyle/>
                    <a:p>
                      <a:pPr algn="l" fontAlgn="t"/>
                      <a:r>
                        <a:rPr lang="it-IT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\D</a:t>
                      </a:r>
                    </a:p>
                  </a:txBody>
                  <a:tcPr marL="66169" marR="66169" marT="66169" marB="661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Any non-digit, short for [^0-9]</a:t>
                      </a:r>
                    </a:p>
                  </a:txBody>
                  <a:tcPr marL="66169" marR="66169" marT="66169" marB="661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072391"/>
                  </a:ext>
                </a:extLst>
              </a:tr>
              <a:tr h="531938">
                <a:tc>
                  <a:txBody>
                    <a:bodyPr/>
                    <a:lstStyle/>
                    <a:p>
                      <a:pPr algn="l" fontAlgn="t"/>
                      <a:r>
                        <a:rPr lang="it-IT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\s</a:t>
                      </a:r>
                    </a:p>
                  </a:txBody>
                  <a:tcPr marL="66169" marR="66169" marT="66169" marB="661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Any whitespace character, short for [\t\n\x0B\f\r]</a:t>
                      </a:r>
                    </a:p>
                  </a:txBody>
                  <a:tcPr marL="66169" marR="66169" marT="66169" marB="661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860613"/>
                  </a:ext>
                </a:extLst>
              </a:tr>
              <a:tr h="531938">
                <a:tc>
                  <a:txBody>
                    <a:bodyPr/>
                    <a:lstStyle/>
                    <a:p>
                      <a:pPr algn="l" fontAlgn="t"/>
                      <a:r>
                        <a:rPr lang="it-IT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\S</a:t>
                      </a:r>
                    </a:p>
                  </a:txBody>
                  <a:tcPr marL="66169" marR="66169" marT="66169" marB="661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Any non-whitespace character, short for [^\s]</a:t>
                      </a:r>
                    </a:p>
                  </a:txBody>
                  <a:tcPr marL="66169" marR="66169" marT="66169" marB="661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512724"/>
                  </a:ext>
                </a:extLst>
              </a:tr>
              <a:tr h="531938">
                <a:tc>
                  <a:txBody>
                    <a:bodyPr/>
                    <a:lstStyle/>
                    <a:p>
                      <a:pPr algn="l" fontAlgn="t"/>
                      <a:r>
                        <a:rPr lang="it-IT" sz="16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\</a:t>
                      </a:r>
                      <a:r>
                        <a:rPr lang="it-IT" sz="16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w</a:t>
                      </a:r>
                      <a:endParaRPr lang="it-IT" sz="16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6169" marR="66169" marT="66169" marB="661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Any word character, short for [a-zA-Z_0-9]</a:t>
                      </a:r>
                    </a:p>
                  </a:txBody>
                  <a:tcPr marL="66169" marR="66169" marT="66169" marB="661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220265"/>
                  </a:ext>
                </a:extLst>
              </a:tr>
              <a:tr h="531938">
                <a:tc>
                  <a:txBody>
                    <a:bodyPr/>
                    <a:lstStyle/>
                    <a:p>
                      <a:pPr algn="l" fontAlgn="t"/>
                      <a:r>
                        <a:rPr lang="it-IT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\W</a:t>
                      </a:r>
                    </a:p>
                  </a:txBody>
                  <a:tcPr marL="66169" marR="66169" marT="66169" marB="661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Any non-word character, short for [^\w]</a:t>
                      </a:r>
                    </a:p>
                  </a:txBody>
                  <a:tcPr marL="66169" marR="66169" marT="66169" marB="661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538812"/>
                  </a:ext>
                </a:extLst>
              </a:tr>
              <a:tr h="348381">
                <a:tc>
                  <a:txBody>
                    <a:bodyPr/>
                    <a:lstStyle/>
                    <a:p>
                      <a:pPr algn="l" fontAlgn="t"/>
                      <a:r>
                        <a:rPr lang="it-IT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\b</a:t>
                      </a:r>
                    </a:p>
                  </a:txBody>
                  <a:tcPr marL="66169" marR="66169" marT="66169" marB="661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 word boundary</a:t>
                      </a:r>
                    </a:p>
                  </a:txBody>
                  <a:tcPr marL="66169" marR="66169" marT="66169" marB="661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116796"/>
                  </a:ext>
                </a:extLst>
              </a:tr>
              <a:tr h="348381">
                <a:tc>
                  <a:txBody>
                    <a:bodyPr/>
                    <a:lstStyle/>
                    <a:p>
                      <a:pPr algn="l" fontAlgn="t"/>
                      <a:r>
                        <a:rPr lang="it-IT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\B</a:t>
                      </a:r>
                    </a:p>
                  </a:txBody>
                  <a:tcPr marL="66169" marR="66169" marT="66169" marB="661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6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 non word </a:t>
                      </a:r>
                      <a:r>
                        <a:rPr lang="it-IT" sz="16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boundary</a:t>
                      </a:r>
                      <a:endParaRPr lang="it-IT" sz="16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6169" marR="66169" marT="66169" marB="661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869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566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Metacharacters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50923-3D81-F24A-BE02-7D71AACD4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[false] regex=\d  test=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[true]  regex=\d  test=1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[true]  regex=\d+ test=4443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[false] regex=\d+ test=323abc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[true]  regex=\d+ test=32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[false] regex=\S  test=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[true]  regex=\S  test=1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[false] regex=\S  test=4443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[true]  regex=\S+ test=323abc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[true]  regex=\S+ test=32</a:t>
            </a:r>
          </a:p>
        </p:txBody>
      </p:sp>
    </p:spTree>
    <p:extLst>
      <p:ext uri="{BB962C8B-B14F-4D97-AF65-F5344CB8AC3E}">
        <p14:creationId xmlns:p14="http://schemas.microsoft.com/office/powerpoint/2010/main" val="1625463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java.util.regex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package</a:t>
            </a:r>
          </a:p>
          <a:p>
            <a:r>
              <a:rPr lang="en-US" dirty="0" err="1"/>
              <a:t>MatchResult</a:t>
            </a:r>
            <a:r>
              <a:rPr lang="en-US" dirty="0"/>
              <a:t> interface</a:t>
            </a:r>
          </a:p>
          <a:p>
            <a:r>
              <a:rPr lang="en-US" dirty="0"/>
              <a:t>Matcher class</a:t>
            </a:r>
          </a:p>
          <a:p>
            <a:r>
              <a:rPr lang="en-US" dirty="0"/>
              <a:t>Pattern class</a:t>
            </a:r>
          </a:p>
          <a:p>
            <a:r>
              <a:rPr lang="en-US" dirty="0" err="1"/>
              <a:t>PatternSyntax</a:t>
            </a:r>
            <a:r>
              <a:rPr lang="en-US" dirty="0"/>
              <a:t> Exception</a:t>
            </a:r>
          </a:p>
        </p:txBody>
      </p:sp>
    </p:spTree>
    <p:extLst>
      <p:ext uri="{BB962C8B-B14F-4D97-AF65-F5344CB8AC3E}">
        <p14:creationId xmlns:p14="http://schemas.microsoft.com/office/powerpoint/2010/main" val="2022856500"/>
      </p:ext>
    </p:extLst>
  </p:cSld>
  <p:clrMapOvr>
    <a:masterClrMapping/>
  </p:clrMapOvr>
</p:sld>
</file>

<file path=ppt/theme/theme1.xml><?xml version="1.0" encoding="utf-8"?>
<a:theme xmlns:a="http://schemas.openxmlformats.org/drawingml/2006/main" name="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ING.thmx</Template>
  <TotalTime>1469</TotalTime>
  <Words>878</Words>
  <Application>Microsoft Macintosh PowerPoint</Application>
  <PresentationFormat>On-screen Show (4:3)</PresentationFormat>
  <Paragraphs>146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Consolas</vt:lpstr>
      <vt:lpstr>verdana</vt:lpstr>
      <vt:lpstr>ING</vt:lpstr>
      <vt:lpstr>Regular Expressions</vt:lpstr>
      <vt:lpstr>Regular Expressions</vt:lpstr>
      <vt:lpstr>Character classes</vt:lpstr>
      <vt:lpstr>Character classes examples</vt:lpstr>
      <vt:lpstr>Quantifiers</vt:lpstr>
      <vt:lpstr>Quantifiers examples</vt:lpstr>
      <vt:lpstr>Metacharacters</vt:lpstr>
      <vt:lpstr>Metacharacters examples</vt:lpstr>
      <vt:lpstr>Tools</vt:lpstr>
      <vt:lpstr>Pattern class</vt:lpstr>
      <vt:lpstr>Pattern examples</vt:lpstr>
      <vt:lpstr>Matcher class</vt:lpstr>
      <vt:lpstr>Matcher examples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Threads</dc:title>
  <dc:creator>Nicola Bicocchi</dc:creator>
  <cp:lastModifiedBy>Microsoft Office User</cp:lastModifiedBy>
  <cp:revision>240</cp:revision>
  <dcterms:created xsi:type="dcterms:W3CDTF">2014-10-22T20:49:05Z</dcterms:created>
  <dcterms:modified xsi:type="dcterms:W3CDTF">2020-11-02T11:09:57Z</dcterms:modified>
</cp:coreProperties>
</file>