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67" r:id="rId3"/>
    <p:sldId id="368" r:id="rId4"/>
    <p:sldId id="366" r:id="rId5"/>
    <p:sldId id="369" r:id="rId6"/>
    <p:sldId id="351" r:id="rId7"/>
    <p:sldId id="355" r:id="rId8"/>
    <p:sldId id="363" r:id="rId9"/>
    <p:sldId id="320" r:id="rId10"/>
    <p:sldId id="361" r:id="rId11"/>
    <p:sldId id="321" r:id="rId12"/>
    <p:sldId id="322" r:id="rId13"/>
    <p:sldId id="323" r:id="rId14"/>
    <p:sldId id="324" r:id="rId15"/>
    <p:sldId id="325" r:id="rId16"/>
    <p:sldId id="362" r:id="rId17"/>
    <p:sldId id="332" r:id="rId18"/>
    <p:sldId id="333" r:id="rId19"/>
    <p:sldId id="268" r:id="rId20"/>
    <p:sldId id="329" r:id="rId21"/>
    <p:sldId id="330" r:id="rId22"/>
    <p:sldId id="373" r:id="rId23"/>
    <p:sldId id="371" r:id="rId24"/>
    <p:sldId id="334" r:id="rId25"/>
    <p:sldId id="335" r:id="rId26"/>
    <p:sldId id="287" r:id="rId27"/>
    <p:sldId id="289" r:id="rId28"/>
    <p:sldId id="364" r:id="rId29"/>
    <p:sldId id="291" r:id="rId30"/>
    <p:sldId id="344" r:id="rId31"/>
    <p:sldId id="365" r:id="rId32"/>
    <p:sldId id="299" r:id="rId33"/>
    <p:sldId id="372" r:id="rId34"/>
    <p:sldId id="345" r:id="rId35"/>
    <p:sldId id="348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84315"/>
  </p:normalViewPr>
  <p:slideViewPr>
    <p:cSldViewPr>
      <p:cViewPr varScale="1">
        <p:scale>
          <a:sx n="90" d="100"/>
          <a:sy n="90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28/02/20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br>
              <a:rPr lang="it-IT" dirty="0"/>
            </a:br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latin typeface="Consolas"/>
                <a:cs typeface="Consolas"/>
              </a:rPr>
              <a:t>int</a:t>
            </a:r>
            <a:r>
              <a:rPr lang="fr-FR" sz="1800" dirty="0">
                <a:latin typeface="Consolas"/>
                <a:cs typeface="Consolas"/>
              </a:rPr>
              <a:t> v[20];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i;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(</a:t>
            </a: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n)  { /*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search(13);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clear relationship between:</a:t>
            </a:r>
          </a:p>
          <a:p>
            <a:pPr lvl="1"/>
            <a:r>
              <a:rPr lang="en-US" sz="2400" dirty="0"/>
              <a:t>Vectors ( </a:t>
            </a:r>
            <a:r>
              <a:rPr lang="en-US" sz="2400" dirty="0" err="1"/>
              <a:t>int</a:t>
            </a:r>
            <a:r>
              <a:rPr lang="en-US" sz="2400" dirty="0"/>
              <a:t> v[20] )</a:t>
            </a:r>
          </a:p>
          <a:p>
            <a:pPr lvl="1"/>
            <a:r>
              <a:rPr lang="en-US" sz="2400" dirty="0"/>
              <a:t>Operations on vectors (search, sort, </a:t>
            </a:r>
            <a:r>
              <a:rPr lang="en-US" sz="2400" dirty="0" err="1"/>
              <a:t>init</a:t>
            </a:r>
            <a:r>
              <a:rPr lang="en-US" sz="2400" dirty="0"/>
              <a:t>)</a:t>
            </a:r>
          </a:p>
          <a:p>
            <a:r>
              <a:rPr lang="en-US" sz="2800" dirty="0"/>
              <a:t>There is no control over size:</a:t>
            </a:r>
          </a:p>
          <a:p>
            <a:pPr lvl="1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&lt;=20; </a:t>
            </a:r>
            <a:r>
              <a:rPr lang="en-US" sz="2400" dirty="0" err="1"/>
              <a:t>i</a:t>
            </a:r>
            <a:r>
              <a:rPr lang="en-US" sz="2400" dirty="0"/>
              <a:t>++) { v[</a:t>
            </a:r>
            <a:r>
              <a:rPr lang="en-US" sz="2400" dirty="0" err="1"/>
              <a:t>i</a:t>
            </a:r>
            <a:r>
              <a:rPr lang="en-US" sz="2400" dirty="0"/>
              <a:t> ]=0; };</a:t>
            </a:r>
          </a:p>
          <a:p>
            <a:r>
              <a:rPr lang="en-US" sz="2800" dirty="0"/>
              <a:t>Initialization</a:t>
            </a:r>
          </a:p>
          <a:p>
            <a:pPr lvl="1"/>
            <a:r>
              <a:rPr lang="en-US" sz="2400" dirty="0"/>
              <a:t>Actually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793579"/>
            <a:ext cx="5890830" cy="19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/>
              <a:t>It’s not possible to consider a vector as a primitive concept</a:t>
            </a:r>
          </a:p>
          <a:p>
            <a:r>
              <a:rPr lang="en-US" dirty="0"/>
              <a:t>Data and functions are not modularized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read/write vector’s data, leading to a</a:t>
            </a:r>
            <a:r>
              <a:rPr lang="en-US" sz="2400" b="1" dirty="0"/>
              <a:t> growing number of relationships</a:t>
            </a:r>
          </a:p>
          <a:p>
            <a:r>
              <a:rPr lang="en-US" sz="2400" dirty="0"/>
              <a:t>Source code becomes </a:t>
            </a:r>
            <a:r>
              <a:rPr lang="en-US" sz="2400" b="1" dirty="0"/>
              <a:t>difficult to understand and maintain</a:t>
            </a:r>
          </a:p>
          <a:p>
            <a:r>
              <a:rPr lang="en-US" sz="2400" b="1" dirty="0"/>
              <a:t>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Reuse of code limited</a:t>
            </a:r>
          </a:p>
          <a:p>
            <a:pPr lvl="1"/>
            <a:r>
              <a:rPr lang="en-US" sz="1800" dirty="0"/>
              <a:t> Data and procedures (functions) are separate. This makes it complex to reuse existing code in other projects </a:t>
            </a:r>
          </a:p>
          <a:p>
            <a:r>
              <a:rPr lang="en-US" sz="2000" b="1" dirty="0"/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Unsuitable for decomposition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Vector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external interface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Vector()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/*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v1 = new Vector();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v2 = </a:t>
            </a:r>
            <a:r>
              <a:rPr lang="en-US" sz="2400">
                <a:latin typeface="Consolas"/>
                <a:cs typeface="Consolas"/>
              </a:rPr>
              <a:t>new Vector</a:t>
            </a:r>
            <a:r>
              <a:rPr lang="en-US" sz="2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v1.sort();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v1.search(22);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v1++;        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not an integer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v1.v[2] = 47;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v[] is encapsulated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Client-Server model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paradigm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 </a:t>
            </a:r>
            <a:r>
              <a:rPr lang="it-IT" dirty="0" err="1"/>
              <a:t>entities</a:t>
            </a:r>
            <a:endParaRPr lang="it-IT" dirty="0"/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insert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vector.insert</a:t>
            </a:r>
            <a:r>
              <a:rPr lang="it-IT" sz="2800" i="1" dirty="0"/>
              <a:t>(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83D9E-2E8A-4446-9015-6B3B10A6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48705"/>
            <a:ext cx="7931224" cy="4268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475656" y="59552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system, we have to:</a:t>
            </a:r>
          </a:p>
          <a:p>
            <a:pPr lvl="1"/>
            <a:r>
              <a:rPr lang="en-US" sz="2000" dirty="0"/>
              <a:t>Identify the components</a:t>
            </a:r>
          </a:p>
          <a:p>
            <a:pPr lvl="1"/>
            <a:r>
              <a:rPr lang="en-US" sz="2000" dirty="0"/>
              <a:t>Define component interfaces</a:t>
            </a:r>
          </a:p>
          <a:p>
            <a:pPr lvl="1"/>
            <a:r>
              <a:rPr lang="en-US" sz="2000" dirty="0"/>
              <a:t>Define how components interact each other through their interfaces</a:t>
            </a:r>
          </a:p>
          <a:p>
            <a:pPr lvl="1"/>
            <a:r>
              <a:rPr lang="en-US" sz="2000" dirty="0"/>
              <a:t>Minimize 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3" b="-1064"/>
          <a:stretch/>
        </p:blipFill>
        <p:spPr>
          <a:xfrm>
            <a:off x="457200" y="4005064"/>
            <a:ext cx="8229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168ECB-89F8-5941-BA4A-F643D60F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15281"/>
            <a:ext cx="63500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61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 structure, i.e. type 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Functions (</a:t>
            </a:r>
            <a:r>
              <a:rPr lang="en-US" dirty="0">
                <a:solidFill>
                  <a:srgbClr val="E46C0A"/>
                </a:solidFill>
              </a:rPr>
              <a:t>METHODS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Creation functions (</a:t>
            </a:r>
            <a:r>
              <a:rPr lang="en-US" dirty="0">
                <a:solidFill>
                  <a:srgbClr val="E46C0A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definition</a:t>
            </a:r>
            <a:r>
              <a:rPr lang="en-US" dirty="0"/>
              <a:t>. No data is allocated until an object is created from the class</a:t>
            </a:r>
          </a:p>
          <a:p>
            <a:r>
              <a:rPr lang="en-US" dirty="0"/>
              <a:t>The creation of an object is called </a:t>
            </a:r>
            <a:r>
              <a:rPr lang="en-US" dirty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often called an instance</a:t>
            </a:r>
          </a:p>
          <a:p>
            <a:r>
              <a:rPr lang="en-US" dirty="0"/>
              <a:t>No limit to the number of objects that can be created from a class</a:t>
            </a:r>
          </a:p>
          <a:p>
            <a:r>
              <a:rPr lang="en-US" dirty="0">
                <a:solidFill>
                  <a:srgbClr val="E46C0A"/>
                </a:solidFill>
              </a:rPr>
              <a:t>Each object is independent</a:t>
            </a:r>
            <a:r>
              <a:rPr lang="en-US" dirty="0"/>
              <a:t>. Changing one object 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/>
              <a:t>Encapsulation</a:t>
            </a:r>
            <a:endParaRPr lang="it-IT" dirty="0"/>
          </a:p>
          <a:p>
            <a:pPr eaLnBrk="1" hangingPunct="1"/>
            <a:r>
              <a:rPr lang="it-IT" dirty="0" err="1"/>
              <a:t>Inheritance</a:t>
            </a:r>
            <a:endParaRPr lang="it-IT" dirty="0"/>
          </a:p>
          <a:p>
            <a:pPr eaLnBrk="1" hangingPunct="1"/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“</a:t>
            </a:r>
            <a:r>
              <a:rPr lang="it-IT" sz="2800" dirty="0" err="1"/>
              <a:t>wraps</a:t>
            </a:r>
            <a:r>
              <a:rPr lang="it-IT" sz="2800" dirty="0"/>
              <a:t>” code and data </a:t>
            </a:r>
          </a:p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own</a:t>
            </a:r>
            <a:r>
              <a:rPr lang="it-IT" sz="2800" dirty="0"/>
              <a:t> data </a:t>
            </a:r>
          </a:p>
          <a:p>
            <a:pPr algn="just" eaLnBrk="1" hangingPunct="1"/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objects</a:t>
            </a:r>
            <a:r>
              <a:rPr lang="it-IT" sz="2800" dirty="0"/>
              <a:t> can use the </a:t>
            </a:r>
            <a:r>
              <a:rPr lang="it-IT" sz="2800" dirty="0" err="1"/>
              <a:t>object’s</a:t>
            </a:r>
            <a:r>
              <a:rPr lang="it-IT" sz="2800" dirty="0"/>
              <a:t> </a:t>
            </a:r>
            <a:r>
              <a:rPr lang="it-IT" sz="2800" dirty="0" err="1"/>
              <a:t>interface</a:t>
            </a:r>
            <a:r>
              <a:rPr lang="it-IT" sz="2800" dirty="0"/>
              <a:t> to </a:t>
            </a:r>
            <a:r>
              <a:rPr lang="it-IT" sz="2800" dirty="0" err="1"/>
              <a:t>require</a:t>
            </a:r>
            <a:r>
              <a:rPr lang="it-IT" sz="2800" dirty="0"/>
              <a:t> </a:t>
            </a:r>
            <a:r>
              <a:rPr lang="it-IT" sz="2800" dirty="0" err="1"/>
              <a:t>services</a:t>
            </a:r>
            <a:endParaRPr lang="it-IT" sz="2800" dirty="0"/>
          </a:p>
          <a:p>
            <a:pPr eaLnBrk="1" hangingPunct="1"/>
            <a:endParaRPr lang="it-IT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// external interface (methods)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01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Inheritance</a:t>
            </a:r>
            <a:endParaRPr lang="it-IT" cap="non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>
                <a:solidFill>
                  <a:srgbClr val="E46C0A"/>
                </a:solidFill>
              </a:rPr>
              <a:t>A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can derive from </a:t>
            </a:r>
            <a:r>
              <a:rPr lang="it-IT" dirty="0" err="1">
                <a:solidFill>
                  <a:srgbClr val="E46C0A"/>
                </a:solidFill>
              </a:rPr>
              <a:t>another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by </a:t>
            </a:r>
            <a:r>
              <a:rPr lang="it-IT" dirty="0" err="1">
                <a:solidFill>
                  <a:srgbClr val="E46C0A"/>
                </a:solidFill>
              </a:rPr>
              <a:t>extending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it</a:t>
            </a:r>
            <a:r>
              <a:rPr lang="it-IT" dirty="0">
                <a:solidFill>
                  <a:srgbClr val="E46C0A"/>
                </a:solidFill>
              </a:rPr>
              <a:t> 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inherits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of the base </a:t>
            </a:r>
            <a:r>
              <a:rPr lang="it-IT" dirty="0" err="1"/>
              <a:t>class</a:t>
            </a:r>
            <a:r>
              <a:rPr lang="it-IT" dirty="0"/>
              <a:t>. The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reuse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Establish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relations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among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classes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algn="just" eaLnBrk="1" hangingPunct="1"/>
            <a:endParaRPr lang="it-IT" dirty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private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isAlive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Animal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HumanBeing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Animal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/>
          </a:p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might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lead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behaviors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/>
              <a:t>depending</a:t>
            </a:r>
            <a:r>
              <a:rPr lang="it-IT" dirty="0"/>
              <a:t> on:</a:t>
            </a:r>
          </a:p>
          <a:p>
            <a:pPr lvl="1" algn="just" eaLnBrk="1" hangingPunct="1"/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(e.g., base </a:t>
            </a:r>
            <a:r>
              <a:rPr lang="it-IT" dirty="0" err="1"/>
              <a:t>class</a:t>
            </a:r>
            <a:r>
              <a:rPr lang="it-IT" dirty="0"/>
              <a:t> vs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)</a:t>
            </a:r>
          </a:p>
          <a:p>
            <a:pPr lvl="1" algn="just" eaLnBrk="1" hangingPunct="1"/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argument</a:t>
            </a:r>
            <a:endParaRPr lang="it-IT" dirty="0"/>
          </a:p>
          <a:p>
            <a:pPr lvl="1" algn="just" eaLnBrk="1" hangingPunct="1"/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  <a:p>
            <a:pPr lvl="1" algn="just"/>
            <a:endParaRPr lang="it-IT" dirty="0"/>
          </a:p>
          <a:p>
            <a:pPr lvl="1" algn="just" eaLnBrk="1" hangingPunct="1"/>
            <a:endParaRPr lang="it-IT" dirty="0"/>
          </a:p>
          <a:p>
            <a:pPr lvl="1" algn="just" eaLnBrk="1" hangingPunct="1"/>
            <a:endParaRPr 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private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v.length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[] v)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err="1">
                <a:latin typeface="Consolas"/>
                <a:cs typeface="Consolas"/>
              </a:rPr>
              <a:t>this.v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search(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80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building software in a 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manner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!)</a:t>
            </a:r>
          </a:p>
          <a:p>
            <a:r>
              <a:rPr lang="it-IT" dirty="0" err="1">
                <a:solidFill>
                  <a:srgbClr val="E46C0A"/>
                </a:solidFill>
              </a:rPr>
              <a:t>Simplify</a:t>
            </a:r>
            <a:r>
              <a:rPr lang="it-IT" dirty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Support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Costs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err="1"/>
              <a:t>Needs</a:t>
            </a:r>
            <a:r>
              <a:rPr lang="it-IT" dirty="0"/>
              <a:t> a Object </a:t>
            </a:r>
            <a:r>
              <a:rPr lang="it-IT" dirty="0" err="1"/>
              <a:t>Oriented</a:t>
            </a:r>
            <a:r>
              <a:rPr lang="it-IT" dirty="0"/>
              <a:t> way of </a:t>
            </a:r>
            <a:r>
              <a:rPr lang="it-IT" dirty="0" err="1"/>
              <a:t>thinking</a:t>
            </a:r>
            <a:endParaRPr lang="it-IT" dirty="0"/>
          </a:p>
          <a:p>
            <a:r>
              <a:rPr lang="it-IT" dirty="0" err="1"/>
              <a:t>Complex</a:t>
            </a:r>
            <a:r>
              <a:rPr lang="it-IT" dirty="0"/>
              <a:t> design 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/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probably doesn’t work,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1" r="11786"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causes of the software crisis were linked to the </a:t>
            </a:r>
            <a:r>
              <a:rPr lang="en-US" b="1" dirty="0"/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Timeline</a:t>
            </a:r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89"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1017</Words>
  <Application>Microsoft Macintosh PowerPoint</Application>
  <PresentationFormat>On-screen Show (4:3)</PresentationFormat>
  <Paragraphs>259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Symbol</vt:lpstr>
      <vt:lpstr>Nicola</vt:lpstr>
      <vt:lpstr>Introduction to  Object Oriented Programming</vt:lpstr>
      <vt:lpstr>Software Size</vt:lpstr>
      <vt:lpstr>Software Size</vt:lpstr>
      <vt:lpstr>Software Size</vt:lpstr>
      <vt:lpstr>Why OOP?</vt:lpstr>
      <vt:lpstr>Why OOP?</vt:lpstr>
      <vt:lpstr>Errors / 1K SLOC</vt:lpstr>
      <vt:lpstr>Software crisis (1970)</vt:lpstr>
      <vt:lpstr>Languages 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Issues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An engineering approach</vt:lpstr>
      <vt:lpstr>Class and object</vt:lpstr>
      <vt:lpstr>Class and object</vt:lpstr>
      <vt:lpstr>Class and object</vt:lpstr>
      <vt:lpstr>OOP Key Features</vt:lpstr>
      <vt:lpstr>Encapsulation</vt:lpstr>
      <vt:lpstr>Encapsulation</vt:lpstr>
      <vt:lpstr>Inheritance</vt:lpstr>
      <vt:lpstr>Inheritance</vt:lpstr>
      <vt:lpstr>Inheritance</vt:lpstr>
      <vt:lpstr>Polymorphism</vt:lpstr>
      <vt:lpstr>Polymorphism</vt:lpstr>
      <vt:lpstr>Advantages of OOP</vt:lpstr>
      <vt:lpstr>Costs of OOP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253</cp:revision>
  <dcterms:created xsi:type="dcterms:W3CDTF">2011-09-06T09:06:15Z</dcterms:created>
  <dcterms:modified xsi:type="dcterms:W3CDTF">2020-02-28T18:33:59Z</dcterms:modified>
</cp:coreProperties>
</file>