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7"/>
  </p:notesMasterIdLst>
  <p:sldIdLst>
    <p:sldId id="256" r:id="rId2"/>
    <p:sldId id="257" r:id="rId3"/>
    <p:sldId id="258" r:id="rId4"/>
    <p:sldId id="263" r:id="rId5"/>
    <p:sldId id="261" r:id="rId6"/>
    <p:sldId id="267" r:id="rId7"/>
    <p:sldId id="265" r:id="rId8"/>
    <p:sldId id="260" r:id="rId9"/>
    <p:sldId id="272" r:id="rId10"/>
    <p:sldId id="273" r:id="rId11"/>
    <p:sldId id="274" r:id="rId12"/>
    <p:sldId id="275" r:id="rId13"/>
    <p:sldId id="277" r:id="rId14"/>
    <p:sldId id="391" r:id="rId15"/>
    <p:sldId id="392" r:id="rId16"/>
    <p:sldId id="282" r:id="rId17"/>
    <p:sldId id="278" r:id="rId18"/>
    <p:sldId id="292" r:id="rId19"/>
    <p:sldId id="393" r:id="rId20"/>
    <p:sldId id="264" r:id="rId21"/>
    <p:sldId id="374" r:id="rId22"/>
    <p:sldId id="375" r:id="rId23"/>
    <p:sldId id="394" r:id="rId24"/>
    <p:sldId id="395" r:id="rId25"/>
    <p:sldId id="382" r:id="rId26"/>
    <p:sldId id="383" r:id="rId27"/>
    <p:sldId id="384" r:id="rId28"/>
    <p:sldId id="376" r:id="rId29"/>
    <p:sldId id="377" r:id="rId30"/>
    <p:sldId id="385" r:id="rId31"/>
    <p:sldId id="379"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405" r:id="rId45"/>
    <p:sldId id="407" r:id="rId46"/>
    <p:sldId id="406" r:id="rId47"/>
    <p:sldId id="283" r:id="rId48"/>
    <p:sldId id="294" r:id="rId49"/>
    <p:sldId id="356" r:id="rId50"/>
    <p:sldId id="386" r:id="rId51"/>
    <p:sldId id="396" r:id="rId52"/>
    <p:sldId id="387" r:id="rId53"/>
    <p:sldId id="381" r:id="rId54"/>
    <p:sldId id="402" r:id="rId55"/>
    <p:sldId id="390" r:id="rId56"/>
    <p:sldId id="401" r:id="rId57"/>
    <p:sldId id="297" r:id="rId58"/>
    <p:sldId id="298" r:id="rId59"/>
    <p:sldId id="299" r:id="rId60"/>
    <p:sldId id="301" r:id="rId61"/>
    <p:sldId id="302" r:id="rId62"/>
    <p:sldId id="388" r:id="rId63"/>
    <p:sldId id="304" r:id="rId64"/>
    <p:sldId id="398" r:id="rId65"/>
    <p:sldId id="400" r:id="rId66"/>
    <p:sldId id="311" r:id="rId67"/>
    <p:sldId id="306" r:id="rId68"/>
    <p:sldId id="313" r:id="rId69"/>
    <p:sldId id="312" r:id="rId70"/>
    <p:sldId id="289" r:id="rId71"/>
    <p:sldId id="349" r:id="rId72"/>
    <p:sldId id="359" r:id="rId73"/>
    <p:sldId id="358" r:id="rId74"/>
    <p:sldId id="351" r:id="rId75"/>
    <p:sldId id="352" r:id="rId76"/>
    <p:sldId id="353" r:id="rId77"/>
    <p:sldId id="355" r:id="rId78"/>
    <p:sldId id="404" r:id="rId79"/>
    <p:sldId id="288" r:id="rId80"/>
    <p:sldId id="340" r:id="rId81"/>
    <p:sldId id="341" r:id="rId82"/>
    <p:sldId id="342" r:id="rId83"/>
    <p:sldId id="344" r:id="rId84"/>
    <p:sldId id="345" r:id="rId85"/>
    <p:sldId id="346" r:id="rId8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1"/>
    <p:restoredTop sz="93631"/>
  </p:normalViewPr>
  <p:slideViewPr>
    <p:cSldViewPr>
      <p:cViewPr varScale="1">
        <p:scale>
          <a:sx n="101" d="100"/>
          <a:sy n="101" d="100"/>
        </p:scale>
        <p:origin x="1024"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02/11/20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18</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6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Pure OO language</a:t>
            </a:r>
          </a:p>
          <a:p>
            <a:r>
              <a:rPr lang="en-US" sz="1800" dirty="0"/>
              <a:t>Strong type model and no pointers</a:t>
            </a:r>
          </a:p>
          <a:p>
            <a:r>
              <a:rPr lang="en-US" sz="1800" dirty="0"/>
              <a:t>Exceptions as a pervasive mechanism</a:t>
            </a:r>
          </a:p>
          <a:p>
            <a:r>
              <a:rPr lang="en-US" sz="1800" dirty="0"/>
              <a:t>Shares many syntax elements w/ C++ (learning curve less steep)</a:t>
            </a:r>
          </a:p>
          <a:p>
            <a:r>
              <a:rPr lang="en-US" sz="1800" dirty="0"/>
              <a:t>Automatic garbage collection</a:t>
            </a:r>
          </a:p>
          <a:p>
            <a:r>
              <a:rPr lang="en-US" sz="1800" dirty="0"/>
              <a:t>Run time loading and linking</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400" dirty="0"/>
              <a:t>Java checks array bounds</a:t>
            </a:r>
            <a:endParaRPr lang="en-US" sz="18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r>
              <a:rPr lang="en-US" sz="2000" dirty="0">
                <a:solidFill>
                  <a:schemeClr val="accent6">
                    <a:lumMod val="75000"/>
                  </a:schemeClr>
                </a:solidFill>
                <a:latin typeface="Consolas" panose="020B0609020204030204" pitchFamily="49" charset="0"/>
                <a:cs typeface="Consolas" panose="020B0609020204030204" pitchFamily="49" charset="0"/>
              </a:rPr>
              <a:t> (runtime!)</a:t>
            </a:r>
            <a:endParaRPr lang="en-US" sz="2000" dirty="0">
              <a:latin typeface="Consolas" panose="020B0609020204030204" pitchFamily="49" charset="0"/>
              <a:cs typeface="Consolas" panose="020B0609020204030204" pitchFamily="49" charset="0"/>
            </a:endParaRPr>
          </a:p>
          <a:p>
            <a:endParaRPr lang="en-US" sz="24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Lists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java.lang.System.arraycopy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sz="2600" dirty="0"/>
              <a:t>The </a:t>
            </a:r>
            <a:r>
              <a:rPr lang="it-IT" sz="2600" dirty="0" err="1">
                <a:solidFill>
                  <a:schemeClr val="accent6">
                    <a:lumMod val="75000"/>
                  </a:schemeClr>
                </a:solidFill>
              </a:rPr>
              <a:t>java.lang.System.arraycopy</a:t>
            </a:r>
            <a:r>
              <a:rPr lang="it-IT" sz="2600" dirty="0">
                <a:solidFill>
                  <a:schemeClr val="accent6">
                    <a:lumMod val="75000"/>
                  </a:schemeClr>
                </a:solidFill>
              </a:rPr>
              <a:t>()</a:t>
            </a:r>
            <a:r>
              <a:rPr lang="it-IT" sz="2600" dirty="0"/>
              <a:t> </a:t>
            </a:r>
            <a:r>
              <a:rPr lang="it-IT" sz="2600" dirty="0" err="1"/>
              <a:t>method</a:t>
            </a:r>
            <a:r>
              <a:rPr lang="it-IT" sz="2600" dirty="0"/>
              <a:t> </a:t>
            </a:r>
            <a:r>
              <a:rPr lang="it-IT" sz="2600" dirty="0" err="1"/>
              <a:t>copies</a:t>
            </a:r>
            <a:r>
              <a:rPr lang="it-IT" sz="2600" dirty="0"/>
              <a:t> an array from the </a:t>
            </a:r>
            <a:r>
              <a:rPr lang="it-IT" sz="2600" dirty="0" err="1"/>
              <a:t>specified</a:t>
            </a:r>
            <a:r>
              <a:rPr lang="it-IT" sz="2600" dirty="0"/>
              <a:t> source array, </a:t>
            </a:r>
            <a:r>
              <a:rPr lang="it-IT" sz="2600" dirty="0" err="1"/>
              <a:t>beginning</a:t>
            </a:r>
            <a:r>
              <a:rPr lang="it-IT" sz="2600" dirty="0"/>
              <a:t> </a:t>
            </a:r>
            <a:r>
              <a:rPr lang="it-IT" sz="2600" dirty="0" err="1"/>
              <a:t>at</a:t>
            </a:r>
            <a:r>
              <a:rPr lang="it-IT" sz="2600" dirty="0"/>
              <a:t> the </a:t>
            </a:r>
            <a:r>
              <a:rPr lang="it-IT" sz="2600" dirty="0" err="1"/>
              <a:t>specified</a:t>
            </a:r>
            <a:r>
              <a:rPr lang="it-IT" sz="2600" dirty="0"/>
              <a:t> position, to the </a:t>
            </a:r>
            <a:r>
              <a:rPr lang="it-IT" sz="2600" dirty="0" err="1"/>
              <a:t>specified</a:t>
            </a:r>
            <a:r>
              <a:rPr lang="it-IT" sz="2600" dirty="0"/>
              <a:t> position of the </a:t>
            </a:r>
            <a:r>
              <a:rPr lang="it-IT" sz="2600" dirty="0" err="1"/>
              <a:t>destination</a:t>
            </a:r>
            <a:r>
              <a:rPr lang="it-IT" sz="2600" dirty="0"/>
              <a:t> array. </a:t>
            </a:r>
          </a:p>
          <a:p>
            <a:r>
              <a:rPr lang="it-IT" sz="2600" dirty="0"/>
              <a:t>A </a:t>
            </a:r>
            <a:r>
              <a:rPr lang="it-IT" sz="2600" dirty="0" err="1"/>
              <a:t>subsequence</a:t>
            </a:r>
            <a:r>
              <a:rPr lang="it-IT" sz="2600" dirty="0"/>
              <a:t> of array </a:t>
            </a:r>
            <a:r>
              <a:rPr lang="it-IT" sz="2600" dirty="0" err="1"/>
              <a:t>components</a:t>
            </a:r>
            <a:r>
              <a:rPr lang="it-IT" sz="2600" dirty="0"/>
              <a:t> are </a:t>
            </a:r>
            <a:r>
              <a:rPr lang="it-IT" sz="2600" dirty="0" err="1"/>
              <a:t>copied</a:t>
            </a:r>
            <a:r>
              <a:rPr lang="it-IT" sz="2600" dirty="0"/>
              <a:t> from the source array </a:t>
            </a:r>
            <a:r>
              <a:rPr lang="it-IT" sz="2600" dirty="0" err="1"/>
              <a:t>referenced</a:t>
            </a:r>
            <a:r>
              <a:rPr lang="it-IT" sz="2600" dirty="0"/>
              <a:t> by </a:t>
            </a:r>
            <a:r>
              <a:rPr lang="it-IT" sz="2600" dirty="0" err="1"/>
              <a:t>src</a:t>
            </a:r>
            <a:r>
              <a:rPr lang="it-IT" sz="2600" dirty="0"/>
              <a:t> to the </a:t>
            </a:r>
            <a:r>
              <a:rPr lang="it-IT" sz="2600" dirty="0" err="1"/>
              <a:t>destination</a:t>
            </a:r>
            <a:r>
              <a:rPr lang="it-IT" sz="2600" dirty="0"/>
              <a:t> array </a:t>
            </a:r>
            <a:r>
              <a:rPr lang="it-IT" sz="2600" dirty="0" err="1"/>
              <a:t>referenced</a:t>
            </a:r>
            <a:r>
              <a:rPr lang="it-IT" sz="2600" dirty="0"/>
              <a:t> by dest. The </a:t>
            </a:r>
            <a:r>
              <a:rPr lang="it-IT" sz="2600" dirty="0" err="1"/>
              <a:t>number</a:t>
            </a:r>
            <a:r>
              <a:rPr lang="it-IT" sz="2600" dirty="0"/>
              <a:t> of </a:t>
            </a:r>
            <a:r>
              <a:rPr lang="it-IT" sz="2600" dirty="0" err="1"/>
              <a:t>components</a:t>
            </a:r>
            <a:r>
              <a:rPr lang="it-IT" sz="2600" dirty="0"/>
              <a:t> </a:t>
            </a:r>
            <a:r>
              <a:rPr lang="it-IT" sz="2600" dirty="0" err="1"/>
              <a:t>copied</a:t>
            </a:r>
            <a:r>
              <a:rPr lang="it-IT" sz="2600" dirty="0"/>
              <a:t> </a:t>
            </a:r>
            <a:r>
              <a:rPr lang="it-IT" sz="2600" dirty="0" err="1"/>
              <a:t>is</a:t>
            </a:r>
            <a:r>
              <a:rPr lang="it-IT" sz="2600" dirty="0"/>
              <a:t> </a:t>
            </a:r>
            <a:r>
              <a:rPr lang="it-IT" sz="2600" dirty="0" err="1"/>
              <a:t>equal</a:t>
            </a:r>
            <a:r>
              <a:rPr lang="it-IT" sz="2600" dirty="0"/>
              <a:t> to the </a:t>
            </a:r>
            <a:r>
              <a:rPr lang="it-IT" sz="2600" dirty="0" err="1"/>
              <a:t>length</a:t>
            </a:r>
            <a:r>
              <a:rPr lang="it-IT" sz="2600" dirty="0"/>
              <a:t> </a:t>
            </a:r>
            <a:r>
              <a:rPr lang="it-IT" sz="2600" dirty="0" err="1"/>
              <a:t>argument</a:t>
            </a:r>
            <a:r>
              <a:rPr lang="it-IT" sz="2600" dirty="0"/>
              <a:t>.</a:t>
            </a:r>
          </a:p>
          <a:p>
            <a:endParaRPr lang="it-IT" sz="2600" dirty="0"/>
          </a:p>
          <a:p>
            <a:r>
              <a:rPr lang="it-IT" sz="2600" dirty="0">
                <a:latin typeface="Consolas" panose="020B0609020204030204" pitchFamily="49" charset="0"/>
                <a:cs typeface="Consolas" panose="020B0609020204030204" pitchFamily="49" charset="0"/>
              </a:rPr>
              <a:t>public </a:t>
            </a:r>
            <a:r>
              <a:rPr lang="it-IT" sz="2600" dirty="0" err="1">
                <a:latin typeface="Consolas" panose="020B0609020204030204" pitchFamily="49" charset="0"/>
                <a:cs typeface="Consolas" panose="020B0609020204030204" pitchFamily="49" charset="0"/>
              </a:rPr>
              <a:t>static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void</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arraycopy</a:t>
            </a:r>
            <a:r>
              <a:rPr lang="it-IT" sz="2600" dirty="0">
                <a:latin typeface="Consolas" panose="020B0609020204030204" pitchFamily="49" charset="0"/>
                <a:cs typeface="Consolas" panose="020B0609020204030204" pitchFamily="49" charset="0"/>
              </a:rPr>
              <a:t>(Object </a:t>
            </a:r>
            <a:r>
              <a:rPr lang="it-IT" sz="2600" dirty="0" err="1">
                <a:latin typeface="Consolas" panose="020B0609020204030204" pitchFamily="49" charset="0"/>
                <a:cs typeface="Consolas" panose="020B0609020204030204" pitchFamily="49" charset="0"/>
              </a:rPr>
              <a:t>src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srcPos</a:t>
            </a:r>
            <a:r>
              <a:rPr lang="it-IT" sz="2600" dirty="0">
                <a:latin typeface="Consolas" panose="020B0609020204030204" pitchFamily="49" charset="0"/>
                <a:cs typeface="Consolas" panose="020B0609020204030204" pitchFamily="49" charset="0"/>
              </a:rPr>
              <a:t>, Object dest,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destPos</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length</a:t>
            </a:r>
            <a:r>
              <a:rPr lang="it-IT" sz="2600" dirty="0">
                <a:latin typeface="Consolas" panose="020B0609020204030204" pitchFamily="49" charset="0"/>
                <a:cs typeface="Consolas" panose="020B0609020204030204" pitchFamily="49" charset="0"/>
              </a:rPr>
              <a:t>)</a:t>
            </a:r>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fill</a:t>
            </a:r>
            <a:r>
              <a:rPr lang="it-IT" sz="1400" dirty="0">
                <a:latin typeface="Consolas" panose="020B0609020204030204" pitchFamily="49" charset="0"/>
                <a:cs typeface="Consolas" panose="020B0609020204030204" pitchFamily="49" charset="0"/>
              </a:rPr>
              <a:t>(v1,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sort</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System.</a:t>
            </a:r>
            <a:r>
              <a:rPr lang="it-IT" sz="1400" i="1" dirty="0" err="1">
                <a:solidFill>
                  <a:schemeClr val="accent6">
                    <a:lumMod val="75000"/>
                  </a:schemeClr>
                </a:solidFill>
                <a:latin typeface="Consolas" panose="020B0609020204030204" pitchFamily="49" charset="0"/>
                <a:cs typeface="Consolas" panose="020B0609020204030204" pitchFamily="49" charset="0"/>
              </a:rPr>
              <a:t>arraycopy</a:t>
            </a:r>
            <a:r>
              <a:rPr lang="it-IT" sz="1400" dirty="0">
                <a:latin typeface="Consolas" panose="020B0609020204030204" pitchFamily="49" charset="0"/>
                <a:cs typeface="Consolas" panose="020B0609020204030204" pitchFamily="49" charset="0"/>
              </a:rPr>
              <a:t>(v1, 0, v2, 0, 10);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("v2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(v2));</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Output:</a:t>
            </a:r>
          </a:p>
          <a:p>
            <a:pPr marL="0" indent="0">
              <a:buNone/>
            </a:pPr>
            <a:r>
              <a:rPr lang="en-GB" sz="1400" dirty="0">
                <a:latin typeface="Consolas" panose="020B0609020204030204" pitchFamily="49" charset="0"/>
                <a:cs typeface="Consolas" panose="020B0609020204030204" pitchFamily="49" charset="0"/>
              </a:rPr>
              <a:t>v1 = [70, 70, 70, 70, 70, 70, 70, 70]</a:t>
            </a:r>
          </a:p>
          <a:p>
            <a:pPr marL="0" indent="0">
              <a:buNone/>
            </a:pPr>
            <a:r>
              <a:rPr lang="en-GB" sz="1400" dirty="0">
                <a:latin typeface="Consolas" panose="020B0609020204030204" pitchFamily="49" charset="0"/>
                <a:cs typeface="Consolas" panose="020B0609020204030204" pitchFamily="49" charset="0"/>
              </a:rPr>
              <a:t>v1 = [75, 69, 20, 32, 5, 2, 47, 88]</a:t>
            </a:r>
          </a:p>
          <a:p>
            <a:pPr marL="0" indent="0">
              <a:buNone/>
            </a:pPr>
            <a:r>
              <a:rPr lang="en-GB" sz="1400" dirty="0">
                <a:latin typeface="Consolas" panose="020B0609020204030204" pitchFamily="49" charset="0"/>
                <a:cs typeface="Consolas" panose="020B0609020204030204" pitchFamily="49" charset="0"/>
              </a:rPr>
              <a:t>v1 = [2, 5, 20, 32, 47, 69, 75, 88]</a:t>
            </a:r>
          </a:p>
          <a:p>
            <a:pPr marL="0" indent="0">
              <a:buNone/>
            </a:pPr>
            <a:r>
              <a:rPr lang="en-GB" sz="1400" dirty="0">
                <a:latin typeface="Consolas" panose="020B0609020204030204" pitchFamily="49" charset="0"/>
                <a:cs typeface="Consolas" panose="020B0609020204030204" pitchFamily="49" charset="0"/>
              </a:rPr>
              <a:t>v2 = [2, 5, 20, 32, 47, 0, 0, 0]</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r>
              <a:rPr lang="it-IT" dirty="0"/>
              <a:t> and Objects</a:t>
            </a:r>
          </a:p>
        </p:txBody>
      </p:sp>
    </p:spTree>
    <p:extLst>
      <p:ext uri="{BB962C8B-B14F-4D97-AF65-F5344CB8AC3E}">
        <p14:creationId xmlns:p14="http://schemas.microsoft.com/office/powerpoint/2010/main" val="2760304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If a constructor is not defined within a class, a default one (with no parameters) is defined.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399235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CF42197A-C0A4-C441-833D-2EC3C394E12E}"/>
              </a:ext>
            </a:extLst>
          </p:cNvPr>
          <p:cNvSpPr>
            <a:spLocks noGrp="1"/>
          </p:cNvSpPr>
          <p:nvPr>
            <p:ph idx="1"/>
          </p:nvPr>
        </p:nvSpPr>
        <p:spPr/>
        <p:txBody>
          <a:bodyPr/>
          <a:lstStyle/>
          <a:p>
            <a:r>
              <a:rPr lang="en-GB" dirty="0"/>
              <a:t>It is handy to obtain a textual representation from objects.</a:t>
            </a:r>
          </a:p>
          <a:p>
            <a:r>
              <a:rPr lang="en-GB" dirty="0"/>
              <a:t>In order to provide objects with this feature the method </a:t>
            </a:r>
            <a:r>
              <a:rPr lang="en-GB" i="1" dirty="0"/>
              <a:t>String </a:t>
            </a:r>
            <a:r>
              <a:rPr lang="en-GB" i="1" dirty="0" err="1"/>
              <a:t>toString</a:t>
            </a:r>
            <a:r>
              <a:rPr lang="en-GB" i="1" dirty="0"/>
              <a:t>() </a:t>
            </a:r>
            <a:r>
              <a:rPr lang="en-GB" dirty="0"/>
              <a:t>have to be implemented.</a:t>
            </a:r>
          </a:p>
          <a:p>
            <a:endParaRPr lang="en-GB"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45025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Methods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6"/>
            <a:ext cx="4059102" cy="2664296"/>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5541" r="-25541"/>
          <a:stretch>
            <a:fillRect/>
          </a:stretch>
        </p:blipFill>
        <p:spPr>
          <a:xfrm>
            <a:off x="4355976" y="2132857"/>
            <a:ext cx="4846917" cy="2665618"/>
          </a:xfrm>
        </p:spPr>
      </p:pic>
    </p:spTree>
    <p:extLst>
      <p:ext uri="{BB962C8B-B14F-4D97-AF65-F5344CB8AC3E}">
        <p14:creationId xmlns:p14="http://schemas.microsoft.com/office/powerpoint/2010/main" val="705320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a:t>
            </a:r>
          </a:p>
          <a:p>
            <a:r>
              <a:rPr lang="en-US" sz="2000" dirty="0"/>
              <a:t>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708920"/>
            <a:ext cx="5806827" cy="367240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Static attributes and methods are common to all instances of an object </a:t>
            </a:r>
          </a:p>
          <a:p>
            <a:r>
              <a:rPr lang="en-US" sz="2800" dirty="0">
                <a:solidFill>
                  <a:schemeClr val="accent6">
                    <a:lumMod val="75000"/>
                  </a:schemeClr>
                </a:solidFill>
              </a:rPr>
              <a:t>They exist even when no object has been instantiated!</a:t>
            </a:r>
          </a:p>
          <a:p>
            <a:r>
              <a:rPr lang="en-US" sz="2800" dirty="0"/>
              <a:t>Access: </a:t>
            </a:r>
            <a:r>
              <a:rPr lang="en-US" sz="2800" i="1" dirty="0" err="1"/>
              <a:t>ClassName.attributename|methodname</a:t>
            </a:r>
            <a:endParaRPr lang="en-US" sz="2800" i="1" dirty="0"/>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class App {</a:t>
            </a:r>
          </a:p>
          <a:p>
            <a:pPr marL="0" indent="0">
              <a:buNone/>
            </a:pPr>
            <a:r>
              <a:rPr lang="en-US" sz="2000" dirty="0">
                <a:latin typeface="Consolas" panose="020B0609020204030204" pitchFamily="49" charset="0"/>
                <a:cs typeface="Consolas" panose="020B0609020204030204" pitchFamily="49" charset="0"/>
              </a:rPr>
              <a:t>  public </a:t>
            </a:r>
            <a:r>
              <a:rPr lang="en-US" sz="2000" dirty="0">
                <a:solidFill>
                  <a:schemeClr val="accent6">
                    <a:lumMod val="75000"/>
                  </a:schemeClr>
                </a:solidFill>
                <a:latin typeface="Consolas" panose="020B0609020204030204" pitchFamily="49" charset="0"/>
                <a:cs typeface="Consolas" panose="020B0609020204030204" pitchFamily="49" charset="0"/>
              </a:rPr>
              <a:t>static</a:t>
            </a:r>
            <a:r>
              <a:rPr lang="en-US" sz="2000" dirty="0">
                <a:latin typeface="Consolas" panose="020B0609020204030204" pitchFamily="49" charset="0"/>
                <a:cs typeface="Consolas" panose="020B0609020204030204" pitchFamily="49" charset="0"/>
              </a:rPr>
              <a:t>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chemeClr val="accent6">
                    <a:lumMod val="75000"/>
                  </a:schemeClr>
                </a:solidFill>
              </a:rPr>
              <a:t>conversion operations </a:t>
            </a:r>
            <a:r>
              <a:rPr lang="en-US" dirty="0"/>
              <a:t>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1082096"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3818400" y="227687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6588224"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rot="16200000" flipH="1">
            <a:off x="5157219" y="2632724"/>
            <a:ext cx="2578947" cy="2299287"/>
          </a:xfrm>
          <a:prstGeom prst="bentConnector3">
            <a:avLst>
              <a:gd name="adj1" fmla="val 269"/>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1295636" y="2600909"/>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p:nvPr/>
        </p:nvCxnSpPr>
        <p:spPr>
          <a:xfrm flipH="1">
            <a:off x="2555776" y="5733256"/>
            <a:ext cx="3816424"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a:off x="2555776" y="5373216"/>
            <a:ext cx="3816424" cy="0"/>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1788257" y="3152193"/>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6200000" flipV="1">
            <a:off x="4940667" y="3149594"/>
            <a:ext cx="2219964" cy="1507202"/>
          </a:xfrm>
          <a:prstGeom prst="bentConnector3">
            <a:avLst>
              <a:gd name="adj1" fmla="val 99749"/>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3367108" y="5701283"/>
            <a:ext cx="2270736" cy="646331"/>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u="sng" dirty="0" err="1">
                <a:solidFill>
                  <a:schemeClr val="tx2">
                    <a:lumMod val="60000"/>
                    <a:lumOff val="40000"/>
                  </a:schemeClr>
                </a:solidFill>
              </a:rPr>
              <a:t>str</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3367108" y="4946247"/>
            <a:ext cx="2429030"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 </a:t>
            </a:r>
            <a:r>
              <a:rPr lang="it-IT" dirty="0" err="1">
                <a:solidFill>
                  <a:schemeClr val="accent6">
                    <a:lumMod val="75000"/>
                  </a:schemeClr>
                </a:solidFill>
              </a:rPr>
              <a:t>n</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6243105" y="2083955"/>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4119607" y="3072342"/>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 </a:t>
            </a:r>
            <a:r>
              <a:rPr lang="it-IT" dirty="0" err="1">
                <a:solidFill>
                  <a:schemeClr val="accent6">
                    <a:lumMod val="75000"/>
                  </a:schemeClr>
                </a:solidFill>
              </a:rPr>
              <a:t>s</a:t>
            </a:r>
            <a:r>
              <a:rPr lang="it-IT" dirty="0">
                <a:solidFill>
                  <a:schemeClr val="accent6">
                    <a:lumMod val="75000"/>
                  </a:schemeClr>
                </a:solidFill>
              </a:rPr>
              <a:t>);</a:t>
            </a:r>
          </a:p>
        </p:txBody>
      </p:sp>
    </p:spTree>
    <p:extLst>
      <p:ext uri="{BB962C8B-B14F-4D97-AF65-F5344CB8AC3E}">
        <p14:creationId xmlns:p14="http://schemas.microsoft.com/office/powerpoint/2010/main" val="34742740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Auto boxing </a:t>
            </a:r>
            <a:r>
              <a:rPr lang="en-US" sz="2800" dirty="0"/>
              <a:t>is the automatic conversion that the Java compiler makes between the primitive types and their corresponding object wrapper classes. For example, converting an </a:t>
            </a:r>
            <a:r>
              <a:rPr lang="en-US" sz="2800" dirty="0" err="1"/>
              <a:t>int</a:t>
            </a:r>
            <a:r>
              <a:rPr lang="en-US" sz="2800" dirty="0"/>
              <a:t> to an Integer, a double to a Double, and so on. </a:t>
            </a:r>
          </a:p>
          <a:p>
            <a:r>
              <a:rPr lang="en-US" sz="2800" dirty="0"/>
              <a:t>If the conversion goes the other way, this is called </a:t>
            </a:r>
            <a:r>
              <a:rPr lang="en-US" sz="2800" dirty="0">
                <a:solidFill>
                  <a:schemeClr val="accent6">
                    <a:lumMod val="75000"/>
                  </a:schemeClr>
                </a:solidFill>
              </a:rPr>
              <a:t>Auto unboxing.</a:t>
            </a:r>
          </a:p>
          <a:p>
            <a:pPr marL="0" indent="0">
              <a:buNone/>
            </a:pPr>
            <a:endParaRPr lang="en-US" sz="1700" dirty="0">
              <a:latin typeface="Courier"/>
              <a:cs typeface="Courier"/>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class </a:t>
            </a:r>
            <a:r>
              <a:rPr lang="en-US" sz="2400" dirty="0" err="1">
                <a:latin typeface="Consolas"/>
                <a:cs typeface="Consolas"/>
              </a:rPr>
              <a:t>AutoboxingExample</a:t>
            </a:r>
            <a:r>
              <a:rPr lang="en-US" sz="2400" dirty="0">
                <a:latin typeface="Consolas"/>
                <a:cs typeface="Consolas"/>
              </a:rPr>
              <a:t> {</a:t>
            </a:r>
          </a:p>
          <a:p>
            <a:pPr marL="0" indent="0">
              <a:buNone/>
            </a:pPr>
            <a:r>
              <a:rPr lang="en-US" sz="2400" dirty="0">
                <a:latin typeface="Consolas"/>
                <a:cs typeface="Consolas"/>
              </a:rPr>
              <a:t>   public static void </a:t>
            </a:r>
            <a:r>
              <a:rPr lang="en-US" sz="2400" dirty="0" err="1">
                <a:latin typeface="Consolas"/>
                <a:cs typeface="Consolas"/>
              </a:rPr>
              <a:t>myMethod</a:t>
            </a:r>
            <a:r>
              <a:rPr lang="en-US" sz="2400" dirty="0">
                <a:latin typeface="Consolas"/>
                <a:cs typeface="Consolas"/>
              </a:rPr>
              <a:t>(Integer </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r>
              <a:rPr lang="en-US" sz="2400" dirty="0" err="1">
                <a:latin typeface="Consolas"/>
                <a:cs typeface="Consolas"/>
              </a:rPr>
              <a:t>System.out.println</a:t>
            </a:r>
            <a:r>
              <a:rPr lang="en-US" sz="2400" dirty="0">
                <a:latin typeface="Consolas"/>
                <a:cs typeface="Consolas"/>
              </a:rPr>
              <a:t>(</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   public static void main(String[] </a:t>
            </a:r>
            <a:r>
              <a:rPr lang="en-US" sz="2400" dirty="0" err="1">
                <a:latin typeface="Consolas"/>
                <a:cs typeface="Consolas"/>
              </a:rPr>
              <a:t>args</a:t>
            </a:r>
            <a:r>
              <a:rPr lang="en-US" sz="2400" dirty="0">
                <a:latin typeface="Consolas"/>
                <a:cs typeface="Consolas"/>
              </a:rPr>
              <a:t>) {</a:t>
            </a:r>
          </a:p>
          <a:p>
            <a:pPr marL="0" indent="0">
              <a:buNone/>
            </a:pPr>
            <a:r>
              <a:rPr lang="en-US" sz="2400" dirty="0">
                <a:latin typeface="Consolas"/>
                <a:cs typeface="Consolas"/>
              </a:rPr>
              <a:t>		</a:t>
            </a:r>
            <a:r>
              <a:rPr lang="en-US" sz="2400" dirty="0" err="1">
                <a:latin typeface="Consolas"/>
                <a:cs typeface="Consolas"/>
              </a:rPr>
              <a:t>int</a:t>
            </a:r>
            <a:r>
              <a:rPr lang="en-US" sz="2400" dirty="0">
                <a:latin typeface="Consolas"/>
                <a:cs typeface="Consolas"/>
              </a:rPr>
              <a:t> i = 2;</a:t>
            </a:r>
          </a:p>
          <a:p>
            <a:pPr marL="0" indent="0">
              <a:buNone/>
            </a:pPr>
            <a:r>
              <a:rPr lang="en-US" sz="2400" dirty="0">
                <a:latin typeface="Consolas"/>
                <a:cs typeface="Consolas"/>
              </a:rPr>
              <a:t>		</a:t>
            </a:r>
            <a:r>
              <a:rPr lang="en-US" sz="2400" dirty="0" err="1">
                <a:latin typeface="Consolas"/>
                <a:cs typeface="Consolas"/>
              </a:rPr>
              <a:t>myMethod</a:t>
            </a:r>
            <a:r>
              <a:rPr lang="en-US" sz="2400" dirty="0">
                <a:latin typeface="Consolas"/>
                <a:cs typeface="Consolas"/>
              </a:rPr>
              <a:t>(</a:t>
            </a:r>
            <a:r>
              <a:rPr lang="en-US" sz="2400" dirty="0" err="1">
                <a:latin typeface="Consolas"/>
                <a:cs typeface="Consolas"/>
              </a:rPr>
              <a:t>i</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25789587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pPr marL="0" indent="0">
              <a:buNone/>
            </a:pPr>
            <a:r>
              <a:rPr lang="en-US" sz="2800" b="1" i="1" dirty="0"/>
              <a:t>public static void main(String[] </a:t>
            </a:r>
            <a:r>
              <a:rPr lang="en-US" sz="2800" b="1" i="1" dirty="0" err="1"/>
              <a:t>args</a:t>
            </a:r>
            <a:r>
              <a:rPr lang="en-US" sz="2800" b="1" i="1" dirty="0"/>
              <a:t>) {</a:t>
            </a:r>
          </a:p>
          <a:p>
            <a:pPr marL="0" indent="0">
              <a:buNone/>
            </a:pPr>
            <a:r>
              <a:rPr lang="it-IT" sz="2800" b="1" i="1" dirty="0"/>
              <a:t>	</a:t>
            </a:r>
            <a:r>
              <a:rPr lang="mr-IN" sz="2800" b="1" i="1" dirty="0"/>
              <a:t>…</a:t>
            </a:r>
            <a:endParaRPr lang="it-IT" sz="2800" b="1" i="1" dirty="0"/>
          </a:p>
          <a:p>
            <a:pPr marL="0" indent="0">
              <a:buNone/>
            </a:pPr>
            <a:r>
              <a:rPr lang="it-IT" sz="2800" b="1" i="1" dirty="0"/>
              <a:t>}</a:t>
            </a:r>
            <a:endParaRPr lang="en-US" sz="2800"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C function.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possible to use same class names in different packages without name conflicts </a:t>
            </a:r>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to create unique names (Internet name in reverse order)</a:t>
            </a:r>
          </a:p>
          <a:p>
            <a:pPr lvl="1"/>
            <a:r>
              <a:rPr lang="en-US" b="1" dirty="0" err="1"/>
              <a:t>it.unimore.mypackage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 to fully qualified names</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85</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6494</TotalTime>
  <Words>2812</Words>
  <Application>Microsoft Macintosh PowerPoint</Application>
  <PresentationFormat>On-screen Show (4:3)</PresentationFormat>
  <Paragraphs>708</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Compiled vs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java.lang.System.arraycopy()</vt:lpstr>
      <vt:lpstr>Example</vt:lpstr>
      <vt:lpstr>Classes and Objects</vt:lpstr>
      <vt:lpstr>Class</vt:lpstr>
      <vt:lpstr>Class</vt:lpstr>
      <vt:lpstr>Class Definition</vt:lpstr>
      <vt:lpstr>Information hiding</vt:lpstr>
      <vt:lpstr>Information hiding</vt:lpstr>
      <vt:lpstr>Visibility</vt:lpstr>
      <vt:lpstr>Constructors</vt:lpstr>
      <vt:lpstr>Getters and Setters</vt:lpstr>
      <vt:lpstr>toString()</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Objects destruction</vt:lpstr>
      <vt:lpstr>Operations on references</vt:lpstr>
      <vt:lpstr>Combining dotted notations</vt:lpstr>
      <vt:lpstr>Static attributes and methods </vt:lpstr>
      <vt:lpstr>Static attributes and methods </vt:lpstr>
      <vt:lpstr>Static attributes and methods </vt:lpstr>
      <vt:lpstr>Wrapper Classes</vt:lpstr>
      <vt:lpstr>Wrapper Classes</vt:lpstr>
      <vt:lpstr>Wrapper Classes</vt:lpstr>
      <vt:lpstr>Conversions</vt:lpstr>
      <vt:lpstr>Auto boxing/unboxing</vt:lpstr>
      <vt:lpstr>Auto boxing</vt:lpstr>
      <vt:lpstr>Package</vt:lpstr>
      <vt:lpstr>Motivation</vt:lpstr>
      <vt:lpstr>Package </vt:lpstr>
      <vt:lpstr>Package names</vt:lpstr>
      <vt:lpstr> Definition and usage  </vt:lpstr>
      <vt:lpstr>Access to a class in a package </vt:lpstr>
      <vt:lpstr>Package and scope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314</cp:revision>
  <cp:lastPrinted>2020-03-01T16:00:09Z</cp:lastPrinted>
  <dcterms:created xsi:type="dcterms:W3CDTF">2011-09-06T09:06:15Z</dcterms:created>
  <dcterms:modified xsi:type="dcterms:W3CDTF">2020-11-02T19:01:21Z</dcterms:modified>
</cp:coreProperties>
</file>