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10" r:id="rId10"/>
    <p:sldId id="311" r:id="rId11"/>
    <p:sldId id="309" r:id="rId12"/>
    <p:sldId id="308" r:id="rId13"/>
    <p:sldId id="307" r:id="rId14"/>
    <p:sldId id="30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710"/>
  </p:normalViewPr>
  <p:slideViewPr>
    <p:cSldViewPr snapToGrid="0" snapToObjects="1">
      <p:cViewPr varScale="1">
        <p:scale>
          <a:sx n="101" d="100"/>
          <a:sy n="101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42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E60D-F7C0-0346-B21A-E84843B1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800" dirty="0" err="1"/>
              <a:t>Name</a:t>
            </a:r>
            <a:r>
              <a:rPr lang="it-IT" sz="2800" dirty="0"/>
              <a:t> Your </a:t>
            </a:r>
            <a:r>
              <a:rPr lang="it-IT" sz="2800" dirty="0" err="1"/>
              <a:t>Tests</a:t>
            </a:r>
            <a:r>
              <a:rPr lang="it-IT" sz="2800" dirty="0"/>
              <a:t> </a:t>
            </a:r>
            <a:r>
              <a:rPr lang="it-IT" sz="2800" dirty="0" err="1"/>
              <a:t>Clearly</a:t>
            </a:r>
            <a:r>
              <a:rPr lang="it-IT" sz="2800" dirty="0"/>
              <a:t> and </a:t>
            </a:r>
            <a:r>
              <a:rPr lang="it-IT" sz="2800" dirty="0" err="1"/>
              <a:t>Don’t</a:t>
            </a:r>
            <a:r>
              <a:rPr lang="it-IT" sz="2800" dirty="0"/>
              <a:t> Be </a:t>
            </a:r>
            <a:r>
              <a:rPr lang="it-IT" sz="2800" dirty="0" err="1"/>
              <a:t>Afraid</a:t>
            </a:r>
            <a:r>
              <a:rPr lang="it-IT" sz="2800" dirty="0"/>
              <a:t> of Long </a:t>
            </a:r>
            <a:r>
              <a:rPr lang="it-IT" sz="2800" dirty="0" err="1"/>
              <a:t>Names</a:t>
            </a:r>
            <a:endParaRPr lang="it-IT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8F1B-1D65-1C4A-9B72-9BD37069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</a:t>
            </a:r>
            <a:r>
              <a:rPr lang="it-IT" dirty="0" err="1"/>
              <a:t>doing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assert</a:t>
            </a:r>
            <a:r>
              <a:rPr lang="it-IT" dirty="0"/>
              <a:t> per test, </a:t>
            </a:r>
            <a:r>
              <a:rPr lang="it-IT" dirty="0" err="1"/>
              <a:t>each</a:t>
            </a:r>
            <a:r>
              <a:rPr lang="it-IT" dirty="0"/>
              <a:t> test can end up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. </a:t>
            </a:r>
            <a:r>
              <a:rPr lang="it-IT" dirty="0" err="1"/>
              <a:t>Thus</a:t>
            </a:r>
            <a:r>
              <a:rPr lang="it-IT" dirty="0"/>
              <a:t>, </a:t>
            </a:r>
            <a:r>
              <a:rPr lang="it-IT" dirty="0" err="1"/>
              <a:t>don’t</a:t>
            </a:r>
            <a:r>
              <a:rPr lang="it-IT" dirty="0"/>
              <a:t> be </a:t>
            </a:r>
            <a:r>
              <a:rPr lang="it-IT" dirty="0" err="1"/>
              <a:t>hesitant</a:t>
            </a:r>
            <a:r>
              <a:rPr lang="it-IT" dirty="0"/>
              <a:t> to use a long, complete test </a:t>
            </a:r>
            <a:r>
              <a:rPr lang="it-IT" dirty="0" err="1"/>
              <a:t>name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TestDivisionWhenNumPositiveDenomNegative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DivisionTest3.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A long, complete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lets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know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immediately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which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test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failed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what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exactly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what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the test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was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trying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to do. Long,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clearly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named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tests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also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can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your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tests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example</a:t>
            </a:r>
            <a:r>
              <a:rPr lang="it-IT" dirty="0"/>
              <a:t>, a test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dirty="0" err="1"/>
              <a:t>DivisionByZeroShouldThrowException</a:t>
            </a:r>
            <a:r>
              <a:rPr lang="it-IT" dirty="0"/>
              <a:t> </a:t>
            </a:r>
            <a:r>
              <a:rPr lang="it-IT" dirty="0" err="1"/>
              <a:t>documents</a:t>
            </a:r>
            <a:r>
              <a:rPr lang="it-IT" dirty="0"/>
              <a:t> </a:t>
            </a:r>
            <a:r>
              <a:rPr lang="it-IT" dirty="0" err="1"/>
              <a:t>precisely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the code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divide by zero.</a:t>
            </a:r>
          </a:p>
        </p:txBody>
      </p:sp>
    </p:spTree>
    <p:extLst>
      <p:ext uri="{BB962C8B-B14F-4D97-AF65-F5344CB8AC3E}">
        <p14:creationId xmlns:p14="http://schemas.microsoft.com/office/powerpoint/2010/main" val="85415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E60D-F7C0-0346-B21A-E84843B1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Test </a:t>
            </a:r>
            <a:r>
              <a:rPr lang="it-IT" sz="3600" dirty="0" err="1"/>
              <a:t>That</a:t>
            </a:r>
            <a:r>
              <a:rPr lang="it-IT" sz="3600" dirty="0"/>
              <a:t> </a:t>
            </a:r>
            <a:r>
              <a:rPr lang="it-IT" sz="3600" dirty="0" err="1"/>
              <a:t>Every</a:t>
            </a:r>
            <a:r>
              <a:rPr lang="it-IT" sz="3600" dirty="0"/>
              <a:t> </a:t>
            </a:r>
            <a:r>
              <a:rPr lang="it-IT" sz="3600" dirty="0" err="1"/>
              <a:t>Raised</a:t>
            </a:r>
            <a:r>
              <a:rPr lang="it-IT" sz="3600" dirty="0"/>
              <a:t> </a:t>
            </a:r>
            <a:r>
              <a:rPr lang="it-IT" sz="3600" dirty="0" err="1"/>
              <a:t>Exception</a:t>
            </a:r>
            <a:r>
              <a:rPr lang="it-IT" sz="3600" dirty="0"/>
              <a:t> </a:t>
            </a:r>
            <a:r>
              <a:rPr lang="it-IT" sz="3600" dirty="0" err="1"/>
              <a:t>Is</a:t>
            </a:r>
            <a:r>
              <a:rPr lang="it-IT" sz="3600" dirty="0"/>
              <a:t> </a:t>
            </a:r>
            <a:r>
              <a:rPr lang="it-IT" sz="3600" dirty="0" err="1"/>
              <a:t>Raised</a:t>
            </a:r>
            <a:endParaRPr lang="it-IT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8F1B-1D65-1C4A-9B72-9BD37069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your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code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raises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exceptions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then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write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tests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ensure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that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every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exception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raise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gets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raised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when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supposed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to.</a:t>
            </a:r>
          </a:p>
          <a:p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 </a:t>
            </a:r>
            <a:r>
              <a:rPr lang="it-IT" dirty="0" err="1"/>
              <a:t>frameworks</a:t>
            </a:r>
            <a:r>
              <a:rPr lang="it-IT" dirty="0"/>
              <a:t> can test for an </a:t>
            </a:r>
            <a:r>
              <a:rPr lang="it-IT" dirty="0" err="1"/>
              <a:t>exception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raised</a:t>
            </a:r>
            <a:r>
              <a:rPr lang="it-IT" dirty="0"/>
              <a:t>, so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use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feature</a:t>
            </a:r>
            <a:r>
              <a:rPr lang="it-IT" dirty="0"/>
              <a:t> to </a:t>
            </a:r>
            <a:r>
              <a:rPr lang="it-IT" dirty="0" err="1"/>
              <a:t>ensure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exception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code </a:t>
            </a:r>
            <a:r>
              <a:rPr lang="it-IT" dirty="0" err="1"/>
              <a:t>raises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indeed</a:t>
            </a:r>
            <a:r>
              <a:rPr lang="it-IT" dirty="0"/>
              <a:t> </a:t>
            </a:r>
            <a:r>
              <a:rPr lang="it-IT" dirty="0" err="1"/>
              <a:t>raised</a:t>
            </a:r>
            <a:r>
              <a:rPr lang="it-IT" dirty="0"/>
              <a:t> under the </a:t>
            </a:r>
            <a:r>
              <a:rPr lang="it-IT" dirty="0" err="1"/>
              <a:t>proper</a:t>
            </a:r>
            <a:r>
              <a:rPr lang="it-IT" dirty="0"/>
              <a:t> </a:t>
            </a:r>
            <a:r>
              <a:rPr lang="it-IT" dirty="0" err="1"/>
              <a:t>circumstances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676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E60D-F7C0-0346-B21A-E84843B1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Write </a:t>
            </a:r>
            <a:r>
              <a:rPr lang="it-IT" sz="3600" dirty="0" err="1"/>
              <a:t>Tests</a:t>
            </a:r>
            <a:r>
              <a:rPr lang="it-IT" sz="3600" dirty="0"/>
              <a:t> </a:t>
            </a:r>
            <a:r>
              <a:rPr lang="it-IT" sz="3600" dirty="0" err="1"/>
              <a:t>That</a:t>
            </a:r>
            <a:r>
              <a:rPr lang="it-IT" sz="3600" dirty="0"/>
              <a:t> </a:t>
            </a:r>
            <a:r>
              <a:rPr lang="it-IT" sz="3600" dirty="0" err="1"/>
              <a:t>Reveal</a:t>
            </a:r>
            <a:r>
              <a:rPr lang="it-IT" sz="3600" dirty="0"/>
              <a:t> a Bug, </a:t>
            </a:r>
            <a:r>
              <a:rPr lang="it-IT" sz="3600" dirty="0" err="1"/>
              <a:t>Then</a:t>
            </a:r>
            <a:r>
              <a:rPr lang="it-IT" sz="3600" dirty="0"/>
              <a:t> </a:t>
            </a:r>
            <a:r>
              <a:rPr lang="it-IT" sz="3600" dirty="0" err="1"/>
              <a:t>Fix</a:t>
            </a:r>
            <a:r>
              <a:rPr lang="it-IT" sz="3600" dirty="0"/>
              <a:t> </a:t>
            </a:r>
            <a:r>
              <a:rPr lang="it-IT" sz="3600" dirty="0" err="1"/>
              <a:t>It</a:t>
            </a:r>
            <a:endParaRPr lang="it-IT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8F1B-1D65-1C4A-9B72-9BD37069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Avoid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checking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for a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condition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it-IT" dirty="0" err="1"/>
              <a:t>Assert.IsTrue</a:t>
            </a:r>
            <a:r>
              <a:rPr lang="it-IT" dirty="0"/>
              <a:t>(</a:t>
            </a:r>
            <a:r>
              <a:rPr lang="it-IT" dirty="0" err="1"/>
              <a:t>Expected</a:t>
            </a:r>
            <a:r>
              <a:rPr lang="it-IT" dirty="0"/>
              <a:t> = </a:t>
            </a:r>
            <a:r>
              <a:rPr lang="it-IT" dirty="0" err="1"/>
              <a:t>Actual</a:t>
            </a:r>
            <a:r>
              <a:rPr lang="it-IT" dirty="0"/>
              <a:t>) </a:t>
            </a:r>
            <a:r>
              <a:rPr lang="it-IT" dirty="0" err="1"/>
              <a:t>will</a:t>
            </a:r>
            <a:r>
              <a:rPr lang="it-IT" dirty="0"/>
              <a:t> report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Some test </a:t>
            </a:r>
            <a:r>
              <a:rPr lang="it-IT" dirty="0" err="1"/>
              <a:t>failed</a:t>
            </a:r>
            <a:r>
              <a:rPr lang="it-IT" dirty="0"/>
              <a:t>: </a:t>
            </a:r>
            <a:r>
              <a:rPr lang="it-IT" dirty="0" err="1"/>
              <a:t>Expected</a:t>
            </a:r>
            <a:r>
              <a:rPr lang="it-IT" dirty="0"/>
              <a:t> True, </a:t>
            </a:r>
            <a:r>
              <a:rPr lang="it-IT" dirty="0" err="1"/>
              <a:t>but</a:t>
            </a:r>
            <a:r>
              <a:rPr lang="it-IT" dirty="0"/>
              <a:t> the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False.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tell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anything</a:t>
            </a:r>
            <a:r>
              <a:rPr lang="it-IT" dirty="0"/>
              <a:t>. </a:t>
            </a:r>
            <a:r>
              <a:rPr lang="it-IT" dirty="0" err="1"/>
              <a:t>Instead</a:t>
            </a:r>
            <a:r>
              <a:rPr lang="it-IT" dirty="0"/>
              <a:t>, use </a:t>
            </a:r>
            <a:r>
              <a:rPr lang="it-IT" dirty="0" err="1"/>
              <a:t>Assert.AreEqual</a:t>
            </a:r>
            <a:r>
              <a:rPr lang="it-IT" dirty="0"/>
              <a:t>: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Assert.AreEqual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Expected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Actual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tell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the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involved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Some test </a:t>
            </a:r>
            <a:r>
              <a:rPr lang="it-IT" dirty="0" err="1"/>
              <a:t>failed</a:t>
            </a:r>
            <a:r>
              <a:rPr lang="it-IT" dirty="0"/>
              <a:t>: </a:t>
            </a:r>
            <a:r>
              <a:rPr lang="it-IT" dirty="0" err="1"/>
              <a:t>Expected</a:t>
            </a:r>
            <a:r>
              <a:rPr lang="it-IT" dirty="0"/>
              <a:t> 7, </a:t>
            </a:r>
            <a:r>
              <a:rPr lang="it-IT" dirty="0" err="1"/>
              <a:t>but</a:t>
            </a:r>
            <a:r>
              <a:rPr lang="it-IT" dirty="0"/>
              <a:t> the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3,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more </a:t>
            </a:r>
            <a:r>
              <a:rPr lang="it-IT" dirty="0" err="1"/>
              <a:t>valuable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an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373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E60D-F7C0-0346-B21A-E84843B1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 err="1"/>
              <a:t>Constantly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Your </a:t>
            </a:r>
            <a:r>
              <a:rPr lang="it-IT" dirty="0" err="1"/>
              <a:t>Tests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8F1B-1D65-1C4A-9B72-9BD37069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your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tests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are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writing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code. </a:t>
            </a:r>
            <a:r>
              <a:rPr lang="it-IT" dirty="0"/>
              <a:t>Your </a:t>
            </a:r>
            <a:r>
              <a:rPr lang="it-IT" dirty="0" err="1"/>
              <a:t>tests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fast, </a:t>
            </a:r>
            <a:r>
              <a:rPr lang="it-IT" dirty="0" err="1"/>
              <a:t>enabling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to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minor </a:t>
            </a:r>
            <a:r>
              <a:rPr lang="it-IT" dirty="0" err="1"/>
              <a:t>changes</a:t>
            </a:r>
            <a:r>
              <a:rPr lang="it-IT" dirty="0"/>
              <a:t>.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can’t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your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tests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part of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your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normal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development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process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then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something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going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wrong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/>
              <a:t>—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are </a:t>
            </a:r>
            <a:r>
              <a:rPr lang="it-IT" dirty="0" err="1"/>
              <a:t>supposed</a:t>
            </a:r>
            <a:r>
              <a:rPr lang="it-IT" dirty="0"/>
              <a:t> to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almost</a:t>
            </a:r>
            <a:r>
              <a:rPr lang="it-IT" dirty="0"/>
              <a:t> </a:t>
            </a:r>
            <a:r>
              <a:rPr lang="it-IT" dirty="0" err="1"/>
              <a:t>instantly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aren’t</a:t>
            </a:r>
            <a:r>
              <a:rPr lang="it-IT" dirty="0"/>
              <a:t>,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probably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aren’t</a:t>
            </a:r>
            <a:r>
              <a:rPr lang="it-IT" dirty="0"/>
              <a:t> </a:t>
            </a:r>
            <a:r>
              <a:rPr lang="it-IT" dirty="0" err="1"/>
              <a:t>running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in </a:t>
            </a:r>
            <a:r>
              <a:rPr lang="it-IT" dirty="0" err="1"/>
              <a:t>isolation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758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E60D-F7C0-0346-B21A-E84843B1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err="1"/>
              <a:t>Run</a:t>
            </a:r>
            <a:r>
              <a:rPr lang="it-IT" sz="3200" dirty="0"/>
              <a:t> Your </a:t>
            </a:r>
            <a:r>
              <a:rPr lang="it-IT" sz="3200" dirty="0" err="1"/>
              <a:t>Tests</a:t>
            </a:r>
            <a:r>
              <a:rPr lang="it-IT" sz="3200" dirty="0"/>
              <a:t> </a:t>
            </a:r>
            <a:r>
              <a:rPr lang="it-IT" sz="3200" dirty="0" err="1"/>
              <a:t>as</a:t>
            </a:r>
            <a:r>
              <a:rPr lang="it-IT" sz="3200" dirty="0"/>
              <a:t> Part of </a:t>
            </a:r>
            <a:r>
              <a:rPr lang="it-IT" sz="3200" dirty="0" err="1"/>
              <a:t>Every</a:t>
            </a:r>
            <a:r>
              <a:rPr lang="it-IT" sz="3200" dirty="0"/>
              <a:t> </a:t>
            </a:r>
            <a:r>
              <a:rPr lang="it-IT" sz="3200" dirty="0" err="1"/>
              <a:t>Automated</a:t>
            </a:r>
            <a:r>
              <a:rPr lang="it-IT" sz="3200" dirty="0"/>
              <a:t> </a:t>
            </a:r>
            <a:r>
              <a:rPr lang="it-IT" sz="3200" dirty="0" err="1"/>
              <a:t>Build</a:t>
            </a:r>
            <a:endParaRPr lang="it-IT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8F1B-1D65-1C4A-9B72-9BD37069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Just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be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running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your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tests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develop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they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also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be an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integral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part of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your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continuous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integration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process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r>
              <a:rPr lang="it-IT" dirty="0"/>
              <a:t>A </a:t>
            </a:r>
            <a:r>
              <a:rPr lang="it-IT" dirty="0" err="1"/>
              <a:t>failed</a:t>
            </a:r>
            <a:r>
              <a:rPr lang="it-IT" dirty="0"/>
              <a:t> test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build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broken</a:t>
            </a:r>
            <a:r>
              <a:rPr lang="it-IT" dirty="0"/>
              <a:t>.</a:t>
            </a:r>
          </a:p>
          <a:p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let</a:t>
            </a:r>
            <a:r>
              <a:rPr lang="it-IT" dirty="0"/>
              <a:t> a </a:t>
            </a:r>
            <a:r>
              <a:rPr lang="it-IT" dirty="0" err="1"/>
              <a:t>failing</a:t>
            </a:r>
            <a:r>
              <a:rPr lang="it-IT" dirty="0"/>
              <a:t> test </a:t>
            </a:r>
            <a:r>
              <a:rPr lang="it-IT" dirty="0" err="1"/>
              <a:t>linger</a:t>
            </a:r>
            <a:r>
              <a:rPr lang="it-IT" dirty="0"/>
              <a:t> —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a </a:t>
            </a:r>
            <a:r>
              <a:rPr lang="it-IT" dirty="0" err="1"/>
              <a:t>build</a:t>
            </a:r>
            <a:r>
              <a:rPr lang="it-IT" dirty="0"/>
              <a:t> </a:t>
            </a:r>
            <a:r>
              <a:rPr lang="it-IT" dirty="0" err="1"/>
              <a:t>failure</a:t>
            </a:r>
            <a:r>
              <a:rPr lang="it-IT" dirty="0"/>
              <a:t> and </a:t>
            </a:r>
            <a:r>
              <a:rPr lang="it-IT" dirty="0" err="1"/>
              <a:t>fix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immediately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434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5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5EFB-0AF8-1646-BFEE-DD4239D2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Test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a Time in </a:t>
            </a:r>
            <a:r>
              <a:rPr lang="it-IT" dirty="0" err="1"/>
              <a:t>Isolation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0541-2BE2-EA44-831E-ABA5AE29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is probably the baseline rule to follow when it comes to unit tests.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All classes should be tested in isolation. </a:t>
            </a:r>
            <a:r>
              <a:rPr lang="en-GB" dirty="0"/>
              <a:t>They should not depend on anything other than mocks and stubs.</a:t>
            </a:r>
          </a:p>
          <a:p>
            <a:r>
              <a:rPr lang="en-GB" dirty="0"/>
              <a:t>They shouldn’t depend on the results of other tests. </a:t>
            </a:r>
          </a:p>
          <a:p>
            <a:r>
              <a:rPr lang="en-GB" dirty="0"/>
              <a:t>They should be able to run on any machine. </a:t>
            </a:r>
          </a:p>
        </p:txBody>
      </p:sp>
    </p:spTree>
    <p:extLst>
      <p:ext uri="{BB962C8B-B14F-4D97-AF65-F5344CB8AC3E}">
        <p14:creationId xmlns:p14="http://schemas.microsoft.com/office/powerpoint/2010/main" val="39939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E60D-F7C0-0346-B21A-E84843B1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 err="1"/>
              <a:t>Follow</a:t>
            </a:r>
            <a:r>
              <a:rPr lang="it-IT" sz="3600" dirty="0"/>
              <a:t> the AAA </a:t>
            </a:r>
            <a:r>
              <a:rPr lang="it-IT" sz="3600" dirty="0" err="1"/>
              <a:t>Rule</a:t>
            </a:r>
            <a:r>
              <a:rPr lang="it-IT" sz="3600" dirty="0"/>
              <a:t>: </a:t>
            </a:r>
            <a:r>
              <a:rPr lang="it-IT" sz="3600" dirty="0" err="1"/>
              <a:t>Arrange</a:t>
            </a:r>
            <a:r>
              <a:rPr lang="it-IT" sz="3600" dirty="0"/>
              <a:t>, </a:t>
            </a:r>
            <a:r>
              <a:rPr lang="it-IT" sz="3600" dirty="0" err="1"/>
              <a:t>Act</a:t>
            </a:r>
            <a:r>
              <a:rPr lang="it-IT" sz="3600" dirty="0"/>
              <a:t>, </a:t>
            </a:r>
            <a:r>
              <a:rPr lang="it-IT" sz="3600" dirty="0" err="1"/>
              <a:t>Assert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8F1B-1D65-1C4A-9B72-9BD37069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When it comes to unit testing, AAA stands for Arrange, Act, Assert. It is a general pattern for writing individual tests to make them more readable and useful.</a:t>
            </a:r>
          </a:p>
          <a:p>
            <a:r>
              <a:rPr lang="en-GB" dirty="0"/>
              <a:t>First, you arrange. In this step, you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set things up to be tested</a:t>
            </a:r>
            <a:r>
              <a:rPr lang="en-GB" dirty="0"/>
              <a:t>. You set variables, fields, and properties to enable the test to be run, as well as define the expected result.</a:t>
            </a:r>
          </a:p>
          <a:p>
            <a:r>
              <a:rPr lang="en-GB" dirty="0"/>
              <a:t>Then you act. That is, you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call the method that you are testing</a:t>
            </a:r>
            <a:r>
              <a:rPr lang="en-GB" dirty="0"/>
              <a:t>.</a:t>
            </a:r>
          </a:p>
          <a:p>
            <a:r>
              <a:rPr lang="en-GB" dirty="0"/>
              <a:t>Finally, you assert.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Call the testing framework to verify that the result of your “Act” is what was expected</a:t>
            </a:r>
            <a:r>
              <a:rPr lang="en-GB" dirty="0"/>
              <a:t>. Follow the AAA principle, and your test will be clear and easy to read.</a:t>
            </a:r>
          </a:p>
        </p:txBody>
      </p:sp>
    </p:spTree>
    <p:extLst>
      <p:ext uri="{BB962C8B-B14F-4D97-AF65-F5344CB8AC3E}">
        <p14:creationId xmlns:p14="http://schemas.microsoft.com/office/powerpoint/2010/main" val="48318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E60D-F7C0-0346-B21A-E84843B1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800" dirty="0"/>
              <a:t>Write Simple “</a:t>
            </a:r>
            <a:r>
              <a:rPr lang="it-IT" sz="2800" dirty="0" err="1"/>
              <a:t>Fastball</a:t>
            </a:r>
            <a:r>
              <a:rPr lang="it-IT" sz="2800" dirty="0"/>
              <a:t>-Down-the-Middle” </a:t>
            </a:r>
            <a:r>
              <a:rPr lang="it-IT" sz="2800" dirty="0" err="1"/>
              <a:t>Tests</a:t>
            </a:r>
            <a:r>
              <a:rPr lang="it-IT" sz="2800" dirty="0"/>
              <a:t>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8F1B-1D65-1C4A-9B72-9BD37069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The first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tests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write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be the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simplest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/>
              <a:t>— the happy </a:t>
            </a:r>
            <a:r>
              <a:rPr lang="it-IT" dirty="0" err="1"/>
              <a:t>path</a:t>
            </a:r>
            <a:r>
              <a:rPr lang="it-IT" dirty="0"/>
              <a:t>.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easily</a:t>
            </a:r>
            <a:r>
              <a:rPr lang="it-IT" dirty="0"/>
              <a:t> and </a:t>
            </a:r>
            <a:r>
              <a:rPr lang="it-IT" dirty="0" err="1"/>
              <a:t>quickly</a:t>
            </a:r>
            <a:r>
              <a:rPr lang="it-IT" dirty="0"/>
              <a:t> illustrate the </a:t>
            </a:r>
            <a:r>
              <a:rPr lang="it-IT" dirty="0" err="1"/>
              <a:t>functionality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</a:t>
            </a:r>
            <a:r>
              <a:rPr lang="it-IT" dirty="0" err="1"/>
              <a:t>trying</a:t>
            </a:r>
            <a:r>
              <a:rPr lang="it-IT" dirty="0"/>
              <a:t> to </a:t>
            </a:r>
            <a:r>
              <a:rPr lang="it-IT" dirty="0" err="1"/>
              <a:t>write</a:t>
            </a:r>
            <a:r>
              <a:rPr lang="it-IT" dirty="0"/>
              <a:t>.</a:t>
            </a:r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</a:t>
            </a:r>
            <a:r>
              <a:rPr lang="it-IT" dirty="0" err="1"/>
              <a:t>writing</a:t>
            </a:r>
            <a:r>
              <a:rPr lang="it-IT" dirty="0"/>
              <a:t> an </a:t>
            </a:r>
            <a:r>
              <a:rPr lang="it-IT" dirty="0" err="1"/>
              <a:t>addition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, the </a:t>
            </a:r>
            <a:r>
              <a:rPr lang="it-IT" dirty="0" err="1"/>
              <a:t>early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sure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code can do 2 + 2 = 4. </a:t>
            </a:r>
          </a:p>
          <a:p>
            <a:r>
              <a:rPr lang="it-IT" dirty="0"/>
              <a:t>Once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pass,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start </a:t>
            </a:r>
            <a:r>
              <a:rPr lang="it-IT" dirty="0" err="1"/>
              <a:t>writing</a:t>
            </a:r>
            <a:r>
              <a:rPr lang="it-IT" dirty="0"/>
              <a:t> the more </a:t>
            </a:r>
            <a:r>
              <a:rPr lang="it-IT" dirty="0" err="1"/>
              <a:t>complicated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test the </a:t>
            </a:r>
            <a:r>
              <a:rPr lang="it-IT" dirty="0" err="1"/>
              <a:t>edges</a:t>
            </a:r>
            <a:r>
              <a:rPr lang="it-IT" dirty="0"/>
              <a:t> and </a:t>
            </a:r>
            <a:r>
              <a:rPr lang="it-IT" dirty="0" err="1"/>
              <a:t>boundaries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code.</a:t>
            </a:r>
          </a:p>
        </p:txBody>
      </p:sp>
    </p:spTree>
    <p:extLst>
      <p:ext uri="{BB962C8B-B14F-4D97-AF65-F5344CB8AC3E}">
        <p14:creationId xmlns:p14="http://schemas.microsoft.com/office/powerpoint/2010/main" val="303425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E60D-F7C0-0346-B21A-E84843B1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/>
              <a:t>Test </a:t>
            </a:r>
            <a:r>
              <a:rPr lang="it-IT" dirty="0" err="1"/>
              <a:t>Across</a:t>
            </a:r>
            <a:r>
              <a:rPr lang="it-IT" dirty="0"/>
              <a:t> </a:t>
            </a:r>
            <a:r>
              <a:rPr lang="it-IT" dirty="0" err="1"/>
              <a:t>Boundaries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8F1B-1D65-1C4A-9B72-9BD37069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Boundaries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are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places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your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code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might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fail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or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perform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unpredictable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ways.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Unit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tests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test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both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sides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of a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given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boundary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building some </a:t>
            </a:r>
            <a:r>
              <a:rPr lang="it-IT" dirty="0" err="1"/>
              <a:t>tests</a:t>
            </a:r>
            <a:r>
              <a:rPr lang="it-IT" dirty="0"/>
              <a:t> for date and time utilities, </a:t>
            </a:r>
            <a:r>
              <a:rPr lang="it-IT" dirty="0" err="1"/>
              <a:t>try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second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midnight</a:t>
            </a:r>
            <a:r>
              <a:rPr lang="it-IT" dirty="0"/>
              <a:t> and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second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. </a:t>
            </a:r>
            <a:r>
              <a:rPr lang="it-IT" dirty="0" err="1"/>
              <a:t>Check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the date </a:t>
            </a:r>
            <a:r>
              <a:rPr lang="it-IT" dirty="0" err="1"/>
              <a:t>value</a:t>
            </a:r>
            <a:r>
              <a:rPr lang="it-IT" dirty="0"/>
              <a:t> of 0.0.</a:t>
            </a:r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</a:t>
            </a:r>
            <a:r>
              <a:rPr lang="it-IT" dirty="0" err="1"/>
              <a:t>dealing</a:t>
            </a:r>
            <a:r>
              <a:rPr lang="it-IT" dirty="0"/>
              <a:t> with a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holds</a:t>
            </a:r>
            <a:r>
              <a:rPr lang="it-IT" dirty="0"/>
              <a:t> a </a:t>
            </a:r>
            <a:r>
              <a:rPr lang="it-IT" dirty="0" err="1"/>
              <a:t>rectangle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test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to </a:t>
            </a:r>
            <a:r>
              <a:rPr lang="it-IT" dirty="0" err="1"/>
              <a:t>points</a:t>
            </a:r>
            <a:r>
              <a:rPr lang="it-IT" dirty="0"/>
              <a:t> inside and </a:t>
            </a:r>
            <a:r>
              <a:rPr lang="it-IT" dirty="0" err="1"/>
              <a:t>outside</a:t>
            </a:r>
            <a:r>
              <a:rPr lang="it-IT" dirty="0"/>
              <a:t> the </a:t>
            </a:r>
            <a:r>
              <a:rPr lang="it-IT" dirty="0" err="1"/>
              <a:t>rectangle</a:t>
            </a:r>
            <a:r>
              <a:rPr lang="it-IT" dirty="0"/>
              <a:t>.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 or </a:t>
            </a:r>
            <a:r>
              <a:rPr lang="it-IT" dirty="0" err="1"/>
              <a:t>below</a:t>
            </a:r>
            <a:r>
              <a:rPr lang="it-IT" dirty="0"/>
              <a:t>? To the </a:t>
            </a:r>
            <a:r>
              <a:rPr lang="it-IT" dirty="0" err="1"/>
              <a:t>left</a:t>
            </a:r>
            <a:r>
              <a:rPr lang="it-IT" dirty="0"/>
              <a:t> or right? </a:t>
            </a:r>
            <a:r>
              <a:rPr lang="it-IT" dirty="0" err="1"/>
              <a:t>Above</a:t>
            </a:r>
            <a:r>
              <a:rPr lang="it-IT" dirty="0"/>
              <a:t> and to the right? </a:t>
            </a:r>
            <a:r>
              <a:rPr lang="it-IT" dirty="0" err="1"/>
              <a:t>Below</a:t>
            </a:r>
            <a:r>
              <a:rPr lang="it-IT" dirty="0"/>
              <a:t> and to the </a:t>
            </a:r>
            <a:r>
              <a:rPr lang="it-IT" dirty="0" err="1"/>
              <a:t>left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680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E60D-F7C0-0346-B21A-E84843B1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000" dirty="0" err="1"/>
              <a:t>If</a:t>
            </a:r>
            <a:r>
              <a:rPr lang="it-IT" sz="4000" dirty="0"/>
              <a:t> </a:t>
            </a:r>
            <a:r>
              <a:rPr lang="it-IT" sz="4000" dirty="0" err="1"/>
              <a:t>You</a:t>
            </a:r>
            <a:r>
              <a:rPr lang="it-IT" sz="4000" dirty="0"/>
              <a:t> Can, Test the </a:t>
            </a:r>
            <a:r>
              <a:rPr lang="it-IT" sz="4000" dirty="0" err="1"/>
              <a:t>Entire</a:t>
            </a:r>
            <a:r>
              <a:rPr lang="it-IT" sz="4000" dirty="0"/>
              <a:t> </a:t>
            </a:r>
            <a:r>
              <a:rPr lang="it-IT" sz="4000" dirty="0" err="1"/>
              <a:t>Spectrum</a:t>
            </a:r>
            <a:endParaRPr lang="it-I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8F1B-1D65-1C4A-9B72-9BD37069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practical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test the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whole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set of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possibilities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your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functionality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involves</a:t>
            </a:r>
            <a:r>
              <a:rPr lang="it-IT" dirty="0"/>
              <a:t> an </a:t>
            </a:r>
            <a:r>
              <a:rPr lang="it-IT" dirty="0" err="1"/>
              <a:t>enumerated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, test the </a:t>
            </a:r>
            <a:r>
              <a:rPr lang="it-IT" dirty="0" err="1"/>
              <a:t>functionality</a:t>
            </a:r>
            <a:r>
              <a:rPr lang="it-IT" dirty="0"/>
              <a:t> with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of the </a:t>
            </a:r>
            <a:r>
              <a:rPr lang="it-IT" dirty="0" err="1"/>
              <a:t>items</a:t>
            </a:r>
            <a:r>
              <a:rPr lang="it-IT" dirty="0"/>
              <a:t> in the </a:t>
            </a:r>
            <a:r>
              <a:rPr lang="it-IT" dirty="0" err="1"/>
              <a:t>enumeration</a:t>
            </a:r>
            <a:r>
              <a:rPr lang="it-IT" dirty="0"/>
              <a:t>.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impractical</a:t>
            </a:r>
            <a:r>
              <a:rPr lang="it-IT" dirty="0"/>
              <a:t> to </a:t>
            </a:r>
            <a:r>
              <a:rPr lang="it-IT" dirty="0" err="1"/>
              <a:t>check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integer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test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possibility</a:t>
            </a:r>
            <a:r>
              <a:rPr lang="it-IT" dirty="0"/>
              <a:t>, do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729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E60D-F7C0-0346-B21A-E84843B1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, Cover </a:t>
            </a:r>
            <a:r>
              <a:rPr lang="it-IT" dirty="0" err="1"/>
              <a:t>Every</a:t>
            </a:r>
            <a:r>
              <a:rPr lang="it-IT" dirty="0"/>
              <a:t> Code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8F1B-1D65-1C4A-9B72-9BD37069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for </a:t>
            </a:r>
            <a:r>
              <a:rPr lang="it-IT" dirty="0" err="1"/>
              <a:t>testing</a:t>
            </a:r>
            <a:r>
              <a:rPr lang="it-IT" dirty="0"/>
              <a:t>, and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make</a:t>
            </a:r>
            <a:r>
              <a:rPr lang="it-IT" dirty="0"/>
              <a:t> use of a code </a:t>
            </a:r>
            <a:r>
              <a:rPr lang="it-IT" dirty="0" err="1"/>
              <a:t>coverage</a:t>
            </a:r>
            <a:r>
              <a:rPr lang="it-IT" dirty="0"/>
              <a:t> </a:t>
            </a:r>
            <a:r>
              <a:rPr lang="it-IT" dirty="0" err="1"/>
              <a:t>tool</a:t>
            </a:r>
            <a:r>
              <a:rPr lang="it-IT" dirty="0"/>
              <a:t>,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ensure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line of </a:t>
            </a:r>
            <a:r>
              <a:rPr lang="it-IT" dirty="0" err="1"/>
              <a:t>your</a:t>
            </a:r>
            <a:r>
              <a:rPr lang="it-IT" dirty="0"/>
              <a:t>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covered</a:t>
            </a:r>
            <a:r>
              <a:rPr lang="it-IT" dirty="0"/>
              <a:t> by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once.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your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choice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has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 code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coverage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tool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use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concert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with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your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unit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tests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Covering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every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code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path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won’t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guarantee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that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there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aren’t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any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bugs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but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surely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gives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valuable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information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about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the state of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every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line of code.</a:t>
            </a:r>
          </a:p>
        </p:txBody>
      </p:sp>
    </p:spTree>
    <p:extLst>
      <p:ext uri="{BB962C8B-B14F-4D97-AF65-F5344CB8AC3E}">
        <p14:creationId xmlns:p14="http://schemas.microsoft.com/office/powerpoint/2010/main" val="58257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E60D-F7C0-0346-B21A-E84843B1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Test </a:t>
            </a:r>
            <a:r>
              <a:rPr lang="it-IT" dirty="0" err="1"/>
              <a:t>Independent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8F1B-1D65-1C4A-9B72-9BD37069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Tests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never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depend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on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each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other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be </a:t>
            </a:r>
            <a:r>
              <a:rPr lang="it-IT" dirty="0" err="1"/>
              <a:t>run</a:t>
            </a:r>
            <a:r>
              <a:rPr lang="it-IT" dirty="0"/>
              <a:t> in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.</a:t>
            </a:r>
          </a:p>
          <a:p>
            <a:r>
              <a:rPr lang="it-IT" dirty="0"/>
              <a:t>Unit test </a:t>
            </a:r>
            <a:r>
              <a:rPr lang="it-IT" dirty="0" err="1"/>
              <a:t>frameworks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guarantee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are </a:t>
            </a:r>
            <a:r>
              <a:rPr lang="it-IT" dirty="0" err="1"/>
              <a:t>going</a:t>
            </a:r>
            <a:r>
              <a:rPr lang="it-IT" dirty="0"/>
              <a:t> to be </a:t>
            </a:r>
            <a:r>
              <a:rPr lang="it-IT" dirty="0" err="1"/>
              <a:t>run</a:t>
            </a:r>
            <a:r>
              <a:rPr lang="it-IT" dirty="0"/>
              <a:t> in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</a:t>
            </a:r>
            <a:r>
              <a:rPr lang="it-IT" dirty="0" err="1"/>
              <a:t>tests</a:t>
            </a:r>
            <a:r>
              <a:rPr lang="it-IT" dirty="0"/>
              <a:t> </a:t>
            </a:r>
            <a:r>
              <a:rPr lang="it-IT" dirty="0" err="1"/>
              <a:t>running</a:t>
            </a:r>
            <a:r>
              <a:rPr lang="it-IT" dirty="0"/>
              <a:t> in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yourself</a:t>
            </a:r>
            <a:r>
              <a:rPr lang="it-IT" dirty="0"/>
              <a:t> with some </a:t>
            </a:r>
            <a:r>
              <a:rPr lang="it-IT" dirty="0" err="1"/>
              <a:t>subtle</a:t>
            </a:r>
            <a:r>
              <a:rPr lang="it-IT" dirty="0"/>
              <a:t>, hard to </a:t>
            </a:r>
            <a:r>
              <a:rPr lang="it-IT" dirty="0" err="1"/>
              <a:t>track</a:t>
            </a:r>
            <a:r>
              <a:rPr lang="it-IT" dirty="0"/>
              <a:t> down </a:t>
            </a:r>
            <a:r>
              <a:rPr lang="it-IT" dirty="0" err="1"/>
              <a:t>bugs</a:t>
            </a:r>
            <a:r>
              <a:rPr lang="it-IT" dirty="0"/>
              <a:t> in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</a:t>
            </a:r>
            <a:r>
              <a:rPr lang="it-IT" dirty="0" err="1"/>
              <a:t>themselves</a:t>
            </a:r>
            <a:r>
              <a:rPr lang="it-IT" dirty="0"/>
              <a:t>.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Make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sure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each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test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stands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alone and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you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won’t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have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problem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39292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1264</TotalTime>
  <Words>1078</Words>
  <Application>Microsoft Macintosh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ING</vt:lpstr>
      <vt:lpstr>Unit Testing</vt:lpstr>
      <vt:lpstr>Tools</vt:lpstr>
      <vt:lpstr>Test One Thing at a Time in Isolation</vt:lpstr>
      <vt:lpstr>Follow the AAA Rule: Arrange, Act, Assert</vt:lpstr>
      <vt:lpstr>Write Simple “Fastball-Down-the-Middle” Tests First</vt:lpstr>
      <vt:lpstr>Test Across Boundaries</vt:lpstr>
      <vt:lpstr>If You Can, Test the Entire Spectrum</vt:lpstr>
      <vt:lpstr>If Possible, Cover Every Code Path</vt:lpstr>
      <vt:lpstr>Make Each Test Independent</vt:lpstr>
      <vt:lpstr>Name Your Tests Clearly and Don’t Be Afraid of Long Names</vt:lpstr>
      <vt:lpstr>Test That Every Raised Exception Is Raised</vt:lpstr>
      <vt:lpstr>Write Tests That Reveal a Bug, Then Fix It</vt:lpstr>
      <vt:lpstr>Constantly Run Your Tests</vt:lpstr>
      <vt:lpstr>Run Your Tests as Part of Every Automated Build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</dc:title>
  <dc:creator>Nicola Bicocchi</dc:creator>
  <cp:lastModifiedBy>Microsoft Office User</cp:lastModifiedBy>
  <cp:revision>229</cp:revision>
  <dcterms:created xsi:type="dcterms:W3CDTF">2014-10-22T20:49:05Z</dcterms:created>
  <dcterms:modified xsi:type="dcterms:W3CDTF">2020-10-26T09:02:21Z</dcterms:modified>
</cp:coreProperties>
</file>