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sldIdLst>
    <p:sldId id="256" r:id="rId2"/>
    <p:sldId id="257" r:id="rId3"/>
    <p:sldId id="258" r:id="rId4"/>
    <p:sldId id="263" r:id="rId5"/>
    <p:sldId id="261" r:id="rId6"/>
    <p:sldId id="267" r:id="rId7"/>
    <p:sldId id="265" r:id="rId8"/>
    <p:sldId id="260" r:id="rId9"/>
    <p:sldId id="272" r:id="rId10"/>
    <p:sldId id="273" r:id="rId11"/>
    <p:sldId id="274" r:id="rId12"/>
    <p:sldId id="275" r:id="rId13"/>
    <p:sldId id="277" r:id="rId14"/>
    <p:sldId id="391" r:id="rId15"/>
    <p:sldId id="392" r:id="rId16"/>
    <p:sldId id="282" r:id="rId17"/>
    <p:sldId id="278" r:id="rId18"/>
    <p:sldId id="292" r:id="rId19"/>
    <p:sldId id="393" r:id="rId20"/>
    <p:sldId id="264" r:id="rId21"/>
    <p:sldId id="374" r:id="rId22"/>
    <p:sldId id="375" r:id="rId23"/>
    <p:sldId id="394" r:id="rId24"/>
    <p:sldId id="395" r:id="rId25"/>
    <p:sldId id="382" r:id="rId26"/>
    <p:sldId id="383" r:id="rId27"/>
    <p:sldId id="384" r:id="rId28"/>
    <p:sldId id="376" r:id="rId29"/>
    <p:sldId id="377" r:id="rId30"/>
    <p:sldId id="385" r:id="rId31"/>
    <p:sldId id="379"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405" r:id="rId45"/>
    <p:sldId id="407" r:id="rId46"/>
    <p:sldId id="406" r:id="rId4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1"/>
    <p:restoredTop sz="93631"/>
  </p:normalViewPr>
  <p:slideViewPr>
    <p:cSldViewPr>
      <p:cViewPr varScale="1">
        <p:scale>
          <a:sx n="101" d="100"/>
          <a:sy n="101" d="100"/>
        </p:scale>
        <p:origin x="1024"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22/02/21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18</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6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Pure OO language</a:t>
            </a:r>
          </a:p>
          <a:p>
            <a:r>
              <a:rPr lang="en-US" sz="1800" dirty="0"/>
              <a:t>Strong type model and no pointers</a:t>
            </a:r>
          </a:p>
          <a:p>
            <a:r>
              <a:rPr lang="en-US" sz="1800" dirty="0"/>
              <a:t>Exceptions as a pervasive mechanism</a:t>
            </a:r>
          </a:p>
          <a:p>
            <a:r>
              <a:rPr lang="en-US" sz="1800" dirty="0"/>
              <a:t>Shares many syntax elements w/ C++ (learning curve less steep)</a:t>
            </a:r>
          </a:p>
          <a:p>
            <a:r>
              <a:rPr lang="en-US" sz="1800" dirty="0"/>
              <a:t>Automatic garbage collection</a:t>
            </a:r>
          </a:p>
          <a:p>
            <a:r>
              <a:rPr lang="en-US" sz="1800" dirty="0"/>
              <a:t>Run time loading and linking</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400" dirty="0"/>
              <a:t>Java checks array bounds</a:t>
            </a:r>
            <a:endParaRPr lang="en-US" sz="18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r>
              <a:rPr lang="en-US" sz="2000" dirty="0">
                <a:solidFill>
                  <a:schemeClr val="accent6">
                    <a:lumMod val="75000"/>
                  </a:schemeClr>
                </a:solidFill>
                <a:latin typeface="Consolas" panose="020B0609020204030204" pitchFamily="49" charset="0"/>
                <a:cs typeface="Consolas" panose="020B0609020204030204" pitchFamily="49" charset="0"/>
              </a:rPr>
              <a:t> (runtime!)</a:t>
            </a:r>
            <a:endParaRPr lang="en-US" sz="2000" dirty="0">
              <a:latin typeface="Consolas" panose="020B0609020204030204" pitchFamily="49" charset="0"/>
              <a:cs typeface="Consolas" panose="020B0609020204030204" pitchFamily="49" charset="0"/>
            </a:endParaRPr>
          </a:p>
          <a:p>
            <a:endParaRPr lang="en-US" sz="24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Lists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java.lang.System.arraycopy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sz="2600" dirty="0"/>
              <a:t>The </a:t>
            </a:r>
            <a:r>
              <a:rPr lang="it-IT" sz="2600" dirty="0" err="1">
                <a:solidFill>
                  <a:schemeClr val="accent6">
                    <a:lumMod val="75000"/>
                  </a:schemeClr>
                </a:solidFill>
              </a:rPr>
              <a:t>java.lang.System.arraycopy</a:t>
            </a:r>
            <a:r>
              <a:rPr lang="it-IT" sz="2600" dirty="0">
                <a:solidFill>
                  <a:schemeClr val="accent6">
                    <a:lumMod val="75000"/>
                  </a:schemeClr>
                </a:solidFill>
              </a:rPr>
              <a:t>()</a:t>
            </a:r>
            <a:r>
              <a:rPr lang="it-IT" sz="2600" dirty="0"/>
              <a:t> </a:t>
            </a:r>
            <a:r>
              <a:rPr lang="it-IT" sz="2600" dirty="0" err="1"/>
              <a:t>method</a:t>
            </a:r>
            <a:r>
              <a:rPr lang="it-IT" sz="2600" dirty="0"/>
              <a:t> </a:t>
            </a:r>
            <a:r>
              <a:rPr lang="it-IT" sz="2600" dirty="0" err="1"/>
              <a:t>copies</a:t>
            </a:r>
            <a:r>
              <a:rPr lang="it-IT" sz="2600" dirty="0"/>
              <a:t> an array from the </a:t>
            </a:r>
            <a:r>
              <a:rPr lang="it-IT" sz="2600" dirty="0" err="1"/>
              <a:t>specified</a:t>
            </a:r>
            <a:r>
              <a:rPr lang="it-IT" sz="2600" dirty="0"/>
              <a:t> source array, </a:t>
            </a:r>
            <a:r>
              <a:rPr lang="it-IT" sz="2600" dirty="0" err="1"/>
              <a:t>beginning</a:t>
            </a:r>
            <a:r>
              <a:rPr lang="it-IT" sz="2600" dirty="0"/>
              <a:t> </a:t>
            </a:r>
            <a:r>
              <a:rPr lang="it-IT" sz="2600" dirty="0" err="1"/>
              <a:t>at</a:t>
            </a:r>
            <a:r>
              <a:rPr lang="it-IT" sz="2600" dirty="0"/>
              <a:t> the </a:t>
            </a:r>
            <a:r>
              <a:rPr lang="it-IT" sz="2600" dirty="0" err="1"/>
              <a:t>specified</a:t>
            </a:r>
            <a:r>
              <a:rPr lang="it-IT" sz="2600" dirty="0"/>
              <a:t> position, to the </a:t>
            </a:r>
            <a:r>
              <a:rPr lang="it-IT" sz="2600" dirty="0" err="1"/>
              <a:t>specified</a:t>
            </a:r>
            <a:r>
              <a:rPr lang="it-IT" sz="2600" dirty="0"/>
              <a:t> position of the </a:t>
            </a:r>
            <a:r>
              <a:rPr lang="it-IT" sz="2600" dirty="0" err="1"/>
              <a:t>destination</a:t>
            </a:r>
            <a:r>
              <a:rPr lang="it-IT" sz="2600" dirty="0"/>
              <a:t> array. </a:t>
            </a:r>
          </a:p>
          <a:p>
            <a:r>
              <a:rPr lang="it-IT" sz="2600" dirty="0"/>
              <a:t>A </a:t>
            </a:r>
            <a:r>
              <a:rPr lang="it-IT" sz="2600" dirty="0" err="1"/>
              <a:t>subsequence</a:t>
            </a:r>
            <a:r>
              <a:rPr lang="it-IT" sz="2600" dirty="0"/>
              <a:t> of array </a:t>
            </a:r>
            <a:r>
              <a:rPr lang="it-IT" sz="2600" dirty="0" err="1"/>
              <a:t>components</a:t>
            </a:r>
            <a:r>
              <a:rPr lang="it-IT" sz="2600" dirty="0"/>
              <a:t> are </a:t>
            </a:r>
            <a:r>
              <a:rPr lang="it-IT" sz="2600" dirty="0" err="1"/>
              <a:t>copied</a:t>
            </a:r>
            <a:r>
              <a:rPr lang="it-IT" sz="2600" dirty="0"/>
              <a:t> from the source array </a:t>
            </a:r>
            <a:r>
              <a:rPr lang="it-IT" sz="2600" dirty="0" err="1"/>
              <a:t>referenced</a:t>
            </a:r>
            <a:r>
              <a:rPr lang="it-IT" sz="2600" dirty="0"/>
              <a:t> by </a:t>
            </a:r>
            <a:r>
              <a:rPr lang="it-IT" sz="2600" dirty="0" err="1"/>
              <a:t>src</a:t>
            </a:r>
            <a:r>
              <a:rPr lang="it-IT" sz="2600" dirty="0"/>
              <a:t> to the </a:t>
            </a:r>
            <a:r>
              <a:rPr lang="it-IT" sz="2600" dirty="0" err="1"/>
              <a:t>destination</a:t>
            </a:r>
            <a:r>
              <a:rPr lang="it-IT" sz="2600" dirty="0"/>
              <a:t> array </a:t>
            </a:r>
            <a:r>
              <a:rPr lang="it-IT" sz="2600" dirty="0" err="1"/>
              <a:t>referenced</a:t>
            </a:r>
            <a:r>
              <a:rPr lang="it-IT" sz="2600" dirty="0"/>
              <a:t> by dest. The </a:t>
            </a:r>
            <a:r>
              <a:rPr lang="it-IT" sz="2600" dirty="0" err="1"/>
              <a:t>number</a:t>
            </a:r>
            <a:r>
              <a:rPr lang="it-IT" sz="2600" dirty="0"/>
              <a:t> of </a:t>
            </a:r>
            <a:r>
              <a:rPr lang="it-IT" sz="2600" dirty="0" err="1"/>
              <a:t>components</a:t>
            </a:r>
            <a:r>
              <a:rPr lang="it-IT" sz="2600" dirty="0"/>
              <a:t> </a:t>
            </a:r>
            <a:r>
              <a:rPr lang="it-IT" sz="2600" dirty="0" err="1"/>
              <a:t>copied</a:t>
            </a:r>
            <a:r>
              <a:rPr lang="it-IT" sz="2600" dirty="0"/>
              <a:t> </a:t>
            </a:r>
            <a:r>
              <a:rPr lang="it-IT" sz="2600" dirty="0" err="1"/>
              <a:t>is</a:t>
            </a:r>
            <a:r>
              <a:rPr lang="it-IT" sz="2600" dirty="0"/>
              <a:t> </a:t>
            </a:r>
            <a:r>
              <a:rPr lang="it-IT" sz="2600" dirty="0" err="1"/>
              <a:t>equal</a:t>
            </a:r>
            <a:r>
              <a:rPr lang="it-IT" sz="2600" dirty="0"/>
              <a:t> to the </a:t>
            </a:r>
            <a:r>
              <a:rPr lang="it-IT" sz="2600" dirty="0" err="1"/>
              <a:t>length</a:t>
            </a:r>
            <a:r>
              <a:rPr lang="it-IT" sz="2600" dirty="0"/>
              <a:t> </a:t>
            </a:r>
            <a:r>
              <a:rPr lang="it-IT" sz="2600" dirty="0" err="1"/>
              <a:t>argument</a:t>
            </a:r>
            <a:r>
              <a:rPr lang="it-IT" sz="2600" dirty="0"/>
              <a:t>.</a:t>
            </a:r>
          </a:p>
          <a:p>
            <a:endParaRPr lang="it-IT" sz="2600" dirty="0"/>
          </a:p>
          <a:p>
            <a:r>
              <a:rPr lang="it-IT" sz="2600" dirty="0">
                <a:latin typeface="Consolas" panose="020B0609020204030204" pitchFamily="49" charset="0"/>
                <a:cs typeface="Consolas" panose="020B0609020204030204" pitchFamily="49" charset="0"/>
              </a:rPr>
              <a:t>public </a:t>
            </a:r>
            <a:r>
              <a:rPr lang="it-IT" sz="2600" dirty="0" err="1">
                <a:latin typeface="Consolas" panose="020B0609020204030204" pitchFamily="49" charset="0"/>
                <a:cs typeface="Consolas" panose="020B0609020204030204" pitchFamily="49" charset="0"/>
              </a:rPr>
              <a:t>static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void</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arraycopy</a:t>
            </a:r>
            <a:r>
              <a:rPr lang="it-IT" sz="2600" dirty="0">
                <a:latin typeface="Consolas" panose="020B0609020204030204" pitchFamily="49" charset="0"/>
                <a:cs typeface="Consolas" panose="020B0609020204030204" pitchFamily="49" charset="0"/>
              </a:rPr>
              <a:t>(Object </a:t>
            </a:r>
            <a:r>
              <a:rPr lang="it-IT" sz="2600" dirty="0" err="1">
                <a:latin typeface="Consolas" panose="020B0609020204030204" pitchFamily="49" charset="0"/>
                <a:cs typeface="Consolas" panose="020B0609020204030204" pitchFamily="49" charset="0"/>
              </a:rPr>
              <a:t>src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srcPos</a:t>
            </a:r>
            <a:r>
              <a:rPr lang="it-IT" sz="2600" dirty="0">
                <a:latin typeface="Consolas" panose="020B0609020204030204" pitchFamily="49" charset="0"/>
                <a:cs typeface="Consolas" panose="020B0609020204030204" pitchFamily="49" charset="0"/>
              </a:rPr>
              <a:t>, Object dest,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destPos</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length</a:t>
            </a:r>
            <a:r>
              <a:rPr lang="it-IT" sz="2600" dirty="0">
                <a:latin typeface="Consolas" panose="020B0609020204030204" pitchFamily="49" charset="0"/>
                <a:cs typeface="Consolas" panose="020B0609020204030204" pitchFamily="49" charset="0"/>
              </a:rPr>
              <a:t>)</a:t>
            </a:r>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fill</a:t>
            </a:r>
            <a:r>
              <a:rPr lang="it-IT" sz="1400" dirty="0">
                <a:latin typeface="Consolas" panose="020B0609020204030204" pitchFamily="49" charset="0"/>
                <a:cs typeface="Consolas" panose="020B0609020204030204" pitchFamily="49" charset="0"/>
              </a:rPr>
              <a:t>(v1,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sort</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System.</a:t>
            </a:r>
            <a:r>
              <a:rPr lang="it-IT" sz="1400" i="1" dirty="0" err="1">
                <a:solidFill>
                  <a:schemeClr val="accent6">
                    <a:lumMod val="75000"/>
                  </a:schemeClr>
                </a:solidFill>
                <a:latin typeface="Consolas" panose="020B0609020204030204" pitchFamily="49" charset="0"/>
                <a:cs typeface="Consolas" panose="020B0609020204030204" pitchFamily="49" charset="0"/>
              </a:rPr>
              <a:t>arraycopy</a:t>
            </a:r>
            <a:r>
              <a:rPr lang="it-IT" sz="1400" dirty="0">
                <a:latin typeface="Consolas" panose="020B0609020204030204" pitchFamily="49" charset="0"/>
                <a:cs typeface="Consolas" panose="020B0609020204030204" pitchFamily="49" charset="0"/>
              </a:rPr>
              <a:t>(v1, 0, v2, 0, 10);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("v2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(v2));</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Output:</a:t>
            </a:r>
          </a:p>
          <a:p>
            <a:pPr marL="0" indent="0">
              <a:buNone/>
            </a:pPr>
            <a:r>
              <a:rPr lang="en-GB" sz="1400" dirty="0">
                <a:latin typeface="Consolas" panose="020B0609020204030204" pitchFamily="49" charset="0"/>
                <a:cs typeface="Consolas" panose="020B0609020204030204" pitchFamily="49" charset="0"/>
              </a:rPr>
              <a:t>v1 = [70, 70, 70, 70, 70, 70, 70, 70]</a:t>
            </a:r>
          </a:p>
          <a:p>
            <a:pPr marL="0" indent="0">
              <a:buNone/>
            </a:pPr>
            <a:r>
              <a:rPr lang="en-GB" sz="1400" dirty="0">
                <a:latin typeface="Consolas" panose="020B0609020204030204" pitchFamily="49" charset="0"/>
                <a:cs typeface="Consolas" panose="020B0609020204030204" pitchFamily="49" charset="0"/>
              </a:rPr>
              <a:t>v1 = [75, 69, 20, 32, 5, 2, 47, 88]</a:t>
            </a:r>
          </a:p>
          <a:p>
            <a:pPr marL="0" indent="0">
              <a:buNone/>
            </a:pPr>
            <a:r>
              <a:rPr lang="en-GB" sz="1400" dirty="0">
                <a:latin typeface="Consolas" panose="020B0609020204030204" pitchFamily="49" charset="0"/>
                <a:cs typeface="Consolas" panose="020B0609020204030204" pitchFamily="49" charset="0"/>
              </a:rPr>
              <a:t>v1 = [2, 5, 20, 32, 47, 69, 75, 88]</a:t>
            </a:r>
          </a:p>
          <a:p>
            <a:pPr marL="0" indent="0">
              <a:buNone/>
            </a:pPr>
            <a:r>
              <a:rPr lang="en-GB" sz="1400" dirty="0">
                <a:latin typeface="Consolas" panose="020B0609020204030204" pitchFamily="49" charset="0"/>
                <a:cs typeface="Consolas" panose="020B0609020204030204" pitchFamily="49" charset="0"/>
              </a:rPr>
              <a:t>v2 = [2, 5, 20, 32, 47, 0, 0, 0]</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6"/>
            <a:ext cx="4059102" cy="2664296"/>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5541" r="-25541"/>
          <a:stretch>
            <a:fillRect/>
          </a:stretch>
        </p:blipFill>
        <p:spPr>
          <a:xfrm>
            <a:off x="4355976" y="2132857"/>
            <a:ext cx="4846917" cy="2665618"/>
          </a:xfrm>
        </p:spPr>
      </p:pic>
    </p:spTree>
    <p:extLst>
      <p:ext uri="{BB962C8B-B14F-4D97-AF65-F5344CB8AC3E}">
        <p14:creationId xmlns:p14="http://schemas.microsoft.com/office/powerpoint/2010/main" val="70532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pPr marL="0" indent="0">
              <a:buNone/>
            </a:pPr>
            <a:r>
              <a:rPr lang="en-US" sz="2800" b="1" i="1" dirty="0"/>
              <a:t>public static void main(String[] </a:t>
            </a:r>
            <a:r>
              <a:rPr lang="en-US" sz="2800" b="1" i="1" dirty="0" err="1"/>
              <a:t>args</a:t>
            </a:r>
            <a:r>
              <a:rPr lang="en-US" sz="2800" b="1" i="1" dirty="0"/>
              <a:t>) {</a:t>
            </a:r>
          </a:p>
          <a:p>
            <a:pPr marL="0" indent="0">
              <a:buNone/>
            </a:pPr>
            <a:r>
              <a:rPr lang="it-IT" sz="2800" b="1" i="1" dirty="0"/>
              <a:t>	</a:t>
            </a:r>
            <a:r>
              <a:rPr lang="mr-IN" sz="2800" b="1" i="1" dirty="0"/>
              <a:t>…</a:t>
            </a:r>
            <a:endParaRPr lang="it-IT" sz="2800" b="1" i="1" dirty="0"/>
          </a:p>
          <a:p>
            <a:pPr marL="0" indent="0">
              <a:buNone/>
            </a:pPr>
            <a:r>
              <a:rPr lang="it-IT" sz="2800" b="1" i="1" dirty="0"/>
              <a:t>}</a:t>
            </a:r>
            <a:endParaRPr lang="en-US" sz="2800"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6536</TotalTime>
  <Words>1562</Words>
  <Application>Microsoft Macintosh PowerPoint</Application>
  <PresentationFormat>On-screen Show (4:3)</PresentationFormat>
  <Paragraphs>374</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Compiled vs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java.lang.System.arraycopy()</vt:lpstr>
      <vt:lpstr>Example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318</cp:revision>
  <cp:lastPrinted>2020-03-01T16:00:09Z</cp:lastPrinted>
  <dcterms:created xsi:type="dcterms:W3CDTF">2011-09-06T09:06:15Z</dcterms:created>
  <dcterms:modified xsi:type="dcterms:W3CDTF">2021-02-22T14:20:48Z</dcterms:modified>
</cp:coreProperties>
</file>