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5"/>
  </p:notesMasterIdLst>
  <p:sldIdLst>
    <p:sldId id="256" r:id="rId2"/>
    <p:sldId id="341" r:id="rId3"/>
    <p:sldId id="342" r:id="rId4"/>
    <p:sldId id="356" r:id="rId5"/>
    <p:sldId id="386" r:id="rId6"/>
    <p:sldId id="396" r:id="rId7"/>
    <p:sldId id="387" r:id="rId8"/>
    <p:sldId id="381" r:id="rId9"/>
    <p:sldId id="402" r:id="rId10"/>
    <p:sldId id="390" r:id="rId11"/>
    <p:sldId id="401" r:id="rId12"/>
    <p:sldId id="403" r:id="rId13"/>
    <p:sldId id="404" r:id="rId14"/>
    <p:sldId id="299" r:id="rId15"/>
    <p:sldId id="405" r:id="rId16"/>
    <p:sldId id="302" r:id="rId17"/>
    <p:sldId id="388" r:id="rId18"/>
    <p:sldId id="406" r:id="rId19"/>
    <p:sldId id="398" r:id="rId20"/>
    <p:sldId id="400" r:id="rId21"/>
    <p:sldId id="311" r:id="rId22"/>
    <p:sldId id="306" r:id="rId23"/>
    <p:sldId id="407" r:id="rId24"/>
    <p:sldId id="312" r:id="rId25"/>
    <p:sldId id="408" r:id="rId26"/>
    <p:sldId id="349" r:id="rId27"/>
    <p:sldId id="359" r:id="rId28"/>
    <p:sldId id="358" r:id="rId29"/>
    <p:sldId id="351" r:id="rId30"/>
    <p:sldId id="352" r:id="rId31"/>
    <p:sldId id="353" r:id="rId32"/>
    <p:sldId id="355" r:id="rId33"/>
    <p:sldId id="409" r:id="rId34"/>
    <p:sldId id="288" r:id="rId35"/>
    <p:sldId id="410" r:id="rId36"/>
    <p:sldId id="411" r:id="rId37"/>
    <p:sldId id="412" r:id="rId38"/>
    <p:sldId id="344" r:id="rId39"/>
    <p:sldId id="345" r:id="rId40"/>
    <p:sldId id="346" r:id="rId41"/>
    <p:sldId id="413" r:id="rId42"/>
    <p:sldId id="261" r:id="rId43"/>
    <p:sldId id="260" r:id="rId44"/>
    <p:sldId id="257" r:id="rId45"/>
    <p:sldId id="258" r:id="rId46"/>
    <p:sldId id="259" r:id="rId47"/>
    <p:sldId id="270" r:id="rId48"/>
    <p:sldId id="264" r:id="rId49"/>
    <p:sldId id="271" r:id="rId50"/>
    <p:sldId id="263" r:id="rId51"/>
    <p:sldId id="265" r:id="rId52"/>
    <p:sldId id="269" r:id="rId53"/>
    <p:sldId id="266" r:id="rId54"/>
    <p:sldId id="272" r:id="rId55"/>
    <p:sldId id="340" r:id="rId56"/>
    <p:sldId id="274" r:id="rId57"/>
    <p:sldId id="273" r:id="rId58"/>
    <p:sldId id="278" r:id="rId59"/>
    <p:sldId id="280" r:id="rId60"/>
    <p:sldId id="333" r:id="rId61"/>
    <p:sldId id="277" r:id="rId62"/>
    <p:sldId id="279" r:id="rId63"/>
    <p:sldId id="275" r:id="rId64"/>
    <p:sldId id="276" r:id="rId65"/>
    <p:sldId id="283" r:id="rId66"/>
    <p:sldId id="284" r:id="rId67"/>
    <p:sldId id="285" r:id="rId68"/>
    <p:sldId id="286" r:id="rId69"/>
    <p:sldId id="287" r:id="rId70"/>
    <p:sldId id="289" r:id="rId71"/>
    <p:sldId id="334" r:id="rId72"/>
    <p:sldId id="335" r:id="rId73"/>
    <p:sldId id="290" r:id="rId74"/>
    <p:sldId id="291" r:id="rId75"/>
    <p:sldId id="292" r:id="rId76"/>
    <p:sldId id="293" r:id="rId77"/>
    <p:sldId id="336" r:id="rId78"/>
    <p:sldId id="294" r:id="rId79"/>
    <p:sldId id="295" r:id="rId80"/>
    <p:sldId id="297" r:id="rId81"/>
    <p:sldId id="298" r:id="rId82"/>
    <p:sldId id="300" r:id="rId83"/>
    <p:sldId id="301" r:id="rId84"/>
    <p:sldId id="303" r:id="rId85"/>
    <p:sldId id="304" r:id="rId86"/>
    <p:sldId id="305" r:id="rId87"/>
    <p:sldId id="307" r:id="rId88"/>
    <p:sldId id="308" r:id="rId89"/>
    <p:sldId id="309" r:id="rId90"/>
    <p:sldId id="310" r:id="rId91"/>
    <p:sldId id="313" r:id="rId92"/>
    <p:sldId id="327" r:id="rId93"/>
    <p:sldId id="314" r:id="rId94"/>
    <p:sldId id="337" r:id="rId95"/>
    <p:sldId id="338" r:id="rId96"/>
    <p:sldId id="339" r:id="rId97"/>
    <p:sldId id="319" r:id="rId98"/>
    <p:sldId id="320" r:id="rId99"/>
    <p:sldId id="329" r:id="rId100"/>
    <p:sldId id="330" r:id="rId101"/>
    <p:sldId id="322" r:id="rId102"/>
    <p:sldId id="325" r:id="rId103"/>
    <p:sldId id="326" r:id="rId10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631"/>
  </p:normalViewPr>
  <p:slideViewPr>
    <p:cSldViewPr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22/02/21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4D60BF-EFBC-5743-8A89-CC6906C80278}" type="slidenum">
              <a:rPr lang="en-US" sz="1200">
                <a:latin typeface="Times New Roman" charset="0"/>
              </a:rPr>
              <a:pPr/>
              <a:t>86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D7DEF-C37B-B748-A244-1EC5FF0C82D3}" type="slidenum">
              <a:rPr lang="en-US" sz="1200">
                <a:latin typeface="Times New Roman" charset="0"/>
              </a:rPr>
              <a:pPr/>
              <a:t>98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E4B428-3D04-014D-8EEF-AF9131895F93}" type="slidenum">
              <a:rPr lang="en-US" sz="1200">
                <a:latin typeface="Times New Roman" charset="0"/>
              </a:rPr>
              <a:pPr/>
              <a:t>101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5644DC-EB34-AB45-82BB-CDD34B7F5BED}" type="slidenum">
              <a:rPr lang="en-US" sz="1200">
                <a:latin typeface="Times New Roman" charset="0"/>
              </a:rPr>
              <a:pPr/>
              <a:t>102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12354B-C32C-3E44-9516-97DB9D490ABA}" type="slidenum">
              <a:rPr lang="en-US" sz="1200">
                <a:latin typeface="Times New Roman" charset="0"/>
              </a:rPr>
              <a:pPr/>
              <a:t>103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163344-9839-FC48-A0AE-EC7B457773EE}" type="slidenum">
              <a:rPr lang="en-US" sz="1200">
                <a:latin typeface="Times New Roman" charset="0"/>
              </a:rPr>
              <a:pPr/>
              <a:t>87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551D58-B3EE-A74C-9822-D6573A2AA8E8}" type="slidenum">
              <a:rPr lang="en-US" sz="1200">
                <a:latin typeface="Times New Roman" charset="0"/>
              </a:rPr>
              <a:pPr/>
              <a:t>88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3A7335-9E0F-2145-A1F1-1B40BC30437A}" type="slidenum">
              <a:rPr lang="en-US" sz="1200">
                <a:latin typeface="Times New Roman" charset="0"/>
              </a:rPr>
              <a:pPr/>
              <a:t>89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83C81-91F6-844A-9790-6807AE7AE3BB}" type="slidenum">
              <a:rPr lang="en-US" sz="1200">
                <a:latin typeface="Times New Roman" charset="0"/>
              </a:rPr>
              <a:pPr/>
              <a:t>90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91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92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D589BE-F165-1840-8D6C-0DDBEAD3B40B}" type="slidenum">
              <a:rPr lang="en-US" sz="1200">
                <a:latin typeface="Times New Roman" charset="0"/>
              </a:rPr>
              <a:pPr/>
              <a:t>93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0C9840-AF57-424A-8048-2CA8090C135D}" type="slidenum">
              <a:rPr lang="en-US" sz="1200">
                <a:latin typeface="Times New Roman" charset="0"/>
              </a:rPr>
              <a:pPr/>
              <a:t>97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Object Oriented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Since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attributes are usually encapsulated</a:t>
            </a:r>
            <a:r>
              <a:rPr lang="en-US" sz="2000" dirty="0">
                <a:solidFill>
                  <a:srgbClr val="E46C0A"/>
                </a:solidFill>
              </a:rPr>
              <a:t>, </a:t>
            </a:r>
            <a:r>
              <a:rPr lang="en-US" sz="2000" dirty="0"/>
              <a:t>methods for reading and writing them are frequently useful. These methods are called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getters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en-US" sz="2000" dirty="0"/>
              <a:t>.</a:t>
            </a:r>
          </a:p>
          <a:p>
            <a:r>
              <a:rPr lang="en-US" sz="2000" dirty="0"/>
              <a:t>In Eclipse you can generate them automatically!</a:t>
            </a:r>
          </a:p>
          <a:p>
            <a:r>
              <a:rPr lang="en-US" sz="2000" dirty="0"/>
              <a:t>It is worth noting that, for reducing the number of errors, </a:t>
            </a:r>
            <a:r>
              <a:rPr lang="en-US" sz="2000" dirty="0">
                <a:solidFill>
                  <a:srgbClr val="E46C0A"/>
                </a:solidFill>
              </a:rPr>
              <a:t>using the same name for method parameters and class attributes is a good practice!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String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color</a:t>
            </a:r>
            <a:r>
              <a:rPr lang="en-US" sz="20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String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get</a:t>
            </a:r>
            <a:r>
              <a:rPr lang="en-US" sz="2000" dirty="0" err="1">
                <a:latin typeface="Consolas"/>
                <a:cs typeface="Consolas"/>
              </a:rPr>
              <a:t>Color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color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void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set</a:t>
            </a:r>
            <a:r>
              <a:rPr lang="en-US" sz="2000" dirty="0" err="1">
                <a:latin typeface="Consolas"/>
                <a:cs typeface="Consolas"/>
              </a:rPr>
              <a:t>Color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String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color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this.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color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color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1601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activateWaterFans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A8E821E-23E9-D747-8AB9-E6970B5C13E5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100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467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C51392-1779-B24F-9CB9-E40C7BA8859F}" type="slidenum">
              <a:rPr lang="en-US" sz="1400">
                <a:latin typeface="Arial" charset="0"/>
              </a:rPr>
              <a:pPr/>
              <a:t>101</a:t>
            </a:fld>
            <a:endParaRPr lang="en-US" sz="1400">
              <a:latin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Interfaces and </a:t>
            </a:r>
            <a:r>
              <a:rPr lang="en-US" dirty="0" err="1">
                <a:solidFill>
                  <a:schemeClr val="tx1"/>
                </a:solidFill>
                <a:latin typeface="Trebuchet MS" charset="0"/>
              </a:rPr>
              <a:t>instanceof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a keyword that tells you whether a variable </a:t>
            </a:r>
            <a:br>
              <a:rPr lang="en-US" sz="2400" dirty="0">
                <a:latin typeface="Calibri"/>
                <a:cs typeface="Calibri"/>
              </a:rPr>
            </a:b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altLang="ja-JP" sz="2400" dirty="0">
                <a:latin typeface="Calibri"/>
                <a:cs typeface="Calibri"/>
              </a:rPr>
              <a:t>is a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altLang="ja-JP" sz="2400" dirty="0">
                <a:latin typeface="Calibri"/>
                <a:cs typeface="Calibri"/>
              </a:rPr>
              <a:t> member of a class or interface</a:t>
            </a:r>
          </a:p>
          <a:p>
            <a:pPr eaLnBrk="1" hangingPunct="1"/>
            <a:r>
              <a:rPr lang="en-US" altLang="ja-JP" sz="2400" dirty="0">
                <a:latin typeface="Calibri"/>
                <a:cs typeface="Calibri"/>
              </a:rPr>
              <a:t>Membership of a class or interfaces can be translated with 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“has its methods implemented”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class Dog extends Animal implements Pet {...} 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Dog </a:t>
            </a: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latin typeface="Consolas"/>
                <a:cs typeface="Consolas"/>
              </a:rPr>
              <a:t> = new Dog();						 </a:t>
            </a:r>
            <a:br>
              <a:rPr lang="en-US" sz="2000" dirty="0">
                <a:latin typeface="Consolas"/>
                <a:cs typeface="Consolas"/>
              </a:rPr>
            </a:br>
            <a:endParaRPr lang="en-US" sz="2000" dirty="0">
              <a:latin typeface="Consolas"/>
              <a:cs typeface="Consolas"/>
            </a:endParaRP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Dog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  //OK!</a:t>
            </a: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Animal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   //OK!</a:t>
            </a: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Pet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      //OK!</a:t>
            </a:r>
          </a:p>
        </p:txBody>
      </p:sp>
    </p:spTree>
    <p:extLst>
      <p:ext uri="{BB962C8B-B14F-4D97-AF65-F5344CB8AC3E}">
        <p14:creationId xmlns:p14="http://schemas.microsoft.com/office/powerpoint/2010/main" val="10265894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6B987-7484-7548-AC0E-B0EEF56B0060}" type="slidenum">
              <a:rPr lang="en-US" sz="1400">
                <a:latin typeface="Arial" charset="0"/>
              </a:rPr>
              <a:pPr/>
              <a:t>102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Vocabulary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  <a:r>
              <a:rPr lang="en-US" dirty="0">
                <a:latin typeface="Calibri"/>
                <a:cs typeface="Calibri"/>
              </a:rPr>
              <a:t>—a method which is declared but not defined (it has no method body)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  <a:r>
              <a:rPr lang="en-US" dirty="0">
                <a:latin typeface="Calibri"/>
                <a:cs typeface="Calibri"/>
              </a:rPr>
              <a:t>—a class which either (1) contains abstract methods, or (2) has been declared abstract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instantiate</a:t>
            </a:r>
            <a:r>
              <a:rPr lang="en-US" dirty="0">
                <a:latin typeface="Calibri"/>
                <a:cs typeface="Calibri"/>
              </a:rPr>
              <a:t>—to create an instance (object)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—similar to a class, but contains only abstract methods (and possibly constants)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adapter class</a:t>
            </a:r>
            <a:r>
              <a:rPr lang="en-US" dirty="0">
                <a:latin typeface="Calibri"/>
                <a:cs typeface="Calibri"/>
              </a:rPr>
              <a:t>—a class that implements an interface but has only empty method bodies</a:t>
            </a:r>
          </a:p>
        </p:txBody>
      </p:sp>
    </p:spTree>
    <p:extLst>
      <p:ext uri="{BB962C8B-B14F-4D97-AF65-F5344CB8AC3E}">
        <p14:creationId xmlns:p14="http://schemas.microsoft.com/office/powerpoint/2010/main" val="26278907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F07842-FE8F-024A-80A1-7455D66E18B9}" type="slidenum">
              <a:rPr lang="en-US" sz="1400">
                <a:latin typeface="Arial" charset="0"/>
              </a:rPr>
              <a:pPr/>
              <a:t>103</a:t>
            </a:fld>
            <a:endParaRPr lang="en-US" sz="1400">
              <a:latin typeface="Arial" charset="0"/>
            </a:endParaRP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762000" y="1828800"/>
            <a:ext cx="7543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Complexity has nothing to do with intelligence, simplicity does.</a:t>
            </a:r>
          </a:p>
          <a:p>
            <a:r>
              <a:rPr lang="en-US" i="1" dirty="0"/>
              <a:t>                                                                  — Larry </a:t>
            </a:r>
            <a:r>
              <a:rPr lang="en-US" i="1" dirty="0" err="1"/>
              <a:t>Bossidy</a:t>
            </a:r>
            <a:endParaRPr lang="en-US" i="1" dirty="0"/>
          </a:p>
          <a:p>
            <a:pPr algn="r"/>
            <a:r>
              <a:rPr lang="en-US" sz="1800" i="1" dirty="0"/>
              <a:t>Ex CEO Honeywell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Perfection is achieved, not when there is nothing more to add, but when there is nothing left to take away.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  — Antoine de Saint </a:t>
            </a:r>
            <a:r>
              <a:rPr lang="en-US" i="1" dirty="0" err="1"/>
              <a:t>Exupery</a:t>
            </a:r>
            <a:endParaRPr lang="en-US" i="1" dirty="0"/>
          </a:p>
          <a:p>
            <a:pPr algn="r"/>
            <a:r>
              <a:rPr lang="en-US" sz="1800" i="1" dirty="0" err="1"/>
              <a:t>Scrittore</a:t>
            </a:r>
            <a:r>
              <a:rPr lang="en-US" sz="1800" i="1" dirty="0"/>
              <a:t>, </a:t>
            </a:r>
            <a:r>
              <a:rPr lang="en-US" sz="1800" i="1" dirty="0" err="1"/>
              <a:t>aviatore</a:t>
            </a:r>
            <a:r>
              <a:rPr lang="en-US" sz="1800" i="1" dirty="0"/>
              <a:t> </a:t>
            </a:r>
            <a:r>
              <a:rPr lang="en-US" sz="1800" i="1" dirty="0" err="1"/>
              <a:t>francese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417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2F1F-24E2-0042-BFE2-F2E73599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197A-C0A4-C441-833D-2EC3C394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handy to obtain a textual representation from objects.</a:t>
            </a:r>
          </a:p>
          <a:p>
            <a:r>
              <a:rPr lang="en-GB" dirty="0"/>
              <a:t>In order to provide objects with this feature the method </a:t>
            </a:r>
            <a:r>
              <a:rPr lang="en-GB" i="1" dirty="0"/>
              <a:t>String </a:t>
            </a:r>
            <a:r>
              <a:rPr lang="en-GB" i="1" dirty="0" err="1"/>
              <a:t>toString</a:t>
            </a:r>
            <a:r>
              <a:rPr lang="en-GB" i="1" dirty="0"/>
              <a:t>() </a:t>
            </a:r>
            <a:r>
              <a:rPr lang="en-GB" dirty="0"/>
              <a:t>have to be implemented.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53002-338C-7F40-A1DC-D98F01A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12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r>
              <a:rPr lang="en-US" dirty="0"/>
              <a:t>Methods may have parameters </a:t>
            </a:r>
            <a:endParaRPr lang="en-US" dirty="0">
              <a:latin typeface="Wingdings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a Class there may be different methods with the same name but different signatures </a:t>
            </a:r>
          </a:p>
          <a:p>
            <a:r>
              <a:rPr lang="en-US" dirty="0"/>
              <a:t>A signature is made by: </a:t>
            </a:r>
          </a:p>
          <a:p>
            <a:pPr lvl="1"/>
            <a:r>
              <a:rPr lang="en-US" dirty="0"/>
              <a:t>Method name </a:t>
            </a:r>
          </a:p>
          <a:p>
            <a:pPr lvl="1"/>
            <a:r>
              <a:rPr lang="en-US" dirty="0"/>
              <a:t>Ordered list of parameters types </a:t>
            </a:r>
          </a:p>
          <a:p>
            <a:r>
              <a:rPr lang="en-US" dirty="0"/>
              <a:t>The method whose parameters types list matches, is then executed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447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C2F44-27D5-224C-A6BC-BF656C25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doit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doit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2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f.doit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(5,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"));  // 8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2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f.doit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", 5));  // 15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8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identified by:</a:t>
            </a:r>
          </a:p>
          <a:p>
            <a:pPr lvl="1"/>
            <a:r>
              <a:rPr lang="en-US" dirty="0"/>
              <a:t>Its </a:t>
            </a:r>
            <a:r>
              <a:rPr lang="en-US" dirty="0">
                <a:solidFill>
                  <a:srgbClr val="E46C0A"/>
                </a:solidFill>
              </a:rPr>
              <a:t>class</a:t>
            </a:r>
            <a:r>
              <a:rPr lang="en-US" dirty="0"/>
              <a:t>, which defines its structure in terms of </a:t>
            </a:r>
            <a:r>
              <a:rPr lang="en-US" dirty="0">
                <a:solidFill>
                  <a:srgbClr val="E46C0A"/>
                </a:solidFill>
              </a:rPr>
              <a:t>attributes</a:t>
            </a:r>
            <a:r>
              <a:rPr lang="en-US" dirty="0"/>
              <a:t> and </a:t>
            </a:r>
            <a:r>
              <a:rPr lang="en-US" dirty="0">
                <a:solidFill>
                  <a:srgbClr val="E46C0A"/>
                </a:solidFill>
              </a:rPr>
              <a:t>methods</a:t>
            </a:r>
          </a:p>
          <a:p>
            <a:pPr lvl="1"/>
            <a:r>
              <a:rPr lang="en-US" dirty="0"/>
              <a:t>Its </a:t>
            </a:r>
            <a:r>
              <a:rPr lang="en-US" dirty="0">
                <a:solidFill>
                  <a:srgbClr val="E46C0A"/>
                </a:solidFill>
              </a:rPr>
              <a:t>state</a:t>
            </a:r>
            <a:r>
              <a:rPr lang="en-US" dirty="0"/>
              <a:t> (attributes values) </a:t>
            </a:r>
          </a:p>
          <a:p>
            <a:r>
              <a:rPr lang="en-US" dirty="0"/>
              <a:t>An internal unique identifier </a:t>
            </a:r>
          </a:p>
          <a:p>
            <a:pPr lvl="1"/>
            <a:r>
              <a:rPr lang="en-US" i="1" dirty="0"/>
              <a:t>try: </a:t>
            </a:r>
            <a:r>
              <a:rPr lang="en-US" i="1" dirty="0" err="1"/>
              <a:t>System.out.println</a:t>
            </a:r>
            <a:r>
              <a:rPr lang="en-US" i="1" dirty="0"/>
              <a:t>(new </a:t>
            </a:r>
            <a:r>
              <a:rPr lang="en-US" i="1" dirty="0" err="1"/>
              <a:t>int</a:t>
            </a:r>
            <a:r>
              <a:rPr lang="en-US" i="1" dirty="0"/>
              <a:t>[16]);</a:t>
            </a:r>
          </a:p>
          <a:p>
            <a:r>
              <a:rPr lang="en-US" dirty="0"/>
              <a:t>Zero, one or more reference can point to the same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29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Creation of an object is made with the keyword new </a:t>
            </a:r>
          </a:p>
          <a:p>
            <a:r>
              <a:rPr lang="en-US" sz="2400" dirty="0"/>
              <a:t>It returns a reference to the piece of memory containing the created object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Car c1 = new Car(Red, Fiat, False);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Car c2 = c1;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Car c3 = new Car(White, BMW, True)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3804"/>
            <a:ext cx="6728544" cy="22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Creates a new instance of the specific Class, and allocates the necessary memory in the heap </a:t>
            </a:r>
          </a:p>
          <a:p>
            <a:r>
              <a:rPr lang="en-US" dirty="0"/>
              <a:t>Calls the constructor method of the object (</a:t>
            </a:r>
            <a:r>
              <a:rPr lang="en-US" dirty="0">
                <a:solidFill>
                  <a:srgbClr val="E46C0A"/>
                </a:solidFill>
              </a:rPr>
              <a:t>a method without return type and with the same name of the Class</a:t>
            </a:r>
            <a:r>
              <a:rPr lang="en-US" dirty="0"/>
              <a:t>) </a:t>
            </a:r>
          </a:p>
          <a:p>
            <a:r>
              <a:rPr lang="en-US" dirty="0"/>
              <a:t>Returns a reference to the new object created </a:t>
            </a:r>
          </a:p>
          <a:p>
            <a:r>
              <a:rPr lang="en-US" dirty="0"/>
              <a:t>Constructors can have parameters </a:t>
            </a:r>
          </a:p>
          <a:p>
            <a:pPr lvl="1"/>
            <a:r>
              <a:rPr lang="en-US" sz="2600" dirty="0">
                <a:latin typeface="Consolas"/>
                <a:cs typeface="Consolas"/>
              </a:rPr>
              <a:t>String s = new String();</a:t>
            </a:r>
          </a:p>
          <a:p>
            <a:pPr lvl="1"/>
            <a:r>
              <a:rPr lang="en-US" sz="2600" dirty="0">
                <a:latin typeface="Consolas"/>
                <a:cs typeface="Consolas"/>
              </a:rPr>
              <a:t>String s = new String(“ABC”);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117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method contains operations we want to execute as soon as objects are created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attributes initialization</a:t>
            </a:r>
            <a:r>
              <a:rPr lang="en-US" dirty="0"/>
              <a:t>!)</a:t>
            </a:r>
            <a:endParaRPr lang="en-US" dirty="0">
              <a:solidFill>
                <a:srgbClr val="F79646"/>
              </a:solidFill>
            </a:endParaRPr>
          </a:p>
          <a:p>
            <a:r>
              <a:rPr lang="en-US" dirty="0"/>
              <a:t>Overloading of constructors is often used </a:t>
            </a:r>
          </a:p>
          <a:p>
            <a:r>
              <a:rPr lang="en-US" dirty="0"/>
              <a:t>If a constructor is not defined within a class, a default one (with no parameters) is defined.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a constructor is defined, the default one is disabled!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28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public class Car {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private String </a:t>
            </a:r>
            <a:r>
              <a:rPr lang="en-AU" sz="1500" dirty="0" err="1">
                <a:latin typeface="Consolas"/>
                <a:cs typeface="Consolas"/>
              </a:rPr>
              <a:t>color</a:t>
            </a:r>
            <a:r>
              <a:rPr lang="en-AU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public void </a:t>
            </a:r>
            <a:r>
              <a:rPr lang="en-AU" sz="1500" dirty="0" err="1">
                <a:latin typeface="Consolas"/>
                <a:cs typeface="Consolas"/>
              </a:rPr>
              <a:t>setColor</a:t>
            </a:r>
            <a:r>
              <a:rPr lang="en-AU" sz="1500" dirty="0">
                <a:latin typeface="Consolas"/>
                <a:cs typeface="Consolas"/>
              </a:rPr>
              <a:t>(String </a:t>
            </a:r>
            <a:r>
              <a:rPr lang="en-AU" sz="1500" dirty="0" err="1">
                <a:latin typeface="Consolas"/>
                <a:cs typeface="Consolas"/>
              </a:rPr>
              <a:t>color</a:t>
            </a:r>
            <a:r>
              <a:rPr lang="en-AU" sz="15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	</a:t>
            </a:r>
            <a:r>
              <a:rPr lang="en-AU" sz="1500" dirty="0" err="1">
                <a:latin typeface="Consolas"/>
                <a:cs typeface="Consolas"/>
              </a:rPr>
              <a:t>this.color</a:t>
            </a:r>
            <a:r>
              <a:rPr lang="en-AU" sz="1500" dirty="0">
                <a:latin typeface="Consolas"/>
                <a:cs typeface="Consolas"/>
              </a:rPr>
              <a:t> = </a:t>
            </a:r>
            <a:r>
              <a:rPr lang="en-AU" sz="1500" dirty="0" err="1">
                <a:latin typeface="Consolas"/>
                <a:cs typeface="Consolas"/>
              </a:rPr>
              <a:t>color</a:t>
            </a:r>
            <a:r>
              <a:rPr lang="en-AU" sz="15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public </a:t>
            </a:r>
            <a:r>
              <a:rPr lang="it-IT" sz="1500" dirty="0" err="1">
                <a:latin typeface="Consolas"/>
                <a:cs typeface="Consolas"/>
              </a:rPr>
              <a:t>class</a:t>
            </a:r>
            <a:r>
              <a:rPr lang="it-IT" sz="1500" dirty="0">
                <a:latin typeface="Consolas"/>
                <a:cs typeface="Consolas"/>
              </a:rPr>
              <a:t> </a:t>
            </a:r>
            <a:r>
              <a:rPr lang="it-IT" sz="1500" dirty="0" err="1">
                <a:latin typeface="Consolas"/>
                <a:cs typeface="Consolas"/>
              </a:rPr>
              <a:t>App</a:t>
            </a:r>
            <a:r>
              <a:rPr lang="it-IT" sz="1500" dirty="0">
                <a:latin typeface="Consolas"/>
                <a:cs typeface="Consolas"/>
              </a:rPr>
              <a:t> {	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static</a:t>
            </a:r>
            <a:r>
              <a:rPr lang="it-IT" sz="1500" dirty="0">
                <a:latin typeface="Consolas"/>
                <a:cs typeface="Consolas"/>
              </a:rPr>
              <a:t> </a:t>
            </a:r>
            <a:r>
              <a:rPr lang="it-IT" sz="1500" dirty="0" err="1">
                <a:latin typeface="Consolas"/>
                <a:cs typeface="Consolas"/>
              </a:rPr>
              <a:t>void</a:t>
            </a:r>
            <a:r>
              <a:rPr lang="it-IT" sz="1500" dirty="0">
                <a:latin typeface="Consolas"/>
                <a:cs typeface="Consolas"/>
              </a:rPr>
              <a:t> </a:t>
            </a:r>
            <a:r>
              <a:rPr lang="it-IT" sz="1500" dirty="0" err="1">
                <a:latin typeface="Consolas"/>
                <a:cs typeface="Consolas"/>
              </a:rPr>
              <a:t>main</a:t>
            </a:r>
            <a:r>
              <a:rPr lang="it-IT" sz="1500" dirty="0">
                <a:latin typeface="Consolas"/>
                <a:cs typeface="Consolas"/>
              </a:rPr>
              <a:t>(</a:t>
            </a:r>
            <a:r>
              <a:rPr lang="it-IT" sz="1500" dirty="0" err="1">
                <a:latin typeface="Consolas"/>
                <a:cs typeface="Consolas"/>
              </a:rPr>
              <a:t>String</a:t>
            </a:r>
            <a:r>
              <a:rPr lang="it-IT" sz="1500" dirty="0">
                <a:latin typeface="Consolas"/>
                <a:cs typeface="Consolas"/>
              </a:rPr>
              <a:t>[] </a:t>
            </a:r>
            <a:r>
              <a:rPr lang="it-IT" sz="1500" dirty="0" err="1">
                <a:latin typeface="Consolas"/>
                <a:cs typeface="Consolas"/>
              </a:rPr>
              <a:t>args</a:t>
            </a:r>
            <a:r>
              <a:rPr lang="it-IT" sz="15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/* Works with default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constructor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Possibly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unsafe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: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attributes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not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initialized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Car c = new Car();  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137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public class Car {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private String </a:t>
            </a:r>
            <a:r>
              <a:rPr lang="en-AU" sz="1500" dirty="0" err="1">
                <a:latin typeface="Consolas"/>
                <a:cs typeface="Consolas"/>
              </a:rPr>
              <a:t>color</a:t>
            </a:r>
            <a:r>
              <a:rPr lang="en-AU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/* Constructor */</a:t>
            </a:r>
          </a:p>
          <a:p>
            <a:pPr marL="0" indent="0">
              <a:buNone/>
            </a:pP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public Car(String </a:t>
            </a:r>
            <a:r>
              <a:rPr lang="en-AU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color</a:t>
            </a: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AU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this.color</a:t>
            </a: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AU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color</a:t>
            </a: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public void </a:t>
            </a:r>
            <a:r>
              <a:rPr lang="en-AU" sz="1500" dirty="0" err="1">
                <a:latin typeface="Consolas"/>
                <a:cs typeface="Consolas"/>
              </a:rPr>
              <a:t>setColor</a:t>
            </a:r>
            <a:r>
              <a:rPr lang="en-AU" sz="1500" dirty="0">
                <a:latin typeface="Consolas"/>
                <a:cs typeface="Consolas"/>
              </a:rPr>
              <a:t>(String </a:t>
            </a:r>
            <a:r>
              <a:rPr lang="en-AU" sz="1500" dirty="0" err="1">
                <a:latin typeface="Consolas"/>
                <a:cs typeface="Consolas"/>
              </a:rPr>
              <a:t>color</a:t>
            </a:r>
            <a:r>
              <a:rPr lang="en-AU" sz="15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	</a:t>
            </a:r>
            <a:r>
              <a:rPr lang="en-AU" sz="1500" dirty="0" err="1">
                <a:latin typeface="Consolas"/>
                <a:cs typeface="Consolas"/>
              </a:rPr>
              <a:t>this.color</a:t>
            </a:r>
            <a:r>
              <a:rPr lang="en-AU" sz="1500" dirty="0">
                <a:latin typeface="Consolas"/>
                <a:cs typeface="Consolas"/>
              </a:rPr>
              <a:t> = </a:t>
            </a:r>
            <a:r>
              <a:rPr lang="en-AU" sz="1500" dirty="0" err="1">
                <a:latin typeface="Consolas"/>
                <a:cs typeface="Consolas"/>
              </a:rPr>
              <a:t>color</a:t>
            </a:r>
            <a:r>
              <a:rPr lang="en-AU" sz="15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public </a:t>
            </a:r>
            <a:r>
              <a:rPr lang="it-IT" sz="1500" dirty="0" err="1">
                <a:latin typeface="Consolas"/>
                <a:cs typeface="Consolas"/>
              </a:rPr>
              <a:t>class</a:t>
            </a:r>
            <a:r>
              <a:rPr lang="it-IT" sz="1500" dirty="0">
                <a:latin typeface="Consolas"/>
                <a:cs typeface="Consolas"/>
              </a:rPr>
              <a:t> </a:t>
            </a:r>
            <a:r>
              <a:rPr lang="it-IT" sz="1500" dirty="0" err="1">
                <a:latin typeface="Consolas"/>
                <a:cs typeface="Consolas"/>
              </a:rPr>
              <a:t>App</a:t>
            </a:r>
            <a:r>
              <a:rPr lang="it-IT" sz="1500" dirty="0">
                <a:latin typeface="Consolas"/>
                <a:cs typeface="Consolas"/>
              </a:rPr>
              <a:t> {	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static</a:t>
            </a:r>
            <a:r>
              <a:rPr lang="it-IT" sz="1500" dirty="0">
                <a:latin typeface="Consolas"/>
                <a:cs typeface="Consolas"/>
              </a:rPr>
              <a:t> </a:t>
            </a:r>
            <a:r>
              <a:rPr lang="it-IT" sz="1500" dirty="0" err="1">
                <a:latin typeface="Consolas"/>
                <a:cs typeface="Consolas"/>
              </a:rPr>
              <a:t>void</a:t>
            </a:r>
            <a:r>
              <a:rPr lang="it-IT" sz="1500" dirty="0">
                <a:latin typeface="Consolas"/>
                <a:cs typeface="Consolas"/>
              </a:rPr>
              <a:t> </a:t>
            </a:r>
            <a:r>
              <a:rPr lang="it-IT" sz="1500" dirty="0" err="1">
                <a:latin typeface="Consolas"/>
                <a:cs typeface="Consolas"/>
              </a:rPr>
              <a:t>main</a:t>
            </a:r>
            <a:r>
              <a:rPr lang="it-IT" sz="1500" dirty="0">
                <a:latin typeface="Consolas"/>
                <a:cs typeface="Consolas"/>
              </a:rPr>
              <a:t>(</a:t>
            </a:r>
            <a:r>
              <a:rPr lang="it-IT" sz="1500" dirty="0" err="1">
                <a:latin typeface="Consolas"/>
                <a:cs typeface="Consolas"/>
              </a:rPr>
              <a:t>String</a:t>
            </a:r>
            <a:r>
              <a:rPr lang="it-IT" sz="1500" dirty="0">
                <a:latin typeface="Consolas"/>
                <a:cs typeface="Consolas"/>
              </a:rPr>
              <a:t>[] </a:t>
            </a:r>
            <a:r>
              <a:rPr lang="it-IT" sz="1500" dirty="0" err="1">
                <a:latin typeface="Consolas"/>
                <a:cs typeface="Consolas"/>
              </a:rPr>
              <a:t>args</a:t>
            </a:r>
            <a:r>
              <a:rPr lang="it-IT" sz="15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Car c = new Car();      /*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Error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! Default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Constructor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missing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! */</a:t>
            </a:r>
            <a:endParaRPr lang="it-IT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Car c = new Car(</a:t>
            </a:r>
            <a:r>
              <a:rPr lang="en-AU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“Red”); 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/* Works with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defined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it-IT" sz="15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constructor</a:t>
            </a:r>
            <a:r>
              <a:rPr lang="it-IT" sz="15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! */</a:t>
            </a:r>
          </a:p>
          <a:p>
            <a:pPr marL="0" indent="0">
              <a:buNone/>
            </a:pPr>
            <a:endParaRPr lang="it-IT" sz="15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9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Classes</a:t>
            </a:r>
            <a:r>
              <a:rPr lang="it-IT" dirty="0"/>
              <a:t> and Objects</a:t>
            </a:r>
          </a:p>
        </p:txBody>
      </p:sp>
    </p:spTree>
    <p:extLst>
      <p:ext uri="{BB962C8B-B14F-4D97-AF65-F5344CB8AC3E}">
        <p14:creationId xmlns:p14="http://schemas.microsoft.com/office/powerpoint/2010/main" val="380810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latin typeface="Consolas"/>
                <a:cs typeface="Consolas"/>
              </a:rPr>
              <a:t>public class Car {</a:t>
            </a:r>
          </a:p>
          <a:p>
            <a:pPr marL="0" indent="0">
              <a:buNone/>
            </a:pPr>
            <a:r>
              <a:rPr lang="en-AU" sz="2000" dirty="0">
                <a:latin typeface="Consolas"/>
                <a:cs typeface="Consolas"/>
              </a:rPr>
              <a:t>	private String </a:t>
            </a:r>
            <a:r>
              <a:rPr lang="en-AU" sz="2000" dirty="0" err="1">
                <a:latin typeface="Consolas"/>
                <a:cs typeface="Consolas"/>
              </a:rPr>
              <a:t>color</a:t>
            </a:r>
            <a:r>
              <a:rPr lang="en-AU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public Car() {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AU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this.color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= “Red”;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AU" sz="20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public Car(String </a:t>
            </a:r>
            <a:r>
              <a:rPr lang="en-AU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color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AU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this.color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AU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color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2000" dirty="0">
                <a:latin typeface="Consolas"/>
                <a:cs typeface="Consolas"/>
              </a:rPr>
              <a:t>	public void </a:t>
            </a:r>
            <a:r>
              <a:rPr lang="en-AU" sz="2000" dirty="0" err="1">
                <a:latin typeface="Consolas"/>
                <a:cs typeface="Consolas"/>
              </a:rPr>
              <a:t>setColor</a:t>
            </a:r>
            <a:r>
              <a:rPr lang="en-AU" sz="2000" dirty="0">
                <a:latin typeface="Consolas"/>
                <a:cs typeface="Consolas"/>
              </a:rPr>
              <a:t>(String </a:t>
            </a:r>
            <a:r>
              <a:rPr lang="en-AU" sz="2000" dirty="0" err="1">
                <a:latin typeface="Consolas"/>
                <a:cs typeface="Consolas"/>
              </a:rPr>
              <a:t>color</a:t>
            </a:r>
            <a:r>
              <a:rPr lang="en-AU" sz="20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AU" sz="2000" dirty="0">
                <a:latin typeface="Consolas"/>
                <a:cs typeface="Consolas"/>
              </a:rPr>
              <a:t>		</a:t>
            </a:r>
            <a:r>
              <a:rPr lang="en-AU" sz="2000" dirty="0" err="1">
                <a:latin typeface="Consolas"/>
                <a:cs typeface="Consolas"/>
              </a:rPr>
              <a:t>this.color</a:t>
            </a:r>
            <a:r>
              <a:rPr lang="en-AU" sz="2000" dirty="0">
                <a:latin typeface="Consolas"/>
                <a:cs typeface="Consolas"/>
              </a:rPr>
              <a:t> = </a:t>
            </a:r>
            <a:r>
              <a:rPr lang="en-AU" sz="2000" dirty="0" err="1">
                <a:latin typeface="Consolas"/>
                <a:cs typeface="Consolas"/>
              </a:rPr>
              <a:t>color</a:t>
            </a:r>
            <a:r>
              <a:rPr lang="en-AU" sz="20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AU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000" dirty="0">
                <a:latin typeface="Consolas"/>
                <a:cs typeface="Consolas"/>
              </a:rPr>
              <a:t>public </a:t>
            </a:r>
            <a:r>
              <a:rPr lang="it-IT" sz="2000" dirty="0" err="1">
                <a:latin typeface="Consolas"/>
                <a:cs typeface="Consolas"/>
              </a:rPr>
              <a:t>class</a:t>
            </a:r>
            <a:r>
              <a:rPr lang="it-IT" sz="2000" dirty="0">
                <a:latin typeface="Consolas"/>
                <a:cs typeface="Consolas"/>
              </a:rPr>
              <a:t> </a:t>
            </a:r>
            <a:r>
              <a:rPr lang="it-IT" sz="2000" dirty="0" err="1">
                <a:latin typeface="Consolas"/>
                <a:cs typeface="Consolas"/>
              </a:rPr>
              <a:t>App</a:t>
            </a:r>
            <a:r>
              <a:rPr lang="it-IT" sz="2000" dirty="0">
                <a:latin typeface="Consolas"/>
                <a:cs typeface="Consolas"/>
              </a:rPr>
              <a:t> {	</a:t>
            </a:r>
          </a:p>
          <a:p>
            <a:pPr marL="0" indent="0">
              <a:buNone/>
            </a:pPr>
            <a:r>
              <a:rPr lang="it-IT" sz="2000" dirty="0">
                <a:latin typeface="Consolas"/>
                <a:cs typeface="Consolas"/>
              </a:rPr>
              <a:t>	public </a:t>
            </a:r>
            <a:r>
              <a:rPr lang="it-IT" sz="2000" dirty="0" err="1">
                <a:latin typeface="Consolas"/>
                <a:cs typeface="Consolas"/>
              </a:rPr>
              <a:t>static</a:t>
            </a:r>
            <a:r>
              <a:rPr lang="it-IT" sz="2000" dirty="0">
                <a:latin typeface="Consolas"/>
                <a:cs typeface="Consolas"/>
              </a:rPr>
              <a:t> </a:t>
            </a:r>
            <a:r>
              <a:rPr lang="it-IT" sz="2000" dirty="0" err="1">
                <a:latin typeface="Consolas"/>
                <a:cs typeface="Consolas"/>
              </a:rPr>
              <a:t>void</a:t>
            </a:r>
            <a:r>
              <a:rPr lang="it-IT" sz="2000" dirty="0">
                <a:latin typeface="Consolas"/>
                <a:cs typeface="Consolas"/>
              </a:rPr>
              <a:t> </a:t>
            </a:r>
            <a:r>
              <a:rPr lang="it-IT" sz="2000" dirty="0" err="1">
                <a:latin typeface="Consolas"/>
                <a:cs typeface="Consolas"/>
              </a:rPr>
              <a:t>main</a:t>
            </a:r>
            <a:r>
              <a:rPr lang="it-IT" sz="2000" dirty="0">
                <a:latin typeface="Consolas"/>
                <a:cs typeface="Consolas"/>
              </a:rPr>
              <a:t>(</a:t>
            </a:r>
            <a:r>
              <a:rPr lang="it-IT" sz="2000" dirty="0" err="1">
                <a:latin typeface="Consolas"/>
                <a:cs typeface="Consolas"/>
              </a:rPr>
              <a:t>String</a:t>
            </a:r>
            <a:r>
              <a:rPr lang="it-IT" sz="2000" dirty="0">
                <a:latin typeface="Consolas"/>
                <a:cs typeface="Consolas"/>
              </a:rPr>
              <a:t>[] </a:t>
            </a:r>
            <a:r>
              <a:rPr lang="it-IT" sz="2000" dirty="0" err="1">
                <a:latin typeface="Consolas"/>
                <a:cs typeface="Consolas"/>
              </a:rPr>
              <a:t>args</a:t>
            </a:r>
            <a:r>
              <a:rPr lang="it-IT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Car c = new Car();      /* Works with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defined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constructor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! */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	Car c = new Car(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“Red”);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/* Works with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defined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constructor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! */</a:t>
            </a:r>
          </a:p>
          <a:p>
            <a:pPr marL="0" indent="0">
              <a:buNone/>
            </a:pPr>
            <a:r>
              <a:rPr lang="it-IT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it-IT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544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can be useful in methods to distinguish between object attributes and local variables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this represents a reference to the current object</a:t>
            </a:r>
            <a:r>
              <a:rPr lang="en-US" sz="2000" dirty="0"/>
              <a:t>)</a:t>
            </a:r>
          </a:p>
          <a:p>
            <a:r>
              <a:rPr lang="en-US" sz="2000" dirty="0"/>
              <a:t>Accessing attributes or methods of the same object do not need using object reference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color;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it-IT" sz="2000" dirty="0">
                <a:latin typeface="Consolas"/>
                <a:cs typeface="Consolas"/>
              </a:rPr>
              <a:t>public Car(</a:t>
            </a:r>
            <a:r>
              <a:rPr lang="it-IT" sz="2000" dirty="0" err="1">
                <a:latin typeface="Consolas"/>
                <a:cs typeface="Consolas"/>
              </a:rPr>
              <a:t>String</a:t>
            </a:r>
            <a:r>
              <a:rPr lang="it-IT" sz="2000" dirty="0">
                <a:latin typeface="Consolas"/>
                <a:cs typeface="Consolas"/>
              </a:rPr>
              <a:t> color) {</a:t>
            </a:r>
          </a:p>
          <a:p>
            <a:pPr marL="0" indent="0">
              <a:buNone/>
            </a:pPr>
            <a:r>
              <a:rPr lang="it-IT" sz="2000" dirty="0">
                <a:latin typeface="Consolas"/>
                <a:cs typeface="Consolas"/>
              </a:rPr>
              <a:t>			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this.color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= color;</a:t>
            </a:r>
          </a:p>
          <a:p>
            <a:pPr marL="0" indent="0">
              <a:buNone/>
            </a:pPr>
            <a:r>
              <a:rPr lang="it-IT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80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is no longer a programmer concern</a:t>
            </a:r>
          </a:p>
          <a:p>
            <a:r>
              <a:rPr lang="en-US" sz="2000" dirty="0"/>
              <a:t>Java uses </a:t>
            </a:r>
            <a:r>
              <a:rPr lang="en-US" sz="2000" i="1" dirty="0"/>
              <a:t>Garbage Collection (an automatic way for de-allocating unreferenced objects)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5" name="Picture 4" descr="Screen Shot 2017-02-09 at 18.28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2708920"/>
            <a:ext cx="580682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45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the relational operators </a:t>
            </a:r>
            <a:r>
              <a:rPr lang="en-US" b="1" dirty="0">
                <a:solidFill>
                  <a:srgbClr val="F79646"/>
                </a:solidFill>
              </a:rPr>
              <a:t>==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79646"/>
                </a:solidFill>
              </a:rPr>
              <a:t>!=</a:t>
            </a:r>
            <a:r>
              <a:rPr lang="en-US" b="1" dirty="0"/>
              <a:t> </a:t>
            </a:r>
            <a:r>
              <a:rPr lang="en-US" dirty="0"/>
              <a:t>are defined </a:t>
            </a:r>
          </a:p>
          <a:p>
            <a:pPr lvl="1"/>
            <a:r>
              <a:rPr lang="en-US" dirty="0"/>
              <a:t>The equality condition is evaluated on the values of the references and NOT on the values of the objects !</a:t>
            </a:r>
          </a:p>
          <a:p>
            <a:pPr lvl="1"/>
            <a:r>
              <a:rPr lang="en-US" dirty="0"/>
              <a:t>The relational operators tell you whether the references points to the same object in memory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is NO pointer arithmetic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995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dotted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Dotted notations can be combined </a:t>
            </a:r>
          </a:p>
          <a:p>
            <a:pPr lvl="1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(“Hello world!”); </a:t>
            </a:r>
          </a:p>
          <a:p>
            <a:r>
              <a:rPr lang="en-US" b="1" dirty="0"/>
              <a:t>System </a:t>
            </a:r>
            <a:r>
              <a:rPr lang="en-US" dirty="0"/>
              <a:t>is a Class in package </a:t>
            </a:r>
            <a:r>
              <a:rPr lang="en-US" dirty="0" err="1"/>
              <a:t>java.lang</a:t>
            </a:r>
            <a:endParaRPr lang="en-US" dirty="0"/>
          </a:p>
          <a:p>
            <a:r>
              <a:rPr lang="en-US" b="1" dirty="0"/>
              <a:t>Out </a:t>
            </a:r>
            <a:r>
              <a:rPr lang="en-US" dirty="0"/>
              <a:t>is a (static) attribute of System referencing an object of class </a:t>
            </a:r>
            <a:r>
              <a:rPr lang="en-US" b="1" dirty="0" err="1"/>
              <a:t>PrintStream</a:t>
            </a:r>
            <a:r>
              <a:rPr lang="en-US" b="1" dirty="0"/>
              <a:t> </a:t>
            </a:r>
            <a:r>
              <a:rPr lang="en-US" dirty="0"/>
              <a:t>(representing the standard output) </a:t>
            </a:r>
          </a:p>
          <a:p>
            <a:r>
              <a:rPr lang="en-US" b="1" dirty="0" err="1"/>
              <a:t>println</a:t>
            </a:r>
            <a:r>
              <a:rPr lang="en-US" b="1" dirty="0"/>
              <a:t>() </a:t>
            </a:r>
            <a:r>
              <a:rPr lang="en-US" dirty="0"/>
              <a:t>is a method of </a:t>
            </a:r>
            <a:r>
              <a:rPr lang="en-US" b="1" dirty="0" err="1"/>
              <a:t>PrintStream</a:t>
            </a:r>
            <a:r>
              <a:rPr lang="en-US" b="1" dirty="0"/>
              <a:t> </a:t>
            </a:r>
            <a:r>
              <a:rPr lang="en-US" dirty="0"/>
              <a:t>which prints a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2633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attributes and methods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962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attributes and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attributes and methods are common to all instances of an object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They exist even when no object has been instantiated!</a:t>
            </a:r>
          </a:p>
          <a:p>
            <a:r>
              <a:rPr lang="en-US" sz="2800" dirty="0"/>
              <a:t>Access: </a:t>
            </a:r>
            <a:r>
              <a:rPr lang="en-US" sz="2800" i="1" dirty="0" err="1"/>
              <a:t>ClassName.attributename|methodname</a:t>
            </a:r>
            <a:endParaRPr lang="en-US" sz="2800" i="1" dirty="0"/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App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void main(String[]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800" i="1" dirty="0"/>
          </a:p>
          <a:p>
            <a:pPr marL="0" indent="0">
              <a:buNone/>
            </a:pPr>
            <a:endParaRPr lang="en-US" sz="3600" i="1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190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attributes and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static final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nWheels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4;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mr-IN" sz="2000" dirty="0">
                <a:latin typeface="Consolas" panose="020B0609020204030204" pitchFamily="49" charset="0"/>
                <a:cs typeface="Consolas"/>
              </a:rPr>
              <a:t>…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/* access to static attributes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Car.nWheels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double pi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mr-IN" sz="2000" dirty="0">
                <a:latin typeface="Consolas" panose="020B0609020204030204" pitchFamily="49" charset="0"/>
                <a:cs typeface="Consolas"/>
              </a:rPr>
              <a:t>…</a:t>
            </a: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20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36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Classes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156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 an ideal OO world, there are only classes and objects</a:t>
            </a:r>
          </a:p>
          <a:p>
            <a:r>
              <a:rPr lang="en-US" dirty="0"/>
              <a:t>For the sake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efficiency</a:t>
            </a:r>
            <a:r>
              <a:rPr lang="en-US" dirty="0"/>
              <a:t>, Java use primitive types (</a:t>
            </a:r>
            <a:r>
              <a:rPr lang="en-US" dirty="0" err="1"/>
              <a:t>int</a:t>
            </a:r>
            <a:r>
              <a:rPr lang="en-US" dirty="0"/>
              <a:t>, float, etc.)</a:t>
            </a:r>
          </a:p>
          <a:p>
            <a:r>
              <a:rPr lang="en-US" dirty="0">
                <a:solidFill>
                  <a:srgbClr val="E46C0A"/>
                </a:solidFill>
              </a:rPr>
              <a:t>Wrapper classes are object versions of the primitive types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conversion operations </a:t>
            </a:r>
            <a:r>
              <a:rPr lang="en-US" dirty="0"/>
              <a:t>among Strings, Objects, and primitive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8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07 at 12.4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753498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188" y="3349742"/>
            <a:ext cx="3384376" cy="10808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Descriptor of a class of objects </a:t>
            </a:r>
            <a:r>
              <a:rPr lang="en-US" sz="2000" i="1" dirty="0">
                <a:solidFill>
                  <a:schemeClr val="bg1"/>
                </a:solidFill>
              </a:rPr>
              <a:t>(Platonic idea)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5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pic>
        <p:nvPicPr>
          <p:cNvPr id="5" name="Content Placeholder 4" descr="Screen Shot 2016-03-09 at 16.43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9" r="-302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24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F1A69D-22F5-0443-8E22-EDB28B597A05}"/>
              </a:ext>
            </a:extLst>
          </p:cNvPr>
          <p:cNvSpPr/>
          <p:nvPr/>
        </p:nvSpPr>
        <p:spPr>
          <a:xfrm>
            <a:off x="1082096" y="5157192"/>
            <a:ext cx="1368152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513ADD-A76B-5449-ADC4-3558C1AF4372}"/>
              </a:ext>
            </a:extLst>
          </p:cNvPr>
          <p:cNvSpPr/>
          <p:nvPr/>
        </p:nvSpPr>
        <p:spPr>
          <a:xfrm>
            <a:off x="3818400" y="2276872"/>
            <a:ext cx="1368152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8CFB0E-2AFB-2E48-8DC0-0594F05DF8B1}"/>
              </a:ext>
            </a:extLst>
          </p:cNvPr>
          <p:cNvSpPr/>
          <p:nvPr/>
        </p:nvSpPr>
        <p:spPr>
          <a:xfrm>
            <a:off x="6588224" y="5157192"/>
            <a:ext cx="1368152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3CFBB46-4CBD-D144-B12A-D6646F1846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57219" y="2632724"/>
            <a:ext cx="2578947" cy="2299287"/>
          </a:xfrm>
          <a:prstGeom prst="bentConnector3">
            <a:avLst>
              <a:gd name="adj1" fmla="val 269"/>
            </a:avLst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1A95633-9398-A242-872C-E2E2D995C6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95636" y="2600909"/>
            <a:ext cx="2520281" cy="2304256"/>
          </a:xfrm>
          <a:prstGeom prst="bentConnector3">
            <a:avLst>
              <a:gd name="adj1" fmla="val 99946"/>
            </a:avLst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D1E128-13AB-C746-B420-1938FFBDEA1D}"/>
              </a:ext>
            </a:extLst>
          </p:cNvPr>
          <p:cNvCxnSpPr/>
          <p:nvPr/>
        </p:nvCxnSpPr>
        <p:spPr>
          <a:xfrm flipH="1">
            <a:off x="2555776" y="5733256"/>
            <a:ext cx="381642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9BC55C-CDA5-CB47-9B87-E981051CBE17}"/>
              </a:ext>
            </a:extLst>
          </p:cNvPr>
          <p:cNvCxnSpPr>
            <a:cxnSpLocks/>
          </p:cNvCxnSpPr>
          <p:nvPr/>
        </p:nvCxnSpPr>
        <p:spPr>
          <a:xfrm>
            <a:off x="2555776" y="5373216"/>
            <a:ext cx="3816424" cy="0"/>
          </a:xfrm>
          <a:prstGeom prst="straightConnector1">
            <a:avLst/>
          </a:prstGeom>
          <a:ln>
            <a:solidFill>
              <a:schemeClr val="accent6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2B850E-612A-394C-B6A7-00AB19E58BF9}"/>
              </a:ext>
            </a:extLst>
          </p:cNvPr>
          <p:cNvCxnSpPr>
            <a:cxnSpLocks/>
          </p:cNvCxnSpPr>
          <p:nvPr/>
        </p:nvCxnSpPr>
        <p:spPr>
          <a:xfrm rot="5400000">
            <a:off x="1788257" y="3152193"/>
            <a:ext cx="2255120" cy="1584174"/>
          </a:xfrm>
          <a:prstGeom prst="bentConnector3">
            <a:avLst>
              <a:gd name="adj1" fmla="val 1027"/>
            </a:avLst>
          </a:prstGeom>
          <a:ln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7BFF950-C1A3-134A-82CB-5DD8DA206F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0667" y="3149594"/>
            <a:ext cx="2219964" cy="1507202"/>
          </a:xfrm>
          <a:prstGeom prst="bentConnector3">
            <a:avLst>
              <a:gd name="adj1" fmla="val 99749"/>
            </a:avLst>
          </a:prstGeom>
          <a:ln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BC42E4-4E67-A04A-827D-0AB0EB62EFF4}"/>
              </a:ext>
            </a:extLst>
          </p:cNvPr>
          <p:cNvSpPr txBox="1"/>
          <p:nvPr/>
        </p:nvSpPr>
        <p:spPr>
          <a:xfrm>
            <a:off x="3367108" y="5701283"/>
            <a:ext cx="227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Integer.</a:t>
            </a:r>
            <a:r>
              <a:rPr lang="it-IT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parseInt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it-IT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701077-E7F4-1943-9D2C-CFB236879945}"/>
              </a:ext>
            </a:extLst>
          </p:cNvPr>
          <p:cNvSpPr txBox="1"/>
          <p:nvPr/>
        </p:nvSpPr>
        <p:spPr>
          <a:xfrm>
            <a:off x="3367108" y="4946247"/>
            <a:ext cx="242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Integer.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94D18C-A7F0-2B49-B6F8-29ADBFBFFA20}"/>
              </a:ext>
            </a:extLst>
          </p:cNvPr>
          <p:cNvSpPr txBox="1"/>
          <p:nvPr/>
        </p:nvSpPr>
        <p:spPr>
          <a:xfrm>
            <a:off x="6243105" y="2083955"/>
            <a:ext cx="205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obj.toString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();</a:t>
            </a: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55E842-1C86-8F4C-9E16-2E048F26518D}"/>
              </a:ext>
            </a:extLst>
          </p:cNvPr>
          <p:cNvSpPr txBox="1"/>
          <p:nvPr/>
        </p:nvSpPr>
        <p:spPr>
          <a:xfrm>
            <a:off x="4119607" y="3072342"/>
            <a:ext cx="255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Integer.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887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boxing/unboxing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Auto boxing </a:t>
            </a:r>
            <a:r>
              <a:rPr lang="en-US" sz="2800" dirty="0"/>
              <a:t>is the automatic conversion that the Java compiler makes between the primitive types and their corresponding object wrapper classes. For example, converting an </a:t>
            </a:r>
            <a:r>
              <a:rPr lang="en-US" sz="2800" dirty="0" err="1"/>
              <a:t>int</a:t>
            </a:r>
            <a:r>
              <a:rPr lang="en-US" sz="2800" dirty="0"/>
              <a:t> to an Integer, a double to a Double, and so on. </a:t>
            </a:r>
          </a:p>
          <a:p>
            <a:r>
              <a:rPr lang="en-US" sz="2800" dirty="0"/>
              <a:t>If the conversion goes the other way, this is called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Auto unboxing.</a:t>
            </a:r>
          </a:p>
          <a:p>
            <a:pPr marL="0" indent="0">
              <a:buNone/>
            </a:pPr>
            <a:endParaRPr lang="en-US" sz="17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8711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AutoboxingExample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public static void </a:t>
            </a:r>
            <a:r>
              <a:rPr lang="en-US" sz="2400" dirty="0" err="1">
                <a:latin typeface="Consolas"/>
                <a:cs typeface="Consolas"/>
              </a:rPr>
              <a:t>myMethod</a:t>
            </a:r>
            <a:r>
              <a:rPr lang="en-US" sz="2400" dirty="0">
                <a:latin typeface="Consolas"/>
                <a:cs typeface="Consolas"/>
              </a:rPr>
              <a:t>(Integer </a:t>
            </a:r>
            <a:r>
              <a:rPr lang="en-US" sz="2400" dirty="0" err="1">
                <a:latin typeface="Consolas"/>
                <a:cs typeface="Consolas"/>
              </a:rPr>
              <a:t>num</a:t>
            </a:r>
            <a:r>
              <a:rPr lang="en-US" sz="2400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System.out.println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num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 = 2;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myMethod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25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359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 is a better element of modularization than a C function. But it is still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little (50-250 lines on average)</a:t>
            </a:r>
          </a:p>
          <a:p>
            <a:r>
              <a:rPr lang="en-US" sz="2800" dirty="0"/>
              <a:t>For the sake of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modularization</a:t>
            </a:r>
            <a:r>
              <a:rPr lang="en-US" sz="2800" dirty="0"/>
              <a:t>, Java provides packages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  <p:pic>
        <p:nvPicPr>
          <p:cNvPr id="5" name="Picture 4" descr="Screen Shot 2017-02-13 at 17.51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6" y="4090764"/>
            <a:ext cx="6680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package is a set of class definitions </a:t>
            </a:r>
          </a:p>
          <a:p>
            <a:r>
              <a:rPr lang="en-US" dirty="0"/>
              <a:t>These classes are all stored in the same directory </a:t>
            </a:r>
          </a:p>
          <a:p>
            <a:r>
              <a:rPr lang="en-US" dirty="0"/>
              <a:t>Each package defines a new scope (i.e.</a:t>
            </a:r>
            <a:r>
              <a:rPr lang="en-US" dirty="0">
                <a:solidFill>
                  <a:srgbClr val="F79646"/>
                </a:solidFill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puts additional bounds to visibility</a:t>
            </a:r>
            <a:r>
              <a:rPr lang="en-US" dirty="0"/>
              <a:t>) </a:t>
            </a:r>
          </a:p>
          <a:p>
            <a:r>
              <a:rPr lang="en-US" dirty="0"/>
              <a:t>It’s possible to use same class names in different packages without name conflicts 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java.util.Date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java.sql.Date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632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is identified by a name with a hierarchic structure (fully qualified name) </a:t>
            </a:r>
          </a:p>
          <a:p>
            <a:pPr lvl="1"/>
            <a:r>
              <a:rPr lang="en-US" dirty="0" err="1"/>
              <a:t>java.lang</a:t>
            </a:r>
            <a:endParaRPr lang="en-US" dirty="0"/>
          </a:p>
          <a:p>
            <a:pPr lvl="1"/>
            <a:r>
              <a:rPr lang="en-US" dirty="0" err="1"/>
              <a:t>java.util</a:t>
            </a:r>
            <a:endParaRPr lang="en-US" dirty="0"/>
          </a:p>
          <a:p>
            <a:pPr lvl="1"/>
            <a:r>
              <a:rPr lang="en-US" dirty="0" err="1"/>
              <a:t>java.sql</a:t>
            </a:r>
            <a:endParaRPr lang="en-US" dirty="0"/>
          </a:p>
          <a:p>
            <a:r>
              <a:rPr lang="en-US" dirty="0"/>
              <a:t>Conventions to create unique names (Internet name in reverse order)</a:t>
            </a:r>
          </a:p>
          <a:p>
            <a:pPr lvl="1"/>
            <a:r>
              <a:rPr lang="en-US" b="1" dirty="0" err="1"/>
              <a:t>it.unimore.mypackage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2268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Definition and usage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Definition</a:t>
            </a:r>
            <a:r>
              <a:rPr lang="en-US" sz="2400" dirty="0"/>
              <a:t>: Package statement at the beginning of class file </a:t>
            </a:r>
          </a:p>
          <a:p>
            <a:pPr lvl="1"/>
            <a:r>
              <a:rPr lang="en-US" sz="2400" b="1" dirty="0"/>
              <a:t>package </a:t>
            </a:r>
            <a:r>
              <a:rPr lang="en-US" sz="2400" b="1" dirty="0" err="1"/>
              <a:t>packageName</a:t>
            </a:r>
            <a:r>
              <a:rPr lang="en-US" sz="2400" b="1" dirty="0"/>
              <a:t>; 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Usage</a:t>
            </a:r>
            <a:r>
              <a:rPr lang="en-US" sz="2400" dirty="0"/>
              <a:t>: Import statement at the beginning of class file </a:t>
            </a:r>
          </a:p>
          <a:p>
            <a:pPr lvl="1"/>
            <a:r>
              <a:rPr lang="en-US" sz="2400" b="1" dirty="0"/>
              <a:t>import </a:t>
            </a:r>
            <a:r>
              <a:rPr lang="en-US" sz="2400" b="1" dirty="0" err="1"/>
              <a:t>packageName.className</a:t>
            </a:r>
            <a:r>
              <a:rPr lang="en-US" sz="2400" b="1" dirty="0"/>
              <a:t>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330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to a class in a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 to fully qualified names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mypackage.Console.readInt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If two packages define a class with the same name, they cannot be both imported. If you need both classes you have to use one of them with its fully-qualified name: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Date d1 = new Date(); //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java.sql.Date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d2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0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9" name="Picture 38" descr="Screen Shot 2017-02-09 at 18.0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7978"/>
            <a:ext cx="8681117" cy="36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7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rules also apply to packages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interface of a package is the set of public classes contained in the package </a:t>
            </a:r>
          </a:p>
          <a:p>
            <a:r>
              <a:rPr lang="en-US" dirty="0"/>
              <a:t>Hints </a:t>
            </a:r>
          </a:p>
          <a:p>
            <a:pPr lvl="1"/>
            <a:r>
              <a:rPr lang="en-US" dirty="0"/>
              <a:t>Consider a package as an entity of modularization</a:t>
            </a:r>
          </a:p>
          <a:p>
            <a:pPr lvl="1"/>
            <a:r>
              <a:rPr lang="en-US" dirty="0"/>
              <a:t>Minimize the number of classes, attributes, methods visible from the outside (of the package)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601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1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move, have a shape, shields, and weapons.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they share the same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pic>
        <p:nvPicPr>
          <p:cNvPr id="6" name="Picture 5" descr="IMG_5371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5" y="2791513"/>
            <a:ext cx="8373491" cy="3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4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Frequently, a class is merely a modification of another class. Inheritance allows minimal repetition of the same code</a:t>
            </a:r>
          </a:p>
          <a:p>
            <a:r>
              <a:rPr lang="en-US" dirty="0"/>
              <a:t>A new design created by changing an existing design. (The new design consists of only the changes)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Localization of code</a:t>
            </a:r>
          </a:p>
          <a:p>
            <a:pPr lvl="1"/>
            <a:r>
              <a:rPr lang="en-US" dirty="0"/>
              <a:t>Fixing a bug in the base class automatically fixes it in the subclasses</a:t>
            </a:r>
          </a:p>
          <a:p>
            <a:pPr lvl="1"/>
            <a:r>
              <a:rPr lang="en-US" dirty="0"/>
              <a:t>Adding functionalities to the base class automatically adds them to the subclasses</a:t>
            </a:r>
          </a:p>
          <a:p>
            <a:pPr lvl="1"/>
            <a:r>
              <a:rPr lang="en-US" dirty="0"/>
              <a:t>Reduced chances of different (and inconsistent) implementations of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598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class can be a sub-type of another class</a:t>
            </a:r>
          </a:p>
          <a:p>
            <a:r>
              <a:rPr lang="en-US" dirty="0"/>
              <a:t>The inheriting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contains all the attributes and methods of the class it inherited from 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additional attributes and methods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override the definition of existing methods</a:t>
            </a:r>
            <a:r>
              <a:rPr lang="en-US" dirty="0"/>
              <a:t> by providing its own implementation</a:t>
            </a:r>
          </a:p>
          <a:p>
            <a:r>
              <a:rPr lang="en-US" dirty="0"/>
              <a:t>The code of the inheriting class consists only of the changes and additions to the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518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 (extension)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Car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c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// OK!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c.turnSDOn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// OK!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i="1" dirty="0">
                <a:latin typeface="Consolas"/>
                <a:cs typeface="Consolas"/>
              </a:rPr>
              <a:t>*SD = Self Driving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3764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String </a:t>
            </a:r>
            <a:r>
              <a:rPr lang="en-US" sz="1500" dirty="0" err="1">
                <a:latin typeface="Consolas"/>
                <a:cs typeface="Consolas"/>
              </a:rPr>
              <a:t>licensePlate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Class </a:t>
            </a:r>
            <a:r>
              <a:rPr lang="en-US" sz="1500" dirty="0" err="1">
                <a:latin typeface="Consolas"/>
                <a:cs typeface="Consolas"/>
              </a:rPr>
              <a:t>SDCar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500" dirty="0">
                <a:latin typeface="Consolas"/>
                <a:cs typeface="Consolas"/>
              </a:rPr>
              <a:t>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isSelfDriving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turnOn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  <a:endParaRPr lang="en-US" sz="15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049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turnOn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turnOff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6265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SDCar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Inherits</a:t>
            </a:r>
          </a:p>
          <a:p>
            <a:pPr lvl="1"/>
            <a:r>
              <a:rPr lang="en-US" sz="2200" dirty="0"/>
              <a:t>attributes (</a:t>
            </a:r>
            <a:r>
              <a:rPr lang="en-US" sz="2200" dirty="0" err="1"/>
              <a:t>isOn</a:t>
            </a:r>
            <a:r>
              <a:rPr lang="en-US" sz="2200" dirty="0"/>
              <a:t>, </a:t>
            </a:r>
            <a:r>
              <a:rPr lang="en-US" sz="2200" dirty="0" err="1"/>
              <a:t>licencePlate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turnOn</a:t>
            </a:r>
            <a:r>
              <a:rPr lang="en-US" sz="2200" dirty="0"/>
              <a:t>, </a:t>
            </a:r>
            <a:r>
              <a:rPr lang="en-US" sz="2200" dirty="0" err="1"/>
              <a:t>turnOff</a:t>
            </a:r>
            <a:r>
              <a:rPr lang="en-US" sz="2200" dirty="0"/>
              <a:t>)</a:t>
            </a:r>
          </a:p>
          <a:p>
            <a:r>
              <a:rPr lang="en-US" sz="2200" dirty="0">
                <a:solidFill>
                  <a:srgbClr val="E46C0A"/>
                </a:solidFill>
              </a:rPr>
              <a:t>Adds</a:t>
            </a:r>
          </a:p>
          <a:p>
            <a:pPr lvl="1"/>
            <a:r>
              <a:rPr lang="en-US" sz="2200" dirty="0"/>
              <a:t>attributes (</a:t>
            </a:r>
            <a:r>
              <a:rPr lang="en-US" sz="2200" dirty="0" err="1"/>
              <a:t>isSelfDriving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turnSDOn</a:t>
            </a:r>
            <a:r>
              <a:rPr lang="en-US" sz="2200" dirty="0"/>
              <a:t>, </a:t>
            </a:r>
            <a:r>
              <a:rPr lang="en-US" sz="2200" dirty="0" err="1"/>
              <a:t>turnSDOff</a:t>
            </a:r>
            <a:r>
              <a:rPr lang="en-US" sz="2200" dirty="0"/>
              <a:t>)</a:t>
            </a:r>
          </a:p>
          <a:p>
            <a:r>
              <a:rPr lang="en-US" sz="2200" dirty="0">
                <a:solidFill>
                  <a:srgbClr val="E46C0A"/>
                </a:solidFill>
              </a:rPr>
              <a:t>Modifies (overrides)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turnOn</a:t>
            </a:r>
            <a:r>
              <a:rPr lang="en-US" sz="2200" dirty="0"/>
              <a:t>, </a:t>
            </a:r>
            <a:r>
              <a:rPr lang="en-US" sz="2200" dirty="0" err="1"/>
              <a:t>turnOff</a:t>
            </a:r>
            <a:r>
              <a:rPr lang="en-US" sz="2200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87BBA-A476-FD49-BEEB-9569BE20E4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SDCar</a:t>
            </a:r>
            <a:r>
              <a:rPr lang="en-US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isSelfDriving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turnOn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turnOff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	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turnSDOn</a:t>
            </a:r>
            <a:r>
              <a:rPr lang="en-US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 {</a:t>
            </a:r>
            <a:r>
              <a:rPr lang="mr-IN" dirty="0">
                <a:latin typeface="Consolas"/>
                <a:cs typeface="Consolas"/>
              </a:rPr>
              <a:t>…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39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and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</a:t>
            </a:r>
            <a:r>
              <a:rPr lang="en-US" dirty="0"/>
              <a:t>is a reference to the current object</a:t>
            </a:r>
          </a:p>
          <a:p>
            <a:r>
              <a:rPr lang="en-US" dirty="0">
                <a:solidFill>
                  <a:srgbClr val="E46C0A"/>
                </a:solidFill>
              </a:rPr>
              <a:t>super </a:t>
            </a:r>
            <a:r>
              <a:rPr lang="en-US" dirty="0"/>
              <a:t>is a reference to the parent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17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it-IT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it-IT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it-IT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getColor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it-IT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color) {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it-IT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car!";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5C6FC-2800-5B4F-8984-3D5064343039}"/>
              </a:ext>
            </a:extLst>
          </p:cNvPr>
          <p:cNvSpPr txBox="1"/>
          <p:nvPr/>
        </p:nvSpPr>
        <p:spPr>
          <a:xfrm>
            <a:off x="5940152" y="16002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Class </a:t>
            </a:r>
            <a:r>
              <a:rPr lang="it-IT" dirty="0" err="1">
                <a:solidFill>
                  <a:srgbClr val="00B050"/>
                </a:solidFill>
              </a:rPr>
              <a:t>name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C316F-E533-3E40-8547-2D674B36FF42}"/>
              </a:ext>
            </a:extLst>
          </p:cNvPr>
          <p:cNvSpPr txBox="1"/>
          <p:nvPr/>
        </p:nvSpPr>
        <p:spPr>
          <a:xfrm>
            <a:off x="6012160" y="2152096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Attributes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ABB81-BFD7-AD49-A26A-32ACE83C19BB}"/>
              </a:ext>
            </a:extLst>
          </p:cNvPr>
          <p:cNvSpPr txBox="1"/>
          <p:nvPr/>
        </p:nvSpPr>
        <p:spPr>
          <a:xfrm>
            <a:off x="6084168" y="4130928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Methods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30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one above</a:t>
            </a:r>
          </a:p>
          <a:p>
            <a:pPr lvl="1"/>
            <a:r>
              <a:rPr lang="en-US" dirty="0"/>
              <a:t>Parent class</a:t>
            </a:r>
          </a:p>
          <a:p>
            <a:r>
              <a:rPr lang="en-US" b="1" dirty="0"/>
              <a:t>Class one below</a:t>
            </a:r>
          </a:p>
          <a:p>
            <a:pPr lvl="1"/>
            <a:r>
              <a:rPr lang="en-US" dirty="0"/>
              <a:t>Child class</a:t>
            </a:r>
          </a:p>
          <a:p>
            <a:r>
              <a:rPr lang="en-US" b="1" dirty="0"/>
              <a:t>Class one or more above</a:t>
            </a:r>
          </a:p>
          <a:p>
            <a:pPr lvl="1"/>
            <a:r>
              <a:rPr lang="en-US" dirty="0"/>
              <a:t>Superclass, Ancestor class, Base class</a:t>
            </a:r>
          </a:p>
          <a:p>
            <a:r>
              <a:rPr lang="en-US" b="1" dirty="0"/>
              <a:t>Class one or more below</a:t>
            </a:r>
          </a:p>
          <a:p>
            <a:pPr lvl="1"/>
            <a:r>
              <a:rPr lang="en-US" dirty="0"/>
              <a:t>Subclass, Descendent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587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and Inheritance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84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Content Placeholder 4" descr="Screen Shot 2017-03-03 at 11.38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6" r="-3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103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/* Do not work! Not visible!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45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B0818-7FF9-5F49-9233-C5E4EEE993D6}"/>
              </a:ext>
            </a:extLst>
          </p:cNvPr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/*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 * Works if Car and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 * share the same package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8539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55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B0818-7FF9-5F49-9233-C5E4EEE993D6}"/>
              </a:ext>
            </a:extLst>
          </p:cNvPr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/* Works anyway!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6894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and</a:t>
            </a:r>
            <a:br>
              <a:rPr lang="en-US" dirty="0"/>
            </a:br>
            <a:r>
              <a:rPr lang="en-US" dirty="0"/>
              <a:t>constructors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472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each subclass “contains” an instance of the parent class, the latter </a:t>
            </a:r>
            <a:r>
              <a:rPr lang="en-US" dirty="0">
                <a:solidFill>
                  <a:srgbClr val="E46C0A"/>
                </a:solidFill>
              </a:rPr>
              <a:t>must be initialized</a:t>
            </a:r>
          </a:p>
          <a:p>
            <a:r>
              <a:rPr lang="en-US" dirty="0"/>
              <a:t>Java compiler automatically calls the </a:t>
            </a:r>
            <a:r>
              <a:rPr lang="en-US" dirty="0">
                <a:solidFill>
                  <a:srgbClr val="E46C0A"/>
                </a:solidFill>
              </a:rPr>
              <a:t>default constructor (no </a:t>
            </a:r>
            <a:r>
              <a:rPr lang="en-US" dirty="0" err="1">
                <a:solidFill>
                  <a:srgbClr val="E46C0A"/>
                </a:solidFill>
              </a:rPr>
              <a:t>params</a:t>
            </a:r>
            <a:r>
              <a:rPr lang="en-US" dirty="0">
                <a:solidFill>
                  <a:srgbClr val="E46C0A"/>
                </a:solidFill>
              </a:rPr>
              <a:t>!) </a:t>
            </a:r>
            <a:r>
              <a:rPr lang="en-US" dirty="0"/>
              <a:t>of the parent class</a:t>
            </a:r>
          </a:p>
          <a:p>
            <a:r>
              <a:rPr lang="en-US" dirty="0"/>
              <a:t>The call is inserted as the </a:t>
            </a:r>
            <a:r>
              <a:rPr lang="en-US" dirty="0">
                <a:solidFill>
                  <a:srgbClr val="E46C0A"/>
                </a:solidFill>
              </a:rPr>
              <a:t>first statement </a:t>
            </a:r>
            <a:r>
              <a:rPr lang="en-US" dirty="0"/>
              <a:t>of each child constructor. If parent class disabled default constructor (by defining others) </a:t>
            </a:r>
            <a:r>
              <a:rPr lang="en-US" dirty="0">
                <a:solidFill>
                  <a:srgbClr val="E46C0A"/>
                </a:solidFill>
              </a:rPr>
              <a:t>parent constructor must be called explicitly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9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this </a:t>
            </a:r>
            <a:r>
              <a:rPr lang="en-US" sz="2800" dirty="0"/>
              <a:t>is a reference to the current object</a:t>
            </a:r>
          </a:p>
          <a:p>
            <a:r>
              <a:rPr lang="en-US" sz="2800" dirty="0">
                <a:solidFill>
                  <a:srgbClr val="E46C0A"/>
                </a:solidFill>
              </a:rPr>
              <a:t>super </a:t>
            </a:r>
            <a:r>
              <a:rPr lang="en-US" sz="2800" dirty="0"/>
              <a:t>is a reference to the parent class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E46C0A"/>
                </a:solidFill>
              </a:rPr>
              <a:t>super()</a:t>
            </a:r>
            <a:r>
              <a:rPr lang="en-US" sz="2800" dirty="0">
                <a:solidFill>
                  <a:srgbClr val="F79646"/>
                </a:solidFill>
              </a:rPr>
              <a:t> </a:t>
            </a:r>
            <a:r>
              <a:rPr lang="en-US" sz="2800" dirty="0"/>
              <a:t>calls the default constructor of parent class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super(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dirty="0"/>
              <a:t>calls other constructors of parent class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Must be the first statement </a:t>
            </a:r>
            <a:r>
              <a:rPr lang="en-US" sz="2400" dirty="0"/>
              <a:t>in child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0197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isSelfDriving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 </a:t>
            </a:r>
            <a:r>
              <a:rPr lang="en-US" sz="20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46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public class Car {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</a:t>
            </a: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AU" sz="1800" dirty="0">
                <a:latin typeface="Consolas"/>
                <a:cs typeface="Consolas"/>
              </a:rPr>
              <a:t>String </a:t>
            </a:r>
            <a:r>
              <a:rPr lang="en-AU" sz="1800" dirty="0" err="1">
                <a:latin typeface="Consolas"/>
                <a:cs typeface="Consolas"/>
              </a:rPr>
              <a:t>color</a:t>
            </a:r>
            <a:r>
              <a:rPr lang="en-AU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</a:t>
            </a: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AU" sz="1800" dirty="0">
                <a:solidFill>
                  <a:srgbClr val="000000"/>
                </a:solidFill>
                <a:latin typeface="Consolas"/>
                <a:cs typeface="Consolas"/>
              </a:rPr>
              <a:t>void</a:t>
            </a: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AU" sz="1800" dirty="0" err="1">
                <a:latin typeface="Consolas"/>
                <a:cs typeface="Consolas"/>
              </a:rPr>
              <a:t>setColor</a:t>
            </a:r>
            <a:r>
              <a:rPr lang="en-AU" sz="1800" dirty="0">
                <a:latin typeface="Consolas"/>
                <a:cs typeface="Consolas"/>
              </a:rPr>
              <a:t>(String </a:t>
            </a:r>
            <a:r>
              <a:rPr lang="en-AU" sz="1800" dirty="0" err="1">
                <a:latin typeface="Consolas"/>
                <a:cs typeface="Consolas"/>
              </a:rPr>
              <a:t>color</a:t>
            </a:r>
            <a:r>
              <a:rPr lang="en-AU" sz="18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	</a:t>
            </a:r>
            <a:r>
              <a:rPr lang="en-AU" sz="1800" dirty="0" err="1">
                <a:latin typeface="Consolas"/>
                <a:cs typeface="Consolas"/>
              </a:rPr>
              <a:t>this.color</a:t>
            </a:r>
            <a:r>
              <a:rPr lang="en-AU" sz="1800" dirty="0">
                <a:latin typeface="Consolas"/>
                <a:cs typeface="Consolas"/>
              </a:rPr>
              <a:t> = </a:t>
            </a:r>
            <a:r>
              <a:rPr lang="en-AU" sz="1800" dirty="0" err="1">
                <a:latin typeface="Consolas"/>
                <a:cs typeface="Consolas"/>
              </a:rPr>
              <a:t>color</a:t>
            </a:r>
            <a:r>
              <a:rPr lang="en-AU" sz="18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AU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public class App {	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public static void main(String[] </a:t>
            </a:r>
            <a:r>
              <a:rPr lang="en-AU" sz="1800" dirty="0" err="1">
                <a:latin typeface="Consolas"/>
                <a:cs typeface="Consolas"/>
              </a:rPr>
              <a:t>args</a:t>
            </a:r>
            <a:r>
              <a:rPr lang="en-AU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	Car c = new Car();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AU" sz="1800" dirty="0" err="1">
                <a:solidFill>
                  <a:srgbClr val="E46C0A"/>
                </a:solidFill>
                <a:latin typeface="Consolas"/>
                <a:cs typeface="Consolas"/>
              </a:rPr>
              <a:t>c.color</a:t>
            </a: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 = “red”; 		/* Works but unsafe! */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AU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AU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AU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5400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isOn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licensePlate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extends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isSelfDriving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r>
              <a:rPr lang="en-US" sz="1800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  /* automatic call to parent default constructor here! */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   </a:t>
            </a:r>
            <a:r>
              <a:rPr lang="en-US" sz="18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523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/* automatic call to parent default constructor here! */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// Not working!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122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super(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isSelfDriving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420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constructors proceeds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top-down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along the inheritance hierarchy</a:t>
            </a:r>
          </a:p>
          <a:p>
            <a:r>
              <a:rPr lang="en-US" dirty="0"/>
              <a:t>In this way, when a method of the child class is executed (constructor included), the super-class is completely initialized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222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Car()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i="1" dirty="0">
                <a:latin typeface="Consolas"/>
                <a:cs typeface="Consolas"/>
              </a:rPr>
              <a:t>super();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(“New Car created”);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Car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i="1" dirty="0">
                <a:latin typeface="Consolas"/>
                <a:cs typeface="Consolas"/>
              </a:rPr>
              <a:t>super();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(“New 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 created”);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 c = new 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();  // Which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9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Car[] garage = new Car[4];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garage[0] = new Car();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garage[1]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garage[2]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garage[3] = new Car();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for(Car c : garage)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/* which method is actually called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* is not knowable at compile time!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88173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When using collections of objects belonging to a hierarchy of classes, methods actually called are known only at runtime. </a:t>
            </a:r>
          </a:p>
          <a:p>
            <a:r>
              <a:rPr lang="en-US" sz="2800" dirty="0">
                <a:latin typeface="Calibri"/>
                <a:cs typeface="Calibri"/>
              </a:rPr>
              <a:t>The same call (methods with the same signature) might have different results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polymorphism</a:t>
            </a:r>
            <a:r>
              <a:rPr lang="en-US" sz="2800" dirty="0">
                <a:latin typeface="Calibri"/>
                <a:cs typeface="Calibri"/>
              </a:rPr>
              <a:t>) depending on the actual class of the object.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* https://</a:t>
            </a:r>
            <a:r>
              <a:rPr lang="en-US" sz="2000" dirty="0" err="1">
                <a:cs typeface="Calibri"/>
              </a:rPr>
              <a:t>en.wikipedia.org</a:t>
            </a:r>
            <a:r>
              <a:rPr lang="en-US" sz="2000" dirty="0">
                <a:cs typeface="Calibri"/>
              </a:rPr>
              <a:t>/wiki/</a:t>
            </a:r>
            <a:r>
              <a:rPr lang="en-US" sz="2000" dirty="0" err="1">
                <a:cs typeface="Calibri"/>
              </a:rPr>
              <a:t>Late_binding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6909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69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Java.lang.Object</a:t>
            </a:r>
            <a:endParaRPr lang="en-US" sz="4000" dirty="0"/>
          </a:p>
        </p:txBody>
      </p:sp>
      <p:pic>
        <p:nvPicPr>
          <p:cNvPr id="5" name="Content Placeholder 4" descr="Screen Shot 2017-03-03 at 14.47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3" r="-85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059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Java.lang.Object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All objects can be seen as Object instances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Object defines basic services</a:t>
            </a:r>
            <a:r>
              <a:rPr lang="en-US" sz="2600" dirty="0"/>
              <a:t>, which are useful for all classes. They are often overridden in sub-classes. For example:</a:t>
            </a:r>
          </a:p>
          <a:p>
            <a:pPr lvl="1"/>
            <a:r>
              <a:rPr lang="en-US" sz="2600" dirty="0" err="1"/>
              <a:t>toString</a:t>
            </a:r>
            <a:r>
              <a:rPr lang="en-US" sz="2600" dirty="0"/>
              <a:t>(): returns a string representation</a:t>
            </a:r>
          </a:p>
          <a:p>
            <a:pPr lvl="1"/>
            <a:r>
              <a:rPr lang="it-IT" sz="2600" dirty="0" err="1"/>
              <a:t>equals</a:t>
            </a:r>
            <a:r>
              <a:rPr lang="it-IT" sz="2600" dirty="0"/>
              <a:t>(Object o): </a:t>
            </a:r>
            <a:r>
              <a:rPr lang="it-IT" sz="2600" dirty="0" err="1"/>
              <a:t>tests</a:t>
            </a:r>
            <a:r>
              <a:rPr lang="it-IT" sz="2600" dirty="0"/>
              <a:t> </a:t>
            </a:r>
            <a:r>
              <a:rPr lang="it-IT" sz="2600" dirty="0" err="1"/>
              <a:t>equality</a:t>
            </a:r>
            <a:endParaRPr lang="it-IT" sz="2600" dirty="0"/>
          </a:p>
          <a:p>
            <a:pPr lvl="1"/>
            <a:r>
              <a:rPr lang="it-IT" sz="2600" dirty="0"/>
              <a:t>clone(): </a:t>
            </a:r>
            <a:r>
              <a:rPr lang="it-IT" sz="2600" dirty="0" err="1"/>
              <a:t>returns</a:t>
            </a:r>
            <a:r>
              <a:rPr lang="it-IT" sz="2600" dirty="0"/>
              <a:t> a </a:t>
            </a:r>
            <a:r>
              <a:rPr lang="it-IT" sz="2600" dirty="0" err="1"/>
              <a:t>shallow</a:t>
            </a:r>
            <a:r>
              <a:rPr lang="it-IT" sz="2600" dirty="0"/>
              <a:t> copy of the </a:t>
            </a:r>
            <a:r>
              <a:rPr lang="it-IT" sz="2600" dirty="0" err="1"/>
              <a:t>object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49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public class Car {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</a:t>
            </a: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private </a:t>
            </a:r>
            <a:r>
              <a:rPr lang="en-AU" sz="1800" dirty="0">
                <a:latin typeface="Consolas"/>
                <a:cs typeface="Consolas"/>
              </a:rPr>
              <a:t>String </a:t>
            </a:r>
            <a:r>
              <a:rPr lang="en-AU" sz="1800" dirty="0" err="1">
                <a:latin typeface="Consolas"/>
                <a:cs typeface="Consolas"/>
              </a:rPr>
              <a:t>color</a:t>
            </a:r>
            <a:r>
              <a:rPr lang="en-AU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</a:t>
            </a: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AU" sz="1800" dirty="0">
                <a:solidFill>
                  <a:srgbClr val="000000"/>
                </a:solidFill>
                <a:latin typeface="Consolas"/>
                <a:cs typeface="Consolas"/>
              </a:rPr>
              <a:t>void</a:t>
            </a:r>
            <a:r>
              <a:rPr lang="en-AU" sz="1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AU" sz="1800" dirty="0" err="1">
                <a:latin typeface="Consolas"/>
                <a:cs typeface="Consolas"/>
              </a:rPr>
              <a:t>setColor</a:t>
            </a:r>
            <a:r>
              <a:rPr lang="en-AU" sz="1800" dirty="0">
                <a:latin typeface="Consolas"/>
                <a:cs typeface="Consolas"/>
              </a:rPr>
              <a:t>(String </a:t>
            </a:r>
            <a:r>
              <a:rPr lang="en-AU" sz="1800" dirty="0" err="1">
                <a:latin typeface="Consolas"/>
                <a:cs typeface="Consolas"/>
              </a:rPr>
              <a:t>color</a:t>
            </a:r>
            <a:r>
              <a:rPr lang="en-AU" sz="18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	</a:t>
            </a:r>
            <a:r>
              <a:rPr lang="en-AU" sz="1800" dirty="0" err="1">
                <a:latin typeface="Consolas"/>
                <a:cs typeface="Consolas"/>
              </a:rPr>
              <a:t>this.color</a:t>
            </a:r>
            <a:r>
              <a:rPr lang="en-AU" sz="1800" dirty="0">
                <a:latin typeface="Consolas"/>
                <a:cs typeface="Consolas"/>
              </a:rPr>
              <a:t> = </a:t>
            </a:r>
            <a:r>
              <a:rPr lang="en-AU" sz="1800" dirty="0" err="1">
                <a:latin typeface="Consolas"/>
                <a:cs typeface="Consolas"/>
              </a:rPr>
              <a:t>color</a:t>
            </a:r>
            <a:r>
              <a:rPr lang="en-AU" sz="1800" dirty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AU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public </a:t>
            </a:r>
            <a:r>
              <a:rPr lang="it-IT" sz="1800" dirty="0" err="1">
                <a:latin typeface="Consolas"/>
                <a:cs typeface="Consolas"/>
              </a:rPr>
              <a:t>class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err="1">
                <a:latin typeface="Consolas"/>
                <a:cs typeface="Consolas"/>
              </a:rPr>
              <a:t>App</a:t>
            </a:r>
            <a:r>
              <a:rPr lang="it-IT" sz="1800" dirty="0">
                <a:latin typeface="Consolas"/>
                <a:cs typeface="Consolas"/>
              </a:rPr>
              <a:t> {	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	public </a:t>
            </a:r>
            <a:r>
              <a:rPr lang="it-IT" sz="1800" dirty="0" err="1">
                <a:latin typeface="Consolas"/>
                <a:cs typeface="Consolas"/>
              </a:rPr>
              <a:t>static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err="1">
                <a:latin typeface="Consolas"/>
                <a:cs typeface="Consolas"/>
              </a:rPr>
              <a:t>void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err="1">
                <a:latin typeface="Consolas"/>
                <a:cs typeface="Consolas"/>
              </a:rPr>
              <a:t>main</a:t>
            </a: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 err="1">
                <a:latin typeface="Consolas"/>
                <a:cs typeface="Consolas"/>
              </a:rPr>
              <a:t>String</a:t>
            </a:r>
            <a:r>
              <a:rPr lang="it-IT" sz="1800" dirty="0">
                <a:latin typeface="Consolas"/>
                <a:cs typeface="Consolas"/>
              </a:rPr>
              <a:t>[] </a:t>
            </a:r>
            <a:r>
              <a:rPr lang="it-IT" sz="1800" dirty="0" err="1">
                <a:latin typeface="Consolas"/>
                <a:cs typeface="Consolas"/>
              </a:rPr>
              <a:t>args</a:t>
            </a:r>
            <a:r>
              <a:rPr lang="it-IT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		Car c = new Car();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it-IT" sz="1800" dirty="0" err="1">
                <a:solidFill>
                  <a:srgbClr val="E46C0A"/>
                </a:solidFill>
                <a:latin typeface="Consolas"/>
                <a:cs typeface="Consolas"/>
              </a:rPr>
              <a:t>c.color</a:t>
            </a:r>
            <a:r>
              <a:rPr lang="it-IT" sz="1800" dirty="0">
                <a:solidFill>
                  <a:srgbClr val="E46C0A"/>
                </a:solidFill>
                <a:latin typeface="Consolas"/>
                <a:cs typeface="Consolas"/>
              </a:rPr>
              <a:t> = “</a:t>
            </a:r>
            <a:r>
              <a:rPr lang="it-IT" sz="1800" dirty="0" err="1">
                <a:solidFill>
                  <a:srgbClr val="E46C0A"/>
                </a:solidFill>
                <a:latin typeface="Consolas"/>
                <a:cs typeface="Consolas"/>
              </a:rPr>
              <a:t>red</a:t>
            </a:r>
            <a:r>
              <a:rPr lang="it-IT" sz="1800" dirty="0">
                <a:solidFill>
                  <a:srgbClr val="E46C0A"/>
                </a:solidFill>
                <a:latin typeface="Consolas"/>
                <a:cs typeface="Consolas"/>
              </a:rPr>
              <a:t>”; 		/* Compiler </a:t>
            </a:r>
            <a:r>
              <a:rPr lang="it-IT" sz="1800" dirty="0" err="1">
                <a:solidFill>
                  <a:srgbClr val="E46C0A"/>
                </a:solidFill>
                <a:latin typeface="Consolas"/>
                <a:cs typeface="Consolas"/>
              </a:rPr>
              <a:t>error</a:t>
            </a:r>
            <a:r>
              <a:rPr lang="it-IT" sz="18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it-IT" sz="1800" dirty="0" err="1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c.setColor</a:t>
            </a:r>
            <a:r>
              <a:rPr lang="it-IT" sz="1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(“</a:t>
            </a:r>
            <a:r>
              <a:rPr lang="it-IT" sz="1800" dirty="0" err="1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red</a:t>
            </a:r>
            <a:r>
              <a:rPr lang="it-IT" sz="1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”); 	/* Works, </a:t>
            </a:r>
            <a:r>
              <a:rPr lang="it-IT" sz="1800" dirty="0" err="1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Safe</a:t>
            </a:r>
            <a:r>
              <a:rPr lang="it-IT" sz="1800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! */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3132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Car{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licencePlate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public String </a:t>
            </a:r>
            <a:r>
              <a:rPr lang="en-US" sz="1800" b="1" dirty="0" err="1">
                <a:latin typeface="Consolas"/>
                <a:cs typeface="Consolas"/>
              </a:rPr>
              <a:t>toString</a:t>
            </a:r>
            <a:r>
              <a:rPr lang="en-US" sz="1800" b="1" dirty="0">
                <a:latin typeface="Consolas"/>
                <a:cs typeface="Consolas"/>
              </a:rPr>
              <a:t>(){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	return “[Car] ” + </a:t>
            </a:r>
            <a:r>
              <a:rPr lang="en-US" sz="1800" b="1" dirty="0" err="1">
                <a:latin typeface="Consolas"/>
                <a:cs typeface="Consolas"/>
              </a:rPr>
              <a:t>licencePlate</a:t>
            </a:r>
            <a:r>
              <a:rPr lang="en-US" sz="1800" b="1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Car c = new Car();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// </a:t>
            </a:r>
            <a:r>
              <a:rPr lang="en-US" sz="1800" b="1" dirty="0" err="1">
                <a:latin typeface="Consolas"/>
                <a:cs typeface="Consolas"/>
              </a:rPr>
              <a:t>println</a:t>
            </a:r>
            <a:r>
              <a:rPr lang="en-US" sz="1800" b="1" dirty="0">
                <a:latin typeface="Consolas"/>
                <a:cs typeface="Consolas"/>
              </a:rPr>
              <a:t>(Object) call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(c);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// </a:t>
            </a:r>
            <a:r>
              <a:rPr lang="en-US" sz="1800" b="1" dirty="0" err="1">
                <a:latin typeface="Consolas"/>
                <a:cs typeface="Consolas"/>
              </a:rPr>
              <a:t>println</a:t>
            </a:r>
            <a:r>
              <a:rPr lang="en-US" sz="1800" b="1" dirty="0">
                <a:latin typeface="Consolas"/>
                <a:cs typeface="Consolas"/>
              </a:rPr>
              <a:t>(String) call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c.toString</a:t>
            </a:r>
            <a:r>
              <a:rPr lang="en-US" sz="18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4507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Car c1 = new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Car c2 = new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(c1.equals(c2));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//false!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766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must be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overridden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(Car)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4089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9995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Java is a strictly typed language. Each variable has a type!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float f;</a:t>
            </a:r>
          </a:p>
          <a:p>
            <a:pPr marL="0" indent="0">
              <a:buNone/>
            </a:pPr>
            <a:r>
              <a:rPr lang="mr-IN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 = 4.7; 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</a:rPr>
              <a:t>     			//OK!    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“hello!”;       //!OK </a:t>
            </a:r>
          </a:p>
          <a:p>
            <a:endParaRPr lang="it-IT" sz="2600" dirty="0"/>
          </a:p>
          <a:p>
            <a:pPr marL="0" indent="0">
              <a:buNone/>
            </a:pPr>
            <a:r>
              <a:rPr lang="mr-IN" sz="2600" dirty="0" err="1"/>
              <a:t>Car</a:t>
            </a:r>
            <a:r>
              <a:rPr lang="mr-IN" sz="2600" dirty="0"/>
              <a:t> </a:t>
            </a:r>
            <a:r>
              <a:rPr lang="mr-IN" sz="2600" dirty="0" err="1"/>
              <a:t>c</a:t>
            </a:r>
            <a:r>
              <a:rPr lang="it-IT" sz="2600" dirty="0"/>
              <a:t>;</a:t>
            </a:r>
          </a:p>
          <a:p>
            <a:pPr marL="0" indent="0">
              <a:buNone/>
            </a:pPr>
            <a:r>
              <a:rPr lang="mr-IN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 = new Car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</a:rPr>
              <a:t>     //OK!</a:t>
            </a:r>
            <a:endParaRPr lang="it-IT" sz="2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new String();  //!OK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151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{};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c1 = new Car();      // OK!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c2 = new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(); // OK!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But also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…</a:t>
            </a:r>
            <a:endParaRPr lang="it-IT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Car c3 = new 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8535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E46C0A"/>
                </a:solidFill>
                <a:latin typeface="Courier"/>
                <a:cs typeface="Courier"/>
              </a:rPr>
              <a:t>Car c3 = new </a:t>
            </a:r>
            <a:r>
              <a:rPr lang="it-IT" sz="2000" dirty="0" err="1">
                <a:solidFill>
                  <a:srgbClr val="E46C0A"/>
                </a:solidFill>
                <a:latin typeface="Courier"/>
                <a:cs typeface="Courier"/>
              </a:rPr>
              <a:t>SDcar</a:t>
            </a:r>
            <a:r>
              <a:rPr lang="it-IT" sz="2000" dirty="0">
                <a:solidFill>
                  <a:srgbClr val="E46C0A"/>
                </a:solidFill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sz="2000" dirty="0"/>
              <a:t>Specialization defines a sub-typing relationship (</a:t>
            </a:r>
            <a:r>
              <a:rPr lang="en-US" sz="2000" dirty="0">
                <a:solidFill>
                  <a:srgbClr val="E46C0A"/>
                </a:solidFill>
              </a:rPr>
              <a:t>is a </a:t>
            </a:r>
            <a:r>
              <a:rPr lang="en-US" sz="2000" dirty="0"/>
              <a:t>).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</a:rPr>
              <a:t>All </a:t>
            </a:r>
            <a:r>
              <a:rPr lang="en-US" sz="2000" dirty="0" err="1">
                <a:solidFill>
                  <a:srgbClr val="E46C0A"/>
                </a:solidFill>
              </a:rPr>
              <a:t>SDCar</a:t>
            </a:r>
            <a:r>
              <a:rPr lang="en-US" sz="2000" dirty="0">
                <a:solidFill>
                  <a:srgbClr val="E46C0A"/>
                </a:solidFill>
              </a:rPr>
              <a:t>(s) are Car(s). Not all Car(s) are </a:t>
            </a:r>
            <a:r>
              <a:rPr lang="en-US" sz="2000" dirty="0" err="1">
                <a:solidFill>
                  <a:srgbClr val="E46C0A"/>
                </a:solidFill>
              </a:rPr>
              <a:t>SDCar</a:t>
            </a:r>
            <a:r>
              <a:rPr lang="en-US" sz="2000" dirty="0">
                <a:solidFill>
                  <a:srgbClr val="E46C0A"/>
                </a:solidFill>
              </a:rPr>
              <a:t>(s).</a:t>
            </a:r>
          </a:p>
          <a:p>
            <a:pPr marL="0" indent="0">
              <a:buNone/>
            </a:pPr>
            <a:endParaRPr lang="en-US" sz="2000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</a:rPr>
              <a:t>Upcasting and </a:t>
            </a:r>
            <a:r>
              <a:rPr lang="en-US" sz="2000" dirty="0" err="1">
                <a:solidFill>
                  <a:srgbClr val="E46C0A"/>
                </a:solidFill>
              </a:rPr>
              <a:t>downcasting</a:t>
            </a:r>
            <a:r>
              <a:rPr lang="en-US" sz="2000" dirty="0">
                <a:solidFill>
                  <a:srgbClr val="E46C0A"/>
                </a:solidFill>
              </a:rPr>
              <a:t> refer to the possibility of changing the reference type of a given object. </a:t>
            </a:r>
            <a:r>
              <a:rPr lang="en-US" sz="2000" dirty="0"/>
              <a:t>Upcasting consists in using more general references, while </a:t>
            </a:r>
            <a:r>
              <a:rPr lang="en-US" sz="2000" dirty="0" err="1"/>
              <a:t>downcasting</a:t>
            </a:r>
            <a:r>
              <a:rPr lang="en-US" sz="2000" dirty="0"/>
              <a:t> more specific references.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C283EF-97FB-BB47-B082-4D1D6B22F89B}"/>
              </a:ext>
            </a:extLst>
          </p:cNvPr>
          <p:cNvSpPr/>
          <p:nvPr/>
        </p:nvSpPr>
        <p:spPr>
          <a:xfrm>
            <a:off x="4463480" y="2916325"/>
            <a:ext cx="4680520" cy="3312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E308D6-2A6B-4E43-8914-C2CCE97A07C1}"/>
              </a:ext>
            </a:extLst>
          </p:cNvPr>
          <p:cNvSpPr/>
          <p:nvPr/>
        </p:nvSpPr>
        <p:spPr>
          <a:xfrm>
            <a:off x="5687616" y="3866069"/>
            <a:ext cx="2960712" cy="20246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A40FA8-3D50-4645-9593-380830093D75}"/>
              </a:ext>
            </a:extLst>
          </p:cNvPr>
          <p:cNvSpPr txBox="1"/>
          <p:nvPr/>
        </p:nvSpPr>
        <p:spPr>
          <a:xfrm>
            <a:off x="7127776" y="509020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SDCar</a:t>
            </a:r>
            <a:r>
              <a:rPr lang="en-US" dirty="0"/>
              <a:t>(s)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C0AE3-A645-8844-926D-2F2A44FAACB3}"/>
              </a:ext>
            </a:extLst>
          </p:cNvPr>
          <p:cNvCxnSpPr/>
          <p:nvPr/>
        </p:nvCxnSpPr>
        <p:spPr>
          <a:xfrm>
            <a:off x="5327576" y="3938077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D86AC-232B-1642-AF50-A75917E4776D}"/>
              </a:ext>
            </a:extLst>
          </p:cNvPr>
          <p:cNvCxnSpPr/>
          <p:nvPr/>
        </p:nvCxnSpPr>
        <p:spPr>
          <a:xfrm flipH="1" flipV="1">
            <a:off x="5975648" y="3578037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929053-762E-1C40-B8FF-55541B16A9F1}"/>
              </a:ext>
            </a:extLst>
          </p:cNvPr>
          <p:cNvSpPr txBox="1"/>
          <p:nvPr/>
        </p:nvSpPr>
        <p:spPr>
          <a:xfrm>
            <a:off x="6479704" y="343402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Upcast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99B2A-1CA6-054D-97E6-AAC0C2F80281}"/>
              </a:ext>
            </a:extLst>
          </p:cNvPr>
          <p:cNvSpPr txBox="1"/>
          <p:nvPr/>
        </p:nvSpPr>
        <p:spPr>
          <a:xfrm>
            <a:off x="4679504" y="4298117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Downcast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A51E52F2-99E9-484D-B58C-C08A56DD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3809" y="6489026"/>
            <a:ext cx="4850191" cy="365125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76</a:t>
            </a:fld>
            <a:endParaRPr lang="it-I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4BEBD-E595-684B-8C5E-F0CDF79B7123}"/>
              </a:ext>
            </a:extLst>
          </p:cNvPr>
          <p:cNvSpPr txBox="1"/>
          <p:nvPr/>
        </p:nvSpPr>
        <p:spPr>
          <a:xfrm>
            <a:off x="7716625" y="604882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Car(s)</a:t>
            </a:r>
          </a:p>
        </p:txBody>
      </p:sp>
    </p:spTree>
    <p:extLst>
      <p:ext uri="{BB962C8B-B14F-4D97-AF65-F5344CB8AC3E}">
        <p14:creationId xmlns:p14="http://schemas.microsoft.com/office/powerpoint/2010/main" val="13092798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92E1-0254-6844-992F-AC9A26DA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E299-2450-5245-927F-4E7D5655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77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85F0D9-A3C9-294D-86E8-5FF7321DBE49}"/>
              </a:ext>
            </a:extLst>
          </p:cNvPr>
          <p:cNvSpPr/>
          <p:nvPr/>
        </p:nvSpPr>
        <p:spPr>
          <a:xfrm>
            <a:off x="3152533" y="2492896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48091-21DF-DC43-A983-C83EEFFAFBC2}"/>
              </a:ext>
            </a:extLst>
          </p:cNvPr>
          <p:cNvSpPr/>
          <p:nvPr/>
        </p:nvSpPr>
        <p:spPr>
          <a:xfrm>
            <a:off x="3656589" y="2492896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1C827C-A433-A34B-949A-A9F6564FAEB0}"/>
              </a:ext>
            </a:extLst>
          </p:cNvPr>
          <p:cNvSpPr/>
          <p:nvPr/>
        </p:nvSpPr>
        <p:spPr>
          <a:xfrm>
            <a:off x="3152533" y="3386113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84583-CDD8-674E-ACEA-A9111BBC5F14}"/>
              </a:ext>
            </a:extLst>
          </p:cNvPr>
          <p:cNvSpPr/>
          <p:nvPr/>
        </p:nvSpPr>
        <p:spPr>
          <a:xfrm>
            <a:off x="3656589" y="3386113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5AAF67-304B-5041-B9E4-31618AC1476D}"/>
              </a:ext>
            </a:extLst>
          </p:cNvPr>
          <p:cNvSpPr/>
          <p:nvPr/>
        </p:nvSpPr>
        <p:spPr>
          <a:xfrm>
            <a:off x="3140872" y="4279330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0AAD4-3FCA-2B42-938B-5E27E028A069}"/>
              </a:ext>
            </a:extLst>
          </p:cNvPr>
          <p:cNvSpPr/>
          <p:nvPr/>
        </p:nvSpPr>
        <p:spPr>
          <a:xfrm>
            <a:off x="3644928" y="4279330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663CA2-EC15-C248-BC44-F5BB9C5F197B}"/>
              </a:ext>
            </a:extLst>
          </p:cNvPr>
          <p:cNvSpPr/>
          <p:nvPr/>
        </p:nvSpPr>
        <p:spPr>
          <a:xfrm>
            <a:off x="1242721" y="2463775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38875D-7606-A048-A89E-F2356112EFA2}"/>
              </a:ext>
            </a:extLst>
          </p:cNvPr>
          <p:cNvSpPr/>
          <p:nvPr/>
        </p:nvSpPr>
        <p:spPr>
          <a:xfrm>
            <a:off x="1746777" y="2463775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20B478-1291-9F47-ABB7-B43525BD7BCE}"/>
              </a:ext>
            </a:extLst>
          </p:cNvPr>
          <p:cNvSpPr/>
          <p:nvPr/>
        </p:nvSpPr>
        <p:spPr>
          <a:xfrm>
            <a:off x="1242721" y="3356992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013B74-2A7D-6942-82CE-7D62A1EDE92B}"/>
              </a:ext>
            </a:extLst>
          </p:cNvPr>
          <p:cNvSpPr/>
          <p:nvPr/>
        </p:nvSpPr>
        <p:spPr>
          <a:xfrm>
            <a:off x="1746777" y="3356992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771A9-F182-6D42-B4B9-DE5B82884D29}"/>
              </a:ext>
            </a:extLst>
          </p:cNvPr>
          <p:cNvSpPr txBox="1"/>
          <p:nvPr/>
        </p:nvSpPr>
        <p:spPr>
          <a:xfrm>
            <a:off x="996443" y="1632971"/>
            <a:ext cx="163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More general </a:t>
            </a:r>
          </a:p>
          <a:p>
            <a:r>
              <a:rPr lang="it-IT" dirty="0"/>
              <a:t>Reference (Car)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A1B5-F561-C644-8CB2-CC388AAC9902}"/>
              </a:ext>
            </a:extLst>
          </p:cNvPr>
          <p:cNvSpPr txBox="1"/>
          <p:nvPr/>
        </p:nvSpPr>
        <p:spPr>
          <a:xfrm>
            <a:off x="2906255" y="1632971"/>
            <a:ext cx="188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More </a:t>
            </a:r>
            <a:r>
              <a:rPr lang="it-IT" dirty="0" err="1"/>
              <a:t>specific</a:t>
            </a:r>
            <a:r>
              <a:rPr lang="it-IT" dirty="0"/>
              <a:t> </a:t>
            </a:r>
          </a:p>
          <a:p>
            <a:r>
              <a:rPr lang="it-IT" dirty="0"/>
              <a:t>Reference (</a:t>
            </a:r>
            <a:r>
              <a:rPr lang="it-IT" dirty="0" err="1"/>
              <a:t>SDCar</a:t>
            </a:r>
            <a:r>
              <a:rPr lang="it-IT" dirty="0"/>
              <a:t>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D2FC21-CC2F-4246-A437-9100BF8D29B9}"/>
              </a:ext>
            </a:extLst>
          </p:cNvPr>
          <p:cNvSpPr/>
          <p:nvPr/>
        </p:nvSpPr>
        <p:spPr>
          <a:xfrm>
            <a:off x="990693" y="2298315"/>
            <a:ext cx="1349059" cy="20667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98E79A-BA8F-0C4C-95C9-C1385BB07E16}"/>
              </a:ext>
            </a:extLst>
          </p:cNvPr>
          <p:cNvSpPr/>
          <p:nvPr/>
        </p:nvSpPr>
        <p:spPr>
          <a:xfrm>
            <a:off x="2912637" y="2298315"/>
            <a:ext cx="1299323" cy="293088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FB8102-9F9C-FA4E-9379-3A0D1EF76A9E}"/>
              </a:ext>
            </a:extLst>
          </p:cNvPr>
          <p:cNvSpPr/>
          <p:nvPr/>
        </p:nvSpPr>
        <p:spPr>
          <a:xfrm>
            <a:off x="6612096" y="2492896"/>
            <a:ext cx="360040" cy="7920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22CDDE-4373-704A-9A41-63AF90753CBB}"/>
              </a:ext>
            </a:extLst>
          </p:cNvPr>
          <p:cNvSpPr/>
          <p:nvPr/>
        </p:nvSpPr>
        <p:spPr>
          <a:xfrm>
            <a:off x="7116152" y="2492896"/>
            <a:ext cx="360040" cy="7920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A1CDBA-2BD3-C54B-9027-4F898470A798}"/>
              </a:ext>
            </a:extLst>
          </p:cNvPr>
          <p:cNvSpPr/>
          <p:nvPr/>
        </p:nvSpPr>
        <p:spPr>
          <a:xfrm>
            <a:off x="6612096" y="3386113"/>
            <a:ext cx="360040" cy="79208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B8C20E-8AA3-8346-9E45-0036597E32B7}"/>
              </a:ext>
            </a:extLst>
          </p:cNvPr>
          <p:cNvSpPr/>
          <p:nvPr/>
        </p:nvSpPr>
        <p:spPr>
          <a:xfrm>
            <a:off x="7116152" y="3386113"/>
            <a:ext cx="360040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2ED33D-E637-EB4E-92C7-326A1044A3B7}"/>
              </a:ext>
            </a:extLst>
          </p:cNvPr>
          <p:cNvSpPr/>
          <p:nvPr/>
        </p:nvSpPr>
        <p:spPr>
          <a:xfrm>
            <a:off x="6600435" y="4279330"/>
            <a:ext cx="360040" cy="7920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55647E-CD1D-CE49-B90D-826A0BFC9972}"/>
              </a:ext>
            </a:extLst>
          </p:cNvPr>
          <p:cNvSpPr/>
          <p:nvPr/>
        </p:nvSpPr>
        <p:spPr>
          <a:xfrm>
            <a:off x="7104491" y="4279330"/>
            <a:ext cx="360040" cy="7920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78E29B9-1E81-AF40-A176-DDA28225514E}"/>
              </a:ext>
            </a:extLst>
          </p:cNvPr>
          <p:cNvSpPr/>
          <p:nvPr/>
        </p:nvSpPr>
        <p:spPr>
          <a:xfrm>
            <a:off x="6372200" y="2298315"/>
            <a:ext cx="1299323" cy="293088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74F8D-08C5-1F40-9C9F-B7EAEE93A545}"/>
              </a:ext>
            </a:extLst>
          </p:cNvPr>
          <p:cNvSpPr txBox="1"/>
          <p:nvPr/>
        </p:nvSpPr>
        <p:spPr>
          <a:xfrm>
            <a:off x="5870552" y="1771470"/>
            <a:ext cx="305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SDCar</a:t>
            </a:r>
            <a:r>
              <a:rPr lang="it-IT" dirty="0"/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608139-3720-CA4B-B20F-C785CB945668}"/>
              </a:ext>
            </a:extLst>
          </p:cNvPr>
          <p:cNvCxnSpPr>
            <a:cxnSpLocks/>
          </p:cNvCxnSpPr>
          <p:nvPr/>
        </p:nvCxnSpPr>
        <p:spPr>
          <a:xfrm>
            <a:off x="457200" y="4725144"/>
            <a:ext cx="24554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9F7B08-704D-504A-8ADE-878D1FA3CE2E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56589" y="4675374"/>
            <a:ext cx="34479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916167-1C63-3745-9EF6-40C779C56E83}"/>
              </a:ext>
            </a:extLst>
          </p:cNvPr>
          <p:cNvCxnSpPr>
            <a:cxnSpLocks/>
          </p:cNvCxnSpPr>
          <p:nvPr/>
        </p:nvCxnSpPr>
        <p:spPr>
          <a:xfrm>
            <a:off x="457200" y="3789040"/>
            <a:ext cx="533493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4B947F-6F5A-4944-BA93-4C3C26172C52}"/>
              </a:ext>
            </a:extLst>
          </p:cNvPr>
          <p:cNvCxnSpPr>
            <a:cxnSpLocks/>
          </p:cNvCxnSpPr>
          <p:nvPr/>
        </p:nvCxnSpPr>
        <p:spPr>
          <a:xfrm>
            <a:off x="1746777" y="3807066"/>
            <a:ext cx="115947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48B282-609C-294F-8CF2-6092421F8949}"/>
              </a:ext>
            </a:extLst>
          </p:cNvPr>
          <p:cNvCxnSpPr/>
          <p:nvPr/>
        </p:nvCxnSpPr>
        <p:spPr>
          <a:xfrm>
            <a:off x="3656589" y="3789040"/>
            <a:ext cx="2943846" cy="180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99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 = new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from a more specific type to a more general type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well: reference type and object type are separate concepts. Object referenced by ‘c’ continues to be of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type! Only the interface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748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dependable</a:t>
            </a:r>
          </a:p>
          <a:p>
            <a:pPr lvl="1"/>
            <a:r>
              <a:rPr lang="en-US" dirty="0"/>
              <a:t>It is always true that an </a:t>
            </a:r>
            <a:r>
              <a:rPr lang="en-US" dirty="0" err="1"/>
              <a:t>SDCar</a:t>
            </a:r>
            <a:r>
              <a:rPr lang="en-US" dirty="0"/>
              <a:t> is a Car too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automatic 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Car c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SDCar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11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6" name="Content Placeholder 5" descr="Screen Shot 2017-02-13 at 18.14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" b="6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58393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80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c1 = new 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c2 = c1;  // </a:t>
            </a:r>
            <a:r>
              <a:rPr lang="en-US" sz="2000" dirty="0" err="1">
                <a:latin typeface="Courier"/>
                <a:cs typeface="Courier"/>
              </a:rPr>
              <a:t>Upcast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Car interface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does not provide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turnSDOn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() call)</a:t>
            </a:r>
          </a:p>
        </p:txBody>
      </p:sp>
    </p:spTree>
    <p:extLst>
      <p:ext uri="{BB962C8B-B14F-4D97-AF65-F5344CB8AC3E}">
        <p14:creationId xmlns:p14="http://schemas.microsoft.com/office/powerpoint/2010/main" val="9133865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from a more general type (super-type) to a more specific type (sub-type)</a:t>
            </a:r>
          </a:p>
          <a:p>
            <a:pPr lvl="1"/>
            <a:r>
              <a:rPr lang="en-US" dirty="0"/>
              <a:t>Reference type and object type do not change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be explicit</a:t>
            </a:r>
          </a:p>
          <a:p>
            <a:pPr lvl="1"/>
            <a:r>
              <a:rPr lang="en-US" dirty="0"/>
              <a:t>It’s a risky operation, no automatic conversion provided by the compiler (it’s up to you!)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0803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82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8181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Accidentally OK! The object referenced by c1 was actually of class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SDCar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3607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83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Car();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Run time error!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104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is 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Compilers aid developers in writing working code. </a:t>
            </a:r>
            <a:r>
              <a:rPr lang="en-US" dirty="0">
                <a:solidFill>
                  <a:srgbClr val="E46C0A"/>
                </a:solidFill>
              </a:rPr>
              <a:t>Runtime errors cannot be identified by compilers. Developers must be careful! 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E46C0A"/>
                </a:solidFill>
              </a:rPr>
              <a:t>instanceof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Car c = new 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if (c </a:t>
            </a:r>
            <a:r>
              <a:rPr lang="en-US" sz="2600" dirty="0" err="1">
                <a:solidFill>
                  <a:srgbClr val="E46C0A"/>
                </a:solidFill>
                <a:latin typeface="Consolas"/>
                <a:cs typeface="Consolas"/>
              </a:rPr>
              <a:t>instanceof</a:t>
            </a:r>
            <a:r>
              <a:rPr lang="en-US" sz="2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sdc</a:t>
            </a:r>
            <a:r>
              <a:rPr lang="en-US" sz="2600" dirty="0">
                <a:latin typeface="Consolas"/>
                <a:cs typeface="Consolas"/>
              </a:rPr>
              <a:t> = (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) c;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sdc.turnSDOn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507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</a:t>
            </a:r>
            <a:r>
              <a:rPr lang="en-US" dirty="0"/>
              <a:t> to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Each class is either directly or indirectly a subclass of Object</a:t>
            </a:r>
          </a:p>
          <a:p>
            <a:r>
              <a:rPr lang="en-US" dirty="0"/>
              <a:t>It is always possible to </a:t>
            </a:r>
            <a:r>
              <a:rPr lang="en-US" dirty="0" err="1"/>
              <a:t>upcast</a:t>
            </a:r>
            <a:r>
              <a:rPr lang="en-US" dirty="0"/>
              <a:t> any instance to Object type (see Collection)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 any = new </a:t>
            </a: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Object </a:t>
            </a:r>
            <a:r>
              <a:rPr lang="en-US" sz="2800" dirty="0" err="1">
                <a:latin typeface="Consolas"/>
                <a:cs typeface="Consolas"/>
              </a:rPr>
              <a:t>obj</a:t>
            </a:r>
            <a:r>
              <a:rPr lang="en-US" sz="2800" dirty="0">
                <a:latin typeface="Consolas"/>
                <a:cs typeface="Consolas"/>
              </a:rPr>
              <a:t> = (Object)any;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1974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3237737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an </a:t>
            </a:r>
            <a:r>
              <a:rPr lang="en-US" i="1" dirty="0">
                <a:latin typeface="Calibri"/>
                <a:cs typeface="Calibri"/>
              </a:rPr>
              <a:t>object</a:t>
            </a:r>
            <a:r>
              <a:rPr lang="en-US" dirty="0">
                <a:latin typeface="Calibri"/>
                <a:cs typeface="Calibri"/>
              </a:rPr>
              <a:t> without </a:t>
            </a:r>
            <a:r>
              <a:rPr lang="en-US" i="1" dirty="0">
                <a:latin typeface="Calibri"/>
                <a:cs typeface="Calibri"/>
              </a:rPr>
              <a:t>implementing</a:t>
            </a:r>
            <a:r>
              <a:rPr lang="en-US" dirty="0">
                <a:latin typeface="Calibri"/>
                <a:cs typeface="Calibri"/>
              </a:rPr>
              <a:t>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Person p;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Similarly, 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i="1" dirty="0"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without </a:t>
            </a:r>
            <a:r>
              <a:rPr lang="en-US" i="1" dirty="0">
                <a:cs typeface="Calibri"/>
              </a:rPr>
              <a:t>implementing</a:t>
            </a:r>
            <a:r>
              <a:rPr lang="en-US" dirty="0">
                <a:latin typeface="Calibri"/>
                <a:cs typeface="Calibri"/>
              </a:rPr>
              <a:t> it </a:t>
            </a:r>
            <a:r>
              <a:rPr lang="en-US" dirty="0">
                <a:cs typeface="Calibri"/>
              </a:rPr>
              <a:t>(i.e., the body of the method is missing</a:t>
            </a:r>
            <a:r>
              <a:rPr lang="en-US" dirty="0">
                <a:latin typeface="Calibri"/>
                <a:cs typeface="Calibri"/>
              </a:rPr>
              <a:t>):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latin typeface="Calibri"/>
                <a:cs typeface="Calibri"/>
              </a:rPr>
              <a:t>public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void draw(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size);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 method that has been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declared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but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not defined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0348313-231F-544A-9631-ADAAFEC6005A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87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676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B43709-A97F-804F-97AF-09B91E0C9B75}" type="slidenum">
              <a:rPr lang="en-US" sz="1400">
                <a:latin typeface="Arial" charset="0"/>
              </a:rPr>
              <a:pPr/>
              <a:t>88</a:t>
            </a:fld>
            <a:endParaRPr lang="en-US" sz="1400" dirty="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Any class containing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one or more abstract methods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</a:p>
          <a:p>
            <a:r>
              <a:rPr lang="en-US" dirty="0">
                <a:cs typeface="Calibri"/>
              </a:rPr>
              <a:t>An abstract class is </a:t>
            </a:r>
            <a:r>
              <a:rPr lang="en-US" i="1" dirty="0">
                <a:cs typeface="Calibri"/>
              </a:rPr>
              <a:t>incomplete</a:t>
            </a:r>
            <a:r>
              <a:rPr lang="en-US" dirty="0">
                <a:cs typeface="Calibri"/>
              </a:rPr>
              <a:t> in the sense it has </a:t>
            </a:r>
            <a:r>
              <a:rPr lang="en-US" altLang="ja-JP" dirty="0">
                <a:cs typeface="Calibri"/>
              </a:rPr>
              <a:t>missing method bodies</a:t>
            </a:r>
            <a:endParaRPr lang="en-US" dirty="0">
              <a:solidFill>
                <a:srgbClr val="E46C0A"/>
              </a:solidFill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must declare the class with the keyword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dirty="0">
                <a:latin typeface="Consolas"/>
                <a:cs typeface="Consolas"/>
              </a:rPr>
              <a:t>abstract class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 {...}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cannot instantiate </a:t>
            </a:r>
            <a:r>
              <a:rPr lang="en-US" dirty="0">
                <a:latin typeface="Calibri"/>
                <a:cs typeface="Calibri"/>
              </a:rPr>
              <a:t>(create a new instance of)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94264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6AFB58-377E-1744-B6E5-3255F15B8596}" type="slidenum">
              <a:rPr lang="en-US" sz="1400">
                <a:latin typeface="Arial" charset="0"/>
              </a:rPr>
              <a:pPr/>
              <a:t>89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You can extend (subclass) an abstract class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defines all the inherited abstract methods, it is </a:t>
            </a:r>
            <a:r>
              <a:rPr lang="en-US" altLang="ja-JP" dirty="0">
                <a:latin typeface="Calibri"/>
                <a:cs typeface="Calibri"/>
              </a:rPr>
              <a:t>concrete and can be instantiated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does </a:t>
            </a:r>
            <a:r>
              <a:rPr lang="en-US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define all the inherited abstract methods, it must be abstract too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can declare a class to be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even if it does not contain any abstract methods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just prevents the class from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40543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method contains operations we want to execute as soon as objects are created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attributes initialization</a:t>
            </a:r>
            <a:r>
              <a:rPr lang="en-US" dirty="0"/>
              <a:t>!)</a:t>
            </a:r>
            <a:endParaRPr lang="en-US" dirty="0">
              <a:solidFill>
                <a:srgbClr val="F79646"/>
              </a:solidFill>
            </a:endParaRPr>
          </a:p>
          <a:p>
            <a:r>
              <a:rPr lang="en-US" dirty="0"/>
              <a:t>If a constructor is not defined within a class, a default one (with no parameters) is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96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073A00-3B92-4743-89E8-61B9B6CD1BCB}" type="slidenum">
              <a:rPr lang="en-US" sz="1400">
                <a:latin typeface="Arial" charset="0"/>
              </a:rPr>
              <a:pPr/>
              <a:t>90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Why use abstract classes?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Suppose you wanted to create a class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Shape</a:t>
            </a:r>
            <a:r>
              <a:rPr lang="en-US" dirty="0">
                <a:latin typeface="Calibri"/>
                <a:cs typeface="Calibri"/>
              </a:rPr>
              <a:t>, with subclasses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Oval, Rectangle, Triangle, Hexagon</a:t>
            </a:r>
            <a:r>
              <a:rPr lang="en-US" dirty="0">
                <a:latin typeface="Calibri"/>
                <a:cs typeface="Calibri"/>
              </a:rPr>
              <a:t>, etc.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subclass has a method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draw() </a:t>
            </a:r>
            <a:r>
              <a:rPr lang="en-US" dirty="0">
                <a:latin typeface="Calibri"/>
                <a:cs typeface="Calibri"/>
              </a:rPr>
              <a:t>for representing its shape on a 2D graphic panel</a:t>
            </a:r>
          </a:p>
        </p:txBody>
      </p:sp>
    </p:spTree>
    <p:extLst>
      <p:ext uri="{BB962C8B-B14F-4D97-AF65-F5344CB8AC3E}">
        <p14:creationId xmlns:p14="http://schemas.microsoft.com/office/powerpoint/2010/main" val="17566863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91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Shape { ... 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 s;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Legal, but unwanted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();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   // Illegal, Shape does not have draw()</a:t>
            </a:r>
          </a:p>
        </p:txBody>
      </p:sp>
    </p:spTree>
    <p:extLst>
      <p:ext uri="{BB962C8B-B14F-4D97-AF65-F5344CB8AC3E}">
        <p14:creationId xmlns:p14="http://schemas.microsoft.com/office/powerpoint/2010/main" val="27777085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92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Same problem, another 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Shape[] shapes = new Shape[16];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shapes[0] = new Circle();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shapes[1] = new Star();</a:t>
            </a:r>
          </a:p>
          <a:p>
            <a:pPr marL="0" indent="0" eaLnBrk="1" hangingPunct="1">
              <a:buNone/>
            </a:pPr>
            <a:r>
              <a:rPr lang="mr-IN" sz="1800" dirty="0">
                <a:solidFill>
                  <a:srgbClr val="000000"/>
                </a:solidFill>
                <a:latin typeface="Consolas"/>
                <a:cs typeface="Consolas"/>
              </a:rPr>
              <a:t>…</a:t>
            </a: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for (Shape s : shapes)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6775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3C1D92-EE58-6246-9F6B-BB400C2F8886}" type="slidenum">
              <a:rPr lang="en-US" sz="1400">
                <a:latin typeface="Arial" charset="0"/>
              </a:rPr>
              <a:pPr/>
              <a:t>93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abstract class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abstract void draw();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Shape 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Illegal, Shape is abstract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();        // Legal, Shape does have draw()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0438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C420-625F-FF4F-AFD4-A7286D8F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291D-7BF0-9B49-A1B1-3CDB9732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suppose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shapes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capabilities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Drawing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shape</a:t>
            </a:r>
            <a:r>
              <a:rPr lang="it-IT" dirty="0"/>
              <a:t> [</a:t>
            </a:r>
            <a:r>
              <a:rPr lang="it-IT" dirty="0" err="1"/>
              <a:t>draw</a:t>
            </a:r>
            <a:r>
              <a:rPr lang="it-IT" dirty="0"/>
              <a:t>() </a:t>
            </a:r>
            <a:r>
              <a:rPr lang="it-IT" dirty="0" err="1"/>
              <a:t>method</a:t>
            </a:r>
            <a:r>
              <a:rPr lang="it-IT" dirty="0"/>
              <a:t>] </a:t>
            </a:r>
          </a:p>
          <a:p>
            <a:pPr lvl="1"/>
            <a:r>
              <a:rPr lang="it-IT" dirty="0" err="1"/>
              <a:t>Setting</a:t>
            </a:r>
            <a:r>
              <a:rPr lang="it-IT" dirty="0"/>
              <a:t> a </a:t>
            </a:r>
            <a:r>
              <a:rPr lang="it-IT" dirty="0" err="1"/>
              <a:t>unique</a:t>
            </a:r>
            <a:r>
              <a:rPr lang="it-IT" dirty="0"/>
              <a:t> ID [</a:t>
            </a:r>
            <a:r>
              <a:rPr lang="it-IT" dirty="0" err="1"/>
              <a:t>setID</a:t>
            </a:r>
            <a:r>
              <a:rPr lang="it-IT" dirty="0"/>
              <a:t>() </a:t>
            </a:r>
            <a:r>
              <a:rPr lang="it-IT" dirty="0" err="1"/>
              <a:t>method</a:t>
            </a:r>
            <a:r>
              <a:rPr lang="it-IT" dirty="0"/>
              <a:t>]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518A6C-5427-E443-8216-7CC7B13D2866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94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643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822-DD0C-FA4C-9332-ED36122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6A55-75CC-DD4A-B58A-18929B5E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keep the Shape class abstract while providing a common implementation of the </a:t>
            </a:r>
            <a:r>
              <a:rPr lang="en-US" sz="1800" dirty="0" err="1"/>
              <a:t>setID</a:t>
            </a:r>
            <a:r>
              <a:rPr lang="en-US" sz="1800" dirty="0"/>
              <a:t>() method.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>
              <a:buAutoNum type="arabicPeriod"/>
            </a:pPr>
            <a:r>
              <a:rPr lang="en-US" sz="1800" dirty="0"/>
              <a:t>Shape cannot be instantiated</a:t>
            </a:r>
          </a:p>
          <a:p>
            <a:pPr>
              <a:buAutoNum type="arabicPeriod"/>
            </a:pPr>
            <a:r>
              <a:rPr lang="en-US" sz="1800" dirty="0"/>
              <a:t>Shape subclasses can redefine draw()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Drawbacks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We partially loose the possibility to define abstract concepts such as Shape. Now Shape contains code!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2F919-387C-6044-808D-B9FD1231F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abstract class Shape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 { . . . };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abstract void draw();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Star extends Shape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Circle extends Shape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8FF59D1-59E1-924F-9BB2-58A1BC9D4EF8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95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470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822-DD0C-FA4C-9332-ED36122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6A55-75CC-DD4A-B58A-18929B5E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use a Shape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r>
              <a:rPr lang="en-US" sz="1800" dirty="0"/>
              <a:t>.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Interfaces are special classes for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declaring methods without supplying implementations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All their methods are implicitly public and abstract</a:t>
            </a:r>
          </a:p>
          <a:p>
            <a:r>
              <a:rPr lang="en-US" sz="1800" dirty="0">
                <a:cs typeface="Calibri"/>
              </a:rPr>
              <a:t>Interfaces cannot be instantiated because they do not contain actual code</a:t>
            </a:r>
          </a:p>
          <a:p>
            <a:r>
              <a:rPr lang="en-US" sz="1800" dirty="0">
                <a:cs typeface="Calibri"/>
              </a:rPr>
              <a:t>When a class implements an interface, 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it promises to </a:t>
            </a:r>
            <a:r>
              <a:rPr lang="en-US" sz="1800" i="1" dirty="0">
                <a:solidFill>
                  <a:srgbClr val="E46C0A"/>
                </a:solidFill>
                <a:cs typeface="Calibri"/>
              </a:rPr>
              <a:t>define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 all the methods </a:t>
            </a:r>
            <a:r>
              <a:rPr lang="en-US" sz="1800" i="1" dirty="0">
                <a:solidFill>
                  <a:srgbClr val="E46C0A"/>
                </a:solidFill>
                <a:cs typeface="Calibri"/>
              </a:rPr>
              <a:t>declared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 in the interface</a:t>
            </a:r>
          </a:p>
          <a:p>
            <a:endParaRPr lang="en-US" sz="1800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2F919-387C-6044-808D-B9FD1231F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interface Shape()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public abstract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public abstract void draw();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abstract class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implements</a:t>
            </a:r>
            <a:r>
              <a:rPr lang="en-US" sz="1400" dirty="0">
                <a:latin typeface="Consolas"/>
                <a:cs typeface="Consolas"/>
              </a:rPr>
              <a:t> Shape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 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 { . . . };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abstract void draw();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Star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Circle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E1CDF17-4E02-5B4C-ABD9-F7B22136D28A}"/>
              </a:ext>
            </a:extLst>
          </p:cNvPr>
          <p:cNvSpPr/>
          <p:nvPr/>
        </p:nvSpPr>
        <p:spPr>
          <a:xfrm>
            <a:off x="8772364" y="1600200"/>
            <a:ext cx="133672" cy="466189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4AD6F-EB50-6D47-B98A-EDD30881412F}"/>
              </a:ext>
            </a:extLst>
          </p:cNvPr>
          <p:cNvSpPr txBox="1"/>
          <p:nvPr/>
        </p:nvSpPr>
        <p:spPr>
          <a:xfrm>
            <a:off x="6667500" y="6011996"/>
            <a:ext cx="20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Level of </a:t>
            </a:r>
            <a:r>
              <a:rPr lang="it-I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abstraction</a:t>
            </a:r>
            <a:endParaRPr lang="it-I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C27C2B-4D33-534D-8CC2-153AA4384156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96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039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C3E8C3-3685-2E40-A302-58278C5FCF76}" type="slidenum">
              <a:rPr lang="en-US" sz="1400">
                <a:latin typeface="Arial" charset="0"/>
              </a:rPr>
              <a:pPr/>
              <a:t>97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Specialization and partial implementation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Interfaces can be specialized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Specializing an interface means adding new methods in derived interfaces. Overriding methods does not make sense in interfaces because code is absent.</a:t>
            </a:r>
          </a:p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Interfaces can be partially implemented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Partial implementations of interfaces can be found in abstract classes. The unimplemented methods must be marked as abstract.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4776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7FDE83-7A1F-4B46-BC2A-B32D90E4E6B5}" type="slidenum">
              <a:rPr lang="en-US" sz="1400">
                <a:latin typeface="Arial" charset="0"/>
              </a:rPr>
              <a:pPr/>
              <a:t>98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Multiple inheritance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 Java, a class can only extend one class, but can implement multiple interfaces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lets the class fill multiple </a:t>
            </a:r>
            <a:r>
              <a:rPr lang="en-US" altLang="ja-JP" i="1" dirty="0">
                <a:latin typeface="Calibri"/>
                <a:cs typeface="Calibri"/>
              </a:rPr>
              <a:t>roles </a:t>
            </a:r>
            <a:r>
              <a:rPr lang="en-US" altLang="ja-JP" dirty="0">
                <a:latin typeface="Calibri"/>
                <a:cs typeface="Calibri"/>
              </a:rPr>
              <a:t>(i.e., multiple set of methods)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In graphical interfaces (GUIs), it is common to have one class implementing several listeners (i.e., interfaces)</a:t>
            </a:r>
          </a:p>
          <a:p>
            <a:pPr marL="0" indent="0">
              <a:buNone/>
            </a:pP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nsolas"/>
                <a:cs typeface="Consolas"/>
              </a:rPr>
              <a:t>class Application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JFrame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implements</a:t>
            </a:r>
            <a:r>
              <a:rPr lang="en-US" sz="2400" dirty="0">
                <a:latin typeface="Consolas"/>
                <a:cs typeface="Consolas"/>
              </a:rPr>
              <a:t>  ActionListener, </a:t>
            </a:r>
            <a:r>
              <a:rPr lang="en-US" sz="2400" dirty="0" err="1">
                <a:latin typeface="Consolas"/>
                <a:cs typeface="Consolas"/>
              </a:rPr>
              <a:t>KeyListener</a:t>
            </a:r>
            <a:r>
              <a:rPr lang="en-US" sz="2400" dirty="0">
                <a:latin typeface="Consolas"/>
                <a:cs typeface="Consolas"/>
              </a:rPr>
              <a:t> {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...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001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Not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allowed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in Java!!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Only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one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can be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713670-84E6-6244-85B6-E38989D65219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99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1025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7649</TotalTime>
  <Words>3311</Words>
  <Application>Microsoft Macintosh PowerPoint</Application>
  <PresentationFormat>On-screen Show (4:3)</PresentationFormat>
  <Paragraphs>1070</Paragraphs>
  <Slides>103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4" baseType="lpstr">
      <vt:lpstr>ＭＳ Ｐゴシック</vt:lpstr>
      <vt:lpstr>Arial</vt:lpstr>
      <vt:lpstr>Calibri</vt:lpstr>
      <vt:lpstr>Consolas</vt:lpstr>
      <vt:lpstr>Courier</vt:lpstr>
      <vt:lpstr>Mangal</vt:lpstr>
      <vt:lpstr>Times</vt:lpstr>
      <vt:lpstr>Times New Roman</vt:lpstr>
      <vt:lpstr>Trebuchet MS</vt:lpstr>
      <vt:lpstr>Wingdings</vt:lpstr>
      <vt:lpstr>Nicola</vt:lpstr>
      <vt:lpstr>Java Object Oriented</vt:lpstr>
      <vt:lpstr>Classes and Objects</vt:lpstr>
      <vt:lpstr>Class</vt:lpstr>
      <vt:lpstr>Class</vt:lpstr>
      <vt:lpstr>Class Definition</vt:lpstr>
      <vt:lpstr>Information hiding</vt:lpstr>
      <vt:lpstr>Information hiding</vt:lpstr>
      <vt:lpstr>Visibility</vt:lpstr>
      <vt:lpstr>Constructors</vt:lpstr>
      <vt:lpstr>Getters and Setters</vt:lpstr>
      <vt:lpstr>toString()</vt:lpstr>
      <vt:lpstr>Method Overloading</vt:lpstr>
      <vt:lpstr>Method Overloading</vt:lpstr>
      <vt:lpstr>Object definition</vt:lpstr>
      <vt:lpstr>Object creation</vt:lpstr>
      <vt:lpstr>The keyword new</vt:lpstr>
      <vt:lpstr>Constructors</vt:lpstr>
      <vt:lpstr>Constructors</vt:lpstr>
      <vt:lpstr>Constructors</vt:lpstr>
      <vt:lpstr>Constructors</vt:lpstr>
      <vt:lpstr>The keyword this</vt:lpstr>
      <vt:lpstr>Objects destruction</vt:lpstr>
      <vt:lpstr>Operations on references</vt:lpstr>
      <vt:lpstr>Combining dotted notations</vt:lpstr>
      <vt:lpstr>Static attributes and methods </vt:lpstr>
      <vt:lpstr>Static attributes and methods </vt:lpstr>
      <vt:lpstr>Static attributes and methods </vt:lpstr>
      <vt:lpstr>Wrapper Classes</vt:lpstr>
      <vt:lpstr>Wrapper Classes</vt:lpstr>
      <vt:lpstr>Wrapper Classes</vt:lpstr>
      <vt:lpstr>Conversions</vt:lpstr>
      <vt:lpstr>Auto boxing/unboxing</vt:lpstr>
      <vt:lpstr>Auto boxing</vt:lpstr>
      <vt:lpstr>Package</vt:lpstr>
      <vt:lpstr>Motivation</vt:lpstr>
      <vt:lpstr>Package </vt:lpstr>
      <vt:lpstr>Package names</vt:lpstr>
      <vt:lpstr> Definition and usage  </vt:lpstr>
      <vt:lpstr>Access to a class in a package </vt:lpstr>
      <vt:lpstr>Package and scope</vt:lpstr>
      <vt:lpstr>Inheritance</vt:lpstr>
      <vt:lpstr>Motivation</vt:lpstr>
      <vt:lpstr>Motivation</vt:lpstr>
      <vt:lpstr>Inheritance</vt:lpstr>
      <vt:lpstr>Example I (extension)</vt:lpstr>
      <vt:lpstr>Example II (override)</vt:lpstr>
      <vt:lpstr>Example III (override)</vt:lpstr>
      <vt:lpstr>Class SDCar</vt:lpstr>
      <vt:lpstr>this and super</vt:lpstr>
      <vt:lpstr>Terminology</vt:lpstr>
      <vt:lpstr>Visibility and Inheritance</vt:lpstr>
      <vt:lpstr>Recap</vt:lpstr>
      <vt:lpstr>Visibility</vt:lpstr>
      <vt:lpstr>Visibility</vt:lpstr>
      <vt:lpstr>Visibility</vt:lpstr>
      <vt:lpstr>Inheritance and constructors</vt:lpstr>
      <vt:lpstr>Construction of child objects</vt:lpstr>
      <vt:lpstr>super()</vt:lpstr>
      <vt:lpstr>Example</vt:lpstr>
      <vt:lpstr>Example</vt:lpstr>
      <vt:lpstr>Example</vt:lpstr>
      <vt:lpstr>Example</vt:lpstr>
      <vt:lpstr>Construction of child objects</vt:lpstr>
      <vt:lpstr>Example</vt:lpstr>
      <vt:lpstr>Dynamic binding and polymorphism</vt:lpstr>
      <vt:lpstr>Dynamic binding and polymorphism</vt:lpstr>
      <vt:lpstr>Object</vt:lpstr>
      <vt:lpstr>Java.lang.Object</vt:lpstr>
      <vt:lpstr>Java.lang.Object</vt:lpstr>
      <vt:lpstr>toString()</vt:lpstr>
      <vt:lpstr>equals(Object o)</vt:lpstr>
      <vt:lpstr>equals(Object o)</vt:lpstr>
      <vt:lpstr>Casting</vt:lpstr>
      <vt:lpstr>Types</vt:lpstr>
      <vt:lpstr>Upcasting and Downcasting</vt:lpstr>
      <vt:lpstr>Upcasting and Downcasting</vt:lpstr>
      <vt:lpstr>Upcasting and Downcasting</vt:lpstr>
      <vt:lpstr>Upcasting</vt:lpstr>
      <vt:lpstr>Upcasting</vt:lpstr>
      <vt:lpstr>Example</vt:lpstr>
      <vt:lpstr>Downcasting</vt:lpstr>
      <vt:lpstr>Example</vt:lpstr>
      <vt:lpstr>Example</vt:lpstr>
      <vt:lpstr>Runtime is evil</vt:lpstr>
      <vt:lpstr>Upcast to object</vt:lpstr>
      <vt:lpstr>Abstract Classes and Interfaces</vt:lpstr>
      <vt:lpstr>Abstract methods</vt:lpstr>
      <vt:lpstr>Abstract classes</vt:lpstr>
      <vt:lpstr>Abstract classes</vt:lpstr>
      <vt:lpstr>Why use abstract classes?</vt:lpstr>
      <vt:lpstr>A problem</vt:lpstr>
      <vt:lpstr>Same problem, another view</vt:lpstr>
      <vt:lpstr>A solution</vt:lpstr>
      <vt:lpstr>Another problem</vt:lpstr>
      <vt:lpstr>A solution</vt:lpstr>
      <vt:lpstr>A better solution</vt:lpstr>
      <vt:lpstr>Specialization and partial implementation</vt:lpstr>
      <vt:lpstr>Multiple inheritance</vt:lpstr>
      <vt:lpstr>Multiple inheritance</vt:lpstr>
      <vt:lpstr>Multiple inheritance</vt:lpstr>
      <vt:lpstr>Interfaces and instanceof</vt:lpstr>
      <vt:lpstr>Vocabulary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407</cp:revision>
  <cp:lastPrinted>2019-03-13T12:08:00Z</cp:lastPrinted>
  <dcterms:created xsi:type="dcterms:W3CDTF">2011-09-06T09:06:15Z</dcterms:created>
  <dcterms:modified xsi:type="dcterms:W3CDTF">2021-02-22T14:20:11Z</dcterms:modified>
</cp:coreProperties>
</file>