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256" r:id="rId2"/>
    <p:sldId id="257" r:id="rId3"/>
    <p:sldId id="258" r:id="rId4"/>
    <p:sldId id="435" r:id="rId5"/>
    <p:sldId id="436" r:id="rId6"/>
    <p:sldId id="475" r:id="rId7"/>
    <p:sldId id="374" r:id="rId8"/>
    <p:sldId id="261" r:id="rId9"/>
    <p:sldId id="486" r:id="rId10"/>
    <p:sldId id="477" r:id="rId11"/>
    <p:sldId id="478" r:id="rId12"/>
    <p:sldId id="479" r:id="rId13"/>
    <p:sldId id="272" r:id="rId14"/>
    <p:sldId id="476" r:id="rId15"/>
    <p:sldId id="412" r:id="rId16"/>
    <p:sldId id="273" r:id="rId17"/>
    <p:sldId id="407" r:id="rId18"/>
    <p:sldId id="406" r:id="rId19"/>
    <p:sldId id="480" r:id="rId20"/>
    <p:sldId id="414" r:id="rId21"/>
    <p:sldId id="278" r:id="rId22"/>
    <p:sldId id="408" r:id="rId23"/>
    <p:sldId id="410" r:id="rId24"/>
    <p:sldId id="490" r:id="rId25"/>
    <p:sldId id="491" r:id="rId26"/>
    <p:sldId id="489" r:id="rId27"/>
    <p:sldId id="421" r:id="rId28"/>
    <p:sldId id="423" r:id="rId29"/>
    <p:sldId id="422" r:id="rId30"/>
    <p:sldId id="481" r:id="rId31"/>
    <p:sldId id="425" r:id="rId32"/>
    <p:sldId id="427" r:id="rId33"/>
    <p:sldId id="499" r:id="rId34"/>
    <p:sldId id="492" r:id="rId35"/>
    <p:sldId id="493" r:id="rId36"/>
    <p:sldId id="496" r:id="rId37"/>
    <p:sldId id="497" r:id="rId38"/>
    <p:sldId id="428" r:id="rId39"/>
    <p:sldId id="431" r:id="rId40"/>
    <p:sldId id="498" r:id="rId41"/>
    <p:sldId id="375" r:id="rId42"/>
    <p:sldId id="424" r:id="rId43"/>
    <p:sldId id="432" r:id="rId44"/>
    <p:sldId id="433" r:id="rId45"/>
    <p:sldId id="419" r:id="rId46"/>
    <p:sldId id="426" r:id="rId47"/>
    <p:sldId id="500" r:id="rId48"/>
    <p:sldId id="418" r:id="rId49"/>
    <p:sldId id="417" r:id="rId50"/>
    <p:sldId id="434" r:id="rId51"/>
    <p:sldId id="283" r:id="rId52"/>
    <p:sldId id="441" r:id="rId53"/>
    <p:sldId id="442" r:id="rId54"/>
    <p:sldId id="443" r:id="rId55"/>
    <p:sldId id="444" r:id="rId56"/>
    <p:sldId id="445" r:id="rId57"/>
    <p:sldId id="446" r:id="rId58"/>
    <p:sldId id="447" r:id="rId59"/>
    <p:sldId id="448" r:id="rId60"/>
    <p:sldId id="449" r:id="rId61"/>
    <p:sldId id="450" r:id="rId62"/>
    <p:sldId id="439" r:id="rId63"/>
    <p:sldId id="453" r:id="rId64"/>
    <p:sldId id="456" r:id="rId65"/>
    <p:sldId id="455" r:id="rId66"/>
    <p:sldId id="457" r:id="rId67"/>
    <p:sldId id="459" r:id="rId68"/>
    <p:sldId id="460" r:id="rId69"/>
    <p:sldId id="461" r:id="rId70"/>
    <p:sldId id="462" r:id="rId71"/>
    <p:sldId id="451" r:id="rId72"/>
    <p:sldId id="464" r:id="rId73"/>
    <p:sldId id="465" r:id="rId74"/>
    <p:sldId id="466" r:id="rId75"/>
    <p:sldId id="467" r:id="rId76"/>
    <p:sldId id="468" r:id="rId77"/>
    <p:sldId id="463" r:id="rId78"/>
    <p:sldId id="469" r:id="rId79"/>
    <p:sldId id="470" r:id="rId80"/>
    <p:sldId id="471" r:id="rId81"/>
    <p:sldId id="472" r:id="rId82"/>
    <p:sldId id="482" r:id="rId83"/>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7"/>
    <p:restoredTop sz="93631"/>
  </p:normalViewPr>
  <p:slideViewPr>
    <p:cSldViewPr>
      <p:cViewPr varScale="1">
        <p:scale>
          <a:sx n="101" d="100"/>
          <a:sy n="101" d="100"/>
        </p:scale>
        <p:origin x="856" y="192"/>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955FBCF-214F-1C4A-8DE5-15806F7DA1F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E8DD893E-CDF3-0748-A5A9-E6B9D45DA9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62B1732-46DD-FF44-903D-CFDBFB1FD243}" type="datetimeFigureOut">
              <a:rPr lang="it-IT"/>
              <a:pPr>
                <a:defRPr/>
              </a:pPr>
              <a:t>25/11/20</a:t>
            </a:fld>
            <a:endParaRPr lang="it-IT"/>
          </a:p>
        </p:txBody>
      </p:sp>
      <p:sp>
        <p:nvSpPr>
          <p:cNvPr id="4" name="Segnaposto immagine diapositiva 3">
            <a:extLst>
              <a:ext uri="{FF2B5EF4-FFF2-40B4-BE49-F238E27FC236}">
                <a16:creationId xmlns:a16="http://schemas.microsoft.com/office/drawing/2014/main" id="{C602C346-2566-554A-834C-3799B63CD8A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0D2931B1-8649-C84D-A999-175DF68F857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E89D938-DB8A-7D49-8B64-4E26C38117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1BB30AC5-50EA-D24A-8CAF-3ADFF7DCBEB8}"/>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99595A4-B057-BF4C-9091-C8B1EF9055C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B25AB2-B286-564E-9699-589D80539ED5}"/>
              </a:ext>
            </a:extLst>
          </p:cNvPr>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5" name="Slide Number Placeholder 5">
            <a:extLst>
              <a:ext uri="{FF2B5EF4-FFF2-40B4-BE49-F238E27FC236}">
                <a16:creationId xmlns:a16="http://schemas.microsoft.com/office/drawing/2014/main" id="{947F23FF-62C0-374F-978B-F89C2AD4E926}"/>
              </a:ext>
            </a:extLst>
          </p:cNvPr>
          <p:cNvSpPr>
            <a:spLocks noGrp="1"/>
          </p:cNvSpPr>
          <p:nvPr>
            <p:ph type="sldNum" sz="quarter" idx="10"/>
          </p:nvPr>
        </p:nvSpPr>
        <p:spPr/>
        <p:txBody>
          <a:bodyPr/>
          <a:lstStyle>
            <a:lvl1pPr>
              <a:defRPr/>
            </a:lvl1pPr>
          </a:lstStyle>
          <a:p>
            <a:pPr>
              <a:defRPr/>
            </a:pPr>
            <a:fld id="{30EC9AD4-88C4-DC4C-929D-C95C9F5E82A0}" type="slidenum">
              <a:rPr lang="it-IT"/>
              <a:pPr>
                <a:defRPr/>
              </a:pPr>
              <a:t>‹#›</a:t>
            </a:fld>
            <a:endParaRPr lang="it-IT" dirty="0"/>
          </a:p>
        </p:txBody>
      </p:sp>
    </p:spTree>
    <p:extLst>
      <p:ext uri="{BB962C8B-B14F-4D97-AF65-F5344CB8AC3E}">
        <p14:creationId xmlns:p14="http://schemas.microsoft.com/office/powerpoint/2010/main" val="3331052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CF286E-67A9-BD48-9347-FDA2A84EB26C}"/>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5EF0643E-E56F-5347-B677-68B9DABE6EC4}"/>
              </a:ext>
            </a:extLst>
          </p:cNvPr>
          <p:cNvSpPr>
            <a:spLocks noGrp="1"/>
          </p:cNvSpPr>
          <p:nvPr>
            <p:ph type="sldNum" sz="quarter" idx="10"/>
          </p:nvPr>
        </p:nvSpPr>
        <p:spPr/>
        <p:txBody>
          <a:bodyPr/>
          <a:lstStyle>
            <a:lvl1pPr>
              <a:defRPr/>
            </a:lvl1pPr>
          </a:lstStyle>
          <a:p>
            <a:pPr>
              <a:defRPr/>
            </a:pPr>
            <a:fld id="{696BC31E-AF2C-D247-BF20-9B83E941E5FF}" type="slidenum">
              <a:rPr lang="it-IT"/>
              <a:pPr>
                <a:defRPr/>
              </a:pPr>
              <a:t>‹#›</a:t>
            </a:fld>
            <a:endParaRPr lang="it-IT" dirty="0"/>
          </a:p>
        </p:txBody>
      </p:sp>
    </p:spTree>
    <p:extLst>
      <p:ext uri="{BB962C8B-B14F-4D97-AF65-F5344CB8AC3E}">
        <p14:creationId xmlns:p14="http://schemas.microsoft.com/office/powerpoint/2010/main" val="2009303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Slide Number Placeholder 5">
            <a:extLst>
              <a:ext uri="{FF2B5EF4-FFF2-40B4-BE49-F238E27FC236}">
                <a16:creationId xmlns:a16="http://schemas.microsoft.com/office/drawing/2014/main" id="{CB5AC069-E1B3-B741-AF86-CBBD50359CA7}"/>
              </a:ext>
            </a:extLst>
          </p:cNvPr>
          <p:cNvSpPr>
            <a:spLocks noGrp="1"/>
          </p:cNvSpPr>
          <p:nvPr>
            <p:ph type="sldNum" sz="quarter" idx="10"/>
          </p:nvPr>
        </p:nvSpPr>
        <p:spPr/>
        <p:txBody>
          <a:bodyPr/>
          <a:lstStyle>
            <a:lvl1pPr>
              <a:defRPr/>
            </a:lvl1pPr>
          </a:lstStyle>
          <a:p>
            <a:pPr>
              <a:defRPr/>
            </a:pPr>
            <a:fld id="{ACF17D9B-9903-C741-A6FF-14187D2EB8EC}" type="slidenum">
              <a:rPr lang="it-IT"/>
              <a:pPr>
                <a:defRPr/>
              </a:pPr>
              <a:t>‹#›</a:t>
            </a:fld>
            <a:endParaRPr lang="it-IT" dirty="0"/>
          </a:p>
        </p:txBody>
      </p:sp>
    </p:spTree>
    <p:extLst>
      <p:ext uri="{BB962C8B-B14F-4D97-AF65-F5344CB8AC3E}">
        <p14:creationId xmlns:p14="http://schemas.microsoft.com/office/powerpoint/2010/main" val="35322767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8E9623D-011F-174B-970D-4417988F55CB}"/>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CD9A6CBC-EEBA-DD47-A96E-D5BAF05D2364}"/>
              </a:ext>
            </a:extLst>
          </p:cNvPr>
          <p:cNvSpPr>
            <a:spLocks noGrp="1"/>
          </p:cNvSpPr>
          <p:nvPr>
            <p:ph type="sldNum" sz="quarter" idx="10"/>
          </p:nvPr>
        </p:nvSpPr>
        <p:spPr/>
        <p:txBody>
          <a:bodyPr/>
          <a:lstStyle>
            <a:lvl1pPr>
              <a:defRPr/>
            </a:lvl1pPr>
          </a:lstStyle>
          <a:p>
            <a:pPr>
              <a:defRPr/>
            </a:pPr>
            <a:fld id="{F2F2B1D7-7472-F447-9180-A50BF452206C}" type="slidenum">
              <a:rPr lang="it-IT"/>
              <a:pPr>
                <a:defRPr/>
              </a:pPr>
              <a:t>‹#›</a:t>
            </a:fld>
            <a:endParaRPr lang="it-IT" dirty="0"/>
          </a:p>
        </p:txBody>
      </p:sp>
    </p:spTree>
    <p:extLst>
      <p:ext uri="{BB962C8B-B14F-4D97-AF65-F5344CB8AC3E}">
        <p14:creationId xmlns:p14="http://schemas.microsoft.com/office/powerpoint/2010/main" val="1597463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BB0D4F0-82C7-8F42-B1B5-00B1A09A8AD0}"/>
              </a:ext>
            </a:extLst>
          </p:cNvPr>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5" name="Slide Number Placeholder 5">
            <a:extLst>
              <a:ext uri="{FF2B5EF4-FFF2-40B4-BE49-F238E27FC236}">
                <a16:creationId xmlns:a16="http://schemas.microsoft.com/office/drawing/2014/main" id="{A9EE6584-0BF3-714B-BAC5-2E61BB79356B}"/>
              </a:ext>
            </a:extLst>
          </p:cNvPr>
          <p:cNvSpPr>
            <a:spLocks noGrp="1"/>
          </p:cNvSpPr>
          <p:nvPr>
            <p:ph type="sldNum" sz="quarter" idx="10"/>
          </p:nvPr>
        </p:nvSpPr>
        <p:spPr/>
        <p:txBody>
          <a:bodyPr/>
          <a:lstStyle>
            <a:lvl1pPr>
              <a:defRPr/>
            </a:lvl1pPr>
          </a:lstStyle>
          <a:p>
            <a:pPr>
              <a:defRPr/>
            </a:pPr>
            <a:fld id="{BE3EB0E7-D1DD-FD40-8739-BF1FDE69490E}" type="slidenum">
              <a:rPr lang="it-IT"/>
              <a:pPr>
                <a:defRPr/>
              </a:pPr>
              <a:t>‹#›</a:t>
            </a:fld>
            <a:endParaRPr lang="it-IT" dirty="0"/>
          </a:p>
        </p:txBody>
      </p:sp>
    </p:spTree>
    <p:extLst>
      <p:ext uri="{BB962C8B-B14F-4D97-AF65-F5344CB8AC3E}">
        <p14:creationId xmlns:p14="http://schemas.microsoft.com/office/powerpoint/2010/main" val="408235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73EFF-EF72-D943-A19B-31617612DD9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6">
            <a:extLst>
              <a:ext uri="{FF2B5EF4-FFF2-40B4-BE49-F238E27FC236}">
                <a16:creationId xmlns:a16="http://schemas.microsoft.com/office/drawing/2014/main" id="{2F8FB468-0C58-D34B-88DB-321AF0DBF3D3}"/>
              </a:ext>
            </a:extLst>
          </p:cNvPr>
          <p:cNvSpPr>
            <a:spLocks noGrp="1"/>
          </p:cNvSpPr>
          <p:nvPr>
            <p:ph type="sldNum" sz="quarter" idx="10"/>
          </p:nvPr>
        </p:nvSpPr>
        <p:spPr/>
        <p:txBody>
          <a:bodyPr/>
          <a:lstStyle>
            <a:lvl1pPr>
              <a:defRPr/>
            </a:lvl1pPr>
          </a:lstStyle>
          <a:p>
            <a:pPr>
              <a:defRPr/>
            </a:pPr>
            <a:fld id="{C0F5EEF4-5380-CA44-921D-21E069A5ECCA}" type="slidenum">
              <a:rPr lang="it-IT"/>
              <a:pPr>
                <a:defRPr/>
              </a:pPr>
              <a:t>‹#›</a:t>
            </a:fld>
            <a:endParaRPr lang="it-IT" dirty="0"/>
          </a:p>
        </p:txBody>
      </p:sp>
    </p:spTree>
    <p:extLst>
      <p:ext uri="{BB962C8B-B14F-4D97-AF65-F5344CB8AC3E}">
        <p14:creationId xmlns:p14="http://schemas.microsoft.com/office/powerpoint/2010/main" val="18347895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7EC502-3E73-0B49-A6AD-C149D985F3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8" name="Slide Number Placeholder 8">
            <a:extLst>
              <a:ext uri="{FF2B5EF4-FFF2-40B4-BE49-F238E27FC236}">
                <a16:creationId xmlns:a16="http://schemas.microsoft.com/office/drawing/2014/main" id="{E932A5BF-18AB-E344-9453-A7C91D051189}"/>
              </a:ext>
            </a:extLst>
          </p:cNvPr>
          <p:cNvSpPr>
            <a:spLocks noGrp="1"/>
          </p:cNvSpPr>
          <p:nvPr>
            <p:ph type="sldNum" sz="quarter" idx="10"/>
          </p:nvPr>
        </p:nvSpPr>
        <p:spPr/>
        <p:txBody>
          <a:bodyPr/>
          <a:lstStyle>
            <a:lvl1pPr>
              <a:defRPr/>
            </a:lvl1pPr>
          </a:lstStyle>
          <a:p>
            <a:pPr>
              <a:defRPr/>
            </a:pPr>
            <a:fld id="{1848454F-C51F-CA4D-9981-C011A957C4D2}" type="slidenum">
              <a:rPr lang="it-IT"/>
              <a:pPr>
                <a:defRPr/>
              </a:pPr>
              <a:t>‹#›</a:t>
            </a:fld>
            <a:endParaRPr lang="it-IT" dirty="0"/>
          </a:p>
        </p:txBody>
      </p:sp>
    </p:spTree>
    <p:extLst>
      <p:ext uri="{BB962C8B-B14F-4D97-AF65-F5344CB8AC3E}">
        <p14:creationId xmlns:p14="http://schemas.microsoft.com/office/powerpoint/2010/main" val="703090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6146681-69F2-CB40-A840-27C8EE794A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4" name="Slide Number Placeholder 4">
            <a:extLst>
              <a:ext uri="{FF2B5EF4-FFF2-40B4-BE49-F238E27FC236}">
                <a16:creationId xmlns:a16="http://schemas.microsoft.com/office/drawing/2014/main" id="{F6658E0E-155F-2E48-84F5-C5EA10E7B934}"/>
              </a:ext>
            </a:extLst>
          </p:cNvPr>
          <p:cNvSpPr>
            <a:spLocks noGrp="1"/>
          </p:cNvSpPr>
          <p:nvPr>
            <p:ph type="sldNum" sz="quarter" idx="10"/>
          </p:nvPr>
        </p:nvSpPr>
        <p:spPr/>
        <p:txBody>
          <a:bodyPr/>
          <a:lstStyle>
            <a:lvl1pPr>
              <a:defRPr/>
            </a:lvl1pPr>
          </a:lstStyle>
          <a:p>
            <a:pPr>
              <a:defRPr/>
            </a:pPr>
            <a:fld id="{3CA5C3F7-68C5-3B48-AE25-0EAEC0361409}" type="slidenum">
              <a:rPr lang="it-IT"/>
              <a:pPr>
                <a:defRPr/>
              </a:pPr>
              <a:t>‹#›</a:t>
            </a:fld>
            <a:endParaRPr lang="it-IT" dirty="0"/>
          </a:p>
        </p:txBody>
      </p:sp>
    </p:spTree>
    <p:extLst>
      <p:ext uri="{BB962C8B-B14F-4D97-AF65-F5344CB8AC3E}">
        <p14:creationId xmlns:p14="http://schemas.microsoft.com/office/powerpoint/2010/main" val="11225848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2CBDE5C-4F86-3E4A-84C1-92D85619F373}"/>
              </a:ext>
            </a:extLst>
          </p:cNvPr>
          <p:cNvSpPr>
            <a:spLocks noGrp="1"/>
          </p:cNvSpPr>
          <p:nvPr>
            <p:ph type="sldNum" sz="quarter" idx="10"/>
          </p:nvPr>
        </p:nvSpPr>
        <p:spPr/>
        <p:txBody>
          <a:bodyPr/>
          <a:lstStyle>
            <a:lvl1pPr>
              <a:defRPr/>
            </a:lvl1pPr>
          </a:lstStyle>
          <a:p>
            <a:pPr>
              <a:defRPr/>
            </a:pPr>
            <a:fld id="{D163CAC3-21DE-FE4C-B3FD-7DA28F377AB2}" type="slidenum">
              <a:rPr lang="it-IT"/>
              <a:pPr>
                <a:defRPr/>
              </a:pPr>
              <a:t>‹#›</a:t>
            </a:fld>
            <a:endParaRPr lang="it-IT" dirty="0"/>
          </a:p>
        </p:txBody>
      </p:sp>
    </p:spTree>
    <p:extLst>
      <p:ext uri="{BB962C8B-B14F-4D97-AF65-F5344CB8AC3E}">
        <p14:creationId xmlns:p14="http://schemas.microsoft.com/office/powerpoint/2010/main" val="34171008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Slide Number Placeholder 5">
            <a:extLst>
              <a:ext uri="{FF2B5EF4-FFF2-40B4-BE49-F238E27FC236}">
                <a16:creationId xmlns:a16="http://schemas.microsoft.com/office/drawing/2014/main" id="{00AB331E-6A8D-5E49-B636-DE4210D5D06B}"/>
              </a:ext>
            </a:extLst>
          </p:cNvPr>
          <p:cNvSpPr>
            <a:spLocks noGrp="1"/>
          </p:cNvSpPr>
          <p:nvPr>
            <p:ph type="sldNum" sz="quarter" idx="10"/>
          </p:nvPr>
        </p:nvSpPr>
        <p:spPr/>
        <p:txBody>
          <a:bodyPr/>
          <a:lstStyle>
            <a:lvl1pPr>
              <a:defRPr/>
            </a:lvl1pPr>
          </a:lstStyle>
          <a:p>
            <a:pPr>
              <a:defRPr/>
            </a:pPr>
            <a:fld id="{465BF18B-5A9D-3E41-90B0-E4611D0EB040}" type="slidenum">
              <a:rPr lang="it-IT"/>
              <a:pPr>
                <a:defRPr/>
              </a:pPr>
              <a:t>‹#›</a:t>
            </a:fld>
            <a:endParaRPr lang="it-IT" dirty="0"/>
          </a:p>
        </p:txBody>
      </p:sp>
    </p:spTree>
    <p:extLst>
      <p:ext uri="{BB962C8B-B14F-4D97-AF65-F5344CB8AC3E}">
        <p14:creationId xmlns:p14="http://schemas.microsoft.com/office/powerpoint/2010/main" val="4012508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E3379-09D4-2C43-ABE0-07E3F7D4D7E1}"/>
              </a:ext>
            </a:extLst>
          </p:cNvPr>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6" name="Slide Number Placeholder 6">
            <a:extLst>
              <a:ext uri="{FF2B5EF4-FFF2-40B4-BE49-F238E27FC236}">
                <a16:creationId xmlns:a16="http://schemas.microsoft.com/office/drawing/2014/main" id="{AF5E8235-58E4-7541-B50E-CC41687B6506}"/>
              </a:ext>
            </a:extLst>
          </p:cNvPr>
          <p:cNvSpPr>
            <a:spLocks noGrp="1"/>
          </p:cNvSpPr>
          <p:nvPr>
            <p:ph type="sldNum" sz="quarter" idx="10"/>
          </p:nvPr>
        </p:nvSpPr>
        <p:spPr/>
        <p:txBody>
          <a:bodyPr/>
          <a:lstStyle>
            <a:lvl1pPr>
              <a:defRPr/>
            </a:lvl1pPr>
          </a:lstStyle>
          <a:p>
            <a:pPr>
              <a:defRPr/>
            </a:pPr>
            <a:fld id="{A3EDB2B9-FAED-BC41-BBA5-8D6AA354FAE8}" type="slidenum">
              <a:rPr lang="it-IT"/>
              <a:pPr>
                <a:defRPr/>
              </a:pPr>
              <a:t>‹#›</a:t>
            </a:fld>
            <a:endParaRPr lang="it-IT" dirty="0"/>
          </a:p>
        </p:txBody>
      </p:sp>
    </p:spTree>
    <p:extLst>
      <p:ext uri="{BB962C8B-B14F-4D97-AF65-F5344CB8AC3E}">
        <p14:creationId xmlns:p14="http://schemas.microsoft.com/office/powerpoint/2010/main" val="2119691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998CCC6-1FCF-9646-916F-0C4060BE09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endParaRPr lang="en-US" altLang="it-IT"/>
          </a:p>
        </p:txBody>
      </p:sp>
      <p:sp>
        <p:nvSpPr>
          <p:cNvPr id="2051" name="Text Placeholder 2">
            <a:extLst>
              <a:ext uri="{FF2B5EF4-FFF2-40B4-BE49-F238E27FC236}">
                <a16:creationId xmlns:a16="http://schemas.microsoft.com/office/drawing/2014/main" id="{FF2F09A3-F25D-1741-8D82-D59930DF16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Click to edit Master text styles</a:t>
            </a:r>
          </a:p>
          <a:p>
            <a:pPr lvl="1"/>
            <a:r>
              <a:rPr lang="it-IT" altLang="it-IT"/>
              <a:t>Second level</a:t>
            </a:r>
          </a:p>
          <a:p>
            <a:pPr lvl="2"/>
            <a:r>
              <a:rPr lang="it-IT" altLang="it-IT"/>
              <a:t>Third level</a:t>
            </a:r>
          </a:p>
          <a:p>
            <a:pPr lvl="3"/>
            <a:r>
              <a:rPr lang="it-IT" altLang="it-IT"/>
              <a:t>Fourth level</a:t>
            </a:r>
          </a:p>
          <a:p>
            <a:pPr lvl="4"/>
            <a:r>
              <a:rPr lang="it-IT" altLang="it-IT"/>
              <a:t>Fifth level</a:t>
            </a:r>
            <a:endParaRPr lang="en-US" altLang="it-IT"/>
          </a:p>
        </p:txBody>
      </p:sp>
      <p:sp>
        <p:nvSpPr>
          <p:cNvPr id="2052" name="Picture 6" descr="ing-modena copy.png">
            <a:extLst>
              <a:ext uri="{FF2B5EF4-FFF2-40B4-BE49-F238E27FC236}">
                <a16:creationId xmlns:a16="http://schemas.microsoft.com/office/drawing/2014/main" id="{A9684947-10E2-1545-AA80-9603A2922D1D}"/>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053" name="Picture 7" descr="ing-modena copy.png">
            <a:extLst>
              <a:ext uri="{FF2B5EF4-FFF2-40B4-BE49-F238E27FC236}">
                <a16:creationId xmlns:a16="http://schemas.microsoft.com/office/drawing/2014/main" id="{C8FA8484-F41B-5B49-BA5D-2CCCF098CBF9}"/>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 name="Slide Number Placeholder 5">
            <a:extLst>
              <a:ext uri="{FF2B5EF4-FFF2-40B4-BE49-F238E27FC236}">
                <a16:creationId xmlns:a16="http://schemas.microsoft.com/office/drawing/2014/main" id="{1CC04300-5AF9-554D-83A3-284E7927D763}"/>
              </a:ext>
            </a:extLst>
          </p:cNvPr>
          <p:cNvSpPr>
            <a:spLocks noGrp="1"/>
          </p:cNvSpPr>
          <p:nvPr>
            <p:ph type="sldNum" sz="quarter" idx="4"/>
          </p:nvPr>
        </p:nvSpPr>
        <p:spPr>
          <a:xfrm>
            <a:off x="3836988" y="6362700"/>
            <a:ext cx="4849812" cy="365125"/>
          </a:xfrm>
          <a:prstGeom prst="rect">
            <a:avLst/>
          </a:prstGeom>
        </p:spPr>
        <p:txBody>
          <a:bodyPr/>
          <a:lstStyle>
            <a:lvl1pPr eaLnBrk="1" fontAlgn="auto" hangingPunct="1">
              <a:spcBef>
                <a:spcPts val="0"/>
              </a:spcBef>
              <a:spcAft>
                <a:spcPts val="0"/>
              </a:spcAft>
              <a:defRPr>
                <a:latin typeface="+mn-lt"/>
              </a:defRPr>
            </a:lvl1pPr>
          </a:lstStyle>
          <a:p>
            <a:pPr>
              <a:defRPr/>
            </a:pPr>
            <a:fld id="{284012F5-81C9-CB48-B016-94C0A7006D35}" type="slidenum">
              <a:rPr lang="it-IT"/>
              <a:pPr>
                <a:defRPr/>
              </a:pPr>
              <a:t>‹#›</a:t>
            </a:fld>
            <a:endParaRPr lang="it-IT"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92" r:id="rId7"/>
    <p:sldLayoutId id="2147483693" r:id="rId8"/>
    <p:sldLayoutId id="2147483701" r:id="rId9"/>
    <p:sldLayoutId id="2147483702" r:id="rId10"/>
    <p:sldLayoutId id="2147483694"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hyperlink" Target="https://docs.python.org/3/py-modindex.html"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olo 1">
            <a:extLst>
              <a:ext uri="{FF2B5EF4-FFF2-40B4-BE49-F238E27FC236}">
                <a16:creationId xmlns:a16="http://schemas.microsoft.com/office/drawing/2014/main" id="{A399F04C-624C-7B4C-BE94-A57CB24AC119}"/>
              </a:ext>
            </a:extLst>
          </p:cNvPr>
          <p:cNvSpPr>
            <a:spLocks noGrp="1" noChangeArrowheads="1"/>
          </p:cNvSpPr>
          <p:nvPr>
            <p:ph type="ctrTitle"/>
          </p:nvPr>
        </p:nvSpPr>
        <p:spPr/>
        <p:txBody>
          <a:bodyPr/>
          <a:lstStyle/>
          <a:p>
            <a:r>
              <a:rPr lang="it-IT" altLang="it-IT" dirty="0" err="1"/>
              <a:t>Python</a:t>
            </a:r>
            <a:r>
              <a:rPr lang="it-IT" altLang="it-IT" dirty="0"/>
              <a:t> Basics</a:t>
            </a:r>
          </a:p>
        </p:txBody>
      </p:sp>
      <p:sp>
        <p:nvSpPr>
          <p:cNvPr id="4" name="Sottotitolo 2">
            <a:extLst>
              <a:ext uri="{FF2B5EF4-FFF2-40B4-BE49-F238E27FC236}">
                <a16:creationId xmlns:a16="http://schemas.microsoft.com/office/drawing/2014/main" id="{EF5613F6-0310-894E-82CB-79E9B9F32365}"/>
              </a:ext>
            </a:extLst>
          </p:cNvPr>
          <p:cNvSpPr>
            <a:spLocks noGrp="1"/>
          </p:cNvSpPr>
          <p:nvPr>
            <p:ph type="subTitle" idx="1"/>
          </p:nvPr>
        </p:nvSpPr>
        <p:spPr/>
        <p:txBody>
          <a:bodyPr rtlCol="0">
            <a:normAutofit/>
          </a:bodyPr>
          <a:lstStyle/>
          <a:p>
            <a:pPr algn="r" fontAlgn="auto">
              <a:spcAft>
                <a:spcPts val="0"/>
              </a:spcAft>
              <a:buFont typeface="Arial"/>
              <a:buNone/>
              <a:defRPr/>
            </a:pPr>
            <a:r>
              <a:rPr lang="en-US" sz="1800" dirty="0" err="1"/>
              <a:t>Università</a:t>
            </a:r>
            <a:r>
              <a:rPr lang="en-US" sz="1800" dirty="0"/>
              <a:t> di Modena e Reggio Emilia</a:t>
            </a:r>
          </a:p>
          <a:p>
            <a:pPr algn="r" fontAlgn="auto">
              <a:spcAft>
                <a:spcPts val="0"/>
              </a:spcAft>
              <a:buFont typeface="Arial"/>
              <a:buNone/>
              <a:defRPr/>
            </a:pPr>
            <a:r>
              <a:rPr lang="en-US" sz="1800" i="1" dirty="0"/>
              <a:t>Prof. Nicola Bicocchi (</a:t>
            </a:r>
            <a:r>
              <a:rPr lang="en-US" sz="1800" i="1" dirty="0" err="1"/>
              <a:t>nicola.bicocchi@unimore.it</a:t>
            </a:r>
            <a:r>
              <a:rPr lang="en-US" sz="1800" i="1" dirty="0"/>
              <a:t>)</a:t>
            </a:r>
          </a:p>
          <a:p>
            <a:pPr algn="r" fontAlgn="auto">
              <a:spcAft>
                <a:spcPts val="0"/>
              </a:spcAft>
              <a:buFont typeface="Arial"/>
              <a:buNone/>
              <a:defRPr/>
            </a:pPr>
            <a:endParaRPr lang="en-US" sz="1800" dirty="0"/>
          </a:p>
          <a:p>
            <a:pPr algn="r" fontAlgn="auto">
              <a:spcAft>
                <a:spcPts val="0"/>
              </a:spcAft>
              <a:buFont typeface="Arial"/>
              <a:buNone/>
              <a:defRPr/>
            </a:pP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Executing scripts</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r>
              <a:rPr lang="en-GB" sz="2000" dirty="0">
                <a:solidFill>
                  <a:schemeClr val="accent6">
                    <a:lumMod val="75000"/>
                  </a:schemeClr>
                </a:solidFill>
                <a:latin typeface="Consolas" panose="020B0609020204030204" pitchFamily="49" charset="0"/>
                <a:cs typeface="Consolas" panose="020B0609020204030204" pitchFamily="49" charset="0"/>
              </a:rPr>
              <a:t>#!/</a:t>
            </a:r>
            <a:r>
              <a:rPr lang="en-GB" sz="2000" dirty="0" err="1">
                <a:solidFill>
                  <a:schemeClr val="accent6">
                    <a:lumMod val="75000"/>
                  </a:schemeClr>
                </a:solidFill>
                <a:latin typeface="Consolas" panose="020B0609020204030204" pitchFamily="49" charset="0"/>
                <a:cs typeface="Consolas" panose="020B0609020204030204" pitchFamily="49" charset="0"/>
              </a:rPr>
              <a:t>usr</a:t>
            </a:r>
            <a:r>
              <a:rPr lang="en-GB" sz="2000" dirty="0">
                <a:solidFill>
                  <a:schemeClr val="accent6">
                    <a:lumMod val="75000"/>
                  </a:schemeClr>
                </a:solidFill>
                <a:latin typeface="Consolas" panose="020B0609020204030204" pitchFamily="49" charset="0"/>
                <a:cs typeface="Consolas" panose="020B0609020204030204" pitchFamily="49" charset="0"/>
              </a:rPr>
              <a:t>/bin/</a:t>
            </a:r>
            <a:r>
              <a:rPr lang="en-GB" sz="2000" dirty="0" err="1">
                <a:solidFill>
                  <a:schemeClr val="accent6">
                    <a:lumMod val="75000"/>
                  </a:schemeClr>
                </a:solidFill>
                <a:latin typeface="Consolas" panose="020B0609020204030204" pitchFamily="49" charset="0"/>
                <a:cs typeface="Consolas" panose="020B0609020204030204" pitchFamily="49" charset="0"/>
              </a:rPr>
              <a:t>env</a:t>
            </a:r>
            <a:r>
              <a:rPr lang="en-GB" sz="2000" dirty="0">
                <a:solidFill>
                  <a:schemeClr val="accent6">
                    <a:lumMod val="75000"/>
                  </a:schemeClr>
                </a:solidFill>
                <a:latin typeface="Consolas" panose="020B0609020204030204" pitchFamily="49" charset="0"/>
                <a:cs typeface="Consolas" panose="020B0609020204030204" pitchFamily="49" charset="0"/>
              </a:rPr>
              <a:t> python</a:t>
            </a: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en-GB" sz="2000" dirty="0">
              <a:latin typeface="Consolas" panose="020B0609020204030204" pitchFamily="49" charset="0"/>
              <a:cs typeface="Consolas" panose="020B0609020204030204" pitchFamily="49" charset="0"/>
            </a:endParaRP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python </a:t>
            </a:r>
            <a:r>
              <a:rPr lang="en-GB" sz="2000" dirty="0" err="1">
                <a:latin typeface="Consolas" panose="020B0609020204030204" pitchFamily="49" charset="0"/>
                <a:cs typeface="Consolas" panose="020B0609020204030204" pitchFamily="49" charset="0"/>
              </a:rPr>
              <a:t>script.py</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OR</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chmod</a:t>
            </a:r>
            <a:r>
              <a:rPr lang="en-GB" sz="2000" dirty="0">
                <a:latin typeface="Consolas" panose="020B0609020204030204" pitchFamily="49" charset="0"/>
                <a:cs typeface="Consolas" panose="020B0609020204030204" pitchFamily="49" charset="0"/>
              </a:rPr>
              <a:t> 755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10</a:t>
            </a:fld>
            <a:endParaRPr lang="it-IT" dirty="0"/>
          </a:p>
        </p:txBody>
      </p:sp>
    </p:spTree>
    <p:extLst>
      <p:ext uri="{BB962C8B-B14F-4D97-AF65-F5344CB8AC3E}">
        <p14:creationId xmlns:p14="http://schemas.microsoft.com/office/powerpoint/2010/main" val="349304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0FA066-5976-2844-BF1C-BCF3C29FAEC8}"/>
              </a:ext>
            </a:extLst>
          </p:cNvPr>
          <p:cNvSpPr>
            <a:spLocks noGrp="1"/>
          </p:cNvSpPr>
          <p:nvPr>
            <p:ph type="title"/>
          </p:nvPr>
        </p:nvSpPr>
        <p:spPr/>
        <p:txBody>
          <a:bodyPr/>
          <a:lstStyle/>
          <a:p>
            <a:r>
              <a:rPr lang="en-GB" dirty="0"/>
              <a:t>Libraries</a:t>
            </a:r>
          </a:p>
        </p:txBody>
      </p:sp>
      <p:sp>
        <p:nvSpPr>
          <p:cNvPr id="7" name="Content Placeholder 6">
            <a:extLst>
              <a:ext uri="{FF2B5EF4-FFF2-40B4-BE49-F238E27FC236}">
                <a16:creationId xmlns:a16="http://schemas.microsoft.com/office/drawing/2014/main" id="{257901F1-8A08-1D48-B473-722DE9AB3A4F}"/>
              </a:ext>
            </a:extLst>
          </p:cNvPr>
          <p:cNvSpPr>
            <a:spLocks noGrp="1"/>
          </p:cNvSpPr>
          <p:nvPr>
            <p:ph idx="1"/>
          </p:nvPr>
        </p:nvSpPr>
        <p:spPr/>
        <p:txBody>
          <a:bodyPr/>
          <a:lstStyle/>
          <a:p>
            <a:r>
              <a:rPr lang="en-GB" dirty="0"/>
              <a:t>The </a:t>
            </a:r>
            <a:r>
              <a:rPr lang="en-GB" dirty="0">
                <a:solidFill>
                  <a:schemeClr val="accent6">
                    <a:lumMod val="75000"/>
                  </a:schemeClr>
                </a:solidFill>
              </a:rPr>
              <a:t>Python Package Index </a:t>
            </a:r>
            <a:r>
              <a:rPr lang="en-GB" dirty="0"/>
              <a:t>(aka </a:t>
            </a:r>
            <a:r>
              <a:rPr lang="en-GB" dirty="0" err="1">
                <a:solidFill>
                  <a:schemeClr val="accent6">
                    <a:lumMod val="75000"/>
                  </a:schemeClr>
                </a:solidFill>
              </a:rPr>
              <a:t>PyPI</a:t>
            </a:r>
            <a:r>
              <a:rPr lang="en-GB" dirty="0"/>
              <a:t>) is the official third-party software repository for the Python. </a:t>
            </a:r>
            <a:r>
              <a:rPr lang="en-GB" dirty="0">
                <a:hlinkClick r:id="rId2"/>
              </a:rPr>
              <a:t>https://pypi.org/</a:t>
            </a:r>
            <a:endParaRPr lang="en-GB" dirty="0"/>
          </a:p>
          <a:p>
            <a:r>
              <a:rPr lang="en-GB" dirty="0">
                <a:solidFill>
                  <a:schemeClr val="accent6">
                    <a:lumMod val="75000"/>
                  </a:schemeClr>
                </a:solidFill>
              </a:rPr>
              <a:t>pip</a:t>
            </a:r>
            <a:r>
              <a:rPr lang="en-GB" dirty="0"/>
              <a:t> is a is a </a:t>
            </a:r>
            <a:r>
              <a:rPr lang="en-GB" dirty="0">
                <a:solidFill>
                  <a:schemeClr val="accent6">
                    <a:lumMod val="75000"/>
                  </a:schemeClr>
                </a:solidFill>
              </a:rPr>
              <a:t>command-line program used to {install, remove, update, …} software packages </a:t>
            </a:r>
            <a:r>
              <a:rPr lang="en-GB" dirty="0"/>
              <a:t>written in Python. https://</a:t>
            </a:r>
            <a:r>
              <a:rPr lang="en-GB" dirty="0" err="1"/>
              <a:t>pypi.python.org</a:t>
            </a:r>
            <a:r>
              <a:rPr lang="en-GB" dirty="0"/>
              <a:t>/</a:t>
            </a:r>
            <a:r>
              <a:rPr lang="en-GB" dirty="0" err="1"/>
              <a:t>pypi</a:t>
            </a:r>
            <a:r>
              <a:rPr lang="en-GB" dirty="0"/>
              <a:t>/pip</a:t>
            </a:r>
          </a:p>
        </p:txBody>
      </p:sp>
      <p:sp>
        <p:nvSpPr>
          <p:cNvPr id="5" name="Slide Number Placeholder 4">
            <a:extLst>
              <a:ext uri="{FF2B5EF4-FFF2-40B4-BE49-F238E27FC236}">
                <a16:creationId xmlns:a16="http://schemas.microsoft.com/office/drawing/2014/main" id="{16C10F9A-F02F-9A4E-B87D-0E9D84121CB5}"/>
              </a:ext>
            </a:extLst>
          </p:cNvPr>
          <p:cNvSpPr>
            <a:spLocks noGrp="1"/>
          </p:cNvSpPr>
          <p:nvPr>
            <p:ph type="sldNum" sz="quarter" idx="10"/>
          </p:nvPr>
        </p:nvSpPr>
        <p:spPr/>
        <p:txBody>
          <a:bodyPr/>
          <a:lstStyle/>
          <a:p>
            <a:pPr>
              <a:defRPr/>
            </a:pPr>
            <a:fld id="{C0F5EEF4-5380-CA44-921D-21E069A5ECCA}" type="slidenum">
              <a:rPr lang="it-IT" smtClean="0"/>
              <a:pPr>
                <a:defRPr/>
              </a:pPr>
              <a:t>11</a:t>
            </a:fld>
            <a:endParaRPr lang="it-IT" dirty="0"/>
          </a:p>
        </p:txBody>
      </p:sp>
    </p:spTree>
    <p:extLst>
      <p:ext uri="{BB962C8B-B14F-4D97-AF65-F5344CB8AC3E}">
        <p14:creationId xmlns:p14="http://schemas.microsoft.com/office/powerpoint/2010/main" val="70545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FD2A-466C-E643-9379-2BAF5B3F4B5D}"/>
              </a:ext>
            </a:extLst>
          </p:cNvPr>
          <p:cNvSpPr>
            <a:spLocks noGrp="1"/>
          </p:cNvSpPr>
          <p:nvPr>
            <p:ph type="title"/>
          </p:nvPr>
        </p:nvSpPr>
        <p:spPr/>
        <p:txBody>
          <a:bodyPr/>
          <a:lstStyle/>
          <a:p>
            <a:r>
              <a:rPr lang="en-GB" dirty="0"/>
              <a:t>Virtual environments</a:t>
            </a:r>
          </a:p>
        </p:txBody>
      </p:sp>
      <p:sp>
        <p:nvSpPr>
          <p:cNvPr id="3" name="Content Placeholder 2">
            <a:extLst>
              <a:ext uri="{FF2B5EF4-FFF2-40B4-BE49-F238E27FC236}">
                <a16:creationId xmlns:a16="http://schemas.microsoft.com/office/drawing/2014/main" id="{368E8C1E-FCDC-0745-913C-0344B3003FCD}"/>
              </a:ext>
            </a:extLst>
          </p:cNvPr>
          <p:cNvSpPr>
            <a:spLocks noGrp="1"/>
          </p:cNvSpPr>
          <p:nvPr>
            <p:ph idx="1"/>
          </p:nvPr>
        </p:nvSpPr>
        <p:spPr/>
        <p:txBody>
          <a:bodyPr/>
          <a:lstStyle/>
          <a:p>
            <a:r>
              <a:rPr lang="en-GB" sz="2200" dirty="0">
                <a:solidFill>
                  <a:schemeClr val="accent6">
                    <a:lumMod val="75000"/>
                  </a:schemeClr>
                </a:solidFill>
              </a:rPr>
              <a:t>Python “Virtual Environments” allow Python packages to be installed in an isolated location for a particular application, rather than being installed globally. </a:t>
            </a:r>
          </a:p>
          <a:p>
            <a:r>
              <a:rPr lang="en-GB" sz="2200" dirty="0"/>
              <a:t>For example, what if you want to install an application and leave it be? If an application works, any change in its libraries or the versions of those libraries can break the application.</a:t>
            </a:r>
          </a:p>
          <a:p>
            <a:r>
              <a:rPr lang="en-GB" sz="2200" dirty="0"/>
              <a:t>Virtual Environments have their own installation directories and they don’t share libraries with other virtual environments. </a:t>
            </a:r>
            <a:r>
              <a:rPr lang="en-GB" sz="2200" dirty="0" err="1"/>
              <a:t>venv</a:t>
            </a:r>
            <a:r>
              <a:rPr lang="en-GB" sz="2200" dirty="0"/>
              <a:t> is available by default in Python 3.3 and later, and installs pip and </a:t>
            </a:r>
            <a:r>
              <a:rPr lang="en-GB" sz="2200" dirty="0" err="1"/>
              <a:t>setuptools</a:t>
            </a:r>
            <a:r>
              <a:rPr lang="en-GB" sz="2200" dirty="0"/>
              <a:t> into created virtual environments.</a:t>
            </a:r>
          </a:p>
        </p:txBody>
      </p:sp>
      <p:sp>
        <p:nvSpPr>
          <p:cNvPr id="4" name="Slide Number Placeholder 3">
            <a:extLst>
              <a:ext uri="{FF2B5EF4-FFF2-40B4-BE49-F238E27FC236}">
                <a16:creationId xmlns:a16="http://schemas.microsoft.com/office/drawing/2014/main" id="{36127C51-0B30-D049-8BC4-44B169F712BD}"/>
              </a:ext>
            </a:extLst>
          </p:cNvPr>
          <p:cNvSpPr>
            <a:spLocks noGrp="1"/>
          </p:cNvSpPr>
          <p:nvPr>
            <p:ph type="sldNum" sz="quarter" idx="10"/>
          </p:nvPr>
        </p:nvSpPr>
        <p:spPr/>
        <p:txBody>
          <a:bodyPr/>
          <a:lstStyle/>
          <a:p>
            <a:pPr>
              <a:defRPr/>
            </a:pPr>
            <a:fld id="{F2F2B1D7-7472-F447-9180-A50BF452206C}" type="slidenum">
              <a:rPr lang="it-IT" smtClean="0"/>
              <a:pPr>
                <a:defRPr/>
              </a:pPr>
              <a:t>12</a:t>
            </a:fld>
            <a:endParaRPr lang="it-IT" dirty="0"/>
          </a:p>
        </p:txBody>
      </p:sp>
    </p:spTree>
    <p:extLst>
      <p:ext uri="{BB962C8B-B14F-4D97-AF65-F5344CB8AC3E}">
        <p14:creationId xmlns:p14="http://schemas.microsoft.com/office/powerpoint/2010/main" val="69831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a:t>Basic concepts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__name__</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designed</a:t>
            </a:r>
            <a:r>
              <a:rPr lang="it-IT" sz="2000" dirty="0">
                <a:solidFill>
                  <a:schemeClr val="accent6">
                    <a:lumMod val="75000"/>
                  </a:schemeClr>
                </a:solidFill>
              </a:rPr>
              <a:t> to start </a:t>
            </a:r>
            <a:r>
              <a:rPr lang="it-IT" sz="2000" dirty="0" err="1">
                <a:solidFill>
                  <a:schemeClr val="accent6">
                    <a:lumMod val="75000"/>
                  </a:schemeClr>
                </a:solidFill>
              </a:rPr>
              <a:t>execution</a:t>
            </a:r>
            <a:r>
              <a:rPr lang="it-IT" sz="2000" dirty="0">
                <a:solidFill>
                  <a:schemeClr val="accent6">
                    <a:lumMod val="75000"/>
                  </a:schemeClr>
                </a:solidFill>
              </a:rPr>
              <a:t> of the code from a </a:t>
            </a:r>
            <a:r>
              <a:rPr lang="it-IT" sz="2000" dirty="0" err="1">
                <a:solidFill>
                  <a:schemeClr val="accent6">
                    <a:lumMod val="75000"/>
                  </a:schemeClr>
                </a:solidFill>
              </a:rPr>
              <a:t>main</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explicitly</a:t>
            </a:r>
            <a:r>
              <a:rPr lang="it-IT" sz="2000" dirty="0">
                <a:solidFill>
                  <a:schemeClr val="accent6">
                    <a:lumMod val="75000"/>
                  </a:schemeClr>
                </a:solidFill>
              </a:rPr>
              <a:t>. </a:t>
            </a:r>
            <a:r>
              <a:rPr lang="it-IT" sz="2000" dirty="0"/>
              <a:t>A special </a:t>
            </a:r>
            <a:r>
              <a:rPr lang="it-IT" sz="2000" dirty="0" err="1"/>
              <a:t>variable</a:t>
            </a:r>
            <a:r>
              <a:rPr lang="it-IT" sz="2000" dirty="0"/>
              <a:t> </a:t>
            </a:r>
            <a:r>
              <a:rPr lang="it-IT" sz="2000" dirty="0" err="1"/>
              <a:t>called</a:t>
            </a:r>
            <a:r>
              <a:rPr lang="it-IT" sz="2000" dirty="0"/>
              <a:t> __</a:t>
            </a:r>
            <a:r>
              <a:rPr lang="it-IT" sz="2000" dirty="0" err="1"/>
              <a:t>name</a:t>
            </a:r>
            <a:r>
              <a:rPr lang="it-IT" sz="2000" dirty="0"/>
              <a:t>__ </a:t>
            </a:r>
            <a:r>
              <a:rPr lang="it-IT" sz="2000" dirty="0" err="1"/>
              <a:t>provides</a:t>
            </a:r>
            <a:r>
              <a:rPr lang="it-IT" sz="2000" dirty="0"/>
              <a:t> the </a:t>
            </a:r>
            <a:r>
              <a:rPr lang="it-IT" sz="2000" dirty="0" err="1"/>
              <a:t>functionality</a:t>
            </a:r>
            <a:r>
              <a:rPr lang="it-IT" sz="2000" dirty="0"/>
              <a:t> of the </a:t>
            </a:r>
            <a:r>
              <a:rPr lang="it-IT" sz="2000" dirty="0" err="1"/>
              <a:t>main</a:t>
            </a:r>
            <a:r>
              <a:rPr lang="it-IT" sz="2000" dirty="0"/>
              <a:t> </a:t>
            </a:r>
            <a:r>
              <a:rPr lang="it-IT" sz="2000" dirty="0" err="1"/>
              <a:t>function</a:t>
            </a:r>
            <a:r>
              <a:rPr lang="it-IT" sz="2000" dirty="0"/>
              <a:t>. </a:t>
            </a:r>
          </a:p>
          <a:p>
            <a:r>
              <a:rPr lang="it-IT" sz="2000" dirty="0" err="1">
                <a:solidFill>
                  <a:schemeClr val="accent6">
                    <a:lumMod val="75000"/>
                  </a:schemeClr>
                </a:solidFill>
              </a:rPr>
              <a:t>When</a:t>
            </a:r>
            <a:r>
              <a:rPr lang="it-IT" sz="2000" dirty="0">
                <a:solidFill>
                  <a:schemeClr val="accent6">
                    <a:lumMod val="75000"/>
                  </a:schemeClr>
                </a:solidFill>
              </a:rPr>
              <a:t> </a:t>
            </a:r>
            <a:r>
              <a:rPr lang="it-IT" sz="2000" dirty="0" err="1">
                <a:solidFill>
                  <a:schemeClr val="accent6">
                    <a:lumMod val="75000"/>
                  </a:schemeClr>
                </a:solidFill>
              </a:rPr>
              <a:t>you</a:t>
            </a:r>
            <a:r>
              <a:rPr lang="it-IT" sz="2000" dirty="0">
                <a:solidFill>
                  <a:schemeClr val="accent6">
                    <a:lumMod val="75000"/>
                  </a:schemeClr>
                </a:solidFill>
              </a:rPr>
              <a:t> </a:t>
            </a:r>
            <a:r>
              <a:rPr lang="it-IT" sz="2000" dirty="0" err="1">
                <a:solidFill>
                  <a:schemeClr val="accent6">
                    <a:lumMod val="75000"/>
                  </a:schemeClr>
                </a:solidFill>
              </a:rPr>
              <a:t>run</a:t>
            </a:r>
            <a:r>
              <a:rPr lang="it-IT" sz="2000" dirty="0">
                <a:solidFill>
                  <a:schemeClr val="accent6">
                    <a:lumMod val="75000"/>
                  </a:schemeClr>
                </a:solidFill>
              </a:rPr>
              <a:t> a stand-alone </a:t>
            </a:r>
            <a:r>
              <a:rPr lang="it-IT" sz="2000" dirty="0" err="1">
                <a:solidFill>
                  <a:schemeClr val="accent6">
                    <a:lumMod val="75000"/>
                  </a:schemeClr>
                </a:solidFill>
              </a:rPr>
              <a:t>python</a:t>
            </a:r>
            <a:r>
              <a:rPr lang="it-IT" sz="2000" dirty="0">
                <a:solidFill>
                  <a:schemeClr val="accent6">
                    <a:lumMod val="75000"/>
                  </a:schemeClr>
                </a:solidFill>
              </a:rPr>
              <a:t> script </a:t>
            </a:r>
            <a:r>
              <a:rPr lang="it-IT" sz="2000" dirty="0" err="1">
                <a:solidFill>
                  <a:schemeClr val="accent6">
                    <a:lumMod val="75000"/>
                  </a:schemeClr>
                </a:solidFill>
              </a:rPr>
              <a:t>which</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referring</a:t>
            </a:r>
            <a:r>
              <a:rPr lang="it-IT" sz="2000" dirty="0">
                <a:solidFill>
                  <a:schemeClr val="accent6">
                    <a:lumMod val="75000"/>
                  </a:schemeClr>
                </a:solidFill>
              </a:rPr>
              <a:t> to </a:t>
            </a:r>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other</a:t>
            </a:r>
            <a:r>
              <a:rPr lang="it-IT" sz="2000" dirty="0">
                <a:solidFill>
                  <a:schemeClr val="accent6">
                    <a:lumMod val="75000"/>
                  </a:schemeClr>
                </a:solidFill>
              </a:rPr>
              <a:t> script, the </a:t>
            </a:r>
            <a:r>
              <a:rPr lang="it-IT" sz="2000" dirty="0" err="1">
                <a:solidFill>
                  <a:schemeClr val="accent6">
                    <a:lumMod val="75000"/>
                  </a:schemeClr>
                </a:solidFill>
              </a:rPr>
              <a:t>value</a:t>
            </a:r>
            <a:r>
              <a:rPr lang="it-IT" sz="2000" dirty="0">
                <a:solidFill>
                  <a:schemeClr val="accent6">
                    <a:lumMod val="75000"/>
                  </a:schemeClr>
                </a:solidFill>
              </a:rPr>
              <a:t> of __</a:t>
            </a:r>
            <a:r>
              <a:rPr lang="it-IT" sz="2000" dirty="0" err="1">
                <a:solidFill>
                  <a:schemeClr val="accent6">
                    <a:lumMod val="75000"/>
                  </a:schemeClr>
                </a:solidFill>
              </a:rPr>
              <a:t>name</a:t>
            </a:r>
            <a:r>
              <a:rPr lang="it-IT" sz="2000" dirty="0">
                <a:solidFill>
                  <a:schemeClr val="accent6">
                    <a:lumMod val="75000"/>
                  </a:schemeClr>
                </a:solidFill>
              </a:rPr>
              <a:t>__ </a:t>
            </a:r>
            <a:r>
              <a:rPr lang="it-IT" sz="2000" dirty="0" err="1">
                <a:solidFill>
                  <a:schemeClr val="accent6">
                    <a:lumMod val="75000"/>
                  </a:schemeClr>
                </a:solidFill>
              </a:rPr>
              <a:t>variable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equal</a:t>
            </a:r>
            <a:r>
              <a:rPr lang="it-IT" sz="2000" dirty="0">
                <a:solidFill>
                  <a:schemeClr val="accent6">
                    <a:lumMod val="75000"/>
                  </a:schemeClr>
                </a:solidFill>
              </a:rPr>
              <a:t> to __</a:t>
            </a:r>
            <a:r>
              <a:rPr lang="it-IT" sz="2000" dirty="0" err="1">
                <a:solidFill>
                  <a:schemeClr val="accent6">
                    <a:lumMod val="75000"/>
                  </a:schemeClr>
                </a:solidFill>
              </a:rPr>
              <a:t>main</a:t>
            </a:r>
            <a:r>
              <a:rPr lang="it-IT" sz="2000" dirty="0">
                <a:solidFill>
                  <a:schemeClr val="accent6">
                    <a:lumMod val="75000"/>
                  </a:schemeClr>
                </a:solidFill>
              </a:rPr>
              <a:t>__.</a:t>
            </a:r>
          </a:p>
          <a:p>
            <a:endParaRPr lang="it-IT" sz="2000" dirty="0">
              <a:solidFill>
                <a:schemeClr val="accent6">
                  <a:lumMod val="75000"/>
                </a:schemeClr>
              </a:solidFill>
            </a:endParaRP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it-IT" sz="2000" dirty="0">
              <a:solidFill>
                <a:schemeClr val="accent6">
                  <a:lumMod val="75000"/>
                </a:schemeClr>
              </a:solidFill>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14</a:t>
            </a:fld>
            <a:endParaRPr lang="it-IT" dirty="0"/>
          </a:p>
        </p:txBody>
      </p:sp>
    </p:spTree>
    <p:extLst>
      <p:ext uri="{BB962C8B-B14F-4D97-AF65-F5344CB8AC3E}">
        <p14:creationId xmlns:p14="http://schemas.microsoft.com/office/powerpoint/2010/main" val="143184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8870F8C5-0EB9-E94C-A5E9-985D25BABB1A}"/>
              </a:ext>
            </a:extLst>
          </p:cNvPr>
          <p:cNvSpPr>
            <a:spLocks noGrp="1" noChangeArrowheads="1"/>
          </p:cNvSpPr>
          <p:nvPr>
            <p:ph type="title"/>
          </p:nvPr>
        </p:nvSpPr>
        <p:spPr/>
        <p:txBody>
          <a:bodyPr/>
          <a:lstStyle/>
          <a:p>
            <a:r>
              <a:rPr lang="it-IT" altLang="it-IT" dirty="0"/>
              <a:t>Single-line statement</a:t>
            </a:r>
            <a:endParaRPr lang="en-GB" altLang="it-IT" dirty="0"/>
          </a:p>
        </p:txBody>
      </p:sp>
      <p:sp>
        <p:nvSpPr>
          <p:cNvPr id="3" name="Content Placeholder 2">
            <a:extLst>
              <a:ext uri="{FF2B5EF4-FFF2-40B4-BE49-F238E27FC236}">
                <a16:creationId xmlns:a16="http://schemas.microsoft.com/office/drawing/2014/main" id="{0F91DC4B-1ABB-B246-9A67-D75DEDF37444}"/>
              </a:ext>
            </a:extLst>
          </p:cNvPr>
          <p:cNvSpPr>
            <a:spLocks noGrp="1"/>
          </p:cNvSpPr>
          <p:nvPr>
            <p:ph idx="1"/>
          </p:nvPr>
        </p:nvSpPr>
        <p:spPr/>
        <p:txBody>
          <a:bodyPr rtlCol="0">
            <a:normAutofit/>
          </a:bodyPr>
          <a:lstStyle/>
          <a:p>
            <a:pPr fontAlgn="auto">
              <a:spcAft>
                <a:spcPts val="0"/>
              </a:spcAft>
              <a:buFont typeface="Arial"/>
              <a:buChar char="•"/>
              <a:defRPr/>
            </a:pPr>
            <a:r>
              <a:rPr lang="it-IT" dirty="0" err="1">
                <a:solidFill>
                  <a:schemeClr val="accent6">
                    <a:lumMod val="75000"/>
                  </a:schemeClr>
                </a:solidFill>
              </a:rPr>
              <a:t>Instructions</a:t>
            </a:r>
            <a:r>
              <a:rPr lang="it-IT" dirty="0">
                <a:solidFill>
                  <a:schemeClr val="accent6">
                    <a:lumMod val="75000"/>
                  </a:schemeClr>
                </a:solidFill>
              </a:rPr>
              <a:t> </a:t>
            </a:r>
            <a:r>
              <a:rPr lang="it-IT" dirty="0" err="1">
                <a:solidFill>
                  <a:schemeClr val="accent6">
                    <a:lumMod val="75000"/>
                  </a:schemeClr>
                </a:solidFill>
              </a:rPr>
              <a:t>that</a:t>
            </a:r>
            <a:r>
              <a:rPr lang="it-IT" dirty="0">
                <a:solidFill>
                  <a:schemeClr val="accent6">
                    <a:lumMod val="75000"/>
                  </a:schemeClr>
                </a:solidFill>
              </a:rPr>
              <a:t> the </a:t>
            </a:r>
            <a:r>
              <a:rPr lang="it-IT" dirty="0" err="1">
                <a:solidFill>
                  <a:schemeClr val="accent6">
                    <a:lumMod val="75000"/>
                  </a:schemeClr>
                </a:solidFill>
              </a:rPr>
              <a:t>interpreter</a:t>
            </a:r>
            <a:r>
              <a:rPr lang="it-IT" dirty="0">
                <a:solidFill>
                  <a:schemeClr val="accent6">
                    <a:lumMod val="75000"/>
                  </a:schemeClr>
                </a:solidFill>
              </a:rPr>
              <a:t> can </a:t>
            </a:r>
            <a:r>
              <a:rPr lang="it-IT" dirty="0" err="1">
                <a:solidFill>
                  <a:schemeClr val="accent6">
                    <a:lumMod val="75000"/>
                  </a:schemeClr>
                </a:solidFill>
              </a:rPr>
              <a:t>execute</a:t>
            </a:r>
            <a:r>
              <a:rPr lang="it-IT" dirty="0">
                <a:solidFill>
                  <a:schemeClr val="accent6">
                    <a:lumMod val="75000"/>
                  </a:schemeClr>
                </a:solidFill>
              </a:rPr>
              <a:t> are </a:t>
            </a:r>
            <a:r>
              <a:rPr lang="it-IT" dirty="0" err="1">
                <a:solidFill>
                  <a:schemeClr val="accent6">
                    <a:lumMod val="75000"/>
                  </a:schemeClr>
                </a:solidFill>
              </a:rPr>
              <a:t>called</a:t>
            </a:r>
            <a:r>
              <a:rPr lang="it-IT" dirty="0">
                <a:solidFill>
                  <a:schemeClr val="accent6">
                    <a:lumMod val="75000"/>
                  </a:schemeClr>
                </a:solidFill>
              </a:rPr>
              <a:t> </a:t>
            </a:r>
            <a:r>
              <a:rPr lang="it-IT" dirty="0" err="1">
                <a:solidFill>
                  <a:schemeClr val="accent6">
                    <a:lumMod val="75000"/>
                  </a:schemeClr>
                </a:solidFill>
              </a:rPr>
              <a:t>statements</a:t>
            </a:r>
            <a:r>
              <a:rPr lang="it-IT" dirty="0">
                <a:solidFill>
                  <a:schemeClr val="accent6">
                    <a:lumMod val="75000"/>
                  </a:schemeClr>
                </a:solidFill>
              </a:rPr>
              <a:t>. </a:t>
            </a:r>
            <a:r>
              <a:rPr lang="it-IT" dirty="0"/>
              <a:t>For </a:t>
            </a:r>
            <a:r>
              <a:rPr lang="it-IT" dirty="0" err="1"/>
              <a:t>example</a:t>
            </a:r>
            <a:r>
              <a:rPr lang="it-IT" dirty="0"/>
              <a:t>: </a:t>
            </a:r>
          </a:p>
          <a:p>
            <a:pPr lvl="1" fontAlgn="auto">
              <a:spcAft>
                <a:spcPts val="0"/>
              </a:spcAft>
              <a:buFont typeface="Arial"/>
              <a:buChar char="–"/>
              <a:defRPr/>
            </a:pPr>
            <a:r>
              <a:rPr lang="it-IT" dirty="0" err="1"/>
              <a:t>assignment</a:t>
            </a:r>
            <a:r>
              <a:rPr lang="it-IT" dirty="0"/>
              <a:t> statement (a = 1)</a:t>
            </a:r>
          </a:p>
          <a:p>
            <a:pPr lvl="1" fontAlgn="auto">
              <a:spcAft>
                <a:spcPts val="0"/>
              </a:spcAft>
              <a:buFont typeface="Arial"/>
              <a:buChar char="–"/>
              <a:defRPr/>
            </a:pPr>
            <a:r>
              <a:rPr lang="it-IT" dirty="0" err="1"/>
              <a:t>if</a:t>
            </a:r>
            <a:r>
              <a:rPr lang="it-IT" dirty="0"/>
              <a:t> statement</a:t>
            </a:r>
          </a:p>
          <a:p>
            <a:pPr lvl="1" fontAlgn="auto">
              <a:spcAft>
                <a:spcPts val="0"/>
              </a:spcAft>
              <a:defRPr/>
            </a:pPr>
            <a:r>
              <a:rPr lang="it-IT" dirty="0"/>
              <a:t>for statement</a:t>
            </a:r>
          </a:p>
          <a:p>
            <a:pPr lvl="1" fontAlgn="auto">
              <a:spcAft>
                <a:spcPts val="0"/>
              </a:spcAft>
              <a:defRPr/>
            </a:pPr>
            <a:r>
              <a:rPr lang="it-IT" dirty="0" err="1"/>
              <a:t>while</a:t>
            </a:r>
            <a:r>
              <a:rPr lang="it-IT" dirty="0"/>
              <a:t> statement</a:t>
            </a:r>
          </a:p>
          <a:p>
            <a:pPr lvl="1" fontAlgn="auto">
              <a:spcAft>
                <a:spcPts val="0"/>
              </a:spcAft>
              <a:defRPr/>
            </a:pPr>
            <a:r>
              <a:rPr lang="en-US" i="1" strike="sngStrike" dirty="0"/>
              <a:t>switch-case </a:t>
            </a:r>
            <a:r>
              <a:rPr lang="it-IT" i="1" strike="sngStrike" dirty="0"/>
              <a:t>statement</a:t>
            </a:r>
            <a:endParaRPr lang="en-US" i="1" strike="sngStrike" dirty="0"/>
          </a:p>
          <a:p>
            <a:pPr lvl="1" fontAlgn="auto">
              <a:spcAft>
                <a:spcPts val="0"/>
              </a:spcAft>
              <a:defRPr/>
            </a:pPr>
            <a:r>
              <a:rPr lang="en-US" i="1" strike="sngStrike" dirty="0"/>
              <a:t>do-while </a:t>
            </a:r>
            <a:r>
              <a:rPr lang="it-IT" i="1" strike="sngStrike" dirty="0"/>
              <a:t>statement</a:t>
            </a:r>
            <a:endParaRPr lang="en-US" i="1" strike="sngStrike" dirty="0"/>
          </a:p>
          <a:p>
            <a:pPr lvl="1" fontAlgn="auto">
              <a:spcAft>
                <a:spcPts val="0"/>
              </a:spcAft>
              <a:buFont typeface="Arial"/>
              <a:buChar char="–"/>
              <a:defRPr/>
            </a:pPr>
            <a:endParaRPr lang="en-GB" dirty="0"/>
          </a:p>
        </p:txBody>
      </p:sp>
      <p:sp>
        <p:nvSpPr>
          <p:cNvPr id="19459" name="Slide Number Placeholder 3">
            <a:extLst>
              <a:ext uri="{FF2B5EF4-FFF2-40B4-BE49-F238E27FC236}">
                <a16:creationId xmlns:a16="http://schemas.microsoft.com/office/drawing/2014/main" id="{465590C3-06C5-1643-9577-35940F7A805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ACA545B-90D6-B24A-826B-71DFFE94791D}" type="slidenum">
              <a:rPr lang="it-IT" altLang="it-IT"/>
              <a:pPr fontAlgn="base">
                <a:spcBef>
                  <a:spcPct val="0"/>
                </a:spcBef>
                <a:spcAft>
                  <a:spcPct val="0"/>
                </a:spcAft>
              </a:pPr>
              <a:t>15</a:t>
            </a:fld>
            <a:endParaRPr lang="it-IT" alt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0403609-984A-D94B-B913-54E5F8E35420}"/>
              </a:ext>
            </a:extLst>
          </p:cNvPr>
          <p:cNvSpPr>
            <a:spLocks noGrp="1" noChangeArrowheads="1"/>
          </p:cNvSpPr>
          <p:nvPr>
            <p:ph type="title"/>
          </p:nvPr>
        </p:nvSpPr>
        <p:spPr/>
        <p:txBody>
          <a:bodyPr/>
          <a:lstStyle/>
          <a:p>
            <a:r>
              <a:rPr lang="it-IT" altLang="it-IT" dirty="0"/>
              <a:t>Multi-line statement</a:t>
            </a:r>
          </a:p>
        </p:txBody>
      </p:sp>
      <p:sp>
        <p:nvSpPr>
          <p:cNvPr id="3" name="Content Placeholder 2">
            <a:extLst>
              <a:ext uri="{FF2B5EF4-FFF2-40B4-BE49-F238E27FC236}">
                <a16:creationId xmlns:a16="http://schemas.microsoft.com/office/drawing/2014/main" id="{34FFBD15-B855-0140-8D42-BF76E5ED2DF4}"/>
              </a:ext>
            </a:extLst>
          </p:cNvPr>
          <p:cNvSpPr>
            <a:spLocks noGrp="1"/>
          </p:cNvSpPr>
          <p:nvPr>
            <p:ph idx="1"/>
          </p:nvPr>
        </p:nvSpPr>
        <p:spPr/>
        <p:txBody>
          <a:bodyPr rtlCol="0">
            <a:normAutofit fontScale="77500" lnSpcReduction="20000"/>
          </a:bodyPr>
          <a:lstStyle/>
          <a:p>
            <a:pPr fontAlgn="auto">
              <a:spcAft>
                <a:spcPts val="0"/>
              </a:spcAft>
              <a:defRPr/>
            </a:pPr>
            <a:r>
              <a:rPr lang="it-IT" sz="2800" dirty="0"/>
              <a:t>The end of a statement </a:t>
            </a:r>
            <a:r>
              <a:rPr lang="it-IT" sz="2800" dirty="0" err="1"/>
              <a:t>is</a:t>
            </a:r>
            <a:r>
              <a:rPr lang="it-IT" sz="2800" dirty="0"/>
              <a:t> </a:t>
            </a:r>
            <a:r>
              <a:rPr lang="it-IT" sz="2800" dirty="0" err="1"/>
              <a:t>marked</a:t>
            </a:r>
            <a:r>
              <a:rPr lang="it-IT" sz="2800" dirty="0"/>
              <a:t> by a </a:t>
            </a:r>
            <a:r>
              <a:rPr lang="it-IT" sz="2800" dirty="0" err="1"/>
              <a:t>newline</a:t>
            </a:r>
            <a:r>
              <a:rPr lang="it-IT" sz="2800" dirty="0"/>
              <a:t> </a:t>
            </a:r>
            <a:r>
              <a:rPr lang="it-IT" sz="2800" dirty="0" err="1"/>
              <a:t>character</a:t>
            </a:r>
            <a:r>
              <a:rPr lang="it-IT" sz="2800" dirty="0"/>
              <a:t>. </a:t>
            </a:r>
          </a:p>
          <a:p>
            <a:pPr fontAlgn="auto">
              <a:spcAft>
                <a:spcPts val="0"/>
              </a:spcAft>
              <a:defRPr/>
            </a:pPr>
            <a:r>
              <a:rPr lang="it-IT" sz="2800" dirty="0" err="1"/>
              <a:t>We</a:t>
            </a:r>
            <a:r>
              <a:rPr lang="it-IT" sz="2800" dirty="0"/>
              <a:t> can </a:t>
            </a:r>
            <a:r>
              <a:rPr lang="it-IT" sz="2800" dirty="0" err="1"/>
              <a:t>make</a:t>
            </a:r>
            <a:r>
              <a:rPr lang="it-IT" sz="2800" dirty="0"/>
              <a:t> a statement </a:t>
            </a:r>
            <a:r>
              <a:rPr lang="it-IT" sz="2800" dirty="0" err="1"/>
              <a:t>extend</a:t>
            </a:r>
            <a:r>
              <a:rPr lang="it-IT" sz="2800" dirty="0"/>
              <a:t> over multiple </a:t>
            </a:r>
            <a:r>
              <a:rPr lang="it-IT" sz="2800" dirty="0" err="1"/>
              <a:t>lines</a:t>
            </a:r>
            <a:r>
              <a:rPr lang="it-IT" sz="2800" dirty="0"/>
              <a:t> with the line </a:t>
            </a:r>
            <a:r>
              <a:rPr lang="it-IT" sz="2800" dirty="0" err="1"/>
              <a:t>continuation</a:t>
            </a:r>
            <a:r>
              <a:rPr lang="it-IT" sz="2800" dirty="0"/>
              <a:t> </a:t>
            </a:r>
            <a:r>
              <a:rPr lang="it-IT" sz="2800" dirty="0" err="1"/>
              <a:t>character</a:t>
            </a:r>
            <a:r>
              <a:rPr lang="it-IT" sz="2800" dirty="0"/>
              <a:t> (\). </a:t>
            </a:r>
          </a:p>
          <a:p>
            <a:pPr fontAlgn="auto">
              <a:spcAft>
                <a:spcPts val="0"/>
              </a:spcAft>
              <a:defRPr/>
            </a:pPr>
            <a:r>
              <a:rPr lang="it-IT" sz="2800" dirty="0"/>
              <a:t>Line </a:t>
            </a:r>
            <a:r>
              <a:rPr lang="it-IT" sz="2800" dirty="0" err="1"/>
              <a:t>continuation</a:t>
            </a:r>
            <a:r>
              <a:rPr lang="it-IT" sz="2800" dirty="0"/>
              <a:t> </a:t>
            </a:r>
            <a:r>
              <a:rPr lang="it-IT" sz="2800" dirty="0" err="1"/>
              <a:t>is</a:t>
            </a:r>
            <a:r>
              <a:rPr lang="it-IT" sz="2800" dirty="0"/>
              <a:t> </a:t>
            </a:r>
            <a:r>
              <a:rPr lang="it-IT" sz="2800" dirty="0" err="1"/>
              <a:t>implied</a:t>
            </a:r>
            <a:r>
              <a:rPr lang="it-IT" sz="2800" dirty="0"/>
              <a:t> inside </a:t>
            </a:r>
            <a:r>
              <a:rPr lang="it-IT" sz="2800" dirty="0" err="1"/>
              <a:t>parentheses</a:t>
            </a:r>
            <a:r>
              <a:rPr lang="it-IT" sz="2800" dirty="0"/>
              <a:t> ( ), </a:t>
            </a:r>
            <a:r>
              <a:rPr lang="it-IT" sz="2800" dirty="0" err="1"/>
              <a:t>brackets</a:t>
            </a:r>
            <a:r>
              <a:rPr lang="it-IT" sz="2800" dirty="0"/>
              <a:t> [ ], and </a:t>
            </a:r>
            <a:r>
              <a:rPr lang="it-IT" sz="2800" dirty="0" err="1"/>
              <a:t>braces</a:t>
            </a:r>
            <a:r>
              <a:rPr lang="it-IT" sz="2800" dirty="0"/>
              <a:t> { }. </a:t>
            </a:r>
          </a:p>
          <a:p>
            <a:pPr fontAlgn="auto">
              <a:spcAft>
                <a:spcPts val="0"/>
              </a:spcAft>
              <a:defRPr/>
            </a:pPr>
            <a:endParaRPr lang="it-IT" sz="2800" dirty="0">
              <a:solidFill>
                <a:schemeClr val="accent6">
                  <a:lumMod val="75000"/>
                </a:schemeClr>
              </a:solidFill>
            </a:endParaRP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a = 1 + 2 + 3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4 + 5 + 6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7 + 8 + 9</a:t>
            </a:r>
          </a:p>
          <a:p>
            <a:pPr marL="0" indent="0">
              <a:spcAft>
                <a:spcPts val="0"/>
              </a:spcAft>
              <a:buFont typeface="Arial"/>
              <a:buNone/>
              <a:defRPr/>
            </a:pP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a = (1 + 2 + 3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4 + 5 + 6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7 + 8 + 9)</a:t>
            </a:r>
            <a:endParaRPr lang="en-US" sz="2800" dirty="0">
              <a:latin typeface="Consolas" panose="020B0609020204030204" pitchFamily="49" charset="0"/>
              <a:cs typeface="Consolas" panose="020B0609020204030204" pitchFamily="49" charset="0"/>
            </a:endParaRPr>
          </a:p>
          <a:p>
            <a:pPr marL="0" indent="0">
              <a:spcAft>
                <a:spcPts val="0"/>
              </a:spcAft>
              <a:buFont typeface="Arial"/>
              <a:buNone/>
              <a:defRPr/>
            </a:pPr>
            <a:endParaRPr lang="en-US" sz="2800" dirty="0">
              <a:latin typeface="Consolas" panose="020B0609020204030204" pitchFamily="49" charset="0"/>
              <a:cs typeface="Consolas" panose="020B0609020204030204" pitchFamily="49" charset="0"/>
            </a:endParaRPr>
          </a:p>
        </p:txBody>
      </p:sp>
      <p:sp>
        <p:nvSpPr>
          <p:cNvPr id="20483" name="Slide Number Placeholder 3">
            <a:extLst>
              <a:ext uri="{FF2B5EF4-FFF2-40B4-BE49-F238E27FC236}">
                <a16:creationId xmlns:a16="http://schemas.microsoft.com/office/drawing/2014/main" id="{211B2918-EC69-204D-9167-FCE6D355DE2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A990A4B-CD64-4E4F-A99C-2F6777415F45}" type="slidenum">
              <a:rPr lang="it-IT" altLang="it-IT"/>
              <a:pPr fontAlgn="base">
                <a:spcBef>
                  <a:spcPct val="0"/>
                </a:spcBef>
                <a:spcAft>
                  <a:spcPct val="0"/>
                </a:spcAft>
              </a:pPr>
              <a:t>16</a:t>
            </a:fld>
            <a:endParaRPr lang="it-IT" alt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64E1022-D6F8-ED45-A061-EE4DAE812798}"/>
              </a:ext>
            </a:extLst>
          </p:cNvPr>
          <p:cNvSpPr>
            <a:spLocks noGrp="1" noChangeArrowheads="1"/>
          </p:cNvSpPr>
          <p:nvPr>
            <p:ph type="title"/>
          </p:nvPr>
        </p:nvSpPr>
        <p:spPr/>
        <p:txBody>
          <a:bodyPr/>
          <a:lstStyle/>
          <a:p>
            <a:r>
              <a:rPr lang="it-IT" altLang="it-IT"/>
              <a:t>Indentation</a:t>
            </a:r>
          </a:p>
        </p:txBody>
      </p:sp>
      <p:sp>
        <p:nvSpPr>
          <p:cNvPr id="3" name="Content Placeholder 2">
            <a:extLst>
              <a:ext uri="{FF2B5EF4-FFF2-40B4-BE49-F238E27FC236}">
                <a16:creationId xmlns:a16="http://schemas.microsoft.com/office/drawing/2014/main" id="{45B45110-FD03-0C45-9E1D-6D737AE36C27}"/>
              </a:ext>
            </a:extLst>
          </p:cNvPr>
          <p:cNvSpPr>
            <a:spLocks noGrp="1"/>
          </p:cNvSpPr>
          <p:nvPr>
            <p:ph idx="1"/>
          </p:nvPr>
        </p:nvSpPr>
        <p:spPr/>
        <p:txBody>
          <a:bodyPr rtlCol="0">
            <a:normAutofit/>
          </a:bodyPr>
          <a:lstStyle/>
          <a:p>
            <a:pPr>
              <a:spcAft>
                <a:spcPts val="0"/>
              </a:spcAft>
              <a:buFont typeface="Arial"/>
              <a:buChar char="•"/>
              <a:defRPr/>
            </a:pPr>
            <a:r>
              <a:rPr lang="it-IT" sz="2000" dirty="0" err="1"/>
              <a:t>Other</a:t>
            </a:r>
            <a:r>
              <a:rPr lang="it-IT" sz="2000" dirty="0"/>
              <a:t> </a:t>
            </a:r>
            <a:r>
              <a:rPr lang="it-IT" sz="2000" dirty="0" err="1"/>
              <a:t>languages</a:t>
            </a:r>
            <a:r>
              <a:rPr lang="it-IT" sz="2000" dirty="0"/>
              <a:t> </a:t>
            </a:r>
            <a:r>
              <a:rPr lang="it-IT" sz="2000" dirty="0" err="1"/>
              <a:t>like</a:t>
            </a:r>
            <a:r>
              <a:rPr lang="it-IT" sz="2000" dirty="0"/>
              <a:t> C/C++ and Java use </a:t>
            </a:r>
            <a:r>
              <a:rPr lang="it-IT" sz="2000" dirty="0" err="1"/>
              <a:t>curly</a:t>
            </a:r>
            <a:r>
              <a:rPr lang="it-IT" sz="2000" dirty="0"/>
              <a:t> </a:t>
            </a:r>
            <a:r>
              <a:rPr lang="it-IT" sz="2000" dirty="0" err="1"/>
              <a:t>braces</a:t>
            </a:r>
            <a:r>
              <a:rPr lang="it-IT" sz="2000" dirty="0"/>
              <a:t> ‘{}’ to indicate the </a:t>
            </a:r>
            <a:r>
              <a:rPr lang="it-IT" sz="2000" dirty="0" err="1"/>
              <a:t>beginning</a:t>
            </a:r>
            <a:r>
              <a:rPr lang="it-IT" sz="2000" dirty="0"/>
              <a:t> and the end of </a:t>
            </a:r>
            <a:r>
              <a:rPr lang="it-IT" sz="2000" dirty="0" err="1"/>
              <a:t>blocks</a:t>
            </a:r>
            <a:r>
              <a:rPr lang="it-IT" sz="2000" dirty="0"/>
              <a:t> of code. </a:t>
            </a:r>
          </a:p>
          <a:p>
            <a:pPr>
              <a:spcAft>
                <a:spcPts val="0"/>
              </a:spcAft>
              <a:buFont typeface="Arial"/>
              <a:buChar char="•"/>
              <a:defRPr/>
            </a:pP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uses</a:t>
            </a:r>
            <a:r>
              <a:rPr lang="it-IT" sz="2000" dirty="0">
                <a:solidFill>
                  <a:schemeClr val="accent6">
                    <a:lumMod val="75000"/>
                  </a:schemeClr>
                </a:solidFill>
              </a:rPr>
              <a:t> </a:t>
            </a:r>
            <a:r>
              <a:rPr lang="it-IT" sz="2000" dirty="0" err="1">
                <a:solidFill>
                  <a:schemeClr val="accent6">
                    <a:lumMod val="75000"/>
                  </a:schemeClr>
                </a:solidFill>
              </a:rPr>
              <a:t>white</a:t>
            </a:r>
            <a:r>
              <a:rPr lang="it-IT" sz="2000" dirty="0">
                <a:solidFill>
                  <a:schemeClr val="accent6">
                    <a:lumMod val="75000"/>
                  </a:schemeClr>
                </a:solidFill>
              </a:rPr>
              <a:t> </a:t>
            </a:r>
            <a:r>
              <a:rPr lang="it-IT" sz="2000" dirty="0" err="1">
                <a:solidFill>
                  <a:schemeClr val="accent6">
                    <a:lumMod val="75000"/>
                  </a:schemeClr>
                </a:solidFill>
              </a:rPr>
              <a:t>spaces</a:t>
            </a:r>
            <a:r>
              <a:rPr lang="it-IT" sz="2000" dirty="0">
                <a:solidFill>
                  <a:schemeClr val="accent6">
                    <a:lumMod val="75000"/>
                  </a:schemeClr>
                </a:solidFill>
              </a:rPr>
              <a:t> (</a:t>
            </a:r>
            <a:r>
              <a:rPr lang="it-IT" sz="2000" dirty="0" err="1">
                <a:solidFill>
                  <a:schemeClr val="accent6">
                    <a:lumMod val="75000"/>
                  </a:schemeClr>
                </a:solidFill>
              </a:rPr>
              <a:t>space</a:t>
            </a:r>
            <a:r>
              <a:rPr lang="it-IT" sz="2000" dirty="0">
                <a:solidFill>
                  <a:schemeClr val="accent6">
                    <a:lumMod val="75000"/>
                  </a:schemeClr>
                </a:solidFill>
              </a:rPr>
              <a:t> or </a:t>
            </a:r>
            <a:r>
              <a:rPr lang="it-IT" sz="2000" dirty="0" err="1">
                <a:solidFill>
                  <a:schemeClr val="accent6">
                    <a:lumMod val="75000"/>
                  </a:schemeClr>
                </a:solidFill>
              </a:rPr>
              <a:t>tabs</a:t>
            </a:r>
            <a:r>
              <a:rPr lang="it-IT" sz="2000" dirty="0">
                <a:solidFill>
                  <a:schemeClr val="accent6">
                    <a:lumMod val="75000"/>
                  </a:schemeClr>
                </a:solidFill>
              </a:rPr>
              <a:t>) to </a:t>
            </a:r>
            <a:r>
              <a:rPr lang="it-IT" sz="2000" dirty="0" err="1">
                <a:solidFill>
                  <a:schemeClr val="accent6">
                    <a:lumMod val="75000"/>
                  </a:schemeClr>
                </a:solidFill>
              </a:rPr>
              <a:t>define</a:t>
            </a:r>
            <a:r>
              <a:rPr lang="it-IT" sz="2000" dirty="0">
                <a:solidFill>
                  <a:schemeClr val="accent6">
                    <a:lumMod val="75000"/>
                  </a:schemeClr>
                </a:solidFill>
              </a:rPr>
              <a:t> the </a:t>
            </a:r>
            <a:r>
              <a:rPr lang="it-IT" sz="2000" dirty="0" err="1">
                <a:solidFill>
                  <a:schemeClr val="accent6">
                    <a:lumMod val="75000"/>
                  </a:schemeClr>
                </a:solidFill>
              </a:rPr>
              <a:t>block</a:t>
            </a:r>
            <a:r>
              <a:rPr lang="it-IT" sz="2000" dirty="0">
                <a:solidFill>
                  <a:schemeClr val="accent6">
                    <a:lumMod val="75000"/>
                  </a:schemeClr>
                </a:solidFill>
              </a:rPr>
              <a:t> of </a:t>
            </a:r>
            <a:r>
              <a:rPr lang="it-IT" sz="2000" dirty="0" err="1">
                <a:solidFill>
                  <a:schemeClr val="accent6">
                    <a:lumMod val="75000"/>
                  </a:schemeClr>
                </a:solidFill>
              </a:rPr>
              <a:t>functions</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mandatory</a:t>
            </a:r>
            <a:r>
              <a:rPr lang="it-IT" sz="2000" dirty="0">
                <a:solidFill>
                  <a:schemeClr val="accent6">
                    <a:lumMod val="75000"/>
                  </a:schemeClr>
                </a:solidFill>
              </a:rPr>
              <a:t> to use a </a:t>
            </a:r>
            <a:r>
              <a:rPr lang="it-IT" sz="2000" dirty="0" err="1">
                <a:solidFill>
                  <a:schemeClr val="accent6">
                    <a:lumMod val="75000"/>
                  </a:schemeClr>
                </a:solidFill>
              </a:rPr>
              <a:t>consistent</a:t>
            </a:r>
            <a:r>
              <a:rPr lang="it-IT" sz="2000" dirty="0">
                <a:solidFill>
                  <a:schemeClr val="accent6">
                    <a:lumMod val="75000"/>
                  </a:schemeClr>
                </a:solidFill>
              </a:rPr>
              <a:t> </a:t>
            </a:r>
            <a:r>
              <a:rPr lang="it-IT" sz="2000" dirty="0" err="1">
                <a:solidFill>
                  <a:schemeClr val="accent6">
                    <a:lumMod val="75000"/>
                  </a:schemeClr>
                </a:solidFill>
              </a:rPr>
              <a:t>amount</a:t>
            </a:r>
            <a:r>
              <a:rPr lang="it-IT" sz="2000" dirty="0">
                <a:solidFill>
                  <a:schemeClr val="accent6">
                    <a:lumMod val="75000"/>
                  </a:schemeClr>
                </a:solidFill>
              </a:rPr>
              <a:t> of </a:t>
            </a:r>
            <a:r>
              <a:rPr lang="it-IT" sz="2000" dirty="0" err="1">
                <a:solidFill>
                  <a:schemeClr val="accent6">
                    <a:lumMod val="75000"/>
                  </a:schemeClr>
                </a:solidFill>
              </a:rPr>
              <a:t>spaces</a:t>
            </a:r>
            <a:r>
              <a:rPr lang="it-IT" sz="2000" dirty="0">
                <a:solidFill>
                  <a:schemeClr val="accent6">
                    <a:lumMod val="75000"/>
                  </a:schemeClr>
                </a:solidFill>
              </a:rPr>
              <a:t> (4!) for </a:t>
            </a:r>
            <a:r>
              <a:rPr lang="it-IT" sz="2000" dirty="0" err="1">
                <a:solidFill>
                  <a:schemeClr val="accent6">
                    <a:lumMod val="75000"/>
                  </a:schemeClr>
                </a:solidFill>
              </a:rPr>
              <a:t>blocks</a:t>
            </a:r>
            <a:r>
              <a:rPr lang="it-IT" sz="2000" dirty="0">
                <a:solidFill>
                  <a:schemeClr val="accent6">
                    <a:lumMod val="75000"/>
                  </a:schemeClr>
                </a:solidFill>
              </a:rPr>
              <a:t> </a:t>
            </a:r>
            <a:r>
              <a:rPr lang="it-IT" sz="2000" dirty="0" err="1">
                <a:solidFill>
                  <a:schemeClr val="accent6">
                    <a:lumMod val="75000"/>
                  </a:schemeClr>
                </a:solidFill>
              </a:rPr>
              <a:t>throughout</a:t>
            </a:r>
            <a:r>
              <a:rPr lang="it-IT" sz="2000" dirty="0">
                <a:solidFill>
                  <a:schemeClr val="accent6">
                    <a:lumMod val="75000"/>
                  </a:schemeClr>
                </a:solidFill>
              </a:rPr>
              <a:t> the code.</a:t>
            </a:r>
          </a:p>
          <a:p>
            <a:pPr>
              <a:spcAft>
                <a:spcPts val="0"/>
              </a:spcAft>
              <a:buFont typeface="Arial"/>
              <a:buChar char="•"/>
              <a:defRPr/>
            </a:pPr>
            <a:endParaRPr lang="it-IT" sz="2000" dirty="0"/>
          </a:p>
          <a:p>
            <a:pPr marL="0" indent="0">
              <a:spcAft>
                <a:spcPts val="0"/>
              </a:spcAft>
              <a:buNone/>
              <a:defRPr/>
            </a:pP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'Nicola'</a:t>
            </a:r>
          </a:p>
          <a:p>
            <a:pPr marL="0" indent="0">
              <a:spcAft>
                <a:spcPts val="0"/>
              </a:spcAft>
              <a:buNone/>
              <a:defRPr/>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'Nicola':</a:t>
            </a:r>
          </a:p>
          <a:p>
            <a:pPr marL="0" indent="0">
              <a:spcAft>
                <a:spcPts val="0"/>
              </a:spcAft>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('Hi man!’)</a:t>
            </a:r>
          </a:p>
          <a:p>
            <a:pPr marL="0" indent="0">
              <a:spcAft>
                <a:spcPts val="0"/>
              </a:spcAft>
              <a:buNone/>
              <a:defRPr/>
            </a:pPr>
            <a:r>
              <a:rPr lang="it-IT" sz="2000" dirty="0">
                <a:latin typeface="Consolas" panose="020B0609020204030204" pitchFamily="49" charset="0"/>
                <a:cs typeface="Consolas" panose="020B0609020204030204" pitchFamily="49" charset="0"/>
              </a:rPr>
              <a:t>else:</a:t>
            </a:r>
          </a:p>
          <a:p>
            <a:pPr marL="0" indent="0">
              <a:spcAft>
                <a:spcPts val="0"/>
              </a:spcAft>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Who</a:t>
            </a:r>
            <a:r>
              <a:rPr lang="it-IT" sz="2000" dirty="0">
                <a:latin typeface="Consolas" panose="020B0609020204030204" pitchFamily="49" charset="0"/>
                <a:cs typeface="Consolas" panose="020B0609020204030204" pitchFamily="49" charset="0"/>
              </a:rPr>
              <a:t> are </a:t>
            </a:r>
            <a:r>
              <a:rPr lang="it-IT" sz="2000" dirty="0" err="1">
                <a:latin typeface="Consolas" panose="020B0609020204030204" pitchFamily="49" charset="0"/>
                <a:cs typeface="Consolas" panose="020B0609020204030204" pitchFamily="49" charset="0"/>
              </a:rPr>
              <a:t>you</a:t>
            </a:r>
            <a:r>
              <a:rPr lang="it-IT" sz="2000" dirty="0">
                <a:latin typeface="Consolas" panose="020B0609020204030204" pitchFamily="49" charset="0"/>
                <a:cs typeface="Consolas" panose="020B0609020204030204" pitchFamily="49" charset="0"/>
              </a:rPr>
              <a:t>?')</a:t>
            </a:r>
          </a:p>
          <a:p>
            <a:pPr marL="0" indent="0">
              <a:spcAft>
                <a:spcPts val="0"/>
              </a:spcAft>
              <a:buNone/>
              <a:defRPr/>
            </a:pPr>
            <a:endParaRPr lang="it-IT" sz="2000" dirty="0"/>
          </a:p>
          <a:p>
            <a:pPr>
              <a:spcAft>
                <a:spcPts val="0"/>
              </a:spcAft>
              <a:buFont typeface="Arial"/>
              <a:buChar char="•"/>
              <a:defRPr/>
            </a:pPr>
            <a:endParaRPr lang="it-IT" sz="2000" dirty="0"/>
          </a:p>
        </p:txBody>
      </p:sp>
      <p:sp>
        <p:nvSpPr>
          <p:cNvPr id="18435" name="Slide Number Placeholder 3">
            <a:extLst>
              <a:ext uri="{FF2B5EF4-FFF2-40B4-BE49-F238E27FC236}">
                <a16:creationId xmlns:a16="http://schemas.microsoft.com/office/drawing/2014/main" id="{B91EFE6D-5E8D-E04E-8661-23590D08703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419CDF-64C7-AB4E-8496-B3F762247CEE}" type="slidenum">
              <a:rPr lang="it-IT" altLang="it-IT"/>
              <a:pPr fontAlgn="base">
                <a:spcBef>
                  <a:spcPct val="0"/>
                </a:spcBef>
                <a:spcAft>
                  <a:spcPct val="0"/>
                </a:spcAft>
              </a:pPr>
              <a:t>17</a:t>
            </a:fld>
            <a:endParaRPr lang="it-IT" alt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8269694-5694-8A42-B0D1-035B5DF3A932}"/>
              </a:ext>
            </a:extLst>
          </p:cNvPr>
          <p:cNvSpPr>
            <a:spLocks noGrp="1" noChangeArrowheads="1"/>
          </p:cNvSpPr>
          <p:nvPr>
            <p:ph type="title"/>
          </p:nvPr>
        </p:nvSpPr>
        <p:spPr/>
        <p:txBody>
          <a:bodyPr/>
          <a:lstStyle/>
          <a:p>
            <a:r>
              <a:rPr lang="en-US" altLang="it-IT"/>
              <a:t>Comments</a:t>
            </a:r>
          </a:p>
        </p:txBody>
      </p:sp>
      <p:sp>
        <p:nvSpPr>
          <p:cNvPr id="3" name="Content Placeholder 2">
            <a:extLst>
              <a:ext uri="{FF2B5EF4-FFF2-40B4-BE49-F238E27FC236}">
                <a16:creationId xmlns:a16="http://schemas.microsoft.com/office/drawing/2014/main" id="{FD62B291-7C3A-6A4E-B751-CAA191265F03}"/>
              </a:ext>
            </a:extLst>
          </p:cNvPr>
          <p:cNvSpPr>
            <a:spLocks noGrp="1"/>
          </p:cNvSpPr>
          <p:nvPr>
            <p:ph idx="1"/>
          </p:nvPr>
        </p:nvSpPr>
        <p:spPr/>
        <p:txBody>
          <a:bodyPr rtlCol="0">
            <a:normAutofit/>
          </a:bodyPr>
          <a:lstStyle/>
          <a:p>
            <a:pPr fontAlgn="auto">
              <a:spcAft>
                <a:spcPts val="0"/>
              </a:spcAft>
              <a:buFont typeface="Arial"/>
              <a:buChar char="•"/>
              <a:defRPr/>
            </a:pPr>
            <a:r>
              <a:rPr lang="en-US" sz="2400" dirty="0">
                <a:solidFill>
                  <a:schemeClr val="accent6">
                    <a:lumMod val="75000"/>
                  </a:schemeClr>
                </a:solidFill>
              </a:rPr>
              <a:t>Single-line comments </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 this is a simple comment</a:t>
            </a:r>
          </a:p>
          <a:p>
            <a:pPr marL="0" indent="0" fontAlgn="auto">
              <a:spcAft>
                <a:spcPts val="0"/>
              </a:spcAft>
              <a:buFont typeface="Arial"/>
              <a:buNone/>
              <a:defRPr/>
            </a:pPr>
            <a:endParaRPr lang="en-US" sz="2400" dirty="0">
              <a:latin typeface="Wingdings"/>
            </a:endParaRPr>
          </a:p>
          <a:p>
            <a:pPr fontAlgn="auto">
              <a:spcAft>
                <a:spcPts val="0"/>
              </a:spcAft>
              <a:buFont typeface="Arial"/>
              <a:buChar char="•"/>
              <a:defRPr/>
            </a:pPr>
            <a:r>
              <a:rPr lang="en-US" sz="2400" dirty="0">
                <a:solidFill>
                  <a:schemeClr val="accent6">
                    <a:lumMod val="75000"/>
                  </a:schemeClr>
                </a:solidFill>
              </a:rPr>
              <a:t>Multi-line comments</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This is a multiline</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Comment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Used for explaining functions, </a:t>
            </a:r>
            <a:r>
              <a:rPr lang="en-US" sz="2400" dirty="0" err="1">
                <a:latin typeface="Consolas" panose="020B0609020204030204" pitchFamily="49" charset="0"/>
                <a:cs typeface="Consolas" panose="020B0609020204030204" pitchFamily="49" charset="0"/>
              </a:rPr>
              <a:t>etc</a:t>
            </a: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p:txBody>
      </p:sp>
      <p:sp>
        <p:nvSpPr>
          <p:cNvPr id="22531" name="Slide Number Placeholder 3">
            <a:extLst>
              <a:ext uri="{FF2B5EF4-FFF2-40B4-BE49-F238E27FC236}">
                <a16:creationId xmlns:a16="http://schemas.microsoft.com/office/drawing/2014/main" id="{AD227446-007A-F84F-A9F4-FEE224613E1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9CAC911-6B64-2249-9254-32D0573696BD}" type="slidenum">
              <a:rPr lang="it-IT" altLang="it-IT"/>
              <a:pPr fontAlgn="base">
                <a:spcBef>
                  <a:spcPct val="0"/>
                </a:spcBef>
                <a:spcAft>
                  <a:spcPct val="0"/>
                </a:spcAft>
              </a:pPr>
              <a:t>18</a:t>
            </a:fld>
            <a:endParaRPr lang="it-IT" alt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Docstring</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pPr fontAlgn="auto">
              <a:spcAft>
                <a:spcPts val="0"/>
              </a:spcAft>
              <a:buFont typeface="Arial"/>
              <a:buChar char="•"/>
              <a:defRPr/>
            </a:pPr>
            <a:r>
              <a:rPr lang="en-US" sz="2000" i="1" dirty="0"/>
              <a:t>docstring</a:t>
            </a:r>
            <a:r>
              <a:rPr lang="en-US" sz="2000" dirty="0"/>
              <a:t> is a short for </a:t>
            </a:r>
            <a:r>
              <a:rPr lang="en-US" sz="2000" i="1" dirty="0"/>
              <a:t>documentation string</a:t>
            </a:r>
            <a:r>
              <a:rPr lang="en-US" sz="2000" dirty="0"/>
              <a:t>.</a:t>
            </a:r>
          </a:p>
          <a:p>
            <a:pPr fontAlgn="auto">
              <a:spcAft>
                <a:spcPts val="0"/>
              </a:spcAft>
              <a:buFont typeface="Arial"/>
              <a:buChar char="•"/>
              <a:defRPr/>
            </a:pPr>
            <a:r>
              <a:rPr lang="en-US" sz="2000" dirty="0">
                <a:solidFill>
                  <a:schemeClr val="accent6">
                    <a:lumMod val="75000"/>
                  </a:schemeClr>
                </a:solidFill>
              </a:rPr>
              <a:t>Python docstrings are the string literals that appear right after the definition of a function, method, class, or module. </a:t>
            </a:r>
            <a:r>
              <a:rPr lang="en-US" sz="2000" dirty="0"/>
              <a:t>Triple quotes are used.</a:t>
            </a:r>
          </a:p>
          <a:p>
            <a:pPr fontAlgn="auto">
              <a:spcAft>
                <a:spcPts val="0"/>
              </a:spcAft>
              <a:buFont typeface="Arial"/>
              <a:buChar char="•"/>
              <a:defRPr/>
            </a:pPr>
            <a:r>
              <a:rPr lang="it-IT" sz="2000" dirty="0"/>
              <a:t>The </a:t>
            </a:r>
            <a:r>
              <a:rPr lang="it-IT" sz="2000" dirty="0" err="1"/>
              <a:t>docstring</a:t>
            </a:r>
            <a:r>
              <a:rPr lang="it-IT" sz="2000" dirty="0"/>
              <a:t> </a:t>
            </a:r>
            <a:r>
              <a:rPr lang="it-IT" sz="2000" dirty="0" err="1"/>
              <a:t>is</a:t>
            </a:r>
            <a:r>
              <a:rPr lang="it-IT" sz="2000" dirty="0"/>
              <a:t> </a:t>
            </a:r>
            <a:r>
              <a:rPr lang="it-IT" sz="2000" dirty="0" err="1"/>
              <a:t>available</a:t>
            </a:r>
            <a:r>
              <a:rPr lang="it-IT" sz="2000" dirty="0"/>
              <a:t> </a:t>
            </a:r>
            <a:r>
              <a:rPr lang="it-IT" sz="2000" dirty="0" err="1"/>
              <a:t>as</a:t>
            </a:r>
            <a:r>
              <a:rPr lang="it-IT" sz="2000" dirty="0"/>
              <a:t> the __doc__ </a:t>
            </a:r>
            <a:r>
              <a:rPr lang="it-IT" sz="2000" dirty="0" err="1"/>
              <a:t>attribute</a:t>
            </a:r>
            <a:r>
              <a:rPr lang="it-IT" sz="2000" dirty="0"/>
              <a:t> of the </a:t>
            </a:r>
            <a:r>
              <a:rPr lang="it-IT" sz="2000" dirty="0" err="1"/>
              <a:t>function</a:t>
            </a:r>
            <a:r>
              <a:rPr lang="it-IT" sz="2000" dirty="0"/>
              <a:t>.</a:t>
            </a:r>
            <a:endParaRPr lang="en-US" sz="2000" dirty="0"/>
          </a:p>
          <a:p>
            <a:r>
              <a:rPr lang="it-IT" sz="2000" dirty="0" err="1"/>
              <a:t>Although</a:t>
            </a:r>
            <a:r>
              <a:rPr lang="it-IT" sz="2000" dirty="0"/>
              <a:t> optional, </a:t>
            </a:r>
            <a:r>
              <a:rPr lang="it-IT" sz="2000" dirty="0" err="1"/>
              <a:t>documentation</a:t>
            </a:r>
            <a:r>
              <a:rPr lang="it-IT" sz="2000" dirty="0"/>
              <a:t> </a:t>
            </a:r>
            <a:r>
              <a:rPr lang="it-IT" sz="2000" dirty="0" err="1"/>
              <a:t>is</a:t>
            </a:r>
            <a:r>
              <a:rPr lang="it-IT" sz="2000" dirty="0"/>
              <a:t> a </a:t>
            </a:r>
            <a:r>
              <a:rPr lang="it-IT" sz="2000" dirty="0" err="1"/>
              <a:t>key</a:t>
            </a:r>
            <a:r>
              <a:rPr lang="it-IT" sz="2000" dirty="0"/>
              <a:t> </a:t>
            </a:r>
            <a:r>
              <a:rPr lang="it-IT" sz="2000" dirty="0" err="1"/>
              <a:t>programming</a:t>
            </a:r>
            <a:r>
              <a:rPr lang="it-IT" sz="2000" dirty="0"/>
              <a:t> </a:t>
            </a:r>
            <a:r>
              <a:rPr lang="it-IT" sz="2000" dirty="0" err="1"/>
              <a:t>practice</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This function greets to</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the person passed in as</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 parameter</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solidFill>
                  <a:schemeClr val="accent6">
                    <a:lumMod val="75000"/>
                  </a:schemeClr>
                </a:solidFill>
                <a:latin typeface="Consolas" panose="020B0609020204030204" pitchFamily="49" charset="0"/>
                <a:cs typeface="Consolas" panose="020B0609020204030204" pitchFamily="49" charset="0"/>
              </a:rPr>
              <a:t>greet.__doc</a:t>
            </a:r>
            <a:r>
              <a:rPr lang="en-GB" sz="1600" dirty="0">
                <a:solidFill>
                  <a:schemeClr val="accent6">
                    <a:lumMod val="75000"/>
                  </a:schemeClr>
                </a:solidFill>
                <a:latin typeface="Consolas" panose="020B0609020204030204" pitchFamily="49" charset="0"/>
                <a:cs typeface="Consolas" panose="020B0609020204030204" pitchFamily="49" charset="0"/>
              </a:rPr>
              <a:t>__)</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19</a:t>
            </a:fld>
            <a:endParaRPr lang="it-IT" dirty="0"/>
          </a:p>
        </p:txBody>
      </p:sp>
    </p:spTree>
    <p:extLst>
      <p:ext uri="{BB962C8B-B14F-4D97-AF65-F5344CB8AC3E}">
        <p14:creationId xmlns:p14="http://schemas.microsoft.com/office/powerpoint/2010/main" val="186153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4A28C463-79CF-9346-8907-747E0DE7373F}"/>
              </a:ext>
            </a:extLst>
          </p:cNvPr>
          <p:cNvSpPr>
            <a:spLocks noGrp="1" noChangeArrowheads="1"/>
          </p:cNvSpPr>
          <p:nvPr>
            <p:ph type="title"/>
          </p:nvPr>
        </p:nvSpPr>
        <p:spPr/>
        <p:txBody>
          <a:bodyPr/>
          <a:lstStyle/>
          <a:p>
            <a:r>
              <a:rPr lang="en-US" altLang="it-IT" dirty="0"/>
              <a:t>Timeline</a:t>
            </a:r>
          </a:p>
        </p:txBody>
      </p:sp>
      <p:sp>
        <p:nvSpPr>
          <p:cNvPr id="3" name="Content Placeholder 2">
            <a:extLst>
              <a:ext uri="{FF2B5EF4-FFF2-40B4-BE49-F238E27FC236}">
                <a16:creationId xmlns:a16="http://schemas.microsoft.com/office/drawing/2014/main" id="{AFED7DF0-5F0D-5840-97BA-97C2F8F27DDC}"/>
              </a:ext>
            </a:extLst>
          </p:cNvPr>
          <p:cNvSpPr>
            <a:spLocks noGrp="1"/>
          </p:cNvSpPr>
          <p:nvPr>
            <p:ph idx="1"/>
          </p:nvPr>
        </p:nvSpPr>
        <p:spPr/>
        <p:txBody>
          <a:bodyPr rtlCol="0">
            <a:noAutofit/>
          </a:bodyPr>
          <a:lstStyle/>
          <a:p>
            <a:pPr fontAlgn="auto">
              <a:spcAft>
                <a:spcPts val="0"/>
              </a:spcAft>
              <a:buFont typeface="Arial"/>
              <a:buChar char="•"/>
              <a:defRPr/>
            </a:pPr>
            <a:r>
              <a:rPr lang="en-US" sz="2200" dirty="0"/>
              <a:t>1989: Python started as a hobby project</a:t>
            </a:r>
          </a:p>
          <a:p>
            <a:pPr fontAlgn="auto">
              <a:spcAft>
                <a:spcPts val="0"/>
              </a:spcAft>
              <a:buFont typeface="Arial"/>
              <a:buChar char="•"/>
              <a:defRPr/>
            </a:pPr>
            <a:r>
              <a:rPr lang="en-US" sz="2200" dirty="0"/>
              <a:t>1991: Python 0.9.0 released on the Internet (</a:t>
            </a:r>
            <a:r>
              <a:rPr lang="it-IT" sz="2200" dirty="0" err="1"/>
              <a:t>alt.sources</a:t>
            </a:r>
            <a:r>
              <a:rPr lang="en-US" sz="2200" dirty="0"/>
              <a:t>)</a:t>
            </a:r>
          </a:p>
          <a:p>
            <a:pPr fontAlgn="auto">
              <a:spcAft>
                <a:spcPts val="0"/>
              </a:spcAft>
              <a:buFont typeface="Arial"/>
              <a:buChar char="•"/>
              <a:defRPr/>
            </a:pPr>
            <a:r>
              <a:rPr lang="en-US" sz="2200" dirty="0"/>
              <a:t>1994: Python 1 released</a:t>
            </a:r>
          </a:p>
          <a:p>
            <a:pPr fontAlgn="auto">
              <a:spcAft>
                <a:spcPts val="0"/>
              </a:spcAft>
              <a:buFont typeface="Arial"/>
              <a:buChar char="•"/>
              <a:defRPr/>
            </a:pPr>
            <a:r>
              <a:rPr lang="en-US" sz="2200" dirty="0"/>
              <a:t>2000: Python 2 released</a:t>
            </a:r>
          </a:p>
          <a:p>
            <a:pPr fontAlgn="auto">
              <a:spcAft>
                <a:spcPts val="0"/>
              </a:spcAft>
              <a:buFont typeface="Arial"/>
              <a:buChar char="•"/>
              <a:defRPr/>
            </a:pPr>
            <a:r>
              <a:rPr lang="en-US" sz="2200" dirty="0"/>
              <a:t>2008: Python 3 released (no more backward compatibility)</a:t>
            </a:r>
          </a:p>
          <a:p>
            <a:pPr fontAlgn="auto">
              <a:spcAft>
                <a:spcPts val="0"/>
              </a:spcAft>
              <a:buFont typeface="Arial"/>
              <a:buChar char="•"/>
              <a:defRPr/>
            </a:pPr>
            <a:r>
              <a:rPr lang="en-US" sz="2200" dirty="0"/>
              <a:t>2020: Python 3.9 released</a:t>
            </a:r>
          </a:p>
          <a:p>
            <a:pPr marL="0" indent="0" fontAlgn="auto">
              <a:spcAft>
                <a:spcPts val="0"/>
              </a:spcAft>
              <a:buFont typeface="Arial"/>
              <a:buNone/>
              <a:defRPr/>
            </a:pPr>
            <a:endParaRPr lang="en-US" sz="2200" dirty="0"/>
          </a:p>
          <a:p>
            <a:pPr marL="0" indent="0">
              <a:buNone/>
            </a:pPr>
            <a:r>
              <a:rPr lang="it-IT" sz="2200" dirty="0"/>
              <a:t>«</a:t>
            </a:r>
            <a:r>
              <a:rPr lang="it-IT" sz="2200" i="1" dirty="0" err="1"/>
              <a:t>Python</a:t>
            </a:r>
            <a:r>
              <a:rPr lang="it-IT" sz="2200" i="1" dirty="0"/>
              <a:t> </a:t>
            </a:r>
            <a:r>
              <a:rPr lang="it-IT" sz="2200" i="1" dirty="0" err="1"/>
              <a:t>is</a:t>
            </a:r>
            <a:r>
              <a:rPr lang="it-IT" sz="2200" i="1" dirty="0"/>
              <a:t> an </a:t>
            </a:r>
            <a:r>
              <a:rPr lang="it-IT" sz="2200" i="1" dirty="0" err="1"/>
              <a:t>experiment</a:t>
            </a:r>
            <a:r>
              <a:rPr lang="it-IT" sz="2200" i="1" dirty="0"/>
              <a:t> in </a:t>
            </a:r>
            <a:r>
              <a:rPr lang="it-IT" sz="2200" i="1" dirty="0" err="1"/>
              <a:t>how</a:t>
            </a:r>
            <a:r>
              <a:rPr lang="it-IT" sz="2200" i="1" dirty="0"/>
              <a:t> </a:t>
            </a:r>
            <a:r>
              <a:rPr lang="it-IT" sz="2200" i="1" dirty="0" err="1"/>
              <a:t>much</a:t>
            </a:r>
            <a:r>
              <a:rPr lang="it-IT" sz="2200" i="1" dirty="0"/>
              <a:t> </a:t>
            </a:r>
            <a:r>
              <a:rPr lang="it-IT" sz="2200" i="1" dirty="0" err="1"/>
              <a:t>freedom</a:t>
            </a:r>
            <a:r>
              <a:rPr lang="it-IT" sz="2200" i="1" dirty="0"/>
              <a:t> </a:t>
            </a:r>
            <a:r>
              <a:rPr lang="it-IT" sz="2200" i="1" dirty="0" err="1"/>
              <a:t>programmers</a:t>
            </a:r>
            <a:r>
              <a:rPr lang="it-IT" sz="2200" i="1" dirty="0"/>
              <a:t> </a:t>
            </a:r>
            <a:r>
              <a:rPr lang="it-IT" sz="2200" i="1" dirty="0" err="1"/>
              <a:t>need</a:t>
            </a:r>
            <a:r>
              <a:rPr lang="it-IT" sz="2200" i="1" dirty="0"/>
              <a:t>. Too </a:t>
            </a:r>
            <a:r>
              <a:rPr lang="it-IT" sz="2200" i="1" dirty="0" err="1"/>
              <a:t>much</a:t>
            </a:r>
            <a:r>
              <a:rPr lang="it-IT" sz="2200" i="1" dirty="0"/>
              <a:t> </a:t>
            </a:r>
            <a:r>
              <a:rPr lang="it-IT" sz="2200" i="1" dirty="0" err="1"/>
              <a:t>freedom</a:t>
            </a:r>
            <a:r>
              <a:rPr lang="it-IT" sz="2200" i="1" dirty="0"/>
              <a:t> and </a:t>
            </a:r>
            <a:r>
              <a:rPr lang="it-IT" sz="2200" i="1" dirty="0" err="1"/>
              <a:t>nobody</a:t>
            </a:r>
            <a:r>
              <a:rPr lang="it-IT" sz="2200" i="1" dirty="0"/>
              <a:t> can </a:t>
            </a:r>
            <a:r>
              <a:rPr lang="it-IT" sz="2200" i="1" dirty="0" err="1"/>
              <a:t>read</a:t>
            </a:r>
            <a:r>
              <a:rPr lang="it-IT" sz="2200" i="1" dirty="0"/>
              <a:t> </a:t>
            </a:r>
            <a:r>
              <a:rPr lang="it-IT" sz="2200" i="1" dirty="0" err="1"/>
              <a:t>another's</a:t>
            </a:r>
            <a:r>
              <a:rPr lang="it-IT" sz="2200" i="1" dirty="0"/>
              <a:t> code; </a:t>
            </a:r>
            <a:r>
              <a:rPr lang="it-IT" sz="2200" i="1" dirty="0" err="1"/>
              <a:t>too</a:t>
            </a:r>
            <a:r>
              <a:rPr lang="it-IT" sz="2200" i="1" dirty="0"/>
              <a:t> </a:t>
            </a:r>
            <a:r>
              <a:rPr lang="it-IT" sz="2200" i="1" dirty="0" err="1"/>
              <a:t>little</a:t>
            </a:r>
            <a:r>
              <a:rPr lang="it-IT" sz="2200" i="1" dirty="0"/>
              <a:t> and </a:t>
            </a:r>
            <a:r>
              <a:rPr lang="it-IT" sz="2200" i="1" dirty="0" err="1"/>
              <a:t>expressiveness</a:t>
            </a:r>
            <a:r>
              <a:rPr lang="it-IT" sz="2200" i="1" dirty="0"/>
              <a:t> </a:t>
            </a:r>
            <a:r>
              <a:rPr lang="it-IT" sz="2200" i="1" dirty="0" err="1"/>
              <a:t>is</a:t>
            </a:r>
            <a:r>
              <a:rPr lang="it-IT" sz="2200" i="1" dirty="0"/>
              <a:t> </a:t>
            </a:r>
            <a:r>
              <a:rPr lang="it-IT" sz="2200" i="1" dirty="0" err="1"/>
              <a:t>endangered</a:t>
            </a:r>
            <a:r>
              <a:rPr lang="it-IT" sz="2200" i="1" dirty="0"/>
              <a:t>.» </a:t>
            </a:r>
            <a:r>
              <a:rPr lang="it-IT" sz="2200" dirty="0"/>
              <a:t>Guido van </a:t>
            </a:r>
            <a:r>
              <a:rPr lang="it-IT" sz="2200" dirty="0" err="1"/>
              <a:t>Rossum</a:t>
            </a:r>
            <a:r>
              <a:rPr lang="it-IT" sz="2200" dirty="0"/>
              <a:t>, August 1996</a:t>
            </a:r>
            <a:endParaRPr lang="en-US" sz="2200" dirty="0"/>
          </a:p>
          <a:p>
            <a:pPr marL="0" indent="0" fontAlgn="auto">
              <a:spcAft>
                <a:spcPts val="0"/>
              </a:spcAft>
              <a:buFont typeface="Arial"/>
              <a:buNone/>
              <a:defRPr/>
            </a:pPr>
            <a:r>
              <a:rPr lang="it-IT" sz="2200" dirty="0" err="1"/>
              <a:t>https</a:t>
            </a:r>
            <a:r>
              <a:rPr lang="it-IT" sz="2200" dirty="0"/>
              <a:t>://</a:t>
            </a:r>
            <a:r>
              <a:rPr lang="it-IT" sz="2200" dirty="0" err="1"/>
              <a:t>en.wikipedia.org</a:t>
            </a:r>
            <a:r>
              <a:rPr lang="it-IT" sz="2200" dirty="0"/>
              <a:t>/</a:t>
            </a:r>
            <a:r>
              <a:rPr lang="it-IT" sz="2200" dirty="0" err="1"/>
              <a:t>wiki</a:t>
            </a:r>
            <a:r>
              <a:rPr lang="it-IT" sz="2200" dirty="0"/>
              <a:t>/</a:t>
            </a:r>
            <a:r>
              <a:rPr lang="it-IT" sz="2200" dirty="0" err="1"/>
              <a:t>History_of_Python</a:t>
            </a:r>
            <a:endParaRPr lang="en-US" sz="2200" dirty="0"/>
          </a:p>
        </p:txBody>
      </p:sp>
      <p:sp>
        <p:nvSpPr>
          <p:cNvPr id="13315" name="Slide Number Placeholder 3">
            <a:extLst>
              <a:ext uri="{FF2B5EF4-FFF2-40B4-BE49-F238E27FC236}">
                <a16:creationId xmlns:a16="http://schemas.microsoft.com/office/drawing/2014/main" id="{16E54AE3-BF41-4940-A597-B16387873A1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F9A17A6-E76C-D643-8F26-6E1EB673323C}" type="slidenum">
              <a:rPr lang="it-IT" altLang="it-IT"/>
              <a:pPr fontAlgn="base">
                <a:spcBef>
                  <a:spcPct val="0"/>
                </a:spcBef>
                <a:spcAft>
                  <a:spcPct val="0"/>
                </a:spcAft>
              </a:pPr>
              <a:t>2</a:t>
            </a:fld>
            <a:endParaRPr lang="it-IT" alt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AAC04AFA-BCAF-404D-AFB8-94F831A93FDA}"/>
              </a:ext>
            </a:extLst>
          </p:cNvPr>
          <p:cNvSpPr>
            <a:spLocks noGrp="1" noChangeArrowheads="1"/>
          </p:cNvSpPr>
          <p:nvPr>
            <p:ph type="title"/>
          </p:nvPr>
        </p:nvSpPr>
        <p:spPr/>
        <p:txBody>
          <a:bodyPr/>
          <a:lstStyle/>
          <a:p>
            <a:r>
              <a:rPr lang="en-GB" dirty="0"/>
              <a:t>Variable Assignment</a:t>
            </a:r>
            <a:endParaRPr lang="en-GB" altLang="it-IT" dirty="0"/>
          </a:p>
        </p:txBody>
      </p:sp>
      <p:sp>
        <p:nvSpPr>
          <p:cNvPr id="3" name="Content Placeholder 2">
            <a:extLst>
              <a:ext uri="{FF2B5EF4-FFF2-40B4-BE49-F238E27FC236}">
                <a16:creationId xmlns:a16="http://schemas.microsoft.com/office/drawing/2014/main" id="{E55587C4-D8D0-CB4F-878E-CC34DA3115EE}"/>
              </a:ext>
            </a:extLst>
          </p:cNvPr>
          <p:cNvSpPr>
            <a:spLocks noGrp="1"/>
          </p:cNvSpPr>
          <p:nvPr>
            <p:ph idx="1"/>
          </p:nvPr>
        </p:nvSpPr>
        <p:spPr/>
        <p:txBody>
          <a:bodyPr rtlCol="0">
            <a:normAutofit/>
          </a:bodyPr>
          <a:lstStyle/>
          <a:p>
            <a:pPr marL="0" indent="0" fontAlgn="auto">
              <a:spcAft>
                <a:spcPts val="0"/>
              </a:spcAft>
              <a:buNone/>
              <a:defRPr/>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variable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v = '</a:t>
            </a:r>
            <a:r>
              <a:rPr lang="it-IT" sz="2000" dirty="0" err="1">
                <a:latin typeface="Consolas" panose="020B0609020204030204" pitchFamily="49" charset="0"/>
                <a:cs typeface="Consolas" panose="020B0609020204030204" pitchFamily="49" charset="0"/>
              </a:rPr>
              <a:t>apple.com</a:t>
            </a:r>
            <a:r>
              <a:rPr lang="it-IT" sz="2000" dirty="0">
                <a:latin typeface="Consolas" panose="020B0609020204030204" pitchFamily="49" charset="0"/>
                <a:cs typeface="Consolas" panose="020B0609020204030204" pitchFamily="49" charset="0"/>
              </a:rPr>
              <a:t>'</a:t>
            </a:r>
          </a:p>
          <a:p>
            <a:pPr marL="0" indent="0" fontAlgn="auto">
              <a:spcAft>
                <a:spcPts val="0"/>
              </a:spcAft>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same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variable</a:t>
            </a:r>
            <a:r>
              <a:rPr lang="it-IT" sz="2000" dirty="0">
                <a:latin typeface="Consolas" panose="020B0609020204030204" pitchFamily="49" charset="0"/>
                <a:cs typeface="Consolas" panose="020B0609020204030204" pitchFamily="49" charset="0"/>
              </a:rPr>
              <a:t>, a new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v = 1</a:t>
            </a:r>
          </a:p>
          <a:p>
            <a:pPr marL="0" indent="0" fontAlgn="auto">
              <a:spcAft>
                <a:spcPts val="0"/>
              </a:spcAft>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 multiple </a:t>
            </a:r>
            <a:r>
              <a:rPr lang="it-IT" sz="2000" dirty="0" err="1">
                <a:latin typeface="Consolas" panose="020B0609020204030204" pitchFamily="49" charset="0"/>
                <a:cs typeface="Consolas" panose="020B0609020204030204" pitchFamily="49" charset="0"/>
              </a:rPr>
              <a:t>variables</a:t>
            </a:r>
            <a:r>
              <a:rPr lang="it-IT" sz="2000" dirty="0">
                <a:latin typeface="Consolas" panose="020B0609020204030204" pitchFamily="49" charset="0"/>
                <a:cs typeface="Consolas" panose="020B0609020204030204" pitchFamily="49" charset="0"/>
              </a:rPr>
              <a:t>, multiple </a:t>
            </a:r>
            <a:r>
              <a:rPr lang="it-IT" sz="2000" dirty="0" err="1">
                <a:latin typeface="Consolas" panose="020B0609020204030204" pitchFamily="49" charset="0"/>
                <a:cs typeface="Consolas" panose="020B0609020204030204" pitchFamily="49" charset="0"/>
              </a:rPr>
              <a:t>values</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a, b, c = 5, 3.2, 'Hello'</a:t>
            </a:r>
          </a:p>
          <a:p>
            <a:pPr marL="0" indent="0" fontAlgn="auto">
              <a:spcAft>
                <a:spcPts val="0"/>
              </a:spcAft>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 multiple </a:t>
            </a:r>
            <a:r>
              <a:rPr lang="it-IT" sz="2000" dirty="0" err="1">
                <a:latin typeface="Consolas" panose="020B0609020204030204" pitchFamily="49" charset="0"/>
                <a:cs typeface="Consolas" panose="020B0609020204030204" pitchFamily="49" charset="0"/>
              </a:rPr>
              <a:t>variables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x = y = </a:t>
            </a:r>
            <a:r>
              <a:rPr lang="it-IT" sz="2000" dirty="0" err="1">
                <a:latin typeface="Consolas" panose="020B0609020204030204" pitchFamily="49" charset="0"/>
                <a:cs typeface="Consolas" panose="020B0609020204030204" pitchFamily="49" charset="0"/>
              </a:rPr>
              <a:t>z</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same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000" dirty="0"/>
          </a:p>
        </p:txBody>
      </p:sp>
      <p:sp>
        <p:nvSpPr>
          <p:cNvPr id="24579" name="Slide Number Placeholder 3">
            <a:extLst>
              <a:ext uri="{FF2B5EF4-FFF2-40B4-BE49-F238E27FC236}">
                <a16:creationId xmlns:a16="http://schemas.microsoft.com/office/drawing/2014/main" id="{C291C14D-2B27-464D-89C8-287E4686D9D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6E48625-FCFA-A942-8638-380F1C7B5557}" type="slidenum">
              <a:rPr lang="it-IT" altLang="it-IT"/>
              <a:pPr fontAlgn="base">
                <a:spcBef>
                  <a:spcPct val="0"/>
                </a:spcBef>
                <a:spcAft>
                  <a:spcPct val="0"/>
                </a:spcAft>
              </a:pPr>
              <a:t>20</a:t>
            </a:fld>
            <a:endParaRPr lang="it-IT" alt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A986A14-C44A-7D4A-A556-6C78BB29EC2E}"/>
              </a:ext>
            </a:extLst>
          </p:cNvPr>
          <p:cNvSpPr>
            <a:spLocks noGrp="1" noChangeArrowheads="1"/>
          </p:cNvSpPr>
          <p:nvPr>
            <p:ph type="title"/>
          </p:nvPr>
        </p:nvSpPr>
        <p:spPr/>
        <p:txBody>
          <a:bodyPr/>
          <a:lstStyle/>
          <a:p>
            <a:r>
              <a:rPr lang="en-US" altLang="it-IT"/>
              <a:t>Constants</a:t>
            </a:r>
          </a:p>
        </p:txBody>
      </p:sp>
      <p:sp>
        <p:nvSpPr>
          <p:cNvPr id="3" name="Content Placeholder 2">
            <a:extLst>
              <a:ext uri="{FF2B5EF4-FFF2-40B4-BE49-F238E27FC236}">
                <a16:creationId xmlns:a16="http://schemas.microsoft.com/office/drawing/2014/main" id="{9995BEE9-50B8-0E44-B197-D16668B741D9}"/>
              </a:ext>
            </a:extLst>
          </p:cNvPr>
          <p:cNvSpPr>
            <a:spLocks noGrp="1"/>
          </p:cNvSpPr>
          <p:nvPr>
            <p:ph sz="half" idx="1"/>
          </p:nvPr>
        </p:nvSpPr>
        <p:spPr/>
        <p:txBody>
          <a:bodyPr rtlCol="0">
            <a:normAutofit lnSpcReduction="10000"/>
          </a:bodyPr>
          <a:lstStyle/>
          <a:p>
            <a:pPr fontAlgn="auto">
              <a:spcAft>
                <a:spcPts val="0"/>
              </a:spcAft>
              <a:buFont typeface="Arial"/>
              <a:buChar char="•"/>
              <a:defRPr/>
            </a:pPr>
            <a:r>
              <a:rPr lang="it-IT" sz="2400" dirty="0" err="1"/>
              <a:t>Constants</a:t>
            </a:r>
            <a:r>
              <a:rPr lang="it-IT" sz="2400" dirty="0"/>
              <a:t> are </a:t>
            </a:r>
            <a:r>
              <a:rPr lang="it-IT" sz="2400" dirty="0" err="1"/>
              <a:t>written</a:t>
            </a:r>
            <a:r>
              <a:rPr lang="it-IT" sz="2400" dirty="0"/>
              <a:t> in capital </a:t>
            </a:r>
            <a:r>
              <a:rPr lang="it-IT" sz="2400" dirty="0" err="1"/>
              <a:t>letters</a:t>
            </a:r>
            <a:r>
              <a:rPr lang="it-IT" sz="2400" dirty="0"/>
              <a:t> with </a:t>
            </a:r>
            <a:r>
              <a:rPr lang="it-IT" sz="2400" dirty="0" err="1"/>
              <a:t>underscores</a:t>
            </a:r>
            <a:r>
              <a:rPr lang="it-IT" sz="2400" dirty="0"/>
              <a:t> </a:t>
            </a:r>
            <a:r>
              <a:rPr lang="it-IT" sz="2400" dirty="0" err="1"/>
              <a:t>separating</a:t>
            </a:r>
            <a:r>
              <a:rPr lang="it-IT" sz="2400" dirty="0"/>
              <a:t> </a:t>
            </a:r>
            <a:r>
              <a:rPr lang="it-IT" sz="2400" dirty="0" err="1"/>
              <a:t>words</a:t>
            </a:r>
            <a:r>
              <a:rPr lang="it-IT" sz="2400" dirty="0"/>
              <a:t>.</a:t>
            </a:r>
          </a:p>
          <a:p>
            <a:pPr fontAlgn="auto">
              <a:spcAft>
                <a:spcPts val="0"/>
              </a:spcAft>
              <a:buFont typeface="Arial"/>
              <a:buChar char="•"/>
              <a:defRPr/>
            </a:pPr>
            <a:r>
              <a:rPr lang="it-IT" sz="2400" dirty="0" err="1">
                <a:solidFill>
                  <a:schemeClr val="accent6">
                    <a:lumMod val="75000"/>
                  </a:schemeClr>
                </a:solidFill>
              </a:rPr>
              <a:t>Constats</a:t>
            </a:r>
            <a:r>
              <a:rPr lang="it-IT" sz="2400" dirty="0">
                <a:solidFill>
                  <a:schemeClr val="accent6">
                    <a:lumMod val="75000"/>
                  </a:schemeClr>
                </a:solidFill>
              </a:rPr>
              <a:t> are </a:t>
            </a:r>
            <a:r>
              <a:rPr lang="it-IT" sz="2400" dirty="0" err="1">
                <a:solidFill>
                  <a:schemeClr val="accent6">
                    <a:lumMod val="75000"/>
                  </a:schemeClr>
                </a:solidFill>
              </a:rPr>
              <a:t>only</a:t>
            </a:r>
            <a:r>
              <a:rPr lang="it-IT" sz="2400" dirty="0">
                <a:solidFill>
                  <a:schemeClr val="accent6">
                    <a:lumMod val="75000"/>
                  </a:schemeClr>
                </a:solidFill>
              </a:rPr>
              <a:t> a convention and can be </a:t>
            </a:r>
            <a:r>
              <a:rPr lang="it-IT" sz="2400" dirty="0" err="1">
                <a:solidFill>
                  <a:schemeClr val="accent6">
                    <a:lumMod val="75000"/>
                  </a:schemeClr>
                </a:solidFill>
              </a:rPr>
              <a:t>modified</a:t>
            </a:r>
            <a:r>
              <a:rPr lang="it-IT" sz="2400" dirty="0">
                <a:solidFill>
                  <a:schemeClr val="accent6">
                    <a:lumMod val="75000"/>
                  </a:schemeClr>
                </a:solidFill>
              </a:rPr>
              <a:t>. </a:t>
            </a:r>
            <a:r>
              <a:rPr lang="it-IT" sz="2400" dirty="0"/>
              <a:t>No </a:t>
            </a:r>
            <a:r>
              <a:rPr lang="it-IT" sz="2400" dirty="0" err="1"/>
              <a:t>compiler</a:t>
            </a:r>
            <a:r>
              <a:rPr lang="it-IT" sz="2400" dirty="0"/>
              <a:t> </a:t>
            </a:r>
            <a:r>
              <a:rPr lang="it-IT" sz="2400" dirty="0" err="1"/>
              <a:t>checks</a:t>
            </a:r>
            <a:r>
              <a:rPr lang="it-IT" sz="2400" dirty="0"/>
              <a:t>.</a:t>
            </a:r>
          </a:p>
          <a:p>
            <a:pPr fontAlgn="auto">
              <a:spcAft>
                <a:spcPts val="0"/>
              </a:spcAft>
              <a:buFont typeface="Arial"/>
              <a:buChar char="•"/>
              <a:defRPr/>
            </a:pPr>
            <a:r>
              <a:rPr lang="it-IT" sz="2400" dirty="0" err="1"/>
              <a:t>Constants</a:t>
            </a:r>
            <a:r>
              <a:rPr lang="it-IT" sz="2400" dirty="0"/>
              <a:t> are </a:t>
            </a:r>
            <a:r>
              <a:rPr lang="it-IT" sz="2400" dirty="0" err="1"/>
              <a:t>usually</a:t>
            </a:r>
            <a:r>
              <a:rPr lang="it-IT" sz="2400" dirty="0"/>
              <a:t> </a:t>
            </a:r>
            <a:r>
              <a:rPr lang="it-IT" sz="2400" dirty="0" err="1"/>
              <a:t>declared</a:t>
            </a:r>
            <a:r>
              <a:rPr lang="it-IT" sz="2400" dirty="0"/>
              <a:t> and </a:t>
            </a:r>
            <a:r>
              <a:rPr lang="it-IT" sz="2400" dirty="0" err="1"/>
              <a:t>assigned</a:t>
            </a:r>
            <a:r>
              <a:rPr lang="it-IT" sz="2400" dirty="0"/>
              <a:t> in a separate </a:t>
            </a:r>
            <a:r>
              <a:rPr lang="it-IT" sz="2400" dirty="0" err="1"/>
              <a:t>module</a:t>
            </a:r>
            <a:r>
              <a:rPr lang="it-IT" sz="2400" dirty="0"/>
              <a:t> </a:t>
            </a:r>
            <a:r>
              <a:rPr lang="it-IT" sz="2400" dirty="0" err="1"/>
              <a:t>imported</a:t>
            </a:r>
            <a:r>
              <a:rPr lang="it-IT" sz="2400" dirty="0"/>
              <a:t> from the </a:t>
            </a:r>
            <a:r>
              <a:rPr lang="it-IT" sz="2400" dirty="0" err="1"/>
              <a:t>main</a:t>
            </a:r>
            <a:r>
              <a:rPr lang="it-IT" sz="2400" dirty="0"/>
              <a:t> file. </a:t>
            </a:r>
          </a:p>
        </p:txBody>
      </p:sp>
      <p:sp>
        <p:nvSpPr>
          <p:cNvPr id="5" name="Content Placeholder 4">
            <a:extLst>
              <a:ext uri="{FF2B5EF4-FFF2-40B4-BE49-F238E27FC236}">
                <a16:creationId xmlns:a16="http://schemas.microsoft.com/office/drawing/2014/main" id="{43F1763F-E6BB-C045-9502-3E8F5FCB61BD}"/>
              </a:ext>
            </a:extLst>
          </p:cNvPr>
          <p:cNvSpPr>
            <a:spLocks noGrp="1"/>
          </p:cNvSpPr>
          <p:nvPr>
            <p:ph sz="half" idx="2"/>
          </p:nvPr>
        </p:nvSpPr>
        <p:spPr/>
        <p:txBody>
          <a:bodyPr rtlCol="0">
            <a:normAutofit lnSpcReduction="10000"/>
          </a:bodyPr>
          <a:lstStyle/>
          <a:p>
            <a:pPr marL="0" indent="0" fontAlgn="auto">
              <a:spcAft>
                <a:spcPts val="0"/>
              </a:spcAft>
              <a:buFont typeface="Arial"/>
              <a:buNone/>
              <a:defRPr/>
            </a:pPr>
            <a:r>
              <a:rPr lang="it-IT" sz="2000" dirty="0" err="1">
                <a:solidFill>
                  <a:schemeClr val="accent6">
                    <a:lumMod val="75000"/>
                  </a:schemeClr>
                </a:solidFill>
                <a:latin typeface="Consolas" panose="020B0609020204030204" pitchFamily="49" charset="0"/>
                <a:cs typeface="Consolas" panose="020B0609020204030204" pitchFamily="49" charset="0"/>
              </a:rPr>
              <a:t>constant.py</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PI = 3.14 </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GRAVITY = 9.8</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solidFill>
                  <a:schemeClr val="accent6">
                    <a:lumMod val="75000"/>
                  </a:schemeClr>
                </a:solidFill>
                <a:latin typeface="Consolas" panose="020B0609020204030204" pitchFamily="49" charset="0"/>
                <a:cs typeface="Consolas" panose="020B0609020204030204" pitchFamily="49" charset="0"/>
              </a:rPr>
              <a:t>main.py</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import </a:t>
            </a:r>
            <a:r>
              <a:rPr lang="it-IT" sz="2000" dirty="0" err="1">
                <a:latin typeface="Consolas" panose="020B0609020204030204" pitchFamily="49" charset="0"/>
                <a:cs typeface="Consolas" panose="020B0609020204030204" pitchFamily="49" charset="0"/>
              </a:rPr>
              <a:t>constant</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constant.PI</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constant.GRAVITY</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en-GB" sz="2000" dirty="0">
              <a:latin typeface="Consolas" panose="020B0609020204030204" pitchFamily="49" charset="0"/>
              <a:cs typeface="Consolas" panose="020B0609020204030204" pitchFamily="49" charset="0"/>
            </a:endParaRPr>
          </a:p>
        </p:txBody>
      </p:sp>
      <p:sp>
        <p:nvSpPr>
          <p:cNvPr id="26628" name="Slide Number Placeholder 3">
            <a:extLst>
              <a:ext uri="{FF2B5EF4-FFF2-40B4-BE49-F238E27FC236}">
                <a16:creationId xmlns:a16="http://schemas.microsoft.com/office/drawing/2014/main" id="{65877989-DF81-0945-A467-C5A81FB41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26DE7A-CBF6-FE46-A801-DFBF392DEA45}" type="slidenum">
              <a:rPr lang="it-IT" altLang="it-IT"/>
              <a:pPr fontAlgn="base">
                <a:spcBef>
                  <a:spcPct val="0"/>
                </a:spcBef>
                <a:spcAft>
                  <a:spcPct val="0"/>
                </a:spcAft>
              </a:pPr>
              <a:t>21</a:t>
            </a:fld>
            <a:endParaRPr lang="it-IT" altLang="it-I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64144DA-DAE2-A449-B29E-572A21421965}"/>
              </a:ext>
            </a:extLst>
          </p:cNvPr>
          <p:cNvSpPr>
            <a:spLocks noGrp="1" noChangeArrowheads="1"/>
          </p:cNvSpPr>
          <p:nvPr>
            <p:ph type="title"/>
          </p:nvPr>
        </p:nvSpPr>
        <p:spPr/>
        <p:txBody>
          <a:bodyPr/>
          <a:lstStyle/>
          <a:p>
            <a:r>
              <a:rPr lang="en-GB" altLang="it-IT"/>
              <a:t>Naming variables</a:t>
            </a:r>
          </a:p>
        </p:txBody>
      </p:sp>
      <p:sp>
        <p:nvSpPr>
          <p:cNvPr id="3" name="Content Placeholder 2">
            <a:extLst>
              <a:ext uri="{FF2B5EF4-FFF2-40B4-BE49-F238E27FC236}">
                <a16:creationId xmlns:a16="http://schemas.microsoft.com/office/drawing/2014/main" id="{B51CE69A-138A-E64D-BD8B-F22B7A6AC6C2}"/>
              </a:ext>
            </a:extLst>
          </p:cNvPr>
          <p:cNvSpPr>
            <a:spLocks noGrp="1"/>
          </p:cNvSpPr>
          <p:nvPr>
            <p:ph idx="1"/>
          </p:nvPr>
        </p:nvSpPr>
        <p:spPr/>
        <p:txBody>
          <a:bodyPr rtlCol="0">
            <a:normAutofit/>
          </a:bodyPr>
          <a:lstStyle/>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can </a:t>
            </a:r>
            <a:r>
              <a:rPr lang="it-IT" sz="2400" dirty="0" err="1">
                <a:solidFill>
                  <a:schemeClr val="accent6">
                    <a:lumMod val="75000"/>
                  </a:schemeClr>
                </a:solidFill>
              </a:rPr>
              <a:t>contain</a:t>
            </a:r>
            <a:r>
              <a:rPr lang="it-IT" sz="2400" dirty="0">
                <a:solidFill>
                  <a:schemeClr val="accent6">
                    <a:lumMod val="75000"/>
                  </a:schemeClr>
                </a:solidFill>
              </a:rPr>
              <a:t> </a:t>
            </a:r>
            <a:r>
              <a:rPr lang="it-IT" sz="2400" dirty="0" err="1">
                <a:solidFill>
                  <a:schemeClr val="accent6">
                    <a:lumMod val="75000"/>
                  </a:schemeClr>
                </a:solidFill>
              </a:rPr>
              <a:t>only</a:t>
            </a:r>
            <a:r>
              <a:rPr lang="it-IT" sz="2400" dirty="0">
                <a:solidFill>
                  <a:schemeClr val="accent6">
                    <a:lumMod val="75000"/>
                  </a:schemeClr>
                </a:solidFill>
              </a:rPr>
              <a:t> </a:t>
            </a:r>
            <a:r>
              <a:rPr lang="it-IT" sz="2400" dirty="0" err="1">
                <a:solidFill>
                  <a:schemeClr val="accent6">
                    <a:lumMod val="75000"/>
                  </a:schemeClr>
                </a:solidFill>
              </a:rPr>
              <a:t>letters</a:t>
            </a:r>
            <a:r>
              <a:rPr lang="it-IT" sz="2400" dirty="0">
                <a:solidFill>
                  <a:schemeClr val="accent6">
                    <a:lumMod val="75000"/>
                  </a:schemeClr>
                </a:solidFill>
              </a:rPr>
              <a:t>, </a:t>
            </a:r>
            <a:r>
              <a:rPr lang="it-IT" sz="2400" dirty="0" err="1">
                <a:solidFill>
                  <a:schemeClr val="accent6">
                    <a:lumMod val="75000"/>
                  </a:schemeClr>
                </a:solidFill>
              </a:rPr>
              <a:t>numbers</a:t>
            </a:r>
            <a:r>
              <a:rPr lang="it-IT" sz="2400" dirty="0">
                <a:solidFill>
                  <a:schemeClr val="accent6">
                    <a:lumMod val="75000"/>
                  </a:schemeClr>
                </a:solidFill>
              </a:rPr>
              <a:t>, and </a:t>
            </a:r>
            <a:r>
              <a:rPr lang="it-IT" sz="2400" dirty="0" err="1">
                <a:solidFill>
                  <a:schemeClr val="accent6">
                    <a:lumMod val="75000"/>
                  </a:schemeClr>
                </a:solidFill>
              </a:rPr>
              <a:t>underscores</a:t>
            </a:r>
            <a:r>
              <a:rPr lang="it-IT" sz="2400" dirty="0">
                <a:solidFill>
                  <a:schemeClr val="accent6">
                    <a:lumMod val="75000"/>
                  </a:schemeClr>
                </a:solidFill>
              </a:rPr>
              <a:t>. </a:t>
            </a:r>
            <a:r>
              <a:rPr lang="it-IT" sz="2400" dirty="0" err="1">
                <a:solidFill>
                  <a:schemeClr val="accent6">
                    <a:lumMod val="75000"/>
                  </a:schemeClr>
                </a:solidFill>
              </a:rPr>
              <a:t>They</a:t>
            </a:r>
            <a:r>
              <a:rPr lang="it-IT" sz="2400" dirty="0">
                <a:solidFill>
                  <a:schemeClr val="accent6">
                    <a:lumMod val="75000"/>
                  </a:schemeClr>
                </a:solidFill>
              </a:rPr>
              <a:t> can start with a </a:t>
            </a:r>
            <a:r>
              <a:rPr lang="it-IT" sz="2400" dirty="0" err="1">
                <a:solidFill>
                  <a:schemeClr val="accent6">
                    <a:lumMod val="75000"/>
                  </a:schemeClr>
                </a:solidFill>
              </a:rPr>
              <a:t>letter</a:t>
            </a:r>
            <a:r>
              <a:rPr lang="it-IT" sz="2400" dirty="0">
                <a:solidFill>
                  <a:schemeClr val="accent6">
                    <a:lumMod val="75000"/>
                  </a:schemeClr>
                </a:solidFill>
              </a:rPr>
              <a:t> or an underscore,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not</a:t>
            </a:r>
            <a:r>
              <a:rPr lang="it-IT" sz="2400" dirty="0">
                <a:solidFill>
                  <a:schemeClr val="accent6">
                    <a:lumMod val="75000"/>
                  </a:schemeClr>
                </a:solidFill>
              </a:rPr>
              <a:t> with a </a:t>
            </a:r>
            <a:r>
              <a:rPr lang="it-IT" sz="2400" dirty="0" err="1">
                <a:solidFill>
                  <a:schemeClr val="accent6">
                    <a:lumMod val="75000"/>
                  </a:schemeClr>
                </a:solidFill>
              </a:rPr>
              <a:t>number</a:t>
            </a:r>
            <a:r>
              <a:rPr lang="it-IT" sz="2400" dirty="0">
                <a:solidFill>
                  <a:schemeClr val="accent6">
                    <a:lumMod val="75000"/>
                  </a:schemeClr>
                </a:solidFill>
              </a:rPr>
              <a:t>. </a:t>
            </a:r>
            <a:r>
              <a:rPr lang="it-IT" sz="2400" dirty="0"/>
              <a:t>For </a:t>
            </a:r>
            <a:r>
              <a:rPr lang="it-IT" sz="2400" dirty="0" err="1"/>
              <a:t>instance</a:t>
            </a:r>
            <a:r>
              <a:rPr lang="it-IT" sz="2400" dirty="0"/>
              <a:t>, </a:t>
            </a:r>
            <a:r>
              <a:rPr lang="it-IT" sz="2400" dirty="0" err="1"/>
              <a:t>you</a:t>
            </a:r>
            <a:r>
              <a:rPr lang="it-IT" sz="2400" dirty="0"/>
              <a:t> can call a </a:t>
            </a:r>
            <a:r>
              <a:rPr lang="it-IT" sz="2400" dirty="0" err="1"/>
              <a:t>variable</a:t>
            </a:r>
            <a:r>
              <a:rPr lang="it-IT" sz="2400" dirty="0"/>
              <a:t> </a:t>
            </a:r>
            <a:r>
              <a:rPr lang="it-IT" sz="2400" i="1" dirty="0"/>
              <a:t>message_1 </a:t>
            </a:r>
            <a:r>
              <a:rPr lang="it-IT" sz="2400" dirty="0" err="1"/>
              <a:t>but</a:t>
            </a:r>
            <a:r>
              <a:rPr lang="it-IT" sz="2400" dirty="0"/>
              <a:t> </a:t>
            </a:r>
            <a:r>
              <a:rPr lang="it-IT" sz="2400" dirty="0" err="1"/>
              <a:t>not</a:t>
            </a:r>
            <a:r>
              <a:rPr lang="it-IT" sz="2400" dirty="0"/>
              <a:t> </a:t>
            </a:r>
            <a:r>
              <a:rPr lang="it-IT" sz="2400" i="1" dirty="0"/>
              <a:t>1_message</a:t>
            </a:r>
            <a:r>
              <a:rPr lang="it-IT" sz="2400" dirty="0"/>
              <a:t>. </a:t>
            </a:r>
          </a:p>
          <a:p>
            <a:pPr fontAlgn="auto">
              <a:spcAft>
                <a:spcPts val="0"/>
              </a:spcAft>
              <a:buFont typeface="Arial"/>
              <a:buChar char="•"/>
              <a:defRPr/>
            </a:pPr>
            <a:r>
              <a:rPr lang="it-IT" sz="2400" dirty="0" err="1">
                <a:solidFill>
                  <a:schemeClr val="accent6">
                    <a:lumMod val="75000"/>
                  </a:schemeClr>
                </a:solidFill>
              </a:rPr>
              <a:t>Avoid</a:t>
            </a:r>
            <a:r>
              <a:rPr lang="it-IT" sz="2400" dirty="0">
                <a:solidFill>
                  <a:schemeClr val="accent6">
                    <a:lumMod val="75000"/>
                  </a:schemeClr>
                </a:solidFill>
              </a:rPr>
              <a:t> </a:t>
            </a:r>
            <a:r>
              <a:rPr lang="it-IT" sz="2400" dirty="0" err="1">
                <a:solidFill>
                  <a:schemeClr val="accent6">
                    <a:lumMod val="75000"/>
                  </a:schemeClr>
                </a:solidFill>
              </a:rPr>
              <a:t>using</a:t>
            </a: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 </a:t>
            </a:r>
            <a:r>
              <a:rPr lang="it-IT" sz="2400" dirty="0" err="1">
                <a:solidFill>
                  <a:schemeClr val="accent6">
                    <a:lumMod val="75000"/>
                  </a:schemeClr>
                </a:solidFill>
              </a:rPr>
              <a:t>keywords</a:t>
            </a:r>
            <a:r>
              <a:rPr lang="it-IT" sz="2400" dirty="0">
                <a:solidFill>
                  <a:schemeClr val="accent6">
                    <a:lumMod val="75000"/>
                  </a:schemeClr>
                </a:solidFill>
              </a:rPr>
              <a:t> and </a:t>
            </a:r>
            <a:r>
              <a:rPr lang="it-IT" sz="2400" dirty="0" err="1">
                <a:solidFill>
                  <a:schemeClr val="accent6">
                    <a:lumMod val="75000"/>
                  </a:schemeClr>
                </a:solidFill>
              </a:rPr>
              <a:t>function</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as</a:t>
            </a:r>
            <a:r>
              <a:rPr lang="it-IT" sz="2400" dirty="0">
                <a:solidFill>
                  <a:schemeClr val="accent6">
                    <a:lumMod val="75000"/>
                  </a:schemeClr>
                </a:solidFill>
              </a:rPr>
              <a:t> </a:t>
            </a: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t>; </a:t>
            </a:r>
            <a:r>
              <a:rPr lang="it-IT" sz="2400" dirty="0" err="1"/>
              <a:t>that</a:t>
            </a:r>
            <a:r>
              <a:rPr lang="it-IT" sz="2400" dirty="0"/>
              <a:t> </a:t>
            </a:r>
            <a:r>
              <a:rPr lang="it-IT" sz="2400" dirty="0" err="1"/>
              <a:t>is</a:t>
            </a:r>
            <a:r>
              <a:rPr lang="it-IT" sz="2400" dirty="0"/>
              <a:t>, do </a:t>
            </a:r>
            <a:r>
              <a:rPr lang="it-IT" sz="2400" dirty="0" err="1"/>
              <a:t>not</a:t>
            </a:r>
            <a:r>
              <a:rPr lang="it-IT" sz="2400" dirty="0"/>
              <a:t> use </a:t>
            </a:r>
            <a:r>
              <a:rPr lang="it-IT" sz="2400" dirty="0" err="1"/>
              <a:t>words</a:t>
            </a:r>
            <a:r>
              <a:rPr lang="it-IT" sz="2400" dirty="0"/>
              <a:t> </a:t>
            </a:r>
            <a:r>
              <a:rPr lang="it-IT" sz="2400" dirty="0" err="1"/>
              <a:t>that</a:t>
            </a:r>
            <a:r>
              <a:rPr lang="it-IT" sz="2400" dirty="0"/>
              <a:t> </a:t>
            </a:r>
            <a:r>
              <a:rPr lang="it-IT" sz="2400" dirty="0" err="1"/>
              <a:t>Python</a:t>
            </a:r>
            <a:r>
              <a:rPr lang="it-IT" sz="2400" dirty="0"/>
              <a:t> </a:t>
            </a:r>
            <a:r>
              <a:rPr lang="it-IT" sz="2400" dirty="0" err="1"/>
              <a:t>has</a:t>
            </a:r>
            <a:r>
              <a:rPr lang="it-IT" sz="2400" dirty="0"/>
              <a:t> </a:t>
            </a:r>
            <a:r>
              <a:rPr lang="it-IT" sz="2400" dirty="0" err="1"/>
              <a:t>reserved</a:t>
            </a:r>
            <a:r>
              <a:rPr lang="it-IT" sz="2400" dirty="0"/>
              <a:t>.</a:t>
            </a:r>
          </a:p>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should</a:t>
            </a:r>
            <a:r>
              <a:rPr lang="it-IT" sz="2400" dirty="0">
                <a:solidFill>
                  <a:schemeClr val="accent6">
                    <a:lumMod val="75000"/>
                  </a:schemeClr>
                </a:solidFill>
              </a:rPr>
              <a:t> be short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descriptive</a:t>
            </a:r>
            <a:r>
              <a:rPr lang="it-IT" sz="2400" dirty="0">
                <a:solidFill>
                  <a:schemeClr val="accent6">
                    <a:lumMod val="75000"/>
                  </a:schemeClr>
                </a:solidFill>
              </a:rPr>
              <a:t>. </a:t>
            </a:r>
            <a:r>
              <a:rPr lang="it-IT" sz="2400" dirty="0"/>
              <a:t>For </a:t>
            </a:r>
            <a:r>
              <a:rPr lang="it-IT" sz="2400" dirty="0" err="1"/>
              <a:t>example</a:t>
            </a:r>
            <a:r>
              <a:rPr lang="it-IT" sz="2400" dirty="0"/>
              <a:t>, </a:t>
            </a:r>
            <a:r>
              <a:rPr lang="it-IT" sz="2400" i="1" dirty="0" err="1"/>
              <a:t>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n</a:t>
            </a:r>
            <a:r>
              <a:rPr lang="it-IT" sz="2400" dirty="0"/>
              <a:t>, </a:t>
            </a:r>
            <a:r>
              <a:rPr lang="it-IT" sz="2400" i="1" dirty="0" err="1"/>
              <a:t>student_name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s_n</a:t>
            </a:r>
            <a:r>
              <a:rPr lang="it-IT" sz="2400" dirty="0"/>
              <a:t>, and </a:t>
            </a:r>
            <a:r>
              <a:rPr lang="it-IT" sz="2400" i="1" dirty="0" err="1"/>
              <a:t>name_length</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length_of_persons_name</a:t>
            </a:r>
            <a:r>
              <a:rPr lang="it-IT" sz="2400" dirty="0"/>
              <a:t>. </a:t>
            </a:r>
          </a:p>
        </p:txBody>
      </p:sp>
      <p:sp>
        <p:nvSpPr>
          <p:cNvPr id="27651" name="Slide Number Placeholder 3">
            <a:extLst>
              <a:ext uri="{FF2B5EF4-FFF2-40B4-BE49-F238E27FC236}">
                <a16:creationId xmlns:a16="http://schemas.microsoft.com/office/drawing/2014/main" id="{C932A13E-425C-8846-945C-1C868FCDA79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B8F31BE-C925-1849-8FE0-64C2CE9A84F4}" type="slidenum">
              <a:rPr lang="it-IT" altLang="it-IT"/>
              <a:pPr fontAlgn="base">
                <a:spcBef>
                  <a:spcPct val="0"/>
                </a:spcBef>
                <a:spcAft>
                  <a:spcPct val="0"/>
                </a:spcAft>
              </a:pPr>
              <a:t>22</a:t>
            </a:fld>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a:extLst>
              <a:ext uri="{FF2B5EF4-FFF2-40B4-BE49-F238E27FC236}">
                <a16:creationId xmlns:a16="http://schemas.microsoft.com/office/drawing/2014/main" id="{F7D00447-2642-3942-BD55-F052E82BB18F}"/>
              </a:ext>
            </a:extLst>
          </p:cNvPr>
          <p:cNvSpPr>
            <a:spLocks noGrp="1" noChangeArrowheads="1"/>
          </p:cNvSpPr>
          <p:nvPr>
            <p:ph type="title"/>
          </p:nvPr>
        </p:nvSpPr>
        <p:spPr/>
        <p:txBody>
          <a:bodyPr/>
          <a:lstStyle/>
          <a:p>
            <a:r>
              <a:rPr lang="en-GB" altLang="it-IT"/>
              <a:t>Reserved Words</a:t>
            </a:r>
          </a:p>
        </p:txBody>
      </p:sp>
      <p:sp>
        <p:nvSpPr>
          <p:cNvPr id="8" name="Content Placeholder 7">
            <a:extLst>
              <a:ext uri="{FF2B5EF4-FFF2-40B4-BE49-F238E27FC236}">
                <a16:creationId xmlns:a16="http://schemas.microsoft.com/office/drawing/2014/main" id="{D465E174-AAC8-F542-9912-10508477E6C1}"/>
              </a:ext>
            </a:extLst>
          </p:cNvPr>
          <p:cNvSpPr>
            <a:spLocks noGrp="1"/>
          </p:cNvSpPr>
          <p:nvPr>
            <p:ph sz="half" idx="1"/>
          </p:nvPr>
        </p:nvSpPr>
        <p:spPr/>
        <p:txBody>
          <a:bodyPr rtlCol="0">
            <a:noAutofit/>
          </a:bodyPr>
          <a:lstStyle/>
          <a:p>
            <a:pPr marL="0" indent="0" fontAlgn="auto">
              <a:spcAft>
                <a:spcPts val="0"/>
              </a:spcAft>
              <a:buNone/>
              <a:defRPr/>
            </a:pPr>
            <a:r>
              <a:rPr lang="en-GB" sz="1400" dirty="0">
                <a:solidFill>
                  <a:schemeClr val="accent6">
                    <a:lumMod val="75000"/>
                  </a:schemeClr>
                </a:solidFill>
              </a:rPr>
              <a:t>and</a:t>
            </a:r>
            <a:r>
              <a:rPr lang="en-GB" sz="1400" dirty="0"/>
              <a:t>	A logical operator</a:t>
            </a:r>
          </a:p>
          <a:p>
            <a:pPr marL="0" indent="0" fontAlgn="auto">
              <a:spcAft>
                <a:spcPts val="0"/>
              </a:spcAft>
              <a:buNone/>
              <a:defRPr/>
            </a:pPr>
            <a:r>
              <a:rPr lang="en-GB" sz="1400" dirty="0">
                <a:solidFill>
                  <a:schemeClr val="accent6">
                    <a:lumMod val="75000"/>
                  </a:schemeClr>
                </a:solidFill>
              </a:rPr>
              <a:t>as</a:t>
            </a:r>
            <a:r>
              <a:rPr lang="en-GB" sz="1400" dirty="0"/>
              <a:t>	To create an alias</a:t>
            </a:r>
          </a:p>
          <a:p>
            <a:pPr marL="0" indent="0" fontAlgn="auto">
              <a:spcAft>
                <a:spcPts val="0"/>
              </a:spcAft>
              <a:buNone/>
              <a:defRPr/>
            </a:pPr>
            <a:r>
              <a:rPr lang="en-GB" sz="1400" dirty="0">
                <a:solidFill>
                  <a:schemeClr val="accent6">
                    <a:lumMod val="75000"/>
                  </a:schemeClr>
                </a:solidFill>
              </a:rPr>
              <a:t>assert</a:t>
            </a:r>
            <a:r>
              <a:rPr lang="en-GB" sz="1400" dirty="0"/>
              <a:t>	For debugging</a:t>
            </a:r>
          </a:p>
          <a:p>
            <a:pPr marL="0" indent="0" fontAlgn="auto">
              <a:spcAft>
                <a:spcPts val="0"/>
              </a:spcAft>
              <a:buNone/>
              <a:defRPr/>
            </a:pPr>
            <a:r>
              <a:rPr lang="en-GB" sz="1400" dirty="0">
                <a:solidFill>
                  <a:schemeClr val="accent6">
                    <a:lumMod val="75000"/>
                  </a:schemeClr>
                </a:solidFill>
              </a:rPr>
              <a:t>break</a:t>
            </a:r>
            <a:r>
              <a:rPr lang="en-GB" sz="1400" dirty="0"/>
              <a:t>	To break out of a loop</a:t>
            </a:r>
          </a:p>
          <a:p>
            <a:pPr marL="0" indent="0" fontAlgn="auto">
              <a:spcAft>
                <a:spcPts val="0"/>
              </a:spcAft>
              <a:buNone/>
              <a:defRPr/>
            </a:pPr>
            <a:r>
              <a:rPr lang="en-GB" sz="1400" dirty="0">
                <a:solidFill>
                  <a:schemeClr val="accent6">
                    <a:lumMod val="75000"/>
                  </a:schemeClr>
                </a:solidFill>
              </a:rPr>
              <a:t>class</a:t>
            </a:r>
            <a:r>
              <a:rPr lang="en-GB" sz="1400" dirty="0"/>
              <a:t>	To define a class</a:t>
            </a:r>
          </a:p>
          <a:p>
            <a:pPr marL="0" indent="0" fontAlgn="auto">
              <a:spcAft>
                <a:spcPts val="0"/>
              </a:spcAft>
              <a:buNone/>
              <a:defRPr/>
            </a:pPr>
            <a:r>
              <a:rPr lang="en-GB" sz="1400" dirty="0">
                <a:solidFill>
                  <a:schemeClr val="accent6">
                    <a:lumMod val="75000"/>
                  </a:schemeClr>
                </a:solidFill>
              </a:rPr>
              <a:t>continue</a:t>
            </a:r>
            <a:r>
              <a:rPr lang="en-GB" sz="1400" dirty="0"/>
              <a:t> To continue to the next iteration of a loop</a:t>
            </a:r>
          </a:p>
          <a:p>
            <a:pPr marL="0" indent="0" fontAlgn="auto">
              <a:spcAft>
                <a:spcPts val="0"/>
              </a:spcAft>
              <a:buNone/>
              <a:defRPr/>
            </a:pPr>
            <a:r>
              <a:rPr lang="en-GB" sz="1400" dirty="0">
                <a:solidFill>
                  <a:schemeClr val="accent6">
                    <a:lumMod val="75000"/>
                  </a:schemeClr>
                </a:solidFill>
              </a:rPr>
              <a:t>def</a:t>
            </a:r>
            <a:r>
              <a:rPr lang="en-GB" sz="1400" dirty="0"/>
              <a:t>	To define a function</a:t>
            </a:r>
          </a:p>
          <a:p>
            <a:pPr marL="0" indent="0" fontAlgn="auto">
              <a:spcAft>
                <a:spcPts val="0"/>
              </a:spcAft>
              <a:buNone/>
              <a:defRPr/>
            </a:pPr>
            <a:r>
              <a:rPr lang="en-GB" sz="1400" dirty="0">
                <a:solidFill>
                  <a:schemeClr val="accent6">
                    <a:lumMod val="75000"/>
                  </a:schemeClr>
                </a:solidFill>
              </a:rPr>
              <a:t>del</a:t>
            </a:r>
            <a:r>
              <a:rPr lang="en-GB" sz="1400" dirty="0"/>
              <a:t>	To delete an object</a:t>
            </a:r>
          </a:p>
          <a:p>
            <a:pPr marL="0" indent="0" fontAlgn="auto">
              <a:spcAft>
                <a:spcPts val="0"/>
              </a:spcAft>
              <a:buNone/>
              <a:defRPr/>
            </a:pPr>
            <a:r>
              <a:rPr lang="en-GB" sz="1400" dirty="0" err="1">
                <a:solidFill>
                  <a:schemeClr val="accent6">
                    <a:lumMod val="75000"/>
                  </a:schemeClr>
                </a:solidFill>
              </a:rPr>
              <a:t>elif</a:t>
            </a:r>
            <a:r>
              <a:rPr lang="en-GB" sz="1400" dirty="0"/>
              <a:t>	Used in conditional statements</a:t>
            </a:r>
          </a:p>
          <a:p>
            <a:pPr marL="0" indent="0" fontAlgn="auto">
              <a:spcAft>
                <a:spcPts val="0"/>
              </a:spcAft>
              <a:buNone/>
              <a:defRPr/>
            </a:pPr>
            <a:r>
              <a:rPr lang="en-GB" sz="1400" dirty="0">
                <a:solidFill>
                  <a:schemeClr val="accent6">
                    <a:lumMod val="75000"/>
                  </a:schemeClr>
                </a:solidFill>
              </a:rPr>
              <a:t>else</a:t>
            </a:r>
            <a:r>
              <a:rPr lang="en-GB" sz="1400" dirty="0"/>
              <a:t>	Used in conditional statements</a:t>
            </a:r>
          </a:p>
          <a:p>
            <a:pPr marL="0" indent="0" fontAlgn="auto">
              <a:spcAft>
                <a:spcPts val="0"/>
              </a:spcAft>
              <a:buNone/>
              <a:defRPr/>
            </a:pPr>
            <a:r>
              <a:rPr lang="en-GB" sz="1400" dirty="0">
                <a:solidFill>
                  <a:schemeClr val="accent6">
                    <a:lumMod val="75000"/>
                  </a:schemeClr>
                </a:solidFill>
              </a:rPr>
              <a:t>except </a:t>
            </a:r>
            <a:r>
              <a:rPr lang="en-GB" sz="1400" dirty="0"/>
              <a:t>Used with try for exceptions</a:t>
            </a:r>
          </a:p>
          <a:p>
            <a:pPr marL="0" indent="0" fontAlgn="auto">
              <a:spcAft>
                <a:spcPts val="0"/>
              </a:spcAft>
              <a:buNone/>
              <a:defRPr/>
            </a:pPr>
            <a:r>
              <a:rPr lang="en-GB" sz="1400" dirty="0">
                <a:solidFill>
                  <a:schemeClr val="accent6">
                    <a:lumMod val="75000"/>
                  </a:schemeClr>
                </a:solidFill>
              </a:rPr>
              <a:t>False</a:t>
            </a:r>
            <a:r>
              <a:rPr lang="en-GB" sz="1400" dirty="0"/>
              <a:t>	Boolean value</a:t>
            </a:r>
          </a:p>
          <a:p>
            <a:pPr marL="0" indent="0" fontAlgn="auto">
              <a:spcAft>
                <a:spcPts val="0"/>
              </a:spcAft>
              <a:buNone/>
              <a:defRPr/>
            </a:pPr>
            <a:r>
              <a:rPr lang="en-GB" sz="1400" dirty="0">
                <a:solidFill>
                  <a:schemeClr val="accent6">
                    <a:lumMod val="75000"/>
                  </a:schemeClr>
                </a:solidFill>
              </a:rPr>
              <a:t>finally</a:t>
            </a:r>
            <a:r>
              <a:rPr lang="en-GB" sz="1400" dirty="0"/>
              <a:t>	Used with exceptions</a:t>
            </a:r>
          </a:p>
          <a:p>
            <a:pPr marL="0" indent="0" fontAlgn="auto">
              <a:spcAft>
                <a:spcPts val="0"/>
              </a:spcAft>
              <a:buNone/>
              <a:defRPr/>
            </a:pPr>
            <a:r>
              <a:rPr lang="en-GB" sz="1400" dirty="0">
                <a:solidFill>
                  <a:schemeClr val="accent6">
                    <a:lumMod val="75000"/>
                  </a:schemeClr>
                </a:solidFill>
              </a:rPr>
              <a:t>for</a:t>
            </a:r>
            <a:r>
              <a:rPr lang="en-GB" sz="1400" dirty="0"/>
              <a:t>	To create a for loop</a:t>
            </a:r>
          </a:p>
          <a:p>
            <a:pPr marL="0" indent="0" fontAlgn="auto">
              <a:spcAft>
                <a:spcPts val="0"/>
              </a:spcAft>
              <a:buNone/>
              <a:defRPr/>
            </a:pPr>
            <a:r>
              <a:rPr lang="en-GB" sz="1400" dirty="0">
                <a:solidFill>
                  <a:schemeClr val="accent6">
                    <a:lumMod val="75000"/>
                  </a:schemeClr>
                </a:solidFill>
              </a:rPr>
              <a:t>from</a:t>
            </a:r>
            <a:r>
              <a:rPr lang="en-GB" sz="1400" dirty="0"/>
              <a:t>	To import specific parts of a module</a:t>
            </a:r>
          </a:p>
          <a:p>
            <a:pPr marL="0" indent="0" fontAlgn="auto">
              <a:spcAft>
                <a:spcPts val="0"/>
              </a:spcAft>
              <a:buNone/>
              <a:defRPr/>
            </a:pPr>
            <a:r>
              <a:rPr lang="en-GB" sz="1400" dirty="0">
                <a:solidFill>
                  <a:schemeClr val="accent6">
                    <a:lumMod val="75000"/>
                  </a:schemeClr>
                </a:solidFill>
              </a:rPr>
              <a:t>global</a:t>
            </a:r>
            <a:r>
              <a:rPr lang="en-GB" sz="1400" dirty="0"/>
              <a:t>	To declare a global variable</a:t>
            </a:r>
          </a:p>
          <a:p>
            <a:pPr marL="0" indent="0" fontAlgn="auto">
              <a:spcAft>
                <a:spcPts val="0"/>
              </a:spcAft>
              <a:buNone/>
              <a:defRPr/>
            </a:pPr>
            <a:endParaRPr lang="en-GB" sz="1400" dirty="0"/>
          </a:p>
        </p:txBody>
      </p:sp>
      <p:sp>
        <p:nvSpPr>
          <p:cNvPr id="11" name="Content Placeholder 10">
            <a:extLst>
              <a:ext uri="{FF2B5EF4-FFF2-40B4-BE49-F238E27FC236}">
                <a16:creationId xmlns:a16="http://schemas.microsoft.com/office/drawing/2014/main" id="{1123F672-3EE1-4A48-9459-7B6A2235885B}"/>
              </a:ext>
            </a:extLst>
          </p:cNvPr>
          <p:cNvSpPr>
            <a:spLocks noGrp="1"/>
          </p:cNvSpPr>
          <p:nvPr>
            <p:ph sz="half" idx="2"/>
          </p:nvPr>
        </p:nvSpPr>
        <p:spPr/>
        <p:txBody>
          <a:bodyPr rtlCol="0">
            <a:noAutofit/>
          </a:bodyPr>
          <a:lstStyle/>
          <a:p>
            <a:pPr marL="0" indent="0" fontAlgn="auto">
              <a:spcAft>
                <a:spcPts val="0"/>
              </a:spcAft>
              <a:buNone/>
              <a:defRPr/>
            </a:pPr>
            <a:r>
              <a:rPr lang="en-GB" sz="1400" dirty="0">
                <a:solidFill>
                  <a:schemeClr val="accent6">
                    <a:lumMod val="75000"/>
                  </a:schemeClr>
                </a:solidFill>
              </a:rPr>
              <a:t>if</a:t>
            </a:r>
            <a:r>
              <a:rPr lang="en-GB" sz="1400" dirty="0"/>
              <a:t>	To make a conditional statement</a:t>
            </a:r>
          </a:p>
          <a:p>
            <a:pPr marL="0" indent="0" fontAlgn="auto">
              <a:spcAft>
                <a:spcPts val="0"/>
              </a:spcAft>
              <a:buNone/>
              <a:defRPr/>
            </a:pPr>
            <a:r>
              <a:rPr lang="en-GB" sz="1400" dirty="0">
                <a:solidFill>
                  <a:schemeClr val="accent6">
                    <a:lumMod val="75000"/>
                  </a:schemeClr>
                </a:solidFill>
              </a:rPr>
              <a:t>import </a:t>
            </a:r>
            <a:r>
              <a:rPr lang="en-GB" sz="1400" dirty="0"/>
              <a:t>To import a module</a:t>
            </a:r>
          </a:p>
          <a:p>
            <a:pPr marL="0" indent="0" fontAlgn="auto">
              <a:spcAft>
                <a:spcPts val="0"/>
              </a:spcAft>
              <a:buNone/>
              <a:defRPr/>
            </a:pPr>
            <a:r>
              <a:rPr lang="en-GB" sz="1400" dirty="0">
                <a:solidFill>
                  <a:schemeClr val="accent6">
                    <a:lumMod val="75000"/>
                  </a:schemeClr>
                </a:solidFill>
              </a:rPr>
              <a:t>in</a:t>
            </a:r>
            <a:r>
              <a:rPr lang="en-GB" sz="1400" dirty="0"/>
              <a:t>	To check if a value is present in a list, tuple</a:t>
            </a:r>
          </a:p>
          <a:p>
            <a:pPr marL="0" indent="0" fontAlgn="auto">
              <a:spcAft>
                <a:spcPts val="0"/>
              </a:spcAft>
              <a:buNone/>
              <a:defRPr/>
            </a:pPr>
            <a:r>
              <a:rPr lang="en-GB" sz="1400" dirty="0">
                <a:solidFill>
                  <a:schemeClr val="accent6">
                    <a:lumMod val="75000"/>
                  </a:schemeClr>
                </a:solidFill>
              </a:rPr>
              <a:t>is</a:t>
            </a:r>
            <a:r>
              <a:rPr lang="en-GB" sz="1400" dirty="0"/>
              <a:t>	Test if two variables are equal</a:t>
            </a:r>
          </a:p>
          <a:p>
            <a:pPr marL="0" indent="0" fontAlgn="auto">
              <a:spcAft>
                <a:spcPts val="0"/>
              </a:spcAft>
              <a:buNone/>
              <a:defRPr/>
            </a:pPr>
            <a:r>
              <a:rPr lang="en-GB" sz="1400" dirty="0">
                <a:solidFill>
                  <a:schemeClr val="accent6">
                    <a:lumMod val="75000"/>
                  </a:schemeClr>
                </a:solidFill>
              </a:rPr>
              <a:t>lambda </a:t>
            </a:r>
            <a:r>
              <a:rPr lang="en-GB" sz="1400" dirty="0"/>
              <a:t>To create an anon. function</a:t>
            </a:r>
          </a:p>
          <a:p>
            <a:pPr marL="0" indent="0" fontAlgn="auto">
              <a:spcAft>
                <a:spcPts val="0"/>
              </a:spcAft>
              <a:buNone/>
              <a:defRPr/>
            </a:pPr>
            <a:r>
              <a:rPr lang="en-GB" sz="1400" dirty="0">
                <a:solidFill>
                  <a:schemeClr val="accent6">
                    <a:lumMod val="75000"/>
                  </a:schemeClr>
                </a:solidFill>
              </a:rPr>
              <a:t>None</a:t>
            </a:r>
            <a:r>
              <a:rPr lang="en-GB" sz="1400" dirty="0"/>
              <a:t>	Represents a null value</a:t>
            </a:r>
          </a:p>
          <a:p>
            <a:pPr marL="0" indent="0" fontAlgn="auto">
              <a:spcAft>
                <a:spcPts val="0"/>
              </a:spcAft>
              <a:buNone/>
              <a:defRPr/>
            </a:pPr>
            <a:r>
              <a:rPr lang="en-GB" sz="1400" dirty="0">
                <a:solidFill>
                  <a:schemeClr val="accent6">
                    <a:lumMod val="75000"/>
                  </a:schemeClr>
                </a:solidFill>
              </a:rPr>
              <a:t>nonlocal</a:t>
            </a:r>
            <a:r>
              <a:rPr lang="en-GB" sz="1400" dirty="0"/>
              <a:t>	To declare a non-local variable</a:t>
            </a:r>
          </a:p>
          <a:p>
            <a:pPr marL="0" indent="0" fontAlgn="auto">
              <a:spcAft>
                <a:spcPts val="0"/>
              </a:spcAft>
              <a:buNone/>
              <a:defRPr/>
            </a:pPr>
            <a:r>
              <a:rPr lang="en-GB" sz="1400" dirty="0">
                <a:solidFill>
                  <a:schemeClr val="accent6">
                    <a:lumMod val="75000"/>
                  </a:schemeClr>
                </a:solidFill>
              </a:rPr>
              <a:t>not</a:t>
            </a:r>
            <a:r>
              <a:rPr lang="en-GB" sz="1400" dirty="0"/>
              <a:t>	A logical operator</a:t>
            </a:r>
          </a:p>
          <a:p>
            <a:pPr marL="0" indent="0" fontAlgn="auto">
              <a:spcAft>
                <a:spcPts val="0"/>
              </a:spcAft>
              <a:buNone/>
              <a:defRPr/>
            </a:pPr>
            <a:r>
              <a:rPr lang="en-GB" sz="1400" dirty="0">
                <a:solidFill>
                  <a:schemeClr val="accent6">
                    <a:lumMod val="75000"/>
                  </a:schemeClr>
                </a:solidFill>
              </a:rPr>
              <a:t>or</a:t>
            </a:r>
            <a:r>
              <a:rPr lang="en-GB" sz="1400" dirty="0"/>
              <a:t>	A logical operator</a:t>
            </a:r>
          </a:p>
          <a:p>
            <a:pPr marL="0" indent="0" fontAlgn="auto">
              <a:spcAft>
                <a:spcPts val="0"/>
              </a:spcAft>
              <a:buNone/>
              <a:defRPr/>
            </a:pPr>
            <a:r>
              <a:rPr lang="en-GB" sz="1400" dirty="0">
                <a:solidFill>
                  <a:schemeClr val="accent6">
                    <a:lumMod val="75000"/>
                  </a:schemeClr>
                </a:solidFill>
              </a:rPr>
              <a:t>pass</a:t>
            </a:r>
            <a:r>
              <a:rPr lang="en-GB" sz="1400" dirty="0"/>
              <a:t>	A statement that will do nothing</a:t>
            </a:r>
          </a:p>
          <a:p>
            <a:pPr marL="0" indent="0" fontAlgn="auto">
              <a:spcAft>
                <a:spcPts val="0"/>
              </a:spcAft>
              <a:buNone/>
              <a:defRPr/>
            </a:pPr>
            <a:r>
              <a:rPr lang="en-GB" sz="1400" dirty="0">
                <a:solidFill>
                  <a:schemeClr val="accent6">
                    <a:lumMod val="75000"/>
                  </a:schemeClr>
                </a:solidFill>
              </a:rPr>
              <a:t>raise</a:t>
            </a:r>
            <a:r>
              <a:rPr lang="en-GB" sz="1400" dirty="0"/>
              <a:t>	To raise an exception</a:t>
            </a:r>
          </a:p>
          <a:p>
            <a:pPr marL="0" indent="0" fontAlgn="auto">
              <a:spcAft>
                <a:spcPts val="0"/>
              </a:spcAft>
              <a:buNone/>
              <a:defRPr/>
            </a:pPr>
            <a:r>
              <a:rPr lang="en-GB" sz="1400" dirty="0">
                <a:solidFill>
                  <a:schemeClr val="accent6">
                    <a:lumMod val="75000"/>
                  </a:schemeClr>
                </a:solidFill>
              </a:rPr>
              <a:t>return</a:t>
            </a:r>
            <a:r>
              <a:rPr lang="en-GB" sz="1400" dirty="0"/>
              <a:t>	To exit a function and return a value</a:t>
            </a:r>
          </a:p>
          <a:p>
            <a:pPr marL="0" indent="0" fontAlgn="auto">
              <a:spcAft>
                <a:spcPts val="0"/>
              </a:spcAft>
              <a:buNone/>
              <a:defRPr/>
            </a:pPr>
            <a:r>
              <a:rPr lang="en-GB" sz="1400" dirty="0">
                <a:solidFill>
                  <a:schemeClr val="accent6">
                    <a:lumMod val="75000"/>
                  </a:schemeClr>
                </a:solidFill>
              </a:rPr>
              <a:t>True</a:t>
            </a:r>
            <a:r>
              <a:rPr lang="en-GB" sz="1400" dirty="0"/>
              <a:t>	Boolean value</a:t>
            </a:r>
          </a:p>
          <a:p>
            <a:pPr marL="0" indent="0" fontAlgn="auto">
              <a:spcAft>
                <a:spcPts val="0"/>
              </a:spcAft>
              <a:buNone/>
              <a:defRPr/>
            </a:pPr>
            <a:r>
              <a:rPr lang="en-GB" sz="1400" dirty="0">
                <a:solidFill>
                  <a:schemeClr val="accent6">
                    <a:lumMod val="75000"/>
                  </a:schemeClr>
                </a:solidFill>
              </a:rPr>
              <a:t>try</a:t>
            </a:r>
            <a:r>
              <a:rPr lang="en-GB" sz="1400" dirty="0"/>
              <a:t>	To make a try...except statement</a:t>
            </a:r>
          </a:p>
          <a:p>
            <a:pPr marL="0" indent="0" fontAlgn="auto">
              <a:spcAft>
                <a:spcPts val="0"/>
              </a:spcAft>
              <a:buNone/>
              <a:defRPr/>
            </a:pPr>
            <a:r>
              <a:rPr lang="en-GB" sz="1400" dirty="0">
                <a:solidFill>
                  <a:schemeClr val="accent6">
                    <a:lumMod val="75000"/>
                  </a:schemeClr>
                </a:solidFill>
              </a:rPr>
              <a:t>while</a:t>
            </a:r>
            <a:r>
              <a:rPr lang="en-GB" sz="1400" dirty="0"/>
              <a:t>	To create a while loop</a:t>
            </a:r>
          </a:p>
          <a:p>
            <a:pPr marL="0" indent="0" fontAlgn="auto">
              <a:spcAft>
                <a:spcPts val="0"/>
              </a:spcAft>
              <a:buNone/>
              <a:defRPr/>
            </a:pPr>
            <a:r>
              <a:rPr lang="en-GB" sz="1400" dirty="0">
                <a:solidFill>
                  <a:schemeClr val="accent6">
                    <a:lumMod val="75000"/>
                  </a:schemeClr>
                </a:solidFill>
              </a:rPr>
              <a:t>with</a:t>
            </a:r>
            <a:r>
              <a:rPr lang="en-GB" sz="1400" dirty="0"/>
              <a:t>	Used to simplify exception handling</a:t>
            </a:r>
          </a:p>
          <a:p>
            <a:pPr marL="0" indent="0" fontAlgn="auto">
              <a:spcAft>
                <a:spcPts val="0"/>
              </a:spcAft>
              <a:buNone/>
              <a:defRPr/>
            </a:pPr>
            <a:r>
              <a:rPr lang="en-GB" sz="1400" dirty="0">
                <a:solidFill>
                  <a:schemeClr val="accent6">
                    <a:lumMod val="75000"/>
                  </a:schemeClr>
                </a:solidFill>
              </a:rPr>
              <a:t>yield</a:t>
            </a:r>
            <a:r>
              <a:rPr lang="en-GB" sz="1400" dirty="0"/>
              <a:t>	To end a function, returns a generator</a:t>
            </a:r>
          </a:p>
          <a:p>
            <a:pPr marL="0" indent="0" fontAlgn="auto">
              <a:spcAft>
                <a:spcPts val="0"/>
              </a:spcAft>
              <a:buNone/>
              <a:defRPr/>
            </a:pPr>
            <a:endParaRPr lang="en-GB" sz="1400" dirty="0"/>
          </a:p>
        </p:txBody>
      </p:sp>
      <p:sp>
        <p:nvSpPr>
          <p:cNvPr id="1028" name="Slide Number Placeholder 3">
            <a:extLst>
              <a:ext uri="{FF2B5EF4-FFF2-40B4-BE49-F238E27FC236}">
                <a16:creationId xmlns:a16="http://schemas.microsoft.com/office/drawing/2014/main" id="{F7E0DD0D-20D4-6648-BAF3-EE22A4DF6B8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EB3501-C07E-644C-8A80-2654330C6248}" type="slidenum">
              <a:rPr lang="it-IT" altLang="it-IT"/>
              <a:pPr fontAlgn="base">
                <a:spcBef>
                  <a:spcPct val="0"/>
                </a:spcBef>
                <a:spcAft>
                  <a:spcPct val="0"/>
                </a:spcAft>
              </a:pPr>
              <a:t>23</a:t>
            </a:fld>
            <a:endParaRPr lang="it-IT" alt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Everything</a:t>
            </a:r>
            <a:r>
              <a:rPr lang="it-IT" dirty="0"/>
              <a:t> </a:t>
            </a:r>
            <a:r>
              <a:rPr lang="it-IT" dirty="0" err="1"/>
              <a:t>Is</a:t>
            </a:r>
            <a:r>
              <a:rPr lang="it-IT" dirty="0"/>
              <a:t> an Object</a:t>
            </a:r>
            <a:endParaRPr lang="en-GB" dirty="0"/>
          </a:p>
        </p:txBody>
      </p:sp>
      <p:sp>
        <p:nvSpPr>
          <p:cNvPr id="10" name="Content Placeholder 9">
            <a:extLst>
              <a:ext uri="{FF2B5EF4-FFF2-40B4-BE49-F238E27FC236}">
                <a16:creationId xmlns:a16="http://schemas.microsoft.com/office/drawing/2014/main" id="{8C4988AA-10E5-F849-B75B-8CBA9BE62AC5}"/>
              </a:ext>
            </a:extLst>
          </p:cNvPr>
          <p:cNvSpPr>
            <a:spLocks noGrp="1"/>
          </p:cNvSpPr>
          <p:nvPr>
            <p:ph sz="half" idx="1"/>
          </p:nvPr>
        </p:nvSpPr>
        <p:spPr/>
        <p:txBody>
          <a:bodyPr/>
          <a:lstStyle/>
          <a:p>
            <a:r>
              <a:rPr lang="it-IT" sz="2200" dirty="0" err="1"/>
              <a:t>Python</a:t>
            </a:r>
            <a:r>
              <a:rPr lang="it-IT" sz="2200" dirty="0"/>
              <a:t> </a:t>
            </a:r>
            <a:r>
              <a:rPr lang="it-IT" sz="2200" dirty="0" err="1"/>
              <a:t>is</a:t>
            </a:r>
            <a:r>
              <a:rPr lang="it-IT" sz="2200" dirty="0"/>
              <a:t> an </a:t>
            </a:r>
            <a:r>
              <a:rPr lang="it-IT" sz="2200" dirty="0" err="1"/>
              <a:t>object-oriented</a:t>
            </a:r>
            <a:r>
              <a:rPr lang="it-IT" sz="2200" dirty="0"/>
              <a:t> </a:t>
            </a:r>
            <a:r>
              <a:rPr lang="it-IT" sz="2200" dirty="0" err="1"/>
              <a:t>programming</a:t>
            </a:r>
            <a:r>
              <a:rPr lang="it-IT" sz="2200" dirty="0"/>
              <a:t> </a:t>
            </a:r>
            <a:r>
              <a:rPr lang="it-IT" sz="2200" dirty="0" err="1"/>
              <a:t>language</a:t>
            </a:r>
            <a:r>
              <a:rPr lang="it-IT" sz="2200" dirty="0"/>
              <a:t>, and </a:t>
            </a:r>
            <a:r>
              <a:rPr lang="it-IT" sz="2200" dirty="0">
                <a:solidFill>
                  <a:schemeClr val="accent6">
                    <a:lumMod val="75000"/>
                  </a:schemeClr>
                </a:solidFill>
              </a:rPr>
              <a:t>in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everything</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an </a:t>
            </a:r>
            <a:r>
              <a:rPr lang="it-IT" sz="2200" dirty="0" err="1">
                <a:solidFill>
                  <a:schemeClr val="accent6">
                    <a:lumMod val="75000"/>
                  </a:schemeClr>
                </a:solidFill>
              </a:rPr>
              <a:t>object</a:t>
            </a:r>
            <a:r>
              <a:rPr lang="it-IT" sz="2200" dirty="0">
                <a:solidFill>
                  <a:schemeClr val="accent6">
                    <a:lumMod val="75000"/>
                  </a:schemeClr>
                </a:solidFill>
              </a:rPr>
              <a:t>.</a:t>
            </a:r>
          </a:p>
          <a:p>
            <a:r>
              <a:rPr lang="it-IT" sz="2200" dirty="0"/>
              <a:t>Some </a:t>
            </a:r>
            <a:r>
              <a:rPr lang="it-IT" sz="2200" dirty="0" err="1"/>
              <a:t>claim</a:t>
            </a:r>
            <a:r>
              <a:rPr lang="it-IT" sz="2200" dirty="0"/>
              <a:t> </a:t>
            </a:r>
            <a:r>
              <a:rPr lang="it-IT" sz="2200" dirty="0" err="1"/>
              <a:t>erroneously</a:t>
            </a:r>
            <a:r>
              <a:rPr lang="it-IT" sz="2200" dirty="0"/>
              <a:t> </a:t>
            </a:r>
            <a:r>
              <a:rPr lang="it-IT" sz="2200" dirty="0" err="1"/>
              <a:t>that</a:t>
            </a:r>
            <a:r>
              <a:rPr lang="it-IT" sz="2200" dirty="0"/>
              <a:t> </a:t>
            </a:r>
            <a:r>
              <a:rPr lang="it-IT" sz="2200" dirty="0" err="1"/>
              <a:t>Python</a:t>
            </a:r>
            <a:r>
              <a:rPr lang="it-IT" sz="2200" dirty="0"/>
              <a:t> </a:t>
            </a:r>
            <a:r>
              <a:rPr lang="it-IT" sz="2200" dirty="0" err="1"/>
              <a:t>is</a:t>
            </a:r>
            <a:r>
              <a:rPr lang="it-IT" sz="2200" dirty="0"/>
              <a:t> a </a:t>
            </a:r>
            <a:r>
              <a:rPr lang="it-IT" sz="2200" dirty="0" err="1"/>
              <a:t>type</a:t>
            </a:r>
            <a:r>
              <a:rPr lang="it-IT" sz="2200" dirty="0"/>
              <a:t>-free </a:t>
            </a:r>
            <a:r>
              <a:rPr lang="it-IT" sz="2200" dirty="0" err="1"/>
              <a:t>language</a:t>
            </a:r>
            <a:r>
              <a:rPr lang="it-IT" sz="2200" dirty="0"/>
              <a:t>. </a:t>
            </a:r>
            <a:r>
              <a:rPr lang="it-IT" sz="2200" dirty="0" err="1"/>
              <a:t>But</a:t>
            </a:r>
            <a:r>
              <a:rPr lang="it-IT" sz="2200" dirty="0"/>
              <a:t> </a:t>
            </a:r>
            <a:r>
              <a:rPr lang="it-IT" sz="2200" dirty="0" err="1"/>
              <a:t>this</a:t>
            </a:r>
            <a:r>
              <a:rPr lang="it-IT" sz="2200" dirty="0"/>
              <a:t> </a:t>
            </a:r>
            <a:r>
              <a:rPr lang="it-IT" sz="2200" dirty="0" err="1"/>
              <a:t>is</a:t>
            </a:r>
            <a:r>
              <a:rPr lang="it-IT" sz="2200" dirty="0"/>
              <a:t> </a:t>
            </a:r>
            <a:r>
              <a:rPr lang="it-IT" sz="2200" dirty="0" err="1"/>
              <a:t>not</a:t>
            </a:r>
            <a:r>
              <a:rPr lang="it-IT" sz="2200" dirty="0"/>
              <a:t> the case! </a:t>
            </a:r>
            <a:r>
              <a:rPr lang="it-IT" sz="2200" dirty="0" err="1"/>
              <a:t>Python</a:t>
            </a:r>
            <a:r>
              <a:rPr lang="it-IT" sz="2200" dirty="0"/>
              <a:t> </a:t>
            </a:r>
            <a:r>
              <a:rPr lang="it-IT" sz="2200" dirty="0" err="1"/>
              <a:t>has</a:t>
            </a:r>
            <a:r>
              <a:rPr lang="it-IT" sz="2200" dirty="0"/>
              <a:t> </a:t>
            </a:r>
            <a:r>
              <a:rPr lang="it-IT" sz="2200" dirty="0" err="1"/>
              <a:t>types</a:t>
            </a:r>
            <a:r>
              <a:rPr lang="it-IT" sz="2200" dirty="0"/>
              <a:t>; </a:t>
            </a:r>
            <a:r>
              <a:rPr lang="it-IT" sz="2200" dirty="0" err="1"/>
              <a:t>however</a:t>
            </a:r>
            <a:r>
              <a:rPr lang="it-IT" sz="2200" dirty="0"/>
              <a:t>, </a:t>
            </a:r>
            <a:r>
              <a:rPr lang="it-IT" sz="2200" dirty="0">
                <a:solidFill>
                  <a:schemeClr val="accent6">
                    <a:lumMod val="75000"/>
                  </a:schemeClr>
                </a:solidFill>
              </a:rPr>
              <a:t>the </a:t>
            </a:r>
            <a:r>
              <a:rPr lang="it-IT" sz="2200" dirty="0" err="1">
                <a:solidFill>
                  <a:schemeClr val="accent6">
                    <a:lumMod val="75000"/>
                  </a:schemeClr>
                </a:solidFill>
              </a:rPr>
              <a:t>types</a:t>
            </a:r>
            <a:r>
              <a:rPr lang="it-IT" sz="2200" dirty="0">
                <a:solidFill>
                  <a:schemeClr val="accent6">
                    <a:lumMod val="75000"/>
                  </a:schemeClr>
                </a:solidFill>
              </a:rPr>
              <a:t> are </a:t>
            </a:r>
            <a:r>
              <a:rPr lang="it-IT" sz="2200" dirty="0" err="1">
                <a:solidFill>
                  <a:schemeClr val="accent6">
                    <a:lumMod val="75000"/>
                  </a:schemeClr>
                </a:solidFill>
              </a:rPr>
              <a:t>linked</a:t>
            </a:r>
            <a:r>
              <a:rPr lang="it-IT" sz="2200" dirty="0">
                <a:solidFill>
                  <a:schemeClr val="accent6">
                    <a:lumMod val="75000"/>
                  </a:schemeClr>
                </a:solidFill>
              </a:rPr>
              <a:t> </a:t>
            </a:r>
            <a:r>
              <a:rPr lang="it-IT" sz="2200" dirty="0" err="1">
                <a:solidFill>
                  <a:schemeClr val="accent6">
                    <a:lumMod val="75000"/>
                  </a:schemeClr>
                </a:solidFill>
              </a:rPr>
              <a:t>not</a:t>
            </a:r>
            <a:r>
              <a:rPr lang="it-IT" sz="2200" dirty="0">
                <a:solidFill>
                  <a:schemeClr val="accent6">
                    <a:lumMod val="75000"/>
                  </a:schemeClr>
                </a:solidFill>
              </a:rPr>
              <a:t> to the </a:t>
            </a:r>
            <a:r>
              <a:rPr lang="it-IT" sz="2200" dirty="0" err="1">
                <a:solidFill>
                  <a:schemeClr val="accent6">
                    <a:lumMod val="75000"/>
                  </a:schemeClr>
                </a:solidFill>
              </a:rPr>
              <a:t>variable</a:t>
            </a:r>
            <a:r>
              <a:rPr lang="it-IT" sz="2200" dirty="0">
                <a:solidFill>
                  <a:schemeClr val="accent6">
                    <a:lumMod val="75000"/>
                  </a:schemeClr>
                </a:solidFill>
              </a:rPr>
              <a:t> </a:t>
            </a:r>
            <a:r>
              <a:rPr lang="it-IT" sz="2200" dirty="0" err="1">
                <a:solidFill>
                  <a:schemeClr val="accent6">
                    <a:lumMod val="75000"/>
                  </a:schemeClr>
                </a:solidFill>
              </a:rPr>
              <a:t>names</a:t>
            </a:r>
            <a:r>
              <a:rPr lang="it-IT" sz="2200" dirty="0">
                <a:solidFill>
                  <a:schemeClr val="accent6">
                    <a:lumMod val="75000"/>
                  </a:schemeClr>
                </a:solidFill>
              </a:rPr>
              <a:t> </a:t>
            </a:r>
            <a:r>
              <a:rPr lang="it-IT" sz="2200" dirty="0" err="1">
                <a:solidFill>
                  <a:schemeClr val="accent6">
                    <a:lumMod val="75000"/>
                  </a:schemeClr>
                </a:solidFill>
              </a:rPr>
              <a:t>but</a:t>
            </a:r>
            <a:r>
              <a:rPr lang="it-IT" sz="2200" dirty="0">
                <a:solidFill>
                  <a:schemeClr val="accent6">
                    <a:lumMod val="75000"/>
                  </a:schemeClr>
                </a:solidFill>
              </a:rPr>
              <a:t> </a:t>
            </a:r>
            <a:r>
              <a:rPr lang="it-IT" sz="2200" i="1" dirty="0">
                <a:solidFill>
                  <a:schemeClr val="accent6">
                    <a:lumMod val="75000"/>
                  </a:schemeClr>
                </a:solidFill>
              </a:rPr>
              <a:t>to the </a:t>
            </a:r>
            <a:r>
              <a:rPr lang="it-IT" sz="2200" i="1" dirty="0" err="1">
                <a:solidFill>
                  <a:schemeClr val="accent6">
                    <a:lumMod val="75000"/>
                  </a:schemeClr>
                </a:solidFill>
              </a:rPr>
              <a:t>objects</a:t>
            </a:r>
            <a:r>
              <a:rPr lang="it-IT" sz="2200" i="1" dirty="0">
                <a:solidFill>
                  <a:schemeClr val="accent6">
                    <a:lumMod val="75000"/>
                  </a:schemeClr>
                </a:solidFill>
              </a:rPr>
              <a:t> </a:t>
            </a:r>
            <a:r>
              <a:rPr lang="it-IT" sz="2200" i="1" dirty="0" err="1">
                <a:solidFill>
                  <a:schemeClr val="accent6">
                    <a:lumMod val="75000"/>
                  </a:schemeClr>
                </a:solidFill>
              </a:rPr>
              <a:t>themselves</a:t>
            </a:r>
            <a:r>
              <a:rPr lang="it-IT" sz="2200" dirty="0">
                <a:solidFill>
                  <a:schemeClr val="accent6">
                    <a:lumMod val="75000"/>
                  </a:schemeClr>
                </a:solidFill>
              </a:rPr>
              <a:t>.</a:t>
            </a:r>
          </a:p>
          <a:p>
            <a:r>
              <a:rPr lang="it-IT" sz="2200" dirty="0" err="1"/>
              <a:t>Variable</a:t>
            </a:r>
            <a:r>
              <a:rPr lang="it-IT" sz="2200" dirty="0"/>
              <a:t> </a:t>
            </a:r>
            <a:r>
              <a:rPr lang="it-IT" sz="2200" dirty="0" err="1"/>
              <a:t>names</a:t>
            </a:r>
            <a:r>
              <a:rPr lang="it-IT" sz="2200" dirty="0"/>
              <a:t> are </a:t>
            </a:r>
            <a:r>
              <a:rPr lang="it-IT" sz="2200" dirty="0" err="1"/>
              <a:t>only</a:t>
            </a:r>
            <a:r>
              <a:rPr lang="it-IT" sz="2200" dirty="0"/>
              <a:t> </a:t>
            </a:r>
            <a:r>
              <a:rPr lang="it-IT" sz="2200" dirty="0" err="1"/>
              <a:t>names</a:t>
            </a:r>
            <a:r>
              <a:rPr lang="it-IT" sz="2200" dirty="0"/>
              <a:t>, </a:t>
            </a:r>
            <a:r>
              <a:rPr lang="it-IT" sz="2200" dirty="0" err="1"/>
              <a:t>references</a:t>
            </a:r>
            <a:r>
              <a:rPr lang="it-IT" sz="2200" dirty="0"/>
              <a:t> to </a:t>
            </a:r>
            <a:r>
              <a:rPr lang="it-IT" sz="2200" dirty="0" err="1"/>
              <a:t>actual</a:t>
            </a:r>
            <a:r>
              <a:rPr lang="it-IT" sz="2200" dirty="0"/>
              <a:t> </a:t>
            </a:r>
            <a:r>
              <a:rPr lang="it-IT" sz="2200" dirty="0" err="1"/>
              <a:t>objects</a:t>
            </a:r>
            <a:r>
              <a:rPr lang="it-IT" sz="2200" dirty="0"/>
              <a:t>.</a:t>
            </a:r>
          </a:p>
          <a:p>
            <a:endParaRPr lang="en-GB" sz="2200" dirty="0"/>
          </a:p>
        </p:txBody>
      </p:sp>
      <p:sp>
        <p:nvSpPr>
          <p:cNvPr id="11" name="Content Placeholder 10">
            <a:extLst>
              <a:ext uri="{FF2B5EF4-FFF2-40B4-BE49-F238E27FC236}">
                <a16:creationId xmlns:a16="http://schemas.microsoft.com/office/drawing/2014/main" id="{B61252C7-34ED-D547-95C6-A42FC2CFB0DD}"/>
              </a:ext>
            </a:extLst>
          </p:cNvPr>
          <p:cNvSpPr>
            <a:spLocks noGrp="1"/>
          </p:cNvSpPr>
          <p:nvPr>
            <p:ph sz="half" idx="2"/>
          </p:nvPr>
        </p:nvSpPr>
        <p:spPr>
          <a:xfrm>
            <a:off x="4648200" y="1600200"/>
            <a:ext cx="4038600" cy="4525963"/>
          </a:xfrm>
        </p:spPr>
        <p:txBody>
          <a:bodyPr/>
          <a:lstStyle/>
          <a:p>
            <a:pPr marL="0" indent="0">
              <a:buNone/>
            </a:pPr>
            <a:r>
              <a:rPr lang="it-IT" sz="1800" dirty="0">
                <a:latin typeface="Consolas" panose="020B0609020204030204" pitchFamily="49" charset="0"/>
                <a:cs typeface="Consolas" panose="020B0609020204030204" pitchFamily="49" charset="0"/>
              </a:rPr>
              <a:t>x = 4 </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(x))</a:t>
            </a:r>
          </a:p>
          <a:p>
            <a:pPr marL="0" indent="0">
              <a:buNone/>
            </a:pP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x = 'hello' </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(x))</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x = 3.14159 </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(x))</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Output</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str</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24</a:t>
            </a:fld>
            <a:endParaRPr lang="it-IT" dirty="0"/>
          </a:p>
        </p:txBody>
      </p:sp>
    </p:spTree>
    <p:extLst>
      <p:ext uri="{BB962C8B-B14F-4D97-AF65-F5344CB8AC3E}">
        <p14:creationId xmlns:p14="http://schemas.microsoft.com/office/powerpoint/2010/main" val="244869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Everything</a:t>
            </a:r>
            <a:r>
              <a:rPr lang="it-IT" dirty="0"/>
              <a:t> </a:t>
            </a:r>
            <a:r>
              <a:rPr lang="it-IT" dirty="0" err="1"/>
              <a:t>Is</a:t>
            </a:r>
            <a:r>
              <a:rPr lang="it-IT" dirty="0"/>
              <a:t> an Object</a:t>
            </a:r>
            <a:endParaRPr lang="en-GB" dirty="0"/>
          </a:p>
        </p:txBody>
      </p:sp>
      <p:sp>
        <p:nvSpPr>
          <p:cNvPr id="10" name="Content Placeholder 9">
            <a:extLst>
              <a:ext uri="{FF2B5EF4-FFF2-40B4-BE49-F238E27FC236}">
                <a16:creationId xmlns:a16="http://schemas.microsoft.com/office/drawing/2014/main" id="{8C4988AA-10E5-F849-B75B-8CBA9BE62AC5}"/>
              </a:ext>
            </a:extLst>
          </p:cNvPr>
          <p:cNvSpPr>
            <a:spLocks noGrp="1"/>
          </p:cNvSpPr>
          <p:nvPr>
            <p:ph sz="half" idx="1"/>
          </p:nvPr>
        </p:nvSpPr>
        <p:spPr/>
        <p:txBody>
          <a:bodyPr/>
          <a:lstStyle/>
          <a:p>
            <a:r>
              <a:rPr lang="en-GB" sz="2000" dirty="0"/>
              <a:t>In object-oriented programming languages, an </a:t>
            </a:r>
            <a:r>
              <a:rPr lang="en-GB" sz="2000" i="1" dirty="0"/>
              <a:t>object</a:t>
            </a:r>
            <a:r>
              <a:rPr lang="en-GB" sz="2000" dirty="0"/>
              <a:t> is an entity that contains data along with associated functionalities. </a:t>
            </a:r>
          </a:p>
          <a:p>
            <a:r>
              <a:rPr lang="en-GB" sz="2000" dirty="0">
                <a:solidFill>
                  <a:schemeClr val="accent6">
                    <a:lumMod val="75000"/>
                  </a:schemeClr>
                </a:solidFill>
              </a:rPr>
              <a:t>Every entity has data (called </a:t>
            </a:r>
            <a:r>
              <a:rPr lang="en-GB" sz="2000" i="1" dirty="0">
                <a:solidFill>
                  <a:schemeClr val="accent6">
                    <a:lumMod val="75000"/>
                  </a:schemeClr>
                </a:solidFill>
              </a:rPr>
              <a:t>attributes</a:t>
            </a:r>
            <a:r>
              <a:rPr lang="en-GB" sz="2000" dirty="0">
                <a:solidFill>
                  <a:schemeClr val="accent6">
                    <a:lumMod val="75000"/>
                  </a:schemeClr>
                </a:solidFill>
              </a:rPr>
              <a:t>) and associated functionalities (called </a:t>
            </a:r>
            <a:r>
              <a:rPr lang="en-GB" sz="2000" i="1" dirty="0">
                <a:solidFill>
                  <a:schemeClr val="accent6">
                    <a:lumMod val="75000"/>
                  </a:schemeClr>
                </a:solidFill>
              </a:rPr>
              <a:t>methods</a:t>
            </a:r>
            <a:r>
              <a:rPr lang="en-GB" sz="2000" dirty="0">
                <a:solidFill>
                  <a:schemeClr val="accent6">
                    <a:lumMod val="75000"/>
                  </a:schemeClr>
                </a:solidFill>
              </a:rPr>
              <a:t>). </a:t>
            </a:r>
            <a:r>
              <a:rPr lang="en-GB" sz="2000" dirty="0"/>
              <a:t>These attributes and methods are accessed via the dot syntax.</a:t>
            </a:r>
          </a:p>
          <a:p>
            <a:r>
              <a:rPr lang="en-GB" sz="2000" dirty="0"/>
              <a:t>What is sometimes unexpected is that </a:t>
            </a:r>
            <a:r>
              <a:rPr lang="en-GB" sz="2000" dirty="0">
                <a:solidFill>
                  <a:schemeClr val="accent6">
                    <a:lumMod val="75000"/>
                  </a:schemeClr>
                </a:solidFill>
              </a:rPr>
              <a:t>in Python even simple types have attached attributes and methods.</a:t>
            </a:r>
          </a:p>
          <a:p>
            <a:endParaRPr lang="en-GB" sz="2000" dirty="0"/>
          </a:p>
        </p:txBody>
      </p:sp>
      <p:sp>
        <p:nvSpPr>
          <p:cNvPr id="11" name="Content Placeholder 10">
            <a:extLst>
              <a:ext uri="{FF2B5EF4-FFF2-40B4-BE49-F238E27FC236}">
                <a16:creationId xmlns:a16="http://schemas.microsoft.com/office/drawing/2014/main" id="{B61252C7-34ED-D547-95C6-A42FC2CFB0DD}"/>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4+3j</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x.real</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x.imag</a:t>
            </a:r>
            <a:r>
              <a:rPr lang="it-IT" sz="1600" dirty="0">
                <a:latin typeface="Consolas" panose="020B0609020204030204" pitchFamily="49" charset="0"/>
                <a:cs typeface="Consolas" panose="020B0609020204030204" pitchFamily="49" charset="0"/>
              </a:rPr>
              <a:t>, 'i')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4.5</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x.is_integer</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4.0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x.is_integer</a:t>
            </a:r>
            <a:r>
              <a:rPr lang="it-IT"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4.0 + 3.0 </a:t>
            </a:r>
            <a:r>
              <a:rPr lang="en-GB" sz="1600" dirty="0" err="1">
                <a:latin typeface="Consolas" panose="020B0609020204030204" pitchFamily="49" charset="0"/>
                <a:cs typeface="Consolas" panose="020B0609020204030204" pitchFamily="49" charset="0"/>
              </a:rPr>
              <a:t>i</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False</a:t>
            </a:r>
          </a:p>
          <a:p>
            <a:pPr marL="0" indent="0">
              <a:buNone/>
            </a:pPr>
            <a:r>
              <a:rPr lang="en-GB" sz="1600" dirty="0">
                <a:latin typeface="Consolas" panose="020B0609020204030204" pitchFamily="49" charset="0"/>
                <a:cs typeface="Consolas" panose="020B0609020204030204" pitchFamily="49" charset="0"/>
              </a:rPr>
              <a:t>True</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25</a:t>
            </a:fld>
            <a:endParaRPr lang="it-IT" dirty="0"/>
          </a:p>
        </p:txBody>
      </p:sp>
    </p:spTree>
    <p:extLst>
      <p:ext uri="{BB962C8B-B14F-4D97-AF65-F5344CB8AC3E}">
        <p14:creationId xmlns:p14="http://schemas.microsoft.com/office/powerpoint/2010/main" val="894228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Literals</a:t>
            </a:r>
            <a:endParaRPr lang="it-IT" altLang="it-IT" dirty="0"/>
          </a:p>
        </p:txBody>
      </p:sp>
    </p:spTree>
    <p:extLst>
      <p:ext uri="{BB962C8B-B14F-4D97-AF65-F5344CB8AC3E}">
        <p14:creationId xmlns:p14="http://schemas.microsoft.com/office/powerpoint/2010/main" val="396806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Numeric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en-GB" sz="2400" dirty="0"/>
              <a:t>Numeric Literals are </a:t>
            </a:r>
            <a:r>
              <a:rPr lang="en-GB" sz="2400" dirty="0">
                <a:solidFill>
                  <a:schemeClr val="accent6">
                    <a:lumMod val="75000"/>
                  </a:schemeClr>
                </a:solidFill>
              </a:rPr>
              <a:t>immutable</a:t>
            </a:r>
            <a:r>
              <a:rPr lang="en-GB" sz="2400" dirty="0"/>
              <a:t> (unchangeable).</a:t>
            </a:r>
          </a:p>
          <a:p>
            <a:r>
              <a:rPr lang="en-GB" sz="2400" dirty="0"/>
              <a:t>Can be only redefined (e.g., a = 2; a = 4)</a:t>
            </a:r>
          </a:p>
          <a:p>
            <a:r>
              <a:rPr lang="en-GB" sz="2400" dirty="0"/>
              <a:t>Numeric literals can belong to 3 different numerical types: </a:t>
            </a:r>
          </a:p>
          <a:p>
            <a:pPr lvl="1"/>
            <a:r>
              <a:rPr lang="en-GB" sz="2000" dirty="0">
                <a:solidFill>
                  <a:schemeClr val="accent6">
                    <a:lumMod val="75000"/>
                  </a:schemeClr>
                </a:solidFill>
              </a:rPr>
              <a:t>Integer </a:t>
            </a:r>
          </a:p>
          <a:p>
            <a:pPr lvl="1"/>
            <a:r>
              <a:rPr lang="en-GB" sz="2000" dirty="0">
                <a:solidFill>
                  <a:schemeClr val="accent6">
                    <a:lumMod val="75000"/>
                  </a:schemeClr>
                </a:solidFill>
              </a:rPr>
              <a:t>Float</a:t>
            </a:r>
          </a:p>
          <a:p>
            <a:pPr lvl="1"/>
            <a:r>
              <a:rPr lang="en-GB" sz="2000" dirty="0">
                <a:solidFill>
                  <a:schemeClr val="accent6">
                    <a:lumMod val="75000"/>
                  </a:schemeClr>
                </a:solidFill>
              </a:rPr>
              <a:t>Complex</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0b1010 # Integer (Binary)</a:t>
            </a:r>
          </a:p>
          <a:p>
            <a:pPr marL="0" indent="0">
              <a:buNone/>
            </a:pPr>
            <a:r>
              <a:rPr lang="en-GB" sz="1800" dirty="0">
                <a:latin typeface="Consolas" panose="020B0609020204030204" pitchFamily="49" charset="0"/>
                <a:cs typeface="Consolas" panose="020B0609020204030204" pitchFamily="49" charset="0"/>
              </a:rPr>
              <a:t>b = 100    # Integer (Decimal)</a:t>
            </a:r>
          </a:p>
          <a:p>
            <a:pPr marL="0" indent="0">
              <a:buNone/>
            </a:pPr>
            <a:r>
              <a:rPr lang="en-GB" sz="1800" dirty="0">
                <a:latin typeface="Consolas" panose="020B0609020204030204" pitchFamily="49" charset="0"/>
                <a:cs typeface="Consolas" panose="020B0609020204030204" pitchFamily="49" charset="0"/>
              </a:rPr>
              <a:t>d = 0x12c  # Integer (Hex)</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f1 = 10.5   # Float </a:t>
            </a:r>
          </a:p>
          <a:p>
            <a:pPr marL="0" indent="0">
              <a:buNone/>
            </a:pPr>
            <a:r>
              <a:rPr lang="en-GB" sz="1800" dirty="0">
                <a:latin typeface="Consolas" panose="020B0609020204030204" pitchFamily="49" charset="0"/>
                <a:cs typeface="Consolas" panose="020B0609020204030204" pitchFamily="49" charset="0"/>
              </a:rPr>
              <a:t>f2 = 1.5e2  # Float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x = 3.14j   # Complex </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27</a:t>
            </a:fld>
            <a:endParaRPr lang="it-IT" dirty="0"/>
          </a:p>
        </p:txBody>
      </p:sp>
    </p:spTree>
    <p:extLst>
      <p:ext uri="{BB962C8B-B14F-4D97-AF65-F5344CB8AC3E}">
        <p14:creationId xmlns:p14="http://schemas.microsoft.com/office/powerpoint/2010/main" val="209966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Boolean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Boolean</a:t>
            </a:r>
            <a:r>
              <a:rPr lang="it-IT" sz="2400" dirty="0">
                <a:solidFill>
                  <a:schemeClr val="accent6">
                    <a:lumMod val="75000"/>
                  </a:schemeClr>
                </a:solidFill>
              </a:rPr>
              <a:t> </a:t>
            </a:r>
            <a:r>
              <a:rPr lang="it-IT" sz="2400" dirty="0" err="1">
                <a:solidFill>
                  <a:schemeClr val="accent6">
                    <a:lumMod val="75000"/>
                  </a:schemeClr>
                </a:solidFill>
              </a:rPr>
              <a:t>values</a:t>
            </a:r>
            <a:r>
              <a:rPr lang="it-IT" sz="2400" dirty="0">
                <a:solidFill>
                  <a:schemeClr val="accent6">
                    <a:lumMod val="75000"/>
                  </a:schemeClr>
                </a:solidFill>
              </a:rPr>
              <a:t> are the </a:t>
            </a:r>
            <a:r>
              <a:rPr lang="it-IT" sz="2400" dirty="0" err="1">
                <a:solidFill>
                  <a:schemeClr val="accent6">
                    <a:lumMod val="75000"/>
                  </a:schemeClr>
                </a:solidFill>
              </a:rPr>
              <a:t>two</a:t>
            </a:r>
            <a:r>
              <a:rPr lang="it-IT" sz="2400" dirty="0">
                <a:solidFill>
                  <a:schemeClr val="accent6">
                    <a:lumMod val="75000"/>
                  </a:schemeClr>
                </a:solidFill>
              </a:rPr>
              <a:t> </a:t>
            </a:r>
            <a:r>
              <a:rPr lang="it-IT" sz="2400" dirty="0" err="1">
                <a:solidFill>
                  <a:schemeClr val="accent6">
                    <a:lumMod val="75000"/>
                  </a:schemeClr>
                </a:solidFill>
              </a:rPr>
              <a:t>constant</a:t>
            </a:r>
            <a:r>
              <a:rPr lang="it-IT" sz="2400" dirty="0">
                <a:solidFill>
                  <a:schemeClr val="accent6">
                    <a:lumMod val="75000"/>
                  </a:schemeClr>
                </a:solidFill>
              </a:rPr>
              <a:t> </a:t>
            </a:r>
            <a:r>
              <a:rPr lang="it-IT" sz="2400" dirty="0" err="1">
                <a:solidFill>
                  <a:schemeClr val="accent6">
                    <a:lumMod val="75000"/>
                  </a:schemeClr>
                </a:solidFill>
              </a:rPr>
              <a:t>objects</a:t>
            </a:r>
            <a:r>
              <a:rPr lang="it-IT" sz="2400" dirty="0">
                <a:solidFill>
                  <a:schemeClr val="accent6">
                    <a:lumMod val="75000"/>
                  </a:schemeClr>
                </a:solidFill>
              </a:rPr>
              <a:t> False and True.</a:t>
            </a:r>
          </a:p>
          <a:p>
            <a:r>
              <a:rPr lang="it-IT" sz="2400" dirty="0" err="1"/>
              <a:t>They</a:t>
            </a:r>
            <a:r>
              <a:rPr lang="it-IT" sz="2400" dirty="0"/>
              <a:t> are </a:t>
            </a:r>
            <a:r>
              <a:rPr lang="it-IT" sz="2400" dirty="0" err="1"/>
              <a:t>used</a:t>
            </a:r>
            <a:r>
              <a:rPr lang="it-IT" sz="2400" dirty="0"/>
              <a:t> to </a:t>
            </a:r>
            <a:r>
              <a:rPr lang="it-IT" sz="2400" dirty="0" err="1"/>
              <a:t>represent</a:t>
            </a:r>
            <a:r>
              <a:rPr lang="it-IT" sz="2400" dirty="0"/>
              <a:t> </a:t>
            </a:r>
            <a:r>
              <a:rPr lang="it-IT" sz="2400" dirty="0" err="1"/>
              <a:t>truth</a:t>
            </a:r>
            <a:r>
              <a:rPr lang="it-IT" sz="2400" dirty="0"/>
              <a:t> </a:t>
            </a:r>
            <a:r>
              <a:rPr lang="it-IT" sz="2400" dirty="0" err="1"/>
              <a:t>values</a:t>
            </a:r>
            <a:r>
              <a:rPr lang="it-IT" sz="2400" dirty="0"/>
              <a:t> (</a:t>
            </a:r>
            <a:r>
              <a:rPr lang="it-IT" sz="2400" dirty="0" err="1"/>
              <a:t>other</a:t>
            </a:r>
            <a:r>
              <a:rPr lang="it-IT" sz="2400" dirty="0"/>
              <a:t> </a:t>
            </a:r>
            <a:r>
              <a:rPr lang="it-IT" sz="2400" dirty="0" err="1"/>
              <a:t>values</a:t>
            </a:r>
            <a:r>
              <a:rPr lang="it-IT" sz="2400" dirty="0"/>
              <a:t> can </a:t>
            </a:r>
            <a:r>
              <a:rPr lang="it-IT" sz="2400" dirty="0" err="1"/>
              <a:t>also</a:t>
            </a:r>
            <a:r>
              <a:rPr lang="it-IT" sz="2400" dirty="0"/>
              <a:t> be </a:t>
            </a:r>
            <a:r>
              <a:rPr lang="it-IT" sz="2400" dirty="0" err="1"/>
              <a:t>considered</a:t>
            </a:r>
            <a:br>
              <a:rPr lang="it-IT" sz="2400" dirty="0"/>
            </a:br>
            <a:r>
              <a:rPr lang="it-IT" sz="2400" dirty="0"/>
              <a:t>false or </a:t>
            </a:r>
            <a:r>
              <a:rPr lang="it-IT" sz="2400" dirty="0" err="1"/>
              <a:t>true</a:t>
            </a:r>
            <a:r>
              <a:rPr lang="it-IT" sz="2400" dirty="0"/>
              <a:t>).</a:t>
            </a:r>
          </a:p>
          <a:p>
            <a:r>
              <a:rPr lang="it-IT" sz="2400" dirty="0"/>
              <a:t>In </a:t>
            </a:r>
            <a:r>
              <a:rPr lang="it-IT" sz="2400" dirty="0" err="1"/>
              <a:t>numeric</a:t>
            </a:r>
            <a:r>
              <a:rPr lang="it-IT" sz="2400" dirty="0"/>
              <a:t> </a:t>
            </a:r>
            <a:r>
              <a:rPr lang="it-IT" sz="2400" dirty="0" err="1"/>
              <a:t>contexts</a:t>
            </a:r>
            <a:r>
              <a:rPr lang="it-IT" sz="2400" dirty="0"/>
              <a:t>, </a:t>
            </a:r>
            <a:r>
              <a:rPr lang="it-IT" sz="2400" dirty="0" err="1"/>
              <a:t>they</a:t>
            </a:r>
            <a:r>
              <a:rPr lang="it-IT" sz="2400" dirty="0"/>
              <a:t> </a:t>
            </a:r>
            <a:r>
              <a:rPr lang="it-IT" sz="2400" dirty="0" err="1"/>
              <a:t>behave</a:t>
            </a:r>
            <a:r>
              <a:rPr lang="it-IT" sz="2400" dirty="0"/>
              <a:t> </a:t>
            </a:r>
            <a:r>
              <a:rPr lang="it-IT" sz="2400" dirty="0" err="1"/>
              <a:t>like</a:t>
            </a:r>
            <a:r>
              <a:rPr lang="it-IT" sz="2400" dirty="0"/>
              <a:t> </a:t>
            </a:r>
            <a:r>
              <a:rPr lang="it-IT" sz="2400" dirty="0" err="1"/>
              <a:t>integers</a:t>
            </a:r>
            <a:r>
              <a:rPr lang="it-IT" sz="2400" dirty="0"/>
              <a:t>.</a:t>
            </a:r>
          </a:p>
          <a:p>
            <a:r>
              <a:rPr lang="it-IT" sz="2400" dirty="0"/>
              <a:t>True = 1, False = 0.</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x = (1 == True)</a:t>
            </a:r>
          </a:p>
          <a:p>
            <a:pPr marL="0" indent="0">
              <a:buNone/>
            </a:pPr>
            <a:r>
              <a:rPr lang="en-GB" sz="1600" dirty="0">
                <a:latin typeface="Consolas" panose="020B0609020204030204" pitchFamily="49" charset="0"/>
                <a:cs typeface="Consolas" panose="020B0609020204030204" pitchFamily="49" charset="0"/>
              </a:rPr>
              <a:t>y = (1 == False)</a:t>
            </a:r>
          </a:p>
          <a:p>
            <a:pPr marL="0" indent="0">
              <a:buNone/>
            </a:pPr>
            <a:r>
              <a:rPr lang="en-GB" sz="1600" dirty="0">
                <a:latin typeface="Consolas" panose="020B0609020204030204" pitchFamily="49" charset="0"/>
                <a:cs typeface="Consolas" panose="020B0609020204030204" pitchFamily="49" charset="0"/>
              </a:rPr>
              <a:t>z = True + 4</a:t>
            </a:r>
          </a:p>
          <a:p>
            <a:pPr marL="0" indent="0">
              <a:buNone/>
            </a:pPr>
            <a:r>
              <a:rPr lang="en-GB" sz="1600" dirty="0">
                <a:latin typeface="Consolas" panose="020B0609020204030204" pitchFamily="49" charset="0"/>
                <a:cs typeface="Consolas" panose="020B0609020204030204" pitchFamily="49" charset="0"/>
              </a:rPr>
              <a:t>k = False + 10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x=</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 x)</a:t>
            </a:r>
          </a:p>
          <a:p>
            <a:pPr marL="0" indent="0">
              <a:buNone/>
            </a:pPr>
            <a:r>
              <a:rPr lang="en-GB" sz="1600" dirty="0">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y=</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 y)</a:t>
            </a:r>
          </a:p>
          <a:p>
            <a:pPr marL="0" indent="0">
              <a:buNone/>
            </a:pPr>
            <a:r>
              <a:rPr lang="en-GB" sz="1600" dirty="0">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 z)</a:t>
            </a:r>
          </a:p>
          <a:p>
            <a:pPr marL="0" indent="0">
              <a:buNone/>
            </a:pPr>
            <a:r>
              <a:rPr lang="en-GB" sz="1600" dirty="0">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k=</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 k)</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it-IT" sz="1600" dirty="0">
                <a:latin typeface="Consolas" panose="020B0609020204030204" pitchFamily="49" charset="0"/>
                <a:cs typeface="Consolas" panose="020B0609020204030204" pitchFamily="49" charset="0"/>
              </a:rPr>
              <a:t>x=True </a:t>
            </a:r>
          </a:p>
          <a:p>
            <a:pPr marL="0" indent="0">
              <a:buNone/>
            </a:pPr>
            <a:r>
              <a:rPr lang="it-IT" sz="1600" dirty="0">
                <a:latin typeface="Consolas" panose="020B0609020204030204" pitchFamily="49" charset="0"/>
                <a:cs typeface="Consolas" panose="020B0609020204030204" pitchFamily="49" charset="0"/>
              </a:rPr>
              <a:t>y=False </a:t>
            </a:r>
          </a:p>
          <a:p>
            <a:pPr marL="0" indent="0">
              <a:buNone/>
            </a:pPr>
            <a:r>
              <a:rPr lang="it-IT" sz="1600" dirty="0">
                <a:latin typeface="Consolas" panose="020B0609020204030204" pitchFamily="49" charset="0"/>
                <a:cs typeface="Consolas" panose="020B0609020204030204" pitchFamily="49" charset="0"/>
              </a:rPr>
              <a:t>z=5 </a:t>
            </a:r>
          </a:p>
          <a:p>
            <a:pPr marL="0" indent="0">
              <a:buNone/>
            </a:pPr>
            <a:r>
              <a:rPr lang="it-IT" sz="1600" dirty="0">
                <a:latin typeface="Consolas" panose="020B0609020204030204" pitchFamily="49" charset="0"/>
                <a:cs typeface="Consolas" panose="020B0609020204030204" pitchFamily="49" charset="0"/>
              </a:rPr>
              <a:t>k=10</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28</a:t>
            </a:fld>
            <a:endParaRPr lang="it-IT" dirty="0"/>
          </a:p>
        </p:txBody>
      </p:sp>
    </p:spTree>
    <p:extLst>
      <p:ext uri="{BB962C8B-B14F-4D97-AF65-F5344CB8AC3E}">
        <p14:creationId xmlns:p14="http://schemas.microsoft.com/office/powerpoint/2010/main" val="3095880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String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Strings</a:t>
            </a:r>
            <a:r>
              <a:rPr lang="it-IT" sz="2400" dirty="0">
                <a:solidFill>
                  <a:schemeClr val="accent6">
                    <a:lumMod val="75000"/>
                  </a:schemeClr>
                </a:solidFill>
              </a:rPr>
              <a:t> are arrays of </a:t>
            </a:r>
            <a:r>
              <a:rPr lang="it-IT" sz="2400" dirty="0" err="1">
                <a:solidFill>
                  <a:schemeClr val="accent6">
                    <a:lumMod val="75000"/>
                  </a:schemeClr>
                </a:solidFill>
              </a:rPr>
              <a:t>bytes</a:t>
            </a:r>
            <a:r>
              <a:rPr lang="it-IT" sz="2400" dirty="0">
                <a:solidFill>
                  <a:schemeClr val="accent6">
                    <a:lumMod val="75000"/>
                  </a:schemeClr>
                </a:solidFill>
              </a:rPr>
              <a:t> </a:t>
            </a:r>
            <a:r>
              <a:rPr lang="it-IT" sz="2400" dirty="0" err="1">
                <a:solidFill>
                  <a:schemeClr val="accent6">
                    <a:lumMod val="75000"/>
                  </a:schemeClr>
                </a:solidFill>
              </a:rPr>
              <a:t>representing</a:t>
            </a:r>
            <a:r>
              <a:rPr lang="it-IT" sz="2400" dirty="0">
                <a:solidFill>
                  <a:schemeClr val="accent6">
                    <a:lumMod val="75000"/>
                  </a:schemeClr>
                </a:solidFill>
              </a:rPr>
              <a:t> </a:t>
            </a:r>
            <a:r>
              <a:rPr lang="it-IT" sz="2400" dirty="0" err="1">
                <a:solidFill>
                  <a:schemeClr val="accent6">
                    <a:lumMod val="75000"/>
                  </a:schemeClr>
                </a:solidFill>
              </a:rPr>
              <a:t>Unicode</a:t>
            </a:r>
            <a:r>
              <a:rPr lang="it-IT" sz="2400" dirty="0">
                <a:solidFill>
                  <a:schemeClr val="accent6">
                    <a:lumMod val="75000"/>
                  </a:schemeClr>
                </a:solidFill>
              </a:rPr>
              <a:t> </a:t>
            </a:r>
            <a:r>
              <a:rPr lang="it-IT" sz="2400" dirty="0" err="1">
                <a:solidFill>
                  <a:schemeClr val="accent6">
                    <a:lumMod val="75000"/>
                  </a:schemeClr>
                </a:solidFill>
              </a:rPr>
              <a:t>characters</a:t>
            </a:r>
            <a:r>
              <a:rPr lang="it-IT" sz="2400" dirty="0">
                <a:solidFill>
                  <a:schemeClr val="accent6">
                    <a:lumMod val="75000"/>
                  </a:schemeClr>
                </a:solidFill>
              </a:rPr>
              <a:t> (16bit </a:t>
            </a:r>
            <a:r>
              <a:rPr lang="it-IT" sz="2400" dirty="0" err="1">
                <a:solidFill>
                  <a:schemeClr val="accent6">
                    <a:lumMod val="75000"/>
                  </a:schemeClr>
                </a:solidFill>
              </a:rPr>
              <a:t>encoding</a:t>
            </a:r>
            <a:r>
              <a:rPr lang="it-IT" sz="2400" dirty="0">
                <a:solidFill>
                  <a:schemeClr val="accent6">
                    <a:lumMod val="75000"/>
                  </a:schemeClr>
                </a:solidFill>
              </a:rPr>
              <a:t>).</a:t>
            </a:r>
          </a:p>
          <a:p>
            <a:r>
              <a:rPr lang="it-IT" sz="2400" dirty="0" err="1"/>
              <a:t>Python</a:t>
            </a:r>
            <a:r>
              <a:rPr lang="it-IT" sz="2400" dirty="0"/>
              <a:t> </a:t>
            </a:r>
            <a:r>
              <a:rPr lang="it-IT" sz="2400" dirty="0" err="1"/>
              <a:t>does</a:t>
            </a:r>
            <a:r>
              <a:rPr lang="it-IT" sz="2400" dirty="0"/>
              <a:t> </a:t>
            </a:r>
            <a:r>
              <a:rPr lang="it-IT" sz="2400" dirty="0" err="1"/>
              <a:t>not</a:t>
            </a:r>
            <a:r>
              <a:rPr lang="it-IT" sz="2400" dirty="0"/>
              <a:t> </a:t>
            </a:r>
            <a:r>
              <a:rPr lang="it-IT" sz="2400" dirty="0" err="1"/>
              <a:t>have</a:t>
            </a:r>
            <a:r>
              <a:rPr lang="it-IT" sz="2400" dirty="0"/>
              <a:t> a </a:t>
            </a:r>
            <a:r>
              <a:rPr lang="it-IT" sz="2400" dirty="0" err="1"/>
              <a:t>character</a:t>
            </a:r>
            <a:r>
              <a:rPr lang="it-IT" sz="2400" dirty="0"/>
              <a:t> data </a:t>
            </a:r>
            <a:r>
              <a:rPr lang="it-IT" sz="2400" dirty="0" err="1"/>
              <a:t>type</a:t>
            </a:r>
            <a:r>
              <a:rPr lang="it-IT" sz="2400" dirty="0"/>
              <a:t>, a single </a:t>
            </a:r>
            <a:r>
              <a:rPr lang="it-IT" sz="2400" dirty="0" err="1"/>
              <a:t>character</a:t>
            </a:r>
            <a:r>
              <a:rPr lang="it-IT" sz="2400" dirty="0"/>
              <a:t> </a:t>
            </a:r>
            <a:r>
              <a:rPr lang="it-IT" sz="2400" dirty="0" err="1"/>
              <a:t>is</a:t>
            </a:r>
            <a:r>
              <a:rPr lang="it-IT" sz="2400" dirty="0"/>
              <a:t> a </a:t>
            </a:r>
            <a:r>
              <a:rPr lang="it-IT" sz="2400" dirty="0" err="1"/>
              <a:t>string</a:t>
            </a:r>
            <a:r>
              <a:rPr lang="it-IT" sz="2400" dirty="0"/>
              <a:t> with a </a:t>
            </a:r>
            <a:r>
              <a:rPr lang="it-IT" sz="2400" dirty="0" err="1"/>
              <a:t>length</a:t>
            </a:r>
            <a:r>
              <a:rPr lang="it-IT" sz="2400" dirty="0"/>
              <a:t> of 1.</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2000" dirty="0">
                <a:latin typeface="Consolas" panose="020B0609020204030204" pitchFamily="49" charset="0"/>
                <a:cs typeface="Consolas" panose="020B0609020204030204" pitchFamily="49" charset="0"/>
              </a:rPr>
              <a:t>a = </a:t>
            </a:r>
            <a:r>
              <a:rPr lang="it-IT" sz="2000" dirty="0">
                <a:latin typeface="Consolas" panose="020B0609020204030204" pitchFamily="49" charset="0"/>
                <a:cs typeface="Consolas" panose="020B0609020204030204" pitchFamily="49" charset="0"/>
              </a:rPr>
              <a:t>'</a:t>
            </a:r>
            <a:r>
              <a:rPr lang="en-GB" sz="2000" dirty="0">
                <a:latin typeface="Consolas" panose="020B0609020204030204" pitchFamily="49" charset="0"/>
                <a:cs typeface="Consolas" panose="020B0609020204030204" pitchFamily="49" charset="0"/>
              </a:rPr>
              <a:t>This is Python</a:t>
            </a:r>
            <a:r>
              <a:rPr lang="it-IT" sz="2000" dirty="0">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b = </a:t>
            </a:r>
            <a:r>
              <a:rPr lang="it-IT" sz="2000" dirty="0">
                <a:latin typeface="Consolas" panose="020B0609020204030204" pitchFamily="49" charset="0"/>
                <a:cs typeface="Consolas" panose="020B0609020204030204" pitchFamily="49" charset="0"/>
              </a:rPr>
              <a:t>'</a:t>
            </a:r>
            <a:r>
              <a:rPr lang="en-GB" sz="2000" dirty="0">
                <a:latin typeface="Consolas" panose="020B0609020204030204" pitchFamily="49" charset="0"/>
                <a:cs typeface="Consolas" panose="020B0609020204030204" pitchFamily="49" charset="0"/>
              </a:rPr>
              <a:t>C</a:t>
            </a:r>
            <a:r>
              <a:rPr lang="it-IT" sz="2000" dirty="0">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c = </a:t>
            </a:r>
          </a:p>
          <a:p>
            <a:pPr marL="0" indent="0">
              <a:buNone/>
            </a:pP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This is a multiline string with more than one line code.</a:t>
            </a:r>
          </a:p>
          <a:p>
            <a:pPr marL="0" indent="0">
              <a:buNone/>
            </a:pPr>
            <a:r>
              <a:rPr lang="en-GB" sz="2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29</a:t>
            </a:fld>
            <a:endParaRPr lang="it-IT" dirty="0"/>
          </a:p>
        </p:txBody>
      </p:sp>
    </p:spTree>
    <p:extLst>
      <p:ext uri="{BB962C8B-B14F-4D97-AF65-F5344CB8AC3E}">
        <p14:creationId xmlns:p14="http://schemas.microsoft.com/office/powerpoint/2010/main" val="132031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3B436758-B338-984E-BB1B-6F6D21FC6425}"/>
              </a:ext>
            </a:extLst>
          </p:cNvPr>
          <p:cNvSpPr>
            <a:spLocks noGrp="1" noChangeArrowheads="1"/>
          </p:cNvSpPr>
          <p:nvPr>
            <p:ph type="title"/>
          </p:nvPr>
        </p:nvSpPr>
        <p:spPr/>
        <p:txBody>
          <a:bodyPr/>
          <a:lstStyle/>
          <a:p>
            <a:r>
              <a:rPr lang="it-IT" dirty="0" err="1"/>
              <a:t>Pros</a:t>
            </a:r>
            <a:r>
              <a:rPr lang="it-IT" dirty="0"/>
              <a:t> and </a:t>
            </a:r>
            <a:r>
              <a:rPr lang="it-IT" dirty="0" err="1"/>
              <a:t>Cons</a:t>
            </a:r>
            <a:endParaRPr lang="en-US" altLang="it-IT" dirty="0"/>
          </a:p>
        </p:txBody>
      </p:sp>
      <p:sp>
        <p:nvSpPr>
          <p:cNvPr id="14338" name="Content Placeholder 2">
            <a:extLst>
              <a:ext uri="{FF2B5EF4-FFF2-40B4-BE49-F238E27FC236}">
                <a16:creationId xmlns:a16="http://schemas.microsoft.com/office/drawing/2014/main" id="{517863D5-09A3-7C4E-991C-46B8FD6CFA62}"/>
              </a:ext>
            </a:extLst>
          </p:cNvPr>
          <p:cNvSpPr>
            <a:spLocks noGrp="1" noChangeArrowheads="1"/>
          </p:cNvSpPr>
          <p:nvPr>
            <p:ph sz="half" idx="1"/>
          </p:nvPr>
        </p:nvSpPr>
        <p:spPr/>
        <p:txBody>
          <a:bodyPr/>
          <a:lstStyle/>
          <a:p>
            <a:r>
              <a:rPr lang="en-US" altLang="it-IT" sz="2200" dirty="0"/>
              <a:t>Portable</a:t>
            </a:r>
          </a:p>
          <a:p>
            <a:r>
              <a:rPr lang="en-US" altLang="it-IT" sz="2200" dirty="0"/>
              <a:t>User-Friendly</a:t>
            </a:r>
          </a:p>
          <a:p>
            <a:r>
              <a:rPr lang="en-US" altLang="it-IT" sz="2200" dirty="0"/>
              <a:t>Open-Source and Community</a:t>
            </a:r>
          </a:p>
          <a:p>
            <a:r>
              <a:rPr lang="en-US" altLang="it-IT" sz="2200" dirty="0"/>
              <a:t>Fast Prototyping</a:t>
            </a:r>
          </a:p>
          <a:p>
            <a:r>
              <a:rPr lang="en-US" altLang="it-IT" sz="2200" dirty="0"/>
              <a:t>High-level (no need to manage system architecture or memory)</a:t>
            </a:r>
          </a:p>
          <a:p>
            <a:r>
              <a:rPr lang="en-US" altLang="it-IT" sz="2200" dirty="0"/>
              <a:t>Interpreted</a:t>
            </a:r>
          </a:p>
          <a:p>
            <a:r>
              <a:rPr lang="en-US" altLang="it-IT" sz="2200" dirty="0"/>
              <a:t>Object-Oriented</a:t>
            </a:r>
          </a:p>
          <a:p>
            <a:r>
              <a:rPr lang="en-US" altLang="it-IT" sz="2200" dirty="0"/>
              <a:t>Dynamic Typing (no need to declare data types)</a:t>
            </a:r>
          </a:p>
          <a:p>
            <a:r>
              <a:rPr lang="en-US" altLang="it-IT" sz="2200" dirty="0"/>
              <a:t>Large Standard Library</a:t>
            </a:r>
          </a:p>
          <a:p>
            <a:endParaRPr lang="en-US" altLang="it-IT" sz="2200" dirty="0"/>
          </a:p>
          <a:p>
            <a:endParaRPr lang="en-US" altLang="it-IT" sz="2200" dirty="0"/>
          </a:p>
          <a:p>
            <a:endParaRPr lang="en-US" altLang="it-IT" sz="2200" dirty="0"/>
          </a:p>
          <a:p>
            <a:endParaRPr lang="en-US" altLang="it-IT" sz="2200" dirty="0"/>
          </a:p>
        </p:txBody>
      </p:sp>
      <p:sp>
        <p:nvSpPr>
          <p:cNvPr id="2" name="Content Placeholder 1">
            <a:extLst>
              <a:ext uri="{FF2B5EF4-FFF2-40B4-BE49-F238E27FC236}">
                <a16:creationId xmlns:a16="http://schemas.microsoft.com/office/drawing/2014/main" id="{980B57FE-70A4-9040-A757-21FA060BB6E9}"/>
              </a:ext>
            </a:extLst>
          </p:cNvPr>
          <p:cNvSpPr>
            <a:spLocks noGrp="1"/>
          </p:cNvSpPr>
          <p:nvPr>
            <p:ph sz="half" idx="2"/>
          </p:nvPr>
        </p:nvSpPr>
        <p:spPr/>
        <p:txBody>
          <a:bodyPr/>
          <a:lstStyle/>
          <a:p>
            <a:r>
              <a:rPr lang="en-US" altLang="it-IT" sz="2200" dirty="0"/>
              <a:t>Slow Speed</a:t>
            </a:r>
          </a:p>
          <a:p>
            <a:r>
              <a:rPr lang="en-US" altLang="it-IT" sz="2200" dirty="0"/>
              <a:t>Not Memory Efficient</a:t>
            </a:r>
          </a:p>
          <a:p>
            <a:r>
              <a:rPr lang="en-US" altLang="it-IT" sz="2200" dirty="0"/>
              <a:t>Weak in Mobile Computing</a:t>
            </a:r>
          </a:p>
          <a:p>
            <a:r>
              <a:rPr lang="en-US" altLang="it-IT" sz="2200" dirty="0"/>
              <a:t>Database Access (way more primitive than JDBC)</a:t>
            </a:r>
          </a:p>
          <a:p>
            <a:r>
              <a:rPr lang="en-US" altLang="it-IT" sz="2200" dirty="0"/>
              <a:t>Runtime Errors (dynamically typed languages need more testing)</a:t>
            </a:r>
          </a:p>
          <a:p>
            <a:endParaRPr lang="en-GB" sz="2200" dirty="0"/>
          </a:p>
        </p:txBody>
      </p:sp>
      <p:sp>
        <p:nvSpPr>
          <p:cNvPr id="14339" name="Slide Number Placeholder 3">
            <a:extLst>
              <a:ext uri="{FF2B5EF4-FFF2-40B4-BE49-F238E27FC236}">
                <a16:creationId xmlns:a16="http://schemas.microsoft.com/office/drawing/2014/main" id="{12E33E43-8210-C643-BCCA-D363EF90952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BF7EEE-3C13-904A-A800-139994F3C11E}" type="slidenum">
              <a:rPr lang="it-IT" altLang="it-IT"/>
              <a:pPr fontAlgn="base">
                <a:spcBef>
                  <a:spcPct val="0"/>
                </a:spcBef>
                <a:spcAft>
                  <a:spcPct val="0"/>
                </a:spcAft>
              </a:pPr>
              <a:t>3</a:t>
            </a:fld>
            <a:endParaRPr lang="it-IT" alt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type()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200" dirty="0" err="1">
                <a:solidFill>
                  <a:schemeClr val="accent6">
                    <a:lumMod val="75000"/>
                  </a:schemeClr>
                </a:solidFill>
              </a:rPr>
              <a:t>If</a:t>
            </a:r>
            <a:r>
              <a:rPr lang="it-IT" sz="2200" dirty="0">
                <a:solidFill>
                  <a:schemeClr val="accent6">
                    <a:lumMod val="75000"/>
                  </a:schemeClr>
                </a:solidFill>
              </a:rPr>
              <a:t> a single </a:t>
            </a:r>
            <a:r>
              <a:rPr lang="it-IT" sz="2200" dirty="0" err="1">
                <a:solidFill>
                  <a:schemeClr val="accent6">
                    <a:lumMod val="75000"/>
                  </a:schemeClr>
                </a:solidFill>
              </a:rPr>
              <a:t>object</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t>
            </a:r>
            <a:r>
              <a:rPr lang="it-IT" sz="2200" dirty="0" err="1">
                <a:solidFill>
                  <a:schemeClr val="accent6">
                    <a:lumMod val="75000"/>
                  </a:schemeClr>
                </a:solidFill>
              </a:rPr>
              <a:t>passed</a:t>
            </a:r>
            <a:r>
              <a:rPr lang="it-IT" sz="2200" dirty="0">
                <a:solidFill>
                  <a:schemeClr val="accent6">
                    <a:lumMod val="75000"/>
                  </a:schemeClr>
                </a:solidFill>
              </a:rPr>
              <a:t> to </a:t>
            </a:r>
            <a:r>
              <a:rPr lang="it-IT" sz="2200" dirty="0" err="1">
                <a:solidFill>
                  <a:schemeClr val="accent6">
                    <a:lumMod val="75000"/>
                  </a:schemeClr>
                </a:solidFill>
              </a:rPr>
              <a:t>type</a:t>
            </a:r>
            <a:r>
              <a:rPr lang="it-IT" sz="2200" dirty="0">
                <a:solidFill>
                  <a:schemeClr val="accent6">
                    <a:lumMod val="75000"/>
                  </a:schemeClr>
                </a:solidFill>
              </a:rPr>
              <a:t>(), the </a:t>
            </a:r>
            <a:r>
              <a:rPr lang="it-IT" sz="2200" dirty="0" err="1">
                <a:solidFill>
                  <a:schemeClr val="accent6">
                    <a:lumMod val="75000"/>
                  </a:schemeClr>
                </a:solidFill>
              </a:rPr>
              <a:t>function</a:t>
            </a:r>
            <a:r>
              <a:rPr lang="it-IT" sz="2200" dirty="0">
                <a:solidFill>
                  <a:schemeClr val="accent6">
                    <a:lumMod val="75000"/>
                  </a:schemeClr>
                </a:solidFill>
              </a:rPr>
              <a:t> </a:t>
            </a:r>
            <a:r>
              <a:rPr lang="it-IT" sz="2200" dirty="0" err="1">
                <a:solidFill>
                  <a:schemeClr val="accent6">
                    <a:lumMod val="75000"/>
                  </a:schemeClr>
                </a:solidFill>
              </a:rPr>
              <a:t>returns</a:t>
            </a:r>
            <a:r>
              <a:rPr lang="it-IT" sz="2200" dirty="0">
                <a:solidFill>
                  <a:schemeClr val="accent6">
                    <a:lumMod val="75000"/>
                  </a:schemeClr>
                </a:solidFill>
              </a:rPr>
              <a:t> </a:t>
            </a:r>
            <a:r>
              <a:rPr lang="it-IT" sz="2200" dirty="0" err="1">
                <a:solidFill>
                  <a:schemeClr val="accent6">
                    <a:lumMod val="75000"/>
                  </a:schemeClr>
                </a:solidFill>
              </a:rPr>
              <a:t>its</a:t>
            </a:r>
            <a:r>
              <a:rPr lang="it-IT" sz="2200" dirty="0">
                <a:solidFill>
                  <a:schemeClr val="accent6">
                    <a:lumMod val="75000"/>
                  </a:schemeClr>
                </a:solidFill>
              </a:rPr>
              <a:t> </a:t>
            </a:r>
            <a:r>
              <a:rPr lang="it-IT" sz="2200" dirty="0" err="1">
                <a:solidFill>
                  <a:schemeClr val="accent6">
                    <a:lumMod val="75000"/>
                  </a:schemeClr>
                </a:solidFill>
              </a:rPr>
              <a:t>type</a:t>
            </a:r>
            <a:r>
              <a:rPr lang="it-IT" sz="2200" dirty="0">
                <a:solidFill>
                  <a:schemeClr val="accent6">
                    <a:lumMod val="75000"/>
                  </a:schemeClr>
                </a:solidFill>
              </a:rPr>
              <a:t>.</a:t>
            </a:r>
          </a:p>
          <a:p>
            <a:r>
              <a:rPr lang="it-IT" sz="2200" dirty="0" err="1"/>
              <a:t>We</a:t>
            </a:r>
            <a:r>
              <a:rPr lang="it-IT" sz="2200" dirty="0"/>
              <a:t> can use the </a:t>
            </a:r>
            <a:r>
              <a:rPr lang="it-IT" sz="2200" dirty="0" err="1">
                <a:solidFill>
                  <a:schemeClr val="accent6">
                    <a:lumMod val="75000"/>
                  </a:schemeClr>
                </a:solidFill>
              </a:rPr>
              <a:t>type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know</a:t>
            </a:r>
            <a:r>
              <a:rPr lang="it-IT" sz="2200" dirty="0"/>
              <a:t> </a:t>
            </a:r>
            <a:r>
              <a:rPr lang="it-IT" sz="2200" dirty="0" err="1"/>
              <a:t>which</a:t>
            </a:r>
            <a:r>
              <a:rPr lang="it-IT" sz="2200" dirty="0"/>
              <a:t> </a:t>
            </a:r>
            <a:r>
              <a:rPr lang="it-IT" sz="2200" dirty="0" err="1"/>
              <a:t>class</a:t>
            </a:r>
            <a:r>
              <a:rPr lang="it-IT" sz="2200" dirty="0"/>
              <a:t> a </a:t>
            </a:r>
            <a:r>
              <a:rPr lang="it-IT" sz="2200" dirty="0" err="1"/>
              <a:t>variable</a:t>
            </a:r>
            <a:r>
              <a:rPr lang="it-IT" sz="2200" dirty="0"/>
              <a:t> or a </a:t>
            </a:r>
            <a:r>
              <a:rPr lang="it-IT" sz="2200" dirty="0" err="1"/>
              <a:t>value</a:t>
            </a:r>
            <a:r>
              <a:rPr lang="it-IT" sz="2200" dirty="0"/>
              <a:t> </a:t>
            </a:r>
            <a:r>
              <a:rPr lang="it-IT" sz="2200" dirty="0" err="1"/>
              <a:t>belongs</a:t>
            </a:r>
            <a:r>
              <a:rPr lang="it-IT" sz="2200" dirty="0"/>
              <a:t> to and the </a:t>
            </a:r>
            <a:r>
              <a:rPr lang="it-IT" sz="2200" dirty="0" err="1">
                <a:solidFill>
                  <a:schemeClr val="accent6">
                    <a:lumMod val="75000"/>
                  </a:schemeClr>
                </a:solidFill>
              </a:rPr>
              <a:t>isinstance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check</a:t>
            </a:r>
            <a:r>
              <a:rPr lang="it-IT" sz="2200" dirty="0"/>
              <a:t> </a:t>
            </a:r>
            <a:r>
              <a:rPr lang="it-IT" sz="2200" dirty="0" err="1"/>
              <a:t>if</a:t>
            </a:r>
            <a:r>
              <a:rPr lang="it-IT" sz="2200" dirty="0"/>
              <a:t> </a:t>
            </a:r>
            <a:r>
              <a:rPr lang="it-IT" sz="2200" dirty="0" err="1"/>
              <a:t>it</a:t>
            </a:r>
            <a:r>
              <a:rPr lang="it-IT" sz="2200" dirty="0"/>
              <a:t> </a:t>
            </a:r>
            <a:r>
              <a:rPr lang="it-IT" sz="2200" dirty="0" err="1"/>
              <a:t>belongs</a:t>
            </a:r>
            <a:r>
              <a:rPr lang="it-IT" sz="2200" dirty="0"/>
              <a:t> to a </a:t>
            </a:r>
            <a:r>
              <a:rPr lang="it-IT" sz="2200" dirty="0" err="1"/>
              <a:t>particular</a:t>
            </a:r>
            <a:r>
              <a:rPr lang="it-IT" sz="2200" dirty="0"/>
              <a:t> </a:t>
            </a:r>
            <a:r>
              <a:rPr lang="it-IT" sz="2200" dirty="0" err="1"/>
              <a:t>class</a:t>
            </a:r>
            <a:r>
              <a:rPr lang="it-IT" sz="2200" dirty="0"/>
              <a:t>.</a:t>
            </a:r>
            <a:endParaRPr lang="it-IT" sz="22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5</a:t>
            </a:r>
          </a:p>
          <a:p>
            <a:pPr marL="0" indent="0">
              <a:buNone/>
            </a:pPr>
            <a:r>
              <a:rPr lang="en-GB" sz="1800" dirty="0">
                <a:latin typeface="Consolas" panose="020B0609020204030204" pitchFamily="49" charset="0"/>
                <a:cs typeface="Consolas" panose="020B0609020204030204" pitchFamily="49" charset="0"/>
              </a:rPr>
              <a:t>b = 2.3 </a:t>
            </a:r>
          </a:p>
          <a:p>
            <a:pPr marL="0" indent="0">
              <a:buNone/>
            </a:pPr>
            <a:r>
              <a:rPr lang="en-GB" sz="1800" dirty="0">
                <a:latin typeface="Consolas" panose="020B0609020204030204" pitchFamily="49" charset="0"/>
                <a:cs typeface="Consolas" panose="020B0609020204030204" pitchFamily="49" charset="0"/>
              </a:rPr>
              <a:t>c = 5 + 3j</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print(type(a))</a:t>
            </a:r>
          </a:p>
          <a:p>
            <a:pPr marL="0" indent="0">
              <a:buNone/>
            </a:pPr>
            <a:r>
              <a:rPr lang="en-GB" sz="1800" dirty="0">
                <a:latin typeface="Consolas" panose="020B0609020204030204" pitchFamily="49" charset="0"/>
                <a:cs typeface="Consolas" panose="020B0609020204030204" pitchFamily="49" charset="0"/>
              </a:rPr>
              <a:t>print(type(b))</a:t>
            </a:r>
          </a:p>
          <a:p>
            <a:pPr marL="0" indent="0">
              <a:buNone/>
            </a:pPr>
            <a:r>
              <a:rPr lang="en-GB" sz="1800" dirty="0">
                <a:latin typeface="Consolas" panose="020B0609020204030204" pitchFamily="49" charset="0"/>
                <a:cs typeface="Consolas" panose="020B0609020204030204" pitchFamily="49" charset="0"/>
              </a:rPr>
              <a:t>print(type(c))</a:t>
            </a:r>
          </a:p>
          <a:p>
            <a:pPr marL="0" indent="0">
              <a:buNone/>
            </a:pPr>
            <a:r>
              <a:rPr lang="en-GB" sz="1800" dirty="0">
                <a:latin typeface="Consolas" panose="020B0609020204030204" pitchFamily="49" charset="0"/>
                <a:cs typeface="Consolas" panose="020B0609020204030204" pitchFamily="49" charset="0"/>
              </a:rPr>
              <a:t>print(</a:t>
            </a:r>
            <a:r>
              <a:rPr lang="en-GB" sz="1800" dirty="0" err="1">
                <a:latin typeface="Consolas" panose="020B0609020204030204" pitchFamily="49" charset="0"/>
                <a:cs typeface="Consolas" panose="020B0609020204030204" pitchFamily="49" charset="0"/>
              </a:rPr>
              <a:t>isinstance</a:t>
            </a:r>
            <a:r>
              <a:rPr lang="en-GB" sz="1800" dirty="0">
                <a:latin typeface="Consolas" panose="020B0609020204030204" pitchFamily="49" charset="0"/>
                <a:cs typeface="Consolas" panose="020B0609020204030204" pitchFamily="49" charset="0"/>
              </a:rPr>
              <a:t>(c, complex))</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complex</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True</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30</a:t>
            </a:fld>
            <a:endParaRPr lang="it-IT" dirty="0"/>
          </a:p>
        </p:txBody>
      </p:sp>
    </p:spTree>
    <p:extLst>
      <p:ext uri="{BB962C8B-B14F-4D97-AF65-F5344CB8AC3E}">
        <p14:creationId xmlns:p14="http://schemas.microsoft.com/office/powerpoint/2010/main" val="285577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Implicit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200" dirty="0">
                <a:solidFill>
                  <a:schemeClr val="accent6">
                    <a:lumMod val="75000"/>
                  </a:schemeClr>
                </a:solidFill>
              </a:rPr>
              <a:t>In </a:t>
            </a:r>
            <a:r>
              <a:rPr lang="it-IT" sz="2200" dirty="0" err="1">
                <a:solidFill>
                  <a:schemeClr val="accent6">
                    <a:lumMod val="75000"/>
                  </a:schemeClr>
                </a:solidFill>
              </a:rPr>
              <a:t>Implicit</a:t>
            </a:r>
            <a:r>
              <a:rPr lang="it-IT" sz="2200" dirty="0">
                <a:solidFill>
                  <a:schemeClr val="accent6">
                    <a:lumMod val="75000"/>
                  </a:schemeClr>
                </a:solidFill>
              </a:rPr>
              <a:t> </a:t>
            </a:r>
            <a:r>
              <a:rPr lang="it-IT" sz="2200" dirty="0" err="1">
                <a:solidFill>
                  <a:schemeClr val="accent6">
                    <a:lumMod val="75000"/>
                  </a:schemeClr>
                </a:solidFill>
              </a:rPr>
              <a:t>type</a:t>
            </a:r>
            <a:r>
              <a:rPr lang="it-IT" sz="2200" dirty="0">
                <a:solidFill>
                  <a:schemeClr val="accent6">
                    <a:lumMod val="75000"/>
                  </a:schemeClr>
                </a:solidFill>
              </a:rPr>
              <a:t> </a:t>
            </a:r>
            <a:r>
              <a:rPr lang="it-IT" sz="2200" dirty="0" err="1">
                <a:solidFill>
                  <a:schemeClr val="accent6">
                    <a:lumMod val="75000"/>
                  </a:schemeClr>
                </a:solidFill>
              </a:rPr>
              <a:t>conversion</a:t>
            </a:r>
            <a:r>
              <a:rPr lang="it-IT" sz="2200" dirty="0">
                <a:solidFill>
                  <a:schemeClr val="accent6">
                    <a:lumMod val="75000"/>
                  </a:schemeClr>
                </a:solidFill>
              </a:rPr>
              <a:t>,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automatically</a:t>
            </a:r>
            <a:r>
              <a:rPr lang="it-IT" sz="2200" dirty="0">
                <a:solidFill>
                  <a:schemeClr val="accent6">
                    <a:lumMod val="75000"/>
                  </a:schemeClr>
                </a:solidFill>
              </a:rPr>
              <a:t> </a:t>
            </a:r>
            <a:r>
              <a:rPr lang="it-IT" sz="2200" dirty="0" err="1">
                <a:solidFill>
                  <a:schemeClr val="accent6">
                    <a:lumMod val="75000"/>
                  </a:schemeClr>
                </a:solidFill>
              </a:rPr>
              <a:t>converts</a:t>
            </a:r>
            <a:r>
              <a:rPr lang="it-IT" sz="2200" dirty="0">
                <a:solidFill>
                  <a:schemeClr val="accent6">
                    <a:lumMod val="75000"/>
                  </a:schemeClr>
                </a:solidFill>
              </a:rPr>
              <a:t> </a:t>
            </a:r>
            <a:r>
              <a:rPr lang="it-IT" sz="2200" dirty="0" err="1">
                <a:solidFill>
                  <a:schemeClr val="accent6">
                    <a:lumMod val="75000"/>
                  </a:schemeClr>
                </a:solidFill>
              </a:rPr>
              <a:t>one</a:t>
            </a:r>
            <a:r>
              <a:rPr lang="it-IT" sz="2200" dirty="0">
                <a:solidFill>
                  <a:schemeClr val="accent6">
                    <a:lumMod val="75000"/>
                  </a:schemeClr>
                </a:solidFill>
              </a:rPr>
              <a:t> data </a:t>
            </a:r>
            <a:r>
              <a:rPr lang="it-IT" sz="2200" dirty="0" err="1">
                <a:solidFill>
                  <a:schemeClr val="accent6">
                    <a:lumMod val="75000"/>
                  </a:schemeClr>
                </a:solidFill>
              </a:rPr>
              <a:t>type</a:t>
            </a:r>
            <a:r>
              <a:rPr lang="it-IT" sz="2200" dirty="0">
                <a:solidFill>
                  <a:schemeClr val="accent6">
                    <a:lumMod val="75000"/>
                  </a:schemeClr>
                </a:solidFill>
              </a:rPr>
              <a:t> to </a:t>
            </a:r>
            <a:r>
              <a:rPr lang="it-IT" sz="2200" dirty="0" err="1">
                <a:solidFill>
                  <a:schemeClr val="accent6">
                    <a:lumMod val="75000"/>
                  </a:schemeClr>
                </a:solidFill>
              </a:rPr>
              <a:t>another</a:t>
            </a:r>
            <a:r>
              <a:rPr lang="it-IT" sz="2200" dirty="0">
                <a:solidFill>
                  <a:schemeClr val="accent6">
                    <a:lumMod val="75000"/>
                  </a:schemeClr>
                </a:solidFill>
              </a:rPr>
              <a:t> data </a:t>
            </a:r>
            <a:r>
              <a:rPr lang="it-IT" sz="2200" dirty="0" err="1">
                <a:solidFill>
                  <a:schemeClr val="accent6">
                    <a:lumMod val="75000"/>
                  </a:schemeClr>
                </a:solidFill>
              </a:rPr>
              <a:t>type</a:t>
            </a:r>
            <a:r>
              <a:rPr lang="it-IT" sz="2200" dirty="0">
                <a:solidFill>
                  <a:schemeClr val="accent6">
                    <a:lumMod val="75000"/>
                  </a:schemeClr>
                </a:solidFill>
              </a:rPr>
              <a:t>. </a:t>
            </a:r>
            <a:r>
              <a:rPr lang="it-IT" sz="2200" dirty="0" err="1">
                <a:solidFill>
                  <a:schemeClr val="accent6">
                    <a:lumMod val="75000"/>
                  </a:schemeClr>
                </a:solidFill>
              </a:rPr>
              <a:t>This</a:t>
            </a:r>
            <a:r>
              <a:rPr lang="it-IT" sz="2200" dirty="0">
                <a:solidFill>
                  <a:schemeClr val="accent6">
                    <a:lumMod val="75000"/>
                  </a:schemeClr>
                </a:solidFill>
              </a:rPr>
              <a:t> </a:t>
            </a:r>
            <a:r>
              <a:rPr lang="it-IT" sz="2200" dirty="0" err="1">
                <a:solidFill>
                  <a:schemeClr val="accent6">
                    <a:lumMod val="75000"/>
                  </a:schemeClr>
                </a:solidFill>
              </a:rPr>
              <a:t>process</a:t>
            </a:r>
            <a:r>
              <a:rPr lang="it-IT" sz="2200" dirty="0">
                <a:solidFill>
                  <a:schemeClr val="accent6">
                    <a:lumMod val="75000"/>
                  </a:schemeClr>
                </a:solidFill>
              </a:rPr>
              <a:t> </a:t>
            </a:r>
            <a:r>
              <a:rPr lang="it-IT" sz="2200" dirty="0" err="1">
                <a:solidFill>
                  <a:schemeClr val="accent6">
                    <a:lumMod val="75000"/>
                  </a:schemeClr>
                </a:solidFill>
              </a:rPr>
              <a:t>doesn't</a:t>
            </a:r>
            <a:r>
              <a:rPr lang="it-IT" sz="2200" dirty="0">
                <a:solidFill>
                  <a:schemeClr val="accent6">
                    <a:lumMod val="75000"/>
                  </a:schemeClr>
                </a:solidFill>
              </a:rPr>
              <a:t> </a:t>
            </a:r>
            <a:r>
              <a:rPr lang="it-IT" sz="2200" dirty="0" err="1">
                <a:solidFill>
                  <a:schemeClr val="accent6">
                    <a:lumMod val="75000"/>
                  </a:schemeClr>
                </a:solidFill>
              </a:rPr>
              <a:t>need</a:t>
            </a:r>
            <a:r>
              <a:rPr lang="it-IT" sz="2200" dirty="0">
                <a:solidFill>
                  <a:schemeClr val="accent6">
                    <a:lumMod val="75000"/>
                  </a:schemeClr>
                </a:solidFill>
              </a:rPr>
              <a:t> </a:t>
            </a:r>
            <a:r>
              <a:rPr lang="it-IT" sz="2200" dirty="0" err="1">
                <a:solidFill>
                  <a:schemeClr val="accent6">
                    <a:lumMod val="75000"/>
                  </a:schemeClr>
                </a:solidFill>
              </a:rPr>
              <a:t>any</a:t>
            </a:r>
            <a:r>
              <a:rPr lang="it-IT" sz="2200" dirty="0">
                <a:solidFill>
                  <a:schemeClr val="accent6">
                    <a:lumMod val="75000"/>
                  </a:schemeClr>
                </a:solidFill>
              </a:rPr>
              <a:t> </a:t>
            </a:r>
            <a:r>
              <a:rPr lang="it-IT" sz="2200" dirty="0" err="1">
                <a:solidFill>
                  <a:schemeClr val="accent6">
                    <a:lumMod val="75000"/>
                  </a:schemeClr>
                </a:solidFill>
              </a:rPr>
              <a:t>user</a:t>
            </a:r>
            <a:r>
              <a:rPr lang="it-IT" sz="2200" dirty="0">
                <a:solidFill>
                  <a:schemeClr val="accent6">
                    <a:lumMod val="75000"/>
                  </a:schemeClr>
                </a:solidFill>
              </a:rPr>
              <a:t> </a:t>
            </a:r>
            <a:r>
              <a:rPr lang="it-IT" sz="2200" dirty="0" err="1">
                <a:solidFill>
                  <a:schemeClr val="accent6">
                    <a:lumMod val="75000"/>
                  </a:schemeClr>
                </a:solidFill>
              </a:rPr>
              <a:t>involvement</a:t>
            </a:r>
            <a:r>
              <a:rPr lang="it-IT" sz="2200" dirty="0">
                <a:solidFill>
                  <a:schemeClr val="accent6">
                    <a:lumMod val="75000"/>
                  </a:schemeClr>
                </a:solidFill>
              </a:rPr>
              <a:t>.</a:t>
            </a:r>
          </a:p>
          <a:p>
            <a:r>
              <a:rPr lang="it-IT" sz="2200" dirty="0" err="1"/>
              <a:t>Python</a:t>
            </a:r>
            <a:r>
              <a:rPr lang="it-IT" sz="2200" dirty="0"/>
              <a:t> </a:t>
            </a:r>
            <a:r>
              <a:rPr lang="it-IT" sz="2200" dirty="0" err="1"/>
              <a:t>promotes</a:t>
            </a:r>
            <a:r>
              <a:rPr lang="it-IT" sz="2200" dirty="0"/>
              <a:t> the </a:t>
            </a:r>
            <a:r>
              <a:rPr lang="it-IT" sz="2200" dirty="0" err="1"/>
              <a:t>conversion</a:t>
            </a:r>
            <a:r>
              <a:rPr lang="it-IT" sz="2200" dirty="0"/>
              <a:t> of the </a:t>
            </a:r>
            <a:r>
              <a:rPr lang="it-IT" sz="2200" dirty="0" err="1"/>
              <a:t>lower</a:t>
            </a:r>
            <a:r>
              <a:rPr lang="it-IT" sz="2200" dirty="0"/>
              <a:t> data </a:t>
            </a:r>
            <a:r>
              <a:rPr lang="it-IT" sz="2200" dirty="0" err="1"/>
              <a:t>type</a:t>
            </a:r>
            <a:r>
              <a:rPr lang="it-IT" sz="2200" dirty="0"/>
              <a:t> (</a:t>
            </a:r>
            <a:r>
              <a:rPr lang="it-IT" sz="2200" dirty="0" err="1"/>
              <a:t>integer</a:t>
            </a:r>
            <a:r>
              <a:rPr lang="it-IT" sz="2200" dirty="0"/>
              <a:t>) to the </a:t>
            </a:r>
            <a:r>
              <a:rPr lang="it-IT" sz="2200" dirty="0" err="1"/>
              <a:t>higher</a:t>
            </a:r>
            <a:r>
              <a:rPr lang="it-IT" sz="2200" dirty="0"/>
              <a:t> data </a:t>
            </a:r>
            <a:r>
              <a:rPr lang="it-IT" sz="2200" dirty="0" err="1"/>
              <a:t>type</a:t>
            </a:r>
            <a:r>
              <a:rPr lang="it-IT" sz="2200" dirty="0"/>
              <a:t> (float) to </a:t>
            </a:r>
            <a:r>
              <a:rPr lang="it-IT" sz="2200" dirty="0" err="1"/>
              <a:t>avoid</a:t>
            </a:r>
            <a:r>
              <a:rPr lang="it-IT" sz="2200" dirty="0"/>
              <a:t> data </a:t>
            </a:r>
            <a:r>
              <a:rPr lang="it-IT" sz="2200" dirty="0" err="1"/>
              <a:t>loss</a:t>
            </a:r>
            <a:r>
              <a:rPr lang="it-IT" sz="22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800" dirty="0">
                <a:latin typeface="Consolas" panose="020B0609020204030204" pitchFamily="49" charset="0"/>
                <a:cs typeface="Consolas" panose="020B0609020204030204" pitchFamily="49" charset="0"/>
              </a:rPr>
              <a:t>a = 123</a:t>
            </a:r>
          </a:p>
          <a:p>
            <a:pPr marL="0" indent="0">
              <a:buNone/>
            </a:pPr>
            <a:r>
              <a:rPr lang="it-IT" sz="1800" dirty="0">
                <a:latin typeface="Consolas" panose="020B0609020204030204" pitchFamily="49" charset="0"/>
                <a:cs typeface="Consolas" panose="020B0609020204030204" pitchFamily="49" charset="0"/>
              </a:rPr>
              <a:t>b = 1.23</a:t>
            </a:r>
          </a:p>
          <a:p>
            <a:pPr marL="0" indent="0">
              <a:buNone/>
            </a:pPr>
            <a:r>
              <a:rPr lang="it-IT" sz="1800" dirty="0">
                <a:latin typeface="Consolas" panose="020B0609020204030204" pitchFamily="49" charset="0"/>
                <a:cs typeface="Consolas" panose="020B0609020204030204" pitchFamily="49" charset="0"/>
              </a:rPr>
              <a:t>c = a + b</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(a))</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(b))</a:t>
            </a:r>
          </a:p>
          <a:p>
            <a:pPr marL="0" indent="0">
              <a:buNone/>
            </a:pP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type</a:t>
            </a:r>
            <a:r>
              <a:rPr lang="it-IT" sz="1800" dirty="0">
                <a:latin typeface="Consolas" panose="020B0609020204030204" pitchFamily="49" charset="0"/>
                <a:cs typeface="Consolas" panose="020B0609020204030204" pitchFamily="49" charset="0"/>
              </a:rPr>
              <a:t>(c))</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&lt;</a:t>
            </a:r>
            <a:r>
              <a:rPr lang="it-IT" sz="1800" dirty="0" err="1">
                <a:solidFill>
                  <a:schemeClr val="accent6">
                    <a:lumMod val="75000"/>
                  </a:schemeClr>
                </a:solidFill>
                <a:latin typeface="Consolas" panose="020B0609020204030204" pitchFamily="49" charset="0"/>
                <a:cs typeface="Consolas" panose="020B0609020204030204" pitchFamily="49" charset="0"/>
              </a:rPr>
              <a:t>class</a:t>
            </a:r>
            <a:r>
              <a:rPr lang="it-IT" sz="1800" dirty="0">
                <a:solidFill>
                  <a:schemeClr val="accent6">
                    <a:lumMod val="75000"/>
                  </a:schemeClr>
                </a:solidFill>
                <a:latin typeface="Consolas" panose="020B0609020204030204" pitchFamily="49" charset="0"/>
                <a:cs typeface="Consolas" panose="020B0609020204030204" pitchFamily="49" charset="0"/>
              </a:rPr>
              <a:t> 'float'&gt;</a:t>
            </a:r>
            <a:endParaRPr lang="en-GB" sz="18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31</a:t>
            </a:fld>
            <a:endParaRPr lang="it-IT" dirty="0"/>
          </a:p>
        </p:txBody>
      </p:sp>
    </p:spTree>
    <p:extLst>
      <p:ext uri="{BB962C8B-B14F-4D97-AF65-F5344CB8AC3E}">
        <p14:creationId xmlns:p14="http://schemas.microsoft.com/office/powerpoint/2010/main" val="337163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Explicit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1800" dirty="0" err="1">
                <a:solidFill>
                  <a:schemeClr val="accent6">
                    <a:lumMod val="75000"/>
                  </a:schemeClr>
                </a:solidFill>
              </a:rPr>
              <a:t>int</a:t>
            </a:r>
            <a:r>
              <a:rPr lang="it-IT" sz="1800" dirty="0">
                <a:solidFill>
                  <a:schemeClr val="accent6">
                    <a:lumMod val="75000"/>
                  </a:schemeClr>
                </a:solidFill>
              </a:rPr>
              <a:t>()</a:t>
            </a:r>
            <a:r>
              <a:rPr lang="it-IT" sz="1800" dirty="0"/>
              <a:t> - </a:t>
            </a:r>
            <a:r>
              <a:rPr lang="it-IT" sz="1800" dirty="0" err="1"/>
              <a:t>constructs</a:t>
            </a:r>
            <a:r>
              <a:rPr lang="it-IT" sz="1800" dirty="0"/>
              <a:t> an </a:t>
            </a:r>
            <a:r>
              <a:rPr lang="it-IT" sz="1800" dirty="0" err="1"/>
              <a:t>integer</a:t>
            </a:r>
            <a:r>
              <a:rPr lang="it-IT" sz="1800" dirty="0"/>
              <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a:t>
            </a:r>
            <a:r>
              <a:rPr lang="it-IT" sz="1800" dirty="0" err="1"/>
              <a:t>whole</a:t>
            </a:r>
            <a:r>
              <a:rPr lang="it-IT" sz="1800" dirty="0"/>
              <a:t> </a:t>
            </a:r>
            <a:r>
              <a:rPr lang="it-IT" sz="1800" dirty="0" err="1"/>
              <a:t>number</a:t>
            </a:r>
            <a:r>
              <a:rPr lang="it-IT" sz="1800" dirty="0"/>
              <a:t>)</a:t>
            </a:r>
          </a:p>
          <a:p>
            <a:r>
              <a:rPr lang="it-IT" sz="1800" dirty="0">
                <a:solidFill>
                  <a:schemeClr val="accent6">
                    <a:lumMod val="75000"/>
                  </a:schemeClr>
                </a:solidFill>
              </a:rPr>
              <a:t>float()</a:t>
            </a:r>
            <a:r>
              <a:rPr lang="it-IT" sz="1800" dirty="0"/>
              <a:t> - </a:t>
            </a:r>
            <a:r>
              <a:rPr lang="it-IT" sz="1800" dirty="0" err="1"/>
              <a:t>constructs</a:t>
            </a:r>
            <a:r>
              <a:rPr lang="it-IT" sz="1800" dirty="0"/>
              <a:t> a float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float or an </a:t>
            </a:r>
            <a:r>
              <a:rPr lang="it-IT" sz="1800" dirty="0" err="1"/>
              <a:t>integer</a:t>
            </a:r>
            <a:r>
              <a:rPr lang="it-IT" sz="1800" dirty="0"/>
              <a:t>)</a:t>
            </a:r>
          </a:p>
          <a:p>
            <a:r>
              <a:rPr lang="it-IT" sz="1800" dirty="0" err="1">
                <a:solidFill>
                  <a:schemeClr val="accent6">
                    <a:lumMod val="75000"/>
                  </a:schemeClr>
                </a:solidFill>
              </a:rPr>
              <a:t>str</a:t>
            </a:r>
            <a:r>
              <a:rPr lang="it-IT" sz="1800" dirty="0">
                <a:solidFill>
                  <a:schemeClr val="accent6">
                    <a:lumMod val="75000"/>
                  </a:schemeClr>
                </a:solidFill>
              </a:rPr>
              <a:t>()</a:t>
            </a:r>
            <a:r>
              <a:rPr lang="it-IT" sz="1800" dirty="0"/>
              <a:t> - </a:t>
            </a:r>
            <a:r>
              <a:rPr lang="it-IT" sz="1800" dirty="0" err="1"/>
              <a:t>constructs</a:t>
            </a:r>
            <a:r>
              <a:rPr lang="it-IT" sz="1800" dirty="0"/>
              <a:t> a </a:t>
            </a:r>
            <a:r>
              <a:rPr lang="it-IT" sz="1800" dirty="0" err="1"/>
              <a:t>string</a:t>
            </a:r>
            <a:r>
              <a:rPr lang="it-IT" sz="1800" dirty="0"/>
              <a:t> from a wide </a:t>
            </a:r>
            <a:r>
              <a:rPr lang="it-IT" sz="1800" dirty="0" err="1"/>
              <a:t>variety</a:t>
            </a:r>
            <a:r>
              <a:rPr lang="it-IT" sz="1800" dirty="0"/>
              <a:t> of data </a:t>
            </a:r>
            <a:r>
              <a:rPr lang="it-IT" sz="1800" dirty="0" err="1"/>
              <a:t>types</a:t>
            </a:r>
            <a:r>
              <a:rPr lang="it-IT" sz="1800" dirty="0"/>
              <a:t>, </a:t>
            </a:r>
            <a:r>
              <a:rPr lang="it-IT" sz="1800" dirty="0" err="1"/>
              <a:t>including</a:t>
            </a:r>
            <a:r>
              <a:rPr lang="it-IT" sz="1800" dirty="0"/>
              <a:t> </a:t>
            </a:r>
            <a:r>
              <a:rPr lang="it-IT" sz="1800" dirty="0" err="1"/>
              <a:t>strings</a:t>
            </a:r>
            <a:r>
              <a:rPr lang="it-IT" sz="1800" dirty="0"/>
              <a:t>, </a:t>
            </a:r>
            <a:r>
              <a:rPr lang="it-IT" sz="1800" dirty="0" err="1"/>
              <a:t>integer</a:t>
            </a:r>
            <a:r>
              <a:rPr lang="it-IT" sz="1800" dirty="0"/>
              <a:t> </a:t>
            </a:r>
            <a:r>
              <a:rPr lang="it-IT" sz="1800" dirty="0" err="1"/>
              <a:t>literals</a:t>
            </a:r>
            <a:r>
              <a:rPr lang="it-IT" sz="1800" dirty="0"/>
              <a:t> and float </a:t>
            </a:r>
            <a:r>
              <a:rPr lang="it-IT" sz="1800" dirty="0" err="1"/>
              <a:t>literals</a:t>
            </a:r>
            <a:endParaRPr lang="it-IT" sz="1800" dirty="0"/>
          </a:p>
          <a:p>
            <a:r>
              <a:rPr lang="it-IT" sz="1800" dirty="0" err="1">
                <a:solidFill>
                  <a:schemeClr val="accent6">
                    <a:lumMod val="75000"/>
                  </a:schemeClr>
                </a:solidFill>
              </a:rPr>
              <a:t>bool</a:t>
            </a:r>
            <a:r>
              <a:rPr lang="it-IT" sz="1800" dirty="0">
                <a:solidFill>
                  <a:schemeClr val="accent6">
                    <a:lumMod val="75000"/>
                  </a:schemeClr>
                </a:solidFill>
              </a:rPr>
              <a:t>() </a:t>
            </a:r>
            <a:r>
              <a:rPr lang="it-IT" sz="1800" dirty="0"/>
              <a:t>- </a:t>
            </a:r>
            <a:r>
              <a:rPr lang="it-IT" sz="1800" dirty="0" err="1"/>
              <a:t>constructs</a:t>
            </a:r>
            <a:r>
              <a:rPr lang="it-IT" sz="1800" dirty="0"/>
              <a:t> a </a:t>
            </a:r>
            <a:r>
              <a:rPr lang="it-IT" sz="1800" dirty="0" err="1"/>
              <a:t>boolean</a:t>
            </a:r>
            <a:r>
              <a:rPr lang="it-IT" sz="1800" dirty="0"/>
              <a:t> from a </a:t>
            </a:r>
            <a:r>
              <a:rPr lang="it-IT" sz="1800" dirty="0" err="1"/>
              <a:t>numeric</a:t>
            </a:r>
            <a:r>
              <a:rPr lang="it-IT" sz="1800" dirty="0"/>
              <a:t> </a:t>
            </a:r>
            <a:r>
              <a:rPr lang="it-IT" sz="1800" dirty="0" err="1"/>
              <a:t>literals</a:t>
            </a:r>
            <a:r>
              <a:rPr lang="it-IT" sz="18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(2.8)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('3')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float(1)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float('3')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z = float('4.2') # z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4.2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abc</a:t>
            </a:r>
            <a:r>
              <a:rPr lang="it-IT" sz="1600" dirty="0">
                <a:latin typeface="Consolas" panose="020B0609020204030204" pitchFamily="49" charset="0"/>
                <a:cs typeface="Consolas" panose="020B0609020204030204" pitchFamily="49" charset="0"/>
              </a:rPr>
              <a:t>')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a:t>
            </a:r>
            <a:r>
              <a:rPr lang="it-IT" sz="1600" dirty="0" err="1">
                <a:latin typeface="Consolas" panose="020B0609020204030204" pitchFamily="49" charset="0"/>
                <a:cs typeface="Consolas" panose="020B0609020204030204" pitchFamily="49" charset="0"/>
              </a:rPr>
              <a:t>abc</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(2)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(3.0)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False</a:t>
            </a:r>
            <a:endParaRPr lang="en-GB"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z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(0.2)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32</a:t>
            </a:fld>
            <a:endParaRPr lang="it-IT" dirty="0"/>
          </a:p>
        </p:txBody>
      </p:sp>
    </p:spTree>
    <p:extLst>
      <p:ext uri="{BB962C8B-B14F-4D97-AF65-F5344CB8AC3E}">
        <p14:creationId xmlns:p14="http://schemas.microsoft.com/office/powerpoint/2010/main" val="404594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Operators</a:t>
            </a:r>
            <a:endParaRPr lang="it-IT" altLang="it-IT" dirty="0"/>
          </a:p>
        </p:txBody>
      </p:sp>
    </p:spTree>
    <p:extLst>
      <p:ext uri="{BB962C8B-B14F-4D97-AF65-F5344CB8AC3E}">
        <p14:creationId xmlns:p14="http://schemas.microsoft.com/office/powerpoint/2010/main" val="4114297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Arithmetic</a:t>
            </a:r>
            <a:r>
              <a:rPr lang="it-IT" dirty="0"/>
              <a:t> </a:t>
            </a:r>
            <a:r>
              <a:rPr lang="it-IT" dirty="0" err="1"/>
              <a:t>Operators</a:t>
            </a:r>
            <a:endParaRPr lang="en-GB" dirty="0"/>
          </a:p>
        </p:txBody>
      </p:sp>
      <p:graphicFrame>
        <p:nvGraphicFramePr>
          <p:cNvPr id="7" name="Content Placeholder 6">
            <a:extLst>
              <a:ext uri="{FF2B5EF4-FFF2-40B4-BE49-F238E27FC236}">
                <a16:creationId xmlns:a16="http://schemas.microsoft.com/office/drawing/2014/main" id="{EE053652-F09A-DD44-9D74-A6EF2436A8F4}"/>
              </a:ext>
            </a:extLst>
          </p:cNvPr>
          <p:cNvGraphicFramePr>
            <a:graphicFrameLocks noGrp="1"/>
          </p:cNvGraphicFramePr>
          <p:nvPr>
            <p:ph idx="1"/>
          </p:nvPr>
        </p:nvGraphicFramePr>
        <p:xfrm>
          <a:off x="457200" y="1942941"/>
          <a:ext cx="8229600" cy="3840480"/>
        </p:xfrm>
        <a:graphic>
          <a:graphicData uri="http://schemas.openxmlformats.org/drawingml/2006/table">
            <a:tbl>
              <a:tblPr/>
              <a:tblGrid>
                <a:gridCol w="2743200">
                  <a:extLst>
                    <a:ext uri="{9D8B030D-6E8A-4147-A177-3AD203B41FA5}">
                      <a16:colId xmlns:a16="http://schemas.microsoft.com/office/drawing/2014/main" val="1527958163"/>
                    </a:ext>
                  </a:extLst>
                </a:gridCol>
                <a:gridCol w="2743200">
                  <a:extLst>
                    <a:ext uri="{9D8B030D-6E8A-4147-A177-3AD203B41FA5}">
                      <a16:colId xmlns:a16="http://schemas.microsoft.com/office/drawing/2014/main" val="519201630"/>
                    </a:ext>
                  </a:extLst>
                </a:gridCol>
                <a:gridCol w="2743200">
                  <a:extLst>
                    <a:ext uri="{9D8B030D-6E8A-4147-A177-3AD203B41FA5}">
                      <a16:colId xmlns:a16="http://schemas.microsoft.com/office/drawing/2014/main" val="2641167012"/>
                    </a:ext>
                  </a:extLst>
                </a:gridCol>
              </a:tblGrid>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Addition</a:t>
                      </a:r>
                    </a:p>
                  </a:txBody>
                  <a:tcPr anchor="ctr">
                    <a:lnL>
                      <a:noFill/>
                    </a:lnL>
                    <a:lnR>
                      <a:noFill/>
                    </a:lnR>
                    <a:lnT>
                      <a:noFill/>
                    </a:lnT>
                    <a:lnB>
                      <a:noFill/>
                    </a:lnB>
                    <a:solidFill>
                      <a:srgbClr val="FFFFFF"/>
                    </a:solidFill>
                  </a:tcPr>
                </a:tc>
                <a:tc>
                  <a:txBody>
                    <a:bodyPr/>
                    <a:lstStyle/>
                    <a:p>
                      <a:r>
                        <a:rPr lang="it-IT">
                          <a:effectLst/>
                        </a:rPr>
                        <a:t>Sum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369338384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Subtraction</a:t>
                      </a:r>
                    </a:p>
                  </a:txBody>
                  <a:tcPr anchor="ctr">
                    <a:lnL>
                      <a:noFill/>
                    </a:lnL>
                    <a:lnR>
                      <a:noFill/>
                    </a:lnR>
                    <a:lnT>
                      <a:noFill/>
                    </a:lnT>
                    <a:lnB>
                      <a:noFill/>
                    </a:lnB>
                    <a:solidFill>
                      <a:srgbClr val="FFFFFF"/>
                    </a:solidFill>
                  </a:tcPr>
                </a:tc>
                <a:tc>
                  <a:txBody>
                    <a:bodyPr/>
                    <a:lstStyle/>
                    <a:p>
                      <a:r>
                        <a:rPr lang="it-IT">
                          <a:effectLst/>
                        </a:rPr>
                        <a:t>Difference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151544786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Multiplication</a:t>
                      </a:r>
                    </a:p>
                  </a:txBody>
                  <a:tcPr anchor="ctr">
                    <a:lnL>
                      <a:noFill/>
                    </a:lnL>
                    <a:lnR>
                      <a:noFill/>
                    </a:lnR>
                    <a:lnT>
                      <a:noFill/>
                    </a:lnT>
                    <a:lnB>
                      <a:noFill/>
                    </a:lnB>
                    <a:solidFill>
                      <a:srgbClr val="FFFFFF"/>
                    </a:solidFill>
                  </a:tcPr>
                </a:tc>
                <a:tc>
                  <a:txBody>
                    <a:bodyPr/>
                    <a:lstStyle/>
                    <a:p>
                      <a:r>
                        <a:rPr lang="it-IT">
                          <a:effectLst/>
                        </a:rPr>
                        <a:t>Product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3826536316"/>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True division</a:t>
                      </a:r>
                    </a:p>
                  </a:txBody>
                  <a:tcPr anchor="ctr">
                    <a:lnL>
                      <a:noFill/>
                    </a:lnL>
                    <a:lnR>
                      <a:noFill/>
                    </a:lnR>
                    <a:lnT>
                      <a:noFill/>
                    </a:lnT>
                    <a:lnB>
                      <a:noFill/>
                    </a:lnB>
                    <a:solidFill>
                      <a:srgbClr val="FFFFFF"/>
                    </a:solidFill>
                  </a:tcPr>
                </a:tc>
                <a:tc>
                  <a:txBody>
                    <a:bodyPr/>
                    <a:lstStyle/>
                    <a:p>
                      <a:r>
                        <a:rPr lang="it-IT">
                          <a:effectLst/>
                        </a:rPr>
                        <a:t>Quotient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2687914790"/>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Floor division</a:t>
                      </a:r>
                    </a:p>
                  </a:txBody>
                  <a:tcPr anchor="ctr">
                    <a:lnL>
                      <a:noFill/>
                    </a:lnL>
                    <a:lnR>
                      <a:noFill/>
                    </a:lnR>
                    <a:lnT>
                      <a:noFill/>
                    </a:lnT>
                    <a:lnB>
                      <a:noFill/>
                    </a:lnB>
                    <a:solidFill>
                      <a:srgbClr val="FFFFFF"/>
                    </a:solidFill>
                  </a:tcPr>
                </a:tc>
                <a:tc>
                  <a:txBody>
                    <a:bodyPr/>
                    <a:lstStyle/>
                    <a:p>
                      <a:r>
                        <a:rPr lang="it-IT">
                          <a:effectLst/>
                        </a:rPr>
                        <a:t>Quotient of a and b, removing fractional parts</a:t>
                      </a:r>
                    </a:p>
                  </a:txBody>
                  <a:tcPr anchor="ctr">
                    <a:lnL>
                      <a:noFill/>
                    </a:lnL>
                    <a:lnR>
                      <a:noFill/>
                    </a:lnR>
                    <a:lnT>
                      <a:noFill/>
                    </a:lnT>
                    <a:lnB>
                      <a:noFill/>
                    </a:lnB>
                    <a:solidFill>
                      <a:srgbClr val="FFFFFF"/>
                    </a:solidFill>
                  </a:tcPr>
                </a:tc>
                <a:extLst>
                  <a:ext uri="{0D108BD9-81ED-4DB2-BD59-A6C34878D82A}">
                    <a16:rowId xmlns:a16="http://schemas.microsoft.com/office/drawing/2014/main" val="2174673430"/>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Modulus</a:t>
                      </a:r>
                    </a:p>
                  </a:txBody>
                  <a:tcPr anchor="ctr">
                    <a:lnL>
                      <a:noFill/>
                    </a:lnL>
                    <a:lnR>
                      <a:noFill/>
                    </a:lnR>
                    <a:lnT>
                      <a:noFill/>
                    </a:lnT>
                    <a:lnB>
                      <a:noFill/>
                    </a:lnB>
                    <a:solidFill>
                      <a:srgbClr val="FFFFFF"/>
                    </a:solidFill>
                  </a:tcPr>
                </a:tc>
                <a:tc>
                  <a:txBody>
                    <a:bodyPr/>
                    <a:lstStyle/>
                    <a:p>
                      <a:r>
                        <a:rPr lang="it-IT">
                          <a:effectLst/>
                        </a:rPr>
                        <a:t>Integer remainder after division of a by b</a:t>
                      </a:r>
                    </a:p>
                  </a:txBody>
                  <a:tcPr anchor="ctr">
                    <a:lnL>
                      <a:noFill/>
                    </a:lnL>
                    <a:lnR>
                      <a:noFill/>
                    </a:lnR>
                    <a:lnT>
                      <a:noFill/>
                    </a:lnT>
                    <a:lnB>
                      <a:noFill/>
                    </a:lnB>
                    <a:solidFill>
                      <a:srgbClr val="FFFFFF"/>
                    </a:solidFill>
                  </a:tcPr>
                </a:tc>
                <a:extLst>
                  <a:ext uri="{0D108BD9-81ED-4DB2-BD59-A6C34878D82A}">
                    <a16:rowId xmlns:a16="http://schemas.microsoft.com/office/drawing/2014/main" val="3758706374"/>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Exponentiation</a:t>
                      </a:r>
                    </a:p>
                  </a:txBody>
                  <a:tcPr anchor="ctr">
                    <a:lnL>
                      <a:noFill/>
                    </a:lnL>
                    <a:lnR>
                      <a:noFill/>
                    </a:lnR>
                    <a:lnT>
                      <a:noFill/>
                    </a:lnT>
                    <a:lnB>
                      <a:noFill/>
                    </a:lnB>
                    <a:solidFill>
                      <a:srgbClr val="FFFFFF"/>
                    </a:solidFill>
                  </a:tcPr>
                </a:tc>
                <a:tc>
                  <a:txBody>
                    <a:bodyPr/>
                    <a:lstStyle/>
                    <a:p>
                      <a:r>
                        <a:rPr lang="it-IT">
                          <a:effectLst/>
                        </a:rPr>
                        <a:t>a raised to the power of b</a:t>
                      </a:r>
                    </a:p>
                  </a:txBody>
                  <a:tcPr anchor="ctr">
                    <a:lnL>
                      <a:noFill/>
                    </a:lnL>
                    <a:lnR>
                      <a:noFill/>
                    </a:lnR>
                    <a:lnT>
                      <a:noFill/>
                    </a:lnT>
                    <a:lnB>
                      <a:noFill/>
                    </a:lnB>
                    <a:solidFill>
                      <a:srgbClr val="FFFFFF"/>
                    </a:solidFill>
                  </a:tcPr>
                </a:tc>
                <a:extLst>
                  <a:ext uri="{0D108BD9-81ED-4DB2-BD59-A6C34878D82A}">
                    <a16:rowId xmlns:a16="http://schemas.microsoft.com/office/drawing/2014/main" val="319180158"/>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Negation</a:t>
                      </a:r>
                    </a:p>
                  </a:txBody>
                  <a:tcPr anchor="ctr">
                    <a:lnL>
                      <a:noFill/>
                    </a:lnL>
                    <a:lnR>
                      <a:noFill/>
                    </a:lnR>
                    <a:lnT>
                      <a:noFill/>
                    </a:lnT>
                    <a:lnB>
                      <a:noFill/>
                    </a:lnB>
                    <a:solidFill>
                      <a:srgbClr val="FFFFFF"/>
                    </a:solidFill>
                  </a:tcPr>
                </a:tc>
                <a:tc>
                  <a:txBody>
                    <a:bodyPr/>
                    <a:lstStyle/>
                    <a:p>
                      <a:r>
                        <a:rPr lang="it-IT">
                          <a:effectLst/>
                        </a:rPr>
                        <a:t>The negative of a</a:t>
                      </a:r>
                    </a:p>
                  </a:txBody>
                  <a:tcPr anchor="ctr">
                    <a:lnL>
                      <a:noFill/>
                    </a:lnL>
                    <a:lnR>
                      <a:noFill/>
                    </a:lnR>
                    <a:lnT>
                      <a:noFill/>
                    </a:lnT>
                    <a:lnB>
                      <a:noFill/>
                    </a:lnB>
                    <a:solidFill>
                      <a:srgbClr val="FFFFFF"/>
                    </a:solidFill>
                  </a:tcPr>
                </a:tc>
                <a:extLst>
                  <a:ext uri="{0D108BD9-81ED-4DB2-BD59-A6C34878D82A}">
                    <a16:rowId xmlns:a16="http://schemas.microsoft.com/office/drawing/2014/main" val="768654324"/>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Unary plus</a:t>
                      </a:r>
                    </a:p>
                  </a:txBody>
                  <a:tcPr anchor="ctr">
                    <a:lnL>
                      <a:noFill/>
                    </a:lnL>
                    <a:lnR>
                      <a:noFill/>
                    </a:lnR>
                    <a:lnT>
                      <a:noFill/>
                    </a:lnT>
                    <a:lnB>
                      <a:noFill/>
                    </a:lnB>
                    <a:solidFill>
                      <a:srgbClr val="FFFFFF"/>
                    </a:solidFill>
                  </a:tcPr>
                </a:tc>
                <a:tc>
                  <a:txBody>
                    <a:bodyPr/>
                    <a:lstStyle/>
                    <a:p>
                      <a:r>
                        <a:rPr lang="it-IT" dirty="0">
                          <a:effectLst/>
                        </a:rPr>
                        <a:t>a </a:t>
                      </a:r>
                      <a:r>
                        <a:rPr lang="it-IT" dirty="0" err="1">
                          <a:effectLst/>
                        </a:rPr>
                        <a:t>unchanged</a:t>
                      </a:r>
                      <a:r>
                        <a:rPr lang="it-IT" dirty="0">
                          <a:effectLst/>
                        </a:rPr>
                        <a:t> (</a:t>
                      </a:r>
                      <a:r>
                        <a:rPr lang="it-IT" dirty="0" err="1">
                          <a:effectLst/>
                        </a:rPr>
                        <a:t>rarely</a:t>
                      </a:r>
                      <a:r>
                        <a:rPr lang="it-IT" dirty="0">
                          <a:effectLst/>
                        </a:rPr>
                        <a:t> </a:t>
                      </a:r>
                      <a:r>
                        <a:rPr lang="it-IT" dirty="0" err="1">
                          <a:effectLst/>
                        </a:rPr>
                        <a:t>used</a:t>
                      </a:r>
                      <a:r>
                        <a:rPr lang="it-IT"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853179872"/>
                  </a:ext>
                </a:extLst>
              </a:tr>
            </a:tbl>
          </a:graphicData>
        </a:graphic>
      </p:graphicFrame>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34</a:t>
            </a:fld>
            <a:endParaRPr lang="it-IT" dirty="0"/>
          </a:p>
        </p:txBody>
      </p:sp>
    </p:spTree>
    <p:extLst>
      <p:ext uri="{BB962C8B-B14F-4D97-AF65-F5344CB8AC3E}">
        <p14:creationId xmlns:p14="http://schemas.microsoft.com/office/powerpoint/2010/main" val="1121103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Bitwise</a:t>
            </a:r>
            <a:r>
              <a:rPr lang="it-IT" dirty="0"/>
              <a:t> </a:t>
            </a:r>
            <a:r>
              <a:rPr lang="it-IT" dirty="0" err="1"/>
              <a:t>Operators</a:t>
            </a:r>
            <a:endParaRPr lang="en-GB" dirty="0"/>
          </a:p>
        </p:txBody>
      </p:sp>
      <p:graphicFrame>
        <p:nvGraphicFramePr>
          <p:cNvPr id="7" name="Content Placeholder 6">
            <a:extLst>
              <a:ext uri="{FF2B5EF4-FFF2-40B4-BE49-F238E27FC236}">
                <a16:creationId xmlns:a16="http://schemas.microsoft.com/office/drawing/2014/main" id="{EE053652-F09A-DD44-9D74-A6EF2436A8F4}"/>
              </a:ext>
            </a:extLst>
          </p:cNvPr>
          <p:cNvGraphicFramePr>
            <a:graphicFrameLocks noGrp="1"/>
          </p:cNvGraphicFramePr>
          <p:nvPr>
            <p:ph idx="1"/>
            <p:extLst>
              <p:ext uri="{D42A27DB-BD31-4B8C-83A1-F6EECF244321}">
                <p14:modId xmlns:p14="http://schemas.microsoft.com/office/powerpoint/2010/main" val="1360664147"/>
              </p:ext>
            </p:extLst>
          </p:nvPr>
        </p:nvGraphicFramePr>
        <p:xfrm>
          <a:off x="457200" y="1711092"/>
          <a:ext cx="8229600" cy="4663440"/>
        </p:xfrm>
        <a:graphic>
          <a:graphicData uri="http://schemas.openxmlformats.org/drawingml/2006/table">
            <a:tbl>
              <a:tblPr/>
              <a:tblGrid>
                <a:gridCol w="2743200">
                  <a:extLst>
                    <a:ext uri="{9D8B030D-6E8A-4147-A177-3AD203B41FA5}">
                      <a16:colId xmlns:a16="http://schemas.microsoft.com/office/drawing/2014/main" val="1527958163"/>
                    </a:ext>
                  </a:extLst>
                </a:gridCol>
                <a:gridCol w="2743200">
                  <a:extLst>
                    <a:ext uri="{9D8B030D-6E8A-4147-A177-3AD203B41FA5}">
                      <a16:colId xmlns:a16="http://schemas.microsoft.com/office/drawing/2014/main" val="519201630"/>
                    </a:ext>
                  </a:extLst>
                </a:gridCol>
                <a:gridCol w="2743200">
                  <a:extLst>
                    <a:ext uri="{9D8B030D-6E8A-4147-A177-3AD203B41FA5}">
                      <a16:colId xmlns:a16="http://schemas.microsoft.com/office/drawing/2014/main" val="2641167012"/>
                    </a:ext>
                  </a:extLst>
                </a:gridCol>
              </a:tblGrid>
              <a:tr h="0">
                <a:tc>
                  <a:txBody>
                    <a:bodyPr/>
                    <a:lstStyle/>
                    <a:p>
                      <a:r>
                        <a:rPr lang="it-IT">
                          <a:effectLst/>
                        </a:rPr>
                        <a:t>a &amp; b</a:t>
                      </a:r>
                    </a:p>
                  </a:txBody>
                  <a:tcPr anchor="ctr">
                    <a:lnL>
                      <a:noFill/>
                    </a:lnL>
                    <a:lnR>
                      <a:noFill/>
                    </a:lnR>
                    <a:lnT>
                      <a:noFill/>
                    </a:lnT>
                    <a:lnB>
                      <a:noFill/>
                    </a:lnB>
                    <a:solidFill>
                      <a:srgbClr val="FFFFFF"/>
                    </a:solidFill>
                  </a:tcPr>
                </a:tc>
                <a:tc>
                  <a:txBody>
                    <a:bodyPr/>
                    <a:lstStyle/>
                    <a:p>
                      <a:r>
                        <a:rPr lang="it-IT">
                          <a:effectLst/>
                        </a:rPr>
                        <a:t>Bitwise AND</a:t>
                      </a:r>
                    </a:p>
                  </a:txBody>
                  <a:tcPr anchor="ctr">
                    <a:lnL>
                      <a:noFill/>
                    </a:lnL>
                    <a:lnR>
                      <a:noFill/>
                    </a:lnR>
                    <a:lnT>
                      <a:noFill/>
                    </a:lnT>
                    <a:lnB>
                      <a:noFill/>
                    </a:lnB>
                    <a:solidFill>
                      <a:srgbClr val="FFFFFF"/>
                    </a:solidFill>
                  </a:tcPr>
                </a:tc>
                <a:tc>
                  <a:txBody>
                    <a:bodyPr/>
                    <a:lstStyle/>
                    <a:p>
                      <a:r>
                        <a:rPr lang="it-IT">
                          <a:effectLst/>
                        </a:rPr>
                        <a:t>Bits defined in both a and b</a:t>
                      </a:r>
                    </a:p>
                  </a:txBody>
                  <a:tcPr anchor="ctr">
                    <a:lnL>
                      <a:noFill/>
                    </a:lnL>
                    <a:lnR>
                      <a:noFill/>
                    </a:lnR>
                    <a:lnT>
                      <a:noFill/>
                    </a:lnT>
                    <a:lnB>
                      <a:noFill/>
                    </a:lnB>
                    <a:solidFill>
                      <a:srgbClr val="FFFFFF"/>
                    </a:solidFill>
                  </a:tcPr>
                </a:tc>
                <a:extLst>
                  <a:ext uri="{0D108BD9-81ED-4DB2-BD59-A6C34878D82A}">
                    <a16:rowId xmlns:a16="http://schemas.microsoft.com/office/drawing/2014/main" val="369338384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dirty="0" err="1">
                          <a:effectLst/>
                        </a:rPr>
                        <a:t>Bitwise</a:t>
                      </a:r>
                      <a:r>
                        <a:rPr lang="it-IT" dirty="0">
                          <a:effectLst/>
                        </a:rPr>
                        <a:t> OR</a:t>
                      </a:r>
                    </a:p>
                  </a:txBody>
                  <a:tcPr anchor="ctr">
                    <a:lnL>
                      <a:noFill/>
                    </a:lnL>
                    <a:lnR>
                      <a:noFill/>
                    </a:lnR>
                    <a:lnT>
                      <a:noFill/>
                    </a:lnT>
                    <a:lnB>
                      <a:noFill/>
                    </a:lnB>
                    <a:solidFill>
                      <a:srgbClr val="FFFFFF"/>
                    </a:solidFill>
                  </a:tcPr>
                </a:tc>
                <a:tc>
                  <a:txBody>
                    <a:bodyPr/>
                    <a:lstStyle/>
                    <a:p>
                      <a:r>
                        <a:rPr lang="it-IT">
                          <a:effectLst/>
                        </a:rPr>
                        <a:t>Bits defined in a or b or both</a:t>
                      </a:r>
                    </a:p>
                  </a:txBody>
                  <a:tcPr anchor="ctr">
                    <a:lnL>
                      <a:noFill/>
                    </a:lnL>
                    <a:lnR>
                      <a:noFill/>
                    </a:lnR>
                    <a:lnT>
                      <a:noFill/>
                    </a:lnT>
                    <a:lnB>
                      <a:noFill/>
                    </a:lnB>
                    <a:solidFill>
                      <a:srgbClr val="FFFFFF"/>
                    </a:solidFill>
                  </a:tcPr>
                </a:tc>
                <a:extLst>
                  <a:ext uri="{0D108BD9-81ED-4DB2-BD59-A6C34878D82A}">
                    <a16:rowId xmlns:a16="http://schemas.microsoft.com/office/drawing/2014/main" val="151544786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XOR</a:t>
                      </a:r>
                    </a:p>
                  </a:txBody>
                  <a:tcPr anchor="ctr">
                    <a:lnL>
                      <a:noFill/>
                    </a:lnL>
                    <a:lnR>
                      <a:noFill/>
                    </a:lnR>
                    <a:lnT>
                      <a:noFill/>
                    </a:lnT>
                    <a:lnB>
                      <a:noFill/>
                    </a:lnB>
                    <a:solidFill>
                      <a:srgbClr val="FFFFFF"/>
                    </a:solidFill>
                  </a:tcPr>
                </a:tc>
                <a:tc>
                  <a:txBody>
                    <a:bodyPr/>
                    <a:lstStyle/>
                    <a:p>
                      <a:r>
                        <a:rPr lang="it-IT">
                          <a:effectLst/>
                        </a:rPr>
                        <a:t>Bits defined in a or b but not both</a:t>
                      </a:r>
                    </a:p>
                  </a:txBody>
                  <a:tcPr anchor="ctr">
                    <a:lnL>
                      <a:noFill/>
                    </a:lnL>
                    <a:lnR>
                      <a:noFill/>
                    </a:lnR>
                    <a:lnT>
                      <a:noFill/>
                    </a:lnT>
                    <a:lnB>
                      <a:noFill/>
                    </a:lnB>
                    <a:solidFill>
                      <a:srgbClr val="FFFFFF"/>
                    </a:solidFill>
                  </a:tcPr>
                </a:tc>
                <a:extLst>
                  <a:ext uri="{0D108BD9-81ED-4DB2-BD59-A6C34878D82A}">
                    <a16:rowId xmlns:a16="http://schemas.microsoft.com/office/drawing/2014/main" val="3826536316"/>
                  </a:ext>
                </a:extLst>
              </a:tr>
              <a:tr h="0">
                <a:tc>
                  <a:txBody>
                    <a:bodyPr/>
                    <a:lstStyle/>
                    <a:p>
                      <a:r>
                        <a:rPr lang="it-IT">
                          <a:effectLst/>
                        </a:rPr>
                        <a:t>a &lt;&lt; b</a:t>
                      </a:r>
                    </a:p>
                  </a:txBody>
                  <a:tcPr anchor="ctr">
                    <a:lnL>
                      <a:noFill/>
                    </a:lnL>
                    <a:lnR>
                      <a:noFill/>
                    </a:lnR>
                    <a:lnT>
                      <a:noFill/>
                    </a:lnT>
                    <a:lnB>
                      <a:noFill/>
                    </a:lnB>
                    <a:solidFill>
                      <a:srgbClr val="FFFFFF"/>
                    </a:solidFill>
                  </a:tcPr>
                </a:tc>
                <a:tc>
                  <a:txBody>
                    <a:bodyPr/>
                    <a:lstStyle/>
                    <a:p>
                      <a:r>
                        <a:rPr lang="it-IT">
                          <a:effectLst/>
                        </a:rPr>
                        <a:t>Bit shift left</a:t>
                      </a:r>
                    </a:p>
                  </a:txBody>
                  <a:tcPr anchor="ctr">
                    <a:lnL>
                      <a:noFill/>
                    </a:lnL>
                    <a:lnR>
                      <a:noFill/>
                    </a:lnR>
                    <a:lnT>
                      <a:noFill/>
                    </a:lnT>
                    <a:lnB>
                      <a:noFill/>
                    </a:lnB>
                    <a:solidFill>
                      <a:srgbClr val="FFFFFF"/>
                    </a:solidFill>
                  </a:tcPr>
                </a:tc>
                <a:tc>
                  <a:txBody>
                    <a:bodyPr/>
                    <a:lstStyle/>
                    <a:p>
                      <a:r>
                        <a:rPr lang="it-IT">
                          <a:effectLst/>
                        </a:rPr>
                        <a:t>Shift bits of a left by b units</a:t>
                      </a:r>
                    </a:p>
                  </a:txBody>
                  <a:tcPr anchor="ctr">
                    <a:lnL>
                      <a:noFill/>
                    </a:lnL>
                    <a:lnR>
                      <a:noFill/>
                    </a:lnR>
                    <a:lnT>
                      <a:noFill/>
                    </a:lnT>
                    <a:lnB>
                      <a:noFill/>
                    </a:lnB>
                    <a:solidFill>
                      <a:srgbClr val="FFFFFF"/>
                    </a:solidFill>
                  </a:tcPr>
                </a:tc>
                <a:extLst>
                  <a:ext uri="{0D108BD9-81ED-4DB2-BD59-A6C34878D82A}">
                    <a16:rowId xmlns:a16="http://schemas.microsoft.com/office/drawing/2014/main" val="2687914790"/>
                  </a:ext>
                </a:extLst>
              </a:tr>
              <a:tr h="0">
                <a:tc>
                  <a:txBody>
                    <a:bodyPr/>
                    <a:lstStyle/>
                    <a:p>
                      <a:r>
                        <a:rPr lang="it-IT">
                          <a:effectLst/>
                        </a:rPr>
                        <a:t>a &gt;&gt; b</a:t>
                      </a:r>
                    </a:p>
                  </a:txBody>
                  <a:tcPr anchor="ctr">
                    <a:lnL>
                      <a:noFill/>
                    </a:lnL>
                    <a:lnR>
                      <a:noFill/>
                    </a:lnR>
                    <a:lnT>
                      <a:noFill/>
                    </a:lnT>
                    <a:lnB>
                      <a:noFill/>
                    </a:lnB>
                    <a:solidFill>
                      <a:srgbClr val="FFFFFF"/>
                    </a:solidFill>
                  </a:tcPr>
                </a:tc>
                <a:tc>
                  <a:txBody>
                    <a:bodyPr/>
                    <a:lstStyle/>
                    <a:p>
                      <a:r>
                        <a:rPr lang="it-IT">
                          <a:effectLst/>
                        </a:rPr>
                        <a:t>Bit shift right</a:t>
                      </a:r>
                    </a:p>
                  </a:txBody>
                  <a:tcPr anchor="ctr">
                    <a:lnL>
                      <a:noFill/>
                    </a:lnL>
                    <a:lnR>
                      <a:noFill/>
                    </a:lnR>
                    <a:lnT>
                      <a:noFill/>
                    </a:lnT>
                    <a:lnB>
                      <a:noFill/>
                    </a:lnB>
                    <a:solidFill>
                      <a:srgbClr val="FFFFFF"/>
                    </a:solidFill>
                  </a:tcPr>
                </a:tc>
                <a:tc>
                  <a:txBody>
                    <a:bodyPr/>
                    <a:lstStyle/>
                    <a:p>
                      <a:r>
                        <a:rPr lang="it-IT">
                          <a:effectLst/>
                        </a:rPr>
                        <a:t>Shift bits of a right by b units</a:t>
                      </a:r>
                    </a:p>
                  </a:txBody>
                  <a:tcPr anchor="ctr">
                    <a:lnL>
                      <a:noFill/>
                    </a:lnL>
                    <a:lnR>
                      <a:noFill/>
                    </a:lnR>
                    <a:lnT>
                      <a:noFill/>
                    </a:lnT>
                    <a:lnB>
                      <a:noFill/>
                    </a:lnB>
                    <a:solidFill>
                      <a:srgbClr val="FFFFFF"/>
                    </a:solidFill>
                  </a:tcPr>
                </a:tc>
                <a:extLst>
                  <a:ext uri="{0D108BD9-81ED-4DB2-BD59-A6C34878D82A}">
                    <a16:rowId xmlns:a16="http://schemas.microsoft.com/office/drawing/2014/main" val="2174673430"/>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Bitwise NOT</a:t>
                      </a:r>
                    </a:p>
                  </a:txBody>
                  <a:tcPr anchor="ctr">
                    <a:lnL>
                      <a:noFill/>
                    </a:lnL>
                    <a:lnR>
                      <a:noFill/>
                    </a:lnR>
                    <a:lnT>
                      <a:noFill/>
                    </a:lnT>
                    <a:lnB>
                      <a:noFill/>
                    </a:lnB>
                    <a:solidFill>
                      <a:srgbClr val="FFFFFF"/>
                    </a:solidFill>
                  </a:tcPr>
                </a:tc>
                <a:tc>
                  <a:txBody>
                    <a:bodyPr/>
                    <a:lstStyle/>
                    <a:p>
                      <a:r>
                        <a:rPr lang="it-IT">
                          <a:effectLst/>
                        </a:rPr>
                        <a:t>Bitwise negation of a</a:t>
                      </a:r>
                    </a:p>
                  </a:txBody>
                  <a:tcPr anchor="ctr">
                    <a:lnL>
                      <a:noFill/>
                    </a:lnL>
                    <a:lnR>
                      <a:noFill/>
                    </a:lnR>
                    <a:lnT>
                      <a:noFill/>
                    </a:lnT>
                    <a:lnB>
                      <a:noFill/>
                    </a:lnB>
                    <a:solidFill>
                      <a:srgbClr val="FFFFFF"/>
                    </a:solidFill>
                  </a:tcPr>
                </a:tc>
                <a:extLst>
                  <a:ext uri="{0D108BD9-81ED-4DB2-BD59-A6C34878D82A}">
                    <a16:rowId xmlns:a16="http://schemas.microsoft.com/office/drawing/2014/main" val="3758706374"/>
                  </a:ext>
                </a:extLst>
              </a:tr>
              <a:tr h="0">
                <a:tc>
                  <a:txBody>
                    <a:bodyPr/>
                    <a:lstStyle/>
                    <a:p>
                      <a:r>
                        <a:rPr lang="it-IT">
                          <a:effectLst/>
                        </a:rPr>
                        <a:t>a &amp; b</a:t>
                      </a:r>
                    </a:p>
                  </a:txBody>
                  <a:tcPr anchor="ctr">
                    <a:lnL>
                      <a:noFill/>
                    </a:lnL>
                    <a:lnR>
                      <a:noFill/>
                    </a:lnR>
                    <a:lnT>
                      <a:noFill/>
                    </a:lnT>
                    <a:lnB>
                      <a:noFill/>
                    </a:lnB>
                    <a:solidFill>
                      <a:srgbClr val="FFFFFF"/>
                    </a:solidFill>
                  </a:tcPr>
                </a:tc>
                <a:tc>
                  <a:txBody>
                    <a:bodyPr/>
                    <a:lstStyle/>
                    <a:p>
                      <a:r>
                        <a:rPr lang="it-IT">
                          <a:effectLst/>
                        </a:rPr>
                        <a:t>Bitwise AND</a:t>
                      </a:r>
                    </a:p>
                  </a:txBody>
                  <a:tcPr anchor="ctr">
                    <a:lnL>
                      <a:noFill/>
                    </a:lnL>
                    <a:lnR>
                      <a:noFill/>
                    </a:lnR>
                    <a:lnT>
                      <a:noFill/>
                    </a:lnT>
                    <a:lnB>
                      <a:noFill/>
                    </a:lnB>
                    <a:solidFill>
                      <a:srgbClr val="FFFFFF"/>
                    </a:solidFill>
                  </a:tcPr>
                </a:tc>
                <a:tc>
                  <a:txBody>
                    <a:bodyPr/>
                    <a:lstStyle/>
                    <a:p>
                      <a:r>
                        <a:rPr lang="it-IT">
                          <a:effectLst/>
                        </a:rPr>
                        <a:t>Bits defined in both a and b</a:t>
                      </a:r>
                    </a:p>
                  </a:txBody>
                  <a:tcPr anchor="ctr">
                    <a:lnL>
                      <a:noFill/>
                    </a:lnL>
                    <a:lnR>
                      <a:noFill/>
                    </a:lnR>
                    <a:lnT>
                      <a:noFill/>
                    </a:lnT>
                    <a:lnB>
                      <a:noFill/>
                    </a:lnB>
                    <a:solidFill>
                      <a:srgbClr val="FFFFFF"/>
                    </a:solidFill>
                  </a:tcPr>
                </a:tc>
                <a:extLst>
                  <a:ext uri="{0D108BD9-81ED-4DB2-BD59-A6C34878D82A}">
                    <a16:rowId xmlns:a16="http://schemas.microsoft.com/office/drawing/2014/main" val="319180158"/>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OR</a:t>
                      </a:r>
                    </a:p>
                  </a:txBody>
                  <a:tcPr anchor="ctr">
                    <a:lnL>
                      <a:noFill/>
                    </a:lnL>
                    <a:lnR>
                      <a:noFill/>
                    </a:lnR>
                    <a:lnT>
                      <a:noFill/>
                    </a:lnT>
                    <a:lnB>
                      <a:noFill/>
                    </a:lnB>
                    <a:solidFill>
                      <a:srgbClr val="FFFFFF"/>
                    </a:solidFill>
                  </a:tcPr>
                </a:tc>
                <a:tc>
                  <a:txBody>
                    <a:bodyPr/>
                    <a:lstStyle/>
                    <a:p>
                      <a:r>
                        <a:rPr lang="it-IT">
                          <a:effectLst/>
                        </a:rPr>
                        <a:t>Bits defined in a or b or both</a:t>
                      </a:r>
                    </a:p>
                  </a:txBody>
                  <a:tcPr anchor="ctr">
                    <a:lnL>
                      <a:noFill/>
                    </a:lnL>
                    <a:lnR>
                      <a:noFill/>
                    </a:lnR>
                    <a:lnT>
                      <a:noFill/>
                    </a:lnT>
                    <a:lnB>
                      <a:noFill/>
                    </a:lnB>
                    <a:solidFill>
                      <a:srgbClr val="FFFFFF"/>
                    </a:solidFill>
                  </a:tcPr>
                </a:tc>
                <a:extLst>
                  <a:ext uri="{0D108BD9-81ED-4DB2-BD59-A6C34878D82A}">
                    <a16:rowId xmlns:a16="http://schemas.microsoft.com/office/drawing/2014/main" val="768654324"/>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XOR</a:t>
                      </a:r>
                    </a:p>
                  </a:txBody>
                  <a:tcPr anchor="ctr">
                    <a:lnL>
                      <a:noFill/>
                    </a:lnL>
                    <a:lnR>
                      <a:noFill/>
                    </a:lnR>
                    <a:lnT>
                      <a:noFill/>
                    </a:lnT>
                    <a:lnB>
                      <a:noFill/>
                    </a:lnB>
                    <a:solidFill>
                      <a:srgbClr val="FFFFFF"/>
                    </a:solidFill>
                  </a:tcPr>
                </a:tc>
                <a:tc>
                  <a:txBody>
                    <a:bodyPr/>
                    <a:lstStyle/>
                    <a:p>
                      <a:r>
                        <a:rPr lang="it-IT" dirty="0">
                          <a:effectLst/>
                        </a:rPr>
                        <a:t>Bits </a:t>
                      </a:r>
                      <a:r>
                        <a:rPr lang="it-IT" dirty="0" err="1">
                          <a:effectLst/>
                        </a:rPr>
                        <a:t>defined</a:t>
                      </a:r>
                      <a:r>
                        <a:rPr lang="it-IT" dirty="0">
                          <a:effectLst/>
                        </a:rPr>
                        <a:t> in a or b </a:t>
                      </a:r>
                      <a:r>
                        <a:rPr lang="it-IT" dirty="0" err="1">
                          <a:effectLst/>
                        </a:rPr>
                        <a:t>but</a:t>
                      </a:r>
                      <a:r>
                        <a:rPr lang="it-IT" dirty="0">
                          <a:effectLst/>
                        </a:rPr>
                        <a:t> </a:t>
                      </a:r>
                      <a:r>
                        <a:rPr lang="it-IT" dirty="0" err="1">
                          <a:effectLst/>
                        </a:rPr>
                        <a:t>not</a:t>
                      </a:r>
                      <a:r>
                        <a:rPr lang="it-IT" dirty="0">
                          <a:effectLst/>
                        </a:rPr>
                        <a:t> </a:t>
                      </a:r>
                      <a:r>
                        <a:rPr lang="it-IT" dirty="0" err="1">
                          <a:effectLst/>
                        </a:rPr>
                        <a:t>both</a:t>
                      </a:r>
                      <a:endParaRPr lang="it-IT"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853179872"/>
                  </a:ext>
                </a:extLst>
              </a:tr>
            </a:tbl>
          </a:graphicData>
        </a:graphic>
      </p:graphicFrame>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35</a:t>
            </a:fld>
            <a:endParaRPr lang="it-IT" dirty="0"/>
          </a:p>
        </p:txBody>
      </p:sp>
    </p:spTree>
    <p:extLst>
      <p:ext uri="{BB962C8B-B14F-4D97-AF65-F5344CB8AC3E}">
        <p14:creationId xmlns:p14="http://schemas.microsoft.com/office/powerpoint/2010/main" val="252717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Membership</a:t>
            </a:r>
            <a:r>
              <a:rPr lang="it-IT" dirty="0"/>
              <a:t> </a:t>
            </a:r>
            <a:r>
              <a:rPr lang="it-IT" dirty="0" err="1"/>
              <a:t>Operators</a:t>
            </a:r>
            <a:endParaRPr lang="it-IT" dirty="0"/>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36</a:t>
            </a:fld>
            <a:endParaRPr lang="it-IT" dirty="0"/>
          </a:p>
        </p:txBody>
      </p:sp>
      <p:sp>
        <p:nvSpPr>
          <p:cNvPr id="8" name="Rectangle 1">
            <a:extLst>
              <a:ext uri="{FF2B5EF4-FFF2-40B4-BE49-F238E27FC236}">
                <a16:creationId xmlns:a16="http://schemas.microsoft.com/office/drawing/2014/main" id="{E8812428-CFD6-C141-A039-303D2F963D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1C2DB95C-1A58-134E-B330-2026B968572E}"/>
              </a:ext>
            </a:extLst>
          </p:cNvPr>
          <p:cNvGraphicFramePr>
            <a:graphicFrameLocks noGrp="1"/>
          </p:cNvGraphicFramePr>
          <p:nvPr>
            <p:ph idx="1"/>
            <p:extLst>
              <p:ext uri="{D42A27DB-BD31-4B8C-83A1-F6EECF244321}">
                <p14:modId xmlns:p14="http://schemas.microsoft.com/office/powerpoint/2010/main" val="1008645534"/>
              </p:ext>
            </p:extLst>
          </p:nvPr>
        </p:nvGraphicFramePr>
        <p:xfrm>
          <a:off x="453132" y="1692275"/>
          <a:ext cx="8229600" cy="1828800"/>
        </p:xfrm>
        <a:graphic>
          <a:graphicData uri="http://schemas.openxmlformats.org/drawingml/2006/table">
            <a:tbl>
              <a:tblPr/>
              <a:tblGrid>
                <a:gridCol w="4114800">
                  <a:extLst>
                    <a:ext uri="{9D8B030D-6E8A-4147-A177-3AD203B41FA5}">
                      <a16:colId xmlns:a16="http://schemas.microsoft.com/office/drawing/2014/main" val="1113893255"/>
                    </a:ext>
                  </a:extLst>
                </a:gridCol>
                <a:gridCol w="4114800">
                  <a:extLst>
                    <a:ext uri="{9D8B030D-6E8A-4147-A177-3AD203B41FA5}">
                      <a16:colId xmlns:a16="http://schemas.microsoft.com/office/drawing/2014/main" val="2148500022"/>
                    </a:ext>
                  </a:extLst>
                </a:gridCol>
              </a:tblGrid>
              <a:tr h="0">
                <a:tc>
                  <a:txBody>
                    <a:bodyPr/>
                    <a:lstStyle/>
                    <a:p>
                      <a:pPr algn="l"/>
                      <a:r>
                        <a:rPr lang="it-IT">
                          <a:effectLst/>
                        </a:rPr>
                        <a:t>Operator</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3470680107"/>
                  </a:ext>
                </a:extLst>
              </a:tr>
              <a:tr h="0">
                <a:tc>
                  <a:txBody>
                    <a:bodyPr/>
                    <a:lstStyle/>
                    <a:p>
                      <a:r>
                        <a:rPr lang="it-IT">
                          <a:effectLst/>
                        </a:rPr>
                        <a:t>a is b</a:t>
                      </a:r>
                    </a:p>
                  </a:txBody>
                  <a:tcPr anchor="ctr">
                    <a:lnL>
                      <a:noFill/>
                    </a:lnL>
                    <a:lnR>
                      <a:noFill/>
                    </a:lnR>
                    <a:lnT>
                      <a:noFill/>
                    </a:lnT>
                    <a:lnB>
                      <a:noFill/>
                    </a:lnB>
                    <a:solidFill>
                      <a:srgbClr val="FFFFFF"/>
                    </a:solidFill>
                  </a:tcPr>
                </a:tc>
                <a:tc>
                  <a:txBody>
                    <a:bodyPr/>
                    <a:lstStyle/>
                    <a:p>
                      <a:r>
                        <a:rPr lang="it-IT">
                          <a:effectLst/>
                        </a:rPr>
                        <a:t>True if a and b are identical objects</a:t>
                      </a:r>
                    </a:p>
                  </a:txBody>
                  <a:tcPr anchor="ctr">
                    <a:lnL>
                      <a:noFill/>
                    </a:lnL>
                    <a:lnR>
                      <a:noFill/>
                    </a:lnR>
                    <a:lnT>
                      <a:noFill/>
                    </a:lnT>
                    <a:lnB>
                      <a:noFill/>
                    </a:lnB>
                    <a:solidFill>
                      <a:srgbClr val="FFFFFF"/>
                    </a:solidFill>
                  </a:tcPr>
                </a:tc>
                <a:extLst>
                  <a:ext uri="{0D108BD9-81ED-4DB2-BD59-A6C34878D82A}">
                    <a16:rowId xmlns:a16="http://schemas.microsoft.com/office/drawing/2014/main" val="1352882542"/>
                  </a:ext>
                </a:extLst>
              </a:tr>
              <a:tr h="0">
                <a:tc>
                  <a:txBody>
                    <a:bodyPr/>
                    <a:lstStyle/>
                    <a:p>
                      <a:r>
                        <a:rPr lang="it-IT">
                          <a:effectLst/>
                        </a:rPr>
                        <a:t>a is not b</a:t>
                      </a:r>
                    </a:p>
                  </a:txBody>
                  <a:tcPr anchor="ctr">
                    <a:lnL>
                      <a:noFill/>
                    </a:lnL>
                    <a:lnR>
                      <a:noFill/>
                    </a:lnR>
                    <a:lnT>
                      <a:noFill/>
                    </a:lnT>
                    <a:lnB>
                      <a:noFill/>
                    </a:lnB>
                    <a:solidFill>
                      <a:srgbClr val="FFFFFF"/>
                    </a:solidFill>
                  </a:tcPr>
                </a:tc>
                <a:tc>
                  <a:txBody>
                    <a:bodyPr/>
                    <a:lstStyle/>
                    <a:p>
                      <a:r>
                        <a:rPr lang="it-IT">
                          <a:effectLst/>
                        </a:rPr>
                        <a:t>True if a and b are not identical objects</a:t>
                      </a:r>
                    </a:p>
                  </a:txBody>
                  <a:tcPr anchor="ctr">
                    <a:lnL>
                      <a:noFill/>
                    </a:lnL>
                    <a:lnR>
                      <a:noFill/>
                    </a:lnR>
                    <a:lnT>
                      <a:noFill/>
                    </a:lnT>
                    <a:lnB>
                      <a:noFill/>
                    </a:lnB>
                    <a:solidFill>
                      <a:srgbClr val="FFFFFF"/>
                    </a:solidFill>
                  </a:tcPr>
                </a:tc>
                <a:extLst>
                  <a:ext uri="{0D108BD9-81ED-4DB2-BD59-A6C34878D82A}">
                    <a16:rowId xmlns:a16="http://schemas.microsoft.com/office/drawing/2014/main" val="4012581672"/>
                  </a:ext>
                </a:extLst>
              </a:tr>
              <a:tr h="0">
                <a:tc>
                  <a:txBody>
                    <a:bodyPr/>
                    <a:lstStyle/>
                    <a:p>
                      <a:r>
                        <a:rPr lang="it-IT">
                          <a:effectLst/>
                        </a:rPr>
                        <a:t>a in b</a:t>
                      </a:r>
                    </a:p>
                  </a:txBody>
                  <a:tcPr anchor="ctr">
                    <a:lnL>
                      <a:noFill/>
                    </a:lnL>
                    <a:lnR>
                      <a:noFill/>
                    </a:lnR>
                    <a:lnT>
                      <a:noFill/>
                    </a:lnT>
                    <a:lnB>
                      <a:noFill/>
                    </a:lnB>
                    <a:solidFill>
                      <a:srgbClr val="FFFFFF"/>
                    </a:solidFill>
                  </a:tcPr>
                </a:tc>
                <a:tc>
                  <a:txBody>
                    <a:bodyPr/>
                    <a:lstStyle/>
                    <a:p>
                      <a:r>
                        <a:rPr lang="it-IT">
                          <a:effectLst/>
                        </a:rPr>
                        <a:t>True if a is a member of b</a:t>
                      </a:r>
                    </a:p>
                  </a:txBody>
                  <a:tcPr anchor="ctr">
                    <a:lnL>
                      <a:noFill/>
                    </a:lnL>
                    <a:lnR>
                      <a:noFill/>
                    </a:lnR>
                    <a:lnT>
                      <a:noFill/>
                    </a:lnT>
                    <a:lnB>
                      <a:noFill/>
                    </a:lnB>
                    <a:solidFill>
                      <a:srgbClr val="FFFFFF"/>
                    </a:solidFill>
                  </a:tcPr>
                </a:tc>
                <a:extLst>
                  <a:ext uri="{0D108BD9-81ED-4DB2-BD59-A6C34878D82A}">
                    <a16:rowId xmlns:a16="http://schemas.microsoft.com/office/drawing/2014/main" val="3865051588"/>
                  </a:ext>
                </a:extLst>
              </a:tr>
              <a:tr h="0">
                <a:tc>
                  <a:txBody>
                    <a:bodyPr/>
                    <a:lstStyle/>
                    <a:p>
                      <a:r>
                        <a:rPr lang="it-IT" dirty="0">
                          <a:effectLst/>
                        </a:rPr>
                        <a:t>a </a:t>
                      </a:r>
                      <a:r>
                        <a:rPr lang="it-IT" dirty="0" err="1">
                          <a:effectLst/>
                        </a:rPr>
                        <a:t>not</a:t>
                      </a:r>
                      <a:r>
                        <a:rPr lang="it-IT" dirty="0">
                          <a:effectLst/>
                        </a:rPr>
                        <a:t> in b</a:t>
                      </a:r>
                    </a:p>
                  </a:txBody>
                  <a:tcPr anchor="ctr">
                    <a:lnL>
                      <a:noFill/>
                    </a:lnL>
                    <a:lnR>
                      <a:noFill/>
                    </a:lnR>
                    <a:lnT>
                      <a:noFill/>
                    </a:lnT>
                    <a:lnB>
                      <a:noFill/>
                    </a:lnB>
                    <a:solidFill>
                      <a:srgbClr val="FFFFFF"/>
                    </a:solidFill>
                  </a:tcPr>
                </a:tc>
                <a:tc>
                  <a:txBody>
                    <a:bodyPr/>
                    <a:lstStyle/>
                    <a:p>
                      <a:r>
                        <a:rPr lang="it-IT" dirty="0">
                          <a:effectLst/>
                        </a:rPr>
                        <a:t>True </a:t>
                      </a:r>
                      <a:r>
                        <a:rPr lang="it-IT" dirty="0" err="1">
                          <a:effectLst/>
                        </a:rPr>
                        <a:t>if</a:t>
                      </a:r>
                      <a:r>
                        <a:rPr lang="it-IT" dirty="0">
                          <a:effectLst/>
                        </a:rPr>
                        <a:t> a </a:t>
                      </a:r>
                      <a:r>
                        <a:rPr lang="it-IT" dirty="0" err="1">
                          <a:effectLst/>
                        </a:rPr>
                        <a:t>is</a:t>
                      </a:r>
                      <a:r>
                        <a:rPr lang="it-IT" dirty="0">
                          <a:effectLst/>
                        </a:rPr>
                        <a:t> </a:t>
                      </a:r>
                      <a:r>
                        <a:rPr lang="it-IT" dirty="0" err="1">
                          <a:effectLst/>
                        </a:rPr>
                        <a:t>not</a:t>
                      </a:r>
                      <a:r>
                        <a:rPr lang="it-IT" dirty="0">
                          <a:effectLst/>
                        </a:rPr>
                        <a:t> a </a:t>
                      </a:r>
                      <a:r>
                        <a:rPr lang="it-IT" dirty="0" err="1">
                          <a:effectLst/>
                        </a:rPr>
                        <a:t>member</a:t>
                      </a:r>
                      <a:r>
                        <a:rPr lang="it-IT" dirty="0">
                          <a:effectLst/>
                        </a:rPr>
                        <a:t> of b</a:t>
                      </a:r>
                    </a:p>
                  </a:txBody>
                  <a:tcPr anchor="ctr">
                    <a:lnL>
                      <a:noFill/>
                    </a:lnL>
                    <a:lnR>
                      <a:noFill/>
                    </a:lnR>
                    <a:lnT>
                      <a:noFill/>
                    </a:lnT>
                    <a:lnB>
                      <a:noFill/>
                    </a:lnB>
                    <a:solidFill>
                      <a:srgbClr val="FFFFFF"/>
                    </a:solidFill>
                  </a:tcPr>
                </a:tc>
                <a:extLst>
                  <a:ext uri="{0D108BD9-81ED-4DB2-BD59-A6C34878D82A}">
                    <a16:rowId xmlns:a16="http://schemas.microsoft.com/office/drawing/2014/main" val="100433015"/>
                  </a:ext>
                </a:extLst>
              </a:tr>
            </a:tbl>
          </a:graphicData>
        </a:graphic>
      </p:graphicFrame>
      <p:sp>
        <p:nvSpPr>
          <p:cNvPr id="11" name="Rectangle 1">
            <a:extLst>
              <a:ext uri="{FF2B5EF4-FFF2-40B4-BE49-F238E27FC236}">
                <a16:creationId xmlns:a16="http://schemas.microsoft.com/office/drawing/2014/main" id="{742B6225-176E-774F-9BB4-B038320877AF}"/>
              </a:ext>
            </a:extLst>
          </p:cNvPr>
          <p:cNvSpPr>
            <a:spLocks noChangeArrowheads="1"/>
          </p:cNvSpPr>
          <p:nvPr/>
        </p:nvSpPr>
        <p:spPr bwMode="auto">
          <a:xfrm>
            <a:off x="435496" y="38012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854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Comparison</a:t>
            </a:r>
            <a:r>
              <a:rPr lang="it-IT" dirty="0"/>
              <a:t> </a:t>
            </a:r>
            <a:r>
              <a:rPr lang="it-IT" dirty="0" err="1"/>
              <a:t>Operators</a:t>
            </a:r>
            <a:endParaRPr lang="it-IT" dirty="0"/>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37</a:t>
            </a:fld>
            <a:endParaRPr lang="it-IT" dirty="0"/>
          </a:p>
        </p:txBody>
      </p:sp>
      <p:sp>
        <p:nvSpPr>
          <p:cNvPr id="8" name="Rectangle 1">
            <a:extLst>
              <a:ext uri="{FF2B5EF4-FFF2-40B4-BE49-F238E27FC236}">
                <a16:creationId xmlns:a16="http://schemas.microsoft.com/office/drawing/2014/main" id="{E8812428-CFD6-C141-A039-303D2F963D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E30E8DCF-7467-FF45-A447-BBA19EFAAEF7}"/>
              </a:ext>
            </a:extLst>
          </p:cNvPr>
          <p:cNvGraphicFramePr>
            <a:graphicFrameLocks noGrp="1"/>
          </p:cNvGraphicFramePr>
          <p:nvPr>
            <p:extLst>
              <p:ext uri="{D42A27DB-BD31-4B8C-83A1-F6EECF244321}">
                <p14:modId xmlns:p14="http://schemas.microsoft.com/office/powerpoint/2010/main" val="3492915802"/>
              </p:ext>
            </p:extLst>
          </p:nvPr>
        </p:nvGraphicFramePr>
        <p:xfrm>
          <a:off x="435496" y="1692275"/>
          <a:ext cx="8229600" cy="2286000"/>
        </p:xfrm>
        <a:graphic>
          <a:graphicData uri="http://schemas.openxmlformats.org/drawingml/2006/table">
            <a:tbl>
              <a:tblPr/>
              <a:tblGrid>
                <a:gridCol w="1645920">
                  <a:extLst>
                    <a:ext uri="{9D8B030D-6E8A-4147-A177-3AD203B41FA5}">
                      <a16:colId xmlns:a16="http://schemas.microsoft.com/office/drawing/2014/main" val="1285616837"/>
                    </a:ext>
                  </a:extLst>
                </a:gridCol>
                <a:gridCol w="1645920">
                  <a:extLst>
                    <a:ext uri="{9D8B030D-6E8A-4147-A177-3AD203B41FA5}">
                      <a16:colId xmlns:a16="http://schemas.microsoft.com/office/drawing/2014/main" val="3799371185"/>
                    </a:ext>
                  </a:extLst>
                </a:gridCol>
                <a:gridCol w="1645920">
                  <a:extLst>
                    <a:ext uri="{9D8B030D-6E8A-4147-A177-3AD203B41FA5}">
                      <a16:colId xmlns:a16="http://schemas.microsoft.com/office/drawing/2014/main" val="2353815495"/>
                    </a:ext>
                  </a:extLst>
                </a:gridCol>
                <a:gridCol w="1645920">
                  <a:extLst>
                    <a:ext uri="{9D8B030D-6E8A-4147-A177-3AD203B41FA5}">
                      <a16:colId xmlns:a16="http://schemas.microsoft.com/office/drawing/2014/main" val="595283348"/>
                    </a:ext>
                  </a:extLst>
                </a:gridCol>
                <a:gridCol w="1645920">
                  <a:extLst>
                    <a:ext uri="{9D8B030D-6E8A-4147-A177-3AD203B41FA5}">
                      <a16:colId xmlns:a16="http://schemas.microsoft.com/office/drawing/2014/main" val="3301978209"/>
                    </a:ext>
                  </a:extLst>
                </a:gridCol>
              </a:tblGrid>
              <a:tr h="0">
                <a:tc>
                  <a:txBody>
                    <a:bodyPr/>
                    <a:lstStyle/>
                    <a:p>
                      <a:pPr algn="l"/>
                      <a:r>
                        <a:rPr lang="it-IT">
                          <a:effectLst/>
                        </a:rPr>
                        <a:t>Operation</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tc>
                  <a:txBody>
                    <a:bodyPr/>
                    <a:lstStyle/>
                    <a:p>
                      <a:pPr algn="l"/>
                      <a:endParaRPr lang="it-IT">
                        <a:effectLst/>
                      </a:endParaRPr>
                    </a:p>
                  </a:txBody>
                  <a:tcPr anchor="ctr">
                    <a:lnL>
                      <a:noFill/>
                    </a:lnL>
                    <a:lnR>
                      <a:noFill/>
                    </a:lnR>
                    <a:lnT>
                      <a:noFill/>
                    </a:lnT>
                    <a:lnB>
                      <a:noFill/>
                    </a:lnB>
                    <a:solidFill>
                      <a:srgbClr val="FFFFFF"/>
                    </a:solidFill>
                  </a:tcPr>
                </a:tc>
                <a:tc>
                  <a:txBody>
                    <a:bodyPr/>
                    <a:lstStyle/>
                    <a:p>
                      <a:pPr algn="l"/>
                      <a:r>
                        <a:rPr lang="it-IT">
                          <a:effectLst/>
                        </a:rPr>
                        <a:t>Operation</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1861927959"/>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 equal to b</a:t>
                      </a:r>
                    </a:p>
                  </a:txBody>
                  <a:tcPr anchor="ctr">
                    <a:lnL>
                      <a:noFill/>
                    </a:lnL>
                    <a:lnR>
                      <a:noFill/>
                    </a:lnR>
                    <a:lnT>
                      <a:noFill/>
                    </a:lnT>
                    <a:lnB>
                      <a:noFill/>
                    </a:lnB>
                    <a:solidFill>
                      <a:srgbClr val="FFFFFF"/>
                    </a:solidFill>
                  </a:tcPr>
                </a:tc>
                <a:tc>
                  <a:txBody>
                    <a:bodyPr/>
                    <a:lstStyle/>
                    <a:p>
                      <a:endParaRPr lang="it-IT" dirty="0">
                        <a:effectLst/>
                      </a:endParaRPr>
                    </a:p>
                  </a:txBody>
                  <a:tcPr anchor="ctr">
                    <a:lnL>
                      <a:noFill/>
                    </a:lnL>
                    <a:lnR>
                      <a:noFill/>
                    </a:lnR>
                    <a:lnT>
                      <a:noFill/>
                    </a:lnT>
                    <a:lnB>
                      <a:noFill/>
                    </a:lnB>
                    <a:solidFill>
                      <a:srgbClr val="FFFFFF"/>
                    </a:solidFill>
                  </a:tcPr>
                </a:tc>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 not equal to b</a:t>
                      </a:r>
                    </a:p>
                  </a:txBody>
                  <a:tcPr anchor="ctr">
                    <a:lnL>
                      <a:noFill/>
                    </a:lnL>
                    <a:lnR>
                      <a:noFill/>
                    </a:lnR>
                    <a:lnT>
                      <a:noFill/>
                    </a:lnT>
                    <a:lnB>
                      <a:noFill/>
                    </a:lnB>
                    <a:solidFill>
                      <a:srgbClr val="FFFFFF"/>
                    </a:solidFill>
                  </a:tcPr>
                </a:tc>
                <a:extLst>
                  <a:ext uri="{0D108BD9-81ED-4DB2-BD59-A6C34878D82A}">
                    <a16:rowId xmlns:a16="http://schemas.microsoft.com/office/drawing/2014/main" val="345799324"/>
                  </a:ext>
                </a:extLst>
              </a:tr>
              <a:tr h="0">
                <a:tc>
                  <a:txBody>
                    <a:bodyPr/>
                    <a:lstStyle/>
                    <a:p>
                      <a:r>
                        <a:rPr lang="it-IT">
                          <a:effectLst/>
                        </a:rPr>
                        <a:t>a &lt; b</a:t>
                      </a:r>
                    </a:p>
                  </a:txBody>
                  <a:tcPr anchor="ctr">
                    <a:lnL>
                      <a:noFill/>
                    </a:lnL>
                    <a:lnR>
                      <a:noFill/>
                    </a:lnR>
                    <a:lnT>
                      <a:noFill/>
                    </a:lnT>
                    <a:lnB>
                      <a:noFill/>
                    </a:lnB>
                    <a:solidFill>
                      <a:srgbClr val="FFFFFF"/>
                    </a:solidFill>
                  </a:tcPr>
                </a:tc>
                <a:tc>
                  <a:txBody>
                    <a:bodyPr/>
                    <a:lstStyle/>
                    <a:p>
                      <a:r>
                        <a:rPr lang="it-IT">
                          <a:effectLst/>
                        </a:rPr>
                        <a:t>a less than b</a:t>
                      </a:r>
                    </a:p>
                  </a:txBody>
                  <a:tcPr anchor="ctr">
                    <a:lnL>
                      <a:noFill/>
                    </a:lnL>
                    <a:lnR>
                      <a:noFill/>
                    </a:lnR>
                    <a:lnT>
                      <a:noFill/>
                    </a:lnT>
                    <a:lnB>
                      <a:noFill/>
                    </a:lnB>
                    <a:solidFill>
                      <a:srgbClr val="FFFFFF"/>
                    </a:solidFill>
                  </a:tcPr>
                </a:tc>
                <a:tc>
                  <a:txBody>
                    <a:bodyPr/>
                    <a:lstStyle/>
                    <a:p>
                      <a:endParaRPr lang="it-IT">
                        <a:effectLst/>
                      </a:endParaRPr>
                    </a:p>
                  </a:txBody>
                  <a:tcPr anchor="ctr">
                    <a:lnL>
                      <a:noFill/>
                    </a:lnL>
                    <a:lnR>
                      <a:noFill/>
                    </a:lnR>
                    <a:lnT>
                      <a:noFill/>
                    </a:lnT>
                    <a:lnB>
                      <a:noFill/>
                    </a:lnB>
                    <a:solidFill>
                      <a:srgbClr val="FFFFFF"/>
                    </a:solidFill>
                  </a:tcPr>
                </a:tc>
                <a:tc>
                  <a:txBody>
                    <a:bodyPr/>
                    <a:lstStyle/>
                    <a:p>
                      <a:r>
                        <a:rPr lang="it-IT">
                          <a:effectLst/>
                        </a:rPr>
                        <a:t>a &gt; b</a:t>
                      </a:r>
                    </a:p>
                  </a:txBody>
                  <a:tcPr anchor="ctr">
                    <a:lnL>
                      <a:noFill/>
                    </a:lnL>
                    <a:lnR>
                      <a:noFill/>
                    </a:lnR>
                    <a:lnT>
                      <a:noFill/>
                    </a:lnT>
                    <a:lnB>
                      <a:noFill/>
                    </a:lnB>
                    <a:solidFill>
                      <a:srgbClr val="FFFFFF"/>
                    </a:solidFill>
                  </a:tcPr>
                </a:tc>
                <a:tc>
                  <a:txBody>
                    <a:bodyPr/>
                    <a:lstStyle/>
                    <a:p>
                      <a:r>
                        <a:rPr lang="it-IT">
                          <a:effectLst/>
                        </a:rPr>
                        <a:t>a greater than b</a:t>
                      </a:r>
                    </a:p>
                  </a:txBody>
                  <a:tcPr anchor="ctr">
                    <a:lnL>
                      <a:noFill/>
                    </a:lnL>
                    <a:lnR>
                      <a:noFill/>
                    </a:lnR>
                    <a:lnT>
                      <a:noFill/>
                    </a:lnT>
                    <a:lnB>
                      <a:noFill/>
                    </a:lnB>
                    <a:solidFill>
                      <a:srgbClr val="FFFFFF"/>
                    </a:solidFill>
                  </a:tcPr>
                </a:tc>
                <a:extLst>
                  <a:ext uri="{0D108BD9-81ED-4DB2-BD59-A6C34878D82A}">
                    <a16:rowId xmlns:a16="http://schemas.microsoft.com/office/drawing/2014/main" val="2370084487"/>
                  </a:ext>
                </a:extLst>
              </a:tr>
              <a:tr h="0">
                <a:tc>
                  <a:txBody>
                    <a:bodyPr/>
                    <a:lstStyle/>
                    <a:p>
                      <a:r>
                        <a:rPr lang="it-IT">
                          <a:effectLst/>
                        </a:rPr>
                        <a:t>a &lt;= b</a:t>
                      </a:r>
                    </a:p>
                  </a:txBody>
                  <a:tcPr anchor="ctr">
                    <a:lnL>
                      <a:noFill/>
                    </a:lnL>
                    <a:lnR>
                      <a:noFill/>
                    </a:lnR>
                    <a:lnT>
                      <a:noFill/>
                    </a:lnT>
                    <a:lnB>
                      <a:noFill/>
                    </a:lnB>
                    <a:solidFill>
                      <a:srgbClr val="FFFFFF"/>
                    </a:solidFill>
                  </a:tcPr>
                </a:tc>
                <a:tc>
                  <a:txBody>
                    <a:bodyPr/>
                    <a:lstStyle/>
                    <a:p>
                      <a:r>
                        <a:rPr lang="it-IT">
                          <a:effectLst/>
                        </a:rPr>
                        <a:t>a less than or equal to b</a:t>
                      </a:r>
                    </a:p>
                  </a:txBody>
                  <a:tcPr anchor="ctr">
                    <a:lnL>
                      <a:noFill/>
                    </a:lnL>
                    <a:lnR>
                      <a:noFill/>
                    </a:lnR>
                    <a:lnT>
                      <a:noFill/>
                    </a:lnT>
                    <a:lnB>
                      <a:noFill/>
                    </a:lnB>
                    <a:solidFill>
                      <a:srgbClr val="FFFFFF"/>
                    </a:solidFill>
                  </a:tcPr>
                </a:tc>
                <a:tc>
                  <a:txBody>
                    <a:bodyPr/>
                    <a:lstStyle/>
                    <a:p>
                      <a:endParaRPr lang="it-IT">
                        <a:effectLst/>
                      </a:endParaRPr>
                    </a:p>
                  </a:txBody>
                  <a:tcPr anchor="ctr">
                    <a:lnL>
                      <a:noFill/>
                    </a:lnL>
                    <a:lnR>
                      <a:noFill/>
                    </a:lnR>
                    <a:lnT>
                      <a:noFill/>
                    </a:lnT>
                    <a:lnB>
                      <a:noFill/>
                    </a:lnB>
                    <a:solidFill>
                      <a:srgbClr val="FFFFFF"/>
                    </a:solidFill>
                  </a:tcPr>
                </a:tc>
                <a:tc>
                  <a:txBody>
                    <a:bodyPr/>
                    <a:lstStyle/>
                    <a:p>
                      <a:r>
                        <a:rPr lang="it-IT">
                          <a:effectLst/>
                        </a:rPr>
                        <a:t>a &gt;= b</a:t>
                      </a:r>
                    </a:p>
                  </a:txBody>
                  <a:tcPr anchor="ctr">
                    <a:lnL>
                      <a:noFill/>
                    </a:lnL>
                    <a:lnR>
                      <a:noFill/>
                    </a:lnR>
                    <a:lnT>
                      <a:noFill/>
                    </a:lnT>
                    <a:lnB>
                      <a:noFill/>
                    </a:lnB>
                    <a:solidFill>
                      <a:srgbClr val="FFFFFF"/>
                    </a:solidFill>
                  </a:tcPr>
                </a:tc>
                <a:tc>
                  <a:txBody>
                    <a:bodyPr/>
                    <a:lstStyle/>
                    <a:p>
                      <a:r>
                        <a:rPr lang="it-IT" dirty="0">
                          <a:effectLst/>
                        </a:rPr>
                        <a:t>a </a:t>
                      </a:r>
                      <a:r>
                        <a:rPr lang="it-IT" dirty="0" err="1">
                          <a:effectLst/>
                        </a:rPr>
                        <a:t>greater</a:t>
                      </a:r>
                      <a:r>
                        <a:rPr lang="it-IT" dirty="0">
                          <a:effectLst/>
                        </a:rPr>
                        <a:t> </a:t>
                      </a:r>
                      <a:r>
                        <a:rPr lang="it-IT" dirty="0" err="1">
                          <a:effectLst/>
                        </a:rPr>
                        <a:t>than</a:t>
                      </a:r>
                      <a:r>
                        <a:rPr lang="it-IT" dirty="0">
                          <a:effectLst/>
                        </a:rPr>
                        <a:t> or </a:t>
                      </a:r>
                      <a:r>
                        <a:rPr lang="it-IT" dirty="0" err="1">
                          <a:effectLst/>
                        </a:rPr>
                        <a:t>equal</a:t>
                      </a:r>
                      <a:r>
                        <a:rPr lang="it-IT" dirty="0">
                          <a:effectLst/>
                        </a:rPr>
                        <a:t> to b</a:t>
                      </a:r>
                    </a:p>
                  </a:txBody>
                  <a:tcPr anchor="ctr">
                    <a:lnL>
                      <a:noFill/>
                    </a:lnL>
                    <a:lnR>
                      <a:noFill/>
                    </a:lnR>
                    <a:lnT>
                      <a:noFill/>
                    </a:lnT>
                    <a:lnB>
                      <a:noFill/>
                    </a:lnB>
                    <a:solidFill>
                      <a:srgbClr val="FFFFFF"/>
                    </a:solidFill>
                  </a:tcPr>
                </a:tc>
                <a:extLst>
                  <a:ext uri="{0D108BD9-81ED-4DB2-BD59-A6C34878D82A}">
                    <a16:rowId xmlns:a16="http://schemas.microsoft.com/office/drawing/2014/main" val="2641561267"/>
                  </a:ext>
                </a:extLst>
              </a:tr>
            </a:tbl>
          </a:graphicData>
        </a:graphic>
      </p:graphicFrame>
      <p:sp>
        <p:nvSpPr>
          <p:cNvPr id="11" name="Rectangle 1">
            <a:extLst>
              <a:ext uri="{FF2B5EF4-FFF2-40B4-BE49-F238E27FC236}">
                <a16:creationId xmlns:a16="http://schemas.microsoft.com/office/drawing/2014/main" id="{742B6225-176E-774F-9BB4-B038320877AF}"/>
              </a:ext>
            </a:extLst>
          </p:cNvPr>
          <p:cNvSpPr>
            <a:spLocks noChangeArrowheads="1"/>
          </p:cNvSpPr>
          <p:nvPr/>
        </p:nvSpPr>
        <p:spPr bwMode="auto">
          <a:xfrm>
            <a:off x="435496" y="38012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85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Numeric</a:t>
            </a:r>
            <a:r>
              <a:rPr lang="it-IT" altLang="it-IT" dirty="0"/>
              <a:t> </a:t>
            </a:r>
            <a:r>
              <a:rPr lang="it-IT" altLang="it-IT" dirty="0" err="1"/>
              <a:t>Literals</a:t>
            </a:r>
            <a:endParaRPr lang="it-IT" altLang="it-IT" dirty="0"/>
          </a:p>
        </p:txBody>
      </p:sp>
    </p:spTree>
    <p:extLst>
      <p:ext uri="{BB962C8B-B14F-4D97-AF65-F5344CB8AC3E}">
        <p14:creationId xmlns:p14="http://schemas.microsoft.com/office/powerpoint/2010/main" val="2511299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Math Module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a:t>The </a:t>
            </a:r>
            <a:r>
              <a:rPr lang="it-IT" sz="2400" dirty="0" err="1"/>
              <a:t>math</a:t>
            </a:r>
            <a:r>
              <a:rPr lang="it-IT" sz="2400" dirty="0"/>
              <a:t> </a:t>
            </a:r>
            <a:r>
              <a:rPr lang="it-IT" sz="2400" dirty="0" err="1"/>
              <a:t>module</a:t>
            </a:r>
            <a:r>
              <a:rPr lang="it-IT" sz="2400" dirty="0"/>
              <a:t> </a:t>
            </a:r>
            <a:r>
              <a:rPr lang="it-IT" sz="2400" dirty="0" err="1"/>
              <a:t>is</a:t>
            </a:r>
            <a:r>
              <a:rPr lang="it-IT" sz="2400" dirty="0"/>
              <a:t> a </a:t>
            </a:r>
            <a:r>
              <a:rPr lang="it-IT" sz="2400" dirty="0">
                <a:solidFill>
                  <a:schemeClr val="accent6">
                    <a:lumMod val="75000"/>
                  </a:schemeClr>
                </a:solidFill>
              </a:rPr>
              <a:t>standard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a:t>in </a:t>
            </a:r>
            <a:r>
              <a:rPr lang="it-IT" sz="2400" dirty="0" err="1"/>
              <a:t>Python</a:t>
            </a:r>
            <a:r>
              <a:rPr lang="it-IT" sz="2400" dirty="0"/>
              <a:t> and </a:t>
            </a:r>
            <a:r>
              <a:rPr lang="it-IT" sz="2400" dirty="0" err="1"/>
              <a:t>is</a:t>
            </a:r>
            <a:r>
              <a:rPr lang="it-IT" sz="2400" dirty="0"/>
              <a:t> </a:t>
            </a:r>
            <a:r>
              <a:rPr lang="it-IT" sz="2400" dirty="0" err="1"/>
              <a:t>always</a:t>
            </a:r>
            <a:r>
              <a:rPr lang="it-IT" sz="2400" dirty="0"/>
              <a:t> </a:t>
            </a:r>
            <a:r>
              <a:rPr lang="it-IT" sz="2400" dirty="0" err="1"/>
              <a:t>available</a:t>
            </a:r>
            <a:r>
              <a:rPr lang="it-IT" sz="2400" dirty="0"/>
              <a:t>. </a:t>
            </a:r>
          </a:p>
          <a:p>
            <a:r>
              <a:rPr lang="it-IT" sz="2400" dirty="0"/>
              <a:t>To use </a:t>
            </a:r>
            <a:r>
              <a:rPr lang="it-IT" sz="2400" dirty="0" err="1"/>
              <a:t>mathematical</a:t>
            </a:r>
            <a:r>
              <a:rPr lang="it-IT" sz="2400" dirty="0"/>
              <a:t> </a:t>
            </a:r>
            <a:r>
              <a:rPr lang="it-IT" sz="2400" dirty="0" err="1"/>
              <a:t>functions</a:t>
            </a:r>
            <a:r>
              <a:rPr lang="it-IT" sz="2400" dirty="0"/>
              <a:t>, </a:t>
            </a:r>
            <a:r>
              <a:rPr lang="it-IT" sz="2400" dirty="0" err="1"/>
              <a:t>you</a:t>
            </a:r>
            <a:r>
              <a:rPr lang="it-IT" sz="2400" dirty="0"/>
              <a:t> </a:t>
            </a:r>
            <a:r>
              <a:rPr lang="it-IT" sz="2400" dirty="0" err="1"/>
              <a:t>have</a:t>
            </a:r>
            <a:r>
              <a:rPr lang="it-IT" sz="2400" dirty="0"/>
              <a:t> to import the </a:t>
            </a:r>
            <a:r>
              <a:rPr lang="it-IT" sz="2400" dirty="0" err="1"/>
              <a:t>module</a:t>
            </a:r>
            <a:r>
              <a:rPr lang="it-IT" sz="2400" dirty="0"/>
              <a:t> </a:t>
            </a:r>
            <a:r>
              <a:rPr lang="it-IT" sz="2400" dirty="0" err="1"/>
              <a:t>using</a:t>
            </a:r>
            <a:r>
              <a:rPr lang="it-IT" sz="2400" dirty="0">
                <a:solidFill>
                  <a:schemeClr val="accent6">
                    <a:lumMod val="75000"/>
                  </a:schemeClr>
                </a:solidFill>
              </a:rPr>
              <a:t> import </a:t>
            </a:r>
            <a:r>
              <a:rPr lang="it-IT" sz="2400" dirty="0" err="1">
                <a:solidFill>
                  <a:schemeClr val="accent6">
                    <a:lumMod val="75000"/>
                  </a:schemeClr>
                </a:solidFill>
              </a:rPr>
              <a:t>math</a:t>
            </a:r>
            <a:r>
              <a:rPr lang="it-IT" sz="2400" dirty="0">
                <a:solidFill>
                  <a:schemeClr val="accent6">
                    <a:lumMod val="75000"/>
                  </a:schemeClr>
                </a:solidFill>
              </a:rPr>
              <a:t>.</a:t>
            </a:r>
          </a:p>
          <a:p>
            <a:r>
              <a:rPr lang="it-IT" sz="2400" dirty="0" err="1"/>
              <a:t>This</a:t>
            </a:r>
            <a:r>
              <a:rPr lang="it-IT" sz="2400" dirty="0"/>
              <a:t> </a:t>
            </a:r>
            <a:r>
              <a:rPr lang="it-IT" sz="2400" dirty="0" err="1"/>
              <a:t>module</a:t>
            </a:r>
            <a:r>
              <a:rPr lang="it-IT" sz="2400" dirty="0"/>
              <a:t> </a:t>
            </a:r>
            <a:r>
              <a:rPr lang="it-IT" sz="2400" dirty="0" err="1"/>
              <a:t>does</a:t>
            </a:r>
            <a:r>
              <a:rPr lang="it-IT" sz="2400" dirty="0"/>
              <a:t> </a:t>
            </a:r>
            <a:r>
              <a:rPr lang="it-IT" sz="2400" dirty="0" err="1"/>
              <a:t>not</a:t>
            </a:r>
            <a:r>
              <a:rPr lang="it-IT" sz="2400" dirty="0"/>
              <a:t> </a:t>
            </a:r>
            <a:r>
              <a:rPr lang="it-IT" sz="2400" dirty="0" err="1"/>
              <a:t>support</a:t>
            </a:r>
            <a:r>
              <a:rPr lang="it-IT" sz="2400" dirty="0"/>
              <a:t> </a:t>
            </a:r>
            <a:r>
              <a:rPr lang="it-IT" sz="2400" dirty="0" err="1"/>
              <a:t>complex</a:t>
            </a:r>
            <a:r>
              <a:rPr lang="it-IT" sz="2400" dirty="0"/>
              <a:t> </a:t>
            </a:r>
            <a:r>
              <a:rPr lang="it-IT" sz="2400" dirty="0" err="1"/>
              <a:t>datatypes</a:t>
            </a:r>
            <a:r>
              <a:rPr lang="it-IT" sz="2400" dirty="0"/>
              <a:t>. </a:t>
            </a:r>
            <a:r>
              <a:rPr lang="it-IT" sz="2400" dirty="0">
                <a:solidFill>
                  <a:schemeClr val="accent6">
                    <a:lumMod val="75000"/>
                  </a:schemeClr>
                </a:solidFill>
              </a:rPr>
              <a:t>The </a:t>
            </a:r>
            <a:r>
              <a:rPr lang="it-IT" sz="2400" dirty="0" err="1">
                <a:solidFill>
                  <a:schemeClr val="accent6">
                    <a:lumMod val="75000"/>
                  </a:schemeClr>
                </a:solidFill>
              </a:rPr>
              <a:t>cmath</a:t>
            </a:r>
            <a:r>
              <a:rPr lang="it-IT" sz="2400" dirty="0">
                <a:solidFill>
                  <a:schemeClr val="accent6">
                    <a:lumMod val="75000"/>
                  </a:schemeClr>
                </a:solidFill>
              </a:rPr>
              <a:t>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the </a:t>
            </a:r>
            <a:r>
              <a:rPr lang="it-IT" sz="2400" dirty="0" err="1">
                <a:solidFill>
                  <a:schemeClr val="accent6">
                    <a:lumMod val="75000"/>
                  </a:schemeClr>
                </a:solidFill>
              </a:rPr>
              <a:t>complex</a:t>
            </a:r>
            <a:r>
              <a:rPr lang="it-IT" sz="2400" dirty="0">
                <a:solidFill>
                  <a:schemeClr val="accent6">
                    <a:lumMod val="75000"/>
                  </a:schemeClr>
                </a:solidFill>
              </a:rPr>
              <a:t> </a:t>
            </a:r>
            <a:r>
              <a:rPr lang="it-IT" sz="2400" dirty="0" err="1">
                <a:solidFill>
                  <a:schemeClr val="accent6">
                    <a:lumMod val="75000"/>
                  </a:schemeClr>
                </a:solidFill>
              </a:rPr>
              <a:t>counterpart</a:t>
            </a:r>
            <a:r>
              <a:rPr lang="it-IT" sz="2400" dirty="0">
                <a:solidFill>
                  <a:schemeClr val="accent6">
                    <a:lumMod val="75000"/>
                  </a:schemeClr>
                </a:solidFill>
              </a:rPr>
              <a:t>.</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39</a:t>
            </a:fld>
            <a:endParaRPr lang="it-IT" dirty="0"/>
          </a:p>
        </p:txBody>
      </p:sp>
      <p:sp>
        <p:nvSpPr>
          <p:cNvPr id="7" name="Content Placeholder 6">
            <a:extLst>
              <a:ext uri="{FF2B5EF4-FFF2-40B4-BE49-F238E27FC236}">
                <a16:creationId xmlns:a16="http://schemas.microsoft.com/office/drawing/2014/main" id="{169A8105-1056-4644-B505-2715831DD1E1}"/>
              </a:ext>
            </a:extLst>
          </p:cNvPr>
          <p:cNvSpPr>
            <a:spLocks noGrp="1"/>
          </p:cNvSpPr>
          <p:nvPr>
            <p:ph sz="half" idx="2"/>
          </p:nvPr>
        </p:nvSpPr>
        <p:spPr/>
        <p:txBody>
          <a:bodyPr/>
          <a:lstStyle/>
          <a:p>
            <a:pPr marL="0" indent="0">
              <a:buNone/>
            </a:pPr>
            <a:r>
              <a:rPr lang="it-IT" sz="1800" dirty="0">
                <a:latin typeface="Consolas" panose="020B0609020204030204" pitchFamily="49" charset="0"/>
                <a:cs typeface="Consolas" panose="020B0609020204030204" pitchFamily="49" charset="0"/>
              </a:rPr>
              <a:t>import </a:t>
            </a:r>
            <a:r>
              <a:rPr lang="it-IT" sz="1800" dirty="0" err="1">
                <a:latin typeface="Consolas" panose="020B0609020204030204" pitchFamily="49" charset="0"/>
                <a:cs typeface="Consolas" panose="020B0609020204030204" pitchFamily="49" charset="0"/>
              </a:rPr>
              <a:t>math</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math.fabs</a:t>
            </a:r>
            <a:r>
              <a:rPr lang="it-IT" sz="1800" dirty="0">
                <a:latin typeface="Consolas" panose="020B0609020204030204" pitchFamily="49" charset="0"/>
                <a:cs typeface="Consolas" panose="020B0609020204030204" pitchFamily="49" charset="0"/>
              </a:rPr>
              <a:t>(-3))</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math.log</a:t>
            </a:r>
            <a:r>
              <a:rPr lang="it-IT" sz="1800" dirty="0">
                <a:latin typeface="Consolas" panose="020B0609020204030204" pitchFamily="49" charset="0"/>
                <a:cs typeface="Consolas" panose="020B0609020204030204" pitchFamily="49" charset="0"/>
              </a:rPr>
              <a:t>(1000, 10))</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math.exp</a:t>
            </a:r>
            <a:r>
              <a:rPr lang="it-IT" sz="1800" dirty="0">
                <a:latin typeface="Consolas" panose="020B0609020204030204" pitchFamily="49" charset="0"/>
                <a:cs typeface="Consolas" panose="020B0609020204030204" pitchFamily="49" charset="0"/>
              </a:rPr>
              <a:t>(5));</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math.sin</a:t>
            </a:r>
            <a:r>
              <a:rPr lang="it-IT" sz="1800" dirty="0">
                <a:latin typeface="Consolas" panose="020B0609020204030204" pitchFamily="49" charset="0"/>
                <a:cs typeface="Consolas" panose="020B0609020204030204" pitchFamily="49" charset="0"/>
              </a:rPr>
              <a:t>(90));</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Output</a:t>
            </a:r>
          </a:p>
          <a:p>
            <a:pPr marL="0" indent="0">
              <a:buNone/>
            </a:pPr>
            <a:r>
              <a:rPr lang="en-GB" sz="1800" dirty="0">
                <a:latin typeface="Consolas" panose="020B0609020204030204" pitchFamily="49" charset="0"/>
                <a:cs typeface="Consolas" panose="020B0609020204030204" pitchFamily="49" charset="0"/>
              </a:rPr>
              <a:t>3.0</a:t>
            </a:r>
          </a:p>
          <a:p>
            <a:pPr marL="0" indent="0">
              <a:buNone/>
            </a:pPr>
            <a:r>
              <a:rPr lang="en-GB" sz="1800" dirty="0">
                <a:latin typeface="Consolas" panose="020B0609020204030204" pitchFamily="49" charset="0"/>
                <a:cs typeface="Consolas" panose="020B0609020204030204" pitchFamily="49" charset="0"/>
              </a:rPr>
              <a:t>2.999</a:t>
            </a:r>
          </a:p>
          <a:p>
            <a:pPr marL="0" indent="0">
              <a:buNone/>
            </a:pPr>
            <a:r>
              <a:rPr lang="en-GB" sz="1800" dirty="0">
                <a:latin typeface="Consolas" panose="020B0609020204030204" pitchFamily="49" charset="0"/>
                <a:cs typeface="Consolas" panose="020B0609020204030204" pitchFamily="49" charset="0"/>
              </a:rPr>
              <a:t>148.413</a:t>
            </a:r>
          </a:p>
          <a:p>
            <a:pPr marL="0" indent="0">
              <a:buNone/>
            </a:pPr>
            <a:r>
              <a:rPr lang="en-GB" sz="1800" dirty="0">
                <a:latin typeface="Consolas" panose="020B0609020204030204" pitchFamily="49" charset="0"/>
                <a:cs typeface="Consolas" panose="020B0609020204030204" pitchFamily="49" charset="0"/>
              </a:rPr>
              <a:t>0.893</a:t>
            </a:r>
          </a:p>
        </p:txBody>
      </p:sp>
    </p:spTree>
    <p:extLst>
      <p:ext uri="{BB962C8B-B14F-4D97-AF65-F5344CB8AC3E}">
        <p14:creationId xmlns:p14="http://schemas.microsoft.com/office/powerpoint/2010/main" val="222631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4F3D-AD31-E347-AA3C-7EFBCD137F0B}"/>
              </a:ext>
            </a:extLst>
          </p:cNvPr>
          <p:cNvSpPr>
            <a:spLocks noGrp="1"/>
          </p:cNvSpPr>
          <p:nvPr>
            <p:ph type="title"/>
          </p:nvPr>
        </p:nvSpPr>
        <p:spPr/>
        <p:txBody>
          <a:bodyPr/>
          <a:lstStyle/>
          <a:p>
            <a:r>
              <a:rPr lang="en-GB" dirty="0"/>
              <a:t>The Zen of Python</a:t>
            </a:r>
          </a:p>
        </p:txBody>
      </p:sp>
      <p:sp>
        <p:nvSpPr>
          <p:cNvPr id="3" name="Content Placeholder 2">
            <a:extLst>
              <a:ext uri="{FF2B5EF4-FFF2-40B4-BE49-F238E27FC236}">
                <a16:creationId xmlns:a16="http://schemas.microsoft.com/office/drawing/2014/main" id="{B0A8914D-7F17-8648-83FC-679B4A595476}"/>
              </a:ext>
            </a:extLst>
          </p:cNvPr>
          <p:cNvSpPr>
            <a:spLocks noGrp="1"/>
          </p:cNvSpPr>
          <p:nvPr>
            <p:ph idx="1"/>
          </p:nvPr>
        </p:nvSpPr>
        <p:spPr/>
        <p:txBody>
          <a:bodyPr/>
          <a:lstStyle/>
          <a:p>
            <a:r>
              <a:rPr lang="it-IT" sz="2800" dirty="0" err="1"/>
              <a:t>Experienced</a:t>
            </a:r>
            <a:r>
              <a:rPr lang="it-IT" sz="2800" dirty="0"/>
              <a:t> </a:t>
            </a:r>
            <a:r>
              <a:rPr lang="it-IT" sz="2800" dirty="0" err="1"/>
              <a:t>Python</a:t>
            </a:r>
            <a:r>
              <a:rPr lang="it-IT" sz="2800" dirty="0"/>
              <a:t> </a:t>
            </a:r>
            <a:r>
              <a:rPr lang="it-IT" sz="2800" dirty="0" err="1"/>
              <a:t>programmers</a:t>
            </a:r>
            <a:r>
              <a:rPr lang="it-IT" sz="2800" dirty="0"/>
              <a:t> </a:t>
            </a:r>
            <a:r>
              <a:rPr lang="it-IT" sz="2800" dirty="0" err="1"/>
              <a:t>will</a:t>
            </a:r>
            <a:r>
              <a:rPr lang="it-IT" sz="2800" dirty="0"/>
              <a:t> </a:t>
            </a:r>
            <a:r>
              <a:rPr lang="it-IT" sz="2800" dirty="0" err="1"/>
              <a:t>encourage</a:t>
            </a:r>
            <a:r>
              <a:rPr lang="it-IT" sz="2800" dirty="0"/>
              <a:t> </a:t>
            </a:r>
            <a:r>
              <a:rPr lang="it-IT" sz="2800" dirty="0" err="1"/>
              <a:t>you</a:t>
            </a:r>
            <a:r>
              <a:rPr lang="it-IT" sz="2800" dirty="0"/>
              <a:t> to </a:t>
            </a:r>
            <a:r>
              <a:rPr lang="it-IT" sz="2800" dirty="0" err="1">
                <a:solidFill>
                  <a:schemeClr val="accent6">
                    <a:lumMod val="75000"/>
                  </a:schemeClr>
                </a:solidFill>
              </a:rPr>
              <a:t>avoid</a:t>
            </a:r>
            <a:r>
              <a:rPr lang="it-IT" sz="2800" dirty="0">
                <a:solidFill>
                  <a:schemeClr val="accent6">
                    <a:lumMod val="75000"/>
                  </a:schemeClr>
                </a:solidFill>
              </a:rPr>
              <a:t> </a:t>
            </a:r>
            <a:r>
              <a:rPr lang="it-IT" sz="2800" dirty="0" err="1">
                <a:solidFill>
                  <a:schemeClr val="accent6">
                    <a:lumMod val="75000"/>
                  </a:schemeClr>
                </a:solidFill>
              </a:rPr>
              <a:t>complexity</a:t>
            </a:r>
            <a:r>
              <a:rPr lang="it-IT" sz="2800" dirty="0">
                <a:solidFill>
                  <a:schemeClr val="accent6">
                    <a:lumMod val="75000"/>
                  </a:schemeClr>
                </a:solidFill>
              </a:rPr>
              <a:t> </a:t>
            </a:r>
            <a:r>
              <a:rPr lang="it-IT" sz="2800" dirty="0"/>
              <a:t>and </a:t>
            </a:r>
            <a:r>
              <a:rPr lang="it-IT" sz="2800" dirty="0" err="1">
                <a:solidFill>
                  <a:schemeClr val="accent6">
                    <a:lumMod val="75000"/>
                  </a:schemeClr>
                </a:solidFill>
              </a:rPr>
              <a:t>aim</a:t>
            </a:r>
            <a:r>
              <a:rPr lang="it-IT" sz="2800" dirty="0">
                <a:solidFill>
                  <a:schemeClr val="accent6">
                    <a:lumMod val="75000"/>
                  </a:schemeClr>
                </a:solidFill>
              </a:rPr>
              <a:t> for </a:t>
            </a:r>
            <a:r>
              <a:rPr lang="it-IT" sz="2800" dirty="0" err="1">
                <a:solidFill>
                  <a:schemeClr val="accent6">
                    <a:lumMod val="75000"/>
                  </a:schemeClr>
                </a:solidFill>
              </a:rPr>
              <a:t>simplicity</a:t>
            </a:r>
            <a:r>
              <a:rPr lang="it-IT" sz="2800" dirty="0"/>
              <a:t> </a:t>
            </a:r>
            <a:r>
              <a:rPr lang="it-IT" sz="2800" dirty="0" err="1"/>
              <a:t>whenever</a:t>
            </a:r>
            <a:r>
              <a:rPr lang="it-IT" sz="2800" dirty="0"/>
              <a:t> </a:t>
            </a:r>
            <a:r>
              <a:rPr lang="it-IT" sz="2800" dirty="0" err="1"/>
              <a:t>possible</a:t>
            </a:r>
            <a:r>
              <a:rPr lang="it-IT" sz="2800" dirty="0"/>
              <a:t>. </a:t>
            </a:r>
          </a:p>
          <a:p>
            <a:r>
              <a:rPr lang="it-IT" sz="2800" dirty="0"/>
              <a:t>The </a:t>
            </a:r>
            <a:r>
              <a:rPr lang="it-IT" sz="2800" dirty="0" err="1"/>
              <a:t>Python</a:t>
            </a:r>
            <a:r>
              <a:rPr lang="it-IT" sz="2800" dirty="0"/>
              <a:t> </a:t>
            </a:r>
            <a:r>
              <a:rPr lang="it-IT" sz="2800" dirty="0" err="1"/>
              <a:t>community’s</a:t>
            </a:r>
            <a:r>
              <a:rPr lang="it-IT" sz="2800" dirty="0"/>
              <a:t> </a:t>
            </a:r>
            <a:r>
              <a:rPr lang="it-IT" sz="2800" dirty="0" err="1"/>
              <a:t>philosophy</a:t>
            </a:r>
            <a:r>
              <a:rPr lang="it-IT" sz="2800" dirty="0"/>
              <a:t> </a:t>
            </a:r>
            <a:r>
              <a:rPr lang="it-IT" sz="2800" dirty="0" err="1"/>
              <a:t>is</a:t>
            </a:r>
            <a:r>
              <a:rPr lang="it-IT" sz="2800" dirty="0"/>
              <a:t> </a:t>
            </a:r>
            <a:r>
              <a:rPr lang="it-IT" sz="2800" dirty="0" err="1"/>
              <a:t>contained</a:t>
            </a:r>
            <a:r>
              <a:rPr lang="it-IT" sz="2800" dirty="0"/>
              <a:t> in “</a:t>
            </a:r>
            <a:r>
              <a:rPr lang="it-IT" sz="2800" dirty="0">
                <a:solidFill>
                  <a:schemeClr val="accent6">
                    <a:lumMod val="75000"/>
                  </a:schemeClr>
                </a:solidFill>
              </a:rPr>
              <a:t>The Zen of </a:t>
            </a:r>
            <a:r>
              <a:rPr lang="it-IT" sz="2800" dirty="0" err="1">
                <a:solidFill>
                  <a:schemeClr val="accent6">
                    <a:lumMod val="75000"/>
                  </a:schemeClr>
                </a:solidFill>
              </a:rPr>
              <a:t>Python</a:t>
            </a:r>
            <a:r>
              <a:rPr lang="it-IT" sz="2800" dirty="0"/>
              <a:t>” by Tim </a:t>
            </a:r>
            <a:r>
              <a:rPr lang="it-IT" sz="2800" dirty="0" err="1"/>
              <a:t>Peters</a:t>
            </a:r>
            <a:r>
              <a:rPr lang="it-IT" sz="2800" dirty="0"/>
              <a:t>. </a:t>
            </a:r>
            <a:r>
              <a:rPr lang="it-IT" sz="2800" dirty="0" err="1"/>
              <a:t>You</a:t>
            </a:r>
            <a:r>
              <a:rPr lang="it-IT" sz="2800" dirty="0"/>
              <a:t> can </a:t>
            </a:r>
            <a:r>
              <a:rPr lang="it-IT" sz="2800" dirty="0" err="1"/>
              <a:t>access</a:t>
            </a:r>
            <a:r>
              <a:rPr lang="it-IT" sz="2800" dirty="0"/>
              <a:t> </a:t>
            </a:r>
            <a:r>
              <a:rPr lang="it-IT" sz="2800" dirty="0" err="1"/>
              <a:t>this</a:t>
            </a:r>
            <a:r>
              <a:rPr lang="it-IT" sz="2800" dirty="0"/>
              <a:t> brief set of </a:t>
            </a:r>
            <a:r>
              <a:rPr lang="it-IT" sz="2800" dirty="0" err="1"/>
              <a:t>principles</a:t>
            </a:r>
            <a:r>
              <a:rPr lang="it-IT" sz="2800" dirty="0"/>
              <a:t> for </a:t>
            </a:r>
            <a:r>
              <a:rPr lang="it-IT" sz="2800" dirty="0" err="1"/>
              <a:t>writing</a:t>
            </a:r>
            <a:r>
              <a:rPr lang="it-IT" sz="2800" dirty="0"/>
              <a:t> </a:t>
            </a:r>
            <a:r>
              <a:rPr lang="it-IT" sz="2800" dirty="0" err="1"/>
              <a:t>good</a:t>
            </a:r>
            <a:r>
              <a:rPr lang="it-IT" sz="2800" dirty="0"/>
              <a:t> code by </a:t>
            </a:r>
            <a:r>
              <a:rPr lang="it-IT" sz="2800" dirty="0" err="1"/>
              <a:t>entering</a:t>
            </a:r>
            <a:r>
              <a:rPr lang="it-IT" sz="2800" dirty="0"/>
              <a:t> </a:t>
            </a:r>
            <a:r>
              <a:rPr lang="it-IT" sz="2800" dirty="0">
                <a:solidFill>
                  <a:schemeClr val="accent6">
                    <a:lumMod val="75000"/>
                  </a:schemeClr>
                </a:solidFill>
              </a:rPr>
              <a:t>import </a:t>
            </a:r>
            <a:r>
              <a:rPr lang="it-IT" sz="2800" dirty="0" err="1">
                <a:solidFill>
                  <a:schemeClr val="accent6">
                    <a:lumMod val="75000"/>
                  </a:schemeClr>
                </a:solidFill>
              </a:rPr>
              <a:t>this</a:t>
            </a:r>
            <a:r>
              <a:rPr lang="it-IT" sz="2800" dirty="0"/>
              <a:t> </a:t>
            </a:r>
            <a:r>
              <a:rPr lang="it-IT" sz="2800" dirty="0" err="1"/>
              <a:t>into</a:t>
            </a:r>
            <a:r>
              <a:rPr lang="it-IT" sz="2800" dirty="0"/>
              <a:t> </a:t>
            </a:r>
            <a:r>
              <a:rPr lang="it-IT" sz="2800" dirty="0" err="1"/>
              <a:t>your</a:t>
            </a:r>
            <a:r>
              <a:rPr lang="it-IT" sz="2800" dirty="0"/>
              <a:t> </a:t>
            </a:r>
            <a:r>
              <a:rPr lang="it-IT" sz="2800" dirty="0" err="1"/>
              <a:t>interpreter</a:t>
            </a:r>
            <a:r>
              <a:rPr lang="it-IT" sz="2800" dirty="0"/>
              <a:t>. </a:t>
            </a:r>
          </a:p>
          <a:p>
            <a:endParaRPr lang="en-GB" dirty="0"/>
          </a:p>
        </p:txBody>
      </p:sp>
      <p:sp>
        <p:nvSpPr>
          <p:cNvPr id="4" name="Slide Number Placeholder 3">
            <a:extLst>
              <a:ext uri="{FF2B5EF4-FFF2-40B4-BE49-F238E27FC236}">
                <a16:creationId xmlns:a16="http://schemas.microsoft.com/office/drawing/2014/main" id="{3C387297-CA5C-F744-97CA-71D2A81092DA}"/>
              </a:ext>
            </a:extLst>
          </p:cNvPr>
          <p:cNvSpPr>
            <a:spLocks noGrp="1"/>
          </p:cNvSpPr>
          <p:nvPr>
            <p:ph type="sldNum" sz="quarter" idx="10"/>
          </p:nvPr>
        </p:nvSpPr>
        <p:spPr/>
        <p:txBody>
          <a:bodyPr/>
          <a:lstStyle/>
          <a:p>
            <a:pPr>
              <a:defRPr/>
            </a:pPr>
            <a:fld id="{F2F2B1D7-7472-F447-9180-A50BF452206C}" type="slidenum">
              <a:rPr lang="it-IT" smtClean="0"/>
              <a:pPr>
                <a:defRPr/>
              </a:pPr>
              <a:t>4</a:t>
            </a:fld>
            <a:endParaRPr lang="it-IT" dirty="0"/>
          </a:p>
        </p:txBody>
      </p:sp>
    </p:spTree>
    <p:extLst>
      <p:ext uri="{BB962C8B-B14F-4D97-AF65-F5344CB8AC3E}">
        <p14:creationId xmlns:p14="http://schemas.microsoft.com/office/powerpoint/2010/main" val="729764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String</a:t>
            </a:r>
            <a:r>
              <a:rPr lang="it-IT" altLang="it-IT" dirty="0"/>
              <a:t> </a:t>
            </a:r>
            <a:r>
              <a:rPr lang="it-IT" altLang="it-IT" dirty="0" err="1"/>
              <a:t>Literals</a:t>
            </a:r>
            <a:endParaRPr lang="it-IT" altLang="it-IT" dirty="0"/>
          </a:p>
        </p:txBody>
      </p:sp>
    </p:spTree>
    <p:extLst>
      <p:ext uri="{BB962C8B-B14F-4D97-AF65-F5344CB8AC3E}">
        <p14:creationId xmlns:p14="http://schemas.microsoft.com/office/powerpoint/2010/main" val="1813741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9013496-D7D9-C24F-ADCA-0903252B7AAC}"/>
              </a:ext>
            </a:extLst>
          </p:cNvPr>
          <p:cNvSpPr>
            <a:spLocks noGrp="1" noChangeArrowheads="1"/>
          </p:cNvSpPr>
          <p:nvPr>
            <p:ph type="title"/>
          </p:nvPr>
        </p:nvSpPr>
        <p:spPr/>
        <p:txBody>
          <a:bodyPr/>
          <a:lstStyle/>
          <a:p>
            <a:r>
              <a:rPr lang="en-US" altLang="it-IT"/>
              <a:t>String</a:t>
            </a:r>
          </a:p>
        </p:txBody>
      </p:sp>
      <p:sp>
        <p:nvSpPr>
          <p:cNvPr id="3" name="Content Placeholder 2">
            <a:extLst>
              <a:ext uri="{FF2B5EF4-FFF2-40B4-BE49-F238E27FC236}">
                <a16:creationId xmlns:a16="http://schemas.microsoft.com/office/drawing/2014/main" id="{5CAA7D7D-164F-BA41-A7D4-C8D12515EF12}"/>
              </a:ext>
            </a:extLst>
          </p:cNvPr>
          <p:cNvSpPr>
            <a:spLocks noGrp="1"/>
          </p:cNvSpPr>
          <p:nvPr>
            <p:ph idx="1"/>
          </p:nvPr>
        </p:nvSpPr>
        <p:spPr/>
        <p:txBody>
          <a:bodyPr rtlCol="0">
            <a:normAutofit/>
          </a:bodyPr>
          <a:lstStyle/>
          <a:p>
            <a:pPr fontAlgn="auto">
              <a:spcAft>
                <a:spcPts val="0"/>
              </a:spcAft>
              <a:buFont typeface="Arial"/>
              <a:buChar char="•"/>
              <a:defRPr/>
            </a:pPr>
            <a:r>
              <a:rPr lang="en-US" sz="2000" dirty="0">
                <a:solidFill>
                  <a:schemeClr val="accent6">
                    <a:lumMod val="75000"/>
                  </a:schemeClr>
                </a:solidFill>
                <a:latin typeface="Calibri" panose="020F0502020204030204" pitchFamily="34" charset="0"/>
                <a:cs typeface="Calibri" panose="020F0502020204030204" pitchFamily="34" charset="0"/>
              </a:rPr>
              <a:t>A string is a </a:t>
            </a:r>
            <a:r>
              <a:rPr lang="en-US" sz="2000" b="1" dirty="0">
                <a:solidFill>
                  <a:schemeClr val="accent6">
                    <a:lumMod val="75000"/>
                  </a:schemeClr>
                </a:solidFill>
                <a:latin typeface="Calibri" panose="020F0502020204030204" pitchFamily="34" charset="0"/>
                <a:cs typeface="Calibri" panose="020F0502020204030204" pitchFamily="34" charset="0"/>
              </a:rPr>
              <a:t>sequence</a:t>
            </a:r>
            <a:r>
              <a:rPr lang="en-US" sz="2000" dirty="0">
                <a:solidFill>
                  <a:schemeClr val="accent6">
                    <a:lumMod val="75000"/>
                  </a:schemeClr>
                </a:solidFill>
                <a:latin typeface="Calibri" panose="020F0502020204030204" pitchFamily="34" charset="0"/>
                <a:cs typeface="Calibri" panose="020F0502020204030204" pitchFamily="34" charset="0"/>
              </a:rPr>
              <a:t> of UNICODE characters (16bit encoding). </a:t>
            </a:r>
            <a:r>
              <a:rPr lang="it-IT" sz="2000" dirty="0" err="1">
                <a:latin typeface="Calibri" panose="020F0502020204030204" pitchFamily="34" charset="0"/>
                <a:cs typeface="Calibri" panose="020F0502020204030204" pitchFamily="34" charset="0"/>
              </a:rPr>
              <a:t>Sequences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allow</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you</a:t>
            </a:r>
            <a:r>
              <a:rPr lang="it-IT" sz="2000" dirty="0">
                <a:latin typeface="Calibri" panose="020F0502020204030204" pitchFamily="34" charset="0"/>
                <a:cs typeface="Calibri" panose="020F0502020204030204" pitchFamily="34" charset="0"/>
              </a:rPr>
              <a:t> to </a:t>
            </a:r>
            <a:r>
              <a:rPr lang="it-IT" sz="2000" dirty="0" err="1">
                <a:latin typeface="Calibri" panose="020F0502020204030204" pitchFamily="34" charset="0"/>
                <a:cs typeface="Calibri" panose="020F0502020204030204" pitchFamily="34" charset="0"/>
              </a:rPr>
              <a:t>store</a:t>
            </a:r>
            <a:r>
              <a:rPr lang="it-IT" sz="2000" dirty="0">
                <a:latin typeface="Calibri" panose="020F0502020204030204" pitchFamily="34" charset="0"/>
                <a:cs typeface="Calibri" panose="020F0502020204030204" pitchFamily="34" charset="0"/>
              </a:rPr>
              <a:t> multiple </a:t>
            </a:r>
            <a:r>
              <a:rPr lang="it-IT" sz="2000" dirty="0" err="1">
                <a:latin typeface="Calibri" panose="020F0502020204030204" pitchFamily="34" charset="0"/>
                <a:cs typeface="Calibri" panose="020F0502020204030204" pitchFamily="34" charset="0"/>
              </a:rPr>
              <a:t>values</a:t>
            </a:r>
            <a:r>
              <a:rPr lang="it-IT" sz="2000" dirty="0">
                <a:latin typeface="Calibri" panose="020F0502020204030204" pitchFamily="34" charset="0"/>
                <a:cs typeface="Calibri" panose="020F0502020204030204" pitchFamily="34" charset="0"/>
              </a:rPr>
              <a:t> in an </a:t>
            </a:r>
            <a:r>
              <a:rPr lang="it-IT" sz="2000" dirty="0" err="1">
                <a:latin typeface="Calibri" panose="020F0502020204030204" pitchFamily="34" charset="0"/>
                <a:cs typeface="Calibri" panose="020F0502020204030204" pitchFamily="34" charset="0"/>
              </a:rPr>
              <a:t>organized</a:t>
            </a:r>
            <a:r>
              <a:rPr lang="it-IT" sz="2000" dirty="0">
                <a:latin typeface="Calibri" panose="020F0502020204030204" pitchFamily="34" charset="0"/>
                <a:cs typeface="Calibri" panose="020F0502020204030204" pitchFamily="34" charset="0"/>
              </a:rPr>
              <a:t> and </a:t>
            </a:r>
            <a:r>
              <a:rPr lang="it-IT" sz="2000" dirty="0" err="1">
                <a:latin typeface="Calibri" panose="020F0502020204030204" pitchFamily="34" charset="0"/>
                <a:cs typeface="Calibri" panose="020F0502020204030204" pitchFamily="34" charset="0"/>
              </a:rPr>
              <a:t>efficient</a:t>
            </a:r>
            <a:r>
              <a:rPr lang="it-IT" sz="2000" dirty="0">
                <a:latin typeface="Calibri" panose="020F0502020204030204" pitchFamily="34" charset="0"/>
                <a:cs typeface="Calibri" panose="020F0502020204030204" pitchFamily="34" charset="0"/>
              </a:rPr>
              <a:t> fashion. </a:t>
            </a:r>
            <a:r>
              <a:rPr lang="it-IT" sz="2000" dirty="0" err="1">
                <a:latin typeface="Calibri" panose="020F0502020204030204" pitchFamily="34" charset="0"/>
                <a:cs typeface="Calibri" panose="020F0502020204030204" pitchFamily="34" charset="0"/>
              </a:rPr>
              <a:t>There</a:t>
            </a:r>
            <a:r>
              <a:rPr lang="it-IT" sz="2000" dirty="0">
                <a:latin typeface="Calibri" panose="020F0502020204030204" pitchFamily="34" charset="0"/>
                <a:cs typeface="Calibri" panose="020F0502020204030204" pitchFamily="34" charset="0"/>
              </a:rPr>
              <a:t> are </a:t>
            </a:r>
            <a:r>
              <a:rPr lang="it-IT" sz="2000" dirty="0" err="1">
                <a:latin typeface="Calibri" panose="020F0502020204030204" pitchFamily="34" charset="0"/>
                <a:cs typeface="Calibri" panose="020F0502020204030204" pitchFamily="34" charset="0"/>
              </a:rPr>
              <a:t>seven</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sequence</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types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strings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Unicode</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strings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lists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tuples</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bytearrays</a:t>
            </a:r>
            <a:r>
              <a:rPr lang="it-IT" sz="2000" dirty="0">
                <a:latin typeface="Calibri" panose="020F0502020204030204" pitchFamily="34" charset="0"/>
                <a:cs typeface="Calibri" panose="020F0502020204030204" pitchFamily="34" charset="0"/>
              </a:rPr>
              <a:t>, buffers, and </a:t>
            </a:r>
            <a:r>
              <a:rPr lang="it-IT" sz="2000" dirty="0" err="1">
                <a:latin typeface="Calibri" panose="020F0502020204030204" pitchFamily="34" charset="0"/>
                <a:cs typeface="Calibri" panose="020F0502020204030204" pitchFamily="34" charset="0"/>
              </a:rPr>
              <a:t>xrange</a:t>
            </a:r>
            <a:r>
              <a:rPr lang="it-IT" sz="2000" dirty="0">
                <a:latin typeface="Calibri" panose="020F0502020204030204" pitchFamily="34" charset="0"/>
                <a:cs typeface="Calibri" panose="020F0502020204030204" pitchFamily="34" charset="0"/>
              </a:rPr>
              <a:t> </a:t>
            </a:r>
            <a:r>
              <a:rPr lang="it-IT" sz="2000" dirty="0" err="1">
                <a:latin typeface="Calibri" panose="020F0502020204030204" pitchFamily="34" charset="0"/>
                <a:cs typeface="Calibri" panose="020F0502020204030204" pitchFamily="34" charset="0"/>
              </a:rPr>
              <a:t>objects</a:t>
            </a:r>
            <a:r>
              <a:rPr lang="it-IT" sz="2000" dirty="0">
                <a:latin typeface="Calibri" panose="020F0502020204030204" pitchFamily="34" charset="0"/>
                <a:cs typeface="Calibri" panose="020F0502020204030204" pitchFamily="34" charset="0"/>
              </a:rPr>
              <a:t>.</a:t>
            </a:r>
            <a:endParaRPr lang="en-US" sz="2000" dirty="0">
              <a:solidFill>
                <a:schemeClr val="accent6">
                  <a:lumMod val="75000"/>
                </a:schemeClr>
              </a:solidFill>
              <a:latin typeface="Calibri" panose="020F0502020204030204" pitchFamily="34" charset="0"/>
              <a:cs typeface="Calibri" panose="020F0502020204030204" pitchFamily="34" charset="0"/>
            </a:endParaRPr>
          </a:p>
          <a:p>
            <a:pPr fontAlgn="auto">
              <a:spcAft>
                <a:spcPts val="0"/>
              </a:spcAft>
              <a:buFont typeface="Arial"/>
              <a:buChar char="•"/>
              <a:defRPr/>
            </a:pPr>
            <a:r>
              <a:rPr lang="en-US" sz="2000" dirty="0">
                <a:latin typeface="Calibri" panose="020F0502020204030204" pitchFamily="34" charset="0"/>
                <a:cs typeface="Calibri" panose="020F0502020204030204" pitchFamily="34" charset="0"/>
              </a:rPr>
              <a:t>Anything inside quotes is considered a string. It is possible to use single or double quotes around strings:</a:t>
            </a:r>
          </a:p>
          <a:p>
            <a:pPr lvl="1" fontAlgn="auto">
              <a:spcAft>
                <a:spcPts val="0"/>
              </a:spcAft>
              <a:buFont typeface="Arial"/>
              <a:buChar char="•"/>
              <a:defRPr/>
            </a:pPr>
            <a:r>
              <a:rPr lang="en-US" sz="2000" dirty="0">
                <a:latin typeface="Calibri" panose="020F0502020204030204" pitchFamily="34" charset="0"/>
                <a:cs typeface="Calibri" panose="020F0502020204030204" pitchFamily="34" charset="0"/>
              </a:rPr>
              <a:t>"This is a string."</a:t>
            </a:r>
          </a:p>
          <a:p>
            <a:pPr lvl="1" fontAlgn="auto">
              <a:spcAft>
                <a:spcPts val="0"/>
              </a:spcAft>
              <a:buFont typeface="Arial"/>
              <a:buChar char="•"/>
              <a:defRPr/>
            </a:pPr>
            <a:r>
              <a:rPr lang="it-IT"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This is also a string.</a:t>
            </a:r>
            <a:r>
              <a:rPr lang="it-IT"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lvl="1" fontAlgn="auto">
              <a:spcAft>
                <a:spcPts val="0"/>
              </a:spcAft>
              <a:buFont typeface="Arial"/>
              <a:buChar char="•"/>
              <a:defRPr/>
            </a:pPr>
            <a:r>
              <a:rPr lang="en-US" sz="2000" dirty="0">
                <a:latin typeface="Calibri" panose="020F0502020204030204" pitchFamily="34" charset="0"/>
                <a:cs typeface="Calibri" panose="020F0502020204030204" pitchFamily="34" charset="0"/>
              </a:rPr>
              <a:t>'I told my friend, "Python is my favorite language!"'</a:t>
            </a:r>
          </a:p>
          <a:p>
            <a:pPr lvl="1" fontAlgn="auto">
              <a:spcAft>
                <a:spcPts val="0"/>
              </a:spcAft>
              <a:buFont typeface="Arial"/>
              <a:buChar char="•"/>
              <a:defRPr/>
            </a:pPr>
            <a:r>
              <a:rPr lang="en-US" sz="2000" dirty="0">
                <a:latin typeface="Calibri" panose="020F0502020204030204" pitchFamily="34" charset="0"/>
                <a:cs typeface="Calibri" panose="020F0502020204030204" pitchFamily="34" charset="0"/>
              </a:rPr>
              <a:t>"The language 'Python' is named after Monty Python, not the snake.”</a:t>
            </a:r>
          </a:p>
          <a:p>
            <a:pPr fontAlgn="auto">
              <a:spcAft>
                <a:spcPts val="0"/>
              </a:spcAft>
              <a:buFont typeface="Arial"/>
              <a:buChar char="•"/>
              <a:defRPr/>
            </a:pPr>
            <a:r>
              <a:rPr lang="en-US" sz="2000" dirty="0">
                <a:solidFill>
                  <a:schemeClr val="accent6">
                    <a:lumMod val="75000"/>
                  </a:schemeClr>
                </a:solidFill>
                <a:latin typeface="Calibri" panose="020F0502020204030204" pitchFamily="34" charset="0"/>
                <a:cs typeface="Calibri" panose="020F0502020204030204" pitchFamily="34" charset="0"/>
              </a:rPr>
              <a:t>Syntax highlighting is helpful!</a:t>
            </a:r>
          </a:p>
          <a:p>
            <a:pPr fontAlgn="auto">
              <a:spcAft>
                <a:spcPts val="0"/>
              </a:spcAft>
              <a:buFont typeface="Arial"/>
              <a:buChar char="•"/>
              <a:defRPr/>
            </a:pPr>
            <a:endParaRPr lang="en-US" sz="2000" dirty="0">
              <a:latin typeface="Calibri" panose="020F0502020204030204" pitchFamily="34" charset="0"/>
              <a:cs typeface="Calibri" panose="020F0502020204030204" pitchFamily="34" charset="0"/>
            </a:endParaRPr>
          </a:p>
          <a:p>
            <a:pPr fontAlgn="auto">
              <a:spcAft>
                <a:spcPts val="0"/>
              </a:spcAft>
              <a:buFont typeface="Arial"/>
              <a:buChar char="•"/>
              <a:defRPr/>
            </a:pPr>
            <a:endParaRPr lang="en-US" sz="2000" dirty="0">
              <a:latin typeface="Calibri" panose="020F0502020204030204" pitchFamily="34" charset="0"/>
              <a:cs typeface="Calibri" panose="020F0502020204030204" pitchFamily="34" charset="0"/>
            </a:endParaRPr>
          </a:p>
        </p:txBody>
      </p:sp>
      <p:sp>
        <p:nvSpPr>
          <p:cNvPr id="30723" name="Slide Number Placeholder 3">
            <a:extLst>
              <a:ext uri="{FF2B5EF4-FFF2-40B4-BE49-F238E27FC236}">
                <a16:creationId xmlns:a16="http://schemas.microsoft.com/office/drawing/2014/main" id="{C579E07E-BB0E-2441-8115-C5500CB516A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67689E-438C-894F-8935-DE9F851AD9D1}" type="slidenum">
              <a:rPr lang="it-IT" altLang="it-IT"/>
              <a:pPr fontAlgn="base">
                <a:spcBef>
                  <a:spcPct val="0"/>
                </a:spcBef>
                <a:spcAft>
                  <a:spcPct val="0"/>
                </a:spcAft>
              </a:pPr>
              <a:t>41</a:t>
            </a:fld>
            <a:endParaRPr lang="it-IT" altLang="it-IT"/>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err="1"/>
              <a:t>len</a:t>
            </a:r>
            <a:r>
              <a:rPr lang="en-GB" dirty="0"/>
              <a:t>()</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len</a:t>
            </a:r>
            <a:r>
              <a:rPr lang="it-IT" sz="2000" dirty="0">
                <a:solidFill>
                  <a:schemeClr val="accent6">
                    <a:lumMod val="75000"/>
                  </a:schemeClr>
                </a:solidFill>
              </a:rPr>
              <a:t>() </a:t>
            </a:r>
            <a:r>
              <a:rPr lang="it-IT" sz="2000" dirty="0" err="1">
                <a:solidFill>
                  <a:schemeClr val="accent6">
                    <a:lumMod val="75000"/>
                  </a:schemeClr>
                </a:solidFill>
              </a:rPr>
              <a:t>bultin</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returns</a:t>
            </a:r>
            <a:r>
              <a:rPr lang="it-IT" sz="2000" dirty="0">
                <a:solidFill>
                  <a:schemeClr val="accent6">
                    <a:lumMod val="75000"/>
                  </a:schemeClr>
                </a:solidFill>
              </a:rPr>
              <a:t> the </a:t>
            </a:r>
            <a:r>
              <a:rPr lang="it-IT" sz="2000" dirty="0" err="1">
                <a:solidFill>
                  <a:schemeClr val="accent6">
                    <a:lumMod val="75000"/>
                  </a:schemeClr>
                </a:solidFill>
              </a:rPr>
              <a:t>number</a:t>
            </a:r>
            <a:r>
              <a:rPr lang="it-IT" sz="2000" dirty="0">
                <a:solidFill>
                  <a:schemeClr val="accent6">
                    <a:lumMod val="75000"/>
                  </a:schemeClr>
                </a:solidFill>
              </a:rPr>
              <a:t> of </a:t>
            </a:r>
            <a:r>
              <a:rPr lang="it-IT" sz="2000" dirty="0" err="1">
                <a:solidFill>
                  <a:schemeClr val="accent6">
                    <a:lumMod val="75000"/>
                  </a:schemeClr>
                </a:solidFill>
              </a:rPr>
              <a:t>items</a:t>
            </a:r>
            <a:r>
              <a:rPr lang="it-IT" sz="2000" dirty="0">
                <a:solidFill>
                  <a:schemeClr val="accent6">
                    <a:lumMod val="75000"/>
                  </a:schemeClr>
                </a:solidFill>
              </a:rPr>
              <a:t> in an </a:t>
            </a:r>
            <a:r>
              <a:rPr lang="it-IT" sz="2000" dirty="0" err="1">
                <a:solidFill>
                  <a:schemeClr val="accent6">
                    <a:lumMod val="75000"/>
                  </a:schemeClr>
                </a:solidFill>
              </a:rPr>
              <a:t>object</a:t>
            </a:r>
            <a:r>
              <a:rPr lang="it-IT" sz="2000" dirty="0">
                <a:solidFill>
                  <a:schemeClr val="accent6">
                    <a:lumMod val="75000"/>
                  </a:schemeClr>
                </a:solidFill>
              </a:rPr>
              <a:t>.</a:t>
            </a:r>
          </a:p>
          <a:p>
            <a:r>
              <a:rPr lang="it-IT" sz="2000" dirty="0" err="1"/>
              <a:t>When</a:t>
            </a:r>
            <a:r>
              <a:rPr lang="it-IT" sz="2000" dirty="0"/>
              <a:t> the </a:t>
            </a:r>
            <a:r>
              <a:rPr lang="it-IT" sz="2000" dirty="0" err="1"/>
              <a:t>object</a:t>
            </a:r>
            <a:r>
              <a:rPr lang="it-IT" sz="2000" dirty="0"/>
              <a:t> </a:t>
            </a:r>
            <a:r>
              <a:rPr lang="it-IT" sz="2000" dirty="0" err="1"/>
              <a:t>is</a:t>
            </a:r>
            <a:r>
              <a:rPr lang="it-IT" sz="2000" dirty="0"/>
              <a:t> a </a:t>
            </a:r>
            <a:r>
              <a:rPr lang="it-IT" sz="2000" dirty="0" err="1"/>
              <a:t>string</a:t>
            </a:r>
            <a:r>
              <a:rPr lang="it-IT" sz="2000" dirty="0"/>
              <a:t>, the </a:t>
            </a:r>
            <a:r>
              <a:rPr lang="it-IT" sz="2000" dirty="0" err="1"/>
              <a:t>len</a:t>
            </a:r>
            <a:r>
              <a:rPr lang="it-IT" sz="2000" dirty="0"/>
              <a:t>() </a:t>
            </a:r>
            <a:r>
              <a:rPr lang="it-IT" sz="2000" dirty="0" err="1"/>
              <a:t>function</a:t>
            </a:r>
            <a:r>
              <a:rPr lang="it-IT" sz="2000" dirty="0"/>
              <a:t> </a:t>
            </a:r>
            <a:r>
              <a:rPr lang="it-IT" sz="2000" dirty="0" err="1"/>
              <a:t>returns</a:t>
            </a:r>
            <a:r>
              <a:rPr lang="it-IT" sz="2000" dirty="0"/>
              <a:t> the </a:t>
            </a:r>
            <a:r>
              <a:rPr lang="it-IT" sz="2000" dirty="0" err="1"/>
              <a:t>number</a:t>
            </a:r>
            <a:r>
              <a:rPr lang="it-IT" sz="2000" dirty="0"/>
              <a:t> of </a:t>
            </a:r>
            <a:r>
              <a:rPr lang="it-IT" sz="2000" dirty="0" err="1"/>
              <a:t>characters</a:t>
            </a:r>
            <a:r>
              <a:rPr lang="it-IT" sz="2000" dirty="0"/>
              <a:t> in the </a:t>
            </a:r>
            <a:r>
              <a:rPr lang="it-IT" sz="2000" dirty="0" err="1"/>
              <a:t>string</a:t>
            </a:r>
            <a:r>
              <a:rPr lang="it-IT" sz="2000" dirty="0"/>
              <a:t>. </a:t>
            </a:r>
          </a:p>
          <a:p>
            <a:r>
              <a:rPr lang="it-IT" sz="2000" dirty="0" err="1"/>
              <a:t>Internally</a:t>
            </a:r>
            <a:r>
              <a:rPr lang="it-IT" sz="2000" dirty="0"/>
              <a:t>, </a:t>
            </a:r>
            <a:r>
              <a:rPr lang="it-IT" sz="2000" dirty="0" err="1"/>
              <a:t>len</a:t>
            </a:r>
            <a:r>
              <a:rPr lang="it-IT" sz="2000" dirty="0"/>
              <a:t>() </a:t>
            </a:r>
            <a:r>
              <a:rPr lang="it-IT" sz="2000" dirty="0" err="1"/>
              <a:t>calls</a:t>
            </a:r>
            <a:r>
              <a:rPr lang="it-IT" sz="2000" dirty="0"/>
              <a:t> </a:t>
            </a:r>
            <a:r>
              <a:rPr lang="it-IT" sz="2000" dirty="0" err="1"/>
              <a:t>object's</a:t>
            </a:r>
            <a:r>
              <a:rPr lang="it-IT" sz="2000" dirty="0"/>
              <a:t> __</a:t>
            </a:r>
            <a:r>
              <a:rPr lang="it-IT" sz="2000" dirty="0" err="1"/>
              <a:t>len</a:t>
            </a:r>
            <a:r>
              <a:rPr lang="it-IT" sz="2000" dirty="0"/>
              <a:t>__ </a:t>
            </a:r>
            <a:r>
              <a:rPr lang="it-IT" sz="2000" dirty="0" err="1"/>
              <a:t>method</a:t>
            </a:r>
            <a:r>
              <a:rPr lang="it-IT" sz="2000" dirty="0"/>
              <a:t>. </a:t>
            </a:r>
          </a:p>
          <a:p>
            <a:pPr marL="0" indent="0">
              <a:buNone/>
            </a:pPr>
            <a:endParaRPr lang="it-IT" sz="2000" dirty="0"/>
          </a:p>
          <a:p>
            <a:pPr marL="0" indent="0">
              <a:buNone/>
            </a:pPr>
            <a:r>
              <a:rPr lang="it-IT" sz="2000" dirty="0"/>
              <a:t>      </a:t>
            </a:r>
            <a:r>
              <a:rPr lang="it-IT" sz="2000" dirty="0" err="1"/>
              <a:t>def</a:t>
            </a:r>
            <a:r>
              <a:rPr lang="it-IT" sz="2000" dirty="0"/>
              <a:t> </a:t>
            </a:r>
            <a:r>
              <a:rPr lang="it-IT" sz="2000" dirty="0" err="1"/>
              <a:t>len</a:t>
            </a:r>
            <a:r>
              <a:rPr lang="it-IT" sz="2000" dirty="0"/>
              <a:t>(</a:t>
            </a:r>
            <a:r>
              <a:rPr lang="it-IT" sz="2000" dirty="0" err="1"/>
              <a:t>s</a:t>
            </a:r>
            <a:r>
              <a:rPr lang="it-IT" sz="2000" dirty="0"/>
              <a:t>): </a:t>
            </a:r>
          </a:p>
          <a:p>
            <a:pPr marL="0" indent="0">
              <a:buNone/>
            </a:pPr>
            <a:r>
              <a:rPr lang="it-IT" sz="2000" dirty="0"/>
              <a:t>          </a:t>
            </a:r>
            <a:r>
              <a:rPr lang="it-IT" sz="2000" dirty="0" err="1"/>
              <a:t>return</a:t>
            </a:r>
            <a:r>
              <a:rPr lang="it-IT" sz="2000" dirty="0"/>
              <a:t> </a:t>
            </a:r>
            <a:r>
              <a:rPr lang="it-IT" sz="2000" dirty="0" err="1"/>
              <a:t>s</a:t>
            </a:r>
            <a:r>
              <a:rPr lang="it-IT" sz="2000" dirty="0"/>
              <a:t>.__</a:t>
            </a:r>
            <a:r>
              <a:rPr lang="it-IT" sz="2000" dirty="0" err="1"/>
              <a:t>len</a:t>
            </a:r>
            <a:r>
              <a:rPr lang="it-IT" sz="2000" dirty="0"/>
              <a:t>__()</a:t>
            </a:r>
          </a:p>
          <a:p>
            <a:endParaRPr lang="it-IT" sz="2000" dirty="0"/>
          </a:p>
          <a:p>
            <a:endParaRPr lang="it-IT" sz="18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object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Python</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br>
              <a:rPr lang="it-IT" sz="1800" dirty="0">
                <a:latin typeface="Consolas" panose="020B0609020204030204" pitchFamily="49" charset="0"/>
                <a:cs typeface="Consolas" panose="020B0609020204030204" pitchFamily="49" charset="0"/>
              </a:rPr>
            </a:br>
            <a:r>
              <a:rPr lang="it-IT" sz="1800" dirty="0">
                <a:latin typeface="Consolas" panose="020B0609020204030204" pitchFamily="49" charset="0"/>
                <a:cs typeface="Consolas" panose="020B0609020204030204" pitchFamily="49" charset="0"/>
              </a:rPr>
              <a:t># byte </a:t>
            </a:r>
            <a:r>
              <a:rPr lang="it-IT" sz="1800" dirty="0" err="1">
                <a:latin typeface="Consolas" panose="020B0609020204030204" pitchFamily="49" charset="0"/>
                <a:cs typeface="Consolas" panose="020B0609020204030204" pitchFamily="49" charset="0"/>
              </a:rPr>
              <a:t>object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b'Python</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a:t>
            </a:r>
            <a:br>
              <a:rPr lang="it-IT" sz="1800" dirty="0">
                <a:latin typeface="Consolas" panose="020B0609020204030204" pitchFamily="49" charset="0"/>
                <a:cs typeface="Consolas" panose="020B0609020204030204" pitchFamily="49" charset="0"/>
              </a:rPr>
            </a:br>
            <a:br>
              <a:rPr lang="it-IT" sz="1800" dirty="0">
                <a:latin typeface="Consolas" panose="020B0609020204030204" pitchFamily="49" charset="0"/>
                <a:cs typeface="Consolas" panose="020B0609020204030204" pitchFamily="49" charset="0"/>
              </a:rPr>
            </a:br>
            <a:r>
              <a:rPr lang="it-IT" sz="1800" dirty="0">
                <a:latin typeface="Consolas" panose="020B0609020204030204" pitchFamily="49" charset="0"/>
                <a:cs typeface="Consolas" panose="020B0609020204030204" pitchFamily="49" charset="0"/>
              </a:rPr>
              <a:t># list </a:t>
            </a:r>
            <a:r>
              <a:rPr lang="it-IT" sz="1800" dirty="0" err="1">
                <a:latin typeface="Consolas" panose="020B0609020204030204" pitchFamily="49" charset="0"/>
                <a:cs typeface="Consolas" panose="020B0609020204030204" pitchFamily="49" charset="0"/>
              </a:rPr>
              <a:t>object</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 = [1, 2, 3, 4]</a:t>
            </a:r>
            <a:br>
              <a:rPr lang="it-IT" sz="1800" dirty="0">
                <a:latin typeface="Consolas" panose="020B0609020204030204" pitchFamily="49" charset="0"/>
                <a:cs typeface="Consolas" panose="020B0609020204030204" pitchFamily="49" charset="0"/>
              </a:rPr>
            </a:b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obj</a:t>
            </a:r>
            <a:r>
              <a:rPr lang="it-IT" sz="1800" dirty="0">
                <a:latin typeface="Consolas" panose="020B0609020204030204" pitchFamily="49" charset="0"/>
                <a:cs typeface="Consolas" panose="020B0609020204030204" pitchFamily="49" charset="0"/>
              </a:rPr>
              <a:t>))</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42</a:t>
            </a:fld>
            <a:endParaRPr lang="it-IT" dirty="0"/>
          </a:p>
        </p:txBody>
      </p:sp>
    </p:spTree>
    <p:extLst>
      <p:ext uri="{BB962C8B-B14F-4D97-AF65-F5344CB8AC3E}">
        <p14:creationId xmlns:p14="http://schemas.microsoft.com/office/powerpoint/2010/main" val="3564527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Accessing characters</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en-GB" sz="1800" dirty="0"/>
              <a:t>Individual characters can be accessed using </a:t>
            </a:r>
            <a:r>
              <a:rPr lang="en-GB" sz="1800" dirty="0">
                <a:solidFill>
                  <a:schemeClr val="accent6">
                    <a:lumMod val="75000"/>
                  </a:schemeClr>
                </a:solidFill>
              </a:rPr>
              <a:t>indexing, negative indexing,</a:t>
            </a:r>
            <a:r>
              <a:rPr lang="en-GB" sz="1800" dirty="0"/>
              <a:t> and </a:t>
            </a:r>
            <a:r>
              <a:rPr lang="en-GB" sz="1800" dirty="0">
                <a:solidFill>
                  <a:schemeClr val="accent6">
                    <a:lumMod val="75000"/>
                  </a:schemeClr>
                </a:solidFill>
              </a:rPr>
              <a:t>slicing</a:t>
            </a:r>
            <a:r>
              <a:rPr lang="en-GB" sz="1800" dirty="0"/>
              <a:t>. Index starts both from 0 and -1.</a:t>
            </a:r>
          </a:p>
          <a:p>
            <a:r>
              <a:rPr lang="en-GB" sz="1800" dirty="0"/>
              <a:t>Access a character out of index range raises </a:t>
            </a:r>
            <a:r>
              <a:rPr lang="en-GB" sz="1800" dirty="0" err="1">
                <a:solidFill>
                  <a:schemeClr val="accent6">
                    <a:lumMod val="75000"/>
                  </a:schemeClr>
                </a:solidFill>
              </a:rPr>
              <a:t>IndexError</a:t>
            </a:r>
            <a:r>
              <a:rPr lang="en-GB" sz="1800" dirty="0"/>
              <a:t>. Using not-integer index raises </a:t>
            </a:r>
            <a:r>
              <a:rPr lang="en-GB" sz="1800" dirty="0" err="1">
                <a:solidFill>
                  <a:schemeClr val="accent6">
                    <a:lumMod val="75000"/>
                  </a:schemeClr>
                </a:solidFill>
              </a:rPr>
              <a:t>TypeError</a:t>
            </a:r>
            <a:r>
              <a:rPr lang="en-GB" sz="1800" dirty="0">
                <a:solidFill>
                  <a:schemeClr val="accent6">
                    <a:lumMod val="75000"/>
                  </a:schemeClr>
                </a:solidFill>
              </a:rPr>
              <a:t>.</a:t>
            </a:r>
            <a:endParaRPr lang="en-GB" sz="1800" dirty="0"/>
          </a:p>
          <a:p>
            <a:r>
              <a:rPr lang="en-GB" sz="1800" dirty="0"/>
              <a:t>Concerning negative indexing, the index of -1 refers to the last item, -2 to the second last item and so on. </a:t>
            </a:r>
          </a:p>
          <a:p>
            <a:r>
              <a:rPr lang="en-GB" sz="1800" dirty="0"/>
              <a:t>We can access a range of items in a string by using the </a:t>
            </a:r>
            <a:r>
              <a:rPr lang="en-GB" sz="1800" dirty="0">
                <a:solidFill>
                  <a:schemeClr val="accent6">
                    <a:lumMod val="75000"/>
                  </a:schemeClr>
                </a:solidFill>
              </a:rPr>
              <a:t>slicing</a:t>
            </a:r>
            <a:r>
              <a:rPr lang="en-GB" sz="1800" dirty="0"/>
              <a:t> operator :(colon).</a:t>
            </a:r>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ooprogramming</a:t>
            </a: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negative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slicing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[1:5])</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a:t>
            </a:r>
            <a:r>
              <a:rPr lang="it-IT" sz="1400" dirty="0">
                <a:latin typeface="Consolas" panose="020B0609020204030204" pitchFamily="49" charset="0"/>
                <a:cs typeface="Consolas" panose="020B0609020204030204" pitchFamily="49" charset="0"/>
              </a:rPr>
              <a:t>[5:-2])</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o</a:t>
            </a:r>
          </a:p>
          <a:p>
            <a:pPr marL="0" indent="0">
              <a:buNone/>
            </a:pPr>
            <a:r>
              <a:rPr lang="en-GB" sz="1400" dirty="0">
                <a:latin typeface="Consolas" panose="020B0609020204030204" pitchFamily="49" charset="0"/>
                <a:cs typeface="Consolas" panose="020B0609020204030204" pitchFamily="49" charset="0"/>
              </a:rPr>
              <a:t>g</a:t>
            </a:r>
          </a:p>
          <a:p>
            <a:pPr marL="0" indent="0">
              <a:buNone/>
            </a:pPr>
            <a:r>
              <a:rPr lang="en-GB" sz="1400" dirty="0" err="1">
                <a:latin typeface="Consolas" panose="020B0609020204030204" pitchFamily="49" charset="0"/>
                <a:cs typeface="Consolas" panose="020B0609020204030204" pitchFamily="49" charset="0"/>
              </a:rPr>
              <a:t>opro</a:t>
            </a: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grammi</a:t>
            </a: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43</a:t>
            </a:fld>
            <a:endParaRPr lang="it-IT" dirty="0"/>
          </a:p>
        </p:txBody>
      </p:sp>
    </p:spTree>
    <p:extLst>
      <p:ext uri="{BB962C8B-B14F-4D97-AF65-F5344CB8AC3E}">
        <p14:creationId xmlns:p14="http://schemas.microsoft.com/office/powerpoint/2010/main" val="12794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Changing Strings</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it-IT" sz="2200" dirty="0" err="1">
                <a:solidFill>
                  <a:schemeClr val="accent6">
                    <a:lumMod val="75000"/>
                  </a:schemeClr>
                </a:solidFill>
              </a:rPr>
              <a:t>Strings</a:t>
            </a:r>
            <a:r>
              <a:rPr lang="it-IT" sz="2200" dirty="0">
                <a:solidFill>
                  <a:schemeClr val="accent6">
                    <a:lumMod val="75000"/>
                  </a:schemeClr>
                </a:solidFill>
              </a:rPr>
              <a:t> are </a:t>
            </a:r>
            <a:r>
              <a:rPr lang="it-IT" sz="2200" dirty="0" err="1">
                <a:solidFill>
                  <a:schemeClr val="accent6">
                    <a:lumMod val="75000"/>
                  </a:schemeClr>
                </a:solidFill>
              </a:rPr>
              <a:t>immutable</a:t>
            </a:r>
            <a:r>
              <a:rPr lang="it-IT" sz="2200" dirty="0">
                <a:solidFill>
                  <a:schemeClr val="accent6">
                    <a:lumMod val="75000"/>
                  </a:schemeClr>
                </a:solidFill>
              </a:rPr>
              <a:t>. </a:t>
            </a:r>
            <a:r>
              <a:rPr lang="it-IT" sz="2200" dirty="0" err="1">
                <a:solidFill>
                  <a:schemeClr val="accent6">
                    <a:lumMod val="75000"/>
                  </a:schemeClr>
                </a:solidFill>
              </a:rPr>
              <a:t>This</a:t>
            </a:r>
            <a:r>
              <a:rPr lang="it-IT" sz="2200" dirty="0">
                <a:solidFill>
                  <a:schemeClr val="accent6">
                    <a:lumMod val="75000"/>
                  </a:schemeClr>
                </a:solidFill>
              </a:rPr>
              <a:t> </a:t>
            </a:r>
            <a:r>
              <a:rPr lang="it-IT" sz="2200" dirty="0" err="1">
                <a:solidFill>
                  <a:schemeClr val="accent6">
                    <a:lumMod val="75000"/>
                  </a:schemeClr>
                </a:solidFill>
              </a:rPr>
              <a:t>means</a:t>
            </a:r>
            <a:r>
              <a:rPr lang="it-IT" sz="2200" dirty="0">
                <a:solidFill>
                  <a:schemeClr val="accent6">
                    <a:lumMod val="75000"/>
                  </a:schemeClr>
                </a:solidFill>
              </a:rPr>
              <a:t> </a:t>
            </a:r>
            <a:r>
              <a:rPr lang="it-IT" sz="2200" dirty="0" err="1">
                <a:solidFill>
                  <a:schemeClr val="accent6">
                    <a:lumMod val="75000"/>
                  </a:schemeClr>
                </a:solidFill>
              </a:rPr>
              <a:t>that</a:t>
            </a:r>
            <a:r>
              <a:rPr lang="it-IT" sz="2200" dirty="0">
                <a:solidFill>
                  <a:schemeClr val="accent6">
                    <a:lumMod val="75000"/>
                  </a:schemeClr>
                </a:solidFill>
              </a:rPr>
              <a:t> </a:t>
            </a:r>
            <a:r>
              <a:rPr lang="it-IT" sz="2200" dirty="0" err="1">
                <a:solidFill>
                  <a:schemeClr val="accent6">
                    <a:lumMod val="75000"/>
                  </a:schemeClr>
                </a:solidFill>
              </a:rPr>
              <a:t>elements</a:t>
            </a:r>
            <a:r>
              <a:rPr lang="it-IT" sz="2200" dirty="0">
                <a:solidFill>
                  <a:schemeClr val="accent6">
                    <a:lumMod val="75000"/>
                  </a:schemeClr>
                </a:solidFill>
              </a:rPr>
              <a:t> of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be </a:t>
            </a:r>
            <a:r>
              <a:rPr lang="it-IT" sz="2200" dirty="0" err="1">
                <a:solidFill>
                  <a:schemeClr val="accent6">
                    <a:lumMod val="75000"/>
                  </a:schemeClr>
                </a:solidFill>
              </a:rPr>
              <a:t>changed</a:t>
            </a:r>
            <a:r>
              <a:rPr lang="it-IT" sz="2200" dirty="0">
                <a:solidFill>
                  <a:schemeClr val="accent6">
                    <a:lumMod val="75000"/>
                  </a:schemeClr>
                </a:solidFill>
              </a:rPr>
              <a:t> once </a:t>
            </a:r>
            <a:r>
              <a:rPr lang="it-IT" sz="2200" dirty="0" err="1">
                <a:solidFill>
                  <a:schemeClr val="accent6">
                    <a:lumMod val="75000"/>
                  </a:schemeClr>
                </a:solidFill>
              </a:rPr>
              <a:t>they</a:t>
            </a:r>
            <a:r>
              <a:rPr lang="it-IT" sz="2200" dirty="0">
                <a:solidFill>
                  <a:schemeClr val="accent6">
                    <a:lumMod val="75000"/>
                  </a:schemeClr>
                </a:solidFill>
              </a:rPr>
              <a:t> </a:t>
            </a:r>
            <a:r>
              <a:rPr lang="it-IT" sz="2200" dirty="0" err="1">
                <a:solidFill>
                  <a:schemeClr val="accent6">
                    <a:lumMod val="75000"/>
                  </a:schemeClr>
                </a:solidFill>
              </a:rPr>
              <a:t>have</a:t>
            </a:r>
            <a:r>
              <a:rPr lang="it-IT" sz="2200" dirty="0">
                <a:solidFill>
                  <a:schemeClr val="accent6">
                    <a:lumMod val="75000"/>
                  </a:schemeClr>
                </a:solidFill>
              </a:rPr>
              <a:t> </a:t>
            </a:r>
            <a:r>
              <a:rPr lang="it-IT" sz="2200" dirty="0" err="1">
                <a:solidFill>
                  <a:schemeClr val="accent6">
                    <a:lumMod val="75000"/>
                  </a:schemeClr>
                </a:solidFill>
              </a:rPr>
              <a:t>been</a:t>
            </a:r>
            <a:r>
              <a:rPr lang="it-IT" sz="2200" dirty="0">
                <a:solidFill>
                  <a:schemeClr val="accent6">
                    <a:lumMod val="75000"/>
                  </a:schemeClr>
                </a:solidFill>
              </a:rPr>
              <a:t> </a:t>
            </a:r>
            <a:r>
              <a:rPr lang="it-IT" sz="2200" dirty="0" err="1">
                <a:solidFill>
                  <a:schemeClr val="accent6">
                    <a:lumMod val="75000"/>
                  </a:schemeClr>
                </a:solidFill>
              </a:rPr>
              <a:t>assigned</a:t>
            </a:r>
            <a:r>
              <a:rPr lang="it-IT" sz="2200" dirty="0">
                <a:solidFill>
                  <a:schemeClr val="accent6">
                    <a:lumMod val="75000"/>
                  </a:schemeClr>
                </a:solidFill>
              </a:rPr>
              <a:t>. </a:t>
            </a:r>
          </a:p>
          <a:p>
            <a:r>
              <a:rPr lang="it-IT" sz="2200" dirty="0" err="1"/>
              <a:t>We</a:t>
            </a:r>
            <a:r>
              <a:rPr lang="it-IT" sz="2200" dirty="0"/>
              <a:t> can </a:t>
            </a:r>
            <a:r>
              <a:rPr lang="it-IT" sz="2200" dirty="0" err="1"/>
              <a:t>only</a:t>
            </a:r>
            <a:r>
              <a:rPr lang="it-IT" sz="2200" dirty="0"/>
              <a:t> </a:t>
            </a:r>
            <a:r>
              <a:rPr lang="it-IT" sz="2200" dirty="0" err="1"/>
              <a:t>assign</a:t>
            </a:r>
            <a:r>
              <a:rPr lang="it-IT" sz="2200" dirty="0"/>
              <a:t> </a:t>
            </a:r>
            <a:r>
              <a:rPr lang="it-IT" sz="2200" dirty="0" err="1"/>
              <a:t>different</a:t>
            </a:r>
            <a:r>
              <a:rPr lang="it-IT" sz="2200" dirty="0"/>
              <a:t> </a:t>
            </a:r>
            <a:r>
              <a:rPr lang="it-IT" sz="2200" dirty="0" err="1"/>
              <a:t>values</a:t>
            </a:r>
            <a:r>
              <a:rPr lang="it-IT" sz="2200" dirty="0"/>
              <a:t> to the </a:t>
            </a:r>
            <a:r>
              <a:rPr lang="it-IT" sz="2200" dirty="0" err="1"/>
              <a:t>same</a:t>
            </a:r>
            <a:r>
              <a:rPr lang="it-IT" sz="2200" dirty="0"/>
              <a:t> </a:t>
            </a:r>
            <a:r>
              <a:rPr lang="it-IT" sz="2200" dirty="0" err="1"/>
              <a:t>reference</a:t>
            </a:r>
            <a:r>
              <a:rPr lang="it-IT" sz="2200" dirty="0"/>
              <a:t> (i.e., the </a:t>
            </a:r>
            <a:r>
              <a:rPr lang="it-IT" sz="2200" dirty="0" err="1"/>
              <a:t>old</a:t>
            </a:r>
            <a:r>
              <a:rPr lang="it-IT" sz="2200" dirty="0"/>
              <a:t> </a:t>
            </a:r>
            <a:r>
              <a:rPr lang="it-IT" sz="2200" dirty="0" err="1"/>
              <a:t>object</a:t>
            </a:r>
            <a:r>
              <a:rPr lang="it-IT" sz="2200" dirty="0"/>
              <a:t> </a:t>
            </a:r>
            <a:r>
              <a:rPr lang="it-IT" sz="2200" dirty="0" err="1"/>
              <a:t>is</a:t>
            </a:r>
            <a:r>
              <a:rPr lang="it-IT" sz="2200" dirty="0"/>
              <a:t> </a:t>
            </a:r>
            <a:r>
              <a:rPr lang="it-IT" sz="2200" dirty="0" err="1"/>
              <a:t>discarded</a:t>
            </a:r>
            <a:r>
              <a:rPr lang="it-IT" sz="2200" dirty="0"/>
              <a:t>).</a:t>
            </a:r>
          </a:p>
          <a:p>
            <a:r>
              <a:rPr lang="it-IT" sz="2200" dirty="0" err="1">
                <a:solidFill>
                  <a:schemeClr val="accent6">
                    <a:lumMod val="75000"/>
                  </a:schemeClr>
                </a:solidFill>
              </a:rPr>
              <a:t>We</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delete or </a:t>
            </a:r>
            <a:r>
              <a:rPr lang="it-IT" sz="2200" dirty="0" err="1">
                <a:solidFill>
                  <a:schemeClr val="accent6">
                    <a:lumMod val="75000"/>
                  </a:schemeClr>
                </a:solidFill>
              </a:rPr>
              <a:t>remove</a:t>
            </a:r>
            <a:r>
              <a:rPr lang="it-IT" sz="2200" dirty="0">
                <a:solidFill>
                  <a:schemeClr val="accent6">
                    <a:lumMod val="75000"/>
                  </a:schemeClr>
                </a:solidFill>
              </a:rPr>
              <a:t> </a:t>
            </a:r>
            <a:r>
              <a:rPr lang="it-IT" sz="2200" dirty="0" err="1">
                <a:solidFill>
                  <a:schemeClr val="accent6">
                    <a:lumMod val="75000"/>
                  </a:schemeClr>
                </a:solidFill>
              </a:rPr>
              <a:t>characters</a:t>
            </a:r>
            <a:r>
              <a:rPr lang="it-IT" sz="2200" dirty="0">
                <a:solidFill>
                  <a:schemeClr val="accent6">
                    <a:lumMod val="75000"/>
                  </a:schemeClr>
                </a:solidFill>
              </a:rPr>
              <a:t> from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t>But</a:t>
            </a:r>
            <a:r>
              <a:rPr lang="it-IT" sz="2200" dirty="0"/>
              <a:t> </a:t>
            </a:r>
            <a:r>
              <a:rPr lang="it-IT" sz="2200" dirty="0" err="1"/>
              <a:t>deleting</a:t>
            </a:r>
            <a:r>
              <a:rPr lang="it-IT" sz="2200" dirty="0"/>
              <a:t> the </a:t>
            </a:r>
            <a:r>
              <a:rPr lang="it-IT" sz="2200" dirty="0" err="1"/>
              <a:t>string</a:t>
            </a:r>
            <a:r>
              <a:rPr lang="it-IT" sz="2200" dirty="0"/>
              <a:t> </a:t>
            </a:r>
            <a:r>
              <a:rPr lang="it-IT" sz="2200" dirty="0" err="1"/>
              <a:t>entirely</a:t>
            </a:r>
            <a:r>
              <a:rPr lang="it-IT" sz="2200" dirty="0"/>
              <a:t> </a:t>
            </a:r>
            <a:r>
              <a:rPr lang="it-IT" sz="2200" dirty="0" err="1"/>
              <a:t>is</a:t>
            </a:r>
            <a:r>
              <a:rPr lang="it-IT" sz="2200" dirty="0"/>
              <a:t> </a:t>
            </a:r>
            <a:r>
              <a:rPr lang="it-IT" sz="2200" dirty="0" err="1"/>
              <a:t>possible</a:t>
            </a:r>
            <a:r>
              <a:rPr lang="it-IT" sz="2200" dirty="0"/>
              <a:t> </a:t>
            </a:r>
            <a:r>
              <a:rPr lang="it-IT" sz="2200" dirty="0" err="1"/>
              <a:t>using</a:t>
            </a:r>
            <a:r>
              <a:rPr lang="it-IT" sz="2200" dirty="0"/>
              <a:t> the </a:t>
            </a:r>
            <a:r>
              <a:rPr lang="it-IT" sz="2200" dirty="0">
                <a:solidFill>
                  <a:schemeClr val="accent6">
                    <a:lumMod val="75000"/>
                  </a:schemeClr>
                </a:solidFill>
              </a:rPr>
              <a:t>del</a:t>
            </a:r>
            <a:r>
              <a:rPr lang="it-IT" sz="2200" dirty="0"/>
              <a:t> keyword.</a:t>
            </a:r>
            <a:endParaRPr lang="en-GB" sz="2200" dirty="0"/>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python</a:t>
            </a:r>
            <a:r>
              <a:rPr lang="it-IT" sz="1600" dirty="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[2] = 'a'</a:t>
            </a:r>
          </a:p>
          <a:p>
            <a:pPr marL="0" indent="0">
              <a:buNone/>
            </a:pP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TypeError</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object does not support item assignment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a:t>
            </a:r>
            <a:r>
              <a:rPr lang="it-IT" sz="1600" dirty="0">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ruby</a:t>
            </a:r>
            <a:r>
              <a:rPr lang="it-IT"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del </a:t>
            </a:r>
            <a:r>
              <a:rPr lang="en-GB" sz="1600" dirty="0" err="1">
                <a:latin typeface="Consolas" panose="020B0609020204030204" pitchFamily="49" charset="0"/>
                <a:cs typeface="Consolas" panose="020B0609020204030204" pitchFamily="49" charset="0"/>
              </a:rPr>
              <a:t>str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600" dirty="0">
                <a:solidFill>
                  <a:schemeClr val="accent6">
                    <a:lumMod val="75000"/>
                  </a:schemeClr>
                </a:solidFill>
                <a:latin typeface="Consolas" panose="020B0609020204030204" pitchFamily="49" charset="0"/>
                <a:cs typeface="Consolas" panose="020B0609020204030204" pitchFamily="49" charset="0"/>
              </a:rPr>
              <a:t>: local variable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referenced before assignment</a:t>
            </a: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44</a:t>
            </a:fld>
            <a:endParaRPr lang="it-IT" dirty="0"/>
          </a:p>
        </p:txBody>
      </p:sp>
    </p:spTree>
    <p:extLst>
      <p:ext uri="{BB962C8B-B14F-4D97-AF65-F5344CB8AC3E}">
        <p14:creationId xmlns:p14="http://schemas.microsoft.com/office/powerpoint/2010/main" val="129128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pPr marL="0" indent="0">
              <a:buNone/>
            </a:pPr>
            <a:r>
              <a:rPr lang="it-IT" altLang="it-IT" sz="2000" dirty="0">
                <a:latin typeface="Consolas" panose="020B0609020204030204" pitchFamily="49" charset="0"/>
                <a:cs typeface="Consolas" panose="020B0609020204030204" pitchFamily="49" charset="0"/>
              </a:rPr>
              <a:t>a = </a:t>
            </a:r>
            <a:r>
              <a:rPr 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ada</a:t>
            </a:r>
            <a:r>
              <a:rPr lang="it-IT" sz="2000" dirty="0">
                <a:latin typeface="Consolas" panose="020B0609020204030204" pitchFamily="49" charset="0"/>
                <a:cs typeface="Consolas" panose="020B0609020204030204" pitchFamily="49" charset="0"/>
              </a:rPr>
              <a:t>'</a:t>
            </a:r>
            <a:endParaRPr lang="it-IT" altLang="it-IT" sz="2000" dirty="0">
              <a:latin typeface="Consolas" panose="020B0609020204030204" pitchFamily="49" charset="0"/>
              <a:cs typeface="Consolas" panose="020B0609020204030204" pitchFamily="49" charset="0"/>
            </a:endParaRPr>
          </a:p>
          <a:p>
            <a:pPr marL="0" indent="0">
              <a:buNone/>
            </a:pPr>
            <a:r>
              <a:rPr lang="it-IT" altLang="it-IT" sz="2000" dirty="0">
                <a:latin typeface="Consolas" panose="020B0609020204030204" pitchFamily="49" charset="0"/>
                <a:cs typeface="Consolas" panose="020B0609020204030204" pitchFamily="49" charset="0"/>
              </a:rPr>
              <a:t>b = </a:t>
            </a:r>
            <a:r>
              <a:rPr 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lovelace</a:t>
            </a:r>
            <a:r>
              <a:rPr lang="it-IT" sz="2000" dirty="0">
                <a:latin typeface="Consolas" panose="020B0609020204030204" pitchFamily="49" charset="0"/>
                <a:cs typeface="Consolas" panose="020B0609020204030204" pitchFamily="49" charset="0"/>
              </a:rPr>
              <a:t>'</a:t>
            </a:r>
            <a:br>
              <a:rPr lang="it-IT" altLang="it-IT" sz="2000" dirty="0">
                <a:latin typeface="Consolas" panose="020B0609020204030204" pitchFamily="49" charset="0"/>
                <a:cs typeface="Consolas" panose="020B0609020204030204" pitchFamily="49" charset="0"/>
              </a:rPr>
            </a:br>
            <a:endParaRPr lang="it-IT" altLang="it-IT" sz="2000" dirty="0">
              <a:latin typeface="Consolas" panose="020B0609020204030204" pitchFamily="49" charset="0"/>
              <a:cs typeface="Consolas" panose="020B0609020204030204" pitchFamily="49" charset="0"/>
            </a:endParaRPr>
          </a:p>
          <a:p>
            <a:pPr marL="0" indent="0">
              <a:buNone/>
            </a:pP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 a </a:t>
            </a:r>
            <a:r>
              <a:rPr lang="it-IT" altLang="it-IT" sz="2000" dirty="0">
                <a:solidFill>
                  <a:schemeClr val="accent6">
                    <a:lumMod val="75000"/>
                  </a:schemeClr>
                </a:solidFill>
                <a:latin typeface="Consolas" panose="020B0609020204030204" pitchFamily="49" charset="0"/>
                <a:cs typeface="Consolas" panose="020B0609020204030204" pitchFamily="49" charset="0"/>
              </a:rPr>
              <a:t>+</a:t>
            </a:r>
            <a:r>
              <a:rPr lang="it-IT" altLang="it-IT" sz="2000" dirty="0">
                <a:latin typeface="Consolas" panose="020B0609020204030204" pitchFamily="49" charset="0"/>
                <a:cs typeface="Consolas" panose="020B0609020204030204" pitchFamily="49" charset="0"/>
              </a:rPr>
              <a:t> " " </a:t>
            </a:r>
            <a:r>
              <a:rPr lang="it-IT" altLang="it-IT" sz="2000" dirty="0">
                <a:solidFill>
                  <a:schemeClr val="accent6">
                    <a:lumMod val="75000"/>
                  </a:schemeClr>
                </a:solidFill>
                <a:latin typeface="Consolas" panose="020B0609020204030204" pitchFamily="49" charset="0"/>
                <a:cs typeface="Consolas" panose="020B0609020204030204" pitchFamily="49" charset="0"/>
              </a:rPr>
              <a:t>+</a:t>
            </a:r>
            <a:r>
              <a:rPr lang="it-IT" altLang="it-IT" sz="2000" dirty="0">
                <a:latin typeface="Consolas" panose="020B0609020204030204" pitchFamily="49" charset="0"/>
                <a:cs typeface="Consolas" panose="020B0609020204030204" pitchFamily="49" charset="0"/>
              </a:rPr>
              <a:t> b </a:t>
            </a:r>
          </a:p>
          <a:p>
            <a:pPr marL="0" indent="0">
              <a:buFont typeface="Arial" panose="020B0604020202020204" pitchFamily="34" charset="0"/>
              <a:buNone/>
            </a:pPr>
            <a:r>
              <a:rPr lang="it-IT" altLang="it-IT" sz="2000" dirty="0" err="1">
                <a:latin typeface="Consolas" panose="020B0609020204030204" pitchFamily="49" charset="0"/>
                <a:cs typeface="Consolas" panose="020B0609020204030204" pitchFamily="49" charset="0"/>
              </a:rPr>
              <a:t>print</a:t>
            </a:r>
            <a:r>
              <a:rPr lang="it-IT" alt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a:t>
            </a:r>
          </a:p>
          <a:p>
            <a:pPr marL="0" indent="0">
              <a:buNone/>
            </a:pP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 </a:t>
            </a:r>
            <a:r>
              <a:rPr lang="it-IT" sz="2000" dirty="0">
                <a:solidFill>
                  <a:schemeClr val="accent6">
                    <a:lumMod val="75000"/>
                  </a:schemeClr>
                </a:solidFill>
                <a:latin typeface="Consolas" panose="020B0609020204030204" pitchFamily="49" charset="0"/>
                <a:cs typeface="Consolas" panose="020B0609020204030204" pitchFamily="49" charset="0"/>
              </a:rPr>
              <a:t>'{} {}'.format(a, b)</a:t>
            </a:r>
            <a:r>
              <a:rPr lang="it-IT" altLang="it-IT" sz="20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altLang="it-IT" sz="2000" dirty="0" err="1">
                <a:latin typeface="Consolas" panose="020B0609020204030204" pitchFamily="49" charset="0"/>
                <a:cs typeface="Consolas" panose="020B0609020204030204" pitchFamily="49" charset="0"/>
              </a:rPr>
              <a:t>print</a:t>
            </a:r>
            <a:r>
              <a:rPr lang="it-IT" altLang="it-IT" sz="2000" dirty="0">
                <a:latin typeface="Consolas" panose="020B0609020204030204" pitchFamily="49" charset="0"/>
                <a:cs typeface="Consolas" panose="020B0609020204030204" pitchFamily="49" charset="0"/>
              </a:rPr>
              <a:t>(</a:t>
            </a:r>
            <a:r>
              <a:rPr lang="it-IT" altLang="it-IT" sz="2000" dirty="0" err="1">
                <a:latin typeface="Consolas" panose="020B0609020204030204" pitchFamily="49" charset="0"/>
                <a:cs typeface="Consolas" panose="020B0609020204030204" pitchFamily="49" charset="0"/>
              </a:rPr>
              <a:t>name</a:t>
            </a:r>
            <a:r>
              <a:rPr lang="it-IT" altLang="it-IT" sz="20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endParaRPr lang="it-IT" altLang="it-IT" sz="2000" dirty="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it-IT" altLang="it-IT" sz="2000" dirty="0">
                <a:latin typeface="Consolas" panose="020B0609020204030204" pitchFamily="49" charset="0"/>
                <a:cs typeface="Consolas" panose="020B0609020204030204" pitchFamily="49" charset="0"/>
              </a:rPr>
              <a:t># Output</a:t>
            </a:r>
          </a:p>
          <a:p>
            <a:pPr marL="0" indent="0">
              <a:buFont typeface="Arial" panose="020B0604020202020204" pitchFamily="34" charset="0"/>
              <a:buNone/>
            </a:pPr>
            <a:r>
              <a:rPr lang="it-IT" altLang="it-IT" sz="2000" dirty="0" err="1">
                <a:latin typeface="Consolas" panose="020B0609020204030204" pitchFamily="49" charset="0"/>
                <a:cs typeface="Consolas" panose="020B0609020204030204" pitchFamily="49" charset="0"/>
              </a:rPr>
              <a:t>ada</a:t>
            </a:r>
            <a:r>
              <a:rPr lang="it-IT" altLang="it-IT" sz="2000" dirty="0">
                <a:latin typeface="Consolas" panose="020B0609020204030204" pitchFamily="49" charset="0"/>
                <a:cs typeface="Consolas" panose="020B0609020204030204" pitchFamily="49" charset="0"/>
              </a:rPr>
              <a:t> </a:t>
            </a:r>
            <a:r>
              <a:rPr lang="it-IT" altLang="it-IT" sz="2000" dirty="0" err="1">
                <a:latin typeface="Consolas" panose="020B0609020204030204" pitchFamily="49" charset="0"/>
                <a:cs typeface="Consolas" panose="020B0609020204030204" pitchFamily="49" charset="0"/>
              </a:rPr>
              <a:t>lovelace</a:t>
            </a:r>
            <a:endParaRPr lang="it-IT" altLang="it-IT" sz="2000" dirty="0">
              <a:latin typeface="Consolas" panose="020B0609020204030204" pitchFamily="49" charset="0"/>
              <a:cs typeface="Consolas" panose="020B0609020204030204" pitchFamily="49" charset="0"/>
            </a:endParaRPr>
          </a:p>
          <a:p>
            <a:pPr marL="0" indent="0">
              <a:buNone/>
            </a:pPr>
            <a:r>
              <a:rPr lang="it-IT" altLang="it-IT" sz="2000" dirty="0" err="1">
                <a:latin typeface="Consolas" panose="020B0609020204030204" pitchFamily="49" charset="0"/>
                <a:cs typeface="Consolas" panose="020B0609020204030204" pitchFamily="49" charset="0"/>
              </a:rPr>
              <a:t>ada</a:t>
            </a:r>
            <a:r>
              <a:rPr lang="it-IT" altLang="it-IT" sz="2000" dirty="0">
                <a:latin typeface="Consolas" panose="020B0609020204030204" pitchFamily="49" charset="0"/>
                <a:cs typeface="Consolas" panose="020B0609020204030204" pitchFamily="49" charset="0"/>
              </a:rPr>
              <a:t> </a:t>
            </a:r>
            <a:r>
              <a:rPr lang="it-IT" altLang="it-IT" sz="2000" dirty="0" err="1">
                <a:latin typeface="Consolas" panose="020B0609020204030204" pitchFamily="49" charset="0"/>
                <a:cs typeface="Consolas" panose="020B0609020204030204" pitchFamily="49" charset="0"/>
              </a:rPr>
              <a:t>lovelace</a:t>
            </a:r>
            <a:endParaRPr lang="it-IT" altLang="it-IT" sz="2000" dirty="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it-IT" altLang="it-IT" sz="2000" dirty="0">
              <a:latin typeface="Consolas" panose="020B0609020204030204" pitchFamily="49" charset="0"/>
              <a:cs typeface="Consolas" panose="020B0609020204030204" pitchFamily="49" charset="0"/>
            </a:endParaRP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45</a:t>
            </a:fld>
            <a:endParaRPr lang="it-IT" altLang="it-IT"/>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sz="2400" dirty="0" err="1">
                <a:solidFill>
                  <a:schemeClr val="accent6">
                    <a:lumMod val="75000"/>
                  </a:schemeClr>
                </a:solidFill>
              </a:rPr>
              <a:t>Explicit</a:t>
            </a:r>
            <a:r>
              <a:rPr lang="it-IT" sz="2400" dirty="0">
                <a:solidFill>
                  <a:schemeClr val="accent6">
                    <a:lumMod val="75000"/>
                  </a:schemeClr>
                </a:solidFill>
              </a:rPr>
              <a:t> casting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required</a:t>
            </a:r>
            <a:r>
              <a:rPr lang="it-IT" sz="2400" dirty="0">
                <a:solidFill>
                  <a:schemeClr val="accent6">
                    <a:lumMod val="75000"/>
                  </a:schemeClr>
                </a:solidFill>
              </a:rPr>
              <a:t> </a:t>
            </a:r>
            <a:r>
              <a:rPr lang="it-IT" sz="2400" dirty="0" err="1">
                <a:solidFill>
                  <a:schemeClr val="accent6">
                    <a:lumMod val="75000"/>
                  </a:schemeClr>
                </a:solidFill>
              </a:rPr>
              <a:t>when</a:t>
            </a:r>
            <a:r>
              <a:rPr lang="it-IT" sz="2400" dirty="0">
                <a:solidFill>
                  <a:schemeClr val="accent6">
                    <a:lumMod val="75000"/>
                  </a:schemeClr>
                </a:solidFill>
              </a:rPr>
              <a:t> mixing </a:t>
            </a:r>
            <a:r>
              <a:rPr lang="it-IT" sz="2400" dirty="0" err="1">
                <a:solidFill>
                  <a:schemeClr val="accent6">
                    <a:lumMod val="75000"/>
                  </a:schemeClr>
                </a:solidFill>
              </a:rPr>
              <a:t>numeric</a:t>
            </a:r>
            <a:r>
              <a:rPr lang="it-IT" sz="2400" dirty="0">
                <a:solidFill>
                  <a:schemeClr val="accent6">
                    <a:lumMod val="75000"/>
                  </a:schemeClr>
                </a:solidFill>
              </a:rPr>
              <a:t> </a:t>
            </a:r>
            <a:r>
              <a:rPr lang="it-IT" sz="2400" dirty="0" err="1">
                <a:solidFill>
                  <a:schemeClr val="accent6">
                    <a:lumMod val="75000"/>
                  </a:schemeClr>
                </a:solidFill>
              </a:rPr>
              <a:t>literals</a:t>
            </a:r>
            <a:r>
              <a:rPr lang="it-IT" sz="2400" dirty="0">
                <a:solidFill>
                  <a:schemeClr val="accent6">
                    <a:lumMod val="75000"/>
                  </a:schemeClr>
                </a:solidFill>
              </a:rPr>
              <a:t> and </a:t>
            </a:r>
            <a:r>
              <a:rPr lang="it-IT" sz="2400" dirty="0" err="1">
                <a:solidFill>
                  <a:schemeClr val="accent6">
                    <a:lumMod val="75000"/>
                  </a:schemeClr>
                </a:solidFill>
              </a:rPr>
              <a:t>string</a:t>
            </a:r>
            <a:r>
              <a:rPr lang="it-IT" sz="2400" dirty="0">
                <a:solidFill>
                  <a:schemeClr val="accent6">
                    <a:lumMod val="75000"/>
                  </a:schemeClr>
                </a:solidFill>
              </a:rPr>
              <a:t> </a:t>
            </a:r>
            <a:r>
              <a:rPr lang="it-IT" sz="2400" dirty="0" err="1">
                <a:solidFill>
                  <a:schemeClr val="accent6">
                    <a:lumMod val="75000"/>
                  </a:schemeClr>
                </a:solidFill>
              </a:rPr>
              <a:t>literals</a:t>
            </a:r>
            <a:r>
              <a:rPr lang="it-IT" sz="2400" dirty="0">
                <a:solidFill>
                  <a:schemeClr val="accent6">
                    <a:lumMod val="75000"/>
                  </a:schemeClr>
                </a:solidFill>
              </a:rPr>
              <a:t>.</a:t>
            </a:r>
          </a:p>
          <a:p>
            <a:r>
              <a:rPr lang="it-IT" sz="2400" dirty="0" err="1"/>
              <a:t>Alternatively</a:t>
            </a:r>
            <a:r>
              <a:rPr lang="it-IT" sz="2400" dirty="0"/>
              <a:t>, use </a:t>
            </a:r>
            <a:r>
              <a:rPr lang="it-IT" sz="2400" dirty="0" err="1"/>
              <a:t>string</a:t>
            </a:r>
            <a:r>
              <a:rPr lang="it-IT" sz="2400" dirty="0"/>
              <a:t> </a:t>
            </a:r>
            <a:r>
              <a:rPr lang="it-IT" sz="2400" dirty="0" err="1"/>
              <a:t>formatting</a:t>
            </a:r>
            <a:r>
              <a:rPr lang="it-IT" sz="2400" dirty="0"/>
              <a:t> </a:t>
            </a:r>
            <a:r>
              <a:rPr lang="it-IT" sz="2400" dirty="0" err="1"/>
              <a:t>techniques</a:t>
            </a:r>
            <a:r>
              <a:rPr lang="it-IT" sz="2400" dirty="0"/>
              <a:t>.</a:t>
            </a:r>
          </a:p>
          <a:p>
            <a:pPr marL="0" indent="0">
              <a:buNone/>
            </a:pPr>
            <a:endParaRPr lang="it-IT" sz="2400" dirty="0"/>
          </a:p>
          <a:p>
            <a:pPr marL="0" indent="0">
              <a:buNone/>
            </a:pPr>
            <a:r>
              <a:rPr lang="it-IT" sz="2400" dirty="0" err="1">
                <a:latin typeface="Consolas" panose="020B0609020204030204" pitchFamily="49" charset="0"/>
                <a:cs typeface="Consolas" panose="020B0609020204030204" pitchFamily="49" charset="0"/>
              </a:rPr>
              <a:t>age</a:t>
            </a:r>
            <a:r>
              <a:rPr lang="it-IT" sz="2400" dirty="0">
                <a:latin typeface="Consolas" panose="020B0609020204030204" pitchFamily="49" charset="0"/>
                <a:cs typeface="Consolas" panose="020B0609020204030204" pitchFamily="49" charset="0"/>
              </a:rPr>
              <a:t> = 23 </a:t>
            </a:r>
          </a:p>
          <a:p>
            <a:pPr marL="0" indent="0">
              <a:buNone/>
            </a:pPr>
            <a:r>
              <a:rPr lang="it-IT" sz="2400" dirty="0">
                <a:solidFill>
                  <a:srgbClr val="FF0000"/>
                </a:solidFill>
                <a:latin typeface="Consolas" panose="020B0609020204030204" pitchFamily="49" charset="0"/>
                <a:cs typeface="Consolas" panose="020B0609020204030204" pitchFamily="49" charset="0"/>
              </a:rPr>
              <a:t>msg = </a:t>
            </a:r>
            <a:r>
              <a:rPr lang="it-IT" sz="2400" dirty="0">
                <a:latin typeface="Consolas" panose="020B0609020204030204" pitchFamily="49" charset="0"/>
                <a:cs typeface="Consolas" panose="020B0609020204030204" pitchFamily="49" charset="0"/>
              </a:rPr>
              <a:t>'</a:t>
            </a:r>
            <a:r>
              <a:rPr lang="it-IT" sz="2400" dirty="0">
                <a:solidFill>
                  <a:srgbClr val="FF0000"/>
                </a:solidFill>
                <a:latin typeface="Consolas" panose="020B0609020204030204" pitchFamily="49" charset="0"/>
                <a:cs typeface="Consolas" panose="020B0609020204030204" pitchFamily="49" charset="0"/>
              </a:rPr>
              <a:t>Happy </a:t>
            </a:r>
            <a:r>
              <a:rPr lang="it-IT" sz="2400" dirty="0">
                <a:latin typeface="Consolas" panose="020B0609020204030204" pitchFamily="49" charset="0"/>
                <a:cs typeface="Consolas" panose="020B0609020204030204" pitchFamily="49" charset="0"/>
              </a:rPr>
              <a:t>'</a:t>
            </a:r>
            <a:r>
              <a:rPr lang="it-IT" sz="2400" dirty="0">
                <a:solidFill>
                  <a:srgbClr val="FF0000"/>
                </a:solidFill>
                <a:latin typeface="Consolas" panose="020B0609020204030204" pitchFamily="49" charset="0"/>
                <a:cs typeface="Consolas" panose="020B0609020204030204" pitchFamily="49" charset="0"/>
              </a:rPr>
              <a:t> + </a:t>
            </a:r>
            <a:r>
              <a:rPr lang="it-IT" sz="2400" dirty="0" err="1">
                <a:solidFill>
                  <a:srgbClr val="FF0000"/>
                </a:solidFill>
                <a:latin typeface="Consolas" panose="020B0609020204030204" pitchFamily="49" charset="0"/>
                <a:cs typeface="Consolas" panose="020B0609020204030204" pitchFamily="49" charset="0"/>
              </a:rPr>
              <a:t>age</a:t>
            </a:r>
            <a:r>
              <a:rPr lang="it-IT" sz="2400" dirty="0">
                <a:solidFill>
                  <a:srgbClr val="FF0000"/>
                </a:solidFill>
                <a:latin typeface="Consolas" panose="020B0609020204030204" pitchFamily="49" charset="0"/>
                <a:cs typeface="Consolas" panose="020B0609020204030204" pitchFamily="49" charset="0"/>
              </a:rPr>
              <a:t> + </a:t>
            </a:r>
            <a:r>
              <a:rPr lang="it-IT" sz="2400" dirty="0">
                <a:latin typeface="Consolas" panose="020B0609020204030204" pitchFamily="49" charset="0"/>
                <a:cs typeface="Consolas" panose="020B0609020204030204" pitchFamily="49" charset="0"/>
              </a:rPr>
              <a:t>'</a:t>
            </a:r>
            <a:r>
              <a:rPr lang="it-IT" sz="2400" dirty="0" err="1">
                <a:solidFill>
                  <a:srgbClr val="FF0000"/>
                </a:solidFill>
                <a:latin typeface="Consolas" panose="020B0609020204030204" pitchFamily="49" charset="0"/>
                <a:cs typeface="Consolas" panose="020B0609020204030204" pitchFamily="49" charset="0"/>
              </a:rPr>
              <a:t>rd</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Birthday</a:t>
            </a:r>
            <a:r>
              <a:rPr lang="it-IT" sz="2400" dirty="0">
                <a:solidFill>
                  <a:srgbClr val="FF0000"/>
                </a:solidFill>
                <a:latin typeface="Consolas" panose="020B0609020204030204" pitchFamily="49" charset="0"/>
                <a:cs typeface="Consolas" panose="020B0609020204030204" pitchFamily="49" charset="0"/>
              </a:rPr>
              <a:t>!</a:t>
            </a:r>
            <a:r>
              <a:rPr lang="it-IT" sz="2400" dirty="0">
                <a:latin typeface="Consolas" panose="020B0609020204030204" pitchFamily="49" charset="0"/>
                <a:cs typeface="Consolas" panose="020B0609020204030204" pitchFamily="49" charset="0"/>
              </a:rPr>
              <a:t>'</a:t>
            </a:r>
            <a:r>
              <a:rPr lang="it-IT" sz="2400" dirty="0">
                <a:solidFill>
                  <a:srgbClr val="FF0000"/>
                </a:solidFill>
                <a:latin typeface="Consolas" panose="020B0609020204030204" pitchFamily="49" charset="0"/>
                <a:cs typeface="Consolas" panose="020B0609020204030204" pitchFamily="49" charset="0"/>
              </a:rPr>
              <a:t> </a:t>
            </a:r>
          </a:p>
          <a:p>
            <a:pPr marL="0" indent="0">
              <a:buNone/>
            </a:pPr>
            <a:r>
              <a:rPr lang="it-IT" sz="2400" dirty="0">
                <a:latin typeface="Consolas" panose="020B0609020204030204" pitchFamily="49" charset="0"/>
                <a:cs typeface="Consolas" panose="020B0609020204030204" pitchFamily="49" charset="0"/>
              </a:rPr>
              <a:t>msg = 'Happy ' + </a:t>
            </a:r>
            <a:r>
              <a:rPr lang="it-IT" sz="2400" dirty="0" err="1">
                <a:latin typeface="Consolas" panose="020B0609020204030204" pitchFamily="49" charset="0"/>
                <a:cs typeface="Consolas" panose="020B0609020204030204" pitchFamily="49" charset="0"/>
              </a:rPr>
              <a:t>str</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age</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rd</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Birthday</a:t>
            </a:r>
            <a:r>
              <a:rPr lang="it-IT" sz="2400" dirty="0">
                <a:latin typeface="Consolas" panose="020B0609020204030204" pitchFamily="49" charset="0"/>
                <a:cs typeface="Consolas" panose="020B0609020204030204" pitchFamily="49" charset="0"/>
              </a:rPr>
              <a:t>!'</a:t>
            </a:r>
          </a:p>
          <a:p>
            <a:pPr marL="0" indent="0">
              <a:buNone/>
            </a:pPr>
            <a:r>
              <a:rPr lang="it-IT" sz="2400" dirty="0">
                <a:latin typeface="Consolas" panose="020B0609020204030204" pitchFamily="49" charset="0"/>
                <a:cs typeface="Consolas" panose="020B0609020204030204" pitchFamily="49" charset="0"/>
              </a:rPr>
              <a:t>msg = 'Happy {}</a:t>
            </a:r>
            <a:r>
              <a:rPr lang="it-IT" sz="2400" dirty="0" err="1">
                <a:latin typeface="Consolas" panose="020B0609020204030204" pitchFamily="49" charset="0"/>
                <a:cs typeface="Consolas" panose="020B0609020204030204" pitchFamily="49" charset="0"/>
              </a:rPr>
              <a:t>rd</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Birthday</a:t>
            </a:r>
            <a:r>
              <a:rPr lang="it-IT" sz="2400" dirty="0">
                <a:latin typeface="Consolas" panose="020B0609020204030204" pitchFamily="49" charset="0"/>
                <a:cs typeface="Consolas" panose="020B0609020204030204" pitchFamily="49" charset="0"/>
              </a:rPr>
              <a:t>'.format(</a:t>
            </a:r>
            <a:r>
              <a:rPr lang="it-IT" sz="2400" dirty="0" err="1">
                <a:latin typeface="Consolas" panose="020B0609020204030204" pitchFamily="49" charset="0"/>
                <a:cs typeface="Consolas" panose="020B0609020204030204" pitchFamily="49" charset="0"/>
              </a:rPr>
              <a:t>age</a:t>
            </a:r>
            <a:r>
              <a:rPr lang="it-IT" sz="2400" dirty="0">
                <a:latin typeface="Consolas" panose="020B0609020204030204" pitchFamily="49" charset="0"/>
                <a:cs typeface="Consolas" panose="020B0609020204030204" pitchFamily="49" charset="0"/>
              </a:rPr>
              <a:t>) </a:t>
            </a:r>
          </a:p>
          <a:p>
            <a:pPr marL="0" indent="0">
              <a:buNone/>
            </a:pPr>
            <a:endParaRPr lang="it-IT" sz="2400" dirty="0"/>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46</a:t>
            </a:fld>
            <a:endParaRPr lang="it-IT" altLang="it-IT"/>
          </a:p>
        </p:txBody>
      </p:sp>
    </p:spTree>
    <p:extLst>
      <p:ext uri="{BB962C8B-B14F-4D97-AF65-F5344CB8AC3E}">
        <p14:creationId xmlns:p14="http://schemas.microsoft.com/office/powerpoint/2010/main" val="3146206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Formatting Strings</a:t>
            </a:r>
          </a:p>
        </p:txBody>
      </p:sp>
      <p:sp>
        <p:nvSpPr>
          <p:cNvPr id="3" name="Content Placeholder 2">
            <a:extLst>
              <a:ext uri="{FF2B5EF4-FFF2-40B4-BE49-F238E27FC236}">
                <a16:creationId xmlns:a16="http://schemas.microsoft.com/office/drawing/2014/main" id="{934767DD-1F18-2D4F-BEB7-9C40EC60D63C}"/>
              </a:ext>
            </a:extLst>
          </p:cNvPr>
          <p:cNvSpPr>
            <a:spLocks noGrp="1"/>
          </p:cNvSpPr>
          <p:nvPr>
            <p:ph idx="1"/>
          </p:nvPr>
        </p:nvSpPr>
        <p:spPr/>
        <p:txBody>
          <a:bodyPr/>
          <a:lstStyle/>
          <a:p>
            <a:pPr marL="0" indent="0">
              <a:buNone/>
            </a:pPr>
            <a:r>
              <a:rPr lang="en-GB" sz="1400" dirty="0">
                <a:latin typeface="Consolas" panose="020B0609020204030204" pitchFamily="49" charset="0"/>
                <a:cs typeface="Consolas" panose="020B0609020204030204" pitchFamily="49" charset="0"/>
              </a:rPr>
              <a:t># re-arranging the order of arguments</a:t>
            </a:r>
          </a:p>
          <a:p>
            <a:pPr marL="0" indent="0">
              <a:buNone/>
            </a:pPr>
            <a:r>
              <a:rPr lang="en-GB" sz="1400" dirty="0">
                <a:latin typeface="Consolas" panose="020B0609020204030204" pitchFamily="49" charset="0"/>
                <a:cs typeface="Consolas" panose="020B0609020204030204" pitchFamily="49" charset="0"/>
              </a:rPr>
              <a:t>print('{1} {0}'.format('</a:t>
            </a:r>
            <a:r>
              <a:rPr lang="en-GB" sz="1400" dirty="0" err="1">
                <a:latin typeface="Consolas" panose="020B0609020204030204" pitchFamily="49" charset="0"/>
                <a:cs typeface="Consolas" panose="020B0609020204030204" pitchFamily="49" charset="0"/>
              </a:rPr>
              <a:t>nicola</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padding up to 10 spaces</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print('{:10}* {:10}*'.format('</a:t>
            </a:r>
            <a:r>
              <a:rPr lang="en-GB" sz="1400" dirty="0" err="1">
                <a:latin typeface="Consolas" panose="020B0609020204030204" pitchFamily="49" charset="0"/>
                <a:cs typeface="Consolas" panose="020B0609020204030204" pitchFamily="49" charset="0"/>
              </a:rPr>
              <a:t>nicola</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padding up to 6 spaces, 2 digits precision</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print('{:06.4f} {:06.4f}'.format(1 / 3, 2 / 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padding up to 4 spaces, 1 digit precision</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print(‘{:06.1f} {:06.1f}'.format(1 / 3, 2 / 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nicola</a:t>
            </a: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nicola</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bicocchi</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0.3333 0.6667</a:t>
            </a:r>
          </a:p>
          <a:p>
            <a:pPr marL="0" indent="0">
              <a:buNone/>
            </a:pPr>
            <a:r>
              <a:rPr lang="en-GB" sz="1400" dirty="0">
                <a:latin typeface="Consolas" panose="020B0609020204030204" pitchFamily="49" charset="0"/>
                <a:cs typeface="Consolas" panose="020B0609020204030204" pitchFamily="49" charset="0"/>
              </a:rPr>
              <a:t>0000.3 0000.7</a:t>
            </a: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47</a:t>
            </a:fld>
            <a:endParaRPr lang="it-IT" altLang="it-IT"/>
          </a:p>
        </p:txBody>
      </p:sp>
    </p:spTree>
    <p:extLst>
      <p:ext uri="{BB962C8B-B14F-4D97-AF65-F5344CB8AC3E}">
        <p14:creationId xmlns:p14="http://schemas.microsoft.com/office/powerpoint/2010/main" val="1937730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039ED80-170F-4A4F-B36C-41E1A612B130}"/>
              </a:ext>
            </a:extLst>
          </p:cNvPr>
          <p:cNvSpPr>
            <a:spLocks noGrp="1" noChangeArrowheads="1"/>
          </p:cNvSpPr>
          <p:nvPr>
            <p:ph type="title"/>
          </p:nvPr>
        </p:nvSpPr>
        <p:spPr/>
        <p:txBody>
          <a:bodyPr/>
          <a:lstStyle/>
          <a:p>
            <a:r>
              <a:rPr lang="en-US" altLang="it-IT" dirty="0"/>
              <a:t>Dealing with whitespaces</a:t>
            </a:r>
          </a:p>
        </p:txBody>
      </p:sp>
      <p:sp>
        <p:nvSpPr>
          <p:cNvPr id="3" name="Content Placeholder 2">
            <a:extLst>
              <a:ext uri="{FF2B5EF4-FFF2-40B4-BE49-F238E27FC236}">
                <a16:creationId xmlns:a16="http://schemas.microsoft.com/office/drawing/2014/main" id="{D5C7F2F4-C227-BF44-B5BC-57C11F23EF10}"/>
              </a:ext>
            </a:extLst>
          </p:cNvPr>
          <p:cNvSpPr>
            <a:spLocks noGrp="1"/>
          </p:cNvSpPr>
          <p:nvPr>
            <p:ph idx="1"/>
          </p:nvPr>
        </p:nvSpPr>
        <p:spPr/>
        <p:txBody>
          <a:bodyPr rtlCol="0">
            <a:normAutofit fontScale="85000" lnSpcReduction="20000"/>
          </a:bodyPr>
          <a:lstStyle/>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('\'{}\''.format(</a:t>
            </a:r>
            <a:r>
              <a:rPr lang="it-IT" sz="2000" dirty="0" err="1">
                <a:latin typeface="Consolas" panose="020B0609020204030204" pitchFamily="49" charset="0"/>
                <a:cs typeface="Consolas" panose="020B0609020204030204" pitchFamily="49" charset="0"/>
              </a:rPr>
              <a:t>name.rstrip</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('\'{}\''.format(</a:t>
            </a:r>
            <a:r>
              <a:rPr lang="it-IT" sz="2000" dirty="0" err="1">
                <a:latin typeface="Consolas" panose="020B0609020204030204" pitchFamily="49" charset="0"/>
                <a:cs typeface="Consolas" panose="020B0609020204030204" pitchFamily="49" charset="0"/>
              </a:rPr>
              <a:t>name.lstrip</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('\'{}\''.format(</a:t>
            </a:r>
            <a:r>
              <a:rPr lang="it-IT" sz="2000" dirty="0" err="1">
                <a:latin typeface="Consolas" panose="020B0609020204030204" pitchFamily="49" charset="0"/>
                <a:cs typeface="Consolas" panose="020B0609020204030204" pitchFamily="49" charset="0"/>
              </a:rPr>
              <a:t>name.strip</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('\'{}\''.format(</a:t>
            </a:r>
            <a:r>
              <a:rPr lang="it-IT" sz="2000" dirty="0" err="1">
                <a:latin typeface="Consolas" panose="020B0609020204030204" pitchFamily="49" charset="0"/>
                <a:cs typeface="Consolas" panose="020B0609020204030204" pitchFamily="49" charset="0"/>
              </a:rPr>
              <a:t>name.rjust</a:t>
            </a:r>
            <a:r>
              <a:rPr lang="it-IT" sz="2000" dirty="0">
                <a:latin typeface="Consolas" panose="020B0609020204030204" pitchFamily="49" charset="0"/>
                <a:cs typeface="Consolas" panose="020B0609020204030204" pitchFamily="49" charset="0"/>
              </a:rPr>
              <a:t>(10)))</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('\'{}\''.format(</a:t>
            </a:r>
            <a:r>
              <a:rPr lang="it-IT" sz="2000" dirty="0" err="1">
                <a:latin typeface="Consolas" panose="020B0609020204030204" pitchFamily="49" charset="0"/>
                <a:cs typeface="Consolas" panose="020B0609020204030204" pitchFamily="49" charset="0"/>
              </a:rPr>
              <a:t>name.ljust</a:t>
            </a:r>
            <a:r>
              <a:rPr lang="it-IT" sz="2000" dirty="0">
                <a:latin typeface="Consolas" panose="020B0609020204030204" pitchFamily="49" charset="0"/>
                <a:cs typeface="Consolas" panose="020B0609020204030204" pitchFamily="49" charset="0"/>
              </a:rPr>
              <a:t>(10)))</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('\'{}\''.format(</a:t>
            </a:r>
            <a:r>
              <a:rPr lang="it-IT" sz="2000" dirty="0" err="1">
                <a:latin typeface="Consolas" panose="020B0609020204030204" pitchFamily="49" charset="0"/>
                <a:cs typeface="Consolas" panose="020B0609020204030204" pitchFamily="49" charset="0"/>
              </a:rPr>
              <a:t>name.center</a:t>
            </a:r>
            <a:r>
              <a:rPr lang="it-IT" sz="2000" dirty="0">
                <a:latin typeface="Consolas" panose="020B0609020204030204" pitchFamily="49" charset="0"/>
                <a:cs typeface="Consolas" panose="020B0609020204030204" pitchFamily="49" charset="0"/>
              </a:rPr>
              <a:t>(10)))</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Output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python</a:t>
            </a:r>
            <a:r>
              <a:rPr lang="it-IT" sz="2000" dirty="0">
                <a:latin typeface="Consolas" panose="020B0609020204030204" pitchFamily="49" charset="0"/>
                <a:cs typeface="Consolas" panose="020B0609020204030204" pitchFamily="49" charset="0"/>
              </a:rPr>
              <a:t>  '</a:t>
            </a:r>
          </a:p>
        </p:txBody>
      </p:sp>
      <p:sp>
        <p:nvSpPr>
          <p:cNvPr id="32771" name="Slide Number Placeholder 3">
            <a:extLst>
              <a:ext uri="{FF2B5EF4-FFF2-40B4-BE49-F238E27FC236}">
                <a16:creationId xmlns:a16="http://schemas.microsoft.com/office/drawing/2014/main" id="{1016D2E6-BB38-9B4D-811A-1BBA9DBC02E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58F2C49-EBDB-1145-9949-8A4CCE7E7773}" type="slidenum">
              <a:rPr lang="it-IT" altLang="it-IT"/>
              <a:pPr fontAlgn="base">
                <a:spcBef>
                  <a:spcPct val="0"/>
                </a:spcBef>
                <a:spcAft>
                  <a:spcPct val="0"/>
                </a:spcAft>
              </a:pPr>
              <a:t>48</a:t>
            </a:fld>
            <a:endParaRPr lang="it-IT" altLang="it-IT"/>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0B4F50D-E6AB-5E45-A0ED-EAAED825F80C}"/>
              </a:ext>
            </a:extLst>
          </p:cNvPr>
          <p:cNvSpPr>
            <a:spLocks noGrp="1" noChangeArrowheads="1"/>
          </p:cNvSpPr>
          <p:nvPr>
            <p:ph type="title"/>
          </p:nvPr>
        </p:nvSpPr>
        <p:spPr/>
        <p:txBody>
          <a:bodyPr/>
          <a:lstStyle/>
          <a:p>
            <a:r>
              <a:rPr lang="en-US" altLang="it-IT" dirty="0"/>
              <a:t>Cases</a:t>
            </a:r>
          </a:p>
        </p:txBody>
      </p:sp>
      <p:sp>
        <p:nvSpPr>
          <p:cNvPr id="3" name="Content Placeholder 2">
            <a:extLst>
              <a:ext uri="{FF2B5EF4-FFF2-40B4-BE49-F238E27FC236}">
                <a16:creationId xmlns:a16="http://schemas.microsoft.com/office/drawing/2014/main" id="{37630F96-7F74-AB4E-9004-60C77311968B}"/>
              </a:ext>
            </a:extLst>
          </p:cNvPr>
          <p:cNvSpPr>
            <a:spLocks noGrp="1"/>
          </p:cNvSpPr>
          <p:nvPr>
            <p:ph sz="half" idx="1"/>
          </p:nvPr>
        </p:nvSpPr>
        <p:spPr/>
        <p:txBody>
          <a:bodyPr rtlCol="0">
            <a:noAutofit/>
          </a:bodyPr>
          <a:lstStyle/>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name</a:t>
            </a:r>
            <a:r>
              <a:rPr lang="it-IT" sz="2000" dirty="0">
                <a:latin typeface="Consolas" panose="020B0609020204030204" pitchFamily="49" charset="0"/>
                <a:cs typeface="Consolas" panose="020B0609020204030204" pitchFamily="49" charset="0"/>
              </a:rPr>
              <a:t> = 'Ada </a:t>
            </a:r>
            <a:r>
              <a:rPr lang="it-IT" sz="2000" dirty="0" err="1">
                <a:latin typeface="Consolas" panose="020B0609020204030204" pitchFamily="49" charset="0"/>
                <a:cs typeface="Consolas" panose="020B0609020204030204" pitchFamily="49" charset="0"/>
              </a:rPr>
              <a:t>Lovelace</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upper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lower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capitalize</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title</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islower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isupper</a:t>
            </a:r>
            <a:r>
              <a:rPr lang="it-IT" sz="2000" dirty="0">
                <a:latin typeface="Consolas" panose="020B0609020204030204" pitchFamily="49" charset="0"/>
                <a:cs typeface="Consolas" panose="020B0609020204030204" pitchFamily="49" charset="0"/>
              </a:rPr>
              <a:t>())</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name.</a:t>
            </a:r>
            <a:r>
              <a:rPr lang="it-IT" sz="2000" dirty="0" err="1">
                <a:solidFill>
                  <a:schemeClr val="accent6">
                    <a:lumMod val="75000"/>
                  </a:schemeClr>
                </a:solidFill>
                <a:latin typeface="Consolas" panose="020B0609020204030204" pitchFamily="49" charset="0"/>
                <a:cs typeface="Consolas" panose="020B0609020204030204" pitchFamily="49" charset="0"/>
              </a:rPr>
              <a:t>istitle</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p:txBody>
      </p:sp>
      <p:sp>
        <p:nvSpPr>
          <p:cNvPr id="2" name="Content Placeholder 1">
            <a:extLst>
              <a:ext uri="{FF2B5EF4-FFF2-40B4-BE49-F238E27FC236}">
                <a16:creationId xmlns:a16="http://schemas.microsoft.com/office/drawing/2014/main" id="{21ADDEE0-89BA-9149-BB49-06EE2CB348ED}"/>
              </a:ext>
            </a:extLst>
          </p:cNvPr>
          <p:cNvSpPr>
            <a:spLocks noGrp="1"/>
          </p:cNvSpPr>
          <p:nvPr>
            <p:ph sz="half" idx="2"/>
          </p:nvPr>
        </p:nvSpPr>
        <p:spPr/>
        <p:txBody>
          <a:bodyPr/>
          <a:lstStyle/>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Output</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ADA LOVELACE</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ada</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lovelace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Ada </a:t>
            </a:r>
            <a:r>
              <a:rPr lang="it-IT" sz="2000" dirty="0" err="1">
                <a:latin typeface="Consolas" panose="020B0609020204030204" pitchFamily="49" charset="0"/>
                <a:cs typeface="Consolas" panose="020B0609020204030204" pitchFamily="49" charset="0"/>
              </a:rPr>
              <a:t>lovelace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Ada </a:t>
            </a:r>
            <a:r>
              <a:rPr lang="it-IT" sz="2000" dirty="0" err="1">
                <a:latin typeface="Consolas" panose="020B0609020204030204" pitchFamily="49" charset="0"/>
                <a:cs typeface="Consolas" panose="020B0609020204030204" pitchFamily="49" charset="0"/>
              </a:rPr>
              <a:t>Lovelace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False</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False</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True</a:t>
            </a:r>
          </a:p>
          <a:p>
            <a:pPr marL="0" indent="0">
              <a:buNone/>
            </a:pPr>
            <a:endParaRPr lang="en-GB" sz="2000" dirty="0"/>
          </a:p>
        </p:txBody>
      </p:sp>
      <p:sp>
        <p:nvSpPr>
          <p:cNvPr id="31747" name="Slide Number Placeholder 3">
            <a:extLst>
              <a:ext uri="{FF2B5EF4-FFF2-40B4-BE49-F238E27FC236}">
                <a16:creationId xmlns:a16="http://schemas.microsoft.com/office/drawing/2014/main" id="{8E16FF41-8577-2A42-A78C-9798D7C8B99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90C713C-7B5D-BC4A-8CA0-B1A728CD2F12}" type="slidenum">
              <a:rPr lang="it-IT" altLang="it-IT"/>
              <a:pPr fontAlgn="base">
                <a:spcBef>
                  <a:spcPct val="0"/>
                </a:spcBef>
                <a:spcAft>
                  <a:spcPct val="0"/>
                </a:spcAft>
              </a:pPr>
              <a:t>49</a:t>
            </a:fld>
            <a:endParaRPr lang="it-IT"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CBD2-3672-B14F-8DFA-3E5A4C5ED412}"/>
              </a:ext>
            </a:extLst>
          </p:cNvPr>
          <p:cNvSpPr>
            <a:spLocks noGrp="1"/>
          </p:cNvSpPr>
          <p:nvPr>
            <p:ph type="title"/>
          </p:nvPr>
        </p:nvSpPr>
        <p:spPr/>
        <p:txBody>
          <a:bodyPr/>
          <a:lstStyle/>
          <a:p>
            <a:r>
              <a:rPr lang="en-GB" dirty="0"/>
              <a:t>import this</a:t>
            </a:r>
          </a:p>
        </p:txBody>
      </p:sp>
      <p:sp>
        <p:nvSpPr>
          <p:cNvPr id="3" name="Content Placeholder 2">
            <a:extLst>
              <a:ext uri="{FF2B5EF4-FFF2-40B4-BE49-F238E27FC236}">
                <a16:creationId xmlns:a16="http://schemas.microsoft.com/office/drawing/2014/main" id="{E363B375-7592-8843-9BC1-B608B28E5CBF}"/>
              </a:ext>
            </a:extLst>
          </p:cNvPr>
          <p:cNvSpPr>
            <a:spLocks noGrp="1"/>
          </p:cNvSpPr>
          <p:nvPr>
            <p:ph sz="half" idx="1"/>
          </p:nvPr>
        </p:nvSpPr>
        <p:spPr/>
        <p:txBody>
          <a:bodyPr/>
          <a:lstStyle/>
          <a:p>
            <a:r>
              <a:rPr lang="en-GB" sz="1800" dirty="0">
                <a:latin typeface="Calibri" panose="020F0502020204030204" pitchFamily="34" charset="0"/>
                <a:cs typeface="Calibri" panose="020F0502020204030204" pitchFamily="34" charset="0"/>
              </a:rPr>
              <a:t>Beautiful is better than ugly.</a:t>
            </a:r>
          </a:p>
          <a:p>
            <a:r>
              <a:rPr lang="en-GB" sz="1800" dirty="0">
                <a:latin typeface="Calibri" panose="020F0502020204030204" pitchFamily="34" charset="0"/>
                <a:cs typeface="Calibri" panose="020F0502020204030204" pitchFamily="34" charset="0"/>
              </a:rPr>
              <a:t>Explicit is better than implicit.</a:t>
            </a:r>
          </a:p>
          <a:p>
            <a:r>
              <a:rPr lang="en-GB" sz="1800" dirty="0">
                <a:latin typeface="Calibri" panose="020F0502020204030204" pitchFamily="34" charset="0"/>
                <a:cs typeface="Calibri" panose="020F0502020204030204" pitchFamily="34" charset="0"/>
              </a:rPr>
              <a:t>Simple is better than complex.</a:t>
            </a:r>
          </a:p>
          <a:p>
            <a:r>
              <a:rPr lang="en-GB" sz="1800" dirty="0">
                <a:latin typeface="Calibri" panose="020F0502020204030204" pitchFamily="34" charset="0"/>
                <a:cs typeface="Calibri" panose="020F0502020204030204" pitchFamily="34" charset="0"/>
              </a:rPr>
              <a:t>Complex is better than complicated.</a:t>
            </a:r>
          </a:p>
          <a:p>
            <a:r>
              <a:rPr lang="en-GB" sz="1800" dirty="0">
                <a:latin typeface="Calibri" panose="020F0502020204030204" pitchFamily="34" charset="0"/>
                <a:cs typeface="Calibri" panose="020F0502020204030204" pitchFamily="34" charset="0"/>
              </a:rPr>
              <a:t>Flat is better than nested.</a:t>
            </a:r>
          </a:p>
          <a:p>
            <a:r>
              <a:rPr lang="en-GB" sz="1800" dirty="0">
                <a:latin typeface="Calibri" panose="020F0502020204030204" pitchFamily="34" charset="0"/>
                <a:cs typeface="Calibri" panose="020F0502020204030204" pitchFamily="34" charset="0"/>
              </a:rPr>
              <a:t>Sparse is better than dense.</a:t>
            </a:r>
          </a:p>
          <a:p>
            <a:r>
              <a:rPr lang="en-GB" sz="1800" dirty="0">
                <a:latin typeface="Calibri" panose="020F0502020204030204" pitchFamily="34" charset="0"/>
                <a:cs typeface="Calibri" panose="020F0502020204030204" pitchFamily="34" charset="0"/>
              </a:rPr>
              <a:t>Readability counts.</a:t>
            </a:r>
          </a:p>
          <a:p>
            <a:r>
              <a:rPr lang="en-GB" sz="1800" dirty="0">
                <a:latin typeface="Calibri" panose="020F0502020204030204" pitchFamily="34" charset="0"/>
                <a:cs typeface="Calibri" panose="020F0502020204030204" pitchFamily="34" charset="0"/>
              </a:rPr>
              <a:t>Special cases aren't special enough to break the rules.</a:t>
            </a:r>
          </a:p>
          <a:p>
            <a:r>
              <a:rPr lang="en-GB" sz="1800" dirty="0">
                <a:latin typeface="Calibri" panose="020F0502020204030204" pitchFamily="34" charset="0"/>
                <a:cs typeface="Calibri" panose="020F0502020204030204" pitchFamily="34" charset="0"/>
              </a:rPr>
              <a:t>Although practicality beats purity.</a:t>
            </a:r>
          </a:p>
          <a:p>
            <a:r>
              <a:rPr lang="en-GB" sz="1800" dirty="0">
                <a:latin typeface="Calibri" panose="020F0502020204030204" pitchFamily="34" charset="0"/>
                <a:cs typeface="Calibri" panose="020F0502020204030204" pitchFamily="34" charset="0"/>
              </a:rPr>
              <a:t>Errors should never pass silently.</a:t>
            </a:r>
          </a:p>
          <a:p>
            <a:r>
              <a:rPr lang="en-GB" sz="1800" dirty="0">
                <a:latin typeface="Calibri" panose="020F0502020204030204" pitchFamily="34" charset="0"/>
                <a:cs typeface="Calibri" panose="020F0502020204030204" pitchFamily="34" charset="0"/>
              </a:rPr>
              <a:t>Unless explicitly silenced.</a:t>
            </a:r>
          </a:p>
          <a:p>
            <a:endParaRPr lang="en-GB" sz="18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15E7485-F22D-BF46-8ABE-E80C145C303C}"/>
              </a:ext>
            </a:extLst>
          </p:cNvPr>
          <p:cNvSpPr>
            <a:spLocks noGrp="1"/>
          </p:cNvSpPr>
          <p:nvPr>
            <p:ph sz="half" idx="2"/>
          </p:nvPr>
        </p:nvSpPr>
        <p:spPr/>
        <p:txBody>
          <a:bodyPr/>
          <a:lstStyle/>
          <a:p>
            <a:r>
              <a:rPr lang="en-GB" sz="1800" dirty="0">
                <a:latin typeface="Calibri" panose="020F0502020204030204" pitchFamily="34" charset="0"/>
                <a:cs typeface="Calibri" panose="020F0502020204030204" pitchFamily="34" charset="0"/>
              </a:rPr>
              <a:t>In the face of ambiguity, refuse the temptation to guess.</a:t>
            </a:r>
          </a:p>
          <a:p>
            <a:r>
              <a:rPr lang="en-GB" sz="1800" dirty="0">
                <a:latin typeface="Calibri" panose="020F0502020204030204" pitchFamily="34" charset="0"/>
                <a:cs typeface="Calibri" panose="020F0502020204030204" pitchFamily="34" charset="0"/>
              </a:rPr>
              <a:t>There should be one-- and preferably only one --obvious way to do it.</a:t>
            </a:r>
          </a:p>
          <a:p>
            <a:r>
              <a:rPr lang="en-GB" sz="1800" dirty="0">
                <a:latin typeface="Calibri" panose="020F0502020204030204" pitchFamily="34" charset="0"/>
                <a:cs typeface="Calibri" panose="020F0502020204030204" pitchFamily="34" charset="0"/>
              </a:rPr>
              <a:t>Although that way may not be obvious at first unless you're Dutch.</a:t>
            </a:r>
          </a:p>
          <a:p>
            <a:r>
              <a:rPr lang="en-GB" sz="1800" dirty="0">
                <a:latin typeface="Calibri" panose="020F0502020204030204" pitchFamily="34" charset="0"/>
                <a:cs typeface="Calibri" panose="020F0502020204030204" pitchFamily="34" charset="0"/>
              </a:rPr>
              <a:t>Now is better than never.</a:t>
            </a:r>
          </a:p>
          <a:p>
            <a:r>
              <a:rPr lang="en-GB" sz="1800" dirty="0">
                <a:latin typeface="Calibri" panose="020F0502020204030204" pitchFamily="34" charset="0"/>
                <a:cs typeface="Calibri" panose="020F0502020204030204" pitchFamily="34" charset="0"/>
              </a:rPr>
              <a:t>Although never is often better than *right* now.</a:t>
            </a:r>
          </a:p>
          <a:p>
            <a:r>
              <a:rPr lang="en-GB" sz="1800" dirty="0">
                <a:latin typeface="Calibri" panose="020F0502020204030204" pitchFamily="34" charset="0"/>
                <a:cs typeface="Calibri" panose="020F0502020204030204" pitchFamily="34" charset="0"/>
              </a:rPr>
              <a:t>If the implementation is hard to explain, it's a bad idea.</a:t>
            </a:r>
          </a:p>
          <a:p>
            <a:r>
              <a:rPr lang="en-GB" sz="1800" dirty="0">
                <a:latin typeface="Calibri" panose="020F0502020204030204" pitchFamily="34" charset="0"/>
                <a:cs typeface="Calibri" panose="020F0502020204030204" pitchFamily="34" charset="0"/>
              </a:rPr>
              <a:t>If the implementation is easy to explain, it may be a good idea.</a:t>
            </a:r>
          </a:p>
          <a:p>
            <a:r>
              <a:rPr lang="en-GB" sz="1800" dirty="0">
                <a:latin typeface="Calibri" panose="020F0502020204030204" pitchFamily="34" charset="0"/>
                <a:cs typeface="Calibri" panose="020F0502020204030204" pitchFamily="34" charset="0"/>
              </a:rPr>
              <a:t>Namespaces are one honking great idea -- let's do more of those!</a:t>
            </a:r>
          </a:p>
          <a:p>
            <a:endParaRPr lang="en-GB" sz="1800" dirty="0"/>
          </a:p>
        </p:txBody>
      </p:sp>
      <p:sp>
        <p:nvSpPr>
          <p:cNvPr id="4" name="Slide Number Placeholder 3">
            <a:extLst>
              <a:ext uri="{FF2B5EF4-FFF2-40B4-BE49-F238E27FC236}">
                <a16:creationId xmlns:a16="http://schemas.microsoft.com/office/drawing/2014/main" id="{924C61A7-B865-7146-B5AB-3AD35C46132F}"/>
              </a:ext>
            </a:extLst>
          </p:cNvPr>
          <p:cNvSpPr>
            <a:spLocks noGrp="1"/>
          </p:cNvSpPr>
          <p:nvPr>
            <p:ph type="sldNum" sz="quarter" idx="10"/>
          </p:nvPr>
        </p:nvSpPr>
        <p:spPr/>
        <p:txBody>
          <a:bodyPr/>
          <a:lstStyle/>
          <a:p>
            <a:pPr>
              <a:defRPr/>
            </a:pPr>
            <a:fld id="{F2F2B1D7-7472-F447-9180-A50BF452206C}" type="slidenum">
              <a:rPr lang="it-IT" smtClean="0"/>
              <a:pPr>
                <a:defRPr/>
              </a:pPr>
              <a:t>5</a:t>
            </a:fld>
            <a:endParaRPr lang="it-IT" dirty="0"/>
          </a:p>
        </p:txBody>
      </p:sp>
    </p:spTree>
    <p:extLst>
      <p:ext uri="{BB962C8B-B14F-4D97-AF65-F5344CB8AC3E}">
        <p14:creationId xmlns:p14="http://schemas.microsoft.com/office/powerpoint/2010/main" val="2073163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String membership</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sz="2800" dirty="0" err="1"/>
              <a:t>We</a:t>
            </a:r>
            <a:r>
              <a:rPr lang="it-IT" sz="2800" dirty="0"/>
              <a:t> can test </a:t>
            </a:r>
            <a:r>
              <a:rPr lang="it-IT" sz="2800" dirty="0" err="1"/>
              <a:t>if</a:t>
            </a:r>
            <a:r>
              <a:rPr lang="it-IT" sz="2800" dirty="0"/>
              <a:t> a </a:t>
            </a:r>
            <a:r>
              <a:rPr lang="it-IT" sz="2800" dirty="0" err="1"/>
              <a:t>substring</a:t>
            </a:r>
            <a:r>
              <a:rPr lang="it-IT" sz="2800" dirty="0"/>
              <a:t> </a:t>
            </a:r>
            <a:r>
              <a:rPr lang="it-IT" sz="2800" dirty="0" err="1"/>
              <a:t>exists</a:t>
            </a:r>
            <a:r>
              <a:rPr lang="it-IT" sz="2800" dirty="0"/>
              <a:t> </a:t>
            </a:r>
            <a:r>
              <a:rPr lang="it-IT" sz="2800" dirty="0" err="1"/>
              <a:t>within</a:t>
            </a:r>
            <a:r>
              <a:rPr lang="it-IT" sz="2800" dirty="0"/>
              <a:t> a </a:t>
            </a:r>
            <a:r>
              <a:rPr lang="it-IT" sz="2800" dirty="0" err="1"/>
              <a:t>string</a:t>
            </a:r>
            <a:r>
              <a:rPr lang="it-IT" sz="2800" dirty="0"/>
              <a:t> or </a:t>
            </a:r>
            <a:r>
              <a:rPr lang="it-IT" sz="2800" dirty="0" err="1"/>
              <a:t>not</a:t>
            </a:r>
            <a:r>
              <a:rPr lang="it-IT" sz="2800" dirty="0"/>
              <a:t>, </a:t>
            </a:r>
            <a:r>
              <a:rPr lang="it-IT" sz="2800" dirty="0" err="1"/>
              <a:t>using</a:t>
            </a:r>
            <a:r>
              <a:rPr lang="it-IT" sz="2800" dirty="0"/>
              <a:t> the keyword </a:t>
            </a:r>
            <a:r>
              <a:rPr lang="it-IT" sz="2400" dirty="0">
                <a:solidFill>
                  <a:schemeClr val="accent6">
                    <a:lumMod val="75000"/>
                  </a:schemeClr>
                </a:solidFill>
              </a:rPr>
              <a:t>in</a:t>
            </a:r>
            <a:r>
              <a:rPr lang="it-IT" sz="2800" dirty="0"/>
              <a:t>.</a:t>
            </a:r>
          </a:p>
          <a:p>
            <a:endParaRPr lang="it-IT" altLang="it-IT" sz="2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400" dirty="0">
                <a:latin typeface="Consolas" panose="020B0609020204030204" pitchFamily="49" charset="0"/>
                <a:cs typeface="Consolas" panose="020B0609020204030204" pitchFamily="49" charset="0"/>
              </a:rPr>
              <a:t>'a' in '</a:t>
            </a:r>
            <a:r>
              <a:rPr lang="it-IT" altLang="it-IT" sz="2400" dirty="0" err="1">
                <a:latin typeface="Consolas" panose="020B0609020204030204" pitchFamily="49" charset="0"/>
                <a:cs typeface="Consolas" panose="020B0609020204030204" pitchFamily="49" charset="0"/>
              </a:rPr>
              <a:t>program</a:t>
            </a:r>
            <a:r>
              <a:rPr lang="it-IT" altLang="it-IT" sz="2400" dirty="0">
                <a:latin typeface="Consolas" panose="020B0609020204030204" pitchFamily="49" charset="0"/>
                <a:cs typeface="Consolas" panose="020B0609020204030204" pitchFamily="49" charset="0"/>
              </a:rPr>
              <a:t>'</a:t>
            </a:r>
          </a:p>
          <a:p>
            <a:pPr marL="0" indent="0">
              <a:buNone/>
            </a:pPr>
            <a:r>
              <a:rPr lang="it-IT" altLang="it-IT" sz="2400" dirty="0">
                <a:solidFill>
                  <a:schemeClr val="accent6">
                    <a:lumMod val="75000"/>
                  </a:schemeClr>
                </a:solidFill>
                <a:latin typeface="Consolas" panose="020B0609020204030204" pitchFamily="49" charset="0"/>
                <a:cs typeface="Consolas" panose="020B0609020204030204" pitchFamily="49" charset="0"/>
              </a:rPr>
              <a:t>True</a:t>
            </a:r>
          </a:p>
          <a:p>
            <a:pPr marL="0" indent="0">
              <a:buNone/>
            </a:pPr>
            <a:endParaRPr lang="it-IT" altLang="it-IT" sz="2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400" dirty="0">
                <a:latin typeface="Consolas" panose="020B0609020204030204" pitchFamily="49" charset="0"/>
                <a:cs typeface="Consolas" panose="020B0609020204030204" pitchFamily="49" charset="0"/>
              </a:rPr>
              <a:t>'</a:t>
            </a:r>
            <a:r>
              <a:rPr lang="it-IT" altLang="it-IT" sz="2400" dirty="0" err="1">
                <a:latin typeface="Consolas" panose="020B0609020204030204" pitchFamily="49" charset="0"/>
                <a:cs typeface="Consolas" panose="020B0609020204030204" pitchFamily="49" charset="0"/>
              </a:rPr>
              <a:t>at</a:t>
            </a:r>
            <a:r>
              <a:rPr lang="it-IT" altLang="it-IT" sz="2400" dirty="0">
                <a:latin typeface="Consolas" panose="020B0609020204030204" pitchFamily="49" charset="0"/>
                <a:cs typeface="Consolas" panose="020B0609020204030204" pitchFamily="49" charset="0"/>
              </a:rPr>
              <a:t>' </a:t>
            </a:r>
            <a:r>
              <a:rPr lang="it-IT" altLang="it-IT" sz="2400" dirty="0" err="1">
                <a:latin typeface="Consolas" panose="020B0609020204030204" pitchFamily="49" charset="0"/>
                <a:cs typeface="Consolas" panose="020B0609020204030204" pitchFamily="49" charset="0"/>
              </a:rPr>
              <a:t>not</a:t>
            </a:r>
            <a:r>
              <a:rPr lang="it-IT" altLang="it-IT" sz="2400" dirty="0">
                <a:latin typeface="Consolas" panose="020B0609020204030204" pitchFamily="49" charset="0"/>
                <a:cs typeface="Consolas" panose="020B0609020204030204" pitchFamily="49" charset="0"/>
              </a:rPr>
              <a:t> in '</a:t>
            </a:r>
            <a:r>
              <a:rPr lang="it-IT" altLang="it-IT" sz="2400" dirty="0" err="1">
                <a:latin typeface="Consolas" panose="020B0609020204030204" pitchFamily="49" charset="0"/>
                <a:cs typeface="Consolas" panose="020B0609020204030204" pitchFamily="49" charset="0"/>
              </a:rPr>
              <a:t>battle</a:t>
            </a:r>
            <a:r>
              <a:rPr lang="it-IT" altLang="it-IT" sz="2400" dirty="0">
                <a:latin typeface="Consolas" panose="020B0609020204030204" pitchFamily="49" charset="0"/>
                <a:cs typeface="Consolas" panose="020B0609020204030204" pitchFamily="49" charset="0"/>
              </a:rPr>
              <a:t>'</a:t>
            </a:r>
          </a:p>
          <a:p>
            <a:pPr marL="0" indent="0">
              <a:buNone/>
            </a:pPr>
            <a:r>
              <a:rPr lang="it-IT" altLang="it-IT" sz="2400" dirty="0">
                <a:solidFill>
                  <a:schemeClr val="accent6">
                    <a:lumMod val="75000"/>
                  </a:schemeClr>
                </a:solidFill>
                <a:latin typeface="Consolas" panose="020B0609020204030204" pitchFamily="49" charset="0"/>
                <a:cs typeface="Consolas" panose="020B0609020204030204" pitchFamily="49" charset="0"/>
              </a:rPr>
              <a:t>False</a:t>
            </a: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50</a:t>
            </a:fld>
            <a:endParaRPr lang="it-IT" altLang="it-IT"/>
          </a:p>
        </p:txBody>
      </p:sp>
    </p:spTree>
    <p:extLst>
      <p:ext uri="{BB962C8B-B14F-4D97-AF65-F5344CB8AC3E}">
        <p14:creationId xmlns:p14="http://schemas.microsoft.com/office/powerpoint/2010/main" val="833611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a:t>Flow control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 ..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t>The </a:t>
            </a:r>
            <a:r>
              <a:rPr lang="it-IT" sz="2400" dirty="0" err="1"/>
              <a:t>if</a:t>
            </a:r>
            <a:r>
              <a:rPr lang="it-IT" sz="2400" dirty="0"/>
              <a:t>..else statement </a:t>
            </a:r>
            <a:r>
              <a:rPr lang="it-IT" sz="2400" dirty="0" err="1"/>
              <a:t>evaluates</a:t>
            </a:r>
            <a:r>
              <a:rPr lang="it-IT" sz="2400" dirty="0"/>
              <a:t> test </a:t>
            </a:r>
            <a:r>
              <a:rPr lang="it-IT" sz="2400" dirty="0" err="1"/>
              <a:t>expression</a:t>
            </a:r>
            <a:r>
              <a:rPr lang="it-IT" sz="2400" dirty="0"/>
              <a:t> and </a:t>
            </a:r>
            <a:r>
              <a:rPr lang="it-IT" sz="2400" dirty="0" err="1"/>
              <a:t>will</a:t>
            </a:r>
            <a:r>
              <a:rPr lang="it-IT" sz="2400" dirty="0"/>
              <a:t> </a:t>
            </a:r>
            <a:r>
              <a:rPr lang="it-IT" sz="2400" dirty="0" err="1"/>
              <a:t>execute</a:t>
            </a:r>
            <a:r>
              <a:rPr lang="it-IT" sz="2400" dirty="0"/>
              <a:t> the body of </a:t>
            </a:r>
            <a:r>
              <a:rPr lang="it-IT" sz="2400" dirty="0" err="1"/>
              <a:t>if</a:t>
            </a:r>
            <a:r>
              <a:rPr lang="it-IT" sz="2400" dirty="0"/>
              <a:t> </a:t>
            </a:r>
            <a:r>
              <a:rPr lang="it-IT" sz="2400" dirty="0" err="1"/>
              <a:t>only</a:t>
            </a:r>
            <a:r>
              <a:rPr lang="it-IT" sz="2400" dirty="0"/>
              <a:t> </a:t>
            </a:r>
            <a:r>
              <a:rPr lang="it-IT" sz="2400" dirty="0" err="1"/>
              <a:t>when</a:t>
            </a:r>
            <a:r>
              <a:rPr lang="it-IT" sz="2400" dirty="0"/>
              <a:t> the test </a:t>
            </a:r>
            <a:r>
              <a:rPr lang="it-IT" sz="2400" dirty="0" err="1"/>
              <a:t>condition</a:t>
            </a:r>
            <a:r>
              <a:rPr lang="it-IT" sz="2400" dirty="0"/>
              <a:t> </a:t>
            </a:r>
            <a:r>
              <a:rPr lang="it-IT" sz="2400" dirty="0" err="1"/>
              <a:t>is</a:t>
            </a:r>
            <a:r>
              <a:rPr lang="it-IT" sz="2400" dirty="0"/>
              <a:t> True.</a:t>
            </a:r>
          </a:p>
          <a:p>
            <a:r>
              <a:rPr lang="it-IT" sz="2400" dirty="0" err="1"/>
              <a:t>If</a:t>
            </a:r>
            <a:r>
              <a:rPr lang="it-IT" sz="2400" dirty="0"/>
              <a:t> the </a:t>
            </a:r>
            <a:r>
              <a:rPr lang="it-IT" sz="2400" dirty="0" err="1"/>
              <a:t>condition</a:t>
            </a:r>
            <a:r>
              <a:rPr lang="it-IT" sz="2400" dirty="0"/>
              <a:t> </a:t>
            </a:r>
            <a:r>
              <a:rPr lang="it-IT" sz="2400" dirty="0" err="1"/>
              <a:t>is</a:t>
            </a:r>
            <a:r>
              <a:rPr lang="it-IT" sz="2400" dirty="0"/>
              <a:t> False, the body of else </a:t>
            </a:r>
            <a:r>
              <a:rPr lang="it-IT" sz="2400" dirty="0" err="1"/>
              <a:t>is</a:t>
            </a:r>
            <a:r>
              <a:rPr lang="it-IT" sz="2400" dirty="0"/>
              <a:t> </a:t>
            </a:r>
            <a:r>
              <a:rPr lang="it-IT" sz="2400" dirty="0" err="1"/>
              <a:t>executed</a:t>
            </a:r>
            <a:r>
              <a:rPr lang="it-IT" sz="2400" dirty="0"/>
              <a:t>. </a:t>
            </a:r>
            <a:r>
              <a:rPr lang="it-IT" sz="2400" dirty="0" err="1"/>
              <a:t>Indentation</a:t>
            </a:r>
            <a:r>
              <a:rPr lang="it-IT" sz="2400" dirty="0"/>
              <a:t> </a:t>
            </a:r>
            <a:r>
              <a:rPr lang="it-IT" sz="2400" dirty="0" err="1"/>
              <a:t>is</a:t>
            </a:r>
            <a:r>
              <a:rPr lang="it-IT" sz="2400" dirty="0"/>
              <a:t> </a:t>
            </a:r>
            <a:r>
              <a:rPr lang="it-IT" sz="2400" dirty="0" err="1"/>
              <a:t>used</a:t>
            </a:r>
            <a:r>
              <a:rPr lang="it-IT" sz="2400" dirty="0"/>
              <a:t> to separate the </a:t>
            </a:r>
            <a:r>
              <a:rPr lang="it-IT" sz="2400" dirty="0" err="1"/>
              <a:t>blocks</a:t>
            </a:r>
            <a:r>
              <a:rPr lang="it-IT" sz="2400" dirty="0"/>
              <a:t>.</a:t>
            </a:r>
          </a:p>
          <a:p>
            <a:endParaRPr lang="en-GB"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test </a:t>
            </a:r>
            <a:r>
              <a:rPr lang="it-IT" sz="2000" dirty="0" err="1">
                <a:latin typeface="Consolas" panose="020B0609020204030204" pitchFamily="49" charset="0"/>
                <a:cs typeface="Consolas" panose="020B0609020204030204" pitchFamily="49" charset="0"/>
              </a:rPr>
              <a:t>expression</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body of </a:t>
            </a:r>
            <a:r>
              <a:rPr lang="it-IT" sz="2000" dirty="0" err="1">
                <a:latin typeface="Consolas" panose="020B0609020204030204" pitchFamily="49" charset="0"/>
                <a:cs typeface="Consolas" panose="020B0609020204030204" pitchFamily="49" charset="0"/>
              </a:rPr>
              <a:t>if</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body of else</a:t>
            </a:r>
          </a:p>
          <a:p>
            <a:pPr marL="0" indent="0">
              <a:buNone/>
            </a:pP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Example</a:t>
            </a:r>
            <a:endParaRPr lang="it-IT" sz="2000" dirty="0">
              <a:latin typeface="Consolas" panose="020B0609020204030204" pitchFamily="49" charset="0"/>
              <a:cs typeface="Consolas" panose="020B0609020204030204" pitchFamily="49" charset="0"/>
            </a:endParaRP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num</a:t>
            </a:r>
            <a:r>
              <a:rPr lang="it-IT" sz="2000" dirty="0">
                <a:latin typeface="Consolas" panose="020B0609020204030204" pitchFamily="49" charset="0"/>
                <a:cs typeface="Consolas" panose="020B0609020204030204" pitchFamily="49" charset="0"/>
              </a:rPr>
              <a:t> &gt;= 0:</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("positive")</a:t>
            </a: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("Negative")</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52</a:t>
            </a:fld>
            <a:endParaRPr lang="it-IT" dirty="0"/>
          </a:p>
        </p:txBody>
      </p:sp>
    </p:spTree>
    <p:extLst>
      <p:ext uri="{BB962C8B-B14F-4D97-AF65-F5344CB8AC3E}">
        <p14:creationId xmlns:p14="http://schemas.microsoft.com/office/powerpoint/2010/main" val="2937362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 .. </a:t>
            </a:r>
            <a:r>
              <a:rPr lang="it-IT" dirty="0" err="1"/>
              <a:t>elif</a:t>
            </a:r>
            <a:r>
              <a:rPr lang="it-IT" dirty="0"/>
              <a:t> ..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elif</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short for else </a:t>
            </a:r>
            <a:r>
              <a:rPr lang="it-IT" sz="2000" dirty="0" err="1">
                <a:solidFill>
                  <a:schemeClr val="accent6">
                    <a:lumMod val="75000"/>
                  </a:schemeClr>
                </a:solidFill>
              </a:rPr>
              <a:t>if</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allows</a:t>
            </a:r>
            <a:r>
              <a:rPr lang="it-IT" sz="2000" dirty="0">
                <a:solidFill>
                  <a:schemeClr val="accent6">
                    <a:lumMod val="75000"/>
                  </a:schemeClr>
                </a:solidFill>
              </a:rPr>
              <a:t> </a:t>
            </a:r>
            <a:r>
              <a:rPr lang="it-IT" sz="2000" dirty="0" err="1">
                <a:solidFill>
                  <a:schemeClr val="accent6">
                    <a:lumMod val="75000"/>
                  </a:schemeClr>
                </a:solidFill>
              </a:rPr>
              <a:t>us</a:t>
            </a:r>
            <a:r>
              <a:rPr lang="it-IT" sz="2000" dirty="0">
                <a:solidFill>
                  <a:schemeClr val="accent6">
                    <a:lumMod val="75000"/>
                  </a:schemeClr>
                </a:solidFill>
              </a:rPr>
              <a:t> to </a:t>
            </a:r>
            <a:r>
              <a:rPr lang="it-IT" sz="2000" dirty="0" err="1">
                <a:solidFill>
                  <a:schemeClr val="accent6">
                    <a:lumMod val="75000"/>
                  </a:schemeClr>
                </a:solidFill>
              </a:rPr>
              <a:t>check</a:t>
            </a:r>
            <a:r>
              <a:rPr lang="it-IT" sz="2000" dirty="0">
                <a:solidFill>
                  <a:schemeClr val="accent6">
                    <a:lumMod val="75000"/>
                  </a:schemeClr>
                </a:solidFill>
              </a:rPr>
              <a:t> for multiple </a:t>
            </a:r>
            <a:r>
              <a:rPr lang="it-IT" sz="2000" dirty="0" err="1">
                <a:solidFill>
                  <a:schemeClr val="accent6">
                    <a:lumMod val="75000"/>
                  </a:schemeClr>
                </a:solidFill>
              </a:rPr>
              <a:t>expressions</a:t>
            </a:r>
            <a:r>
              <a:rPr lang="it-IT" sz="2000" dirty="0">
                <a:solidFill>
                  <a:schemeClr val="accent6">
                    <a:lumMod val="75000"/>
                  </a:schemeClr>
                </a:solidFill>
              </a:rPr>
              <a:t>.</a:t>
            </a:r>
          </a:p>
          <a:p>
            <a:r>
              <a:rPr lang="it-IT" sz="2000" dirty="0" err="1"/>
              <a:t>If</a:t>
            </a:r>
            <a:r>
              <a:rPr lang="it-IT" sz="2000" dirty="0"/>
              <a:t> the </a:t>
            </a:r>
            <a:r>
              <a:rPr lang="it-IT" sz="2000" dirty="0" err="1"/>
              <a:t>condition</a:t>
            </a:r>
            <a:r>
              <a:rPr lang="it-IT" sz="2000" dirty="0"/>
              <a:t> for </a:t>
            </a:r>
            <a:r>
              <a:rPr lang="it-IT" sz="2000" dirty="0" err="1"/>
              <a:t>if</a:t>
            </a:r>
            <a:r>
              <a:rPr lang="it-IT" sz="2000" dirty="0"/>
              <a:t> </a:t>
            </a:r>
            <a:r>
              <a:rPr lang="it-IT" sz="2000" dirty="0" err="1"/>
              <a:t>is</a:t>
            </a:r>
            <a:r>
              <a:rPr lang="it-IT" sz="2000" dirty="0"/>
              <a:t> False, </a:t>
            </a:r>
            <a:r>
              <a:rPr lang="it-IT" sz="2000" dirty="0" err="1"/>
              <a:t>it</a:t>
            </a:r>
            <a:r>
              <a:rPr lang="it-IT" sz="2000" dirty="0"/>
              <a:t> </a:t>
            </a:r>
            <a:r>
              <a:rPr lang="it-IT" sz="2000" dirty="0" err="1"/>
              <a:t>checks</a:t>
            </a:r>
            <a:r>
              <a:rPr lang="it-IT" sz="2000" dirty="0"/>
              <a:t> the </a:t>
            </a:r>
            <a:r>
              <a:rPr lang="it-IT" sz="2000" dirty="0" err="1"/>
              <a:t>condition</a:t>
            </a:r>
            <a:r>
              <a:rPr lang="it-IT" sz="2000" dirty="0"/>
              <a:t> of the </a:t>
            </a:r>
            <a:r>
              <a:rPr lang="it-IT" sz="2000" dirty="0" err="1"/>
              <a:t>next</a:t>
            </a:r>
            <a:r>
              <a:rPr lang="it-IT" sz="2000" dirty="0"/>
              <a:t> </a:t>
            </a:r>
            <a:r>
              <a:rPr lang="it-IT" sz="2000" dirty="0" err="1"/>
              <a:t>elif</a:t>
            </a:r>
            <a:r>
              <a:rPr lang="it-IT" sz="2000" dirty="0"/>
              <a:t> </a:t>
            </a:r>
            <a:r>
              <a:rPr lang="it-IT" sz="2000" dirty="0" err="1"/>
              <a:t>block</a:t>
            </a:r>
            <a:r>
              <a:rPr lang="it-IT" sz="2000" dirty="0"/>
              <a:t> and so on.</a:t>
            </a:r>
          </a:p>
          <a:p>
            <a:r>
              <a:rPr lang="it-IT" sz="2000" dirty="0" err="1"/>
              <a:t>If</a:t>
            </a:r>
            <a:r>
              <a:rPr lang="it-IT" sz="2000" dirty="0"/>
              <a:t> </a:t>
            </a:r>
            <a:r>
              <a:rPr lang="it-IT" sz="2000" dirty="0" err="1"/>
              <a:t>all</a:t>
            </a:r>
            <a:r>
              <a:rPr lang="it-IT" sz="2000" dirty="0"/>
              <a:t> the </a:t>
            </a:r>
            <a:r>
              <a:rPr lang="it-IT" sz="2000" dirty="0" err="1"/>
              <a:t>conditions</a:t>
            </a:r>
            <a:r>
              <a:rPr lang="it-IT" sz="2000" dirty="0"/>
              <a:t> are False, the body of else </a:t>
            </a:r>
            <a:r>
              <a:rPr lang="it-IT" sz="2000" dirty="0" err="1"/>
              <a:t>is</a:t>
            </a:r>
            <a:r>
              <a:rPr lang="it-IT" sz="2000" dirty="0"/>
              <a:t> </a:t>
            </a:r>
            <a:r>
              <a:rPr lang="it-IT" sz="2000" dirty="0" err="1"/>
              <a:t>executed</a:t>
            </a:r>
            <a:r>
              <a:rPr lang="it-IT" sz="2000" dirty="0"/>
              <a:t>.</a:t>
            </a:r>
          </a:p>
          <a:p>
            <a:r>
              <a:rPr lang="it-IT" sz="2000" dirty="0" err="1"/>
              <a:t>Only</a:t>
            </a:r>
            <a:r>
              <a:rPr lang="it-IT" sz="2000" dirty="0"/>
              <a:t> </a:t>
            </a:r>
            <a:r>
              <a:rPr lang="it-IT" sz="2000" dirty="0" err="1"/>
              <a:t>one</a:t>
            </a:r>
            <a:r>
              <a:rPr lang="it-IT" sz="2000" dirty="0"/>
              <a:t> </a:t>
            </a:r>
            <a:r>
              <a:rPr lang="it-IT" sz="2000" dirty="0" err="1"/>
              <a:t>block</a:t>
            </a:r>
            <a:r>
              <a:rPr lang="it-IT" sz="2000" dirty="0"/>
              <a:t> </a:t>
            </a:r>
            <a:r>
              <a:rPr lang="it-IT" sz="2000" dirty="0" err="1"/>
              <a:t>among</a:t>
            </a:r>
            <a:r>
              <a:rPr lang="it-IT" sz="2000" dirty="0"/>
              <a:t> the </a:t>
            </a:r>
            <a:r>
              <a:rPr lang="it-IT" sz="2000" dirty="0" err="1"/>
              <a:t>several</a:t>
            </a:r>
            <a:r>
              <a:rPr lang="it-IT" sz="2000" dirty="0"/>
              <a:t> </a:t>
            </a:r>
            <a:r>
              <a:rPr lang="it-IT" sz="2000" dirty="0" err="1"/>
              <a:t>if</a:t>
            </a:r>
            <a:r>
              <a:rPr lang="it-IT" sz="2000" dirty="0"/>
              <a:t>...</a:t>
            </a:r>
            <a:r>
              <a:rPr lang="it-IT" sz="2000" dirty="0" err="1"/>
              <a:t>elif</a:t>
            </a:r>
            <a:r>
              <a:rPr lang="it-IT" sz="2000" dirty="0"/>
              <a:t>...else </a:t>
            </a:r>
            <a:r>
              <a:rPr lang="it-IT" sz="2000" dirty="0" err="1"/>
              <a:t>blocks</a:t>
            </a:r>
            <a:r>
              <a:rPr lang="it-IT" sz="2000" dirty="0"/>
              <a:t> </a:t>
            </a:r>
            <a:r>
              <a:rPr lang="it-IT" sz="2000" dirty="0" err="1"/>
              <a:t>is</a:t>
            </a:r>
            <a:r>
              <a:rPr lang="it-IT" sz="2000" dirty="0"/>
              <a:t> </a:t>
            </a:r>
            <a:r>
              <a:rPr lang="it-IT" sz="2000" dirty="0" err="1"/>
              <a:t>executed</a:t>
            </a:r>
            <a:r>
              <a:rPr lang="it-IT" sz="2000" dirty="0"/>
              <a:t> </a:t>
            </a:r>
            <a:r>
              <a:rPr lang="it-IT" sz="2000" dirty="0" err="1"/>
              <a:t>according</a:t>
            </a:r>
            <a:r>
              <a:rPr lang="it-IT" sz="2000" dirty="0"/>
              <a:t> to the </a:t>
            </a:r>
            <a:r>
              <a:rPr lang="it-IT" sz="2000" dirty="0" err="1"/>
              <a:t>condition</a:t>
            </a:r>
            <a:r>
              <a:rPr lang="it-IT" sz="2000" dirty="0"/>
              <a:t>.</a:t>
            </a:r>
          </a:p>
          <a:p>
            <a:r>
              <a:rPr lang="it-IT" sz="2000" dirty="0"/>
              <a:t>The </a:t>
            </a:r>
            <a:r>
              <a:rPr lang="it-IT" sz="2000" dirty="0" err="1"/>
              <a:t>if</a:t>
            </a:r>
            <a:r>
              <a:rPr lang="it-IT" sz="2000" dirty="0"/>
              <a:t> </a:t>
            </a:r>
            <a:r>
              <a:rPr lang="it-IT" sz="2000" dirty="0" err="1"/>
              <a:t>block</a:t>
            </a:r>
            <a:r>
              <a:rPr lang="it-IT" sz="2000" dirty="0"/>
              <a:t> can </a:t>
            </a:r>
            <a:r>
              <a:rPr lang="it-IT" sz="2000" dirty="0" err="1"/>
              <a:t>have</a:t>
            </a:r>
            <a:r>
              <a:rPr lang="it-IT" sz="2000" dirty="0"/>
              <a:t> </a:t>
            </a:r>
            <a:r>
              <a:rPr lang="it-IT" sz="2000" dirty="0" err="1"/>
              <a:t>only</a:t>
            </a:r>
            <a:r>
              <a:rPr lang="it-IT" sz="2000" dirty="0"/>
              <a:t> </a:t>
            </a:r>
            <a:r>
              <a:rPr lang="it-IT" sz="2000" dirty="0" err="1"/>
              <a:t>one</a:t>
            </a:r>
            <a:r>
              <a:rPr lang="it-IT" sz="2000" dirty="0"/>
              <a:t> else </a:t>
            </a:r>
            <a:r>
              <a:rPr lang="it-IT" sz="2000" dirty="0" err="1"/>
              <a:t>block</a:t>
            </a:r>
            <a:r>
              <a:rPr lang="it-IT" sz="2000" dirty="0"/>
              <a:t>. </a:t>
            </a:r>
            <a:r>
              <a:rPr lang="it-IT" sz="2000" dirty="0" err="1"/>
              <a:t>But</a:t>
            </a:r>
            <a:r>
              <a:rPr lang="it-IT" sz="2000" dirty="0"/>
              <a:t> </a:t>
            </a:r>
            <a:r>
              <a:rPr lang="it-IT" sz="2000" dirty="0" err="1"/>
              <a:t>it</a:t>
            </a:r>
            <a:r>
              <a:rPr lang="it-IT" sz="2000" dirty="0"/>
              <a:t> can </a:t>
            </a:r>
            <a:r>
              <a:rPr lang="it-IT" sz="2000" dirty="0" err="1"/>
              <a:t>have</a:t>
            </a:r>
            <a:r>
              <a:rPr lang="it-IT" sz="2000" dirty="0"/>
              <a:t> multiple </a:t>
            </a:r>
            <a:r>
              <a:rPr lang="it-IT" sz="2000" dirty="0" err="1"/>
              <a:t>elif</a:t>
            </a:r>
            <a:r>
              <a:rPr lang="it-IT" sz="2000" dirty="0"/>
              <a:t> </a:t>
            </a:r>
            <a:r>
              <a:rPr lang="it-IT" sz="2000" dirty="0" err="1"/>
              <a:t>blocks</a:t>
            </a:r>
            <a:r>
              <a:rPr lang="it-IT" sz="2000" dirty="0"/>
              <a: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if</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elif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elif</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else: </a:t>
            </a:r>
          </a:p>
          <a:p>
            <a:pPr marL="0" indent="0">
              <a:buNone/>
            </a:pPr>
            <a:r>
              <a:rPr lang="it-IT" sz="1600" dirty="0">
                <a:latin typeface="Consolas" panose="020B0609020204030204" pitchFamily="49" charset="0"/>
                <a:cs typeface="Consolas" panose="020B0609020204030204" pitchFamily="49" charset="0"/>
              </a:rPr>
              <a:t>    Body of else</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3.4</a:t>
            </a:r>
          </a:p>
          <a:p>
            <a:pPr marL="0" indent="0">
              <a:buNone/>
            </a:pPr>
            <a:r>
              <a:rPr lang="en-GB" sz="1600" dirty="0">
                <a:latin typeface="Consolas" panose="020B0609020204030204" pitchFamily="49" charset="0"/>
                <a:cs typeface="Consolas" panose="020B0609020204030204" pitchFamily="49" charset="0"/>
              </a:rPr>
              <a:t>if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&gt; 0:</a:t>
            </a:r>
          </a:p>
          <a:p>
            <a:pPr marL="0" indent="0">
              <a:buNone/>
            </a:pPr>
            <a:r>
              <a:rPr lang="en-GB" sz="1600" dirty="0">
                <a:latin typeface="Consolas" panose="020B0609020204030204" pitchFamily="49" charset="0"/>
                <a:cs typeface="Consolas" panose="020B0609020204030204" pitchFamily="49" charset="0"/>
              </a:rPr>
              <a:t>    print("Positive number")</a:t>
            </a:r>
          </a:p>
          <a:p>
            <a:pPr marL="0" indent="0">
              <a:buNone/>
            </a:pP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0:</a:t>
            </a:r>
          </a:p>
          <a:p>
            <a:pPr marL="0" indent="0">
              <a:buNone/>
            </a:pPr>
            <a:r>
              <a:rPr lang="en-GB" sz="1600" dirty="0">
                <a:latin typeface="Consolas" panose="020B0609020204030204" pitchFamily="49" charset="0"/>
                <a:cs typeface="Consolas" panose="020B0609020204030204" pitchFamily="49" charset="0"/>
              </a:rPr>
              <a:t>    print("Zero")</a:t>
            </a:r>
          </a:p>
          <a:p>
            <a:pPr marL="0" indent="0">
              <a:buNone/>
            </a:pPr>
            <a:r>
              <a:rPr lang="en-GB" sz="1600" dirty="0">
                <a:latin typeface="Consolas" panose="020B0609020204030204" pitchFamily="49" charset="0"/>
                <a:cs typeface="Consolas" panose="020B0609020204030204" pitchFamily="49" charset="0"/>
              </a:rPr>
              <a:t>else:</a:t>
            </a:r>
          </a:p>
          <a:p>
            <a:pPr marL="0" indent="0">
              <a:buNone/>
            </a:pPr>
            <a:r>
              <a:rPr lang="en-GB" sz="1600" dirty="0">
                <a:latin typeface="Consolas" panose="020B0609020204030204" pitchFamily="49" charset="0"/>
                <a:cs typeface="Consolas" panose="020B0609020204030204" pitchFamily="49" charset="0"/>
              </a:rPr>
              <a:t>    print("Negative number")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53</a:t>
            </a:fld>
            <a:endParaRPr lang="it-IT" dirty="0"/>
          </a:p>
        </p:txBody>
      </p:sp>
    </p:spTree>
    <p:extLst>
      <p:ext uri="{BB962C8B-B14F-4D97-AF65-F5344CB8AC3E}">
        <p14:creationId xmlns:p14="http://schemas.microsoft.com/office/powerpoint/2010/main" val="4150107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for </a:t>
            </a:r>
            <a:r>
              <a:rPr lang="it-IT" sz="2000" dirty="0" err="1">
                <a:solidFill>
                  <a:schemeClr val="accent6">
                    <a:lumMod val="75000"/>
                  </a:schemeClr>
                </a:solidFill>
              </a:rPr>
              <a:t>loop</a:t>
            </a:r>
            <a:r>
              <a:rPr lang="it-IT" sz="2000" dirty="0">
                <a:solidFill>
                  <a:schemeClr val="accent6">
                    <a:lumMod val="75000"/>
                  </a:schemeClr>
                </a:solidFill>
              </a:rPr>
              <a:t> in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used</a:t>
            </a:r>
            <a:r>
              <a:rPr lang="it-IT" sz="2000" dirty="0">
                <a:solidFill>
                  <a:schemeClr val="accent6">
                    <a:lumMod val="75000"/>
                  </a:schemeClr>
                </a:solidFill>
              </a:rPr>
              <a:t> to iterate over a </a:t>
            </a:r>
            <a:r>
              <a:rPr lang="it-IT" sz="2000" dirty="0" err="1">
                <a:solidFill>
                  <a:schemeClr val="accent6">
                    <a:lumMod val="75000"/>
                  </a:schemeClr>
                </a:solidFill>
              </a:rPr>
              <a:t>sequence</a:t>
            </a:r>
            <a:r>
              <a:rPr lang="it-IT" sz="2000" dirty="0">
                <a:solidFill>
                  <a:schemeClr val="accent6">
                    <a:lumMod val="75000"/>
                  </a:schemeClr>
                </a:solidFill>
              </a:rPr>
              <a:t> (e.g., list, </a:t>
            </a:r>
            <a:r>
              <a:rPr lang="it-IT" sz="2000" dirty="0" err="1">
                <a:solidFill>
                  <a:schemeClr val="accent6">
                    <a:lumMod val="75000"/>
                  </a:schemeClr>
                </a:solidFill>
              </a:rPr>
              <a:t>tuple</a:t>
            </a:r>
            <a:r>
              <a:rPr lang="it-IT" sz="2000" dirty="0">
                <a:solidFill>
                  <a:schemeClr val="accent6">
                    <a:lumMod val="75000"/>
                  </a:schemeClr>
                </a:solidFill>
              </a:rPr>
              <a:t>, </a:t>
            </a:r>
            <a:r>
              <a:rPr lang="it-IT" sz="2000" dirty="0" err="1">
                <a:solidFill>
                  <a:schemeClr val="accent6">
                    <a:lumMod val="75000"/>
                  </a:schemeClr>
                </a:solidFill>
              </a:rPr>
              <a:t>string</a:t>
            </a:r>
            <a:r>
              <a:rPr lang="it-IT" sz="2000" dirty="0">
                <a:solidFill>
                  <a:schemeClr val="accent6">
                    <a:lumMod val="75000"/>
                  </a:schemeClr>
                </a:solidFill>
              </a:rPr>
              <a:t>) or </a:t>
            </a:r>
            <a:r>
              <a:rPr lang="it-IT" sz="2000" dirty="0" err="1">
                <a:solidFill>
                  <a:schemeClr val="accent6">
                    <a:lumMod val="75000"/>
                  </a:schemeClr>
                </a:solidFill>
              </a:rPr>
              <a:t>other</a:t>
            </a:r>
            <a:r>
              <a:rPr lang="it-IT" sz="2000" dirty="0">
                <a:solidFill>
                  <a:schemeClr val="accent6">
                    <a:lumMod val="75000"/>
                  </a:schemeClr>
                </a:solidFill>
              </a:rPr>
              <a:t> </a:t>
            </a:r>
            <a:r>
              <a:rPr lang="it-IT" sz="2000" dirty="0" err="1">
                <a:solidFill>
                  <a:schemeClr val="accent6">
                    <a:lumMod val="75000"/>
                  </a:schemeClr>
                </a:solidFill>
              </a:rPr>
              <a:t>iterable</a:t>
            </a:r>
            <a:r>
              <a:rPr lang="it-IT" sz="2000" dirty="0">
                <a:solidFill>
                  <a:schemeClr val="accent6">
                    <a:lumMod val="75000"/>
                  </a:schemeClr>
                </a:solidFill>
              </a:rPr>
              <a:t> </a:t>
            </a:r>
            <a:r>
              <a:rPr lang="it-IT" sz="2000" dirty="0" err="1">
                <a:solidFill>
                  <a:schemeClr val="accent6">
                    <a:lumMod val="75000"/>
                  </a:schemeClr>
                </a:solidFill>
              </a:rPr>
              <a:t>objects</a:t>
            </a:r>
            <a:r>
              <a:rPr lang="it-IT" sz="2000" dirty="0">
                <a:solidFill>
                  <a:schemeClr val="accent6">
                    <a:lumMod val="75000"/>
                  </a:schemeClr>
                </a:solidFill>
              </a:rPr>
              <a:t> (e.g., </a:t>
            </a:r>
            <a:r>
              <a:rPr lang="it-IT" sz="2000" dirty="0" err="1">
                <a:solidFill>
                  <a:schemeClr val="accent6">
                    <a:lumMod val="75000"/>
                  </a:schemeClr>
                </a:solidFill>
                <a:latin typeface="Calibri" panose="020F0502020204030204" pitchFamily="34" charset="0"/>
                <a:cs typeface="Calibri" panose="020F0502020204030204" pitchFamily="34" charset="0"/>
              </a:rPr>
              <a:t>bytearrays</a:t>
            </a:r>
            <a:r>
              <a:rPr lang="it-IT" sz="2000" dirty="0">
                <a:solidFill>
                  <a:schemeClr val="accent6">
                    <a:lumMod val="75000"/>
                  </a:schemeClr>
                </a:solidFill>
                <a:latin typeface="Calibri" panose="020F0502020204030204" pitchFamily="34" charset="0"/>
                <a:cs typeface="Calibri" panose="020F0502020204030204" pitchFamily="34" charset="0"/>
              </a:rPr>
              <a:t>, buffers</a:t>
            </a:r>
            <a:r>
              <a:rPr lang="it-IT" sz="2000" dirty="0">
                <a:solidFill>
                  <a:schemeClr val="accent6">
                    <a:lumMod val="75000"/>
                  </a:schemeClr>
                </a:solidFill>
              </a:rPr>
              <a:t>). </a:t>
            </a:r>
            <a:r>
              <a:rPr lang="it-IT" sz="2000" dirty="0" err="1">
                <a:solidFill>
                  <a:schemeClr val="accent6">
                    <a:lumMod val="75000"/>
                  </a:schemeClr>
                </a:solidFill>
              </a:rPr>
              <a:t>Iterating</a:t>
            </a:r>
            <a:r>
              <a:rPr lang="it-IT" sz="2000" dirty="0">
                <a:solidFill>
                  <a:schemeClr val="accent6">
                    <a:lumMod val="75000"/>
                  </a:schemeClr>
                </a:solidFill>
              </a:rPr>
              <a:t> over a </a:t>
            </a:r>
            <a:r>
              <a:rPr lang="it-IT" sz="2000" dirty="0" err="1">
                <a:solidFill>
                  <a:schemeClr val="accent6">
                    <a:lumMod val="75000"/>
                  </a:schemeClr>
                </a:solidFill>
              </a:rPr>
              <a:t>sequence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called</a:t>
            </a:r>
            <a:r>
              <a:rPr lang="it-IT" sz="2000" dirty="0">
                <a:solidFill>
                  <a:schemeClr val="accent6">
                    <a:lumMod val="75000"/>
                  </a:schemeClr>
                </a:solidFill>
              </a:rPr>
              <a:t> </a:t>
            </a:r>
            <a:r>
              <a:rPr lang="it-IT" sz="2000" dirty="0" err="1">
                <a:solidFill>
                  <a:schemeClr val="accent6">
                    <a:lumMod val="75000"/>
                  </a:schemeClr>
                </a:solidFill>
              </a:rPr>
              <a:t>traversal</a:t>
            </a:r>
            <a:r>
              <a:rPr lang="it-IT" sz="2000" dirty="0">
                <a:solidFill>
                  <a:schemeClr val="accent6">
                    <a:lumMod val="75000"/>
                  </a:schemeClr>
                </a:solidFill>
              </a:rPr>
              <a:t>.</a:t>
            </a:r>
          </a:p>
          <a:p>
            <a:r>
              <a:rPr lang="en-GB" sz="2000" dirty="0">
                <a:solidFill>
                  <a:schemeClr val="accent6">
                    <a:lumMod val="75000"/>
                  </a:schemeClr>
                </a:solidFill>
              </a:rPr>
              <a:t>value</a:t>
            </a:r>
            <a:r>
              <a:rPr lang="en-GB" sz="2000" dirty="0"/>
              <a:t> is the variable that takes the value of the item inside the sequence on each iteration.</a:t>
            </a:r>
          </a:p>
          <a:p>
            <a:r>
              <a:rPr lang="en-GB" sz="2000" dirty="0"/>
              <a:t>Loop continues until it reaches the last item in the sequence. </a:t>
            </a:r>
          </a:p>
          <a:p>
            <a:r>
              <a:rPr lang="en-GB" sz="2000" dirty="0"/>
              <a:t>The body of for loop is separated from the rest of the code using indentation.</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for</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iterate over the list</a:t>
            </a:r>
          </a:p>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[6, 5, 3, 8, 4, 2, 5, 4]</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value</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val</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54</a:t>
            </a:fld>
            <a:endParaRPr lang="it-IT" dirty="0"/>
          </a:p>
        </p:txBody>
      </p:sp>
    </p:spTree>
    <p:extLst>
      <p:ext uri="{BB962C8B-B14F-4D97-AF65-F5344CB8AC3E}">
        <p14:creationId xmlns:p14="http://schemas.microsoft.com/office/powerpoint/2010/main" val="4230301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generates</a:t>
            </a:r>
            <a:r>
              <a:rPr lang="it-IT" sz="2000" dirty="0">
                <a:solidFill>
                  <a:schemeClr val="accent6">
                    <a:lumMod val="75000"/>
                  </a:schemeClr>
                </a:solidFill>
              </a:rPr>
              <a:t> </a:t>
            </a:r>
            <a:r>
              <a:rPr lang="it-IT" sz="2000" dirty="0" err="1">
                <a:solidFill>
                  <a:schemeClr val="accent6">
                    <a:lumMod val="75000"/>
                  </a:schemeClr>
                </a:solidFill>
              </a:rPr>
              <a:t>numbers</a:t>
            </a:r>
            <a:r>
              <a:rPr lang="it-IT" sz="2000" dirty="0">
                <a:solidFill>
                  <a:schemeClr val="accent6">
                    <a:lumMod val="75000"/>
                  </a:schemeClr>
                </a:solidFill>
              </a:rPr>
              <a:t> in a </a:t>
            </a:r>
            <a:r>
              <a:rPr lang="it-IT" sz="2000" dirty="0" err="1">
                <a:solidFill>
                  <a:schemeClr val="accent6">
                    <a:lumMod val="75000"/>
                  </a:schemeClr>
                </a:solidFill>
              </a:rPr>
              <a:t>range</a:t>
            </a:r>
            <a:endParaRPr lang="it-IT" sz="2000" dirty="0">
              <a:solidFill>
                <a:schemeClr val="accent6">
                  <a:lumMod val="75000"/>
                </a:schemeClr>
              </a:solidFill>
            </a:endParaRPr>
          </a:p>
          <a:p>
            <a:r>
              <a:rPr lang="it-IT" sz="2000" dirty="0" err="1"/>
              <a:t>range</a:t>
            </a:r>
            <a:r>
              <a:rPr lang="it-IT" sz="2000" dirty="0"/>
              <a:t>(</a:t>
            </a:r>
            <a:r>
              <a:rPr lang="it-IT" sz="2000" dirty="0" err="1"/>
              <a:t>n</a:t>
            </a:r>
            <a:r>
              <a:rPr lang="it-IT" sz="2000" dirty="0"/>
              <a:t>) </a:t>
            </a:r>
            <a:r>
              <a:rPr lang="it-IT" sz="2000" dirty="0" err="1"/>
              <a:t>generates</a:t>
            </a:r>
            <a:r>
              <a:rPr lang="it-IT" sz="2000" dirty="0"/>
              <a:t> </a:t>
            </a:r>
            <a:r>
              <a:rPr lang="it-IT" sz="2000" dirty="0" err="1"/>
              <a:t>numbers</a:t>
            </a:r>
            <a:r>
              <a:rPr lang="it-IT" sz="2000" dirty="0"/>
              <a:t> from 0 to n-1</a:t>
            </a:r>
          </a:p>
          <a:p>
            <a:r>
              <a:rPr lang="it-IT" sz="2000" dirty="0" err="1"/>
              <a:t>range</a:t>
            </a:r>
            <a:r>
              <a:rPr lang="it-IT" sz="2000" dirty="0"/>
              <a:t>(start, stop, </a:t>
            </a:r>
            <a:r>
              <a:rPr lang="it-IT" sz="2000" dirty="0" err="1"/>
              <a:t>step</a:t>
            </a:r>
            <a:r>
              <a:rPr lang="it-IT" sz="2000" dirty="0"/>
              <a:t>) </a:t>
            </a:r>
            <a:r>
              <a:rPr lang="it-IT" sz="2000" dirty="0" err="1"/>
              <a:t>is</a:t>
            </a:r>
            <a:r>
              <a:rPr lang="it-IT" sz="2000" dirty="0"/>
              <a:t> </a:t>
            </a:r>
            <a:r>
              <a:rPr lang="it-IT" sz="2000" dirty="0" err="1"/>
              <a:t>also</a:t>
            </a:r>
            <a:r>
              <a:rPr lang="it-IT" sz="2000" dirty="0"/>
              <a:t> </a:t>
            </a:r>
            <a:r>
              <a:rPr lang="it-IT" sz="2000" dirty="0" err="1"/>
              <a:t>available</a:t>
            </a:r>
            <a:endParaRPr lang="it-IT" sz="2000" dirty="0"/>
          </a:p>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object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lazy</a:t>
            </a:r>
            <a:r>
              <a:rPr lang="it-IT" sz="2000" dirty="0">
                <a:solidFill>
                  <a:schemeClr val="accent6">
                    <a:lumMod val="75000"/>
                  </a:schemeClr>
                </a:solidFill>
              </a:rPr>
              <a:t>». </a:t>
            </a:r>
            <a:r>
              <a:rPr lang="it-IT" sz="2000" dirty="0" err="1"/>
              <a:t>It</a:t>
            </a:r>
            <a:r>
              <a:rPr lang="it-IT" sz="2000" dirty="0"/>
              <a:t> </a:t>
            </a:r>
            <a:r>
              <a:rPr lang="it-IT" sz="2000" dirty="0" err="1"/>
              <a:t>doesn't</a:t>
            </a:r>
            <a:r>
              <a:rPr lang="it-IT" sz="2000" dirty="0"/>
              <a:t> generate </a:t>
            </a:r>
            <a:r>
              <a:rPr lang="it-IT" sz="2000" dirty="0" err="1"/>
              <a:t>every</a:t>
            </a:r>
            <a:r>
              <a:rPr lang="it-IT" sz="2000" dirty="0"/>
              <a:t> </a:t>
            </a:r>
            <a:r>
              <a:rPr lang="it-IT" sz="2000" dirty="0" err="1"/>
              <a:t>number</a:t>
            </a:r>
            <a:r>
              <a:rPr lang="it-IT" sz="2000" dirty="0"/>
              <a:t> </a:t>
            </a:r>
            <a:r>
              <a:rPr lang="it-IT" sz="2000" dirty="0" err="1"/>
              <a:t>that</a:t>
            </a:r>
            <a:r>
              <a:rPr lang="it-IT" sz="2000" dirty="0"/>
              <a:t> </a:t>
            </a:r>
            <a:r>
              <a:rPr lang="it-IT" sz="2000" dirty="0" err="1"/>
              <a:t>it</a:t>
            </a:r>
            <a:r>
              <a:rPr lang="it-IT" sz="2000" dirty="0"/>
              <a:t> "</a:t>
            </a:r>
            <a:r>
              <a:rPr lang="it-IT" sz="2000" dirty="0" err="1"/>
              <a:t>contains</a:t>
            </a:r>
            <a:r>
              <a:rPr lang="it-IT" sz="2000" dirty="0"/>
              <a:t>" </a:t>
            </a:r>
            <a:r>
              <a:rPr lang="it-IT" sz="2000" dirty="0" err="1"/>
              <a:t>when</a:t>
            </a:r>
            <a:r>
              <a:rPr lang="it-IT" sz="2000" dirty="0"/>
              <a:t> </a:t>
            </a:r>
            <a:r>
              <a:rPr lang="it-IT" sz="2000" dirty="0" err="1"/>
              <a:t>we</a:t>
            </a:r>
            <a:r>
              <a:rPr lang="it-IT" sz="2000" dirty="0"/>
              <a:t> create </a:t>
            </a:r>
            <a:r>
              <a:rPr lang="it-IT" sz="2000" dirty="0" err="1"/>
              <a:t>it</a:t>
            </a:r>
            <a:r>
              <a:rPr lang="it-IT" sz="2000" dirty="0"/>
              <a:t>. </a:t>
            </a:r>
            <a:r>
              <a:rPr lang="it-IT" sz="2000" dirty="0" err="1"/>
              <a:t>It</a:t>
            </a:r>
            <a:r>
              <a:rPr lang="it-IT" sz="2000" dirty="0"/>
              <a:t> </a:t>
            </a:r>
            <a:r>
              <a:rPr lang="it-IT" sz="2000" dirty="0" err="1"/>
              <a:t>does</a:t>
            </a:r>
            <a:r>
              <a:rPr lang="it-IT" sz="2000" dirty="0"/>
              <a:t> </a:t>
            </a:r>
            <a:r>
              <a:rPr lang="it-IT" sz="2000" dirty="0" err="1"/>
              <a:t>not</a:t>
            </a:r>
            <a:r>
              <a:rPr lang="it-IT" sz="2000" dirty="0"/>
              <a:t> </a:t>
            </a:r>
            <a:r>
              <a:rPr lang="it-IT" sz="2000" dirty="0" err="1"/>
              <a:t>store</a:t>
            </a:r>
            <a:r>
              <a:rPr lang="it-IT" sz="2000" dirty="0"/>
              <a:t> </a:t>
            </a:r>
            <a:r>
              <a:rPr lang="it-IT" sz="2000" dirty="0" err="1"/>
              <a:t>all</a:t>
            </a:r>
            <a:r>
              <a:rPr lang="it-IT" sz="2000" dirty="0"/>
              <a:t> the </a:t>
            </a:r>
            <a:r>
              <a:rPr lang="it-IT" sz="2000" dirty="0" err="1"/>
              <a:t>values</a:t>
            </a:r>
            <a:r>
              <a:rPr lang="it-IT" sz="2000" dirty="0"/>
              <a:t> in </a:t>
            </a:r>
            <a:r>
              <a:rPr lang="it-IT" sz="2000" dirty="0" err="1"/>
              <a:t>memory</a:t>
            </a:r>
            <a:r>
              <a:rPr lang="it-IT" sz="2000" dirty="0"/>
              <a:t>; </a:t>
            </a:r>
            <a:r>
              <a:rPr lang="it-IT" sz="2000" dirty="0" err="1"/>
              <a:t>it</a:t>
            </a:r>
            <a:r>
              <a:rPr lang="it-IT" sz="2000" dirty="0"/>
              <a:t> </a:t>
            </a:r>
            <a:r>
              <a:rPr lang="it-IT" sz="2000" dirty="0" err="1"/>
              <a:t>would</a:t>
            </a:r>
            <a:r>
              <a:rPr lang="it-IT" sz="2000" dirty="0"/>
              <a:t> be </a:t>
            </a:r>
            <a:r>
              <a:rPr lang="it-IT" sz="2000" dirty="0" err="1"/>
              <a:t>inefficient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8)))</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20,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range(0, 10)</a:t>
            </a:r>
          </a:p>
          <a:p>
            <a:pPr marL="0" indent="0">
              <a:buNone/>
            </a:pPr>
            <a:r>
              <a:rPr lang="en-GB" sz="1600" dirty="0">
                <a:latin typeface="Consolas" panose="020B0609020204030204" pitchFamily="49" charset="0"/>
                <a:cs typeface="Consolas" panose="020B0609020204030204" pitchFamily="49" charset="0"/>
              </a:rPr>
              <a:t>[0, 1, 2, 3, 4, 5, 6, 7, 8, 9]</a:t>
            </a:r>
          </a:p>
          <a:p>
            <a:pPr marL="0" indent="0">
              <a:buNone/>
            </a:pPr>
            <a:r>
              <a:rPr lang="en-GB" sz="1600" dirty="0">
                <a:latin typeface="Consolas" panose="020B0609020204030204" pitchFamily="49" charset="0"/>
                <a:cs typeface="Consolas" panose="020B0609020204030204" pitchFamily="49" charset="0"/>
              </a:rPr>
              <a:t>[2, 3, 4, 5, 6, 7]</a:t>
            </a:r>
          </a:p>
          <a:p>
            <a:pPr marL="0" indent="0">
              <a:buNone/>
            </a:pPr>
            <a:r>
              <a:rPr lang="en-GB" sz="1600" dirty="0">
                <a:latin typeface="Consolas" panose="020B0609020204030204" pitchFamily="49" charset="0"/>
                <a:cs typeface="Consolas" panose="020B0609020204030204" pitchFamily="49" charset="0"/>
              </a:rPr>
              <a:t>[2, 5, 8, 11, 14, 17]</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55</a:t>
            </a:fld>
            <a:endParaRPr lang="it-IT" dirty="0"/>
          </a:p>
        </p:txBody>
      </p:sp>
    </p:spTree>
    <p:extLst>
      <p:ext uri="{BB962C8B-B14F-4D97-AF65-F5344CB8AC3E}">
        <p14:creationId xmlns:p14="http://schemas.microsoft.com/office/powerpoint/2010/main" val="245692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We</a:t>
            </a:r>
            <a:r>
              <a:rPr lang="it-IT" sz="2000" dirty="0"/>
              <a:t> can use the </a:t>
            </a:r>
            <a:r>
              <a:rPr lang="it-IT" sz="2000" dirty="0" err="1"/>
              <a:t>range</a:t>
            </a:r>
            <a:r>
              <a:rPr lang="it-IT" sz="2000" dirty="0"/>
              <a:t>() </a:t>
            </a:r>
            <a:r>
              <a:rPr lang="it-IT" sz="2000" dirty="0" err="1"/>
              <a:t>function</a:t>
            </a:r>
            <a:r>
              <a:rPr lang="it-IT" sz="2000" dirty="0"/>
              <a:t> in for </a:t>
            </a:r>
            <a:r>
              <a:rPr lang="it-IT" sz="2000" dirty="0" err="1"/>
              <a:t>loops</a:t>
            </a:r>
            <a:r>
              <a:rPr lang="it-IT" sz="2000" dirty="0"/>
              <a:t> to iterate </a:t>
            </a:r>
            <a:r>
              <a:rPr lang="it-IT" sz="2000" dirty="0" err="1"/>
              <a:t>through</a:t>
            </a:r>
            <a:r>
              <a:rPr lang="it-IT" sz="2000" dirty="0"/>
              <a:t> a </a:t>
            </a:r>
            <a:r>
              <a:rPr lang="it-IT" sz="2000" dirty="0" err="1"/>
              <a:t>sequence</a:t>
            </a:r>
            <a:r>
              <a:rPr lang="it-IT" sz="2000" dirty="0"/>
              <a:t> of </a:t>
            </a:r>
            <a:r>
              <a:rPr lang="it-IT" sz="2000" dirty="0" err="1"/>
              <a:t>numbers</a:t>
            </a:r>
            <a:r>
              <a:rPr lang="it-IT" sz="2000" dirty="0"/>
              <a:t>. </a:t>
            </a:r>
          </a:p>
          <a:p>
            <a:r>
              <a:rPr lang="it-IT" sz="2000" dirty="0" err="1"/>
              <a:t>It</a:t>
            </a:r>
            <a:r>
              <a:rPr lang="it-IT" sz="2000" dirty="0"/>
              <a:t> can be </a:t>
            </a:r>
            <a:r>
              <a:rPr lang="it-IT" sz="2000" dirty="0" err="1"/>
              <a:t>also</a:t>
            </a:r>
            <a:r>
              <a:rPr lang="it-IT" sz="2000" dirty="0"/>
              <a:t> </a:t>
            </a:r>
            <a:r>
              <a:rPr lang="it-IT" sz="2000" dirty="0" err="1"/>
              <a:t>combined</a:t>
            </a:r>
            <a:r>
              <a:rPr lang="it-IT" sz="2000" dirty="0"/>
              <a:t> with the </a:t>
            </a:r>
            <a:r>
              <a:rPr lang="it-IT" sz="2000" dirty="0" err="1"/>
              <a:t>len</a:t>
            </a:r>
            <a:r>
              <a:rPr lang="it-IT" sz="2000" dirty="0"/>
              <a:t>() </a:t>
            </a:r>
            <a:r>
              <a:rPr lang="it-IT" sz="2000" dirty="0" err="1"/>
              <a:t>function</a:t>
            </a:r>
            <a:r>
              <a:rPr lang="it-IT" sz="2000" dirty="0"/>
              <a:t> to iterate </a:t>
            </a:r>
            <a:r>
              <a:rPr lang="it-IT" sz="2000" dirty="0" err="1"/>
              <a:t>through</a:t>
            </a:r>
            <a:r>
              <a:rPr lang="it-IT" sz="2000" dirty="0"/>
              <a:t> a </a:t>
            </a:r>
            <a:r>
              <a:rPr lang="it-IT" sz="2000" dirty="0" err="1"/>
              <a:t>sequence</a:t>
            </a:r>
            <a:r>
              <a:rPr lang="it-IT" sz="2000" dirty="0"/>
              <a:t> </a:t>
            </a:r>
            <a:r>
              <a:rPr lang="it-IT" sz="2000" dirty="0" err="1"/>
              <a:t>using</a:t>
            </a:r>
            <a:r>
              <a:rPr lang="it-IT" sz="2000" dirty="0"/>
              <a:t> </a:t>
            </a:r>
            <a:r>
              <a:rPr lang="it-IT" sz="2000" dirty="0" err="1"/>
              <a:t>indexing</a:t>
            </a:r>
            <a:r>
              <a:rPr lang="it-IT" sz="2000" dirty="0"/>
              <a:t>. </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 = [‘trance’, </a:t>
            </a:r>
          </a:p>
          <a:p>
            <a:pPr marL="0" indent="0">
              <a:buNone/>
            </a:pPr>
            <a:r>
              <a:rPr lang="it-IT" sz="1600" dirty="0">
                <a:latin typeface="Consolas" panose="020B0609020204030204" pitchFamily="49" charset="0"/>
                <a:cs typeface="Consolas" panose="020B0609020204030204" pitchFamily="49" charset="0"/>
              </a:rPr>
              <a:t>‘metal', 'jazz']</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with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len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without</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g in </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(g)</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56</a:t>
            </a:fld>
            <a:endParaRPr lang="it-IT" dirty="0"/>
          </a:p>
        </p:txBody>
      </p:sp>
    </p:spTree>
    <p:extLst>
      <p:ext uri="{BB962C8B-B14F-4D97-AF65-F5344CB8AC3E}">
        <p14:creationId xmlns:p14="http://schemas.microsoft.com/office/powerpoint/2010/main" val="2366274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200" dirty="0">
                <a:solidFill>
                  <a:schemeClr val="accent6">
                    <a:lumMod val="75000"/>
                  </a:schemeClr>
                </a:solidFill>
              </a:rPr>
              <a:t>A for </a:t>
            </a:r>
            <a:r>
              <a:rPr lang="it-IT" sz="2200" dirty="0" err="1">
                <a:solidFill>
                  <a:schemeClr val="accent6">
                    <a:lumMod val="75000"/>
                  </a:schemeClr>
                </a:solidFill>
              </a:rPr>
              <a:t>loop</a:t>
            </a:r>
            <a:r>
              <a:rPr lang="it-IT" sz="2200" dirty="0">
                <a:solidFill>
                  <a:schemeClr val="accent6">
                    <a:lumMod val="75000"/>
                  </a:schemeClr>
                </a:solidFill>
              </a:rPr>
              <a:t> can </a:t>
            </a:r>
            <a:r>
              <a:rPr lang="it-IT" sz="2200" dirty="0" err="1">
                <a:solidFill>
                  <a:schemeClr val="accent6">
                    <a:lumMod val="75000"/>
                  </a:schemeClr>
                </a:solidFill>
              </a:rPr>
              <a:t>have</a:t>
            </a:r>
            <a:r>
              <a:rPr lang="it-IT" sz="2200" dirty="0">
                <a:solidFill>
                  <a:schemeClr val="accent6">
                    <a:lumMod val="75000"/>
                  </a:schemeClr>
                </a:solidFill>
              </a:rPr>
              <a:t> an optional else </a:t>
            </a:r>
            <a:r>
              <a:rPr lang="it-IT" sz="2200" dirty="0" err="1">
                <a:solidFill>
                  <a:schemeClr val="accent6">
                    <a:lumMod val="75000"/>
                  </a:schemeClr>
                </a:solidFill>
              </a:rPr>
              <a:t>block</a:t>
            </a:r>
            <a:r>
              <a:rPr lang="it-IT" sz="2200" dirty="0">
                <a:solidFill>
                  <a:schemeClr val="accent6">
                    <a:lumMod val="75000"/>
                  </a:schemeClr>
                </a:solidFill>
              </a:rPr>
              <a:t> </a:t>
            </a:r>
            <a:r>
              <a:rPr lang="it-IT" sz="2200" dirty="0" err="1">
                <a:solidFill>
                  <a:schemeClr val="accent6">
                    <a:lumMod val="75000"/>
                  </a:schemeClr>
                </a:solidFill>
              </a:rPr>
              <a:t>as</a:t>
            </a:r>
            <a:r>
              <a:rPr lang="it-IT" sz="2200" dirty="0">
                <a:solidFill>
                  <a:schemeClr val="accent6">
                    <a:lumMod val="75000"/>
                  </a:schemeClr>
                </a:solidFill>
              </a:rPr>
              <a:t> </a:t>
            </a:r>
            <a:r>
              <a:rPr lang="it-IT" sz="2200" dirty="0" err="1">
                <a:solidFill>
                  <a:schemeClr val="accent6">
                    <a:lumMod val="75000"/>
                  </a:schemeClr>
                </a:solidFill>
              </a:rPr>
              <a:t>well</a:t>
            </a:r>
            <a:r>
              <a:rPr lang="it-IT" sz="2200" dirty="0">
                <a:solidFill>
                  <a:schemeClr val="accent6">
                    <a:lumMod val="75000"/>
                  </a:schemeClr>
                </a:solidFill>
              </a:rPr>
              <a:t>. </a:t>
            </a:r>
            <a:r>
              <a:rPr lang="it-IT" sz="2200" dirty="0"/>
              <a:t>The else part </a:t>
            </a:r>
            <a:r>
              <a:rPr lang="it-IT" sz="2200" dirty="0" err="1"/>
              <a:t>is</a:t>
            </a:r>
            <a:r>
              <a:rPr lang="it-IT" sz="2200" dirty="0"/>
              <a:t> </a:t>
            </a:r>
            <a:r>
              <a:rPr lang="it-IT" sz="2200" dirty="0" err="1"/>
              <a:t>executed</a:t>
            </a:r>
            <a:r>
              <a:rPr lang="it-IT" sz="2200" dirty="0"/>
              <a:t> </a:t>
            </a:r>
            <a:r>
              <a:rPr lang="it-IT" sz="2200" dirty="0" err="1"/>
              <a:t>if</a:t>
            </a:r>
            <a:r>
              <a:rPr lang="it-IT" sz="2200" dirty="0"/>
              <a:t> the </a:t>
            </a:r>
            <a:r>
              <a:rPr lang="it-IT" sz="2200" dirty="0" err="1"/>
              <a:t>items</a:t>
            </a:r>
            <a:r>
              <a:rPr lang="it-IT" sz="2200" dirty="0"/>
              <a:t> in the </a:t>
            </a:r>
            <a:r>
              <a:rPr lang="it-IT" sz="2200" dirty="0" err="1"/>
              <a:t>sequence</a:t>
            </a:r>
            <a:r>
              <a:rPr lang="it-IT" sz="2200" dirty="0"/>
              <a:t> </a:t>
            </a:r>
            <a:r>
              <a:rPr lang="it-IT" sz="2200" dirty="0" err="1"/>
              <a:t>used</a:t>
            </a:r>
            <a:r>
              <a:rPr lang="it-IT" sz="2200" dirty="0"/>
              <a:t> in for </a:t>
            </a:r>
            <a:r>
              <a:rPr lang="it-IT" sz="2200" dirty="0" err="1"/>
              <a:t>loop</a:t>
            </a:r>
            <a:r>
              <a:rPr lang="it-IT" sz="2200" dirty="0"/>
              <a:t> </a:t>
            </a:r>
            <a:r>
              <a:rPr lang="it-IT" sz="2200" dirty="0" err="1"/>
              <a:t>exhausts</a:t>
            </a:r>
            <a:r>
              <a:rPr lang="it-IT" sz="2200" dirty="0"/>
              <a:t>.</a:t>
            </a:r>
          </a:p>
          <a:p>
            <a:r>
              <a:rPr lang="it-IT" sz="2200" dirty="0"/>
              <a:t>The break keyword can be </a:t>
            </a:r>
            <a:r>
              <a:rPr lang="it-IT" sz="2200" dirty="0" err="1"/>
              <a:t>used</a:t>
            </a:r>
            <a:r>
              <a:rPr lang="it-IT" sz="2200" dirty="0"/>
              <a:t> to stop a for </a:t>
            </a:r>
            <a:r>
              <a:rPr lang="it-IT" sz="2200" dirty="0" err="1"/>
              <a:t>loop</a:t>
            </a:r>
            <a:r>
              <a:rPr lang="it-IT" sz="2200" dirty="0"/>
              <a:t>. In </a:t>
            </a:r>
            <a:r>
              <a:rPr lang="it-IT" sz="2200" dirty="0" err="1"/>
              <a:t>such</a:t>
            </a:r>
            <a:r>
              <a:rPr lang="it-IT" sz="2200" dirty="0"/>
              <a:t> </a:t>
            </a:r>
            <a:r>
              <a:rPr lang="it-IT" sz="2200" dirty="0" err="1"/>
              <a:t>cases</a:t>
            </a:r>
            <a:r>
              <a:rPr lang="it-IT" sz="2200" dirty="0"/>
              <a:t>, the else part </a:t>
            </a:r>
            <a:r>
              <a:rPr lang="it-IT" sz="2200" dirty="0" err="1"/>
              <a:t>is</a:t>
            </a:r>
            <a:r>
              <a:rPr lang="it-IT" sz="2200" dirty="0"/>
              <a:t> </a:t>
            </a:r>
            <a:r>
              <a:rPr lang="it-IT" sz="2200" dirty="0" err="1"/>
              <a:t>ignored</a:t>
            </a:r>
            <a:r>
              <a:rPr lang="it-IT" sz="2200" dirty="0"/>
              <a:t>. </a:t>
            </a:r>
            <a:r>
              <a:rPr lang="it-IT" sz="2200" dirty="0" err="1">
                <a:solidFill>
                  <a:schemeClr val="accent6">
                    <a:lumMod val="75000"/>
                  </a:schemeClr>
                </a:solidFill>
              </a:rPr>
              <a:t>Hence</a:t>
            </a:r>
            <a:r>
              <a:rPr lang="it-IT" sz="2200" dirty="0">
                <a:solidFill>
                  <a:schemeClr val="accent6">
                    <a:lumMod val="75000"/>
                  </a:schemeClr>
                </a:solidFill>
              </a:rPr>
              <a:t>, a for </a:t>
            </a:r>
            <a:r>
              <a:rPr lang="it-IT" sz="2200" dirty="0" err="1">
                <a:solidFill>
                  <a:schemeClr val="accent6">
                    <a:lumMod val="75000"/>
                  </a:schemeClr>
                </a:solidFill>
              </a:rPr>
              <a:t>loop's</a:t>
            </a:r>
            <a:r>
              <a:rPr lang="it-IT" sz="2200" dirty="0">
                <a:solidFill>
                  <a:schemeClr val="accent6">
                    <a:lumMod val="75000"/>
                  </a:schemeClr>
                </a:solidFill>
              </a:rPr>
              <a:t> else part </a:t>
            </a:r>
            <a:r>
              <a:rPr lang="it-IT" sz="2200" dirty="0" err="1">
                <a:solidFill>
                  <a:schemeClr val="accent6">
                    <a:lumMod val="75000"/>
                  </a:schemeClr>
                </a:solidFill>
              </a:rPr>
              <a:t>runs</a:t>
            </a:r>
            <a:r>
              <a:rPr lang="it-IT" sz="2200" dirty="0">
                <a:solidFill>
                  <a:schemeClr val="accent6">
                    <a:lumMod val="75000"/>
                  </a:schemeClr>
                </a:solidFill>
              </a:rPr>
              <a:t> </a:t>
            </a:r>
            <a:r>
              <a:rPr lang="it-IT" sz="2200" dirty="0" err="1">
                <a:solidFill>
                  <a:schemeClr val="accent6">
                    <a:lumMod val="75000"/>
                  </a:schemeClr>
                </a:solidFill>
              </a:rPr>
              <a:t>if</a:t>
            </a:r>
            <a:r>
              <a:rPr lang="it-IT" sz="2200" dirty="0">
                <a:solidFill>
                  <a:schemeClr val="accent6">
                    <a:lumMod val="75000"/>
                  </a:schemeClr>
                </a:solidFill>
              </a:rPr>
              <a:t> no break </a:t>
            </a:r>
            <a:r>
              <a:rPr lang="it-IT" sz="2200" dirty="0" err="1">
                <a:solidFill>
                  <a:schemeClr val="accent6">
                    <a:lumMod val="75000"/>
                  </a:schemeClr>
                </a:solidFill>
              </a:rPr>
              <a:t>occurs</a:t>
            </a:r>
            <a:r>
              <a:rPr lang="it-IT" sz="22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 = [0, 1,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for i in </a:t>
            </a: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else:</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("No </a:t>
            </a:r>
            <a:r>
              <a:rPr lang="it-IT" sz="1800" dirty="0" err="1">
                <a:latin typeface="Consolas" panose="020B0609020204030204" pitchFamily="49" charset="0"/>
                <a:cs typeface="Consolas" panose="020B0609020204030204" pitchFamily="49" charset="0"/>
              </a:rPr>
              <a:t>items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left</a:t>
            </a:r>
            <a:r>
              <a:rPr lang="it-IT" sz="1800" dirty="0">
                <a:latin typeface="Consolas" panose="020B0609020204030204" pitchFamily="49" charset="0"/>
                <a:cs typeface="Consolas" panose="020B0609020204030204" pitchFamily="49" charset="0"/>
              </a:rPr>
              <a:t>.")</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57</a:t>
            </a:fld>
            <a:endParaRPr lang="it-IT" dirty="0"/>
          </a:p>
        </p:txBody>
      </p:sp>
    </p:spTree>
    <p:extLst>
      <p:ext uri="{BB962C8B-B14F-4D97-AF65-F5344CB8AC3E}">
        <p14:creationId xmlns:p14="http://schemas.microsoft.com/office/powerpoint/2010/main" val="3687634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solidFill>
                  <a:schemeClr val="accent6">
                    <a:lumMod val="75000"/>
                  </a:schemeClr>
                </a:solidFill>
              </a:rPr>
              <a:t>The </a:t>
            </a:r>
            <a:r>
              <a:rPr lang="it-IT" sz="2400" dirty="0" err="1">
                <a:solidFill>
                  <a:schemeClr val="accent6">
                    <a:lumMod val="75000"/>
                  </a:schemeClr>
                </a:solidFill>
              </a:rPr>
              <a:t>while</a:t>
            </a:r>
            <a:r>
              <a:rPr lang="it-IT" sz="2400" dirty="0">
                <a:solidFill>
                  <a:schemeClr val="accent6">
                    <a:lumMod val="75000"/>
                  </a:schemeClr>
                </a:solidFill>
              </a:rPr>
              <a:t> </a:t>
            </a:r>
            <a:r>
              <a:rPr lang="it-IT" sz="2400" dirty="0" err="1">
                <a:solidFill>
                  <a:schemeClr val="accent6">
                    <a:lumMod val="75000"/>
                  </a:schemeClr>
                </a:solidFill>
              </a:rPr>
              <a:t>loop</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used</a:t>
            </a:r>
            <a:r>
              <a:rPr lang="it-IT" sz="2400" dirty="0">
                <a:solidFill>
                  <a:schemeClr val="accent6">
                    <a:lumMod val="75000"/>
                  </a:schemeClr>
                </a:solidFill>
              </a:rPr>
              <a:t> to iterate  </a:t>
            </a:r>
            <a:r>
              <a:rPr lang="it-IT" sz="2400" dirty="0" err="1">
                <a:solidFill>
                  <a:schemeClr val="accent6">
                    <a:lumMod val="75000"/>
                  </a:schemeClr>
                </a:solidFill>
              </a:rPr>
              <a:t>as</a:t>
            </a:r>
            <a:r>
              <a:rPr lang="it-IT" sz="2400" dirty="0">
                <a:solidFill>
                  <a:schemeClr val="accent6">
                    <a:lumMod val="75000"/>
                  </a:schemeClr>
                </a:solidFill>
              </a:rPr>
              <a:t> long </a:t>
            </a:r>
            <a:r>
              <a:rPr lang="it-IT" sz="2400" dirty="0" err="1">
                <a:solidFill>
                  <a:schemeClr val="accent6">
                    <a:lumMod val="75000"/>
                  </a:schemeClr>
                </a:solidFill>
              </a:rPr>
              <a:t>as</a:t>
            </a:r>
            <a:r>
              <a:rPr lang="it-IT" sz="2400" dirty="0">
                <a:solidFill>
                  <a:schemeClr val="accent6">
                    <a:lumMod val="75000"/>
                  </a:schemeClr>
                </a:solidFill>
              </a:rPr>
              <a:t> the test </a:t>
            </a:r>
            <a:r>
              <a:rPr lang="it-IT" sz="2400" dirty="0" err="1">
                <a:solidFill>
                  <a:schemeClr val="accent6">
                    <a:lumMod val="75000"/>
                  </a:schemeClr>
                </a:solidFill>
              </a:rPr>
              <a:t>expression</a:t>
            </a:r>
            <a:r>
              <a:rPr lang="it-IT" sz="2400" dirty="0">
                <a:solidFill>
                  <a:schemeClr val="accent6">
                    <a:lumMod val="75000"/>
                  </a:schemeClr>
                </a:solidFill>
              </a:rPr>
              <a:t> (</a:t>
            </a:r>
            <a:r>
              <a:rPr lang="it-IT" sz="2400" dirty="0" err="1">
                <a:solidFill>
                  <a:schemeClr val="accent6">
                    <a:lumMod val="75000"/>
                  </a:schemeClr>
                </a:solidFill>
              </a:rPr>
              <a:t>condition</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true</a:t>
            </a:r>
            <a:r>
              <a:rPr lang="it-IT" sz="2400" dirty="0">
                <a:solidFill>
                  <a:schemeClr val="accent6">
                    <a:lumMod val="75000"/>
                  </a:schemeClr>
                </a:solidFill>
              </a:rPr>
              <a:t>.</a:t>
            </a:r>
          </a:p>
          <a:p>
            <a:r>
              <a:rPr lang="it-IT" sz="2400" dirty="0" err="1"/>
              <a:t>Generally</a:t>
            </a:r>
            <a:r>
              <a:rPr lang="it-IT" sz="2400" dirty="0"/>
              <a:t> </a:t>
            </a:r>
            <a:r>
              <a:rPr lang="it-IT" sz="2400" dirty="0" err="1"/>
              <a:t>used</a:t>
            </a:r>
            <a:r>
              <a:rPr lang="it-IT" sz="2400" dirty="0"/>
              <a:t> </a:t>
            </a:r>
            <a:r>
              <a:rPr lang="it-IT" sz="2400" dirty="0" err="1"/>
              <a:t>when</a:t>
            </a:r>
            <a:r>
              <a:rPr lang="it-IT" sz="2400" dirty="0"/>
              <a:t> the </a:t>
            </a:r>
            <a:r>
              <a:rPr lang="it-IT" sz="2400" dirty="0" err="1"/>
              <a:t>number</a:t>
            </a:r>
            <a:r>
              <a:rPr lang="it-IT" sz="2400" dirty="0"/>
              <a:t> of </a:t>
            </a:r>
            <a:r>
              <a:rPr lang="it-IT" sz="2400" dirty="0" err="1"/>
              <a:t>times</a:t>
            </a:r>
            <a:r>
              <a:rPr lang="it-IT" sz="2400" dirty="0"/>
              <a:t> to iterate </a:t>
            </a:r>
            <a:r>
              <a:rPr lang="it-IT" sz="2400" dirty="0" err="1"/>
              <a:t>is</a:t>
            </a:r>
            <a:r>
              <a:rPr lang="it-IT" sz="2400" dirty="0"/>
              <a:t> </a:t>
            </a:r>
            <a:r>
              <a:rPr lang="it-IT" sz="2400" dirty="0" err="1"/>
              <a:t>unknown</a:t>
            </a:r>
            <a:r>
              <a:rPr lang="it-IT" sz="2400" dirty="0"/>
              <a:t> </a:t>
            </a:r>
            <a:r>
              <a:rPr lang="it-IT" sz="2400" dirty="0" err="1"/>
              <a:t>beforehand</a:t>
            </a:r>
            <a:r>
              <a:rPr lang="it-IT" sz="24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i = 0</a:t>
            </a:r>
          </a:p>
          <a:p>
            <a:pPr marL="0" indent="0">
              <a:buNone/>
            </a:pP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10</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i &lt;=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i</a:t>
            </a:r>
          </a:p>
          <a:p>
            <a:pPr marL="0" indent="0">
              <a:buNone/>
            </a:pPr>
            <a:r>
              <a:rPr lang="it-IT" sz="1600" dirty="0">
                <a:latin typeface="Consolas" panose="020B0609020204030204" pitchFamily="49" charset="0"/>
                <a:cs typeface="Consolas" panose="020B0609020204030204" pitchFamily="49" charset="0"/>
              </a:rPr>
              <a:t>    i = i + 1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58</a:t>
            </a:fld>
            <a:endParaRPr lang="it-IT" dirty="0"/>
          </a:p>
        </p:txBody>
      </p:sp>
    </p:spTree>
    <p:extLst>
      <p:ext uri="{BB962C8B-B14F-4D97-AF65-F5344CB8AC3E}">
        <p14:creationId xmlns:p14="http://schemas.microsoft.com/office/powerpoint/2010/main" val="3632848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While</a:t>
            </a:r>
            <a:r>
              <a:rPr lang="it-IT" sz="2000" dirty="0">
                <a:solidFill>
                  <a:schemeClr val="accent6">
                    <a:lumMod val="75000"/>
                  </a:schemeClr>
                </a:solidFill>
              </a:rPr>
              <a:t> </a:t>
            </a:r>
            <a:r>
              <a:rPr lang="it-IT" sz="2000" dirty="0" err="1">
                <a:solidFill>
                  <a:schemeClr val="accent6">
                    <a:lumMod val="75000"/>
                  </a:schemeClr>
                </a:solidFill>
              </a:rPr>
              <a:t>loops</a:t>
            </a:r>
            <a:r>
              <a:rPr lang="it-IT" sz="2000" dirty="0">
                <a:solidFill>
                  <a:schemeClr val="accent6">
                    <a:lumMod val="75000"/>
                  </a:schemeClr>
                </a:solidFill>
              </a:rPr>
              <a:t> can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an optional else </a:t>
            </a:r>
            <a:r>
              <a:rPr lang="it-IT" sz="2000" dirty="0" err="1">
                <a:solidFill>
                  <a:schemeClr val="accent6">
                    <a:lumMod val="75000"/>
                  </a:schemeClr>
                </a:solidFill>
              </a:rPr>
              <a:t>block</a:t>
            </a:r>
            <a:r>
              <a:rPr lang="it-IT" sz="2000" dirty="0">
                <a:solidFill>
                  <a:schemeClr val="accent6">
                    <a:lumMod val="75000"/>
                  </a:schemeClr>
                </a:solidFill>
              </a:rPr>
              <a:t>.</a:t>
            </a:r>
          </a:p>
          <a:p>
            <a:r>
              <a:rPr lang="it-IT" sz="2000" dirty="0"/>
              <a:t>The else part </a:t>
            </a:r>
            <a:r>
              <a:rPr lang="it-IT" sz="2000" dirty="0" err="1"/>
              <a:t>is</a:t>
            </a:r>
            <a:r>
              <a:rPr lang="it-IT" sz="2000" dirty="0"/>
              <a:t> </a:t>
            </a:r>
            <a:r>
              <a:rPr lang="it-IT" sz="2000" dirty="0" err="1"/>
              <a:t>executed</a:t>
            </a:r>
            <a:r>
              <a:rPr lang="it-IT" sz="2000" dirty="0"/>
              <a:t> </a:t>
            </a:r>
            <a:r>
              <a:rPr lang="it-IT" sz="2000" dirty="0" err="1"/>
              <a:t>if</a:t>
            </a:r>
            <a:r>
              <a:rPr lang="it-IT" sz="2000" dirty="0"/>
              <a:t> the </a:t>
            </a:r>
            <a:r>
              <a:rPr lang="it-IT" sz="2000" dirty="0" err="1"/>
              <a:t>condition</a:t>
            </a:r>
            <a:r>
              <a:rPr lang="it-IT" sz="2000" dirty="0"/>
              <a:t> in the </a:t>
            </a:r>
            <a:r>
              <a:rPr lang="it-IT" sz="2000" dirty="0" err="1"/>
              <a:t>while</a:t>
            </a:r>
            <a:r>
              <a:rPr lang="it-IT" sz="2000" dirty="0"/>
              <a:t> </a:t>
            </a:r>
            <a:r>
              <a:rPr lang="it-IT" sz="2000" dirty="0" err="1"/>
              <a:t>loop</a:t>
            </a:r>
            <a:r>
              <a:rPr lang="it-IT" sz="2000" dirty="0"/>
              <a:t> </a:t>
            </a:r>
            <a:r>
              <a:rPr lang="it-IT" sz="2000" dirty="0" err="1"/>
              <a:t>evaluates</a:t>
            </a:r>
            <a:r>
              <a:rPr lang="it-IT" sz="2000" dirty="0"/>
              <a:t> to False.</a:t>
            </a:r>
          </a:p>
          <a:p>
            <a:r>
              <a:rPr lang="it-IT" sz="2000" dirty="0"/>
              <a:t>The </a:t>
            </a:r>
            <a:r>
              <a:rPr lang="it-IT" sz="2000" dirty="0" err="1"/>
              <a:t>while</a:t>
            </a:r>
            <a:r>
              <a:rPr lang="it-IT" sz="2000" dirty="0"/>
              <a:t> </a:t>
            </a:r>
            <a:r>
              <a:rPr lang="it-IT" sz="2000" dirty="0" err="1"/>
              <a:t>loop</a:t>
            </a:r>
            <a:r>
              <a:rPr lang="it-IT" sz="2000" dirty="0"/>
              <a:t> can be </a:t>
            </a:r>
            <a:r>
              <a:rPr lang="it-IT" sz="2000" dirty="0" err="1"/>
              <a:t>terminated</a:t>
            </a:r>
            <a:r>
              <a:rPr lang="it-IT" sz="2000" dirty="0"/>
              <a:t> with a break statement. In </a:t>
            </a:r>
            <a:r>
              <a:rPr lang="it-IT" sz="2000" dirty="0" err="1"/>
              <a:t>such</a:t>
            </a:r>
            <a:r>
              <a:rPr lang="it-IT" sz="2000" dirty="0"/>
              <a:t> </a:t>
            </a:r>
            <a:r>
              <a:rPr lang="it-IT" sz="2000" dirty="0" err="1"/>
              <a:t>cases</a:t>
            </a:r>
            <a:r>
              <a:rPr lang="it-IT" sz="2000" dirty="0"/>
              <a:t>, the else part </a:t>
            </a:r>
            <a:r>
              <a:rPr lang="it-IT" sz="2000" dirty="0" err="1"/>
              <a:t>is</a:t>
            </a:r>
            <a:r>
              <a:rPr lang="it-IT" sz="2000" dirty="0"/>
              <a:t> </a:t>
            </a:r>
            <a:r>
              <a:rPr lang="it-IT" sz="2000" dirty="0" err="1"/>
              <a:t>ignored</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Example</a:t>
            </a:r>
            <a:r>
              <a:rPr lang="it-IT" sz="1600" dirty="0">
                <a:latin typeface="Consolas" panose="020B0609020204030204" pitchFamily="49" charset="0"/>
                <a:cs typeface="Consolas" panose="020B0609020204030204" pitchFamily="49" charset="0"/>
              </a:rPr>
              <a:t> to illustrate</a:t>
            </a:r>
          </a:p>
          <a:p>
            <a:pPr marL="0" indent="0">
              <a:buNone/>
            </a:pPr>
            <a:r>
              <a:rPr lang="it-IT" sz="1600" dirty="0">
                <a:latin typeface="Consolas" panose="020B0609020204030204" pitchFamily="49" charset="0"/>
                <a:cs typeface="Consolas" panose="020B0609020204030204" pitchFamily="49" charset="0"/>
              </a:rPr>
              <a:t>the use of else statement</a:t>
            </a:r>
          </a:p>
          <a:p>
            <a:pPr marL="0" indent="0">
              <a:buNone/>
            </a:pPr>
            <a:r>
              <a:rPr lang="it-IT" sz="1600" dirty="0">
                <a:latin typeface="Consolas" panose="020B0609020204030204" pitchFamily="49" charset="0"/>
                <a:cs typeface="Consolas" panose="020B0609020204030204" pitchFamily="49" charset="0"/>
              </a:rPr>
              <a:t>with the </a:t>
            </a: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loop</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&lt; 3:</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a:t>
            </a:r>
            <a:r>
              <a:rPr lang="it-IT" sz="1600" dirty="0" err="1">
                <a:latin typeface="Consolas" panose="020B0609020204030204" pitchFamily="49" charset="0"/>
                <a:cs typeface="Consolas" panose="020B0609020204030204" pitchFamily="49" charset="0"/>
              </a:rPr>
              <a:t>loop</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+ 1</a:t>
            </a:r>
          </a:p>
          <a:p>
            <a:pPr marL="0" indent="0">
              <a:buNone/>
            </a:pPr>
            <a:r>
              <a:rPr lang="it-IT" sz="1600" dirty="0">
                <a:latin typeface="Consolas" panose="020B0609020204030204" pitchFamily="49" charset="0"/>
                <a:cs typeface="Consolas" panose="020B0609020204030204" pitchFamily="49" charset="0"/>
              </a:rPr>
              <a:t>else: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else")</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59</a:t>
            </a:fld>
            <a:endParaRPr lang="it-IT" dirty="0"/>
          </a:p>
        </p:txBody>
      </p:sp>
    </p:spTree>
    <p:extLst>
      <p:ext uri="{BB962C8B-B14F-4D97-AF65-F5344CB8AC3E}">
        <p14:creationId xmlns:p14="http://schemas.microsoft.com/office/powerpoint/2010/main" val="14403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4EF-161C-D646-AE12-E71EA7FF06A4}"/>
              </a:ext>
            </a:extLst>
          </p:cNvPr>
          <p:cNvSpPr>
            <a:spLocks noGrp="1"/>
          </p:cNvSpPr>
          <p:nvPr>
            <p:ph type="title"/>
          </p:nvPr>
        </p:nvSpPr>
        <p:spPr/>
        <p:txBody>
          <a:bodyPr/>
          <a:lstStyle/>
          <a:p>
            <a:r>
              <a:rPr lang="en-GB" dirty="0"/>
              <a:t>PEPs</a:t>
            </a:r>
          </a:p>
        </p:txBody>
      </p:sp>
      <p:sp>
        <p:nvSpPr>
          <p:cNvPr id="3" name="Content Placeholder 2">
            <a:extLst>
              <a:ext uri="{FF2B5EF4-FFF2-40B4-BE49-F238E27FC236}">
                <a16:creationId xmlns:a16="http://schemas.microsoft.com/office/drawing/2014/main" id="{89E12BDC-275A-9340-8295-E3FBF8F41BCE}"/>
              </a:ext>
            </a:extLst>
          </p:cNvPr>
          <p:cNvSpPr>
            <a:spLocks noGrp="1"/>
          </p:cNvSpPr>
          <p:nvPr>
            <p:ph idx="1"/>
          </p:nvPr>
        </p:nvSpPr>
        <p:spPr/>
        <p:txBody>
          <a:bodyPr/>
          <a:lstStyle/>
          <a:p>
            <a:r>
              <a:rPr lang="en-GB" sz="2400" dirty="0">
                <a:solidFill>
                  <a:schemeClr val="accent6">
                    <a:lumMod val="75000"/>
                  </a:schemeClr>
                </a:solidFill>
              </a:rPr>
              <a:t>PEP stands for Python Enhancement Proposal.  </a:t>
            </a:r>
            <a:r>
              <a:rPr lang="en-GB" sz="2400" dirty="0"/>
              <a:t>A PEP is a design document providing information, or describing a new feature for Python or its processes or environment.  The PEP should provide a concise technical specification of the feature and a rationale for the feature.</a:t>
            </a:r>
          </a:p>
          <a:p>
            <a:endParaRPr lang="en-GB" sz="2400" dirty="0"/>
          </a:p>
          <a:p>
            <a:r>
              <a:rPr lang="en-GB" sz="2400" dirty="0"/>
              <a:t>PEP 0 -- Index of Python Enhancement Proposals (PEPs)</a:t>
            </a:r>
          </a:p>
          <a:p>
            <a:pPr lvl="1"/>
            <a:r>
              <a:rPr lang="en-GB" sz="2000" dirty="0">
                <a:hlinkClick r:id="rId2"/>
              </a:rPr>
              <a:t>https://www.python.org/dev/peps/</a:t>
            </a:r>
            <a:endParaRPr lang="en-GB" sz="2000" dirty="0"/>
          </a:p>
          <a:p>
            <a:endParaRPr lang="en-GB" sz="2400" dirty="0"/>
          </a:p>
          <a:p>
            <a:r>
              <a:rPr lang="en-GB" sz="2400" dirty="0"/>
              <a:t>PEP 8 -- Style Guide for Python Code</a:t>
            </a:r>
          </a:p>
          <a:p>
            <a:pPr lvl="1"/>
            <a:r>
              <a:rPr lang="it-IT" sz="2000" dirty="0">
                <a:hlinkClick r:id="rId3"/>
              </a:rPr>
              <a:t>https://www.python.org/dev/peps/pep-0008/</a:t>
            </a:r>
            <a:endParaRPr lang="en-GB" sz="2000" dirty="0"/>
          </a:p>
          <a:p>
            <a:endParaRPr lang="en-GB" sz="2400" dirty="0"/>
          </a:p>
          <a:p>
            <a:endParaRPr lang="en-GB" sz="2400" dirty="0"/>
          </a:p>
        </p:txBody>
      </p:sp>
      <p:sp>
        <p:nvSpPr>
          <p:cNvPr id="4" name="Slide Number Placeholder 3">
            <a:extLst>
              <a:ext uri="{FF2B5EF4-FFF2-40B4-BE49-F238E27FC236}">
                <a16:creationId xmlns:a16="http://schemas.microsoft.com/office/drawing/2014/main" id="{562FB106-11FC-3448-BA9A-BC581BCF3054}"/>
              </a:ext>
            </a:extLst>
          </p:cNvPr>
          <p:cNvSpPr>
            <a:spLocks noGrp="1"/>
          </p:cNvSpPr>
          <p:nvPr>
            <p:ph type="sldNum" sz="quarter" idx="10"/>
          </p:nvPr>
        </p:nvSpPr>
        <p:spPr/>
        <p:txBody>
          <a:bodyPr/>
          <a:lstStyle/>
          <a:p>
            <a:pPr>
              <a:defRPr/>
            </a:pPr>
            <a:fld id="{F2F2B1D7-7472-F447-9180-A50BF452206C}" type="slidenum">
              <a:rPr lang="it-IT" smtClean="0"/>
              <a:pPr>
                <a:defRPr/>
              </a:pPr>
              <a:t>6</a:t>
            </a:fld>
            <a:endParaRPr lang="it-IT" dirty="0"/>
          </a:p>
        </p:txBody>
      </p:sp>
    </p:spTree>
    <p:extLst>
      <p:ext uri="{BB962C8B-B14F-4D97-AF65-F5344CB8AC3E}">
        <p14:creationId xmlns:p14="http://schemas.microsoft.com/office/powerpoint/2010/main" val="96009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break and continue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break</a:t>
            </a:r>
            <a:r>
              <a:rPr lang="it-IT" sz="2000" dirty="0"/>
              <a:t> statement </a:t>
            </a:r>
            <a:r>
              <a:rPr lang="it-IT" sz="2000" dirty="0" err="1"/>
              <a:t>terminates</a:t>
            </a:r>
            <a:r>
              <a:rPr lang="it-IT" sz="2000" dirty="0"/>
              <a:t> the </a:t>
            </a:r>
            <a:r>
              <a:rPr lang="it-IT" sz="2000" dirty="0" err="1"/>
              <a:t>loop</a:t>
            </a:r>
            <a:r>
              <a:rPr lang="it-IT" sz="2000" dirty="0"/>
              <a:t> </a:t>
            </a:r>
            <a:r>
              <a:rPr lang="it-IT" sz="2000" dirty="0" err="1"/>
              <a:t>containing</a:t>
            </a:r>
            <a:r>
              <a:rPr lang="it-IT" sz="2000" dirty="0"/>
              <a:t> </a:t>
            </a:r>
            <a:r>
              <a:rPr lang="it-IT" sz="2000" dirty="0" err="1"/>
              <a:t>it</a:t>
            </a:r>
            <a:r>
              <a:rPr lang="it-IT" sz="2000" dirty="0"/>
              <a:t>. Control of the </a:t>
            </a:r>
            <a:r>
              <a:rPr lang="it-IT" sz="2000" dirty="0" err="1"/>
              <a:t>program</a:t>
            </a:r>
            <a:r>
              <a:rPr lang="it-IT" sz="2000" dirty="0"/>
              <a:t> </a:t>
            </a:r>
            <a:r>
              <a:rPr lang="it-IT" sz="2000" dirty="0" err="1"/>
              <a:t>flows</a:t>
            </a:r>
            <a:r>
              <a:rPr lang="it-IT" sz="2000" dirty="0"/>
              <a:t> to the statement </a:t>
            </a:r>
            <a:r>
              <a:rPr lang="it-IT" sz="2000" dirty="0" err="1"/>
              <a:t>immediately</a:t>
            </a:r>
            <a:r>
              <a:rPr lang="it-IT" sz="2000" dirty="0"/>
              <a:t> </a:t>
            </a:r>
            <a:r>
              <a:rPr lang="it-IT" sz="2000" dirty="0" err="1"/>
              <a:t>after</a:t>
            </a:r>
            <a:r>
              <a:rPr lang="it-IT" sz="2000" dirty="0"/>
              <a:t> the body of the </a:t>
            </a:r>
            <a:r>
              <a:rPr lang="it-IT" sz="2000" dirty="0" err="1"/>
              <a:t>loop</a:t>
            </a:r>
            <a:r>
              <a:rPr lang="it-IT" sz="2000" dirty="0"/>
              <a:t>.</a:t>
            </a:r>
          </a:p>
          <a:p>
            <a:r>
              <a:rPr lang="it-IT" sz="2000" dirty="0" err="1"/>
              <a:t>If</a:t>
            </a:r>
            <a:r>
              <a:rPr lang="it-IT" sz="2000" dirty="0"/>
              <a:t> the </a:t>
            </a:r>
            <a:r>
              <a:rPr lang="it-IT" sz="2000" dirty="0">
                <a:solidFill>
                  <a:schemeClr val="accent6">
                    <a:lumMod val="75000"/>
                  </a:schemeClr>
                </a:solidFill>
              </a:rPr>
              <a:t>break</a:t>
            </a:r>
            <a:r>
              <a:rPr lang="it-IT" sz="2000" dirty="0"/>
              <a:t> statement </a:t>
            </a:r>
            <a:r>
              <a:rPr lang="it-IT" sz="2000" dirty="0" err="1"/>
              <a:t>is</a:t>
            </a:r>
            <a:r>
              <a:rPr lang="it-IT" sz="2000" dirty="0"/>
              <a:t> inside a </a:t>
            </a:r>
            <a:r>
              <a:rPr lang="it-IT" sz="2000" dirty="0" err="1"/>
              <a:t>nested</a:t>
            </a:r>
            <a:r>
              <a:rPr lang="it-IT" sz="2000" dirty="0"/>
              <a:t> </a:t>
            </a:r>
            <a:r>
              <a:rPr lang="it-IT" sz="2000" dirty="0" err="1"/>
              <a:t>loop</a:t>
            </a:r>
            <a:r>
              <a:rPr lang="it-IT" sz="2000" dirty="0"/>
              <a:t> (</a:t>
            </a:r>
            <a:r>
              <a:rPr lang="it-IT" sz="2000" dirty="0" err="1"/>
              <a:t>loop</a:t>
            </a:r>
            <a:r>
              <a:rPr lang="it-IT" sz="2000" dirty="0"/>
              <a:t> inside </a:t>
            </a:r>
            <a:r>
              <a:rPr lang="it-IT" sz="2000" dirty="0" err="1"/>
              <a:t>another</a:t>
            </a:r>
            <a:r>
              <a:rPr lang="it-IT" sz="2000" dirty="0"/>
              <a:t> </a:t>
            </a:r>
            <a:r>
              <a:rPr lang="it-IT" sz="2000" dirty="0" err="1"/>
              <a:t>loop</a:t>
            </a:r>
            <a:r>
              <a:rPr lang="it-IT" sz="2000" dirty="0"/>
              <a:t>), the break statement </a:t>
            </a:r>
            <a:r>
              <a:rPr lang="it-IT" sz="2000" dirty="0" err="1"/>
              <a:t>will</a:t>
            </a:r>
            <a:r>
              <a:rPr lang="it-IT" sz="2000" dirty="0"/>
              <a:t> terminate the </a:t>
            </a:r>
            <a:r>
              <a:rPr lang="it-IT" sz="2000" dirty="0" err="1"/>
              <a:t>innermost</a:t>
            </a:r>
            <a:r>
              <a:rPr lang="it-IT" sz="2000" dirty="0"/>
              <a:t> </a:t>
            </a:r>
            <a:r>
              <a:rPr lang="it-IT" sz="2000" dirty="0" err="1"/>
              <a:t>loop</a:t>
            </a:r>
            <a:r>
              <a:rPr lang="it-IT" sz="2000" dirty="0"/>
              <a:t>.</a:t>
            </a:r>
          </a:p>
          <a:p>
            <a:r>
              <a:rPr lang="it-IT" sz="2000" dirty="0"/>
              <a:t>The </a:t>
            </a:r>
            <a:r>
              <a:rPr lang="it-IT" sz="2000" dirty="0">
                <a:solidFill>
                  <a:schemeClr val="accent6">
                    <a:lumMod val="75000"/>
                  </a:schemeClr>
                </a:solidFill>
              </a:rPr>
              <a:t>continue</a:t>
            </a:r>
            <a:r>
              <a:rPr lang="it-IT" sz="2000" dirty="0"/>
              <a:t> statement </a:t>
            </a:r>
            <a:r>
              <a:rPr lang="it-IT" sz="2000" dirty="0" err="1"/>
              <a:t>is</a:t>
            </a:r>
            <a:r>
              <a:rPr lang="it-IT" sz="2000" dirty="0"/>
              <a:t> </a:t>
            </a:r>
            <a:r>
              <a:rPr lang="it-IT" sz="2000" dirty="0" err="1"/>
              <a:t>used</a:t>
            </a:r>
            <a:r>
              <a:rPr lang="it-IT" sz="2000" dirty="0"/>
              <a:t> to </a:t>
            </a:r>
            <a:r>
              <a:rPr lang="it-IT" sz="2000" dirty="0" err="1"/>
              <a:t>skip</a:t>
            </a:r>
            <a:r>
              <a:rPr lang="it-IT" sz="2000" dirty="0"/>
              <a:t> the </a:t>
            </a:r>
            <a:r>
              <a:rPr lang="it-IT" sz="2000" dirty="0" err="1"/>
              <a:t>rest</a:t>
            </a:r>
            <a:r>
              <a:rPr lang="it-IT" sz="2000" dirty="0"/>
              <a:t> of the code inside a </a:t>
            </a:r>
            <a:r>
              <a:rPr lang="it-IT" sz="2000" dirty="0" err="1"/>
              <a:t>loop</a:t>
            </a:r>
            <a:r>
              <a:rPr lang="it-IT" sz="2000" dirty="0"/>
              <a:t> for the </a:t>
            </a:r>
            <a:r>
              <a:rPr lang="it-IT" sz="2000" dirty="0" err="1"/>
              <a:t>current</a:t>
            </a:r>
            <a:r>
              <a:rPr lang="it-IT" sz="2000" dirty="0"/>
              <a:t> </a:t>
            </a:r>
            <a:r>
              <a:rPr lang="it-IT" sz="2000" dirty="0" err="1"/>
              <a:t>iteration</a:t>
            </a:r>
            <a:r>
              <a:rPr lang="it-IT" sz="2000" dirty="0"/>
              <a:t> </a:t>
            </a:r>
            <a:r>
              <a:rPr lang="it-IT" sz="2000" dirty="0" err="1"/>
              <a:t>only</a:t>
            </a:r>
            <a:r>
              <a:rPr lang="it-IT" sz="2000" dirty="0"/>
              <a:t>. </a:t>
            </a:r>
            <a:r>
              <a:rPr lang="it-IT" sz="2000" dirty="0" err="1"/>
              <a:t>Loop</a:t>
            </a:r>
            <a:r>
              <a:rPr lang="it-IT" sz="2000" dirty="0"/>
              <a:t> </a:t>
            </a:r>
            <a:r>
              <a:rPr lang="it-IT" sz="2000" dirty="0" err="1"/>
              <a:t>does</a:t>
            </a:r>
            <a:r>
              <a:rPr lang="it-IT" sz="2000" dirty="0"/>
              <a:t> </a:t>
            </a:r>
            <a:r>
              <a:rPr lang="it-IT" sz="2000" dirty="0" err="1"/>
              <a:t>not</a:t>
            </a:r>
            <a:r>
              <a:rPr lang="it-IT" sz="2000" dirty="0"/>
              <a:t> terminate </a:t>
            </a:r>
            <a:r>
              <a:rPr lang="it-IT" sz="2000" dirty="0" err="1"/>
              <a:t>but</a:t>
            </a:r>
            <a:r>
              <a:rPr lang="it-IT" sz="2000" dirty="0"/>
              <a:t> </a:t>
            </a:r>
            <a:r>
              <a:rPr lang="it-IT" sz="2000" dirty="0" err="1"/>
              <a:t>continues</a:t>
            </a:r>
            <a:r>
              <a:rPr lang="it-IT" sz="2000" dirty="0"/>
              <a:t> on with the </a:t>
            </a:r>
            <a:r>
              <a:rPr lang="it-IT" sz="2000" dirty="0" err="1"/>
              <a:t>next</a:t>
            </a:r>
            <a:r>
              <a:rPr lang="it-IT" sz="2000" dirty="0"/>
              <a:t> </a:t>
            </a:r>
            <a:r>
              <a:rPr lang="it-IT" sz="2000" dirty="0" err="1"/>
              <a:t>iteration</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60</a:t>
            </a:fld>
            <a:endParaRPr lang="it-IT" dirty="0"/>
          </a:p>
        </p:txBody>
      </p:sp>
    </p:spTree>
    <p:extLst>
      <p:ext uri="{BB962C8B-B14F-4D97-AF65-F5344CB8AC3E}">
        <p14:creationId xmlns:p14="http://schemas.microsoft.com/office/powerpoint/2010/main" val="4092983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pass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pass</a:t>
            </a:r>
            <a:r>
              <a:rPr lang="it-IT" sz="2000" dirty="0"/>
              <a:t> statement </a:t>
            </a:r>
            <a:r>
              <a:rPr lang="it-IT" sz="2000" dirty="0" err="1"/>
              <a:t>is</a:t>
            </a:r>
            <a:r>
              <a:rPr lang="it-IT" sz="2000" dirty="0"/>
              <a:t> a </a:t>
            </a:r>
            <a:r>
              <a:rPr lang="it-IT" sz="2000" dirty="0" err="1"/>
              <a:t>null</a:t>
            </a:r>
            <a:r>
              <a:rPr lang="it-IT" sz="2000" dirty="0"/>
              <a:t> statement. </a:t>
            </a:r>
          </a:p>
          <a:p>
            <a:r>
              <a:rPr lang="it-IT" sz="2000" dirty="0"/>
              <a:t>The </a:t>
            </a:r>
            <a:r>
              <a:rPr lang="it-IT" sz="2000" dirty="0" err="1"/>
              <a:t>difference</a:t>
            </a:r>
            <a:r>
              <a:rPr lang="it-IT" sz="2000" dirty="0"/>
              <a:t> </a:t>
            </a:r>
            <a:r>
              <a:rPr lang="it-IT" sz="2000" dirty="0" err="1"/>
              <a:t>between</a:t>
            </a:r>
            <a:r>
              <a:rPr lang="it-IT" sz="2000" dirty="0"/>
              <a:t> a </a:t>
            </a:r>
            <a:r>
              <a:rPr lang="it-IT" sz="2000" dirty="0" err="1"/>
              <a:t>comment</a:t>
            </a:r>
            <a:r>
              <a:rPr lang="it-IT" sz="2000" dirty="0"/>
              <a:t> and a pass statement in </a:t>
            </a:r>
            <a:r>
              <a:rPr lang="it-IT" sz="2000" dirty="0" err="1"/>
              <a:t>Python</a:t>
            </a:r>
            <a:r>
              <a:rPr lang="it-IT" sz="2000" dirty="0"/>
              <a:t> </a:t>
            </a:r>
            <a:r>
              <a:rPr lang="it-IT" sz="2000" dirty="0" err="1"/>
              <a:t>is</a:t>
            </a:r>
            <a:r>
              <a:rPr lang="it-IT" sz="2000" dirty="0"/>
              <a:t> </a:t>
            </a:r>
            <a:r>
              <a:rPr lang="it-IT" sz="2000" dirty="0" err="1"/>
              <a:t>that</a:t>
            </a:r>
            <a:r>
              <a:rPr lang="it-IT" sz="2000" dirty="0"/>
              <a:t> </a:t>
            </a:r>
            <a:r>
              <a:rPr lang="it-IT" sz="2000" dirty="0" err="1"/>
              <a:t>while</a:t>
            </a:r>
            <a:r>
              <a:rPr lang="it-IT" sz="2000" dirty="0"/>
              <a:t> the </a:t>
            </a:r>
            <a:r>
              <a:rPr lang="it-IT" sz="2000" dirty="0" err="1"/>
              <a:t>interpreter</a:t>
            </a:r>
            <a:r>
              <a:rPr lang="it-IT" sz="2000" dirty="0"/>
              <a:t> </a:t>
            </a:r>
            <a:r>
              <a:rPr lang="it-IT" sz="2000" dirty="0" err="1"/>
              <a:t>ignores</a:t>
            </a:r>
            <a:r>
              <a:rPr lang="it-IT" sz="2000" dirty="0"/>
              <a:t> a </a:t>
            </a:r>
            <a:r>
              <a:rPr lang="it-IT" sz="2000" dirty="0" err="1"/>
              <a:t>comment</a:t>
            </a:r>
            <a:r>
              <a:rPr lang="it-IT" sz="2000" dirty="0"/>
              <a:t> </a:t>
            </a:r>
            <a:r>
              <a:rPr lang="it-IT" sz="2000" dirty="0" err="1"/>
              <a:t>entirely</a:t>
            </a:r>
            <a:r>
              <a:rPr lang="it-IT" sz="2000" dirty="0"/>
              <a:t>, pass </a:t>
            </a:r>
            <a:r>
              <a:rPr lang="it-IT" sz="2000" dirty="0" err="1"/>
              <a:t>is</a:t>
            </a:r>
            <a:r>
              <a:rPr lang="it-IT" sz="2000" dirty="0"/>
              <a:t> </a:t>
            </a:r>
            <a:r>
              <a:rPr lang="it-IT" sz="2000" dirty="0" err="1"/>
              <a:t>not</a:t>
            </a:r>
            <a:r>
              <a:rPr lang="it-IT" sz="2000" dirty="0"/>
              <a:t> </a:t>
            </a:r>
            <a:r>
              <a:rPr lang="it-IT" sz="2000" dirty="0" err="1"/>
              <a:t>ignored</a:t>
            </a:r>
            <a:r>
              <a:rPr lang="it-IT" sz="2000" dirty="0"/>
              <a:t>.</a:t>
            </a:r>
          </a:p>
          <a:p>
            <a:r>
              <a:rPr lang="it-IT" sz="2000" dirty="0" err="1"/>
              <a:t>However</a:t>
            </a:r>
            <a:r>
              <a:rPr lang="it-IT" sz="2000" dirty="0"/>
              <a:t>, </a:t>
            </a:r>
            <a:r>
              <a:rPr lang="it-IT" sz="2000" dirty="0" err="1"/>
              <a:t>nothing</a:t>
            </a:r>
            <a:r>
              <a:rPr lang="it-IT" sz="2000" dirty="0"/>
              <a:t> </a:t>
            </a:r>
            <a:r>
              <a:rPr lang="it-IT" sz="2000" dirty="0" err="1"/>
              <a:t>happens</a:t>
            </a:r>
            <a:r>
              <a:rPr lang="it-IT" sz="2000" dirty="0"/>
              <a:t> </a:t>
            </a:r>
            <a:r>
              <a:rPr lang="it-IT" sz="2000" dirty="0" err="1"/>
              <a:t>when</a:t>
            </a:r>
            <a:r>
              <a:rPr lang="it-IT" sz="2000" dirty="0"/>
              <a:t> the pass </a:t>
            </a:r>
            <a:r>
              <a:rPr lang="it-IT" sz="2000" dirty="0" err="1"/>
              <a:t>is</a:t>
            </a:r>
            <a:r>
              <a:rPr lang="it-IT" sz="2000" dirty="0"/>
              <a:t> </a:t>
            </a:r>
            <a:r>
              <a:rPr lang="it-IT" sz="2000" dirty="0" err="1"/>
              <a:t>executed</a:t>
            </a:r>
            <a:r>
              <a:rPr lang="it-IT" sz="2000" dirty="0"/>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results</a:t>
            </a:r>
            <a:r>
              <a:rPr lang="it-IT" sz="2000" dirty="0">
                <a:solidFill>
                  <a:schemeClr val="accent6">
                    <a:lumMod val="75000"/>
                  </a:schemeClr>
                </a:solidFill>
              </a:rPr>
              <a:t> in no </a:t>
            </a:r>
            <a:r>
              <a:rPr lang="it-IT" sz="2000" dirty="0" err="1">
                <a:solidFill>
                  <a:schemeClr val="accent6">
                    <a:lumMod val="75000"/>
                  </a:schemeClr>
                </a:solidFill>
              </a:rPr>
              <a:t>operation</a:t>
            </a:r>
            <a:r>
              <a:rPr lang="it-IT" sz="2000" dirty="0">
                <a:solidFill>
                  <a:schemeClr val="accent6">
                    <a:lumMod val="75000"/>
                  </a:schemeClr>
                </a:solidFill>
              </a:rPr>
              <a:t> (NOP).</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pass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just a </a:t>
            </a:r>
            <a:r>
              <a:rPr lang="it-IT" sz="1600" dirty="0" err="1">
                <a:latin typeface="Consolas" panose="020B0609020204030204" pitchFamily="49" charset="0"/>
                <a:cs typeface="Consolas" panose="020B0609020204030204" pitchFamily="49" charset="0"/>
              </a:rPr>
              <a:t>placeholder</a:t>
            </a:r>
            <a:r>
              <a:rPr lang="it-IT" sz="1600" dirty="0">
                <a:latin typeface="Consolas" panose="020B0609020204030204" pitchFamily="49" charset="0"/>
                <a:cs typeface="Consolas" panose="020B0609020204030204" pitchFamily="49" charset="0"/>
              </a:rPr>
              <a:t> for</a:t>
            </a:r>
          </a:p>
          <a:p>
            <a:pPr marL="0" indent="0">
              <a:buNone/>
            </a:pPr>
            <a:r>
              <a:rPr lang="it-IT" sz="1600" dirty="0" err="1">
                <a:latin typeface="Consolas" panose="020B0609020204030204" pitchFamily="49" charset="0"/>
                <a:cs typeface="Consolas" panose="020B0609020204030204" pitchFamily="49" charset="0"/>
              </a:rPr>
              <a:t>functionality</a:t>
            </a:r>
            <a:r>
              <a:rPr lang="it-IT" sz="1600" dirty="0">
                <a:latin typeface="Consolas" panose="020B0609020204030204" pitchFamily="49" charset="0"/>
                <a:cs typeface="Consolas" panose="020B0609020204030204" pitchFamily="49" charset="0"/>
              </a:rPr>
              <a:t> to be </a:t>
            </a:r>
            <a:r>
              <a:rPr lang="it-IT" sz="1600" dirty="0" err="1">
                <a:latin typeface="Consolas" panose="020B0609020204030204" pitchFamily="49" charset="0"/>
                <a:cs typeface="Consolas" panose="020B0609020204030204" pitchFamily="49" charset="0"/>
              </a:rPr>
              <a:t>added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later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p</a:t>
            </a:r>
            <a:r>
              <a:rPr lang="it-IT" sz="1600" dirty="0">
                <a:latin typeface="Consolas" panose="020B0609020204030204" pitchFamily="49" charset="0"/>
                <a:cs typeface="Consolas" panose="020B0609020204030204" pitchFamily="49" charset="0"/>
              </a:rPr>
              <a:t>', 'a', 's', 's'}</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pass</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we</a:t>
            </a:r>
            <a:r>
              <a:rPr lang="it-IT" sz="1600" dirty="0">
                <a:latin typeface="Consolas" panose="020B0609020204030204" pitchFamily="49" charset="0"/>
                <a:cs typeface="Consolas" panose="020B0609020204030204" pitchFamily="49" charset="0"/>
              </a:rPr>
              <a:t> can do the </a:t>
            </a:r>
            <a:r>
              <a:rPr lang="it-IT" sz="1600" dirty="0" err="1">
                <a:latin typeface="Consolas" panose="020B0609020204030204" pitchFamily="49" charset="0"/>
                <a:cs typeface="Consolas" panose="020B0609020204030204" pitchFamily="49" charset="0"/>
              </a:rPr>
              <a:t>same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thing</a:t>
            </a:r>
            <a:r>
              <a:rPr lang="it-IT" sz="1600" dirty="0">
                <a:latin typeface="Consolas" panose="020B0609020204030204" pitchFamily="49" charset="0"/>
                <a:cs typeface="Consolas" panose="020B0609020204030204" pitchFamily="49" charset="0"/>
              </a:rPr>
              <a:t> in an </a:t>
            </a:r>
            <a:r>
              <a:rPr lang="it-IT" sz="1600" dirty="0" err="1">
                <a:latin typeface="Consolas" panose="020B0609020204030204" pitchFamily="49" charset="0"/>
                <a:cs typeface="Consolas" panose="020B0609020204030204" pitchFamily="49" charset="0"/>
              </a:rPr>
              <a:t>empty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a:t>
            </a:r>
            <a:r>
              <a:rPr lang="it-IT" sz="1600" dirty="0">
                <a:latin typeface="Consolas" panose="020B0609020204030204" pitchFamily="49" charset="0"/>
                <a:cs typeface="Consolas" panose="020B0609020204030204" pitchFamily="49" charset="0"/>
              </a:rPr>
              <a:t> or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def function(</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pass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class Example:</a:t>
            </a:r>
          </a:p>
          <a:p>
            <a:pPr marL="0" indent="0">
              <a:buNone/>
            </a:pPr>
            <a:r>
              <a:rPr lang="en-GB" sz="1600" dirty="0">
                <a:latin typeface="Consolas" panose="020B0609020204030204" pitchFamily="49" charset="0"/>
                <a:cs typeface="Consolas" panose="020B0609020204030204" pitchFamily="49" charset="0"/>
              </a:rPr>
              <a:t>    pass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61</a:t>
            </a:fld>
            <a:endParaRPr lang="it-IT" dirty="0"/>
          </a:p>
        </p:txBody>
      </p:sp>
    </p:spTree>
    <p:extLst>
      <p:ext uri="{BB962C8B-B14F-4D97-AF65-F5344CB8AC3E}">
        <p14:creationId xmlns:p14="http://schemas.microsoft.com/office/powerpoint/2010/main" val="3164821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Functions</a:t>
            </a:r>
            <a:endParaRPr lang="it-IT" altLang="it-IT" dirty="0"/>
          </a:p>
        </p:txBody>
      </p:sp>
    </p:spTree>
    <p:extLst>
      <p:ext uri="{BB962C8B-B14F-4D97-AF65-F5344CB8AC3E}">
        <p14:creationId xmlns:p14="http://schemas.microsoft.com/office/powerpoint/2010/main" val="3344115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Syntax</a:t>
            </a:r>
            <a:r>
              <a:rPr lang="it-IT" dirty="0"/>
              <a:t> of </a:t>
            </a:r>
            <a:r>
              <a:rPr lang="it-IT" dirty="0" err="1"/>
              <a:t>Functions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 </a:t>
            </a:r>
            <a:r>
              <a:rPr lang="it-IT" sz="2000" dirty="0" err="1"/>
              <a:t>function</a:t>
            </a:r>
            <a:r>
              <a:rPr lang="it-IT" sz="2000" dirty="0"/>
              <a:t> </a:t>
            </a:r>
            <a:r>
              <a:rPr lang="it-IT" sz="2000" dirty="0" err="1"/>
              <a:t>is</a:t>
            </a:r>
            <a:r>
              <a:rPr lang="it-IT" sz="2000" dirty="0"/>
              <a:t> a </a:t>
            </a:r>
            <a:r>
              <a:rPr lang="it-IT" sz="2000" dirty="0" err="1"/>
              <a:t>group</a:t>
            </a:r>
            <a:r>
              <a:rPr lang="it-IT" sz="2000" dirty="0"/>
              <a:t> of </a:t>
            </a:r>
            <a:r>
              <a:rPr lang="it-IT" sz="2000" dirty="0" err="1"/>
              <a:t>related</a:t>
            </a:r>
            <a:r>
              <a:rPr lang="it-IT" sz="2000" dirty="0"/>
              <a:t> </a:t>
            </a:r>
            <a:r>
              <a:rPr lang="it-IT" sz="2000" dirty="0" err="1"/>
              <a:t>statements</a:t>
            </a:r>
            <a:r>
              <a:rPr lang="it-IT" sz="2000" dirty="0"/>
              <a:t> </a:t>
            </a:r>
            <a:r>
              <a:rPr lang="it-IT" sz="2000" dirty="0" err="1"/>
              <a:t>that</a:t>
            </a:r>
            <a:r>
              <a:rPr lang="it-IT" sz="2000" dirty="0"/>
              <a:t> </a:t>
            </a:r>
            <a:r>
              <a:rPr lang="it-IT" sz="2000" dirty="0" err="1"/>
              <a:t>performs</a:t>
            </a:r>
            <a:r>
              <a:rPr lang="it-IT" sz="2000" dirty="0"/>
              <a:t> a </a:t>
            </a:r>
            <a:r>
              <a:rPr lang="it-IT" sz="2000" dirty="0" err="1"/>
              <a:t>specific</a:t>
            </a:r>
            <a:r>
              <a:rPr lang="it-IT" sz="2000" dirty="0"/>
              <a:t> task.</a:t>
            </a:r>
          </a:p>
          <a:p>
            <a:r>
              <a:rPr lang="it-IT" sz="2000" dirty="0" err="1"/>
              <a:t>Functions</a:t>
            </a:r>
            <a:r>
              <a:rPr lang="it-IT" sz="2000" dirty="0"/>
              <a:t> help break </a:t>
            </a:r>
            <a:r>
              <a:rPr lang="it-IT" sz="2000" dirty="0" err="1"/>
              <a:t>programs</a:t>
            </a:r>
            <a:r>
              <a:rPr lang="it-IT" sz="2000" dirty="0"/>
              <a:t> </a:t>
            </a:r>
            <a:r>
              <a:rPr lang="it-IT" sz="2000" dirty="0" err="1"/>
              <a:t>into</a:t>
            </a:r>
            <a:r>
              <a:rPr lang="it-IT" sz="2000" dirty="0"/>
              <a:t> </a:t>
            </a:r>
            <a:r>
              <a:rPr lang="it-IT" sz="2000" dirty="0" err="1"/>
              <a:t>smaller</a:t>
            </a:r>
            <a:r>
              <a:rPr lang="it-IT" sz="2000" dirty="0"/>
              <a:t> and modular </a:t>
            </a:r>
            <a:r>
              <a:rPr lang="it-IT" sz="2000" dirty="0" err="1"/>
              <a:t>chunks</a:t>
            </a:r>
            <a:r>
              <a:rPr lang="it-IT" sz="2000" dirty="0"/>
              <a:t>.</a:t>
            </a:r>
          </a:p>
          <a:p>
            <a:r>
              <a:rPr lang="it-IT" sz="2000" dirty="0" err="1"/>
              <a:t>As</a:t>
            </a:r>
            <a:r>
              <a:rPr lang="it-IT" sz="2000" dirty="0"/>
              <a:t> </a:t>
            </a:r>
            <a:r>
              <a:rPr lang="it-IT" sz="2000" dirty="0" err="1"/>
              <a:t>programs</a:t>
            </a:r>
            <a:r>
              <a:rPr lang="it-IT" sz="2000" dirty="0"/>
              <a:t> </a:t>
            </a:r>
            <a:r>
              <a:rPr lang="it-IT" sz="2000" dirty="0" err="1"/>
              <a:t>grows</a:t>
            </a:r>
            <a:r>
              <a:rPr lang="it-IT" sz="2000" dirty="0"/>
              <a:t> </a:t>
            </a:r>
            <a:r>
              <a:rPr lang="it-IT" sz="2000" dirty="0" err="1"/>
              <a:t>larger</a:t>
            </a:r>
            <a:r>
              <a:rPr lang="it-IT" sz="2000" dirty="0"/>
              <a:t>, </a:t>
            </a:r>
            <a:r>
              <a:rPr lang="it-IT" sz="2000" dirty="0" err="1"/>
              <a:t>functions</a:t>
            </a:r>
            <a:r>
              <a:rPr lang="it-IT" sz="2000" dirty="0"/>
              <a:t> </a:t>
            </a:r>
            <a:r>
              <a:rPr lang="it-IT" sz="2000" dirty="0" err="1"/>
              <a:t>make</a:t>
            </a:r>
            <a:r>
              <a:rPr lang="it-IT" sz="2000" dirty="0"/>
              <a:t> </a:t>
            </a:r>
            <a:r>
              <a:rPr lang="it-IT" sz="2000" dirty="0" err="1"/>
              <a:t>it</a:t>
            </a:r>
            <a:r>
              <a:rPr lang="it-IT" sz="2000" dirty="0"/>
              <a:t> more </a:t>
            </a:r>
            <a:r>
              <a:rPr lang="it-IT" sz="2000" dirty="0" err="1"/>
              <a:t>organized</a:t>
            </a:r>
            <a:r>
              <a:rPr lang="it-IT" sz="2000" dirty="0"/>
              <a:t> and </a:t>
            </a:r>
            <a:r>
              <a:rPr lang="it-IT" sz="2000" dirty="0" err="1"/>
              <a:t>manageable</a:t>
            </a:r>
            <a:r>
              <a:rPr lang="it-IT" sz="2000" dirty="0"/>
              <a:t>.</a:t>
            </a:r>
          </a:p>
          <a:p>
            <a:r>
              <a:rPr lang="it-IT" sz="2000" dirty="0" err="1"/>
              <a:t>Functions</a:t>
            </a:r>
            <a:r>
              <a:rPr lang="it-IT" sz="2000" dirty="0"/>
              <a:t> </a:t>
            </a:r>
            <a:r>
              <a:rPr lang="it-IT" sz="2000" dirty="0" err="1"/>
              <a:t>avoid</a:t>
            </a:r>
            <a:r>
              <a:rPr lang="it-IT" sz="2000" dirty="0"/>
              <a:t> </a:t>
            </a:r>
            <a:r>
              <a:rPr lang="it-IT" sz="2000" dirty="0" err="1"/>
              <a:t>repetition</a:t>
            </a:r>
            <a:r>
              <a:rPr lang="it-IT" sz="2000" dirty="0"/>
              <a:t> and </a:t>
            </a:r>
            <a:r>
              <a:rPr lang="it-IT" sz="2000" dirty="0" err="1"/>
              <a:t>makes</a:t>
            </a:r>
            <a:r>
              <a:rPr lang="it-IT" sz="2000" dirty="0"/>
              <a:t> the code </a:t>
            </a:r>
            <a:r>
              <a:rPr lang="it-IT" sz="2000" dirty="0" err="1"/>
              <a:t>reusable</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function_name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parameters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docstring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statement(</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greet('Paul')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63</a:t>
            </a:fld>
            <a:endParaRPr lang="it-IT" dirty="0"/>
          </a:p>
        </p:txBody>
      </p:sp>
    </p:spTree>
    <p:extLst>
      <p:ext uri="{BB962C8B-B14F-4D97-AF65-F5344CB8AC3E}">
        <p14:creationId xmlns:p14="http://schemas.microsoft.com/office/powerpoint/2010/main" val="1935996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All</a:t>
            </a:r>
            <a:r>
              <a:rPr lang="it-IT" sz="2000" dirty="0">
                <a:solidFill>
                  <a:schemeClr val="accent6">
                    <a:lumMod val="75000"/>
                  </a:schemeClr>
                </a:solidFill>
              </a:rPr>
              <a:t> </a:t>
            </a:r>
            <a:r>
              <a:rPr lang="it-IT" sz="2000" dirty="0" err="1">
                <a:solidFill>
                  <a:schemeClr val="accent6">
                    <a:lumMod val="75000"/>
                  </a:schemeClr>
                </a:solidFill>
              </a:rPr>
              <a:t>parameters</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in the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language</a:t>
            </a:r>
            <a:r>
              <a:rPr lang="it-IT" sz="2000" dirty="0">
                <a:solidFill>
                  <a:schemeClr val="accent6">
                    <a:lumMod val="75000"/>
                  </a:schemeClr>
                </a:solidFill>
              </a:rPr>
              <a:t> are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t>
            </a:r>
          </a:p>
          <a:p>
            <a:r>
              <a:rPr lang="it-IT" sz="2000" dirty="0" err="1"/>
              <a:t>It</a:t>
            </a:r>
            <a:r>
              <a:rPr lang="it-IT" sz="2000" dirty="0"/>
              <a:t> </a:t>
            </a:r>
            <a:r>
              <a:rPr lang="it-IT" sz="2000" dirty="0" err="1"/>
              <a:t>means</a:t>
            </a:r>
            <a:r>
              <a:rPr lang="it-IT" sz="2000" dirty="0"/>
              <a:t> </a:t>
            </a:r>
            <a:r>
              <a:rPr lang="it-IT" sz="2000" dirty="0" err="1"/>
              <a:t>if</a:t>
            </a:r>
            <a:r>
              <a:rPr lang="it-IT" sz="2000" dirty="0"/>
              <a:t> </a:t>
            </a:r>
            <a:r>
              <a:rPr lang="it-IT" sz="2000" dirty="0" err="1"/>
              <a:t>you</a:t>
            </a:r>
            <a:r>
              <a:rPr lang="it-IT" sz="2000" dirty="0"/>
              <a:t> </a:t>
            </a:r>
            <a:r>
              <a:rPr lang="it-IT" sz="2000" dirty="0" err="1"/>
              <a:t>change</a:t>
            </a:r>
            <a:r>
              <a:rPr lang="it-IT" sz="2000" dirty="0"/>
              <a:t> </a:t>
            </a:r>
            <a:r>
              <a:rPr lang="it-IT" sz="2000" dirty="0" err="1"/>
              <a:t>what</a:t>
            </a:r>
            <a:r>
              <a:rPr lang="it-IT" sz="2000" dirty="0"/>
              <a:t> a </a:t>
            </a:r>
            <a:r>
              <a:rPr lang="it-IT" sz="2000" dirty="0" err="1"/>
              <a:t>parameter</a:t>
            </a:r>
            <a:r>
              <a:rPr lang="it-IT" sz="2000" dirty="0"/>
              <a:t> </a:t>
            </a:r>
            <a:r>
              <a:rPr lang="it-IT" sz="2000" dirty="0" err="1"/>
              <a:t>refers</a:t>
            </a:r>
            <a:r>
              <a:rPr lang="it-IT" sz="2000" dirty="0"/>
              <a:t> to </a:t>
            </a:r>
            <a:r>
              <a:rPr lang="it-IT" sz="2000" dirty="0" err="1"/>
              <a:t>within</a:t>
            </a:r>
            <a:r>
              <a:rPr lang="it-IT" sz="2000" dirty="0"/>
              <a:t> a </a:t>
            </a:r>
            <a:r>
              <a:rPr lang="it-IT" sz="2000" dirty="0" err="1"/>
              <a:t>function</a:t>
            </a:r>
            <a:r>
              <a:rPr lang="it-IT" sz="2000" dirty="0"/>
              <a:t>, the </a:t>
            </a:r>
            <a:r>
              <a:rPr lang="it-IT" sz="2000" dirty="0" err="1"/>
              <a:t>change</a:t>
            </a:r>
            <a:r>
              <a:rPr lang="it-IT" sz="2000" dirty="0"/>
              <a:t> </a:t>
            </a:r>
            <a:r>
              <a:rPr lang="it-IT" sz="2000" dirty="0" err="1"/>
              <a:t>also</a:t>
            </a:r>
            <a:r>
              <a:rPr lang="it-IT" sz="2000" dirty="0"/>
              <a:t> </a:t>
            </a:r>
            <a:r>
              <a:rPr lang="it-IT" sz="2000" dirty="0" err="1"/>
              <a:t>reflects</a:t>
            </a:r>
            <a:r>
              <a:rPr lang="it-IT" sz="2000" dirty="0"/>
              <a:t> back in the </a:t>
            </a:r>
            <a:r>
              <a:rPr lang="it-IT" sz="2000" dirty="0" err="1"/>
              <a:t>calling</a:t>
            </a:r>
            <a:r>
              <a:rPr lang="it-IT" sz="2000" dirty="0"/>
              <a:t> </a:t>
            </a:r>
            <a:r>
              <a:rPr lang="it-IT" sz="2000" dirty="0" err="1"/>
              <a:t>function</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a:t>
            </a: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    """This changes a passed list into this function"""</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numbers.extend</a:t>
            </a:r>
            <a:r>
              <a:rPr lang="en-GB" sz="1600" dirty="0">
                <a:latin typeface="Consolas" panose="020B0609020204030204" pitchFamily="49" charset="0"/>
                <a:cs typeface="Consolas" panose="020B0609020204030204" pitchFamily="49" charset="0"/>
              </a:rPr>
              <a:t>([40, 50, 60])</a:t>
            </a:r>
          </a:p>
          <a:p>
            <a:pPr marL="0" indent="0">
              <a:buNone/>
            </a:pPr>
            <a:r>
              <a:rPr lang="en-GB" sz="1600" dirty="0">
                <a:latin typeface="Consolas" panose="020B0609020204030204" pitchFamily="49" charset="0"/>
                <a:cs typeface="Consolas" panose="020B0609020204030204" pitchFamily="49" charset="0"/>
              </a:rPr>
              <a:t>    return</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numbers = [10, 20, 30]</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 40, 50, 60]</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64</a:t>
            </a:fld>
            <a:endParaRPr lang="it-IT" dirty="0"/>
          </a:p>
        </p:txBody>
      </p:sp>
    </p:spTree>
    <p:extLst>
      <p:ext uri="{BB962C8B-B14F-4D97-AF65-F5344CB8AC3E}">
        <p14:creationId xmlns:p14="http://schemas.microsoft.com/office/powerpoint/2010/main" val="2798654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An </a:t>
            </a:r>
            <a:r>
              <a:rPr lang="it-IT" sz="2000" dirty="0" err="1"/>
              <a:t>example</a:t>
            </a:r>
            <a:r>
              <a:rPr lang="it-IT" sz="2000" dirty="0"/>
              <a:t> </a:t>
            </a:r>
            <a:r>
              <a:rPr lang="it-IT" sz="2000" dirty="0" err="1"/>
              <a:t>where</a:t>
            </a:r>
            <a:r>
              <a:rPr lang="it-IT" sz="2000" dirty="0"/>
              <a: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and the </a:t>
            </a:r>
            <a:r>
              <a:rPr lang="it-IT" sz="2000" dirty="0" err="1">
                <a:solidFill>
                  <a:schemeClr val="accent6">
                    <a:lumMod val="75000"/>
                  </a:schemeClr>
                </a:solidFill>
              </a:rPr>
              <a:t>reference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overwritten</a:t>
            </a:r>
            <a:r>
              <a:rPr lang="it-IT" sz="2000" dirty="0">
                <a:solidFill>
                  <a:schemeClr val="accent6">
                    <a:lumMod val="75000"/>
                  </a:schemeClr>
                </a:solidFill>
              </a:rPr>
              <a:t> </a:t>
            </a:r>
            <a:r>
              <a:rPr lang="it-IT" sz="2000" dirty="0"/>
              <a:t>inside the </a:t>
            </a:r>
            <a:r>
              <a:rPr lang="it-IT" sz="2000" dirty="0" err="1"/>
              <a:t>called</a:t>
            </a:r>
            <a:r>
              <a:rPr lang="it-IT" sz="2000" dirty="0"/>
              <a:t> </a:t>
            </a:r>
            <a:r>
              <a:rPr lang="it-IT" sz="2000" dirty="0" err="1"/>
              <a:t>function</a:t>
            </a:r>
            <a:r>
              <a:rPr lang="it-IT" sz="2000" dirty="0"/>
              <a:t>.</a:t>
            </a:r>
          </a:p>
          <a:p>
            <a:r>
              <a:rPr lang="it-IT" sz="2000" dirty="0"/>
              <a:t>The </a:t>
            </a:r>
            <a:r>
              <a:rPr lang="it-IT" sz="2000" dirty="0" err="1"/>
              <a:t>parameter</a:t>
            </a:r>
            <a:r>
              <a:rPr lang="it-IT" sz="2000" dirty="0"/>
              <a:t> </a:t>
            </a:r>
            <a:r>
              <a:rPr lang="it-IT" sz="2000" dirty="0" err="1">
                <a:solidFill>
                  <a:schemeClr val="accent6">
                    <a:lumMod val="75000"/>
                  </a:schemeClr>
                </a:solidFill>
              </a:rPr>
              <a:t>numbers</a:t>
            </a:r>
            <a:r>
              <a:rPr lang="it-IT" sz="2000" dirty="0"/>
              <a:t> </a:t>
            </a:r>
            <a:r>
              <a:rPr lang="it-IT" sz="2000" dirty="0" err="1"/>
              <a:t>is</a:t>
            </a:r>
            <a:r>
              <a:rPr lang="it-IT" sz="2000" dirty="0"/>
              <a:t> </a:t>
            </a:r>
            <a:r>
              <a:rPr lang="it-IT" sz="2000" dirty="0" err="1"/>
              <a:t>local</a:t>
            </a:r>
            <a:r>
              <a:rPr lang="it-IT" sz="2000" dirty="0"/>
              <a:t> to the </a:t>
            </a:r>
            <a:r>
              <a:rPr lang="it-IT" sz="2000" dirty="0" err="1"/>
              <a:t>function</a:t>
            </a:r>
            <a:r>
              <a:rPr lang="it-IT" sz="2000" dirty="0"/>
              <a:t>. </a:t>
            </a:r>
            <a:r>
              <a:rPr lang="it-IT" sz="2000" dirty="0" err="1"/>
              <a:t>Changing</a:t>
            </a:r>
            <a:r>
              <a:rPr lang="it-IT" sz="2000" dirty="0"/>
              <a:t> </a:t>
            </a:r>
            <a:r>
              <a:rPr lang="it-IT" sz="2000" dirty="0" err="1">
                <a:solidFill>
                  <a:schemeClr val="accent6">
                    <a:lumMod val="75000"/>
                  </a:schemeClr>
                </a:solidFill>
              </a:rPr>
              <a:t>numbers</a:t>
            </a:r>
            <a:r>
              <a:rPr lang="it-IT" sz="2000" dirty="0"/>
              <a:t> </a:t>
            </a:r>
            <a:r>
              <a:rPr lang="it-IT" sz="2000" dirty="0" err="1"/>
              <a:t>within</a:t>
            </a:r>
            <a:r>
              <a:rPr lang="it-IT" sz="2000" dirty="0"/>
              <a:t> the </a:t>
            </a:r>
            <a:r>
              <a:rPr lang="it-IT" sz="2000" dirty="0" err="1"/>
              <a:t>function</a:t>
            </a:r>
            <a:r>
              <a:rPr lang="it-IT" sz="2000" dirty="0"/>
              <a:t> </a:t>
            </a:r>
            <a:r>
              <a:rPr lang="it-IT" sz="2000" dirty="0" err="1"/>
              <a:t>does</a:t>
            </a:r>
            <a:r>
              <a:rPr lang="it-IT" sz="2000" dirty="0"/>
              <a:t> </a:t>
            </a:r>
            <a:r>
              <a:rPr lang="it-IT" sz="2000" dirty="0" err="1"/>
              <a:t>not</a:t>
            </a:r>
            <a:r>
              <a:rPr lang="it-IT" sz="2000" dirty="0"/>
              <a:t> </a:t>
            </a:r>
            <a:r>
              <a:rPr lang="it-IT" sz="2000" dirty="0" err="1"/>
              <a:t>affect</a:t>
            </a:r>
            <a:r>
              <a:rPr lang="it-IT" sz="2000" dirty="0"/>
              <a:t> the </a:t>
            </a:r>
            <a:r>
              <a:rPr lang="it-IT" sz="2000" dirty="0" err="1"/>
              <a:t>caller</a:t>
            </a:r>
            <a:r>
              <a:rPr lang="it-IT" sz="2000" dirty="0"/>
              <a:t>. </a:t>
            </a:r>
          </a:p>
          <a:p>
            <a:r>
              <a:rPr lang="it-IT" sz="2000" dirty="0"/>
              <a:t>The </a:t>
            </a:r>
            <a:r>
              <a:rPr lang="it-IT" sz="2000" dirty="0" err="1"/>
              <a:t>function</a:t>
            </a:r>
            <a:r>
              <a:rPr lang="it-IT" sz="2000" dirty="0"/>
              <a:t> </a:t>
            </a:r>
            <a:r>
              <a:rPr lang="it-IT" sz="2000" dirty="0" err="1"/>
              <a:t>accomplishes</a:t>
            </a:r>
            <a:r>
              <a:rPr lang="it-IT" sz="2000" dirty="0"/>
              <a:t> </a:t>
            </a:r>
            <a:r>
              <a:rPr lang="it-IT" sz="2000" dirty="0" err="1"/>
              <a:t>nothing</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changes</a:t>
            </a:r>
            <a:r>
              <a:rPr lang="it-IT" sz="1600" i="1" dirty="0">
                <a:latin typeface="Consolas" panose="020B0609020204030204" pitchFamily="49" charset="0"/>
                <a:cs typeface="Consolas" panose="020B0609020204030204" pitchFamily="49" charset="0"/>
              </a:rPr>
              <a:t> a </a:t>
            </a:r>
            <a:r>
              <a:rPr lang="it-IT" sz="1600" i="1" dirty="0" err="1">
                <a:latin typeface="Consolas" panose="020B0609020204030204" pitchFamily="49" charset="0"/>
                <a:cs typeface="Consolas" panose="020B0609020204030204" pitchFamily="49" charset="0"/>
              </a:rPr>
              <a:t>passed</a:t>
            </a:r>
            <a:r>
              <a:rPr lang="it-IT" sz="1600" i="1" dirty="0">
                <a:latin typeface="Consolas" panose="020B0609020204030204" pitchFamily="49" charset="0"/>
                <a:cs typeface="Consolas" panose="020B0609020204030204" pitchFamily="49" charset="0"/>
              </a:rPr>
              <a:t> list </a:t>
            </a:r>
            <a:r>
              <a:rPr lang="it-IT" sz="1600" i="1" dirty="0" err="1">
                <a:latin typeface="Consolas" panose="020B0609020204030204" pitchFamily="49" charset="0"/>
                <a:cs typeface="Consolas" panose="020B0609020204030204" pitchFamily="49" charset="0"/>
              </a:rPr>
              <a:t>into</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function</a:t>
            </a:r>
            <a:r>
              <a:rPr lang="it-IT" sz="1600" i="1" dirty="0">
                <a:latin typeface="Consolas" panose="020B0609020204030204" pitchFamily="49" charset="0"/>
                <a:cs typeface="Consolas" panose="020B0609020204030204" pitchFamily="49" charset="0"/>
              </a:rPr>
              <a:t>"""</a:t>
            </a:r>
            <a:br>
              <a:rPr lang="it-IT" sz="1600" i="1" dirty="0">
                <a:latin typeface="Consolas" panose="020B0609020204030204" pitchFamily="49" charset="0"/>
                <a:cs typeface="Consolas" panose="020B0609020204030204" pitchFamily="49" charset="0"/>
              </a:rPr>
            </a:br>
            <a:r>
              <a:rPr lang="it-IT" sz="1600" i="1"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[40, 50, 60]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[10, 20, 30]</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65</a:t>
            </a:fld>
            <a:endParaRPr lang="it-IT" dirty="0"/>
          </a:p>
        </p:txBody>
      </p:sp>
    </p:spTree>
    <p:extLst>
      <p:ext uri="{BB962C8B-B14F-4D97-AF65-F5344CB8AC3E}">
        <p14:creationId xmlns:p14="http://schemas.microsoft.com/office/powerpoint/2010/main" val="2987154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Default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r>
              <a:rPr lang="it-IT" sz="2000" dirty="0" err="1"/>
              <a:t>We</a:t>
            </a:r>
            <a:r>
              <a:rPr lang="it-IT" sz="2000" dirty="0"/>
              <a:t> can </a:t>
            </a:r>
            <a:r>
              <a:rPr lang="it-IT" sz="2000" dirty="0" err="1"/>
              <a:t>provide</a:t>
            </a:r>
            <a:r>
              <a:rPr lang="it-IT" sz="2000" dirty="0"/>
              <a:t> a default </a:t>
            </a:r>
            <a:r>
              <a:rPr lang="it-IT" sz="2000" dirty="0" err="1"/>
              <a:t>value</a:t>
            </a:r>
            <a:r>
              <a:rPr lang="it-IT" sz="2000" dirty="0"/>
              <a:t> to an </a:t>
            </a:r>
            <a:r>
              <a:rPr lang="it-IT" sz="2000" dirty="0" err="1"/>
              <a:t>argument</a:t>
            </a:r>
            <a:r>
              <a:rPr lang="it-IT" sz="2000" dirty="0"/>
              <a:t> by </a:t>
            </a:r>
            <a:r>
              <a:rPr lang="it-IT" sz="2000" dirty="0" err="1"/>
              <a:t>using</a:t>
            </a:r>
            <a:r>
              <a:rPr lang="it-IT" sz="2000" dirty="0"/>
              <a:t> the </a:t>
            </a:r>
            <a:r>
              <a:rPr lang="it-IT" sz="2000" dirty="0" err="1"/>
              <a:t>assignment</a:t>
            </a:r>
            <a:r>
              <a:rPr lang="it-IT" sz="2000" dirty="0"/>
              <a:t> operator (=). </a:t>
            </a:r>
          </a:p>
          <a:p>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number</a:t>
            </a:r>
            <a:r>
              <a:rPr lang="it-IT" sz="2000" dirty="0">
                <a:solidFill>
                  <a:schemeClr val="accent6">
                    <a:lumMod val="75000"/>
                  </a:schemeClr>
                </a:solidFill>
              </a:rPr>
              <a:t> of </a:t>
            </a:r>
            <a:r>
              <a:rPr lang="it-IT" sz="2000" dirty="0" err="1">
                <a:solidFill>
                  <a:schemeClr val="accent6">
                    <a:lumMod val="75000"/>
                  </a:schemeClr>
                </a:solidFill>
              </a:rPr>
              <a:t>arguments</a:t>
            </a:r>
            <a:r>
              <a:rPr lang="it-IT" sz="2000" dirty="0">
                <a:solidFill>
                  <a:schemeClr val="accent6">
                    <a:lumMod val="75000"/>
                  </a:schemeClr>
                </a:solidFill>
              </a:rPr>
              <a:t> in a </a:t>
            </a:r>
            <a:r>
              <a:rPr lang="it-IT" sz="2000" dirty="0" err="1">
                <a:solidFill>
                  <a:schemeClr val="accent6">
                    <a:lumMod val="75000"/>
                  </a:schemeClr>
                </a:solidFill>
              </a:rPr>
              <a:t>function</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value</a:t>
            </a:r>
            <a:r>
              <a:rPr lang="it-IT" sz="2000" dirty="0">
                <a:solidFill>
                  <a:schemeClr val="accent6">
                    <a:lumMod val="75000"/>
                  </a:schemeClr>
                </a:solidFill>
              </a:rPr>
              <a:t>.</a:t>
            </a:r>
          </a:p>
          <a:p>
            <a:r>
              <a:rPr lang="it-IT" sz="2000" dirty="0">
                <a:solidFill>
                  <a:schemeClr val="accent6">
                    <a:lumMod val="75000"/>
                  </a:schemeClr>
                </a:solidFill>
              </a:rPr>
              <a:t>Once </a:t>
            </a:r>
            <a:r>
              <a:rPr lang="it-IT" sz="2000" dirty="0" err="1">
                <a:solidFill>
                  <a:schemeClr val="accent6">
                    <a:lumMod val="75000"/>
                  </a:schemeClr>
                </a:solidFill>
              </a:rPr>
              <a:t>we</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all</a:t>
            </a:r>
            <a:r>
              <a:rPr lang="it-IT" sz="2000" dirty="0">
                <a:solidFill>
                  <a:schemeClr val="accent6">
                    <a:lumMod val="75000"/>
                  </a:schemeClr>
                </a:solidFill>
              </a:rPr>
              <a:t> the </a:t>
            </a:r>
            <a:r>
              <a:rPr lang="it-IT" sz="2000" dirty="0" err="1">
                <a:solidFill>
                  <a:schemeClr val="accent6">
                    <a:lumMod val="75000"/>
                  </a:schemeClr>
                </a:solidFill>
              </a:rPr>
              <a:t>arguments</a:t>
            </a:r>
            <a:r>
              <a:rPr lang="it-IT" sz="2000" dirty="0">
                <a:solidFill>
                  <a:schemeClr val="accent6">
                    <a:lumMod val="75000"/>
                  </a:schemeClr>
                </a:solidFill>
              </a:rPr>
              <a:t> to </a:t>
            </a:r>
            <a:r>
              <a:rPr lang="it-IT" sz="2000" dirty="0" err="1">
                <a:solidFill>
                  <a:schemeClr val="accent6">
                    <a:lumMod val="75000"/>
                  </a:schemeClr>
                </a:solidFill>
              </a:rPr>
              <a:t>its</a:t>
            </a:r>
            <a:r>
              <a:rPr lang="it-IT" sz="2000" dirty="0">
                <a:solidFill>
                  <a:schemeClr val="accent6">
                    <a:lumMod val="75000"/>
                  </a:schemeClr>
                </a:solidFill>
              </a:rPr>
              <a:t> right must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endParaRPr lang="it-IT" sz="20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="Good morning!"):</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with the (optional)</a:t>
            </a:r>
          </a:p>
          <a:p>
            <a:pPr marL="0" indent="0">
              <a:buNone/>
            </a:pPr>
            <a:r>
              <a:rPr lang="en-GB" sz="1600" dirty="0">
                <a:latin typeface="Consolas" panose="020B0609020204030204" pitchFamily="49" charset="0"/>
                <a:cs typeface="Consolas" panose="020B0609020204030204" pitchFamily="49" charset="0"/>
              </a:rPr>
              <a:t>    provided message.</a:t>
            </a: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print("Hello", name + ', ' +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greet("Kate")</a:t>
            </a:r>
          </a:p>
          <a:p>
            <a:pPr marL="0" indent="0">
              <a:buNone/>
            </a:pPr>
            <a:r>
              <a:rPr lang="en-GB" sz="1600" dirty="0">
                <a:latin typeface="Consolas" panose="020B0609020204030204" pitchFamily="49" charset="0"/>
                <a:cs typeface="Consolas" panose="020B0609020204030204" pitchFamily="49" charset="0"/>
              </a:rPr>
              <a:t>greet("Bruce", "How do you do?")</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Hello Kate, Good morning!</a:t>
            </a:r>
          </a:p>
          <a:p>
            <a:pPr marL="0" indent="0">
              <a:buNone/>
            </a:pPr>
            <a:r>
              <a:rPr lang="en-GB" sz="1600" dirty="0">
                <a:latin typeface="Consolas" panose="020B0609020204030204" pitchFamily="49" charset="0"/>
                <a:cs typeface="Consolas" panose="020B0609020204030204" pitchFamily="49" charset="0"/>
              </a:rPr>
              <a:t>Hello Bruce, How do you do?</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66</a:t>
            </a:fld>
            <a:endParaRPr lang="it-IT" dirty="0"/>
          </a:p>
        </p:txBody>
      </p:sp>
    </p:spTree>
    <p:extLst>
      <p:ext uri="{BB962C8B-B14F-4D97-AF65-F5344CB8AC3E}">
        <p14:creationId xmlns:p14="http://schemas.microsoft.com/office/powerpoint/2010/main" val="42230415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Keyword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Python</a:t>
            </a:r>
            <a:r>
              <a:rPr lang="it-IT" sz="2000" dirty="0"/>
              <a:t> </a:t>
            </a:r>
            <a:r>
              <a:rPr lang="it-IT" sz="2000" dirty="0" err="1"/>
              <a:t>allows</a:t>
            </a:r>
            <a:r>
              <a:rPr lang="it-IT" sz="2000" dirty="0"/>
              <a:t> </a:t>
            </a:r>
            <a:r>
              <a:rPr lang="it-IT" sz="2000" dirty="0" err="1"/>
              <a:t>functions</a:t>
            </a:r>
            <a:r>
              <a:rPr lang="it-IT" sz="2000" dirty="0"/>
              <a:t> to be </a:t>
            </a:r>
            <a:r>
              <a:rPr lang="it-IT" sz="2000" dirty="0" err="1"/>
              <a:t>called</a:t>
            </a:r>
            <a:r>
              <a:rPr lang="it-IT" sz="2000" dirty="0"/>
              <a:t> </a:t>
            </a:r>
            <a:r>
              <a:rPr lang="it-IT" sz="2000" dirty="0" err="1"/>
              <a:t>using</a:t>
            </a:r>
            <a:r>
              <a:rPr lang="it-IT" sz="2000" dirty="0"/>
              <a:t> keyword </a:t>
            </a:r>
            <a:r>
              <a:rPr lang="it-IT" sz="2000" dirty="0" err="1"/>
              <a:t>arguments</a:t>
            </a:r>
            <a:r>
              <a:rPr lang="it-IT" sz="2000" dirty="0"/>
              <a:t>. </a:t>
            </a:r>
            <a:r>
              <a:rPr lang="it-IT" sz="2000" dirty="0" err="1"/>
              <a:t>When</a:t>
            </a:r>
            <a:r>
              <a:rPr lang="it-IT" sz="2000" dirty="0"/>
              <a:t> </a:t>
            </a:r>
            <a:r>
              <a:rPr lang="it-IT" sz="2000" dirty="0" err="1"/>
              <a:t>we</a:t>
            </a:r>
            <a:r>
              <a:rPr lang="it-IT" sz="2000" dirty="0"/>
              <a:t> call </a:t>
            </a:r>
            <a:r>
              <a:rPr lang="it-IT" sz="2000" dirty="0" err="1"/>
              <a:t>functions</a:t>
            </a:r>
            <a:r>
              <a:rPr lang="it-IT" sz="2000" dirty="0"/>
              <a:t> in </a:t>
            </a:r>
            <a:r>
              <a:rPr lang="it-IT" sz="2000" dirty="0" err="1"/>
              <a:t>this</a:t>
            </a:r>
            <a:r>
              <a:rPr lang="it-IT" sz="2000" dirty="0"/>
              <a:t> way, the </a:t>
            </a:r>
            <a:r>
              <a:rPr lang="it-IT" sz="2000" dirty="0" err="1"/>
              <a:t>order</a:t>
            </a:r>
            <a:r>
              <a:rPr lang="it-IT" sz="2000" dirty="0"/>
              <a:t> (position) of the </a:t>
            </a:r>
            <a:r>
              <a:rPr lang="it-IT" sz="2000" dirty="0" err="1"/>
              <a:t>arguments</a:t>
            </a:r>
            <a:r>
              <a:rPr lang="it-IT" sz="2000" dirty="0"/>
              <a:t> can be </a:t>
            </a:r>
            <a:r>
              <a:rPr lang="it-IT" sz="2000" dirty="0" err="1"/>
              <a:t>changed</a:t>
            </a:r>
            <a:r>
              <a:rPr lang="it-IT" sz="2000" dirty="0"/>
              <a:t>. </a:t>
            </a:r>
          </a:p>
          <a:p>
            <a:r>
              <a:rPr lang="it-IT" sz="2000" dirty="0" err="1"/>
              <a:t>We</a:t>
            </a:r>
            <a:r>
              <a:rPr lang="it-IT" sz="2000" dirty="0"/>
              <a:t> can mix </a:t>
            </a:r>
            <a:r>
              <a:rPr lang="it-IT" sz="2000" dirty="0" err="1"/>
              <a:t>positional</a:t>
            </a:r>
            <a:r>
              <a:rPr lang="it-IT" sz="2000" dirty="0"/>
              <a:t> </a:t>
            </a:r>
            <a:r>
              <a:rPr lang="it-IT" sz="2000" dirty="0" err="1"/>
              <a:t>arguments</a:t>
            </a:r>
            <a:r>
              <a:rPr lang="it-IT" sz="2000" dirty="0"/>
              <a:t> with keyword </a:t>
            </a:r>
            <a:r>
              <a:rPr lang="it-IT" sz="2000" dirty="0" err="1"/>
              <a:t>arguments</a:t>
            </a:r>
            <a:r>
              <a:rPr lang="it-IT" sz="2000" dirty="0"/>
              <a:t> </a:t>
            </a:r>
            <a:r>
              <a:rPr lang="it-IT" sz="2000" dirty="0" err="1"/>
              <a:t>during</a:t>
            </a:r>
            <a:r>
              <a:rPr lang="it-IT" sz="2000" dirty="0"/>
              <a:t> a </a:t>
            </a:r>
            <a:r>
              <a:rPr lang="it-IT" sz="2000" dirty="0" err="1"/>
              <a:t>function</a:t>
            </a:r>
            <a:r>
              <a:rPr lang="it-IT" sz="2000" dirty="0"/>
              <a:t> call.</a:t>
            </a:r>
          </a:p>
          <a:p>
            <a:r>
              <a:rPr lang="it-IT" sz="2000" dirty="0" err="1">
                <a:solidFill>
                  <a:schemeClr val="accent6">
                    <a:lumMod val="75000"/>
                  </a:schemeClr>
                </a:solidFill>
              </a:rPr>
              <a:t>We</a:t>
            </a:r>
            <a:r>
              <a:rPr lang="it-IT" sz="2000" dirty="0">
                <a:solidFill>
                  <a:schemeClr val="accent6">
                    <a:lumMod val="75000"/>
                  </a:schemeClr>
                </a:solidFill>
              </a:rPr>
              <a:t> must </a:t>
            </a:r>
            <a:r>
              <a:rPr lang="it-IT" sz="2000" dirty="0" err="1">
                <a:solidFill>
                  <a:schemeClr val="accent6">
                    <a:lumMod val="75000"/>
                  </a:schemeClr>
                </a:solidFill>
              </a:rPr>
              <a:t>keep</a:t>
            </a:r>
            <a:r>
              <a:rPr lang="it-IT" sz="2000" dirty="0">
                <a:solidFill>
                  <a:schemeClr val="accent6">
                    <a:lumMod val="75000"/>
                  </a:schemeClr>
                </a:solidFill>
              </a:rPr>
              <a:t> in </a:t>
            </a:r>
            <a:r>
              <a:rPr lang="it-IT" sz="2000" dirty="0" err="1">
                <a:solidFill>
                  <a:schemeClr val="accent6">
                    <a:lumMod val="75000"/>
                  </a:schemeClr>
                </a:solidFill>
              </a:rPr>
              <a:t>mind</a:t>
            </a:r>
            <a:r>
              <a:rPr lang="it-IT" sz="2000" dirty="0">
                <a:solidFill>
                  <a:schemeClr val="accent6">
                    <a:lumMod val="75000"/>
                  </a:schemeClr>
                </a:solidFill>
              </a:rPr>
              <a:t> </a:t>
            </a:r>
            <a:r>
              <a:rPr lang="it-IT" sz="2000" dirty="0" err="1">
                <a:solidFill>
                  <a:schemeClr val="accent6">
                    <a:lumMod val="75000"/>
                  </a:schemeClr>
                </a:solidFill>
              </a:rPr>
              <a:t>that</a:t>
            </a:r>
            <a:r>
              <a:rPr lang="it-IT" sz="2000" dirty="0">
                <a:solidFill>
                  <a:schemeClr val="accent6">
                    <a:lumMod val="75000"/>
                  </a:schemeClr>
                </a:solidFill>
              </a:rPr>
              <a:t> keyword </a:t>
            </a:r>
            <a:r>
              <a:rPr lang="it-IT" sz="2000" dirty="0" err="1">
                <a:solidFill>
                  <a:schemeClr val="accent6">
                    <a:lumMod val="75000"/>
                  </a:schemeClr>
                </a:solidFill>
              </a:rPr>
              <a:t>arguments</a:t>
            </a:r>
            <a:r>
              <a:rPr lang="it-IT" sz="2000" dirty="0">
                <a:solidFill>
                  <a:schemeClr val="accent6">
                    <a:lumMod val="75000"/>
                  </a:schemeClr>
                </a:solidFill>
              </a:rPr>
              <a:t> must </a:t>
            </a:r>
            <a:r>
              <a:rPr lang="it-IT" sz="2000" dirty="0" err="1">
                <a:solidFill>
                  <a:schemeClr val="accent6">
                    <a:lumMod val="75000"/>
                  </a:schemeClr>
                </a:solidFill>
              </a:rPr>
              <a:t>follow</a:t>
            </a:r>
            <a:r>
              <a:rPr lang="it-IT" sz="2000" dirty="0">
                <a:solidFill>
                  <a:schemeClr val="accent6">
                    <a:lumMod val="75000"/>
                  </a:schemeClr>
                </a:solidFill>
              </a:rPr>
              <a:t> </a:t>
            </a:r>
            <a:r>
              <a:rPr lang="it-IT" sz="2000" dirty="0" err="1">
                <a:solidFill>
                  <a:schemeClr val="accent6">
                    <a:lumMod val="75000"/>
                  </a:schemeClr>
                </a:solidFill>
              </a:rPr>
              <a:t>positional</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2 keyword arguments</a:t>
            </a:r>
          </a:p>
          <a:p>
            <a:pPr marL="0" indent="0">
              <a:buNone/>
            </a:pPr>
            <a:r>
              <a:rPr lang="en-GB" sz="1200" dirty="0">
                <a:latin typeface="Consolas" panose="020B0609020204030204" pitchFamily="49" charset="0"/>
                <a:cs typeface="Consolas" panose="020B0609020204030204" pitchFamily="49" charset="0"/>
              </a:rPr>
              <a:t>greet(name = "Bruce",</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2 keyword arguments (out of order)</a:t>
            </a:r>
          </a:p>
          <a:p>
            <a:pPr marL="0" indent="0">
              <a:buNone/>
            </a:pPr>
            <a:r>
              <a:rPr lang="en-GB" sz="1200" dirty="0">
                <a:latin typeface="Consolas" panose="020B0609020204030204" pitchFamily="49" charset="0"/>
                <a:cs typeface="Consolas" panose="020B0609020204030204" pitchFamily="49" charset="0"/>
              </a:rPr>
              <a:t>greet(</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a:t>
            </a:r>
            <a:r>
              <a:rPr lang="en-GB" sz="1200" dirty="0" err="1">
                <a:latin typeface="Consolas" panose="020B0609020204030204" pitchFamily="49" charset="0"/>
                <a:cs typeface="Consolas" panose="020B0609020204030204" pitchFamily="49" charset="0"/>
              </a:rPr>
              <a:t>do?",name</a:t>
            </a:r>
            <a:r>
              <a:rPr lang="en-GB" sz="1200" dirty="0">
                <a:latin typeface="Consolas" panose="020B0609020204030204" pitchFamily="49" charset="0"/>
                <a:cs typeface="Consolas" panose="020B0609020204030204" pitchFamily="49" charset="0"/>
              </a:rPr>
              <a:t> = "Bruce")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1 positional, 1 keyword argument</a:t>
            </a:r>
          </a:p>
          <a:p>
            <a:pPr marL="0" indent="0">
              <a:buNone/>
            </a:pPr>
            <a:r>
              <a:rPr lang="en-GB" sz="1200" dirty="0">
                <a:latin typeface="Consolas" panose="020B0609020204030204" pitchFamily="49" charset="0"/>
                <a:cs typeface="Consolas" panose="020B0609020204030204" pitchFamily="49" charset="0"/>
              </a:rPr>
              <a:t>greet("Bruce", </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greet(name="Bruce", "How do you do?")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SyntaxError</a:t>
            </a:r>
            <a:r>
              <a:rPr lang="en-GB" sz="1200" dirty="0">
                <a:solidFill>
                  <a:schemeClr val="accent6">
                    <a:lumMod val="75000"/>
                  </a:schemeClr>
                </a:solidFill>
                <a:latin typeface="Consolas" panose="020B0609020204030204" pitchFamily="49" charset="0"/>
                <a:cs typeface="Consolas" panose="020B0609020204030204" pitchFamily="49" charset="0"/>
              </a:rPr>
              <a:t>: non-keyword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r>
              <a:rPr lang="en-GB" sz="1200" dirty="0">
                <a:solidFill>
                  <a:schemeClr val="accent6">
                    <a:lumMod val="75000"/>
                  </a:schemeClr>
                </a:solidFill>
                <a:latin typeface="Consolas" panose="020B0609020204030204" pitchFamily="49" charset="0"/>
                <a:cs typeface="Consolas" panose="020B0609020204030204" pitchFamily="49" charset="0"/>
              </a:rPr>
              <a:t> after 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endParaRPr lang="en-GB" sz="1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67</a:t>
            </a:fld>
            <a:endParaRPr lang="it-IT" dirty="0"/>
          </a:p>
        </p:txBody>
      </p:sp>
    </p:spTree>
    <p:extLst>
      <p:ext uri="{BB962C8B-B14F-4D97-AF65-F5344CB8AC3E}">
        <p14:creationId xmlns:p14="http://schemas.microsoft.com/office/powerpoint/2010/main" val="2219708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Arbitrary</a:t>
            </a:r>
            <a:r>
              <a:rPr lang="it-IT" dirty="0"/>
              <a: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t>Sometimes</a:t>
            </a:r>
            <a:r>
              <a:rPr lang="it-IT" sz="1800" dirty="0"/>
              <a:t>, </a:t>
            </a:r>
            <a:r>
              <a:rPr lang="it-IT" sz="1800" dirty="0" err="1"/>
              <a:t>we</a:t>
            </a:r>
            <a:r>
              <a:rPr lang="it-IT" sz="1800" dirty="0"/>
              <a:t> do </a:t>
            </a:r>
            <a:r>
              <a:rPr lang="it-IT" sz="1800" dirty="0" err="1">
                <a:solidFill>
                  <a:schemeClr val="accent6">
                    <a:lumMod val="75000"/>
                  </a:schemeClr>
                </a:solidFill>
              </a:rPr>
              <a:t>not</a:t>
            </a:r>
            <a:r>
              <a:rPr lang="it-IT" sz="1800" dirty="0">
                <a:solidFill>
                  <a:schemeClr val="accent6">
                    <a:lumMod val="75000"/>
                  </a:schemeClr>
                </a:solidFill>
              </a:rPr>
              <a:t> </a:t>
            </a:r>
            <a:r>
              <a:rPr lang="it-IT" sz="1800" dirty="0" err="1">
                <a:solidFill>
                  <a:schemeClr val="accent6">
                    <a:lumMod val="75000"/>
                  </a:schemeClr>
                </a:solidFill>
              </a:rPr>
              <a:t>know</a:t>
            </a:r>
            <a:r>
              <a:rPr lang="it-IT" sz="1800" dirty="0">
                <a:solidFill>
                  <a:schemeClr val="accent6">
                    <a:lumMod val="75000"/>
                  </a:schemeClr>
                </a:solidFill>
              </a:rPr>
              <a:t> in </a:t>
            </a:r>
            <a:r>
              <a:rPr lang="it-IT" sz="1800" dirty="0" err="1">
                <a:solidFill>
                  <a:schemeClr val="accent6">
                    <a:lumMod val="75000"/>
                  </a:schemeClr>
                </a:solidFill>
              </a:rPr>
              <a:t>advance</a:t>
            </a:r>
            <a:r>
              <a:rPr lang="it-IT" sz="1800" dirty="0">
                <a:solidFill>
                  <a:schemeClr val="accent6">
                    <a:lumMod val="75000"/>
                  </a:schemeClr>
                </a:solidFill>
              </a:rPr>
              <a:t> the </a:t>
            </a:r>
            <a:r>
              <a:rPr lang="it-IT" sz="1800" dirty="0" err="1">
                <a:solidFill>
                  <a:schemeClr val="accent6">
                    <a:lumMod val="75000"/>
                  </a:schemeClr>
                </a:solidFill>
              </a:rPr>
              <a:t>number</a:t>
            </a:r>
            <a:r>
              <a:rPr lang="it-IT" sz="1800" dirty="0">
                <a:solidFill>
                  <a:schemeClr val="accent6">
                    <a:lumMod val="75000"/>
                  </a:schemeClr>
                </a:solidFill>
              </a:rPr>
              <a:t> of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t>
            </a:r>
            <a:r>
              <a:rPr lang="it-IT" sz="1800" dirty="0" err="1">
                <a:solidFill>
                  <a:schemeClr val="accent6">
                    <a:lumMod val="75000"/>
                  </a:schemeClr>
                </a:solidFill>
              </a:rPr>
              <a:t>will</a:t>
            </a:r>
            <a:r>
              <a:rPr lang="it-IT" sz="1800" dirty="0">
                <a:solidFill>
                  <a:schemeClr val="accent6">
                    <a:lumMod val="75000"/>
                  </a:schemeClr>
                </a:solidFill>
              </a:rPr>
              <a:t> be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function</a:t>
            </a:r>
            <a:r>
              <a:rPr lang="it-IT" sz="1800" dirty="0"/>
              <a:t>.</a:t>
            </a:r>
          </a:p>
          <a:p>
            <a:r>
              <a:rPr lang="it-IT" sz="1800" dirty="0" err="1"/>
              <a:t>Python</a:t>
            </a:r>
            <a:r>
              <a:rPr lang="it-IT" sz="1800" dirty="0"/>
              <a:t> </a:t>
            </a:r>
            <a:r>
              <a:rPr lang="it-IT" sz="1800" dirty="0" err="1"/>
              <a:t>allows</a:t>
            </a:r>
            <a:r>
              <a:rPr lang="it-IT" sz="1800" dirty="0"/>
              <a:t> </a:t>
            </a:r>
            <a:r>
              <a:rPr lang="it-IT" sz="1800" dirty="0" err="1"/>
              <a:t>us</a:t>
            </a:r>
            <a:r>
              <a:rPr lang="it-IT" sz="1800" dirty="0"/>
              <a:t> to </a:t>
            </a:r>
            <a:r>
              <a:rPr lang="it-IT" sz="1800" dirty="0" err="1"/>
              <a:t>handle</a:t>
            </a:r>
            <a:r>
              <a:rPr lang="it-IT" sz="1800" dirty="0"/>
              <a:t> </a:t>
            </a:r>
            <a:r>
              <a:rPr lang="it-IT" sz="1800" dirty="0" err="1"/>
              <a:t>this</a:t>
            </a:r>
            <a:r>
              <a:rPr lang="it-IT" sz="1800" dirty="0"/>
              <a:t> </a:t>
            </a:r>
            <a:r>
              <a:rPr lang="it-IT" sz="1800" dirty="0" err="1"/>
              <a:t>kind</a:t>
            </a:r>
            <a:r>
              <a:rPr lang="it-IT" sz="1800" dirty="0"/>
              <a:t> of situation </a:t>
            </a:r>
            <a:r>
              <a:rPr lang="it-IT" sz="1800" dirty="0" err="1"/>
              <a:t>through</a:t>
            </a:r>
            <a:r>
              <a:rPr lang="it-IT" sz="1800" dirty="0"/>
              <a:t> </a:t>
            </a:r>
            <a:r>
              <a:rPr lang="it-IT" sz="1800" dirty="0" err="1"/>
              <a:t>function</a:t>
            </a:r>
            <a:r>
              <a:rPr lang="it-IT" sz="1800" dirty="0"/>
              <a:t> </a:t>
            </a:r>
            <a:r>
              <a:rPr lang="it-IT" sz="1800" dirty="0" err="1"/>
              <a:t>calls</a:t>
            </a:r>
            <a:r>
              <a:rPr lang="it-IT" sz="1800" dirty="0"/>
              <a:t> with an </a:t>
            </a:r>
            <a:r>
              <a:rPr lang="it-IT" sz="1800" dirty="0" err="1"/>
              <a:t>arbitrary</a:t>
            </a:r>
            <a:r>
              <a:rPr lang="it-IT" sz="1800" dirty="0"/>
              <a:t> </a:t>
            </a:r>
            <a:r>
              <a:rPr lang="it-IT" sz="1800" dirty="0" err="1"/>
              <a:t>number</a:t>
            </a:r>
            <a:r>
              <a:rPr lang="it-IT" sz="1800" dirty="0"/>
              <a:t> of </a:t>
            </a:r>
            <a:r>
              <a:rPr lang="it-IT" sz="1800" dirty="0" err="1"/>
              <a:t>arguments</a:t>
            </a:r>
            <a:r>
              <a:rPr lang="it-IT" sz="1800" dirty="0"/>
              <a:t>.</a:t>
            </a:r>
          </a:p>
          <a:p>
            <a:r>
              <a:rPr lang="it-IT" sz="1800" dirty="0"/>
              <a:t>In the </a:t>
            </a:r>
            <a:r>
              <a:rPr lang="it-IT" sz="1800" dirty="0" err="1"/>
              <a:t>function</a:t>
            </a:r>
            <a:r>
              <a:rPr lang="it-IT" sz="1800" dirty="0"/>
              <a:t> </a:t>
            </a:r>
            <a:r>
              <a:rPr lang="it-IT" sz="1800" dirty="0" err="1"/>
              <a:t>definition</a:t>
            </a:r>
            <a:r>
              <a:rPr lang="it-IT" sz="1800" dirty="0"/>
              <a:t>, </a:t>
            </a:r>
            <a:r>
              <a:rPr lang="it-IT" sz="1800" dirty="0" err="1">
                <a:solidFill>
                  <a:schemeClr val="accent6">
                    <a:lumMod val="75000"/>
                  </a:schemeClr>
                </a:solidFill>
              </a:rPr>
              <a:t>we</a:t>
            </a:r>
            <a:r>
              <a:rPr lang="it-IT" sz="1800" dirty="0">
                <a:solidFill>
                  <a:schemeClr val="accent6">
                    <a:lumMod val="75000"/>
                  </a:schemeClr>
                </a:solidFill>
              </a:rPr>
              <a:t> use an </a:t>
            </a:r>
            <a:r>
              <a:rPr lang="it-IT" sz="1800" dirty="0" err="1">
                <a:solidFill>
                  <a:schemeClr val="accent6">
                    <a:lumMod val="75000"/>
                  </a:schemeClr>
                </a:solidFill>
              </a:rPr>
              <a:t>asterisk</a:t>
            </a:r>
            <a:r>
              <a:rPr lang="it-IT" sz="1800" dirty="0">
                <a:solidFill>
                  <a:schemeClr val="accent6">
                    <a:lumMod val="75000"/>
                  </a:schemeClr>
                </a:solidFill>
              </a:rPr>
              <a:t> (*) </a:t>
            </a:r>
            <a:r>
              <a:rPr lang="it-IT" sz="1800" dirty="0" err="1">
                <a:solidFill>
                  <a:schemeClr val="accent6">
                    <a:lumMod val="75000"/>
                  </a:schemeClr>
                </a:solidFill>
              </a:rPr>
              <a:t>before</a:t>
            </a:r>
            <a:r>
              <a:rPr lang="it-IT" sz="1800" dirty="0">
                <a:solidFill>
                  <a:schemeClr val="accent6">
                    <a:lumMod val="75000"/>
                  </a:schemeClr>
                </a:solidFill>
              </a:rPr>
              <a:t> the </a:t>
            </a:r>
            <a:r>
              <a:rPr lang="it-IT" sz="1800" dirty="0" err="1">
                <a:solidFill>
                  <a:schemeClr val="accent6">
                    <a:lumMod val="75000"/>
                  </a:schemeClr>
                </a:solidFill>
              </a:rPr>
              <a:t>parameter</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 to </a:t>
            </a:r>
            <a:r>
              <a:rPr lang="it-IT" sz="1800" dirty="0" err="1">
                <a:solidFill>
                  <a:schemeClr val="accent6">
                    <a:lumMod val="75000"/>
                  </a:schemeClr>
                </a:solidFill>
              </a:rPr>
              <a:t>denote</a:t>
            </a:r>
            <a:r>
              <a:rPr lang="it-IT" sz="1800" dirty="0">
                <a:solidFill>
                  <a:schemeClr val="accent6">
                    <a:lumMod val="75000"/>
                  </a:schemeClr>
                </a:solidFill>
              </a:rPr>
              <a:t> </a:t>
            </a:r>
            <a:r>
              <a:rPr lang="it-IT" sz="1800" dirty="0" err="1">
                <a:solidFill>
                  <a:schemeClr val="accent6">
                    <a:lumMod val="75000"/>
                  </a:schemeClr>
                </a:solidFill>
              </a:rPr>
              <a:t>this</a:t>
            </a:r>
            <a:r>
              <a:rPr lang="it-IT" sz="1800" dirty="0">
                <a:solidFill>
                  <a:schemeClr val="accent6">
                    <a:lumMod val="75000"/>
                  </a:schemeClr>
                </a:solidFill>
              </a:rPr>
              <a:t> </a:t>
            </a:r>
            <a:r>
              <a:rPr lang="it-IT" sz="1800" dirty="0" err="1">
                <a:solidFill>
                  <a:schemeClr val="accent6">
                    <a:lumMod val="75000"/>
                  </a:schemeClr>
                </a:solidFill>
              </a:rPr>
              <a:t>kind</a:t>
            </a:r>
            <a:r>
              <a:rPr lang="it-IT" sz="1800" dirty="0">
                <a:solidFill>
                  <a:schemeClr val="accent6">
                    <a:lumMod val="75000"/>
                  </a:schemeClr>
                </a:solidFill>
              </a:rPr>
              <a:t> of </a:t>
            </a:r>
            <a:r>
              <a:rPr lang="it-IT" sz="1800" dirty="0" err="1">
                <a:solidFill>
                  <a:schemeClr val="accent6">
                    <a:lumMod val="75000"/>
                  </a:schemeClr>
                </a:solidFill>
              </a:rPr>
              <a:t>argument</a:t>
            </a:r>
            <a:r>
              <a:rPr lang="it-IT" sz="1800" dirty="0">
                <a:solidFill>
                  <a:schemeClr val="accent6">
                    <a:lumMod val="75000"/>
                  </a:schemeClr>
                </a:solidFill>
              </a:rPr>
              <a:t>. </a:t>
            </a:r>
          </a:p>
          <a:p>
            <a:r>
              <a:rPr lang="it-IT" sz="1800" dirty="0" err="1">
                <a:solidFill>
                  <a:schemeClr val="accent6">
                    <a:lumMod val="75000"/>
                  </a:schemeClr>
                </a:solidFill>
              </a:rPr>
              <a:t>These</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get</a:t>
            </a:r>
            <a:r>
              <a:rPr lang="it-IT" sz="1800" dirty="0">
                <a:solidFill>
                  <a:schemeClr val="accent6">
                    <a:lumMod val="75000"/>
                  </a:schemeClr>
                </a:solidFill>
              </a:rPr>
              <a:t> </a:t>
            </a:r>
            <a:r>
              <a:rPr lang="it-IT" sz="1800" dirty="0" err="1">
                <a:solidFill>
                  <a:schemeClr val="accent6">
                    <a:lumMod val="75000"/>
                  </a:schemeClr>
                </a:solidFill>
              </a:rPr>
              <a:t>wrapped</a:t>
            </a:r>
            <a:r>
              <a:rPr lang="it-IT" sz="1800" dirty="0">
                <a:solidFill>
                  <a:schemeClr val="accent6">
                    <a:lumMod val="75000"/>
                  </a:schemeClr>
                </a:solidFill>
              </a:rPr>
              <a:t> up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tuple</a:t>
            </a:r>
            <a:r>
              <a:rPr lang="it-IT" sz="1800" dirty="0">
                <a:solidFill>
                  <a:schemeClr val="accent6">
                    <a:lumMod val="75000"/>
                  </a:schemeClr>
                </a:solidFill>
              </a:rPr>
              <a:t> </a:t>
            </a:r>
            <a:r>
              <a:rPr lang="it-IT" sz="1800" dirty="0" err="1">
                <a:solidFill>
                  <a:schemeClr val="accent6">
                    <a:lumMod val="75000"/>
                  </a:schemeClr>
                </a:solidFill>
              </a:rPr>
              <a:t>before</a:t>
            </a:r>
            <a:r>
              <a:rPr lang="it-IT" sz="1800" dirty="0">
                <a:solidFill>
                  <a:schemeClr val="accent6">
                    <a:lumMod val="75000"/>
                  </a:schemeClr>
                </a:solidFill>
              </a:rPr>
              <a:t> </a:t>
            </a:r>
            <a:r>
              <a:rPr lang="it-IT" sz="1800" dirty="0" err="1">
                <a:solidFill>
                  <a:schemeClr val="accent6">
                    <a:lumMod val="75000"/>
                  </a:schemeClr>
                </a:solidFill>
              </a:rPr>
              <a:t>being</a:t>
            </a:r>
            <a:r>
              <a:rPr lang="it-IT" sz="1800" dirty="0">
                <a:solidFill>
                  <a:schemeClr val="accent6">
                    <a:lumMod val="75000"/>
                  </a:schemeClr>
                </a:solidFill>
              </a:rPr>
              <a:t>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the </a:t>
            </a:r>
            <a:r>
              <a:rPr lang="it-IT" sz="1800" dirty="0" err="1">
                <a:solidFill>
                  <a:schemeClr val="accent6">
                    <a:lumMod val="75000"/>
                  </a:schemeClr>
                </a:solidFill>
              </a:rPr>
              <a:t>function</a:t>
            </a:r>
            <a:r>
              <a:rPr lang="it-IT" sz="1800" dirty="0"/>
              <a:t>. Inside the </a:t>
            </a:r>
            <a:r>
              <a:rPr lang="it-IT" sz="1800" dirty="0" err="1"/>
              <a:t>function</a:t>
            </a:r>
            <a:r>
              <a:rPr lang="it-IT" sz="1800" dirty="0"/>
              <a:t>, </a:t>
            </a:r>
            <a:r>
              <a:rPr lang="it-IT" sz="1800" dirty="0" err="1"/>
              <a:t>we</a:t>
            </a:r>
            <a:r>
              <a:rPr lang="it-IT" sz="1800" dirty="0"/>
              <a:t> use a for </a:t>
            </a:r>
            <a:r>
              <a:rPr lang="it-IT" sz="1800" dirty="0" err="1"/>
              <a:t>loop</a:t>
            </a:r>
            <a:r>
              <a:rPr lang="it-IT" sz="1800" dirty="0"/>
              <a:t> to </a:t>
            </a:r>
            <a:r>
              <a:rPr lang="it-IT" sz="1800" dirty="0" err="1"/>
              <a:t>retrieve</a:t>
            </a:r>
            <a:r>
              <a:rPr lang="it-IT" sz="1800" dirty="0"/>
              <a:t> </a:t>
            </a:r>
            <a:r>
              <a:rPr lang="it-IT" sz="1800" dirty="0" err="1"/>
              <a:t>all</a:t>
            </a:r>
            <a:r>
              <a:rPr lang="it-IT" sz="1800" dirty="0"/>
              <a:t> the </a:t>
            </a:r>
            <a:r>
              <a:rPr lang="it-IT" sz="1800" dirty="0" err="1"/>
              <a:t>arguments</a:t>
            </a:r>
            <a:r>
              <a:rPr lang="it-IT" sz="1800" dirty="0"/>
              <a:t> back.</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def greet(*names):</a:t>
            </a:r>
          </a:p>
          <a:p>
            <a:pPr marL="0" indent="0">
              <a:buNone/>
            </a:pPr>
            <a:r>
              <a:rPr lang="en-GB" sz="1200" dirty="0">
                <a:latin typeface="Consolas" panose="020B0609020204030204" pitchFamily="49" charset="0"/>
                <a:cs typeface="Consolas" panose="020B0609020204030204" pitchFamily="49" charset="0"/>
              </a:rPr>
              <a:t>    """This function greets all</a:t>
            </a:r>
          </a:p>
          <a:p>
            <a:pPr marL="0" indent="0">
              <a:buNone/>
            </a:pPr>
            <a:r>
              <a:rPr lang="en-GB" sz="1200" dirty="0">
                <a:latin typeface="Consolas" panose="020B0609020204030204" pitchFamily="49" charset="0"/>
                <a:cs typeface="Consolas" panose="020B0609020204030204" pitchFamily="49" charset="0"/>
              </a:rPr>
              <a:t>    the person in the names tuple."""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names is a tuple with arguments</a:t>
            </a:r>
          </a:p>
          <a:p>
            <a:pPr marL="0" indent="0">
              <a:buNone/>
            </a:pPr>
            <a:r>
              <a:rPr lang="en-GB" sz="1200" dirty="0">
                <a:latin typeface="Consolas" panose="020B0609020204030204" pitchFamily="49" charset="0"/>
                <a:cs typeface="Consolas" panose="020B0609020204030204" pitchFamily="49" charset="0"/>
              </a:rPr>
              <a:t>    for name in names:</a:t>
            </a:r>
          </a:p>
          <a:p>
            <a:pPr marL="0" indent="0">
              <a:buNone/>
            </a:pPr>
            <a:r>
              <a:rPr lang="en-GB" sz="1200" dirty="0">
                <a:latin typeface="Consolas" panose="020B0609020204030204" pitchFamily="49" charset="0"/>
                <a:cs typeface="Consolas" panose="020B0609020204030204" pitchFamily="49" charset="0"/>
              </a:rPr>
              <a:t>        print("Hello", name)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greet("Monica", "Luke", "Steve", "John")</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68</a:t>
            </a:fld>
            <a:endParaRPr lang="it-IT" dirty="0"/>
          </a:p>
        </p:txBody>
      </p:sp>
    </p:spTree>
    <p:extLst>
      <p:ext uri="{BB962C8B-B14F-4D97-AF65-F5344CB8AC3E}">
        <p14:creationId xmlns:p14="http://schemas.microsoft.com/office/powerpoint/2010/main" val="27524709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solidFill>
                  <a:schemeClr val="accent6">
                    <a:lumMod val="75000"/>
                  </a:schemeClr>
                </a:solidFill>
              </a:rPr>
              <a:t>A </a:t>
            </a:r>
            <a:r>
              <a:rPr lang="it-IT" sz="1800" dirty="0" err="1">
                <a:solidFill>
                  <a:schemeClr val="accent6">
                    <a:lumMod val="75000"/>
                  </a:schemeClr>
                </a:solidFill>
              </a:rPr>
              <a:t>variable</a:t>
            </a:r>
            <a:r>
              <a:rPr lang="it-IT" sz="1800" dirty="0">
                <a:solidFill>
                  <a:schemeClr val="accent6">
                    <a:lumMod val="75000"/>
                  </a:schemeClr>
                </a:solidFill>
              </a:rPr>
              <a:t> </a:t>
            </a:r>
            <a:r>
              <a:rPr lang="it-IT" sz="1800" dirty="0" err="1">
                <a:solidFill>
                  <a:schemeClr val="accent6">
                    <a:lumMod val="75000"/>
                  </a:schemeClr>
                </a:solidFill>
              </a:rPr>
              <a:t>declared</a:t>
            </a:r>
            <a:r>
              <a:rPr lang="it-IT" sz="1800" dirty="0">
                <a:solidFill>
                  <a:schemeClr val="accent6">
                    <a:lumMod val="75000"/>
                  </a:schemeClr>
                </a:solidFill>
              </a:rPr>
              <a:t> </a:t>
            </a:r>
            <a:r>
              <a:rPr lang="it-IT" sz="1800" dirty="0" err="1">
                <a:solidFill>
                  <a:schemeClr val="accent6">
                    <a:lumMod val="75000"/>
                  </a:schemeClr>
                </a:solidFill>
              </a:rPr>
              <a:t>outside</a:t>
            </a:r>
            <a:r>
              <a:rPr lang="it-IT" sz="1800" dirty="0">
                <a:solidFill>
                  <a:schemeClr val="accent6">
                    <a:lumMod val="75000"/>
                  </a:schemeClr>
                </a:solidFill>
              </a:rPr>
              <a:t> of the </a:t>
            </a:r>
            <a:r>
              <a:rPr lang="it-IT" sz="1800" dirty="0" err="1">
                <a:solidFill>
                  <a:schemeClr val="accent6">
                    <a:lumMod val="75000"/>
                  </a:schemeClr>
                </a:solidFill>
              </a:rPr>
              <a:t>function</a:t>
            </a:r>
            <a:r>
              <a:rPr lang="it-IT" sz="1800" dirty="0">
                <a:solidFill>
                  <a:schemeClr val="accent6">
                    <a:lumMod val="75000"/>
                  </a:schemeClr>
                </a:solidFill>
              </a:rPr>
              <a:t> or in global scope </a:t>
            </a:r>
            <a:r>
              <a:rPr lang="it-IT" sz="1800" dirty="0" err="1">
                <a:solidFill>
                  <a:schemeClr val="accent6">
                    <a:lumMod val="75000"/>
                  </a:schemeClr>
                </a:solidFill>
              </a:rPr>
              <a:t>is</a:t>
            </a:r>
            <a:r>
              <a:rPr lang="it-IT" sz="1800" dirty="0">
                <a:solidFill>
                  <a:schemeClr val="accent6">
                    <a:lumMod val="75000"/>
                  </a:schemeClr>
                </a:solidFill>
              </a:rPr>
              <a:t> </a:t>
            </a:r>
            <a:r>
              <a:rPr lang="it-IT" sz="1800" dirty="0" err="1">
                <a:solidFill>
                  <a:schemeClr val="accent6">
                    <a:lumMod val="75000"/>
                  </a:schemeClr>
                </a:solidFill>
              </a:rPr>
              <a:t>known</a:t>
            </a:r>
            <a:r>
              <a:rPr lang="it-IT" sz="1800" dirty="0">
                <a:solidFill>
                  <a:schemeClr val="accent6">
                    <a:lumMod val="75000"/>
                  </a:schemeClr>
                </a:solidFill>
              </a:rPr>
              <a:t> </a:t>
            </a:r>
            <a:r>
              <a:rPr lang="it-IT" sz="1800" dirty="0" err="1">
                <a:solidFill>
                  <a:schemeClr val="accent6">
                    <a:lumMod val="75000"/>
                  </a:schemeClr>
                </a:solidFill>
              </a:rPr>
              <a:t>as</a:t>
            </a:r>
            <a:r>
              <a:rPr lang="it-IT" sz="1800" dirty="0">
                <a:solidFill>
                  <a:schemeClr val="accent6">
                    <a:lumMod val="75000"/>
                  </a:schemeClr>
                </a:solidFill>
              </a:rPr>
              <a:t> a global </a:t>
            </a:r>
            <a:r>
              <a:rPr lang="it-IT" sz="1800" dirty="0" err="1">
                <a:solidFill>
                  <a:schemeClr val="accent6">
                    <a:lumMod val="75000"/>
                  </a:schemeClr>
                </a:solidFill>
              </a:rPr>
              <a:t>variable</a:t>
            </a:r>
            <a:r>
              <a:rPr lang="it-IT" sz="1800" dirty="0">
                <a:solidFill>
                  <a:schemeClr val="accent6">
                    <a:lumMod val="75000"/>
                  </a:schemeClr>
                </a:solidFill>
              </a:rPr>
              <a:t>. </a:t>
            </a:r>
          </a:p>
          <a:p>
            <a:r>
              <a:rPr lang="it-IT" sz="1800" dirty="0"/>
              <a:t>A global </a:t>
            </a:r>
            <a:r>
              <a:rPr lang="it-IT" sz="1800" dirty="0" err="1"/>
              <a:t>variable</a:t>
            </a:r>
            <a:r>
              <a:rPr lang="it-IT" sz="1800" dirty="0"/>
              <a:t> can be </a:t>
            </a:r>
            <a:r>
              <a:rPr lang="it-IT" sz="1800" dirty="0" err="1"/>
              <a:t>accessed</a:t>
            </a:r>
            <a:r>
              <a:rPr lang="it-IT" sz="1800" dirty="0"/>
              <a:t> inside or </a:t>
            </a:r>
            <a:r>
              <a:rPr lang="it-IT" sz="1800" dirty="0" err="1"/>
              <a:t>outside</a:t>
            </a:r>
            <a:r>
              <a:rPr lang="it-IT" sz="1800" dirty="0"/>
              <a:t> of the </a:t>
            </a:r>
            <a:r>
              <a:rPr lang="it-IT" sz="1800" dirty="0" err="1"/>
              <a:t>function</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print("x inside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foo()</a:t>
            </a:r>
          </a:p>
          <a:p>
            <a:pPr marL="0" indent="0">
              <a:buNone/>
            </a:pPr>
            <a:r>
              <a:rPr lang="en-GB" sz="1200" dirty="0">
                <a:latin typeface="Consolas" panose="020B0609020204030204" pitchFamily="49" charset="0"/>
                <a:cs typeface="Consolas" panose="020B0609020204030204" pitchFamily="49" charset="0"/>
              </a:rPr>
              <a:t>	print("x outside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x inside foo: global</a:t>
            </a:r>
          </a:p>
          <a:p>
            <a:pPr marL="0" indent="0">
              <a:buNone/>
            </a:pPr>
            <a:r>
              <a:rPr lang="en-GB" sz="1200" dirty="0">
                <a:latin typeface="Consolas" panose="020B0609020204030204" pitchFamily="49" charset="0"/>
                <a:cs typeface="Consolas" panose="020B0609020204030204" pitchFamily="49" charset="0"/>
              </a:rPr>
              <a:t>x outside foo: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69</a:t>
            </a:fld>
            <a:endParaRPr lang="it-IT" dirty="0"/>
          </a:p>
        </p:txBody>
      </p:sp>
    </p:spTree>
    <p:extLst>
      <p:ext uri="{BB962C8B-B14F-4D97-AF65-F5344CB8AC3E}">
        <p14:creationId xmlns:p14="http://schemas.microsoft.com/office/powerpoint/2010/main" val="131159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en-US" altLang="it-IT" dirty="0"/>
              <a:t>Building and running</a:t>
            </a:r>
            <a:endParaRPr lang="it-IT" altLang="it-IT" dirty="0"/>
          </a:p>
        </p:txBody>
      </p:sp>
    </p:spTree>
    <p:extLst>
      <p:ext uri="{BB962C8B-B14F-4D97-AF65-F5344CB8AC3E}">
        <p14:creationId xmlns:p14="http://schemas.microsoft.com/office/powerpoint/2010/main" val="2899179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r>
              <a:rPr lang="it-IT" dirty="0"/>
              <a:t>, </a:t>
            </a:r>
            <a:r>
              <a:rPr lang="it-IT" dirty="0" err="1"/>
              <a:t>caveat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In </a:t>
            </a:r>
            <a:r>
              <a:rPr lang="it-IT" sz="1800" dirty="0" err="1"/>
              <a:t>foo</a:t>
            </a:r>
            <a:r>
              <a:rPr lang="it-IT" sz="1800" dirty="0"/>
              <a:t>(), </a:t>
            </a:r>
            <a:r>
              <a:rPr lang="it-IT" sz="1800" dirty="0" err="1"/>
              <a:t>Python</a:t>
            </a:r>
            <a:r>
              <a:rPr lang="it-IT" sz="1800" dirty="0"/>
              <a:t> </a:t>
            </a:r>
            <a:r>
              <a:rPr lang="it-IT" sz="1800" dirty="0" err="1"/>
              <a:t>defines</a:t>
            </a:r>
            <a:r>
              <a:rPr lang="it-IT" sz="1800" dirty="0"/>
              <a:t> a new </a:t>
            </a:r>
            <a:r>
              <a:rPr lang="it-IT" sz="1800" dirty="0" err="1"/>
              <a:t>local</a:t>
            </a:r>
            <a:r>
              <a:rPr lang="it-IT" sz="1800" dirty="0"/>
              <a:t> </a:t>
            </a:r>
            <a:r>
              <a:rPr lang="it-IT" sz="1800" dirty="0" err="1"/>
              <a:t>variable</a:t>
            </a:r>
            <a:r>
              <a:rPr lang="it-IT" sz="1800" dirty="0"/>
              <a:t> x and </a:t>
            </a:r>
            <a:r>
              <a:rPr lang="it-IT" sz="1800" dirty="0" err="1"/>
              <a:t>fails</a:t>
            </a:r>
            <a:r>
              <a:rPr lang="it-IT" sz="1800" dirty="0"/>
              <a:t> to </a:t>
            </a:r>
            <a:r>
              <a:rPr lang="it-IT" sz="1800" dirty="0" err="1"/>
              <a:t>assign</a:t>
            </a:r>
            <a:r>
              <a:rPr lang="it-IT" sz="1800" dirty="0"/>
              <a:t> </a:t>
            </a:r>
            <a:r>
              <a:rPr lang="it-IT" sz="1800" dirty="0" err="1"/>
              <a:t>it</a:t>
            </a:r>
            <a:r>
              <a:rPr lang="it-IT" sz="1800" dirty="0"/>
              <a:t> a new </a:t>
            </a:r>
            <a:r>
              <a:rPr lang="it-IT" sz="1800" dirty="0" err="1"/>
              <a:t>value</a:t>
            </a:r>
            <a:r>
              <a:rPr lang="it-IT" sz="1800" dirty="0"/>
              <a:t>.</a:t>
            </a:r>
          </a:p>
          <a:p>
            <a:r>
              <a:rPr lang="it-IT" sz="1800" dirty="0"/>
              <a:t>In </a:t>
            </a:r>
            <a:r>
              <a:rPr lang="it-IT" sz="1800" dirty="0" err="1"/>
              <a:t>foo_global</a:t>
            </a:r>
            <a:r>
              <a:rPr lang="it-IT" sz="1800" dirty="0"/>
              <a:t>(), the </a:t>
            </a:r>
            <a:r>
              <a:rPr lang="it-IT" sz="1800" dirty="0">
                <a:solidFill>
                  <a:schemeClr val="accent6">
                    <a:lumMod val="75000"/>
                  </a:schemeClr>
                </a:solidFill>
              </a:rPr>
              <a:t>global</a:t>
            </a:r>
            <a:r>
              <a:rPr lang="it-IT" sz="1800" dirty="0"/>
              <a:t> keyword </a:t>
            </a:r>
            <a:r>
              <a:rPr lang="it-IT" sz="1800" dirty="0" err="1"/>
              <a:t>is</a:t>
            </a:r>
            <a:r>
              <a:rPr lang="it-IT" sz="1800" dirty="0"/>
              <a:t> </a:t>
            </a:r>
            <a:r>
              <a:rPr lang="it-IT" sz="1800" dirty="0" err="1"/>
              <a:t>used</a:t>
            </a:r>
            <a:r>
              <a:rPr lang="it-IT" sz="1800" dirty="0"/>
              <a:t> for </a:t>
            </a:r>
            <a:r>
              <a:rPr lang="it-IT" sz="1800" dirty="0" err="1"/>
              <a:t>referring</a:t>
            </a:r>
            <a:r>
              <a:rPr lang="it-IT" sz="1800" dirty="0"/>
              <a:t> to the global </a:t>
            </a:r>
            <a:r>
              <a:rPr lang="it-IT" sz="1800" dirty="0" err="1"/>
              <a:t>variable</a:t>
            </a:r>
            <a:r>
              <a:rPr lang="it-IT" sz="1800" dirty="0"/>
              <a:t> x </a:t>
            </a:r>
            <a:r>
              <a:rPr lang="it-IT" sz="1800" dirty="0" err="1"/>
              <a:t>instead</a:t>
            </a:r>
            <a:r>
              <a:rPr lang="it-IT" sz="1800" dirty="0"/>
              <a:t> of a </a:t>
            </a:r>
            <a:r>
              <a:rPr lang="it-IT" sz="1800" dirty="0" err="1"/>
              <a:t>newly</a:t>
            </a:r>
            <a:r>
              <a:rPr lang="it-IT" sz="1800" dirty="0"/>
              <a:t> </a:t>
            </a:r>
            <a:r>
              <a:rPr lang="it-IT" sz="1800" dirty="0" err="1"/>
              <a:t>defined</a:t>
            </a:r>
            <a:r>
              <a:rPr lang="it-IT" sz="1800" dirty="0"/>
              <a:t> </a:t>
            </a:r>
            <a:r>
              <a:rPr lang="it-IT" sz="1800" dirty="0" err="1"/>
              <a:t>one</a:t>
            </a:r>
            <a:r>
              <a:rPr lang="it-IT" sz="18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foo_global</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global x</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foo()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200" dirty="0">
                <a:solidFill>
                  <a:schemeClr val="accent6">
                    <a:lumMod val="75000"/>
                  </a:schemeClr>
                </a:solidFill>
                <a:latin typeface="Consolas" panose="020B0609020204030204" pitchFamily="49" charset="0"/>
                <a:cs typeface="Consolas" panose="020B0609020204030204" pitchFamily="49" charset="0"/>
              </a:rPr>
              <a:t>: local variable 'x' referenced before assignment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a:t>
            </a:r>
            <a:r>
              <a:rPr lang="en-GB" sz="1200" dirty="0" err="1">
                <a:solidFill>
                  <a:schemeClr val="accent6">
                    <a:lumMod val="75000"/>
                  </a:schemeClr>
                </a:solidFill>
                <a:latin typeface="Consolas" panose="020B0609020204030204" pitchFamily="49" charset="0"/>
                <a:cs typeface="Consolas" panose="020B0609020204030204" pitchFamily="49" charset="0"/>
              </a:rPr>
              <a:t>foo_global</a:t>
            </a:r>
            <a:r>
              <a:rPr lang="en-GB" sz="12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global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70</a:t>
            </a:fld>
            <a:endParaRPr lang="it-IT" dirty="0"/>
          </a:p>
        </p:txBody>
      </p:sp>
    </p:spTree>
    <p:extLst>
      <p:ext uri="{BB962C8B-B14F-4D97-AF65-F5344CB8AC3E}">
        <p14:creationId xmlns:p14="http://schemas.microsoft.com/office/powerpoint/2010/main" val="9616475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Modules</a:t>
            </a:r>
            <a:endParaRPr lang="it-IT" altLang="it-IT" dirty="0"/>
          </a:p>
        </p:txBody>
      </p:sp>
    </p:spTree>
    <p:extLst>
      <p:ext uri="{BB962C8B-B14F-4D97-AF65-F5344CB8AC3E}">
        <p14:creationId xmlns:p14="http://schemas.microsoft.com/office/powerpoint/2010/main" val="4170097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term</a:t>
            </a:r>
            <a:r>
              <a:rPr lang="it-IT" sz="2000" dirty="0">
                <a:solidFill>
                  <a:schemeClr val="accent6">
                    <a:lumMod val="75000"/>
                  </a:schemeClr>
                </a:solidFill>
              </a:rPr>
              <a:t> </a:t>
            </a:r>
            <a:r>
              <a:rPr lang="it-IT" sz="2000" dirty="0" err="1">
                <a:solidFill>
                  <a:schemeClr val="accent6">
                    <a:lumMod val="75000"/>
                  </a:schemeClr>
                </a:solidFill>
              </a:rPr>
              <a:t>module</a:t>
            </a:r>
            <a:r>
              <a:rPr lang="it-IT" sz="2000" dirty="0">
                <a:solidFill>
                  <a:schemeClr val="accent6">
                    <a:lumMod val="75000"/>
                  </a:schemeClr>
                </a:solidFill>
              </a:rPr>
              <a:t> </a:t>
            </a:r>
            <a:r>
              <a:rPr lang="it-IT" sz="2000" dirty="0" err="1">
                <a:solidFill>
                  <a:schemeClr val="accent6">
                    <a:lumMod val="75000"/>
                  </a:schemeClr>
                </a:solidFill>
              </a:rPr>
              <a:t>refer</a:t>
            </a:r>
            <a:r>
              <a:rPr lang="it-IT" sz="2000" dirty="0">
                <a:solidFill>
                  <a:schemeClr val="accent6">
                    <a:lumMod val="75000"/>
                  </a:schemeClr>
                </a:solidFill>
              </a:rPr>
              <a:t> to a file </a:t>
            </a:r>
            <a:r>
              <a:rPr lang="it-IT" sz="2000" dirty="0" err="1">
                <a:solidFill>
                  <a:schemeClr val="accent6">
                    <a:lumMod val="75000"/>
                  </a:schemeClr>
                </a:solidFill>
              </a:rPr>
              <a:t>containing</a:t>
            </a:r>
            <a:r>
              <a:rPr lang="it-IT" sz="2000" dirty="0">
                <a:solidFill>
                  <a:schemeClr val="accent6">
                    <a:lumMod val="75000"/>
                  </a:schemeClr>
                </a:solidFill>
              </a:rPr>
              <a:t> </a:t>
            </a:r>
            <a:r>
              <a:rPr lang="it-IT" sz="2000" dirty="0" err="1">
                <a:solidFill>
                  <a:schemeClr val="accent6">
                    <a:lumMod val="75000"/>
                  </a:schemeClr>
                </a:solidFill>
              </a:rPr>
              <a:t>statements</a:t>
            </a:r>
            <a:r>
              <a:rPr lang="it-IT" sz="2000" dirty="0">
                <a:solidFill>
                  <a:schemeClr val="accent6">
                    <a:lumMod val="75000"/>
                  </a:schemeClr>
                </a:solidFill>
              </a:rPr>
              <a:t> and </a:t>
            </a:r>
            <a:r>
              <a:rPr lang="it-IT" sz="2000" dirty="0" err="1">
                <a:solidFill>
                  <a:schemeClr val="accent6">
                    <a:lumMod val="75000"/>
                  </a:schemeClr>
                </a:solidFill>
              </a:rPr>
              <a:t>definitions</a:t>
            </a:r>
            <a:r>
              <a:rPr lang="it-IT" sz="2000" dirty="0">
                <a:solidFill>
                  <a:schemeClr val="accent6">
                    <a:lumMod val="75000"/>
                  </a:schemeClr>
                </a:solidFill>
              </a:rPr>
              <a:t>.</a:t>
            </a:r>
          </a:p>
          <a:p>
            <a:r>
              <a:rPr lang="it-IT" sz="2000" dirty="0"/>
              <a:t>A file </a:t>
            </a:r>
            <a:r>
              <a:rPr lang="it-IT" sz="2000" dirty="0" err="1"/>
              <a:t>containing</a:t>
            </a:r>
            <a:r>
              <a:rPr lang="it-IT" sz="2000" dirty="0"/>
              <a:t> </a:t>
            </a:r>
            <a:r>
              <a:rPr lang="it-IT" sz="2000" dirty="0" err="1"/>
              <a:t>Python</a:t>
            </a:r>
            <a:r>
              <a:rPr lang="it-IT" sz="2000" dirty="0"/>
              <a:t> code, for </a:t>
            </a:r>
            <a:r>
              <a:rPr lang="it-IT" sz="2000" dirty="0" err="1"/>
              <a:t>example</a:t>
            </a:r>
            <a:r>
              <a:rPr lang="it-IT" sz="2000" dirty="0"/>
              <a:t>: </a:t>
            </a:r>
            <a:r>
              <a:rPr lang="it-IT" sz="2000" dirty="0" err="1"/>
              <a:t>example.py</a:t>
            </a:r>
            <a:r>
              <a:rPr lang="it-IT" sz="2000" dirty="0"/>
              <a:t>, </a:t>
            </a:r>
            <a:r>
              <a:rPr lang="it-IT" sz="2000" dirty="0" err="1"/>
              <a:t>is</a:t>
            </a:r>
            <a:r>
              <a:rPr lang="it-IT" sz="2000" dirty="0"/>
              <a:t> </a:t>
            </a:r>
            <a:r>
              <a:rPr lang="it-IT" sz="2000" dirty="0" err="1"/>
              <a:t>called</a:t>
            </a:r>
            <a:r>
              <a:rPr lang="it-IT" sz="2000" dirty="0"/>
              <a:t> a </a:t>
            </a:r>
            <a:r>
              <a:rPr lang="it-IT" sz="2000" dirty="0" err="1"/>
              <a:t>module</a:t>
            </a:r>
            <a:r>
              <a:rPr lang="it-IT" sz="2000" dirty="0"/>
              <a:t>, and </a:t>
            </a:r>
            <a:r>
              <a:rPr lang="it-IT" sz="2000" dirty="0" err="1"/>
              <a:t>its</a:t>
            </a:r>
            <a:r>
              <a:rPr lang="it-IT" sz="2000" dirty="0"/>
              <a:t> </a:t>
            </a:r>
            <a:r>
              <a:rPr lang="it-IT" sz="2000" dirty="0" err="1"/>
              <a:t>name</a:t>
            </a:r>
            <a:r>
              <a:rPr lang="it-IT" sz="2000" dirty="0"/>
              <a:t> </a:t>
            </a:r>
            <a:r>
              <a:rPr lang="it-IT" sz="2000" dirty="0" err="1"/>
              <a:t>would</a:t>
            </a:r>
            <a:r>
              <a:rPr lang="it-IT" sz="2000" dirty="0"/>
              <a:t> be </a:t>
            </a:r>
            <a:r>
              <a:rPr lang="it-IT" sz="2000" dirty="0" err="1"/>
              <a:t>example</a:t>
            </a:r>
            <a:r>
              <a:rPr lang="it-IT" sz="2000" dirty="0"/>
              <a:t>.</a:t>
            </a:r>
          </a:p>
          <a:p>
            <a:r>
              <a:rPr lang="it-IT" sz="2000" dirty="0" err="1"/>
              <a:t>We</a:t>
            </a:r>
            <a:r>
              <a:rPr lang="it-IT" sz="2000" dirty="0"/>
              <a:t> use </a:t>
            </a:r>
            <a:r>
              <a:rPr lang="it-IT" sz="2000" dirty="0" err="1"/>
              <a:t>modules</a:t>
            </a:r>
            <a:r>
              <a:rPr lang="it-IT" sz="2000" dirty="0"/>
              <a:t> to break down large </a:t>
            </a:r>
            <a:r>
              <a:rPr lang="it-IT" sz="2000" dirty="0" err="1"/>
              <a:t>programs</a:t>
            </a:r>
            <a:r>
              <a:rPr lang="it-IT" sz="2000" dirty="0"/>
              <a:t> </a:t>
            </a:r>
            <a:r>
              <a:rPr lang="it-IT" sz="2000" dirty="0" err="1"/>
              <a:t>into</a:t>
            </a:r>
            <a:r>
              <a:rPr lang="it-IT" sz="2000" dirty="0"/>
              <a:t> small and </a:t>
            </a:r>
            <a:r>
              <a:rPr lang="it-IT" sz="2000" dirty="0" err="1"/>
              <a:t>manageable</a:t>
            </a:r>
            <a:r>
              <a:rPr lang="it-IT" sz="2000" dirty="0"/>
              <a:t> </a:t>
            </a:r>
            <a:r>
              <a:rPr lang="it-IT" sz="2000" dirty="0" err="1"/>
              <a:t>files</a:t>
            </a:r>
            <a:r>
              <a:rPr lang="it-IT" sz="2000" dirty="0"/>
              <a:t>. </a:t>
            </a:r>
          </a:p>
          <a:p>
            <a:r>
              <a:rPr lang="it-IT" sz="2000" dirty="0" err="1"/>
              <a:t>Modules</a:t>
            </a:r>
            <a:r>
              <a:rPr lang="it-IT" sz="2000" dirty="0"/>
              <a:t> </a:t>
            </a:r>
            <a:r>
              <a:rPr lang="it-IT" sz="2000" dirty="0" err="1"/>
              <a:t>improve</a:t>
            </a:r>
            <a:r>
              <a:rPr lang="it-IT" sz="2000" dirty="0"/>
              <a:t> </a:t>
            </a:r>
            <a:r>
              <a:rPr lang="it-IT" sz="2000" dirty="0" err="1"/>
              <a:t>reusability</a:t>
            </a:r>
            <a:r>
              <a:rPr lang="it-IT" sz="2000" dirty="0"/>
              <a:t> of code.</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Python Module example</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example.py</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add(a, b):</a:t>
            </a:r>
          </a:p>
          <a:p>
            <a:pPr marL="0" indent="0">
              <a:buNone/>
            </a:pPr>
            <a:r>
              <a:rPr lang="en-GB" sz="1200" dirty="0">
                <a:latin typeface="Consolas" panose="020B0609020204030204" pitchFamily="49" charset="0"/>
                <a:cs typeface="Consolas" panose="020B0609020204030204" pitchFamily="49" charset="0"/>
              </a:rPr>
              <a:t>   """This function adds two</a:t>
            </a:r>
          </a:p>
          <a:p>
            <a:pPr marL="0" indent="0">
              <a:buNone/>
            </a:pPr>
            <a:r>
              <a:rPr lang="en-GB" sz="1200" dirty="0">
                <a:latin typeface="Consolas" panose="020B0609020204030204" pitchFamily="49" charset="0"/>
                <a:cs typeface="Consolas" panose="020B0609020204030204" pitchFamily="49" charset="0"/>
              </a:rPr>
              <a:t>   numbers and return the result"""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return a + b</a:t>
            </a:r>
            <a:endParaRPr lang="en-GB" sz="1200" b="1" dirty="0">
              <a:latin typeface="Consolas" panose="020B0609020204030204" pitchFamily="49" charset="0"/>
              <a:cs typeface="Consolas" panose="020B0609020204030204" pitchFamily="49" charset="0"/>
            </a:endParaRPr>
          </a:p>
          <a:p>
            <a:pPr marL="0" indent="0">
              <a:buNone/>
            </a:pPr>
            <a:endParaRPr lang="en-GB" sz="1200"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72</a:t>
            </a:fld>
            <a:endParaRPr lang="it-IT" dirty="0"/>
          </a:p>
        </p:txBody>
      </p:sp>
    </p:spTree>
    <p:extLst>
      <p:ext uri="{BB962C8B-B14F-4D97-AF65-F5344CB8AC3E}">
        <p14:creationId xmlns:p14="http://schemas.microsoft.com/office/powerpoint/2010/main" val="3222001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Importing</a:t>
            </a:r>
            <a:r>
              <a:rPr lang="it-IT" dirty="0"/>
              <a:t>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To import a </a:t>
            </a:r>
            <a:r>
              <a:rPr lang="it-IT" sz="1800" dirty="0" err="1"/>
              <a:t>previously</a:t>
            </a:r>
            <a:r>
              <a:rPr lang="it-IT" sz="1800" dirty="0"/>
              <a:t> </a:t>
            </a:r>
            <a:r>
              <a:rPr lang="it-IT" sz="1800" dirty="0" err="1"/>
              <a:t>defined</a:t>
            </a:r>
            <a:r>
              <a:rPr lang="it-IT" sz="1800" dirty="0"/>
              <a:t> </a:t>
            </a:r>
            <a:r>
              <a:rPr lang="it-IT" sz="1800" dirty="0" err="1"/>
              <a:t>module</a:t>
            </a:r>
            <a:r>
              <a:rPr lang="it-IT" sz="1800" dirty="0"/>
              <a:t>, </a:t>
            </a:r>
            <a:r>
              <a:rPr lang="it-IT" sz="1800" dirty="0" err="1"/>
              <a:t>we</a:t>
            </a:r>
            <a:r>
              <a:rPr lang="it-IT" sz="1800" dirty="0"/>
              <a:t> use the </a:t>
            </a:r>
            <a:r>
              <a:rPr lang="it-IT" sz="1800" dirty="0">
                <a:solidFill>
                  <a:schemeClr val="accent6">
                    <a:lumMod val="75000"/>
                  </a:schemeClr>
                </a:solidFill>
              </a:rPr>
              <a:t>import</a:t>
            </a:r>
            <a:r>
              <a:rPr lang="it-IT" sz="1800" dirty="0"/>
              <a:t> keyword</a:t>
            </a:r>
          </a:p>
          <a:p>
            <a:r>
              <a:rPr lang="it-IT" sz="1800" dirty="0" err="1"/>
              <a:t>This</a:t>
            </a:r>
            <a:r>
              <a:rPr lang="it-IT" sz="1800" dirty="0"/>
              <a:t> </a:t>
            </a:r>
            <a:r>
              <a:rPr lang="it-IT" sz="1800" dirty="0" err="1"/>
              <a:t>does</a:t>
            </a:r>
            <a:r>
              <a:rPr lang="it-IT" sz="1800" dirty="0"/>
              <a:t> </a:t>
            </a:r>
            <a:r>
              <a:rPr lang="it-IT" sz="1800" dirty="0" err="1"/>
              <a:t>not</a:t>
            </a:r>
            <a:r>
              <a:rPr lang="it-IT" sz="1800" dirty="0"/>
              <a:t> import the </a:t>
            </a:r>
            <a:r>
              <a:rPr lang="it-IT" sz="1800" dirty="0" err="1"/>
              <a:t>names</a:t>
            </a:r>
            <a:r>
              <a:rPr lang="it-IT" sz="1800" dirty="0"/>
              <a:t> of the </a:t>
            </a:r>
            <a:r>
              <a:rPr lang="it-IT" sz="1800" dirty="0" err="1"/>
              <a:t>functions</a:t>
            </a:r>
            <a:r>
              <a:rPr lang="it-IT" sz="1800" dirty="0"/>
              <a:t> </a:t>
            </a:r>
            <a:r>
              <a:rPr lang="it-IT" sz="1800" dirty="0" err="1"/>
              <a:t>defined</a:t>
            </a:r>
            <a:r>
              <a:rPr lang="it-IT" sz="1800" dirty="0"/>
              <a:t> in </a:t>
            </a:r>
            <a:r>
              <a:rPr lang="it-IT" sz="1800" dirty="0" err="1"/>
              <a:t>example</a:t>
            </a:r>
            <a:r>
              <a:rPr lang="it-IT" sz="1800" dirty="0"/>
              <a:t> </a:t>
            </a:r>
            <a:r>
              <a:rPr lang="it-IT" sz="1800" dirty="0" err="1"/>
              <a:t>directly</a:t>
            </a:r>
            <a:r>
              <a:rPr lang="it-IT" sz="1800" dirty="0"/>
              <a:t> in the </a:t>
            </a:r>
            <a:r>
              <a:rPr lang="it-IT" sz="1800" dirty="0" err="1"/>
              <a:t>current</a:t>
            </a:r>
            <a:r>
              <a:rPr lang="it-IT" sz="1800" dirty="0"/>
              <a:t> </a:t>
            </a:r>
            <a:r>
              <a:rPr lang="it-IT" sz="1800" dirty="0" err="1"/>
              <a:t>symbol</a:t>
            </a:r>
            <a:r>
              <a:rPr lang="it-IT" sz="1800" dirty="0"/>
              <a:t> </a:t>
            </a:r>
            <a:r>
              <a:rPr lang="it-IT" sz="1800" dirty="0" err="1"/>
              <a:t>table</a:t>
            </a:r>
            <a:r>
              <a:rPr lang="it-IT" sz="1800" dirty="0">
                <a:solidFill>
                  <a:schemeClr val="accent6">
                    <a:lumMod val="75000"/>
                  </a:schemeClr>
                </a:solidFill>
              </a:rPr>
              <a:t>. </a:t>
            </a:r>
            <a:r>
              <a:rPr lang="it-IT" sz="1800" dirty="0" err="1">
                <a:solidFill>
                  <a:schemeClr val="accent6">
                    <a:lumMod val="75000"/>
                  </a:schemeClr>
                </a:solidFill>
              </a:rPr>
              <a:t>It</a:t>
            </a:r>
            <a:r>
              <a:rPr lang="it-IT" sz="1800" dirty="0">
                <a:solidFill>
                  <a:schemeClr val="accent6">
                    <a:lumMod val="75000"/>
                  </a:schemeClr>
                </a:solidFill>
              </a:rPr>
              <a:t> </a:t>
            </a:r>
            <a:r>
              <a:rPr lang="it-IT" sz="1800" dirty="0" err="1">
                <a:solidFill>
                  <a:schemeClr val="accent6">
                    <a:lumMod val="75000"/>
                  </a:schemeClr>
                </a:solidFill>
              </a:rPr>
              <a:t>only</a:t>
            </a:r>
            <a:r>
              <a:rPr lang="it-IT" sz="1800" dirty="0">
                <a:solidFill>
                  <a:schemeClr val="accent6">
                    <a:lumMod val="75000"/>
                  </a:schemeClr>
                </a:solidFill>
              </a:rPr>
              <a:t> </a:t>
            </a:r>
            <a:r>
              <a:rPr lang="it-IT" sz="1800" dirty="0" err="1">
                <a:solidFill>
                  <a:schemeClr val="accent6">
                    <a:lumMod val="75000"/>
                  </a:schemeClr>
                </a:solidFill>
              </a:rPr>
              <a:t>imports</a:t>
            </a:r>
            <a:r>
              <a:rPr lang="it-IT" sz="1800" dirty="0">
                <a:solidFill>
                  <a:schemeClr val="accent6">
                    <a:lumMod val="75000"/>
                  </a:schemeClr>
                </a:solidFill>
              </a:rPr>
              <a:t> the </a:t>
            </a:r>
            <a:r>
              <a:rPr lang="it-IT" sz="1800" dirty="0" err="1">
                <a:solidFill>
                  <a:schemeClr val="accent6">
                    <a:lumMod val="75000"/>
                  </a:schemeClr>
                </a:solidFill>
              </a:rPr>
              <a:t>module</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a:t>
            </a:r>
          </a:p>
          <a:p>
            <a:r>
              <a:rPr lang="it-IT" sz="1800" dirty="0"/>
              <a:t>Using the </a:t>
            </a:r>
            <a:r>
              <a:rPr lang="it-IT" sz="1800" dirty="0" err="1"/>
              <a:t>module</a:t>
            </a:r>
            <a:r>
              <a:rPr lang="it-IT" sz="1800" dirty="0"/>
              <a:t> </a:t>
            </a:r>
            <a:r>
              <a:rPr lang="it-IT" sz="1800" dirty="0" err="1"/>
              <a:t>name</a:t>
            </a:r>
            <a:r>
              <a:rPr lang="it-IT" sz="1800" dirty="0"/>
              <a:t> </a:t>
            </a:r>
            <a:r>
              <a:rPr lang="it-IT" sz="1800" dirty="0" err="1"/>
              <a:t>we</a:t>
            </a:r>
            <a:r>
              <a:rPr lang="it-IT" sz="1800" dirty="0"/>
              <a:t> can </a:t>
            </a:r>
            <a:r>
              <a:rPr lang="it-IT" sz="1800" dirty="0" err="1"/>
              <a:t>access</a:t>
            </a:r>
            <a:r>
              <a:rPr lang="it-IT" sz="1800" dirty="0"/>
              <a:t> the </a:t>
            </a:r>
            <a:r>
              <a:rPr lang="it-IT" sz="1800" dirty="0" err="1"/>
              <a:t>function</a:t>
            </a:r>
            <a:r>
              <a:rPr lang="it-IT" sz="1800" dirty="0"/>
              <a:t> </a:t>
            </a:r>
            <a:r>
              <a:rPr lang="it-IT" sz="1800" dirty="0" err="1"/>
              <a:t>using</a:t>
            </a:r>
            <a:r>
              <a:rPr lang="it-IT" sz="1800" dirty="0"/>
              <a:t> the dot . operator. </a:t>
            </a:r>
          </a:p>
          <a:p>
            <a:endParaRPr lang="it-IT" sz="1800" dirty="0"/>
          </a:p>
          <a:p>
            <a:endParaRPr lang="it-IT" sz="1800" dirty="0"/>
          </a:p>
          <a:p>
            <a:endParaRPr lang="it-IT" sz="1800" dirty="0"/>
          </a:p>
          <a:p>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Python Module example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"""This program adds two</a:t>
            </a:r>
          </a:p>
          <a:p>
            <a:pPr marL="0" indent="0">
              <a:buNone/>
            </a:pPr>
            <a:r>
              <a:rPr lang="en-GB" sz="1400" dirty="0">
                <a:latin typeface="Consolas" panose="020B0609020204030204" pitchFamily="49" charset="0"/>
                <a:cs typeface="Consolas" panose="020B0609020204030204" pitchFamily="49" charset="0"/>
              </a:rPr>
              <a:t>   numbers and return the result"""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result = a + b</a:t>
            </a:r>
          </a:p>
          <a:p>
            <a:pPr marL="0" indent="0">
              <a:buNone/>
            </a:pPr>
            <a:r>
              <a:rPr lang="en-GB" sz="1400" dirty="0">
                <a:latin typeface="Consolas" panose="020B0609020204030204" pitchFamily="49" charset="0"/>
                <a:cs typeface="Consolas" panose="020B0609020204030204" pitchFamily="49" charset="0"/>
              </a:rPr>
              <a:t>   return result</a:t>
            </a:r>
          </a:p>
          <a:p>
            <a:pPr marL="0" indent="0">
              <a:buNone/>
            </a:pPr>
            <a:endParaRPr lang="en-GB" sz="1400" b="1"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r>
              <a:rPr lang="en-GB" sz="1400" dirty="0" err="1">
                <a:solidFill>
                  <a:schemeClr val="accent6">
                    <a:lumMod val="75000"/>
                  </a:schemeClr>
                </a:solidFill>
                <a:latin typeface="Consolas" panose="020B0609020204030204" pitchFamily="49" charset="0"/>
                <a:cs typeface="Consolas" panose="020B0609020204030204" pitchFamily="49" charset="0"/>
              </a:rPr>
              <a:t>example.add</a:t>
            </a:r>
            <a:r>
              <a:rPr lang="en-GB" sz="1400" dirty="0">
                <a:solidFill>
                  <a:schemeClr val="accent6">
                    <a:lumMod val="75000"/>
                  </a:schemeClr>
                </a:solidFill>
                <a:latin typeface="Consolas" panose="020B0609020204030204" pitchFamily="49" charset="0"/>
                <a:cs typeface="Consolas" panose="020B0609020204030204" pitchFamily="49" charset="0"/>
              </a:rPr>
              <a:t>(4,5.5)</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73</a:t>
            </a:fld>
            <a:endParaRPr lang="it-IT" dirty="0"/>
          </a:p>
        </p:txBody>
      </p:sp>
    </p:spTree>
    <p:extLst>
      <p:ext uri="{BB962C8B-B14F-4D97-AF65-F5344CB8AC3E}">
        <p14:creationId xmlns:p14="http://schemas.microsoft.com/office/powerpoint/2010/main" val="3988768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Standard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Python</a:t>
            </a:r>
            <a:r>
              <a:rPr lang="it-IT" sz="1800" dirty="0">
                <a:solidFill>
                  <a:schemeClr val="accent6">
                    <a:lumMod val="75000"/>
                  </a:schemeClr>
                </a:solidFill>
              </a:rPr>
              <a:t> </a:t>
            </a:r>
            <a:r>
              <a:rPr lang="it-IT" sz="1800" dirty="0" err="1">
                <a:solidFill>
                  <a:schemeClr val="accent6">
                    <a:lumMod val="75000"/>
                  </a:schemeClr>
                </a:solidFill>
              </a:rPr>
              <a:t>has</a:t>
            </a:r>
            <a:r>
              <a:rPr lang="it-IT" sz="1800" dirty="0">
                <a:solidFill>
                  <a:schemeClr val="accent6">
                    <a:lumMod val="75000"/>
                  </a:schemeClr>
                </a:solidFill>
              </a:rPr>
              <a:t> </a:t>
            </a:r>
            <a:r>
              <a:rPr lang="it-IT" sz="1800" dirty="0" err="1">
                <a:solidFill>
                  <a:schemeClr val="accent6">
                    <a:lumMod val="75000"/>
                  </a:schemeClr>
                </a:solidFill>
              </a:rPr>
              <a:t>many</a:t>
            </a:r>
            <a:r>
              <a:rPr lang="it-IT" sz="1800" dirty="0">
                <a:solidFill>
                  <a:schemeClr val="accent6">
                    <a:lumMod val="75000"/>
                  </a:schemeClr>
                </a:solidFill>
              </a:rPr>
              <a:t> standard </a:t>
            </a:r>
            <a:r>
              <a:rPr lang="it-IT" sz="1800" dirty="0" err="1">
                <a:solidFill>
                  <a:schemeClr val="accent6">
                    <a:lumMod val="75000"/>
                  </a:schemeClr>
                </a:solidFill>
              </a:rPr>
              <a:t>modules</a:t>
            </a:r>
            <a:r>
              <a:rPr lang="it-IT" sz="1800" dirty="0">
                <a:solidFill>
                  <a:schemeClr val="accent6">
                    <a:lumMod val="75000"/>
                  </a:schemeClr>
                </a:solidFill>
              </a:rPr>
              <a:t>.</a:t>
            </a:r>
          </a:p>
          <a:p>
            <a:r>
              <a:rPr lang="it-IT" sz="1800" dirty="0" err="1"/>
              <a:t>These</a:t>
            </a:r>
            <a:r>
              <a:rPr lang="it-IT" sz="1800" dirty="0"/>
              <a:t> </a:t>
            </a:r>
            <a:r>
              <a:rPr lang="it-IT" sz="1800" dirty="0" err="1"/>
              <a:t>modules</a:t>
            </a:r>
            <a:r>
              <a:rPr lang="it-IT" sz="1800" dirty="0"/>
              <a:t> (</a:t>
            </a:r>
            <a:r>
              <a:rPr lang="it-IT" sz="1800" dirty="0" err="1"/>
              <a:t>files</a:t>
            </a:r>
            <a:r>
              <a:rPr lang="it-IT" sz="1800" dirty="0"/>
              <a:t>) are in the </a:t>
            </a:r>
            <a:r>
              <a:rPr lang="it-IT" sz="1800" dirty="0" err="1"/>
              <a:t>Lib</a:t>
            </a:r>
            <a:r>
              <a:rPr lang="it-IT" sz="1800" dirty="0"/>
              <a:t> directory inside the location </a:t>
            </a:r>
            <a:r>
              <a:rPr lang="it-IT" sz="1800" dirty="0" err="1"/>
              <a:t>where</a:t>
            </a:r>
            <a:r>
              <a:rPr lang="it-IT" sz="1800" dirty="0"/>
              <a:t> </a:t>
            </a:r>
            <a:r>
              <a:rPr lang="it-IT" sz="1800" dirty="0" err="1"/>
              <a:t>you</a:t>
            </a:r>
            <a:r>
              <a:rPr lang="it-IT" sz="1800" dirty="0"/>
              <a:t> </a:t>
            </a:r>
            <a:r>
              <a:rPr lang="it-IT" sz="1800" dirty="0" err="1"/>
              <a:t>installed</a:t>
            </a:r>
            <a:r>
              <a:rPr lang="it-IT" sz="1800" dirty="0"/>
              <a:t> </a:t>
            </a:r>
            <a:r>
              <a:rPr lang="it-IT" sz="1800" dirty="0" err="1"/>
              <a:t>Python</a:t>
            </a:r>
            <a:r>
              <a:rPr lang="it-IT" sz="1800" dirty="0"/>
              <a:t>.</a:t>
            </a:r>
          </a:p>
          <a:p>
            <a:r>
              <a:rPr lang="it-IT" sz="1800" dirty="0"/>
              <a:t>Standard </a:t>
            </a:r>
            <a:r>
              <a:rPr lang="it-IT" sz="1800" dirty="0" err="1"/>
              <a:t>modules</a:t>
            </a:r>
            <a:r>
              <a:rPr lang="it-IT" sz="1800" dirty="0"/>
              <a:t> can be </a:t>
            </a:r>
            <a:r>
              <a:rPr lang="it-IT" sz="1800" dirty="0" err="1"/>
              <a:t>imported</a:t>
            </a:r>
            <a:r>
              <a:rPr lang="it-IT" sz="1800" dirty="0"/>
              <a:t> </a:t>
            </a:r>
            <a:r>
              <a:rPr lang="it-IT" sz="1800" dirty="0" err="1"/>
              <a:t>using</a:t>
            </a:r>
            <a:r>
              <a:rPr lang="it-IT" sz="1800" dirty="0"/>
              <a:t> the </a:t>
            </a:r>
            <a:r>
              <a:rPr lang="it-IT" sz="1800" dirty="0">
                <a:solidFill>
                  <a:schemeClr val="accent6">
                    <a:lumMod val="75000"/>
                  </a:schemeClr>
                </a:solidFill>
              </a:rPr>
              <a:t>import keyword.</a:t>
            </a:r>
          </a:p>
          <a:p>
            <a:endParaRPr lang="it-IT" sz="1800" dirty="0"/>
          </a:p>
          <a:p>
            <a:r>
              <a:rPr lang="it-IT" sz="1800" dirty="0">
                <a:hlinkClick r:id="rId2"/>
              </a:rPr>
              <a:t>https://docs.python.org/3/py-modindex.html</a:t>
            </a:r>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import module</a:t>
            </a:r>
          </a:p>
          <a:p>
            <a:pPr marL="0" indent="0">
              <a:buNone/>
            </a:pPr>
            <a:r>
              <a:rPr lang="en-GB" sz="1400" dirty="0">
                <a:latin typeface="Consolas" panose="020B0609020204030204" pitchFamily="49" charset="0"/>
                <a:cs typeface="Consolas" panose="020B0609020204030204" pitchFamily="49" charset="0"/>
              </a:rPr>
              <a:t>import math</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math.pi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an rename</a:t>
            </a:r>
          </a:p>
          <a:p>
            <a:pPr marL="0" indent="0">
              <a:buNone/>
            </a:pPr>
            <a:r>
              <a:rPr lang="en-GB" sz="1400" dirty="0">
                <a:latin typeface="Consolas" panose="020B0609020204030204" pitchFamily="49" charset="0"/>
                <a:cs typeface="Consolas" panose="020B0609020204030204" pitchFamily="49" charset="0"/>
              </a:rPr>
              <a:t>import math as m</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only one component</a:t>
            </a:r>
          </a:p>
          <a:p>
            <a:pPr marL="0" indent="0">
              <a:buNone/>
            </a:pPr>
            <a:r>
              <a:rPr lang="en-GB" sz="1400" dirty="0">
                <a:latin typeface="Consolas" panose="020B0609020204030204" pitchFamily="49" charset="0"/>
                <a:cs typeface="Consolas" panose="020B0609020204030204" pitchFamily="49" charset="0"/>
              </a:rPr>
              <a:t>from math import pi</a:t>
            </a:r>
          </a:p>
          <a:p>
            <a:pPr marL="0" indent="0">
              <a:buNone/>
            </a:pPr>
            <a:r>
              <a:rPr lang="en-GB" sz="1400" dirty="0">
                <a:latin typeface="Consolas" panose="020B0609020204030204" pitchFamily="49" charset="0"/>
                <a:cs typeface="Consolas" panose="020B0609020204030204" pitchFamily="49" charset="0"/>
              </a:rPr>
              <a:t>print("The value of pi is", pi)</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everything</a:t>
            </a:r>
          </a:p>
          <a:p>
            <a:pPr marL="0" indent="0">
              <a:buNone/>
            </a:pPr>
            <a:r>
              <a:rPr lang="en-GB" sz="1400" dirty="0">
                <a:latin typeface="Consolas" panose="020B0609020204030204" pitchFamily="49" charset="0"/>
                <a:cs typeface="Consolas" panose="020B0609020204030204" pitchFamily="49" charset="0"/>
              </a:rPr>
              <a:t># not a good practice!</a:t>
            </a:r>
          </a:p>
          <a:p>
            <a:pPr marL="0" indent="0">
              <a:buNone/>
            </a:pPr>
            <a:r>
              <a:rPr lang="en-GB" sz="1400" dirty="0">
                <a:latin typeface="Consolas" panose="020B0609020204030204" pitchFamily="49" charset="0"/>
                <a:cs typeface="Consolas" panose="020B0609020204030204" pitchFamily="49" charset="0"/>
              </a:rPr>
              <a:t># namespace issues</a:t>
            </a:r>
          </a:p>
          <a:p>
            <a:pPr marL="0" indent="0">
              <a:buNone/>
            </a:pPr>
            <a:r>
              <a:rPr lang="en-GB" sz="1400" dirty="0">
                <a:latin typeface="Consolas" panose="020B0609020204030204" pitchFamily="49" charset="0"/>
                <a:cs typeface="Consolas" panose="020B0609020204030204" pitchFamily="49" charset="0"/>
              </a:rPr>
              <a:t>from math import *</a:t>
            </a:r>
          </a:p>
          <a:p>
            <a:pPr marL="0" indent="0">
              <a:buNone/>
            </a:pPr>
            <a:r>
              <a:rPr lang="en-GB" sz="1400" dirty="0">
                <a:latin typeface="Consolas" panose="020B0609020204030204" pitchFamily="49" charset="0"/>
                <a:cs typeface="Consolas" panose="020B0609020204030204" pitchFamily="49" charset="0"/>
              </a:rPr>
              <a:t>print("The value of pi is", pi)</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74</a:t>
            </a:fld>
            <a:endParaRPr lang="it-IT" dirty="0"/>
          </a:p>
        </p:txBody>
      </p:sp>
    </p:spTree>
    <p:extLst>
      <p:ext uri="{BB962C8B-B14F-4D97-AF65-F5344CB8AC3E}">
        <p14:creationId xmlns:p14="http://schemas.microsoft.com/office/powerpoint/2010/main" val="35652420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Search</a:t>
            </a:r>
            <a:r>
              <a:rPr lang="it-IT" dirty="0"/>
              <a:t> </a:t>
            </a:r>
            <a:r>
              <a:rPr lang="it-IT" dirty="0" err="1"/>
              <a:t>path</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err="1"/>
              <a:t>While</a:t>
            </a:r>
            <a:r>
              <a:rPr lang="it-IT" sz="2400" dirty="0"/>
              <a:t> </a:t>
            </a:r>
            <a:r>
              <a:rPr lang="it-IT" sz="2400" dirty="0" err="1"/>
              <a:t>importing</a:t>
            </a:r>
            <a:r>
              <a:rPr lang="it-IT" sz="2400" dirty="0"/>
              <a:t> a </a:t>
            </a:r>
            <a:r>
              <a:rPr lang="it-IT" sz="2400" dirty="0" err="1"/>
              <a:t>module</a:t>
            </a:r>
            <a:r>
              <a:rPr lang="it-IT" sz="2400" dirty="0"/>
              <a:t>, </a:t>
            </a:r>
            <a:r>
              <a:rPr lang="it-IT" sz="2400" dirty="0" err="1"/>
              <a:t>Python</a:t>
            </a:r>
            <a:r>
              <a:rPr lang="it-IT" sz="2400" dirty="0"/>
              <a:t> </a:t>
            </a:r>
            <a:r>
              <a:rPr lang="it-IT" sz="2400" dirty="0" err="1"/>
              <a:t>looks</a:t>
            </a:r>
            <a:r>
              <a:rPr lang="it-IT" sz="2400" dirty="0"/>
              <a:t> </a:t>
            </a:r>
            <a:r>
              <a:rPr lang="it-IT" sz="2400" dirty="0" err="1"/>
              <a:t>at</a:t>
            </a:r>
            <a:r>
              <a:rPr lang="it-IT" sz="2400" dirty="0"/>
              <a:t> </a:t>
            </a:r>
            <a:r>
              <a:rPr lang="it-IT" sz="2400" dirty="0" err="1"/>
              <a:t>several</a:t>
            </a:r>
            <a:r>
              <a:rPr lang="it-IT" sz="2400" dirty="0"/>
              <a:t> </a:t>
            </a:r>
            <a:r>
              <a:rPr lang="it-IT" sz="2400" dirty="0" err="1"/>
              <a:t>places</a:t>
            </a:r>
            <a:r>
              <a:rPr lang="it-IT" sz="2400" dirty="0"/>
              <a:t>. First, </a:t>
            </a:r>
            <a:r>
              <a:rPr lang="it-IT" sz="2400" dirty="0" err="1"/>
              <a:t>built</a:t>
            </a:r>
            <a:r>
              <a:rPr lang="it-IT" sz="2400" dirty="0"/>
              <a:t>-in </a:t>
            </a:r>
            <a:r>
              <a:rPr lang="it-IT" sz="2400" dirty="0" err="1"/>
              <a:t>modules</a:t>
            </a:r>
            <a:r>
              <a:rPr lang="it-IT" sz="2400" dirty="0"/>
              <a:t>, </a:t>
            </a:r>
            <a:r>
              <a:rPr lang="it-IT" sz="2400" dirty="0" err="1"/>
              <a:t>then</a:t>
            </a:r>
            <a:r>
              <a:rPr lang="it-IT" sz="2400" dirty="0"/>
              <a:t> a list of </a:t>
            </a:r>
            <a:r>
              <a:rPr lang="it-IT" sz="2400" dirty="0" err="1"/>
              <a:t>directories</a:t>
            </a:r>
            <a:r>
              <a:rPr lang="it-IT" sz="2400" dirty="0"/>
              <a:t> </a:t>
            </a:r>
            <a:r>
              <a:rPr lang="it-IT" sz="2400" dirty="0" err="1"/>
              <a:t>defined</a:t>
            </a:r>
            <a:r>
              <a:rPr lang="it-IT" sz="2400" dirty="0"/>
              <a:t> in </a:t>
            </a:r>
            <a:r>
              <a:rPr lang="it-IT" sz="2400" dirty="0" err="1">
                <a:solidFill>
                  <a:schemeClr val="accent6">
                    <a:lumMod val="75000"/>
                  </a:schemeClr>
                </a:solidFill>
              </a:rPr>
              <a:t>sys.path</a:t>
            </a:r>
            <a:r>
              <a:rPr lang="it-IT" sz="2400" dirty="0">
                <a:solidFill>
                  <a:schemeClr val="accent6">
                    <a:lumMod val="75000"/>
                  </a:schemeClr>
                </a:solidFill>
              </a:rPr>
              <a:t> </a:t>
            </a:r>
            <a:r>
              <a:rPr lang="it-IT" sz="2400" dirty="0" err="1"/>
              <a:t>composed</a:t>
            </a:r>
            <a:r>
              <a:rPr lang="it-IT" sz="2400" dirty="0"/>
              <a:t> of:</a:t>
            </a:r>
          </a:p>
          <a:p>
            <a:pPr lvl="1"/>
            <a:r>
              <a:rPr lang="it-IT" sz="1800" dirty="0" err="1"/>
              <a:t>Current</a:t>
            </a:r>
            <a:r>
              <a:rPr lang="it-IT" sz="1800" dirty="0"/>
              <a:t> directory</a:t>
            </a:r>
          </a:p>
          <a:p>
            <a:pPr lvl="1"/>
            <a:r>
              <a:rPr lang="it-IT" sz="1800" dirty="0"/>
              <a:t>PYTHONPATH (an </a:t>
            </a:r>
            <a:r>
              <a:rPr lang="it-IT" sz="1800" dirty="0" err="1"/>
              <a:t>environment</a:t>
            </a:r>
            <a:r>
              <a:rPr lang="it-IT" sz="1800" dirty="0"/>
              <a:t> </a:t>
            </a:r>
            <a:r>
              <a:rPr lang="it-IT" sz="1800" dirty="0" err="1"/>
              <a:t>variable</a:t>
            </a:r>
            <a:r>
              <a:rPr lang="it-IT" sz="1800" dirty="0"/>
              <a:t> with a list of </a:t>
            </a:r>
            <a:r>
              <a:rPr lang="it-IT" sz="1800" dirty="0" err="1"/>
              <a:t>directories</a:t>
            </a:r>
            <a:r>
              <a:rPr lang="it-IT" sz="1800" dirty="0"/>
              <a:t>)</a:t>
            </a:r>
          </a:p>
          <a:p>
            <a:pPr lvl="1"/>
            <a:r>
              <a:rPr lang="it-IT" sz="1800" dirty="0"/>
              <a:t>The </a:t>
            </a:r>
            <a:r>
              <a:rPr lang="it-IT" sz="1800" dirty="0" err="1"/>
              <a:t>installation-dependent</a:t>
            </a:r>
            <a:r>
              <a:rPr lang="it-IT" sz="1800" dirty="0"/>
              <a:t> default directory.</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&gt;&gt;&gt; import sys</a:t>
            </a:r>
          </a:p>
          <a:p>
            <a:pPr marL="0" indent="0">
              <a:buNone/>
            </a:pPr>
            <a:r>
              <a:rPr lang="en-GB" sz="1400" dirty="0">
                <a:latin typeface="Consolas" panose="020B0609020204030204" pitchFamily="49" charset="0"/>
                <a:cs typeface="Consolas" panose="020B0609020204030204" pitchFamily="49" charset="0"/>
              </a:rPr>
              <a:t>&gt;&gt;&gt; </a:t>
            </a:r>
            <a:r>
              <a:rPr lang="en-GB" sz="1400" dirty="0" err="1">
                <a:latin typeface="Consolas" panose="020B0609020204030204" pitchFamily="49" charset="0"/>
                <a:cs typeface="Consolas" panose="020B0609020204030204" pitchFamily="49" charset="0"/>
              </a:rPr>
              <a:t>sys.path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'C:\\Python33\\Lib\\</a:t>
            </a:r>
            <a:r>
              <a:rPr lang="en-GB" sz="1400" dirty="0" err="1">
                <a:latin typeface="Consolas" panose="020B0609020204030204" pitchFamily="49" charset="0"/>
                <a:cs typeface="Consolas" panose="020B0609020204030204" pitchFamily="49" charset="0"/>
              </a:rPr>
              <a:t>idlelib</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'C:\\Windows\\system32\\python33.zip',</a:t>
            </a:r>
          </a:p>
          <a:p>
            <a:pPr marL="0" indent="0">
              <a:buNone/>
            </a:pPr>
            <a:r>
              <a:rPr lang="en-GB" sz="1400" dirty="0">
                <a:latin typeface="Consolas" panose="020B0609020204030204" pitchFamily="49" charset="0"/>
                <a:cs typeface="Consolas" panose="020B0609020204030204" pitchFamily="49" charset="0"/>
              </a:rPr>
              <a:t>'C:\\Python33\\DLLs',</a:t>
            </a:r>
          </a:p>
          <a:p>
            <a:pPr marL="0" indent="0">
              <a:buNone/>
            </a:pPr>
            <a:r>
              <a:rPr lang="en-GB" sz="1400" dirty="0">
                <a:latin typeface="Consolas" panose="020B0609020204030204" pitchFamily="49" charset="0"/>
                <a:cs typeface="Consolas" panose="020B0609020204030204" pitchFamily="49" charset="0"/>
              </a:rPr>
              <a:t>'C:\\Python33\\lib',</a:t>
            </a:r>
          </a:p>
          <a:p>
            <a:pPr marL="0" indent="0">
              <a:buNone/>
            </a:pPr>
            <a:r>
              <a:rPr lang="en-GB" sz="1400" dirty="0">
                <a:latin typeface="Consolas" panose="020B0609020204030204" pitchFamily="49" charset="0"/>
                <a:cs typeface="Consolas" panose="020B0609020204030204" pitchFamily="49" charset="0"/>
              </a:rPr>
              <a:t>'C:\\Python33',</a:t>
            </a:r>
          </a:p>
          <a:p>
            <a:pPr marL="0" indent="0">
              <a:buNone/>
            </a:pPr>
            <a:r>
              <a:rPr lang="en-GB" sz="1400" dirty="0">
                <a:latin typeface="Consolas" panose="020B0609020204030204" pitchFamily="49" charset="0"/>
                <a:cs typeface="Consolas" panose="020B0609020204030204" pitchFamily="49" charset="0"/>
              </a:rPr>
              <a:t>'C:\\Python33\\lib\\site-packages']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75</a:t>
            </a:fld>
            <a:endParaRPr lang="it-IT" dirty="0"/>
          </a:p>
        </p:txBody>
      </p:sp>
    </p:spTree>
    <p:extLst>
      <p:ext uri="{BB962C8B-B14F-4D97-AF65-F5344CB8AC3E}">
        <p14:creationId xmlns:p14="http://schemas.microsoft.com/office/powerpoint/2010/main" val="1972509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dir() </a:t>
            </a:r>
            <a:r>
              <a:rPr lang="it-IT" dirty="0" err="1"/>
              <a:t>built</a:t>
            </a:r>
            <a:r>
              <a:rPr lang="it-IT" dirty="0"/>
              <a:t>-in </a:t>
            </a:r>
            <a:r>
              <a:rPr lang="it-IT" dirty="0" err="1"/>
              <a:t>function</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All</a:t>
            </a:r>
            <a:r>
              <a:rPr lang="it-IT" sz="1800" dirty="0">
                <a:solidFill>
                  <a:schemeClr val="accent6">
                    <a:lumMod val="75000"/>
                  </a:schemeClr>
                </a:solidFill>
              </a:rPr>
              <a:t> the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defined</a:t>
            </a:r>
            <a:r>
              <a:rPr lang="it-IT" sz="1800" dirty="0">
                <a:solidFill>
                  <a:schemeClr val="accent6">
                    <a:lumMod val="75000"/>
                  </a:schemeClr>
                </a:solidFill>
              </a:rPr>
              <a:t> in </a:t>
            </a:r>
            <a:r>
              <a:rPr lang="it-IT" sz="1800" dirty="0" err="1">
                <a:solidFill>
                  <a:schemeClr val="accent6">
                    <a:lumMod val="75000"/>
                  </a:schemeClr>
                </a:solidFill>
              </a:rPr>
              <a:t>our</a:t>
            </a:r>
            <a:r>
              <a:rPr lang="it-IT" sz="1800" dirty="0">
                <a:solidFill>
                  <a:schemeClr val="accent6">
                    <a:lumMod val="75000"/>
                  </a:schemeClr>
                </a:solidFill>
              </a:rPr>
              <a:t> </a:t>
            </a:r>
            <a:r>
              <a:rPr lang="it-IT" sz="1800" dirty="0" err="1">
                <a:solidFill>
                  <a:schemeClr val="accent6">
                    <a:lumMod val="75000"/>
                  </a:schemeClr>
                </a:solidFill>
              </a:rPr>
              <a:t>current</a:t>
            </a:r>
            <a:r>
              <a:rPr lang="it-IT" sz="1800" dirty="0">
                <a:solidFill>
                  <a:schemeClr val="accent6">
                    <a:lumMod val="75000"/>
                  </a:schemeClr>
                </a:solidFill>
              </a:rPr>
              <a:t> </a:t>
            </a:r>
            <a:r>
              <a:rPr lang="it-IT" sz="1800" dirty="0" err="1">
                <a:solidFill>
                  <a:schemeClr val="accent6">
                    <a:lumMod val="75000"/>
                  </a:schemeClr>
                </a:solidFill>
              </a:rPr>
              <a:t>namespace</a:t>
            </a:r>
            <a:r>
              <a:rPr lang="it-IT" sz="1800" dirty="0">
                <a:solidFill>
                  <a:schemeClr val="accent6">
                    <a:lumMod val="75000"/>
                  </a:schemeClr>
                </a:solidFill>
              </a:rPr>
              <a:t> can be </a:t>
            </a:r>
            <a:r>
              <a:rPr lang="it-IT" sz="1800" dirty="0" err="1">
                <a:solidFill>
                  <a:schemeClr val="accent6">
                    <a:lumMod val="75000"/>
                  </a:schemeClr>
                </a:solidFill>
              </a:rPr>
              <a:t>found</a:t>
            </a:r>
            <a:r>
              <a:rPr lang="it-IT" sz="1800" dirty="0">
                <a:solidFill>
                  <a:schemeClr val="accent6">
                    <a:lumMod val="75000"/>
                  </a:schemeClr>
                </a:solidFill>
              </a:rPr>
              <a:t> out </a:t>
            </a:r>
            <a:r>
              <a:rPr lang="it-IT" sz="1800" dirty="0" err="1">
                <a:solidFill>
                  <a:schemeClr val="accent6">
                    <a:lumMod val="75000"/>
                  </a:schemeClr>
                </a:solidFill>
              </a:rPr>
              <a:t>using</a:t>
            </a:r>
            <a:r>
              <a:rPr lang="it-IT" sz="1800" dirty="0">
                <a:solidFill>
                  <a:schemeClr val="accent6">
                    <a:lumMod val="75000"/>
                  </a:schemeClr>
                </a:solidFill>
              </a:rPr>
              <a:t> the dir() </a:t>
            </a:r>
            <a:r>
              <a:rPr lang="it-IT" sz="1800" dirty="0" err="1">
                <a:solidFill>
                  <a:schemeClr val="accent6">
                    <a:lumMod val="75000"/>
                  </a:schemeClr>
                </a:solidFill>
              </a:rPr>
              <a:t>function</a:t>
            </a:r>
            <a:r>
              <a:rPr lang="it-IT" sz="1800" dirty="0">
                <a:solidFill>
                  <a:schemeClr val="accent6">
                    <a:lumMod val="75000"/>
                  </a:schemeClr>
                </a:solidFill>
              </a:rPr>
              <a:t> </a:t>
            </a:r>
            <a:r>
              <a:rPr lang="it-IT" sz="1800" dirty="0" err="1">
                <a:solidFill>
                  <a:schemeClr val="accent6">
                    <a:lumMod val="75000"/>
                  </a:schemeClr>
                </a:solidFill>
              </a:rPr>
              <a:t>without</a:t>
            </a:r>
            <a:r>
              <a:rPr lang="it-IT" sz="1800" dirty="0">
                <a:solidFill>
                  <a:schemeClr val="accent6">
                    <a:lumMod val="75000"/>
                  </a:schemeClr>
                </a:solidFill>
              </a:rPr>
              <a:t> </a:t>
            </a:r>
            <a:r>
              <a:rPr lang="it-IT" sz="1800" dirty="0" err="1">
                <a:solidFill>
                  <a:schemeClr val="accent6">
                    <a:lumMod val="75000"/>
                  </a:schemeClr>
                </a:solidFill>
              </a:rPr>
              <a:t>any</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a:t>
            </a:r>
          </a:p>
          <a:p>
            <a:r>
              <a:rPr lang="it-IT" sz="1800" dirty="0" err="1">
                <a:solidFill>
                  <a:schemeClr val="accent6">
                    <a:lumMod val="75000"/>
                  </a:schemeClr>
                </a:solidFill>
              </a:rPr>
              <a:t>We</a:t>
            </a:r>
            <a:r>
              <a:rPr lang="it-IT" sz="1800" dirty="0">
                <a:solidFill>
                  <a:schemeClr val="accent6">
                    <a:lumMod val="75000"/>
                  </a:schemeClr>
                </a:solidFill>
              </a:rPr>
              <a:t> can use the dir() </a:t>
            </a:r>
            <a:r>
              <a:rPr lang="it-IT" sz="1800" dirty="0" err="1">
                <a:solidFill>
                  <a:schemeClr val="accent6">
                    <a:lumMod val="75000"/>
                  </a:schemeClr>
                </a:solidFill>
              </a:rPr>
              <a:t>function</a:t>
            </a:r>
            <a:r>
              <a:rPr lang="it-IT" sz="1800" dirty="0">
                <a:solidFill>
                  <a:schemeClr val="accent6">
                    <a:lumMod val="75000"/>
                  </a:schemeClr>
                </a:solidFill>
              </a:rPr>
              <a:t> to </a:t>
            </a:r>
            <a:r>
              <a:rPr lang="it-IT" sz="1800" dirty="0" err="1">
                <a:solidFill>
                  <a:schemeClr val="accent6">
                    <a:lumMod val="75000"/>
                  </a:schemeClr>
                </a:solidFill>
              </a:rPr>
              <a:t>find</a:t>
            </a:r>
            <a:r>
              <a:rPr lang="it-IT" sz="1800" dirty="0">
                <a:solidFill>
                  <a:schemeClr val="accent6">
                    <a:lumMod val="75000"/>
                  </a:schemeClr>
                </a:solidFill>
              </a:rPr>
              <a:t> out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are </a:t>
            </a:r>
            <a:r>
              <a:rPr lang="it-IT" sz="1800" dirty="0" err="1">
                <a:solidFill>
                  <a:schemeClr val="accent6">
                    <a:lumMod val="75000"/>
                  </a:schemeClr>
                </a:solidFill>
              </a:rPr>
              <a:t>defined</a:t>
            </a:r>
            <a:r>
              <a:rPr lang="it-IT" sz="1800" dirty="0">
                <a:solidFill>
                  <a:schemeClr val="accent6">
                    <a:lumMod val="75000"/>
                  </a:schemeClr>
                </a:solidFill>
              </a:rPr>
              <a:t> inside a </a:t>
            </a:r>
            <a:r>
              <a:rPr lang="it-IT" sz="1800" dirty="0" err="1">
                <a:solidFill>
                  <a:schemeClr val="accent6">
                    <a:lumMod val="75000"/>
                  </a:schemeClr>
                </a:solidFill>
              </a:rPr>
              <a:t>module</a:t>
            </a:r>
            <a:r>
              <a:rPr lang="it-IT" sz="1800" dirty="0">
                <a:solidFill>
                  <a:schemeClr val="accent6">
                    <a:lumMod val="75000"/>
                  </a:schemeClr>
                </a:solidFill>
              </a:rPr>
              <a:t>.</a:t>
            </a:r>
          </a:p>
          <a:p>
            <a:r>
              <a:rPr lang="it-IT" sz="1800" dirty="0" err="1"/>
              <a:t>All</a:t>
            </a:r>
            <a:r>
              <a:rPr lang="it-IT" sz="1800" dirty="0"/>
              <a:t> </a:t>
            </a:r>
            <a:r>
              <a:rPr lang="it-IT" sz="1800" dirty="0" err="1"/>
              <a:t>other</a:t>
            </a:r>
            <a:r>
              <a:rPr lang="it-IT" sz="1800" dirty="0"/>
              <a:t> </a:t>
            </a:r>
            <a:r>
              <a:rPr lang="it-IT" sz="1800" dirty="0" err="1"/>
              <a:t>names</a:t>
            </a:r>
            <a:r>
              <a:rPr lang="it-IT" sz="1800" dirty="0"/>
              <a:t> </a:t>
            </a:r>
            <a:r>
              <a:rPr lang="it-IT" sz="1800" dirty="0" err="1"/>
              <a:t>that</a:t>
            </a:r>
            <a:r>
              <a:rPr lang="it-IT" sz="1800" dirty="0"/>
              <a:t> </a:t>
            </a:r>
            <a:r>
              <a:rPr lang="it-IT" sz="1800" dirty="0" err="1"/>
              <a:t>begin</a:t>
            </a:r>
            <a:r>
              <a:rPr lang="it-IT" sz="1800" dirty="0"/>
              <a:t> with an underscore are default </a:t>
            </a:r>
            <a:r>
              <a:rPr lang="it-IT" sz="1800" dirty="0" err="1"/>
              <a:t>Python</a:t>
            </a:r>
            <a:r>
              <a:rPr lang="it-IT" sz="1800" dirty="0"/>
              <a:t> </a:t>
            </a:r>
            <a:r>
              <a:rPr lang="it-IT" sz="1800" dirty="0" err="1"/>
              <a:t>attributes</a:t>
            </a:r>
            <a:r>
              <a:rPr lang="it-IT" sz="1800" dirty="0"/>
              <a:t> </a:t>
            </a:r>
            <a:r>
              <a:rPr lang="it-IT" sz="1800" dirty="0" err="1"/>
              <a:t>associated</a:t>
            </a:r>
            <a:r>
              <a:rPr lang="it-IT" sz="1800" dirty="0"/>
              <a:t> with the </a:t>
            </a:r>
            <a:r>
              <a:rPr lang="it-IT" sz="1800" dirty="0" err="1"/>
              <a:t>module</a:t>
            </a:r>
            <a:r>
              <a:rPr lang="it-IT" sz="1800" dirty="0"/>
              <a:t> (</a:t>
            </a:r>
            <a:r>
              <a:rPr lang="it-IT" sz="1800" dirty="0" err="1"/>
              <a:t>not</a:t>
            </a:r>
            <a:r>
              <a:rPr lang="it-IT" sz="1800" dirty="0"/>
              <a:t> </a:t>
            </a:r>
            <a:r>
              <a:rPr lang="it-IT" sz="1800" dirty="0" err="1"/>
              <a:t>user-defined</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return a + 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 = 1</a:t>
            </a:r>
          </a:p>
          <a:p>
            <a:pPr marL="0" indent="0">
              <a:buNone/>
            </a:pPr>
            <a:r>
              <a:rPr lang="en-GB" sz="1400" dirty="0">
                <a:latin typeface="Consolas" panose="020B0609020204030204" pitchFamily="49" charset="0"/>
                <a:cs typeface="Consolas" panose="020B0609020204030204" pitchFamily="49" charset="0"/>
              </a:rPr>
              <a:t>b = "hello"</a:t>
            </a: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'__doc__', '__name__', 'a', 'b’,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(example)</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'__cached__’, '__doc__’, '__file__’, '__initializing__’, '__loader__',</a:t>
            </a:r>
          </a:p>
          <a:p>
            <a:pPr marL="0" indent="0">
              <a:buNone/>
            </a:pPr>
            <a:r>
              <a:rPr lang="en-GB" sz="1400" dirty="0">
                <a:latin typeface="Consolas" panose="020B0609020204030204" pitchFamily="49" charset="0"/>
                <a:cs typeface="Consolas" panose="020B0609020204030204" pitchFamily="49" charset="0"/>
              </a:rPr>
              <a:t>'__name__’, '__package__’, 'add']</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76</a:t>
            </a:fld>
            <a:endParaRPr lang="it-IT" dirty="0"/>
          </a:p>
        </p:txBody>
      </p:sp>
    </p:spTree>
    <p:extLst>
      <p:ext uri="{BB962C8B-B14F-4D97-AF65-F5344CB8AC3E}">
        <p14:creationId xmlns:p14="http://schemas.microsoft.com/office/powerpoint/2010/main" val="510763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Packages</a:t>
            </a:r>
            <a:endParaRPr lang="it-IT" altLang="it-IT" dirty="0"/>
          </a:p>
        </p:txBody>
      </p:sp>
    </p:spTree>
    <p:extLst>
      <p:ext uri="{BB962C8B-B14F-4D97-AF65-F5344CB8AC3E}">
        <p14:creationId xmlns:p14="http://schemas.microsoft.com/office/powerpoint/2010/main" val="663435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Packages are a way of structuring Python’s module namespace by using “dotted module names”. </a:t>
            </a:r>
          </a:p>
          <a:p>
            <a:r>
              <a:rPr lang="en-GB" sz="1800" dirty="0"/>
              <a:t>The use of packages saves the authors of different modules from having to worry about each other’s global variable names</a:t>
            </a:r>
          </a:p>
          <a:p>
            <a:r>
              <a:rPr lang="en-GB" sz="1800" dirty="0"/>
              <a:t>The use of dotted module names saves the authors of multi-module packages from having to worry about each other’s module names.</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78</a:t>
            </a:fld>
            <a:endParaRPr lang="it-IT" dirty="0"/>
          </a:p>
        </p:txBody>
      </p:sp>
    </p:spTree>
    <p:extLst>
      <p:ext uri="{BB962C8B-B14F-4D97-AF65-F5344CB8AC3E}">
        <p14:creationId xmlns:p14="http://schemas.microsoft.com/office/powerpoint/2010/main" val="18457137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__</a:t>
            </a:r>
            <a:r>
              <a:rPr lang="en-GB" dirty="0" err="1"/>
              <a:t>init</a:t>
            </a:r>
            <a:r>
              <a:rPr lang="en-GB" dirty="0"/>
              <a:t>__.</a:t>
            </a:r>
            <a:r>
              <a:rPr lang="en-GB" dirty="0" err="1"/>
              <a:t>py</a:t>
            </a:r>
            <a:endParaRPr lang="en-GB" dirty="0"/>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When importing a package, Python searches through the directories on </a:t>
            </a:r>
            <a:r>
              <a:rPr lang="en-GB" sz="1800" dirty="0" err="1"/>
              <a:t>sys.path</a:t>
            </a:r>
            <a:r>
              <a:rPr lang="en-GB" sz="1800" dirty="0"/>
              <a:t> looking for the package subdirectory</a:t>
            </a:r>
          </a:p>
          <a:p>
            <a:r>
              <a:rPr lang="en-GB" sz="1800" dirty="0">
                <a:solidFill>
                  <a:schemeClr val="accent6">
                    <a:lumMod val="75000"/>
                  </a:schemeClr>
                </a:solidFill>
              </a:rPr>
              <a:t>The __</a:t>
            </a:r>
            <a:r>
              <a:rPr lang="en-GB" sz="1800" dirty="0" err="1">
                <a:solidFill>
                  <a:schemeClr val="accent6">
                    <a:lumMod val="75000"/>
                  </a:schemeClr>
                </a:solidFill>
              </a:rPr>
              <a:t>init</a:t>
            </a:r>
            <a:r>
              <a:rPr lang="en-GB" sz="1800" dirty="0">
                <a:solidFill>
                  <a:schemeClr val="accent6">
                    <a:lumMod val="75000"/>
                  </a:schemeClr>
                </a:solidFill>
              </a:rPr>
              <a:t>__.</a:t>
            </a:r>
            <a:r>
              <a:rPr lang="en-GB" sz="1800" dirty="0" err="1">
                <a:solidFill>
                  <a:schemeClr val="accent6">
                    <a:lumMod val="75000"/>
                  </a:schemeClr>
                </a:solidFill>
              </a:rPr>
              <a:t>py</a:t>
            </a:r>
            <a:r>
              <a:rPr lang="en-GB" sz="1800" dirty="0">
                <a:solidFill>
                  <a:schemeClr val="accent6">
                    <a:lumMod val="75000"/>
                  </a:schemeClr>
                </a:solidFill>
              </a:rPr>
              <a:t> files are required to make Python treat directories containing the file as packages.</a:t>
            </a:r>
          </a:p>
          <a:p>
            <a:r>
              <a:rPr lang="en-GB" sz="1800" dirty="0"/>
              <a:t>In the simplest case, __</a:t>
            </a:r>
            <a:r>
              <a:rPr lang="en-GB" sz="1800" dirty="0" err="1"/>
              <a:t>init</a:t>
            </a:r>
            <a:r>
              <a:rPr lang="en-GB" sz="1800" dirty="0"/>
              <a:t>__.</a:t>
            </a:r>
            <a:r>
              <a:rPr lang="en-GB" sz="1800" dirty="0" err="1"/>
              <a:t>py</a:t>
            </a:r>
            <a:r>
              <a:rPr lang="en-GB" sz="1800" dirty="0"/>
              <a:t> can just be an empty file, but it can also execute initialization code for the package (e.g., set the __all__ variable)</a:t>
            </a:r>
          </a:p>
          <a:p>
            <a:endParaRPr lang="en-GB" sz="1800" dirty="0"/>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79</a:t>
            </a:fld>
            <a:endParaRPr lang="it-IT" dirty="0"/>
          </a:p>
        </p:txBody>
      </p:sp>
    </p:spTree>
    <p:extLst>
      <p:ext uri="{BB962C8B-B14F-4D97-AF65-F5344CB8AC3E}">
        <p14:creationId xmlns:p14="http://schemas.microsoft.com/office/powerpoint/2010/main" val="398026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5F68692-1AAC-2A44-8E39-D67476259E11}"/>
              </a:ext>
            </a:extLst>
          </p:cNvPr>
          <p:cNvSpPr>
            <a:spLocks noGrp="1" noChangeArrowheads="1"/>
          </p:cNvSpPr>
          <p:nvPr>
            <p:ph type="title"/>
          </p:nvPr>
        </p:nvSpPr>
        <p:spPr/>
        <p:txBody>
          <a:bodyPr/>
          <a:lstStyle/>
          <a:p>
            <a:r>
              <a:rPr lang="en-US" altLang="it-IT" dirty="0"/>
              <a:t>Interpreter</a:t>
            </a:r>
          </a:p>
        </p:txBody>
      </p:sp>
      <p:sp>
        <p:nvSpPr>
          <p:cNvPr id="16386" name="Slide Number Placeholder 3">
            <a:extLst>
              <a:ext uri="{FF2B5EF4-FFF2-40B4-BE49-F238E27FC236}">
                <a16:creationId xmlns:a16="http://schemas.microsoft.com/office/drawing/2014/main" id="{E671C01C-1121-A344-A008-485BE0E3F96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443744C-31F0-E04D-8F1E-483A946EDBE0}" type="slidenum">
              <a:rPr lang="it-IT" altLang="it-IT"/>
              <a:pPr fontAlgn="base">
                <a:spcBef>
                  <a:spcPct val="0"/>
                </a:spcBef>
                <a:spcAft>
                  <a:spcPct val="0"/>
                </a:spcAft>
              </a:pPr>
              <a:t>8</a:t>
            </a:fld>
            <a:endParaRPr lang="it-IT" altLang="it-IT"/>
          </a:p>
        </p:txBody>
      </p:sp>
      <p:pic>
        <p:nvPicPr>
          <p:cNvPr id="16387" name="Content Placeholder 11">
            <a:extLst>
              <a:ext uri="{FF2B5EF4-FFF2-40B4-BE49-F238E27FC236}">
                <a16:creationId xmlns:a16="http://schemas.microsoft.com/office/drawing/2014/main" id="{DCD2F3A6-5875-A041-8DDF-D2F2FBD0D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8556" b="10782"/>
          <a:stretch>
            <a:fillRect/>
          </a:stretch>
        </p:blipFill>
        <p:spPr>
          <a:xfrm>
            <a:off x="395536" y="1700808"/>
            <a:ext cx="8465001" cy="4483193"/>
          </a:xfrm>
        </p:spPr>
      </p:pic>
    </p:spTree>
    <p:extLst>
      <p:ext uri="{BB962C8B-B14F-4D97-AF65-F5344CB8AC3E}">
        <p14:creationId xmlns:p14="http://schemas.microsoft.com/office/powerpoint/2010/main" val="37929234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Importing 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a:t>
            </a:r>
          </a:p>
          <a:p>
            <a:pPr marL="0" indent="0">
              <a:buNone/>
            </a:pPr>
            <a:r>
              <a:rPr lang="en-GB" sz="1600" dirty="0">
                <a:latin typeface="Consolas" panose="020B0609020204030204" pitchFamily="49" charset="0"/>
                <a:cs typeface="Consolas" panose="020B0609020204030204" pitchFamily="49" charset="0"/>
              </a:rPr>
              <a:t>import </a:t>
            </a:r>
            <a:r>
              <a:rPr lang="en-GB" sz="1600" dirty="0" err="1">
                <a:latin typeface="Consolas" panose="020B0609020204030204" pitchFamily="49" charset="0"/>
                <a:cs typeface="Consolas" panose="020B0609020204030204" pitchFamily="49" charset="0"/>
              </a:rPr>
              <a:t>sound.effects.echo</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sound.effects.echo.echofilter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 (available with short name)</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a:t>
            </a:r>
            <a:r>
              <a:rPr lang="en-GB" sz="1600" dirty="0">
                <a:latin typeface="Consolas" panose="020B0609020204030204" pitchFamily="49" charset="0"/>
                <a:cs typeface="Consolas" panose="020B0609020204030204" pitchFamily="49" charset="0"/>
              </a:rPr>
              <a:t> import echo</a:t>
            </a:r>
          </a:p>
          <a:p>
            <a:pPr marL="0" indent="0">
              <a:buNone/>
            </a:pPr>
            <a:r>
              <a:rPr lang="en-GB" sz="1600" dirty="0" err="1">
                <a:latin typeface="Consolas" panose="020B0609020204030204" pitchFamily="49" charset="0"/>
                <a:cs typeface="Consolas" panose="020B0609020204030204" pitchFamily="49" charset="0"/>
              </a:rPr>
              <a:t>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function</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sound.effects.echo</a:t>
            </a:r>
            <a:r>
              <a:rPr lang="en-GB" sz="1600" dirty="0">
                <a:latin typeface="Consolas" panose="020B0609020204030204" pitchFamily="49" charset="0"/>
                <a:cs typeface="Consolas" panose="020B0609020204030204" pitchFamily="49" charset="0"/>
              </a:rPr>
              <a:t> import </a:t>
            </a:r>
            <a:r>
              <a:rPr lang="en-GB" sz="1600" dirty="0" err="1">
                <a:latin typeface="Consolas" panose="020B0609020204030204" pitchFamily="49" charset="0"/>
                <a:cs typeface="Consolas" panose="020B0609020204030204" pitchFamily="49" charset="0"/>
              </a:rPr>
              <a:t>echofilter</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80</a:t>
            </a:fld>
            <a:endParaRPr lang="it-IT" dirty="0"/>
          </a:p>
        </p:txBody>
      </p:sp>
    </p:spTree>
    <p:extLst>
      <p:ext uri="{BB962C8B-B14F-4D97-AF65-F5344CB8AC3E}">
        <p14:creationId xmlns:p14="http://schemas.microsoft.com/office/powerpoint/2010/main" val="35392063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Wild imports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r>
              <a:rPr lang="en-GB" sz="2000" dirty="0"/>
              <a:t>Now what happens when the user writes </a:t>
            </a:r>
            <a:r>
              <a:rPr lang="en-GB" sz="2000" dirty="0">
                <a:solidFill>
                  <a:schemeClr val="accent6">
                    <a:lumMod val="75000"/>
                  </a:schemeClr>
                </a:solidFill>
              </a:rPr>
              <a:t>from </a:t>
            </a:r>
            <a:r>
              <a:rPr lang="en-GB" sz="2000" dirty="0" err="1">
                <a:solidFill>
                  <a:schemeClr val="accent6">
                    <a:lumMod val="75000"/>
                  </a:schemeClr>
                </a:solidFill>
              </a:rPr>
              <a:t>sound.effects</a:t>
            </a:r>
            <a:r>
              <a:rPr lang="en-GB" sz="2000" dirty="0">
                <a:solidFill>
                  <a:schemeClr val="accent6">
                    <a:lumMod val="75000"/>
                  </a:schemeClr>
                </a:solidFill>
              </a:rPr>
              <a:t> import *</a:t>
            </a:r>
            <a:r>
              <a:rPr lang="en-GB" sz="2000" dirty="0"/>
              <a:t>? One would hope that this somehow goes out to the filesystem, finds which submodules are present in the package, and imports them all. This could take a long time and importing sub-modules might have unwanted side-effects.</a:t>
            </a:r>
          </a:p>
          <a:p>
            <a:r>
              <a:rPr lang="en-GB" sz="2000" dirty="0">
                <a:solidFill>
                  <a:schemeClr val="accent6">
                    <a:lumMod val="75000"/>
                  </a:schemeClr>
                </a:solidFill>
              </a:rPr>
              <a:t>The solution is for the package (or module) to provide an explicit index of the package. </a:t>
            </a:r>
            <a:r>
              <a:rPr lang="en-GB" sz="2000" dirty="0"/>
              <a:t>The import statement uses the following convention: if a package’s __</a:t>
            </a:r>
            <a:r>
              <a:rPr lang="en-GB" sz="2000" dirty="0" err="1"/>
              <a:t>init</a:t>
            </a:r>
            <a:r>
              <a:rPr lang="en-GB" sz="2000" dirty="0"/>
              <a:t>__.</a:t>
            </a:r>
            <a:r>
              <a:rPr lang="en-GB" sz="2000" dirty="0" err="1"/>
              <a:t>py</a:t>
            </a:r>
            <a:r>
              <a:rPr lang="en-GB" sz="2000" dirty="0"/>
              <a:t> code defines a list named __all__, it is taken to be the list of module names that should be imported when from package import * is encountered.</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81</a:t>
            </a:fld>
            <a:endParaRPr lang="it-IT" dirty="0"/>
          </a:p>
        </p:txBody>
      </p:sp>
    </p:spTree>
    <p:extLst>
      <p:ext uri="{BB962C8B-B14F-4D97-AF65-F5344CB8AC3E}">
        <p14:creationId xmlns:p14="http://schemas.microsoft.com/office/powerpoint/2010/main" val="1539099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 Import * from a package</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foo.py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could</a:t>
            </a:r>
            <a:r>
              <a:rPr lang="it-IT" sz="1600" dirty="0">
                <a:latin typeface="Consolas" panose="020B0609020204030204" pitchFamily="49" charset="0"/>
                <a:cs typeface="Consolas" panose="020B0609020204030204" pitchFamily="49" charset="0"/>
              </a:rPr>
              <a:t> be a package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__</a:t>
            </a:r>
            <a:r>
              <a:rPr lang="it-IT" sz="1600" dirty="0" err="1">
                <a:solidFill>
                  <a:schemeClr val="accent6">
                    <a:lumMod val="75000"/>
                  </a:schemeClr>
                </a:solidFill>
                <a:latin typeface="Consolas" panose="020B0609020204030204" pitchFamily="49" charset="0"/>
                <a:cs typeface="Consolas" panose="020B0609020204030204" pitchFamily="49" charset="0"/>
              </a:rPr>
              <a:t>all</a:t>
            </a:r>
            <a:r>
              <a:rPr lang="it-IT" sz="1600" dirty="0">
                <a:solidFill>
                  <a:schemeClr val="accent6">
                    <a:lumMod val="75000"/>
                  </a:schemeClr>
                </a:solidFill>
                <a:latin typeface="Consolas" panose="020B0609020204030204" pitchFamily="49" charset="0"/>
                <a:cs typeface="Consolas" panose="020B0609020204030204" pitchFamily="49" charset="0"/>
              </a:rPr>
              <a:t>__ = ['bar', '</a:t>
            </a:r>
            <a:r>
              <a:rPr lang="it-IT" sz="1600" dirty="0" err="1">
                <a:solidFill>
                  <a:schemeClr val="accent6">
                    <a:lumMod val="75000"/>
                  </a:schemeClr>
                </a:solidFill>
                <a:latin typeface="Consolas" panose="020B0609020204030204" pitchFamily="49" charset="0"/>
                <a:cs typeface="Consolas" panose="020B0609020204030204" pitchFamily="49" charset="0"/>
              </a:rPr>
              <a:t>baz</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latin typeface="Consolas" panose="020B0609020204030204" pitchFamily="49" charset="0"/>
                <a:cs typeface="Consolas" panose="020B0609020204030204" pitchFamily="49" charset="0"/>
              </a:rPr>
              <a:t>waz</a:t>
            </a:r>
            <a:r>
              <a:rPr lang="it-IT" sz="1600" dirty="0">
                <a:latin typeface="Consolas" panose="020B0609020204030204" pitchFamily="49" charset="0"/>
                <a:cs typeface="Consolas" panose="020B0609020204030204" pitchFamily="49" charset="0"/>
              </a:rPr>
              <a:t> = 5 </a:t>
            </a:r>
          </a:p>
          <a:p>
            <a:pPr marL="0" indent="0">
              <a:buNone/>
            </a:pPr>
            <a:r>
              <a:rPr lang="it-IT" sz="1600" dirty="0">
                <a:latin typeface="Consolas" panose="020B0609020204030204" pitchFamily="49" charset="0"/>
                <a:cs typeface="Consolas" panose="020B0609020204030204" pitchFamily="49" charset="0"/>
              </a:rPr>
              <a:t>bar = 10 </a:t>
            </a:r>
          </a:p>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main.py</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from </a:t>
            </a:r>
            <a:r>
              <a:rPr lang="it-IT" sz="1600" dirty="0" err="1">
                <a:latin typeface="Consolas" panose="020B0609020204030204" pitchFamily="49" charset="0"/>
                <a:cs typeface="Consolas" panose="020B0609020204030204" pitchFamily="49" charset="0"/>
              </a:rPr>
              <a:t>foo</a:t>
            </a:r>
            <a:r>
              <a:rPr lang="it-IT" sz="1600" dirty="0">
                <a:latin typeface="Consolas" panose="020B0609020204030204" pitchFamily="49" charset="0"/>
                <a:cs typeface="Consolas" panose="020B0609020204030204" pitchFamily="49" charset="0"/>
              </a:rPr>
              <a:t> import *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(bar)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The </a:t>
            </a:r>
            <a:r>
              <a:rPr lang="it-IT" sz="1600" dirty="0" err="1">
                <a:solidFill>
                  <a:schemeClr val="accent6">
                    <a:lumMod val="75000"/>
                  </a:schemeClr>
                </a:solidFill>
                <a:latin typeface="Consolas" panose="020B0609020204030204" pitchFamily="49" charset="0"/>
                <a:cs typeface="Consolas" panose="020B0609020204030204" pitchFamily="49" charset="0"/>
              </a:rPr>
              <a:t>following</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will</a:t>
            </a:r>
            <a:r>
              <a:rPr lang="it-IT" sz="1600" dirty="0">
                <a:solidFill>
                  <a:schemeClr val="accent6">
                    <a:lumMod val="75000"/>
                  </a:schemeClr>
                </a:solidFill>
                <a:latin typeface="Consolas" panose="020B0609020204030204" pitchFamily="49" charset="0"/>
                <a:cs typeface="Consolas" panose="020B0609020204030204" pitchFamily="49" charset="0"/>
              </a:rPr>
              <a:t> trigger an </a:t>
            </a:r>
            <a:r>
              <a:rPr lang="it-IT" sz="1600" dirty="0" err="1">
                <a:solidFill>
                  <a:schemeClr val="accent6">
                    <a:lumMod val="75000"/>
                  </a:schemeClr>
                </a:solidFill>
                <a:latin typeface="Consolas" panose="020B0609020204030204" pitchFamily="49" charset="0"/>
                <a:cs typeface="Consolas" panose="020B0609020204030204" pitchFamily="49" charset="0"/>
              </a:rPr>
              <a:t>exception</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as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not</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exported</a:t>
            </a:r>
            <a:r>
              <a:rPr lang="it-IT" sz="1600" dirty="0">
                <a:solidFill>
                  <a:schemeClr val="accent6">
                    <a:lumMod val="75000"/>
                  </a:schemeClr>
                </a:solidFill>
                <a:latin typeface="Consolas" panose="020B0609020204030204" pitchFamily="49" charset="0"/>
                <a:cs typeface="Consolas" panose="020B0609020204030204" pitchFamily="49" charset="0"/>
              </a:rPr>
              <a:t> by the </a:t>
            </a:r>
            <a:r>
              <a:rPr lang="it-IT" sz="1600" dirty="0" err="1">
                <a:solidFill>
                  <a:schemeClr val="accent6">
                    <a:lumMod val="75000"/>
                  </a:schemeClr>
                </a:solidFill>
                <a:latin typeface="Consolas" panose="020B0609020204030204" pitchFamily="49" charset="0"/>
                <a:cs typeface="Consolas" panose="020B0609020204030204" pitchFamily="49" charset="0"/>
              </a:rPr>
              <a:t>module</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solidFill>
                  <a:schemeClr val="accent6">
                    <a:lumMod val="75000"/>
                  </a:schemeClr>
                </a:solidFill>
                <a:latin typeface="Consolas" panose="020B0609020204030204" pitchFamily="49" charset="0"/>
                <a:cs typeface="Consolas" panose="020B0609020204030204" pitchFamily="49" charset="0"/>
              </a:rPr>
              <a:t>print</a:t>
            </a:r>
            <a:r>
              <a:rPr lang="it-IT" sz="1600" dirty="0">
                <a:solidFill>
                  <a:schemeClr val="accent6">
                    <a:lumMod val="75000"/>
                  </a:schemeClr>
                </a:solidFill>
                <a:latin typeface="Consolas" panose="020B0609020204030204" pitchFamily="49" charset="0"/>
                <a:cs typeface="Consolas" panose="020B0609020204030204" pitchFamily="49" charset="0"/>
              </a:rPr>
              <a:t>(</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a:t>
            </a:r>
            <a:endParaRPr lang="en-GB" sz="16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82</a:t>
            </a:fld>
            <a:endParaRPr lang="it-IT" dirty="0"/>
          </a:p>
        </p:txBody>
      </p:sp>
    </p:spTree>
    <p:extLst>
      <p:ext uri="{BB962C8B-B14F-4D97-AF65-F5344CB8AC3E}">
        <p14:creationId xmlns:p14="http://schemas.microsoft.com/office/powerpoint/2010/main" val="396182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Using Python</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200" dirty="0"/>
              <a:t>The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shell</a:t>
            </a:r>
            <a:r>
              <a:rPr lang="it-IT" sz="2200" dirty="0">
                <a:solidFill>
                  <a:schemeClr val="accent6">
                    <a:lumMod val="75000"/>
                  </a:schemeClr>
                </a:solidFill>
              </a:rPr>
              <a:t> </a:t>
            </a:r>
            <a:r>
              <a:rPr lang="it-IT" sz="2200" dirty="0" err="1"/>
              <a:t>is</a:t>
            </a:r>
            <a:r>
              <a:rPr lang="it-IT" sz="2200" dirty="0"/>
              <a:t> an </a:t>
            </a:r>
            <a:r>
              <a:rPr lang="it-IT" sz="2200" dirty="0" err="1"/>
              <a:t>interface</a:t>
            </a:r>
            <a:r>
              <a:rPr lang="it-IT" sz="2200" dirty="0"/>
              <a:t> for </a:t>
            </a:r>
            <a:r>
              <a:rPr lang="it-IT" sz="2200" dirty="0" err="1"/>
              <a:t>typing</a:t>
            </a:r>
            <a:r>
              <a:rPr lang="it-IT" sz="2200" dirty="0"/>
              <a:t> </a:t>
            </a:r>
            <a:r>
              <a:rPr lang="it-IT" sz="2200" dirty="0" err="1"/>
              <a:t>Python</a:t>
            </a:r>
            <a:r>
              <a:rPr lang="it-IT" sz="2200" dirty="0"/>
              <a:t> code and </a:t>
            </a:r>
            <a:r>
              <a:rPr lang="it-IT" sz="2200" dirty="0" err="1"/>
              <a:t>executing</a:t>
            </a:r>
            <a:r>
              <a:rPr lang="it-IT" sz="2200" dirty="0"/>
              <a:t> </a:t>
            </a:r>
            <a:r>
              <a:rPr lang="it-IT" sz="2200" dirty="0" err="1"/>
              <a:t>it</a:t>
            </a:r>
            <a:r>
              <a:rPr lang="it-IT" sz="2200" dirty="0"/>
              <a:t> </a:t>
            </a:r>
            <a:r>
              <a:rPr lang="it-IT" sz="2200" dirty="0" err="1"/>
              <a:t>directly</a:t>
            </a:r>
            <a:r>
              <a:rPr lang="it-IT" sz="2200" dirty="0"/>
              <a:t> in </a:t>
            </a:r>
            <a:r>
              <a:rPr lang="it-IT" sz="2200" dirty="0" err="1"/>
              <a:t>your</a:t>
            </a:r>
            <a:r>
              <a:rPr lang="it-IT" sz="2200" dirty="0"/>
              <a:t> </a:t>
            </a:r>
            <a:r>
              <a:rPr lang="it-IT" sz="2200" dirty="0" err="1"/>
              <a:t>computer’s</a:t>
            </a:r>
            <a:r>
              <a:rPr lang="it-IT" sz="2200" dirty="0"/>
              <a:t> terminal.</a:t>
            </a:r>
          </a:p>
          <a:p>
            <a:r>
              <a:rPr lang="it-IT" sz="2200" dirty="0"/>
              <a:t>The </a:t>
            </a:r>
            <a:r>
              <a:rPr lang="it-IT" sz="2200" dirty="0" err="1">
                <a:solidFill>
                  <a:schemeClr val="accent6">
                    <a:lumMod val="75000"/>
                  </a:schemeClr>
                </a:solidFill>
              </a:rPr>
              <a:t>IPython</a:t>
            </a:r>
            <a:r>
              <a:rPr lang="it-IT" sz="2200" dirty="0">
                <a:solidFill>
                  <a:schemeClr val="accent6">
                    <a:lumMod val="75000"/>
                  </a:schemeClr>
                </a:solidFill>
              </a:rPr>
              <a:t> </a:t>
            </a:r>
            <a:r>
              <a:rPr lang="it-IT" sz="2200" dirty="0" err="1">
                <a:solidFill>
                  <a:schemeClr val="accent6">
                    <a:lumMod val="75000"/>
                  </a:schemeClr>
                </a:solidFill>
              </a:rPr>
              <a:t>shell</a:t>
            </a:r>
            <a:r>
              <a:rPr lang="it-IT" sz="2200" dirty="0">
                <a:solidFill>
                  <a:schemeClr val="accent6">
                    <a:lumMod val="75000"/>
                  </a:schemeClr>
                </a:solidFill>
              </a:rPr>
              <a:t> </a:t>
            </a:r>
            <a:r>
              <a:rPr lang="it-IT" sz="2200" dirty="0" err="1"/>
              <a:t>is</a:t>
            </a:r>
            <a:r>
              <a:rPr lang="it-IT" sz="2200" dirty="0"/>
              <a:t> a </a:t>
            </a:r>
            <a:r>
              <a:rPr lang="it-IT" sz="2200" dirty="0" err="1"/>
              <a:t>much</a:t>
            </a:r>
            <a:r>
              <a:rPr lang="it-IT" sz="2200" dirty="0"/>
              <a:t> </a:t>
            </a:r>
            <a:r>
              <a:rPr lang="it-IT" sz="2200" dirty="0" err="1"/>
              <a:t>nicer</a:t>
            </a:r>
            <a:r>
              <a:rPr lang="it-IT" sz="2200" dirty="0"/>
              <a:t> </a:t>
            </a:r>
            <a:r>
              <a:rPr lang="it-IT" sz="2200" dirty="0" err="1"/>
              <a:t>version</a:t>
            </a:r>
            <a:r>
              <a:rPr lang="it-IT" sz="2200" dirty="0"/>
              <a:t> of the </a:t>
            </a:r>
            <a:r>
              <a:rPr lang="it-IT" sz="2200" dirty="0" err="1"/>
              <a:t>Python</a:t>
            </a:r>
            <a:r>
              <a:rPr lang="it-IT" sz="2200" dirty="0"/>
              <a:t> </a:t>
            </a:r>
            <a:r>
              <a:rPr lang="it-IT" sz="2200" dirty="0" err="1"/>
              <a:t>shell</a:t>
            </a:r>
            <a:r>
              <a:rPr lang="it-IT" sz="2200" dirty="0"/>
              <a:t>. </a:t>
            </a:r>
            <a:r>
              <a:rPr lang="it-IT" sz="2200" dirty="0" err="1"/>
              <a:t>It</a:t>
            </a:r>
            <a:r>
              <a:rPr lang="it-IT" sz="2200" dirty="0"/>
              <a:t> </a:t>
            </a:r>
            <a:r>
              <a:rPr lang="it-IT" sz="2200" dirty="0" err="1"/>
              <a:t>provides</a:t>
            </a:r>
            <a:r>
              <a:rPr lang="it-IT" sz="2200" dirty="0"/>
              <a:t> </a:t>
            </a:r>
            <a:r>
              <a:rPr lang="it-IT" sz="2200" dirty="0" err="1"/>
              <a:t>syntax</a:t>
            </a:r>
            <a:r>
              <a:rPr lang="it-IT" sz="2200" dirty="0"/>
              <a:t> </a:t>
            </a:r>
            <a:r>
              <a:rPr lang="it-IT" sz="2200" dirty="0" err="1"/>
              <a:t>highlighting</a:t>
            </a:r>
            <a:r>
              <a:rPr lang="it-IT" sz="2200" dirty="0"/>
              <a:t>, </a:t>
            </a:r>
            <a:r>
              <a:rPr lang="it-IT" sz="2200" dirty="0" err="1"/>
              <a:t>autocompletion</a:t>
            </a:r>
            <a:r>
              <a:rPr lang="it-IT" sz="2200" dirty="0"/>
              <a:t>, and </a:t>
            </a:r>
            <a:r>
              <a:rPr lang="it-IT" sz="2200" dirty="0" err="1"/>
              <a:t>other</a:t>
            </a:r>
            <a:r>
              <a:rPr lang="it-IT" sz="2200" dirty="0"/>
              <a:t> </a:t>
            </a:r>
            <a:r>
              <a:rPr lang="it-IT" sz="2200" dirty="0" err="1"/>
              <a:t>features</a:t>
            </a:r>
            <a:r>
              <a:rPr lang="it-IT" sz="2200" dirty="0"/>
              <a:t>.</a:t>
            </a:r>
          </a:p>
          <a:p>
            <a:r>
              <a:rPr lang="it-IT" sz="2200" dirty="0"/>
              <a:t>An </a:t>
            </a:r>
            <a:r>
              <a:rPr lang="it-IT" sz="2200" dirty="0">
                <a:solidFill>
                  <a:schemeClr val="accent6">
                    <a:lumMod val="75000"/>
                  </a:schemeClr>
                </a:solidFill>
              </a:rPr>
              <a:t>IDE</a:t>
            </a:r>
            <a:r>
              <a:rPr lang="it-IT" sz="2200" dirty="0"/>
              <a:t> </a:t>
            </a:r>
            <a:r>
              <a:rPr lang="it-IT" sz="2200" dirty="0" err="1"/>
              <a:t>is</a:t>
            </a:r>
            <a:r>
              <a:rPr lang="it-IT" sz="2200" dirty="0"/>
              <a:t> a sophisticated text editor </a:t>
            </a:r>
            <a:r>
              <a:rPr lang="it-IT" sz="2200" dirty="0" err="1"/>
              <a:t>that</a:t>
            </a:r>
            <a:r>
              <a:rPr lang="it-IT" sz="2200" dirty="0"/>
              <a:t> </a:t>
            </a:r>
            <a:r>
              <a:rPr lang="it-IT" sz="2200" dirty="0" err="1"/>
              <a:t>allows</a:t>
            </a:r>
            <a:r>
              <a:rPr lang="it-IT" sz="2200" dirty="0"/>
              <a:t> </a:t>
            </a:r>
            <a:r>
              <a:rPr lang="it-IT" sz="2200" dirty="0" err="1"/>
              <a:t>you</a:t>
            </a:r>
            <a:r>
              <a:rPr lang="it-IT" sz="2200" dirty="0"/>
              <a:t> </a:t>
            </a:r>
            <a:r>
              <a:rPr lang="it-IT" sz="2200" dirty="0" err="1"/>
              <a:t>edit</a:t>
            </a:r>
            <a:r>
              <a:rPr lang="it-IT" sz="2200" dirty="0"/>
              <a:t>, </a:t>
            </a:r>
            <a:r>
              <a:rPr lang="it-IT" sz="2200" dirty="0" err="1"/>
              <a:t>run</a:t>
            </a:r>
            <a:r>
              <a:rPr lang="it-IT" sz="2200" dirty="0"/>
              <a:t>, and </a:t>
            </a:r>
            <a:r>
              <a:rPr lang="it-IT" sz="2200" dirty="0" err="1"/>
              <a:t>debug</a:t>
            </a:r>
            <a:r>
              <a:rPr lang="it-IT" sz="2200" dirty="0"/>
              <a:t> code. The </a:t>
            </a:r>
            <a:r>
              <a:rPr lang="it-IT" sz="2200" dirty="0" err="1"/>
              <a:t>most</a:t>
            </a:r>
            <a:r>
              <a:rPr lang="it-IT" sz="2200" dirty="0"/>
              <a:t> </a:t>
            </a:r>
            <a:r>
              <a:rPr lang="it-IT" sz="2200" dirty="0" err="1"/>
              <a:t>used</a:t>
            </a:r>
            <a:r>
              <a:rPr lang="it-IT" sz="2200" dirty="0"/>
              <a:t> </a:t>
            </a:r>
            <a:r>
              <a:rPr lang="it-IT" sz="2200" dirty="0" err="1"/>
              <a:t>is</a:t>
            </a:r>
            <a:r>
              <a:rPr lang="it-IT" sz="2200" dirty="0"/>
              <a:t> </a:t>
            </a:r>
            <a:r>
              <a:rPr lang="it-IT" sz="2200" dirty="0" err="1">
                <a:solidFill>
                  <a:schemeClr val="accent6">
                    <a:lumMod val="75000"/>
                  </a:schemeClr>
                </a:solidFill>
              </a:rPr>
              <a:t>PyCharm</a:t>
            </a:r>
            <a:r>
              <a:rPr lang="it-IT" sz="2200" dirty="0"/>
              <a:t>. The default </a:t>
            </a:r>
            <a:r>
              <a:rPr lang="it-IT" sz="2200" dirty="0" err="1"/>
              <a:t>one</a:t>
            </a:r>
            <a:r>
              <a:rPr lang="it-IT" sz="2200" dirty="0"/>
              <a:t> </a:t>
            </a:r>
            <a:r>
              <a:rPr lang="it-IT" sz="2200" dirty="0" err="1"/>
              <a:t>is</a:t>
            </a:r>
            <a:r>
              <a:rPr lang="it-IT" sz="2200" dirty="0"/>
              <a:t> </a:t>
            </a:r>
            <a:r>
              <a:rPr lang="it-IT" sz="2200" dirty="0">
                <a:solidFill>
                  <a:schemeClr val="accent6">
                    <a:lumMod val="75000"/>
                  </a:schemeClr>
                </a:solidFill>
              </a:rPr>
              <a:t>IDLE</a:t>
            </a:r>
            <a:r>
              <a:rPr lang="it-IT" sz="2200" dirty="0"/>
              <a:t>.</a:t>
            </a:r>
          </a:p>
          <a:p>
            <a:r>
              <a:rPr lang="it-IT" sz="2200" dirty="0" err="1"/>
              <a:t>Python</a:t>
            </a:r>
            <a:r>
              <a:rPr lang="it-IT" sz="2200" dirty="0"/>
              <a:t> scripts can be </a:t>
            </a:r>
            <a:r>
              <a:rPr lang="it-IT" sz="2200" dirty="0" err="1"/>
              <a:t>run</a:t>
            </a:r>
            <a:r>
              <a:rPr lang="it-IT" sz="2200" dirty="0"/>
              <a:t> from </a:t>
            </a:r>
            <a:r>
              <a:rPr lang="it-IT" sz="2200" dirty="0" err="1">
                <a:solidFill>
                  <a:schemeClr val="accent6">
                    <a:lumMod val="75000"/>
                  </a:schemeClr>
                </a:solidFill>
              </a:rPr>
              <a:t>command</a:t>
            </a:r>
            <a:r>
              <a:rPr lang="it-IT" sz="2200" dirty="0">
                <a:solidFill>
                  <a:schemeClr val="accent6">
                    <a:lumMod val="75000"/>
                  </a:schemeClr>
                </a:solidFill>
              </a:rPr>
              <a:t> line</a:t>
            </a:r>
            <a:r>
              <a:rPr lang="it-IT" sz="2200" dirty="0"/>
              <a:t>.</a:t>
            </a:r>
          </a:p>
          <a:p>
            <a:r>
              <a:rPr lang="it-IT" sz="2200" dirty="0"/>
              <a:t>The </a:t>
            </a:r>
            <a:r>
              <a:rPr lang="it-IT" sz="2200" dirty="0" err="1">
                <a:solidFill>
                  <a:schemeClr val="accent6">
                    <a:lumMod val="75000"/>
                  </a:schemeClr>
                </a:solidFill>
              </a:rPr>
              <a:t>Jupyter</a:t>
            </a:r>
            <a:r>
              <a:rPr lang="it-IT" sz="2200" dirty="0">
                <a:solidFill>
                  <a:schemeClr val="accent6">
                    <a:lumMod val="75000"/>
                  </a:schemeClr>
                </a:solidFill>
              </a:rPr>
              <a:t> Notebook </a:t>
            </a:r>
            <a:r>
              <a:rPr lang="it-IT" sz="2200" dirty="0" err="1"/>
              <a:t>is</a:t>
            </a:r>
            <a:r>
              <a:rPr lang="it-IT" sz="2200" dirty="0"/>
              <a:t> a </a:t>
            </a:r>
            <a:r>
              <a:rPr lang="it-IT" sz="2200" dirty="0" err="1"/>
              <a:t>powerful</a:t>
            </a:r>
            <a:r>
              <a:rPr lang="it-IT" sz="2200" dirty="0"/>
              <a:t> </a:t>
            </a:r>
            <a:r>
              <a:rPr lang="it-IT" sz="2200" dirty="0" err="1"/>
              <a:t>tool</a:t>
            </a:r>
            <a:r>
              <a:rPr lang="it-IT" sz="2200" dirty="0"/>
              <a:t> for </a:t>
            </a:r>
            <a:r>
              <a:rPr lang="it-IT" sz="2200" dirty="0" err="1"/>
              <a:t>prototyping</a:t>
            </a:r>
            <a:r>
              <a:rPr lang="it-IT" sz="2200" dirty="0"/>
              <a:t> and </a:t>
            </a:r>
            <a:r>
              <a:rPr lang="it-IT" sz="2200" dirty="0" err="1"/>
              <a:t>experimenting</a:t>
            </a:r>
            <a:r>
              <a:rPr lang="it-IT" sz="2200" dirty="0"/>
              <a:t> with code, </a:t>
            </a:r>
            <a:r>
              <a:rPr lang="it-IT" sz="2200" dirty="0" err="1"/>
              <a:t>as</a:t>
            </a:r>
            <a:r>
              <a:rPr lang="it-IT" sz="2200" dirty="0"/>
              <a:t> </a:t>
            </a:r>
            <a:r>
              <a:rPr lang="it-IT" sz="2200" dirty="0" err="1"/>
              <a:t>well</a:t>
            </a:r>
            <a:r>
              <a:rPr lang="it-IT" sz="2200" dirty="0"/>
              <a:t> </a:t>
            </a:r>
            <a:r>
              <a:rPr lang="it-IT" sz="2200" dirty="0" err="1"/>
              <a:t>as</a:t>
            </a:r>
            <a:r>
              <a:rPr lang="it-IT" sz="2200" dirty="0"/>
              <a:t> </a:t>
            </a:r>
            <a:r>
              <a:rPr lang="it-IT" sz="2200" dirty="0" err="1"/>
              <a:t>visualizing</a:t>
            </a:r>
            <a:r>
              <a:rPr lang="it-IT" sz="2200" dirty="0"/>
              <a:t> data and </a:t>
            </a:r>
            <a:r>
              <a:rPr lang="it-IT" sz="2200" dirty="0" err="1"/>
              <a:t>writing</a:t>
            </a:r>
            <a:r>
              <a:rPr lang="it-IT" sz="2200" dirty="0"/>
              <a:t> </a:t>
            </a:r>
            <a:r>
              <a:rPr lang="it-IT" sz="2200" dirty="0" err="1"/>
              <a:t>nicely-formatted</a:t>
            </a:r>
            <a:r>
              <a:rPr lang="it-IT" sz="2200" dirty="0"/>
              <a:t> text. </a:t>
            </a:r>
            <a:r>
              <a:rPr lang="it-IT" sz="2200" dirty="0" err="1"/>
              <a:t>We</a:t>
            </a:r>
            <a:r>
              <a:rPr lang="it-IT" sz="2200" dirty="0"/>
              <a:t> </a:t>
            </a:r>
            <a:r>
              <a:rPr lang="it-IT" sz="2200" dirty="0" err="1"/>
              <a:t>will</a:t>
            </a:r>
            <a:r>
              <a:rPr lang="it-IT" sz="2200" dirty="0"/>
              <a:t> be </a:t>
            </a:r>
            <a:r>
              <a:rPr lang="it-IT" sz="2200" dirty="0" err="1"/>
              <a:t>using</a:t>
            </a:r>
            <a:r>
              <a:rPr lang="it-IT" sz="2200" dirty="0"/>
              <a:t> </a:t>
            </a:r>
            <a:r>
              <a:rPr lang="it-IT" sz="2200" dirty="0" err="1"/>
              <a:t>this</a:t>
            </a:r>
            <a:r>
              <a:rPr lang="it-IT" sz="2200" dirty="0"/>
              <a:t> </a:t>
            </a:r>
            <a:r>
              <a:rPr lang="it-IT" sz="2200" dirty="0" err="1"/>
              <a:t>throughout</a:t>
            </a:r>
            <a:r>
              <a:rPr lang="it-IT" sz="2200" dirty="0"/>
              <a:t> the </a:t>
            </a:r>
            <a:r>
              <a:rPr lang="it-IT" sz="2200" dirty="0" err="1"/>
              <a:t>course</a:t>
            </a:r>
            <a:r>
              <a:rPr lang="it-IT" sz="2200" dirty="0"/>
              <a:t>.</a:t>
            </a:r>
          </a:p>
          <a:p>
            <a:endParaRPr lang="it-IT" sz="2200" dirty="0"/>
          </a:p>
          <a:p>
            <a:endParaRPr lang="en-GB" sz="22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9</a:t>
            </a:fld>
            <a:endParaRPr lang="it-IT" dirty="0"/>
          </a:p>
        </p:txBody>
      </p:sp>
    </p:spTree>
    <p:extLst>
      <p:ext uri="{BB962C8B-B14F-4D97-AF65-F5344CB8AC3E}">
        <p14:creationId xmlns:p14="http://schemas.microsoft.com/office/powerpoint/2010/main" val="378297268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10726</TotalTime>
  <Words>5385</Words>
  <Application>Microsoft Macintosh PowerPoint</Application>
  <PresentationFormat>On-screen Show (4:3)</PresentationFormat>
  <Paragraphs>1103</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Consolas</vt:lpstr>
      <vt:lpstr>Wingdings</vt:lpstr>
      <vt:lpstr>Nicola</vt:lpstr>
      <vt:lpstr>Python Basics</vt:lpstr>
      <vt:lpstr>Timeline</vt:lpstr>
      <vt:lpstr>Pros and Cons</vt:lpstr>
      <vt:lpstr>The Zen of Python</vt:lpstr>
      <vt:lpstr>import this</vt:lpstr>
      <vt:lpstr>PEPs</vt:lpstr>
      <vt:lpstr>Building and running</vt:lpstr>
      <vt:lpstr>Interpreter</vt:lpstr>
      <vt:lpstr>Using Python</vt:lpstr>
      <vt:lpstr>Executing scripts</vt:lpstr>
      <vt:lpstr>Libraries</vt:lpstr>
      <vt:lpstr>Virtual environments</vt:lpstr>
      <vt:lpstr>Basic concepts</vt:lpstr>
      <vt:lpstr>__name__</vt:lpstr>
      <vt:lpstr>Single-line statement</vt:lpstr>
      <vt:lpstr>Multi-line statement</vt:lpstr>
      <vt:lpstr>Indentation</vt:lpstr>
      <vt:lpstr>Comments</vt:lpstr>
      <vt:lpstr>Docstring</vt:lpstr>
      <vt:lpstr>Variable Assignment</vt:lpstr>
      <vt:lpstr>Constants</vt:lpstr>
      <vt:lpstr>Naming variables</vt:lpstr>
      <vt:lpstr>Reserved Words</vt:lpstr>
      <vt:lpstr>Everything Is an Object</vt:lpstr>
      <vt:lpstr>Everything Is an Object</vt:lpstr>
      <vt:lpstr>Literals</vt:lpstr>
      <vt:lpstr>Numeric literals</vt:lpstr>
      <vt:lpstr>Boolean literals</vt:lpstr>
      <vt:lpstr>String literals</vt:lpstr>
      <vt:lpstr>type()</vt:lpstr>
      <vt:lpstr>Implicit Casting</vt:lpstr>
      <vt:lpstr>Explicit Casting</vt:lpstr>
      <vt:lpstr>Operators</vt:lpstr>
      <vt:lpstr>Arithmetic Operators</vt:lpstr>
      <vt:lpstr>Bitwise Operators</vt:lpstr>
      <vt:lpstr>Membership Operators</vt:lpstr>
      <vt:lpstr>Comparison Operators</vt:lpstr>
      <vt:lpstr>Numeric Literals</vt:lpstr>
      <vt:lpstr>Math Module</vt:lpstr>
      <vt:lpstr>String Literals</vt:lpstr>
      <vt:lpstr>String</vt:lpstr>
      <vt:lpstr>len()</vt:lpstr>
      <vt:lpstr>Accessing characters</vt:lpstr>
      <vt:lpstr>Changing Strings</vt:lpstr>
      <vt:lpstr>Combining Strings</vt:lpstr>
      <vt:lpstr>Combining Strings</vt:lpstr>
      <vt:lpstr>Formatting Strings</vt:lpstr>
      <vt:lpstr>Dealing with whitespaces</vt:lpstr>
      <vt:lpstr>Cases</vt:lpstr>
      <vt:lpstr>String membership</vt:lpstr>
      <vt:lpstr>Flow control</vt:lpstr>
      <vt:lpstr>if .. else</vt:lpstr>
      <vt:lpstr>if .. elif .. else</vt:lpstr>
      <vt:lpstr>for loop</vt:lpstr>
      <vt:lpstr>range()</vt:lpstr>
      <vt:lpstr>range()</vt:lpstr>
      <vt:lpstr>for and else</vt:lpstr>
      <vt:lpstr>while loop</vt:lpstr>
      <vt:lpstr>while and else</vt:lpstr>
      <vt:lpstr>break and continue</vt:lpstr>
      <vt:lpstr>pass</vt:lpstr>
      <vt:lpstr>Functions</vt:lpstr>
      <vt:lpstr>Syntax of Functions</vt:lpstr>
      <vt:lpstr>Passing parameters</vt:lpstr>
      <vt:lpstr>Passing parameters</vt:lpstr>
      <vt:lpstr>Default Arguments</vt:lpstr>
      <vt:lpstr>Keyword Arguments</vt:lpstr>
      <vt:lpstr>Arbitrary Arguments</vt:lpstr>
      <vt:lpstr>Global variables</vt:lpstr>
      <vt:lpstr>Global variables, caveat</vt:lpstr>
      <vt:lpstr>Modules</vt:lpstr>
      <vt:lpstr>Modules</vt:lpstr>
      <vt:lpstr>Importing modules</vt:lpstr>
      <vt:lpstr>Standard modules</vt:lpstr>
      <vt:lpstr>Search path</vt:lpstr>
      <vt:lpstr>dir() built-in function</vt:lpstr>
      <vt:lpstr>Packages</vt:lpstr>
      <vt:lpstr>Packages</vt:lpstr>
      <vt:lpstr>__init__.py</vt:lpstr>
      <vt:lpstr>Importing packages</vt:lpstr>
      <vt:lpstr>Wild imports</vt:lpstr>
      <vt:lpstr> Import * from a package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457</cp:revision>
  <cp:lastPrinted>2020-03-01T16:00:09Z</cp:lastPrinted>
  <dcterms:created xsi:type="dcterms:W3CDTF">2011-09-06T09:06:15Z</dcterms:created>
  <dcterms:modified xsi:type="dcterms:W3CDTF">2020-11-25T14:02:46Z</dcterms:modified>
</cp:coreProperties>
</file>