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256" r:id="rId2"/>
    <p:sldId id="346" r:id="rId3"/>
    <p:sldId id="282" r:id="rId4"/>
    <p:sldId id="348" r:id="rId5"/>
    <p:sldId id="360" r:id="rId6"/>
    <p:sldId id="361" r:id="rId7"/>
    <p:sldId id="317" r:id="rId8"/>
    <p:sldId id="320" r:id="rId9"/>
    <p:sldId id="321" r:id="rId10"/>
    <p:sldId id="336" r:id="rId11"/>
    <p:sldId id="344" r:id="rId12"/>
    <p:sldId id="326" r:id="rId13"/>
    <p:sldId id="297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5" r:id="rId24"/>
    <p:sldId id="286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4" r:id="rId33"/>
    <p:sldId id="288" r:id="rId34"/>
    <p:sldId id="349" r:id="rId35"/>
    <p:sldId id="291" r:id="rId36"/>
    <p:sldId id="350" r:id="rId37"/>
    <p:sldId id="351" r:id="rId38"/>
    <p:sldId id="352" r:id="rId39"/>
    <p:sldId id="353" r:id="rId40"/>
    <p:sldId id="354" r:id="rId41"/>
    <p:sldId id="293" r:id="rId42"/>
    <p:sldId id="287" r:id="rId43"/>
    <p:sldId id="359" r:id="rId44"/>
    <p:sldId id="306" r:id="rId45"/>
    <p:sldId id="310" r:id="rId46"/>
    <p:sldId id="311" r:id="rId47"/>
    <p:sldId id="312" r:id="rId48"/>
    <p:sldId id="316" r:id="rId49"/>
    <p:sldId id="272" r:id="rId50"/>
    <p:sldId id="322" r:id="rId51"/>
    <p:sldId id="323" r:id="rId52"/>
    <p:sldId id="324" r:id="rId53"/>
    <p:sldId id="325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7" r:id="rId63"/>
    <p:sldId id="338" r:id="rId64"/>
    <p:sldId id="339" r:id="rId65"/>
    <p:sldId id="314" r:id="rId66"/>
    <p:sldId id="340" r:id="rId67"/>
    <p:sldId id="341" r:id="rId68"/>
    <p:sldId id="342" r:id="rId69"/>
    <p:sldId id="343" r:id="rId70"/>
    <p:sldId id="355" r:id="rId71"/>
    <p:sldId id="356" r:id="rId72"/>
    <p:sldId id="357" r:id="rId73"/>
    <p:sldId id="362" r:id="rId74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1"/>
    <p:restoredTop sz="93609"/>
  </p:normalViewPr>
  <p:slideViewPr>
    <p:cSldViewPr>
      <p:cViewPr varScale="1">
        <p:scale>
          <a:sx n="120" d="100"/>
          <a:sy n="120" d="100"/>
        </p:scale>
        <p:origin x="12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352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2CAC0-C167-6C4E-B561-2FF143EE0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966DD-1E6C-4D41-B8D9-78DC39270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F2BA-9128-DF4E-8DE0-A51BD831198C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830B8-B7BF-D94A-8605-AD4518D02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AC64-5F0C-7B44-B082-C78A44E7D1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7AF96-A4D3-8842-8547-10016ED5E1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3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955FBCF-214F-1C4A-8DE5-15806F7DA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DD893E-CDF3-0748-A5A9-E6B9D45DA9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62B1732-46DD-FF44-903D-CFDBFB1FD243}" type="datetimeFigureOut">
              <a:rPr lang="it-IT"/>
              <a:pPr>
                <a:defRPr/>
              </a:pPr>
              <a:t>23/11/20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C602C346-2566-554A-834C-3799B63CD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0D2931B1-8649-C84D-A999-175DF68F8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89D938-DB8A-7D49-8B64-4E26C3811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B30AC5-50EA-D24A-8CAF-3ADFF7DCB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595A4-B057-BF4C-9091-C8B1EF9055C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595A4-B057-BF4C-9091-C8B1EF9055CC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04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595A4-B057-BF4C-9091-C8B1EF9055CC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25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595A4-B057-BF4C-9091-C8B1EF9055CC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35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B25AB2-B286-564E-9699-589D80539ED5}"/>
              </a:ext>
            </a:extLst>
          </p:cNvPr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47F23FF-62C0-374F-978B-F89C2AD4E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C9AD4-88C4-DC4C-929D-C95C9F5E82A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0527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CF286E-67A9-BD48-9347-FDA2A84EB26C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F0643E-E56F-5347-B677-68B9DABE6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BC31E-AF2C-D247-BF20-9B83E941E5FF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3034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5AC069-E1B3-B741-AF86-CBBD50359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17D9B-9903-C741-A6FF-14187D2EB8E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22767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E9623D-011F-174B-970D-4417988F55CB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9A6CBC-EEBA-DD47-A96E-D5BAF05D2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B1D7-7472-F447-9180-A50BF452206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4637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B0D4F0-82C7-8F42-B1B5-00B1A09A8AD0}"/>
              </a:ext>
            </a:extLst>
          </p:cNvPr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EE6584-0BF3-714B-BAC5-2E61BB793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EB0E7-D1DD-FD40-8739-BF1FDE69490E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353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473EFF-EF72-D943-A19B-31617612DD9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F8FB468-0C58-D34B-88DB-321AF0DBF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5EEF4-5380-CA44-921D-21E069A5ECCA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7895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EC502-3E73-0B49-A6AD-C149D985F36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932A5BF-18AB-E344-9453-A7C91D051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8454F-C51F-CA4D-9981-C011A957C4D2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090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46681-69F2-CB40-A840-27C8EE794A6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6658E0E-155F-2E48-84F5-C5EA10E7B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5C3F7-68C5-3B48-AE25-0EAEC0361409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5848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CBDE5C-4F86-3E4A-84C1-92D85619F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CAC3-21DE-FE4C-B3FD-7DA28F377AB2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71008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AB331E-6A8D-5E49-B636-DE4210D5D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BF18B-5A9D-3E41-90B0-E4611D0EB04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5088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3E3379-09D4-2C43-ABE0-07E3F7D4D7E1}"/>
              </a:ext>
            </a:extLst>
          </p:cNvPr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F5E8235-58E4-7541-B50E-CC41687B6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DB2B9-FAED-BC41-BBA5-8D6AA354FAE8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96915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C998CCC6-1FCF-9646-916F-0C4060BE0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title style</a:t>
            </a:r>
            <a:endParaRPr lang="en-US" altLang="it-IT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FF2F09A3-F25D-1741-8D82-D59930DF1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text styles</a:t>
            </a:r>
          </a:p>
          <a:p>
            <a:pPr lvl="1"/>
            <a:r>
              <a:rPr lang="it-IT" altLang="it-IT"/>
              <a:t>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  <a:endParaRPr lang="en-US" altLang="it-IT"/>
          </a:p>
        </p:txBody>
      </p:sp>
      <p:sp>
        <p:nvSpPr>
          <p:cNvPr id="2052" name="Picture 6" descr="ing-modena copy.png">
            <a:extLst>
              <a:ext uri="{FF2B5EF4-FFF2-40B4-BE49-F238E27FC236}">
                <a16:creationId xmlns:a16="http://schemas.microsoft.com/office/drawing/2014/main" id="{A9684947-10E2-1545-AA80-9603A2922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3" y="5781675"/>
            <a:ext cx="168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Picture 7" descr="ing-modena copy.png">
            <a:extLst>
              <a:ext uri="{FF2B5EF4-FFF2-40B4-BE49-F238E27FC236}">
                <a16:creationId xmlns:a16="http://schemas.microsoft.com/office/drawing/2014/main" id="{C8FA8484-F41B-5B49-BA5D-2CCCF098C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3" y="5781675"/>
            <a:ext cx="168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C04300-5AF9-554D-83A3-284E7927D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988" y="6362700"/>
            <a:ext cx="484981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84012F5-81C9-CB48-B016-94C0A7006D35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92" r:id="rId7"/>
    <p:sldLayoutId id="2147483693" r:id="rId8"/>
    <p:sldLayoutId id="2147483701" r:id="rId9"/>
    <p:sldLayoutId id="2147483702" r:id="rId10"/>
    <p:sldLayoutId id="2147483694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olo 1">
            <a:extLst>
              <a:ext uri="{FF2B5EF4-FFF2-40B4-BE49-F238E27FC236}">
                <a16:creationId xmlns:a16="http://schemas.microsoft.com/office/drawing/2014/main" id="{A399F04C-624C-7B4C-BE94-A57CB24AC1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/>
              <a:t>Python</a:t>
            </a:r>
            <a:r>
              <a:rPr lang="it-IT" altLang="it-IT" dirty="0"/>
              <a:t> Data </a:t>
            </a:r>
            <a:r>
              <a:rPr lang="it-IT" altLang="it-IT" dirty="0" err="1"/>
              <a:t>Structures</a:t>
            </a:r>
            <a:endParaRPr lang="it-IT" alt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F5613F6-0310-894E-82CB-79E9B9F32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endParaRPr lang="en-US" sz="1800" dirty="0"/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/>
              <a:t>Iterable</a:t>
            </a:r>
            <a:r>
              <a:rPr lang="it-IT" sz="4000" dirty="0"/>
              <a:t> and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iterator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but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an iterator.</a:t>
            </a:r>
          </a:p>
          <a:p>
            <a:r>
              <a:rPr lang="it-IT" sz="1600" dirty="0"/>
              <a:t>An </a:t>
            </a:r>
            <a:r>
              <a:rPr lang="it-IT" sz="1600" i="1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it-IT" sz="1600" dirty="0"/>
              <a:t> </a:t>
            </a:r>
            <a:r>
              <a:rPr lang="it-IT" sz="1600" dirty="0" err="1"/>
              <a:t>is</a:t>
            </a:r>
            <a:r>
              <a:rPr lang="it-IT" sz="1600" dirty="0"/>
              <a:t> an </a:t>
            </a:r>
            <a:r>
              <a:rPr lang="it-IT" sz="1600" dirty="0" err="1"/>
              <a:t>object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 </a:t>
            </a:r>
            <a:r>
              <a:rPr lang="it-IT" sz="1600" i="1" dirty="0"/>
              <a:t>can</a:t>
            </a:r>
            <a:r>
              <a:rPr lang="it-IT" sz="1600" dirty="0"/>
              <a:t> be </a:t>
            </a:r>
            <a:r>
              <a:rPr lang="it-IT" sz="1600" dirty="0" err="1"/>
              <a:t>iterated</a:t>
            </a:r>
            <a:r>
              <a:rPr lang="it-IT" sz="1600" dirty="0"/>
              <a:t> over </a:t>
            </a:r>
            <a:r>
              <a:rPr lang="it-IT" sz="1600" dirty="0" err="1"/>
              <a:t>but</a:t>
            </a:r>
            <a:r>
              <a:rPr lang="it-IT" sz="1600" dirty="0"/>
              <a:t> </a:t>
            </a:r>
            <a:r>
              <a:rPr lang="it-IT" sz="1600" dirty="0" err="1"/>
              <a:t>does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necessarily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all</a:t>
            </a:r>
            <a:r>
              <a:rPr lang="it-IT" sz="1600" dirty="0"/>
              <a:t> the </a:t>
            </a:r>
            <a:r>
              <a:rPr lang="it-IT" sz="1600" dirty="0" err="1"/>
              <a:t>machinery</a:t>
            </a:r>
            <a:r>
              <a:rPr lang="it-IT" sz="1600" dirty="0"/>
              <a:t> of an iterator. For </a:t>
            </a:r>
            <a:r>
              <a:rPr lang="it-IT" sz="1600" dirty="0" err="1"/>
              <a:t>example</a:t>
            </a:r>
            <a:r>
              <a:rPr lang="it-IT" sz="1600" dirty="0"/>
              <a:t>, </a:t>
            </a:r>
            <a:r>
              <a:rPr lang="it-IT" sz="1600" dirty="0" err="1"/>
              <a:t>sequences</a:t>
            </a:r>
            <a:r>
              <a:rPr lang="it-IT" sz="1600" dirty="0"/>
              <a:t> (</a:t>
            </a:r>
            <a:r>
              <a:rPr lang="it-IT" sz="1600" dirty="0" err="1"/>
              <a:t>e.g</a:t>
            </a:r>
            <a:r>
              <a:rPr lang="it-IT" sz="1600" dirty="0"/>
              <a:t> </a:t>
            </a:r>
            <a:r>
              <a:rPr lang="it-IT" sz="1600" dirty="0" err="1"/>
              <a:t>lists</a:t>
            </a:r>
            <a:r>
              <a:rPr lang="it-IT" sz="1600" dirty="0"/>
              <a:t>, </a:t>
            </a:r>
            <a:r>
              <a:rPr lang="it-IT" sz="1600" dirty="0" err="1"/>
              <a:t>tuples</a:t>
            </a:r>
            <a:r>
              <a:rPr lang="it-IT" sz="1600" dirty="0"/>
              <a:t>, and </a:t>
            </a:r>
            <a:r>
              <a:rPr lang="it-IT" sz="1600" dirty="0" err="1"/>
              <a:t>strings</a:t>
            </a:r>
            <a:r>
              <a:rPr lang="it-IT" sz="1600" dirty="0"/>
              <a:t>) and </a:t>
            </a:r>
            <a:r>
              <a:rPr lang="it-IT" sz="1600" dirty="0" err="1"/>
              <a:t>other</a:t>
            </a:r>
            <a:r>
              <a:rPr lang="it-IT" sz="1600" dirty="0"/>
              <a:t> containers (e.g. </a:t>
            </a:r>
            <a:r>
              <a:rPr lang="it-IT" sz="1600" dirty="0" err="1"/>
              <a:t>dictionaries</a:t>
            </a:r>
            <a:r>
              <a:rPr lang="it-IT" sz="1600" dirty="0"/>
              <a:t> and sets) do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keep</a:t>
            </a:r>
            <a:r>
              <a:rPr lang="it-IT" sz="1600" dirty="0"/>
              <a:t> </a:t>
            </a:r>
            <a:r>
              <a:rPr lang="it-IT" sz="1600" dirty="0" err="1"/>
              <a:t>track</a:t>
            </a:r>
            <a:r>
              <a:rPr lang="it-IT" sz="1600" dirty="0"/>
              <a:t> of </a:t>
            </a:r>
            <a:r>
              <a:rPr lang="it-IT" sz="1600" dirty="0" err="1"/>
              <a:t>their</a:t>
            </a:r>
            <a:r>
              <a:rPr lang="it-IT" sz="1600" dirty="0"/>
              <a:t> </a:t>
            </a:r>
            <a:r>
              <a:rPr lang="it-IT" sz="1600" dirty="0" err="1"/>
              <a:t>own</a:t>
            </a:r>
            <a:r>
              <a:rPr lang="it-IT" sz="1600" dirty="0"/>
              <a:t> state of </a:t>
            </a:r>
            <a:r>
              <a:rPr lang="it-IT" sz="1600" dirty="0" err="1"/>
              <a:t>iteration</a:t>
            </a:r>
            <a:r>
              <a:rPr lang="it-IT" sz="1600" dirty="0"/>
              <a:t>. </a:t>
            </a:r>
            <a:r>
              <a:rPr lang="it-IT" sz="1600" dirty="0" err="1"/>
              <a:t>Thus</a:t>
            </a:r>
            <a:r>
              <a:rPr lang="it-IT" sz="1600" dirty="0"/>
              <a:t> </a:t>
            </a:r>
            <a:r>
              <a:rPr lang="it-IT" sz="1600" dirty="0" err="1"/>
              <a:t>you</a:t>
            </a:r>
            <a:r>
              <a:rPr lang="it-IT" sz="1600" dirty="0"/>
              <a:t> </a:t>
            </a:r>
            <a:r>
              <a:rPr lang="it-IT" sz="1600" dirty="0" err="1"/>
              <a:t>cannot</a:t>
            </a:r>
            <a:r>
              <a:rPr lang="it-IT" sz="1600" dirty="0"/>
              <a:t> call </a:t>
            </a:r>
            <a:r>
              <a:rPr lang="it-IT" sz="1600" dirty="0" err="1"/>
              <a:t>next</a:t>
            </a:r>
            <a:r>
              <a:rPr lang="it-IT" sz="1600" dirty="0"/>
              <a:t> on </a:t>
            </a:r>
            <a:r>
              <a:rPr lang="it-IT" sz="1600" dirty="0" err="1"/>
              <a:t>one</a:t>
            </a:r>
            <a:r>
              <a:rPr lang="it-IT" sz="1600" dirty="0"/>
              <a:t> of </a:t>
            </a:r>
            <a:r>
              <a:rPr lang="it-IT" sz="1600" dirty="0" err="1"/>
              <a:t>these</a:t>
            </a:r>
            <a:r>
              <a:rPr lang="it-IT" sz="1600" dirty="0"/>
              <a:t> </a:t>
            </a:r>
            <a:r>
              <a:rPr lang="it-IT" sz="1600" dirty="0" err="1"/>
              <a:t>outright</a:t>
            </a:r>
            <a:r>
              <a:rPr lang="it-IT" sz="1600" dirty="0"/>
              <a:t>.</a:t>
            </a:r>
            <a:endParaRPr lang="it-IT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600" dirty="0"/>
              <a:t>An </a:t>
            </a:r>
            <a:r>
              <a:rPr lang="it-IT" sz="1600" i="1" dirty="0">
                <a:solidFill>
                  <a:schemeClr val="accent6">
                    <a:lumMod val="75000"/>
                  </a:schemeClr>
                </a:solidFill>
              </a:rPr>
              <a:t>iterator</a:t>
            </a:r>
            <a:r>
              <a:rPr lang="it-IT" sz="1600" dirty="0"/>
              <a:t> </a:t>
            </a:r>
            <a:r>
              <a:rPr lang="it-IT" sz="1600" dirty="0" err="1"/>
              <a:t>object</a:t>
            </a:r>
            <a:r>
              <a:rPr lang="it-IT" sz="1600" dirty="0"/>
              <a:t> </a:t>
            </a:r>
            <a:r>
              <a:rPr lang="it-IT" sz="1600" dirty="0" err="1"/>
              <a:t>stores</a:t>
            </a:r>
            <a:r>
              <a:rPr lang="it-IT" sz="1600" dirty="0"/>
              <a:t> </a:t>
            </a:r>
            <a:r>
              <a:rPr lang="it-IT" sz="1600" dirty="0" err="1"/>
              <a:t>its</a:t>
            </a:r>
            <a:r>
              <a:rPr lang="it-IT" sz="1600" dirty="0"/>
              <a:t> </a:t>
            </a:r>
            <a:r>
              <a:rPr lang="it-IT" sz="1600" dirty="0" err="1"/>
              <a:t>current</a:t>
            </a:r>
            <a:r>
              <a:rPr lang="it-IT" sz="1600" dirty="0"/>
              <a:t> state of </a:t>
            </a:r>
            <a:r>
              <a:rPr lang="it-IT" sz="1600" dirty="0" err="1"/>
              <a:t>iteration</a:t>
            </a:r>
            <a:r>
              <a:rPr lang="it-IT" sz="1600" dirty="0"/>
              <a:t> and “</a:t>
            </a:r>
            <a:r>
              <a:rPr lang="it-IT" sz="1600" dirty="0" err="1"/>
              <a:t>yields</a:t>
            </a:r>
            <a:r>
              <a:rPr lang="it-IT" sz="1600" dirty="0"/>
              <a:t>” </a:t>
            </a:r>
            <a:r>
              <a:rPr lang="it-IT" sz="1600" dirty="0" err="1"/>
              <a:t>each</a:t>
            </a:r>
            <a:r>
              <a:rPr lang="it-IT" sz="1600" dirty="0"/>
              <a:t> of </a:t>
            </a:r>
            <a:r>
              <a:rPr lang="it-IT" sz="1600" dirty="0" err="1"/>
              <a:t>its</a:t>
            </a:r>
            <a:r>
              <a:rPr lang="it-IT" sz="1600" dirty="0"/>
              <a:t> </a:t>
            </a:r>
            <a:r>
              <a:rPr lang="it-IT" sz="1600" dirty="0" err="1"/>
              <a:t>members</a:t>
            </a:r>
            <a:r>
              <a:rPr lang="it-IT" sz="1600" dirty="0"/>
              <a:t> in </a:t>
            </a:r>
            <a:r>
              <a:rPr lang="it-IT" sz="1600" dirty="0" err="1"/>
              <a:t>order</a:t>
            </a:r>
            <a:r>
              <a:rPr lang="it-IT" sz="1600" dirty="0"/>
              <a:t>, on </a:t>
            </a:r>
            <a:r>
              <a:rPr lang="it-IT" sz="1600" dirty="0" err="1"/>
              <a:t>demand</a:t>
            </a:r>
            <a:r>
              <a:rPr lang="it-IT" sz="1600" dirty="0"/>
              <a:t> via </a:t>
            </a:r>
            <a:r>
              <a:rPr lang="it-IT" sz="1600" dirty="0" err="1"/>
              <a:t>next</a:t>
            </a:r>
            <a:r>
              <a:rPr lang="it-IT" sz="1600" dirty="0"/>
              <a:t>, </a:t>
            </a:r>
            <a:r>
              <a:rPr lang="it-IT" sz="1600" dirty="0" err="1"/>
              <a:t>until</a:t>
            </a:r>
            <a:r>
              <a:rPr lang="it-IT" sz="1600" dirty="0"/>
              <a:t>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exhausted</a:t>
            </a:r>
            <a:r>
              <a:rPr lang="it-IT" sz="1600" dirty="0"/>
              <a:t>.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we’ve</a:t>
            </a:r>
            <a:r>
              <a:rPr lang="it-IT" sz="1600" dirty="0"/>
              <a:t> </a:t>
            </a:r>
            <a:r>
              <a:rPr lang="it-IT" sz="1600" dirty="0" err="1"/>
              <a:t>seen</a:t>
            </a:r>
            <a:r>
              <a:rPr lang="it-IT" sz="1600" dirty="0"/>
              <a:t>, a generator </a:t>
            </a:r>
            <a:r>
              <a:rPr lang="it-IT" sz="1600" dirty="0" err="1"/>
              <a:t>is</a:t>
            </a:r>
            <a:r>
              <a:rPr lang="it-IT" sz="1600" dirty="0"/>
              <a:t> an </a:t>
            </a:r>
            <a:r>
              <a:rPr lang="it-IT" sz="1600" dirty="0" err="1"/>
              <a:t>example</a:t>
            </a:r>
            <a:r>
              <a:rPr lang="it-IT" sz="1600" dirty="0"/>
              <a:t> of an iterator.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1F80FF-1DF8-2D46-BDE0-9F320F3F1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[4, 7, 0, 3]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my_iter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iter(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my_iter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(my_iter.__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__())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'list' object is not an iterator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340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D80C-0BC2-6944-94FF-2E3D6C87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Data </a:t>
            </a:r>
            <a:r>
              <a:rPr lang="it-IT" altLang="it-IT" dirty="0" err="1"/>
              <a:t>Structures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AC09-CA1B-334A-803A-10B8AA3207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GB" sz="2200" dirty="0"/>
              <a:t>resizable array  </a:t>
            </a:r>
          </a:p>
          <a:p>
            <a:pPr lvl="1"/>
            <a:r>
              <a:rPr lang="en-GB" sz="2200" dirty="0"/>
              <a:t>mutable</a:t>
            </a:r>
          </a:p>
          <a:p>
            <a:pPr lvl="1"/>
            <a:r>
              <a:rPr lang="en-GB" sz="2200" dirty="0"/>
              <a:t>keep insertion order</a:t>
            </a:r>
          </a:p>
          <a:p>
            <a:pPr lvl="1"/>
            <a:r>
              <a:rPr lang="en-GB" sz="2200" dirty="0"/>
              <a:t>allows duplicates</a:t>
            </a:r>
          </a:p>
          <a:p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Tuple</a:t>
            </a:r>
          </a:p>
          <a:p>
            <a:pPr lvl="1"/>
            <a:r>
              <a:rPr lang="en-GB" sz="2200" dirty="0"/>
              <a:t>record</a:t>
            </a:r>
          </a:p>
          <a:p>
            <a:pPr lvl="1"/>
            <a:r>
              <a:rPr lang="en-GB" sz="2200" dirty="0"/>
              <a:t>immutable, mutable items</a:t>
            </a:r>
          </a:p>
          <a:p>
            <a:pPr lvl="1"/>
            <a:r>
              <a:rPr lang="en-GB" sz="2200" dirty="0"/>
              <a:t>keep insertion order</a:t>
            </a:r>
          </a:p>
          <a:p>
            <a:pPr lvl="1"/>
            <a:r>
              <a:rPr lang="en-GB" sz="2200" dirty="0"/>
              <a:t>allows duplicates</a:t>
            </a:r>
          </a:p>
          <a:p>
            <a:pPr marL="457200" lvl="1" indent="0">
              <a:buNone/>
            </a:pPr>
            <a:endParaRPr lang="en-GB" sz="22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endParaRPr lang="en-GB" sz="2200" dirty="0"/>
          </a:p>
          <a:p>
            <a:endParaRPr lang="en-GB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BAF32-0F87-D24F-8148-F5D6EA1F6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Set</a:t>
            </a:r>
          </a:p>
          <a:p>
            <a:pPr lvl="1"/>
            <a:r>
              <a:rPr lang="en-GB" sz="2200" dirty="0"/>
              <a:t>hash table</a:t>
            </a:r>
          </a:p>
          <a:p>
            <a:pPr lvl="1"/>
            <a:r>
              <a:rPr lang="en-GB" sz="2200" dirty="0"/>
              <a:t>mutable, immutable items</a:t>
            </a:r>
          </a:p>
          <a:p>
            <a:pPr lvl="1"/>
            <a:r>
              <a:rPr lang="en-GB" sz="2200" dirty="0"/>
              <a:t>unordered</a:t>
            </a:r>
          </a:p>
          <a:p>
            <a:pPr lvl="1"/>
            <a:r>
              <a:rPr lang="en-GB" sz="2200" dirty="0"/>
              <a:t>no duplicates</a:t>
            </a:r>
          </a:p>
          <a:p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Dictionary</a:t>
            </a:r>
          </a:p>
          <a:p>
            <a:pPr lvl="1"/>
            <a:r>
              <a:rPr lang="en-GB" sz="2200" dirty="0"/>
              <a:t>hash table</a:t>
            </a:r>
          </a:p>
          <a:p>
            <a:pPr lvl="1"/>
            <a:r>
              <a:rPr lang="en-GB" sz="2200" dirty="0"/>
              <a:t>mutable</a:t>
            </a:r>
          </a:p>
          <a:p>
            <a:pPr lvl="1"/>
            <a:r>
              <a:rPr lang="en-GB" sz="2200" dirty="0"/>
              <a:t>unordered</a:t>
            </a:r>
          </a:p>
          <a:p>
            <a:pPr lvl="1"/>
            <a:r>
              <a:rPr lang="en-GB" sz="2200" dirty="0"/>
              <a:t>no duplicates in keys</a:t>
            </a:r>
          </a:p>
          <a:p>
            <a:pPr lvl="1"/>
            <a:endParaRPr lang="en-GB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FD0B-ADA3-5649-A0D3-8B9D9B29E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847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1">
            <a:extLst>
              <a:ext uri="{FF2B5EF4-FFF2-40B4-BE49-F238E27FC236}">
                <a16:creationId xmlns:a16="http://schemas.microsoft.com/office/drawing/2014/main" id="{CBB5750F-38AD-2846-9882-39391BBC47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/>
              <a:t>Lists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51549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67BD2E-6393-1A44-9C7D-245A733486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04" y="2708920"/>
            <a:ext cx="5001396" cy="290727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25520-3A36-DA4B-A0E1-7221AE36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DCC3-A0F6-E340-9D55-9A8732816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Lists are mutable. </a:t>
            </a:r>
            <a:r>
              <a:rPr lang="en-GB" sz="1600" dirty="0"/>
              <a:t>They can grow and shrink by adding and removing objects as needed. It’s also possible to change any object stored in any slot.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Lists do not need be homogeneous</a:t>
            </a:r>
            <a:r>
              <a:rPr lang="en-GB" sz="1600" dirty="0"/>
              <a:t>. A single list may contain data types like Integers, Strings, as well as Objects.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Lists are mutable</a:t>
            </a:r>
            <a:r>
              <a:rPr lang="en-GB" sz="1600" dirty="0"/>
              <a:t>, and hence, they can be altered even after their creation.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List are ordered and have a definite count</a:t>
            </a:r>
            <a:r>
              <a:rPr lang="en-GB" sz="1600" dirty="0"/>
              <a:t>. The elements in a list are indexed according to a definite sequence and the indexing of a list is done with 0 being the first index.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6540C-8A80-E94A-9ED0-31DEA850E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921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64CB-6C1D-B64B-A50B-F52631C7D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A list is created by placing all the items (elements) inside square brackets [], separated by commas.</a:t>
            </a:r>
          </a:p>
          <a:p>
            <a:r>
              <a:rPr lang="en-GB" sz="2400" dirty="0"/>
              <a:t>It can have any number of items and they may be of different types (integer, float, string etc.).</a:t>
            </a:r>
          </a:p>
          <a:p>
            <a:r>
              <a:rPr lang="it-IT" sz="2400" dirty="0"/>
              <a:t>A list can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another</a:t>
            </a:r>
            <a:r>
              <a:rPr lang="it-IT" sz="2400" dirty="0"/>
              <a:t> list </a:t>
            </a:r>
            <a:r>
              <a:rPr lang="it-IT" sz="2400" dirty="0" err="1"/>
              <a:t>as</a:t>
            </a:r>
            <a:r>
              <a:rPr lang="it-IT" sz="2400" dirty="0"/>
              <a:t> an item. 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939FC-ADAC-7344-AFF6-F2D59180B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empty list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of integers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[1, 2, 3]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with mixed data types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[1, "Hello", 3.4]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list </a:t>
            </a:r>
          </a:p>
          <a:p>
            <a:pPr marL="0" indent="0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["mouse", [8, 4, 6], ['a']]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72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64CB-6C1D-B64B-A50B-F52631C7D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We can use the index operator [] to access an item in a list. </a:t>
            </a:r>
          </a:p>
          <a:p>
            <a:r>
              <a:rPr lang="en-GB" sz="2400" dirty="0"/>
              <a:t>Indices start at 0. So, a list having 5 elements will have an index from 0 to 4.</a:t>
            </a:r>
          </a:p>
          <a:p>
            <a:r>
              <a:rPr lang="en-GB" sz="2400" dirty="0"/>
              <a:t>Trying to access indexes other than these will raise an </a:t>
            </a:r>
            <a:r>
              <a:rPr lang="en-GB" sz="2400" dirty="0" err="1"/>
              <a:t>IndexError</a:t>
            </a:r>
            <a:r>
              <a:rPr lang="en-GB" sz="2400" dirty="0"/>
              <a:t>. </a:t>
            </a:r>
          </a:p>
          <a:p>
            <a:r>
              <a:rPr lang="en-GB" sz="2400" dirty="0"/>
              <a:t>The index must be an integer.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939FC-ADAC-7344-AFF6-F2D59180B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['p', 'r', 'o', 'b', 'e']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Output: p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[0])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Output: 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[4])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Nested indexing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["Happy", [2, 0, 1, 5]]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[0][1])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[1][3])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Error! Only integer can be used for indexing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[4.0])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997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64CB-6C1D-B64B-A50B-F52631C7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16832"/>
          </a:xfrm>
        </p:spPr>
        <p:txBody>
          <a:bodyPr/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Negative indexing is allowed</a:t>
            </a:r>
          </a:p>
          <a:p>
            <a:r>
              <a:rPr lang="en-GB" sz="2400" dirty="0"/>
              <a:t>The index of -1 refers to the last item, -2 to the second last item and so 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939FC-ADAC-7344-AFF6-F2D59180B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Negative indexing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l = ['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p','r','o','b','e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print(l[-1])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print(l[-5])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16</a:t>
            </a:fld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AB318-048C-954F-9327-F9B68344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26" y="4358133"/>
            <a:ext cx="5794374" cy="24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64CB-6C1D-B64B-A50B-F52631C7D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We can access a range of items in a list by using the slicing operator :(colon).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Slices are partial copies of the original list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939FC-ADAC-7344-AFF6-F2D59180B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['p','r','o','g','r','a','m','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','z']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elements 3rd to 5th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[2:5])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elements beginning to 4th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[:-5])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elements 6th to end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[5:])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elements beginning to end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[:])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['o', 'g', 'r']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['p', 'r', 'o', 'g']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['a', 'm', 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', 'z']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['p', 'r', 'o', 'g', 'r', 'a', 'm', 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', 'z']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17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C2FBD-772A-864D-8EF3-BEE3A75E4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916685"/>
            <a:ext cx="4208100" cy="13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7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64CB-6C1D-B64B-A50B-F52631C7D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Lists are mutable</a:t>
            </a:r>
            <a:r>
              <a:rPr lang="en-GB" sz="2400" dirty="0"/>
              <a:t>, meaning their elements can be changed unlike string or tuple.</a:t>
            </a:r>
          </a:p>
          <a:p>
            <a:r>
              <a:rPr lang="en-GB" sz="2400" dirty="0"/>
              <a:t>We can use the assignment operator (=) to change an item or a range of items.</a:t>
            </a:r>
          </a:p>
          <a:p>
            <a:r>
              <a:rPr lang="en-GB" sz="2400" dirty="0"/>
              <a:t>It is possible to change entire slices eventually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939FC-ADAC-7344-AFF6-F2D59180B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[2, 4, 6, 8]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change the 1st item    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[0] = 1           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change 2nd to 4th items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[1:4] = [3, 5, 7] 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[1, 4, 6, 8]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[1, 3, 5, 7]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71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64CB-6C1D-B64B-A50B-F52631C7D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We can add one item at the end of a list using the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append() method </a:t>
            </a:r>
          </a:p>
          <a:p>
            <a:r>
              <a:rPr lang="en-GB" sz="2400" dirty="0"/>
              <a:t>We can add one item in a specific position using the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insert() method</a:t>
            </a:r>
          </a:p>
          <a:p>
            <a:r>
              <a:rPr lang="en-GB" sz="2400" dirty="0"/>
              <a:t>We can add a (flat) group of items using the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extend()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939FC-ADAC-7344-AFF6-F2D59180B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Appending and Extending lists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[3, 5]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my_list.append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print(odd)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my_list.insert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(0, 1)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print(odd)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my_list.append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([9, 11, 13])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print(odd)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my_list.extend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([17, 19, 23])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print(odd)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[3, 5, 7]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[1, 3, 5, 7]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[1, 3, 5, 7, [9, 11, 13]]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[1, 3, 5, 7, [9, 11, 13], 17, 19, 23]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28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Resizable Array ~O(n)</a:t>
            </a:r>
          </a:p>
        </p:txBody>
      </p:sp>
      <p:pic>
        <p:nvPicPr>
          <p:cNvPr id="4" name="Content Placeholder 3" descr="Dynamic-Ta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65" r="-22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449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64CB-6C1D-B64B-A50B-F52631C7D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We can also use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+ operator </a:t>
            </a:r>
            <a:r>
              <a:rPr lang="en-GB" sz="2400" dirty="0"/>
              <a:t>to combine two lists. This is also called concatenation.</a:t>
            </a:r>
          </a:p>
          <a:p>
            <a:r>
              <a:rPr lang="en-GB" sz="2400" dirty="0"/>
              <a:t>The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* operator </a:t>
            </a:r>
            <a:r>
              <a:rPr lang="en-GB" sz="2400" dirty="0"/>
              <a:t>repeats a list for the given number of times.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939FC-ADAC-7344-AFF6-F2D59180B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Concatenating and repeating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[1, 3, 5]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+ [9, 7, 5])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print([‘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’] * 3)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[1, 3, 5, 9, 7, 5]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[‘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06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64CB-6C1D-B64B-A50B-F52631C7D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We can delete one or more items from a list using the keyword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del</a:t>
            </a:r>
            <a:r>
              <a:rPr lang="en-GB" sz="2400" dirty="0"/>
              <a:t>. 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del</a:t>
            </a:r>
            <a:r>
              <a:rPr lang="en-GB" sz="2400" dirty="0"/>
              <a:t> can even delete the list entirely.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939FC-ADAC-7344-AFF6-F2D59180B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Deleting list items</a:t>
            </a:r>
          </a:p>
          <a:p>
            <a:pPr marL="0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['p', 'r', 'o', 'b', 'l', 'e', 'm']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delete one item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delete multiple items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[1:5]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delete entire list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['p', 'r', 'b', 'l', 'e', 'm']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['p', 'm']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File "&lt;string&gt;", line 18, in &lt;module&gt;</a:t>
            </a:r>
          </a:p>
          <a:p>
            <a:pPr marL="0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 name 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 is not defined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931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Removing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64CB-6C1D-B64B-A50B-F52631C7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GB" sz="2400" dirty="0"/>
              <a:t>We can use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remove() method to remove the given item </a:t>
            </a:r>
            <a:r>
              <a:rPr lang="en-GB" sz="2400" dirty="0"/>
              <a:t>or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pop() </a:t>
            </a:r>
            <a:r>
              <a:rPr lang="en-GB" sz="2400" dirty="0"/>
              <a:t>method to remove an item at the given index.</a:t>
            </a:r>
          </a:p>
          <a:p>
            <a:r>
              <a:rPr lang="en-GB" sz="2400" dirty="0"/>
              <a:t>The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pop() method removes and returns the last item </a:t>
            </a:r>
            <a:r>
              <a:rPr lang="en-GB" sz="2400" dirty="0"/>
              <a:t>if the index is not provided.</a:t>
            </a:r>
          </a:p>
          <a:p>
            <a:r>
              <a:rPr lang="en-GB" sz="2400" dirty="0"/>
              <a:t>Useful for implementing lists as stacks (first in, last out data structure).</a:t>
            </a:r>
          </a:p>
          <a:p>
            <a:r>
              <a:rPr lang="en-GB" sz="2400" dirty="0"/>
              <a:t>We can also use the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clear() </a:t>
            </a:r>
            <a:r>
              <a:rPr lang="en-GB" sz="2400" dirty="0"/>
              <a:t>method to empty a list.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939FC-ADAC-7344-AFF6-F2D59180B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['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p','r','o','b','l','e','m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Output: ['r', 'o', 'b', 'l', 'e', 'm']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my_list.remove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('p')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Output: 'o'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my_list.pop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(1))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Output: ['r', 'b', 'l', 'e', 'm']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Output: 'm'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my_list.pop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Output: ['r', 'b', 'l', 'e']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Output: []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my_list.clear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784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E96A8-C855-654F-89C4-5155A812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Iterating Through a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2A079A-9461-6148-A03B-5AA961D9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# Python3 code to iterate over a list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[1, 3, 5, 7, 9]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for i in list: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# Python3 code to iterate over a list (by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[1, 3, 5, 7, 9]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(list)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for i in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(list[i])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6C30-B9C0-8842-8728-A2CBBFDE7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03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1">
            <a:extLst>
              <a:ext uri="{FF2B5EF4-FFF2-40B4-BE49-F238E27FC236}">
                <a16:creationId xmlns:a16="http://schemas.microsoft.com/office/drawing/2014/main" id="{CBB5750F-38AD-2846-9882-39391BBC47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/>
              <a:t>Tuples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85050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870F26-CAE0-F04E-8ED2-7E28ACAD4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86" y="2348880"/>
            <a:ext cx="4359414" cy="296528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1190C-F8D3-104B-9B82-154061BE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92F1-4991-3B4F-8AEA-1BF064E99B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collection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much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like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a list</a:t>
            </a:r>
            <a:r>
              <a:rPr lang="it-IT" sz="2000" dirty="0"/>
              <a:t>. The </a:t>
            </a:r>
            <a:r>
              <a:rPr lang="it-IT" sz="2000" dirty="0" err="1"/>
              <a:t>sequence</a:t>
            </a:r>
            <a:r>
              <a:rPr lang="it-IT" sz="2000" dirty="0"/>
              <a:t> of </a:t>
            </a:r>
            <a:r>
              <a:rPr lang="it-IT" sz="2000" dirty="0" err="1"/>
              <a:t>values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r>
              <a:rPr lang="it-IT" sz="2000" dirty="0"/>
              <a:t> in a </a:t>
            </a:r>
            <a:r>
              <a:rPr lang="it-IT" sz="2000" dirty="0" err="1"/>
              <a:t>tuple</a:t>
            </a:r>
            <a:r>
              <a:rPr lang="it-IT" sz="2000" dirty="0"/>
              <a:t> can be of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type</a:t>
            </a:r>
            <a:r>
              <a:rPr lang="it-IT" sz="2000" dirty="0"/>
              <a:t>, and </a:t>
            </a:r>
            <a:r>
              <a:rPr lang="it-IT" sz="2000" dirty="0" err="1"/>
              <a:t>they</a:t>
            </a:r>
            <a:r>
              <a:rPr lang="it-IT" sz="2000" dirty="0"/>
              <a:t> are </a:t>
            </a:r>
            <a:r>
              <a:rPr lang="it-IT" sz="2000" dirty="0" err="1"/>
              <a:t>indexed</a:t>
            </a:r>
            <a:r>
              <a:rPr lang="it-IT" sz="2000" dirty="0"/>
              <a:t> by </a:t>
            </a:r>
            <a:r>
              <a:rPr lang="it-IT" sz="2000" dirty="0" err="1"/>
              <a:t>integers</a:t>
            </a:r>
            <a:r>
              <a:rPr lang="it-IT" sz="2000" dirty="0"/>
              <a:t>.</a:t>
            </a:r>
          </a:p>
          <a:p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Tuples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sz="2000" dirty="0"/>
              <a:t>A </a:t>
            </a:r>
            <a:r>
              <a:rPr lang="it-IT" sz="2000" dirty="0" err="1"/>
              <a:t>tuple</a:t>
            </a:r>
            <a:r>
              <a:rPr lang="it-IT" sz="2000" dirty="0"/>
              <a:t> </a:t>
            </a:r>
            <a:r>
              <a:rPr lang="it-IT" sz="2000" dirty="0" err="1"/>
              <a:t>cannot</a:t>
            </a:r>
            <a:r>
              <a:rPr lang="it-IT" sz="2000" dirty="0"/>
              <a:t> </a:t>
            </a:r>
            <a:r>
              <a:rPr lang="it-IT" sz="2000" dirty="0" err="1"/>
              <a:t>change</a:t>
            </a:r>
            <a:r>
              <a:rPr lang="it-IT" sz="2000" dirty="0"/>
              <a:t> once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assigned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Eventually</a:t>
            </a:r>
            <a:r>
              <a:rPr lang="it-IT" sz="2000" dirty="0"/>
              <a:t>,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we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can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change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its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internal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they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mutable</a:t>
            </a:r>
            <a:r>
              <a:rPr lang="it-IT" sz="2000" dirty="0"/>
              <a:t> (e.g., a list </a:t>
            </a:r>
            <a:r>
              <a:rPr lang="it-IT" sz="2000" dirty="0" err="1"/>
              <a:t>contained</a:t>
            </a:r>
            <a:r>
              <a:rPr lang="it-IT" sz="2000" dirty="0"/>
              <a:t> in a </a:t>
            </a:r>
            <a:r>
              <a:rPr lang="it-IT" sz="2000" dirty="0" err="1"/>
              <a:t>tuple</a:t>
            </a:r>
            <a:r>
              <a:rPr lang="it-IT" sz="2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01809-DF65-6142-8315-F2086A7CA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34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0C60C-976F-354C-8AA0-B0FFAA6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00C1-6A6D-F441-B75F-446F51C09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A tuple is created by placing all the items (elements) inside parentheses (), separated by commas. </a:t>
            </a:r>
            <a:r>
              <a:rPr lang="en-GB" sz="2400" dirty="0"/>
              <a:t>The parentheses are optional, however, it is a good practice to use them.</a:t>
            </a:r>
          </a:p>
          <a:p>
            <a:r>
              <a:rPr lang="en-GB" sz="2400" dirty="0"/>
              <a:t>A tuple can have any number of items and they may be of different types (integer, float, list, string, etc.).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609690-4AFA-254B-9AB7-936A19A37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empty tuple</a:t>
            </a:r>
          </a:p>
          <a:p>
            <a:pPr marL="0" indent="0">
              <a:buNone/>
            </a:pP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()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tuple having integers</a:t>
            </a:r>
          </a:p>
          <a:p>
            <a:pPr marL="0" indent="0">
              <a:buNone/>
            </a:pP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(1, 2, 3)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tuple with mixed datatypes</a:t>
            </a:r>
          </a:p>
          <a:p>
            <a:pPr marL="0" indent="0">
              <a:buNone/>
            </a:pP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(1, "Hello", 3.4)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nested tuple</a:t>
            </a:r>
          </a:p>
          <a:p>
            <a:pPr marL="0" indent="0">
              <a:buNone/>
            </a:pP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("mouse", [8, 4, 6], (1, 2, 3))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(1, 2, 3)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(1, 'Hello', 3.4)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('mouse', [8, 4, 6], (1, 2, 3))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91E3-1728-F441-85F8-425AF1A41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475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0C60C-976F-354C-8AA0-B0FFAA6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 with one element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00C1-6A6D-F441-B75F-446F51C09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Creating a tuple with one element is a bit tricky.</a:t>
            </a:r>
          </a:p>
          <a:p>
            <a:r>
              <a:rPr lang="en-GB" sz="2400" dirty="0"/>
              <a:t>Having one element within parentheses is not enough.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A trailing comma to indicate that it is a tuple is required.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609690-4AFA-254B-9AB7-936A19A37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("hello")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print(type(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Creating a tuple having one element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("hello",)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print(type(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Parentheses is optional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"hello",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print(type(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&lt;class 'tuple'&gt;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&lt;class 'tuple'&gt;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91E3-1728-F441-85F8-425AF1A41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253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0C60C-976F-354C-8AA0-B0FFAA6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Tuple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00C1-6A6D-F441-B75F-446F51C09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There are various ways in which we can access the elements of a tuple.</a:t>
            </a:r>
          </a:p>
          <a:p>
            <a:pPr lvl="1"/>
            <a:r>
              <a:rPr lang="en-GB" sz="2000" dirty="0"/>
              <a:t>Indexing</a:t>
            </a:r>
          </a:p>
          <a:p>
            <a:pPr lvl="1"/>
            <a:r>
              <a:rPr lang="en-GB" sz="2000" dirty="0"/>
              <a:t>Negative Indexing</a:t>
            </a:r>
          </a:p>
          <a:p>
            <a:pPr lvl="1"/>
            <a:r>
              <a:rPr lang="en-GB" sz="2000" dirty="0"/>
              <a:t>Slicing</a:t>
            </a:r>
          </a:p>
          <a:p>
            <a:pPr lvl="1"/>
            <a:endParaRPr lang="en-GB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609690-4AFA-254B-9AB7-936A19A37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('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', 'e', '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', 'm', 'i', 't')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indexing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[5])  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negative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indexing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[-1])  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slicing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[1:4]) 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('e', 'r', 'm')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91E3-1728-F441-85F8-425AF1A41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3575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0C60C-976F-354C-8AA0-B0FFAA6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Tuple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00C1-6A6D-F441-B75F-446F51C09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Unlike lists, tuples are immutable</a:t>
            </a:r>
            <a:r>
              <a:rPr lang="en-GB" sz="2000" dirty="0"/>
              <a:t>. Elements of a tuple cannot be changed once they have been assigned. </a:t>
            </a:r>
          </a:p>
          <a:p>
            <a:r>
              <a:rPr lang="en-GB" sz="2000" dirty="0"/>
              <a:t>However,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if the element is itself a mutable data type like list, its nested items can be changed.</a:t>
            </a:r>
          </a:p>
          <a:p>
            <a:r>
              <a:rPr lang="en-GB" sz="2000" dirty="0"/>
              <a:t>We can also assign a tuple to different values (reassignment).</a:t>
            </a:r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609690-4AFA-254B-9AB7-936A19A37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(4, 2, 3, [6, 5])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[1] = 9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'tuple' object does not support item assignment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However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[3][0] = 9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Tuples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can be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reassigned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('n', 'i', 'c', 'o', 'l', 'a')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(4, 2, 3, [9, 5])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('n', '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', 'c', 'o', 'l', 'a')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91E3-1728-F441-85F8-425AF1A41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244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~O(n)</a:t>
            </a:r>
          </a:p>
        </p:txBody>
      </p:sp>
      <p:pic>
        <p:nvPicPr>
          <p:cNvPr id="6" name="Content Placeholder 5" descr="LLdef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68" b="-247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54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0C60C-976F-354C-8AA0-B0FFAA6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Tuple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00C1-6A6D-F441-B75F-446F51C09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We cannot change the elements in a tuple</a:t>
            </a:r>
            <a:r>
              <a:rPr lang="en-GB" sz="2000" dirty="0"/>
              <a:t>. It means that we cannot delete or remove items from a tuple.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Deleting a tuple entirely, however, is possible using the keyword del.</a:t>
            </a:r>
            <a:endParaRPr lang="en-GB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609690-4AFA-254B-9AB7-936A19A37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('n', 'i', 'c', 'o', 'l', 'a’)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'tuple' object doesn't support item deletion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name '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is not defined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91E3-1728-F441-85F8-425AF1A41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126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0C60C-976F-354C-8AA0-B0FFAA6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Tuple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00C1-6A6D-F441-B75F-446F51C09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We can test if an item exists in a tuple or not, using the keyword in.</a:t>
            </a:r>
          </a:p>
          <a:p>
            <a:r>
              <a:rPr lang="en-GB" sz="1800" dirty="0"/>
              <a:t>We can use a for loop to iterate through each item in a tuple.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609690-4AFA-254B-9AB7-936A19A37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('a', 'p', 'p', 'l', 'e',)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print('a' in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print('b' in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print('g' not in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iterate through a tuple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for name in ('John', 'Kate'):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print("Hello", name)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Hello John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Hello Kate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91E3-1728-F441-85F8-425AF1A41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3929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66A2-1B9C-574A-A691-EE20FD9F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Tuple over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B1DFF-FF1B-9742-83C4-F50A4CF2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Since tuples are quite similar to lists, both of them are used in similar situations. However,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there are certain advantages of implementing a tuple over a list</a:t>
            </a:r>
            <a:r>
              <a:rPr lang="en-GB" sz="2400" dirty="0"/>
              <a:t>. Below listed are some of the main advantages:</a:t>
            </a:r>
          </a:p>
          <a:p>
            <a:pPr lvl="1"/>
            <a:r>
              <a:rPr lang="en-GB" sz="1800" dirty="0"/>
              <a:t>We generally use tuples for heterogeneous (different) data types and lists for homogeneous data types.</a:t>
            </a:r>
          </a:p>
          <a:p>
            <a:pPr lvl="1"/>
            <a:r>
              <a:rPr lang="en-GB" sz="1800" dirty="0"/>
              <a:t>Since tuples are immutable, iterating through a tuple is faster than with list. </a:t>
            </a:r>
          </a:p>
          <a:p>
            <a:pPr lvl="1"/>
            <a:r>
              <a:rPr lang="en-GB" sz="1800" dirty="0"/>
              <a:t>Tuples that contain immutable elements can be used as a key for a dictionary. With lists, this is not possible.</a:t>
            </a:r>
          </a:p>
          <a:p>
            <a:pPr lvl="1"/>
            <a:r>
              <a:rPr lang="en-GB" sz="1800" dirty="0"/>
              <a:t>If you have data that doesn't change, implementing it as tuple will guarantee that it remains write-protected.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90D41-7C58-B244-A1AF-0E6F870C7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5487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1">
            <a:extLst>
              <a:ext uri="{FF2B5EF4-FFF2-40B4-BE49-F238E27FC236}">
                <a16:creationId xmlns:a16="http://schemas.microsoft.com/office/drawing/2014/main" id="{CBB5750F-38AD-2846-9882-39391BBC47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568319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FED3-4B88-854F-A520-76F2FE17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EE9F-E97D-1E47-8A3F-9F6083559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 set is an unordered collection data type, mutable and has no duplicate elements. 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Set items must be immutable (e.g., lists are not allowed)</a:t>
            </a:r>
          </a:p>
          <a:p>
            <a:r>
              <a:rPr lang="en-GB" sz="1800" dirty="0"/>
              <a:t>The Set class represents the mathematical notion of a set. </a:t>
            </a:r>
          </a:p>
          <a:p>
            <a:r>
              <a:rPr lang="en-GB" sz="1800" dirty="0"/>
              <a:t>The major advantage of using a set, as opposed to a list, is that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it has a highly optimized method for checking whether a specific element is contained in the set</a:t>
            </a:r>
            <a:r>
              <a:rPr lang="en-GB" sz="1800" dirty="0"/>
              <a:t>. </a:t>
            </a:r>
          </a:p>
          <a:p>
            <a:r>
              <a:rPr lang="en-GB" sz="1800" dirty="0"/>
              <a:t>Sets are based on a data structure known as a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hash table</a:t>
            </a:r>
            <a:r>
              <a:rPr lang="en-GB" sz="1800" dirty="0"/>
              <a:t>. Since sets are unordered, we cannot access items using indexes like we do in lists.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7A0411-242F-194C-86D8-6DFFFC582F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5830"/>
            <a:ext cx="4297782" cy="3527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6B4F-1956-DC49-A9C6-136B1484A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7847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FED3-4B88-854F-A520-76F2FE17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Constructing</a:t>
            </a:r>
            <a:r>
              <a:rPr lang="it-IT" dirty="0"/>
              <a:t>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EE9F-E97D-1E47-8A3F-9F6083559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A set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created</a:t>
            </a:r>
            <a:r>
              <a:rPr lang="it-IT" sz="2000" dirty="0"/>
              <a:t> by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placing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elements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) inside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curly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braces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{}</a:t>
            </a:r>
            <a:r>
              <a:rPr lang="it-IT" sz="2000" dirty="0"/>
              <a:t>, </a:t>
            </a:r>
            <a:r>
              <a:rPr lang="it-IT" sz="2000" dirty="0" err="1"/>
              <a:t>separated</a:t>
            </a:r>
            <a:r>
              <a:rPr lang="it-IT" sz="2000" dirty="0"/>
              <a:t> by comma, or by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built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-in set() </a:t>
            </a:r>
            <a:r>
              <a:rPr lang="it-IT" sz="2000" dirty="0" err="1"/>
              <a:t>function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It</a:t>
            </a:r>
            <a:r>
              <a:rPr lang="it-IT" sz="2000" dirty="0"/>
              <a:t> can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items</a:t>
            </a:r>
            <a:r>
              <a:rPr lang="it-IT" sz="2000" dirty="0"/>
              <a:t> and </a:t>
            </a:r>
            <a:r>
              <a:rPr lang="it-IT" sz="2000" dirty="0" err="1"/>
              <a:t>they</a:t>
            </a:r>
            <a:r>
              <a:rPr lang="it-IT" sz="2000" dirty="0"/>
              <a:t> </a:t>
            </a:r>
            <a:r>
              <a:rPr lang="it-IT" sz="2000" dirty="0" err="1"/>
              <a:t>may</a:t>
            </a:r>
            <a:r>
              <a:rPr lang="it-IT" sz="2000" dirty="0"/>
              <a:t> be of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types</a:t>
            </a:r>
            <a:r>
              <a:rPr lang="it-IT" sz="2000" dirty="0"/>
              <a:t> (</a:t>
            </a:r>
            <a:r>
              <a:rPr lang="it-IT" sz="2000" dirty="0" err="1"/>
              <a:t>integer</a:t>
            </a:r>
            <a:r>
              <a:rPr lang="it-IT" sz="2000" dirty="0"/>
              <a:t>, float, </a:t>
            </a:r>
            <a:r>
              <a:rPr lang="it-IT" sz="2000" dirty="0" err="1"/>
              <a:t>tuple</a:t>
            </a:r>
            <a:r>
              <a:rPr lang="it-IT" sz="2000" dirty="0"/>
              <a:t>, </a:t>
            </a:r>
            <a:r>
              <a:rPr lang="it-IT" sz="2000" dirty="0" err="1"/>
              <a:t>string</a:t>
            </a:r>
            <a:r>
              <a:rPr lang="it-IT" sz="2000" dirty="0"/>
              <a:t> etc.). 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A set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cannot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mutable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elements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like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lists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, sets or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dictionaries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its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elements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6B4F-1956-DC49-A9C6-136B1484A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35</a:t>
            </a:fld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32C70C-2BE4-7443-9BB2-D8BADFBC1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set of integers</a:t>
            </a:r>
          </a:p>
          <a:p>
            <a:pPr marL="0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{1, 2, 3}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set of mixed datatypes</a:t>
            </a:r>
          </a:p>
          <a:p>
            <a:pPr marL="0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{1.0, "Hello", (1, 2, 3)}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set from list</a:t>
            </a:r>
          </a:p>
          <a:p>
            <a:pPr marL="0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set([1, 2, 3, 2])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inserting mutable elements</a:t>
            </a:r>
          </a:p>
          <a:p>
            <a:pPr marL="0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{1, 2, [3, 4]}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{1.0, 'Hello', (1, 2, 3)}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unhashable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type: 'list'</a:t>
            </a:r>
          </a:p>
        </p:txBody>
      </p:sp>
    </p:spTree>
    <p:extLst>
      <p:ext uri="{BB962C8B-B14F-4D97-AF65-F5344CB8AC3E}">
        <p14:creationId xmlns:p14="http://schemas.microsoft.com/office/powerpoint/2010/main" val="78857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FED3-4B88-854F-A520-76F2FE17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Constructing</a:t>
            </a:r>
            <a:r>
              <a:rPr lang="it-IT" dirty="0"/>
              <a:t>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EE9F-E97D-1E47-8A3F-9F608355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Distinguish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set and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set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a with {}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a = {}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data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of a</a:t>
            </a: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(a))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a with set()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a = set()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data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of a</a:t>
            </a: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(a))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'set'&gt;</a:t>
            </a:r>
            <a:endParaRPr lang="en-GB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6B4F-1956-DC49-A9C6-136B1484A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1874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FED3-4B88-854F-A520-76F2FE17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Modifying</a:t>
            </a:r>
            <a:r>
              <a:rPr lang="it-IT" dirty="0"/>
              <a:t> Sets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2349A-6F72-7843-AE56-E9345C839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Sets are mutable. However, since they are unordered, indexing has no meaning.</a:t>
            </a:r>
          </a:p>
          <a:p>
            <a:r>
              <a:rPr lang="en-GB" sz="1800" dirty="0"/>
              <a:t>We cannot access or change an element of a set using indexing or slicing. Set data type does not support it.</a:t>
            </a:r>
          </a:p>
          <a:p>
            <a:r>
              <a:rPr lang="en-GB" sz="1800" dirty="0"/>
              <a:t>We can add a single element using the add() method, and multiple elements using the update() method.</a:t>
            </a:r>
          </a:p>
          <a:p>
            <a:r>
              <a:rPr lang="en-GB" sz="1800" dirty="0"/>
              <a:t>The update() method can take tuples, lists, strings or other sets as its argument. In all cases, duplicates are avoided.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450B2-774A-EF4C-962F-1D8985861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initialize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{1, 3}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add an element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add multiple elements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my_set.update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([2, 3, 4])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{1, 3}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{1, 2, 3, 4}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6B4F-1956-DC49-A9C6-136B1484A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4302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FED3-4B88-854F-A520-76F2FE17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elements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2349A-6F72-7843-AE56-E9345C839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A particular item can be removed from a set using the methods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discard</a:t>
            </a:r>
            <a:r>
              <a:rPr lang="en-GB" sz="1800" dirty="0"/>
              <a:t>() and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remove</a:t>
            </a:r>
            <a:r>
              <a:rPr lang="en-GB" sz="1800" dirty="0"/>
              <a:t>().</a:t>
            </a:r>
          </a:p>
          <a:p>
            <a:r>
              <a:rPr lang="en-GB" sz="1800" dirty="0"/>
              <a:t>The only difference between the two is that the discard() function leaves a set unchanged if the element is not present in the set. On the other hand, the remove() function will raise an error in such a condition (if element is not present in the set).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450B2-774A-EF4C-962F-1D8985861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# initialize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{1, 3, 4, 5, 6}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# discard an element</a:t>
            </a:r>
          </a:p>
          <a:p>
            <a:pPr marL="0" indent="0">
              <a:buNone/>
            </a:pP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my_set.discard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# remove an element</a:t>
            </a:r>
          </a:p>
          <a:p>
            <a:pPr marL="0" indent="0">
              <a:buNone/>
            </a:pP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my_set.remove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# discard an element not present</a:t>
            </a:r>
          </a:p>
          <a:p>
            <a:pPr marL="0" indent="0">
              <a:buNone/>
            </a:pP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my_set.discard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{1, 3, 4, 5, 6}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{1, 3, 5, 6}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{1, 3, 5}</a:t>
            </a:r>
          </a:p>
          <a:p>
            <a:pPr marL="0" indent="0">
              <a:buNone/>
            </a:pPr>
            <a:r>
              <a:rPr lang="en-GB" sz="10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GB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6B4F-1956-DC49-A9C6-136B1484A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6156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FED3-4B88-854F-A520-76F2FE17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 </a:t>
            </a:r>
            <a:r>
              <a:rPr lang="it-IT" dirty="0" err="1"/>
              <a:t>operations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2349A-6F72-7843-AE56-E9345C839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Sets can be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carry</a:t>
            </a:r>
            <a:r>
              <a:rPr lang="it-IT" sz="2400" dirty="0"/>
              <a:t> out </a:t>
            </a:r>
            <a:r>
              <a:rPr lang="it-IT" sz="2400" dirty="0" err="1"/>
              <a:t>mathematical</a:t>
            </a:r>
            <a:r>
              <a:rPr lang="it-IT" sz="2400" dirty="0"/>
              <a:t> set </a:t>
            </a:r>
            <a:r>
              <a:rPr lang="it-IT" sz="2400" dirty="0" err="1"/>
              <a:t>operations</a:t>
            </a:r>
            <a:r>
              <a:rPr lang="it-IT" sz="2400" dirty="0"/>
              <a:t> </a:t>
            </a:r>
            <a:r>
              <a:rPr lang="it-IT" sz="2400" dirty="0" err="1"/>
              <a:t>like</a:t>
            </a:r>
            <a:r>
              <a:rPr lang="it-IT" sz="2400" dirty="0"/>
              <a:t> union, </a:t>
            </a:r>
            <a:r>
              <a:rPr lang="it-IT" sz="2400" dirty="0" err="1"/>
              <a:t>intersection</a:t>
            </a:r>
            <a:r>
              <a:rPr lang="it-IT" sz="2400" dirty="0"/>
              <a:t>, </a:t>
            </a:r>
            <a:r>
              <a:rPr lang="it-IT" sz="2400" dirty="0" err="1"/>
              <a:t>difference</a:t>
            </a:r>
            <a:r>
              <a:rPr lang="it-IT" sz="2400" dirty="0"/>
              <a:t> and </a:t>
            </a:r>
            <a:r>
              <a:rPr lang="it-IT" sz="2400" dirty="0" err="1"/>
              <a:t>symmetric</a:t>
            </a:r>
            <a:r>
              <a:rPr lang="it-IT" sz="2400" dirty="0"/>
              <a:t> </a:t>
            </a:r>
            <a:r>
              <a:rPr lang="it-IT" sz="2400" dirty="0" err="1"/>
              <a:t>difference</a:t>
            </a:r>
            <a:r>
              <a:rPr lang="it-IT" sz="2400" dirty="0"/>
              <a:t>.</a:t>
            </a:r>
          </a:p>
          <a:p>
            <a:endParaRPr lang="it-IT" sz="2400" dirty="0"/>
          </a:p>
          <a:p>
            <a:pPr marL="0" indent="0">
              <a:buNone/>
            </a:pPr>
            <a:r>
              <a:rPr lang="it-IT" sz="2400" dirty="0"/>
              <a:t> 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450B2-774A-EF4C-962F-1D8985861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 = {1, 2, 3, 4, 5}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B = {4, 5, 6, 7, 8}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print(A | B) # union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print(A &amp; B) # intersection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print(A - B) # difference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print(A ^ B) #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simmetric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difference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{1, 2, 3, 4, 5, 6, 7, 8}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{4, 5}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{1, 2, 3, 6, 7, 8}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6B4F-1956-DC49-A9C6-136B1484A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88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</a:t>
            </a:r>
            <a:r>
              <a:rPr lang="en-US" dirty="0">
                <a:solidFill>
                  <a:srgbClr val="E46C0A"/>
                </a:solidFill>
              </a:rPr>
              <a:t>~O(1)</a:t>
            </a:r>
          </a:p>
        </p:txBody>
      </p:sp>
      <p:pic>
        <p:nvPicPr>
          <p:cNvPr id="4" name="Content Placeholder 3" descr="hashcod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7" r="11918" b="3502"/>
          <a:stretch/>
        </p:blipFill>
        <p:spPr>
          <a:xfrm>
            <a:off x="603241" y="1681237"/>
            <a:ext cx="7814643" cy="3604380"/>
          </a:xfrm>
        </p:spPr>
      </p:pic>
    </p:spTree>
    <p:extLst>
      <p:ext uri="{BB962C8B-B14F-4D97-AF65-F5344CB8AC3E}">
        <p14:creationId xmlns:p14="http://schemas.microsoft.com/office/powerpoint/2010/main" val="2427449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FED3-4B88-854F-A520-76F2FE17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 </a:t>
            </a:r>
            <a:r>
              <a:rPr lang="it-IT" dirty="0" err="1"/>
              <a:t>membership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2349A-6F72-7843-AE56-E9345C839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 err="1"/>
              <a:t>We</a:t>
            </a:r>
            <a:r>
              <a:rPr lang="it-IT" sz="2000" dirty="0"/>
              <a:t> can test </a:t>
            </a:r>
            <a:r>
              <a:rPr lang="it-IT" sz="2000" dirty="0" err="1"/>
              <a:t>if</a:t>
            </a:r>
            <a:r>
              <a:rPr lang="it-IT" sz="2000" dirty="0"/>
              <a:t> an item </a:t>
            </a:r>
            <a:r>
              <a:rPr lang="it-IT" sz="2000" dirty="0" err="1"/>
              <a:t>exists</a:t>
            </a:r>
            <a:r>
              <a:rPr lang="it-IT" sz="2000" dirty="0"/>
              <a:t> in a set or </a:t>
            </a:r>
            <a:r>
              <a:rPr lang="it-IT" sz="2000" dirty="0" err="1"/>
              <a:t>not</a:t>
            </a:r>
            <a:r>
              <a:rPr lang="it-IT" sz="2000" dirty="0"/>
              <a:t>, </a:t>
            </a:r>
            <a:r>
              <a:rPr lang="it-IT" sz="2000" dirty="0" err="1"/>
              <a:t>using</a:t>
            </a:r>
            <a:r>
              <a:rPr lang="it-IT" sz="2000" dirty="0"/>
              <a:t> the in keyword.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Sets are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significantly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faster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than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lists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comes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determining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present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in the set </a:t>
            </a:r>
            <a:r>
              <a:rPr lang="it-IT" sz="2000" dirty="0"/>
              <a:t>(</a:t>
            </a:r>
            <a:r>
              <a:rPr lang="it-IT" sz="2000" dirty="0" err="1"/>
              <a:t>as</a:t>
            </a:r>
            <a:r>
              <a:rPr lang="it-IT" sz="2000" dirty="0"/>
              <a:t> in x in </a:t>
            </a:r>
            <a:r>
              <a:rPr lang="it-IT" sz="2000" dirty="0" err="1"/>
              <a:t>s</a:t>
            </a:r>
            <a:r>
              <a:rPr lang="it-IT" sz="2000" dirty="0"/>
              <a:t>), </a:t>
            </a:r>
            <a:r>
              <a:rPr lang="it-IT" sz="2000" dirty="0" err="1"/>
              <a:t>but</a:t>
            </a:r>
            <a:r>
              <a:rPr lang="it-IT" sz="2000" dirty="0"/>
              <a:t> are </a:t>
            </a:r>
            <a:r>
              <a:rPr lang="it-IT" sz="2000" dirty="0" err="1"/>
              <a:t>slower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lists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comes</a:t>
            </a:r>
            <a:r>
              <a:rPr lang="it-IT" sz="2000" dirty="0"/>
              <a:t> to </a:t>
            </a:r>
            <a:r>
              <a:rPr lang="it-IT" sz="2000" dirty="0" err="1"/>
              <a:t>iterating</a:t>
            </a:r>
            <a:r>
              <a:rPr lang="it-IT" sz="2000" dirty="0"/>
              <a:t> over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contents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You</a:t>
            </a:r>
            <a:r>
              <a:rPr lang="it-IT" sz="2000" dirty="0"/>
              <a:t> can use the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timeit</a:t>
            </a:r>
            <a:r>
              <a:rPr lang="it-IT" sz="2000" dirty="0"/>
              <a:t> </a:t>
            </a:r>
            <a:r>
              <a:rPr lang="it-IT" sz="2000" dirty="0" err="1"/>
              <a:t>module</a:t>
            </a:r>
            <a:r>
              <a:rPr lang="it-IT" sz="2000" dirty="0"/>
              <a:t> to </a:t>
            </a:r>
            <a:r>
              <a:rPr lang="it-IT" sz="2000" dirty="0" err="1"/>
              <a:t>see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faster</a:t>
            </a:r>
            <a:r>
              <a:rPr lang="it-IT" sz="2000" dirty="0"/>
              <a:t> for </a:t>
            </a:r>
            <a:r>
              <a:rPr lang="it-IT" sz="2000" dirty="0" err="1"/>
              <a:t>your</a:t>
            </a:r>
            <a:r>
              <a:rPr lang="it-IT" sz="2000" dirty="0"/>
              <a:t> situation.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en-GB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450B2-774A-EF4C-962F-1D8985861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timeit.timeit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("'a' in {'a', 'b', 'c', 'd', 'e', 'f', 'g', 'h', 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'}", number=1000000)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timeit.timeit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("'a' in ['a', 'b', 'c', 'd', 'e', 'f', 'g', 'h', 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']", number=1000000)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timeit.timeit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("'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 in {'a', 'b', 'c', 'd', 'e', 'f', 'g', 'h', 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'}", number=1000000)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timeit.timeit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("'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 in ['a', 'b', 'c', 'd', 'e', 'f', 'g', 'h', 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']", number=1000000)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0.033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0.030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0.032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0.184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6B4F-1956-DC49-A9C6-136B1484A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14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94A5-99ED-604B-A1F3-4C0E8B57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Frozen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7DC3-E5F9-FA46-9B10-2CA64ED1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Frozenset</a:t>
            </a:r>
            <a:r>
              <a:rPr lang="en-GB" sz="2000" dirty="0"/>
              <a:t> is a new class that has the characteristics of a set, but its elements cannot be changed once assigned.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While tuples are immutable lists,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frozensets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are immutable sets.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Sets being mutable are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unhashable</a:t>
            </a:r>
            <a:r>
              <a:rPr lang="en-GB" sz="2000" dirty="0"/>
              <a:t>, so they can't be used as dictionary keys. On the other hand,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frozensets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hashable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and can be used as keys to a dictionary.</a:t>
            </a:r>
          </a:p>
          <a:p>
            <a:r>
              <a:rPr lang="en-GB" sz="2000" dirty="0" err="1"/>
              <a:t>Frozensets</a:t>
            </a:r>
            <a:r>
              <a:rPr lang="en-GB" sz="2000" dirty="0"/>
              <a:t> can be created using the </a:t>
            </a:r>
            <a:r>
              <a:rPr lang="en-GB" sz="2000" dirty="0" err="1"/>
              <a:t>frozenset</a:t>
            </a:r>
            <a:r>
              <a:rPr lang="en-GB" sz="2000" dirty="0"/>
              <a:t>() function.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s1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([1, 2, 3, 4])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s2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([3, 4, 5, 6])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s1.add(3)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AttributeError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object has no attribute 'add'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9758E-30E2-AF45-A30E-EFB40D738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585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1">
            <a:extLst>
              <a:ext uri="{FF2B5EF4-FFF2-40B4-BE49-F238E27FC236}">
                <a16:creationId xmlns:a16="http://schemas.microsoft.com/office/drawing/2014/main" id="{CBB5750F-38AD-2846-9882-39391BBC47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/>
              <a:t>Dictionaries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569588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210C-7209-1D4D-AC70-97736192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Dictionaries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05D357-6D5B-7149-B8FE-81E6E7393E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127" y="2431127"/>
            <a:ext cx="4656240" cy="330212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9E0C-0031-C24A-8537-360F18F3E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 dictionary is an unordered collection of key/value pairs.</a:t>
            </a:r>
          </a:p>
          <a:p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unique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associated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with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/>
              <a:t>in the </a:t>
            </a:r>
            <a:r>
              <a:rPr lang="it-IT" sz="1800" dirty="0" err="1"/>
              <a:t>dictionary</a:t>
            </a:r>
            <a:r>
              <a:rPr lang="it-IT" sz="1800" dirty="0"/>
              <a:t>.</a:t>
            </a:r>
          </a:p>
          <a:p>
            <a:r>
              <a:rPr lang="it-IT" sz="1800" dirty="0" err="1"/>
              <a:t>Dictionaries</a:t>
            </a:r>
            <a:r>
              <a:rPr lang="it-IT" sz="1800" dirty="0"/>
              <a:t> can </a:t>
            </a:r>
            <a:r>
              <a:rPr lang="it-IT" sz="1800" dirty="0" err="1"/>
              <a:t>have</a:t>
            </a:r>
            <a:r>
              <a:rPr lang="it-IT" sz="1800" dirty="0"/>
              <a:t> </a:t>
            </a:r>
            <a:r>
              <a:rPr lang="it-IT" sz="1800" dirty="0" err="1"/>
              <a:t>any</a:t>
            </a:r>
            <a:r>
              <a:rPr lang="it-IT" sz="1800" dirty="0"/>
              <a:t> </a:t>
            </a:r>
            <a:r>
              <a:rPr lang="it-IT" sz="1800" dirty="0" err="1"/>
              <a:t>number</a:t>
            </a:r>
            <a:r>
              <a:rPr lang="it-IT" sz="1800" dirty="0"/>
              <a:t> of </a:t>
            </a:r>
            <a:r>
              <a:rPr lang="it-IT" sz="1800" dirty="0" err="1"/>
              <a:t>pairs</a:t>
            </a:r>
            <a:r>
              <a:rPr lang="it-IT" sz="1800" dirty="0"/>
              <a:t>. The </a:t>
            </a:r>
            <a:r>
              <a:rPr lang="it-IT" sz="1800" dirty="0" err="1"/>
              <a:t>values</a:t>
            </a:r>
            <a:r>
              <a:rPr lang="it-IT" sz="1800" dirty="0"/>
              <a:t> </a:t>
            </a:r>
            <a:r>
              <a:rPr lang="it-IT" sz="1800" dirty="0" err="1"/>
              <a:t>associated</a:t>
            </a:r>
            <a:r>
              <a:rPr lang="it-IT" sz="1800" dirty="0"/>
              <a:t> with a </a:t>
            </a:r>
            <a:r>
              <a:rPr lang="it-IT" sz="1800" dirty="0" err="1"/>
              <a:t>key</a:t>
            </a:r>
            <a:r>
              <a:rPr lang="it-IT" sz="1800" dirty="0"/>
              <a:t> can be </a:t>
            </a:r>
            <a:r>
              <a:rPr lang="it-IT" sz="1800" dirty="0" err="1"/>
              <a:t>any</a:t>
            </a:r>
            <a:r>
              <a:rPr lang="it-IT" sz="1800" dirty="0"/>
              <a:t> </a:t>
            </a:r>
            <a:r>
              <a:rPr lang="it-IT" sz="1800" dirty="0" err="1"/>
              <a:t>object</a:t>
            </a:r>
            <a:r>
              <a:rPr lang="it-IT" sz="1800" dirty="0"/>
              <a:t>. </a:t>
            </a:r>
          </a:p>
          <a:p>
            <a:r>
              <a:rPr lang="it-IT" sz="1800" dirty="0" err="1"/>
              <a:t>Dictionaries</a:t>
            </a:r>
            <a:r>
              <a:rPr lang="it-IT" sz="1800" dirty="0"/>
              <a:t> are </a:t>
            </a:r>
            <a:r>
              <a:rPr lang="it-IT" sz="1800" dirty="0" err="1"/>
              <a:t>unordered</a:t>
            </a:r>
            <a:r>
              <a:rPr lang="it-IT" sz="1800" dirty="0"/>
              <a:t> and </a:t>
            </a:r>
            <a:r>
              <a:rPr lang="it-IT" sz="1800" dirty="0" err="1"/>
              <a:t>mutable</a:t>
            </a:r>
            <a:r>
              <a:rPr lang="it-IT" sz="1800" dirty="0"/>
              <a:t>. </a:t>
            </a:r>
          </a:p>
          <a:p>
            <a:r>
              <a:rPr lang="it-IT" sz="1800" dirty="0"/>
              <a:t>The </a:t>
            </a:r>
            <a:r>
              <a:rPr lang="it-IT" sz="1800" dirty="0" err="1"/>
              <a:t>order</a:t>
            </a:r>
            <a:r>
              <a:rPr lang="it-IT" sz="1800" dirty="0"/>
              <a:t> in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key</a:t>
            </a:r>
            <a:r>
              <a:rPr lang="it-IT" sz="1800" dirty="0"/>
              <a:t>/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pairs</a:t>
            </a:r>
            <a:r>
              <a:rPr lang="it-IT" sz="1800" dirty="0"/>
              <a:t> are </a:t>
            </a:r>
            <a:r>
              <a:rPr lang="it-IT" sz="1800" dirty="0" err="1"/>
              <a:t>added</a:t>
            </a:r>
            <a:r>
              <a:rPr lang="it-IT" sz="1800" dirty="0"/>
              <a:t> to a </a:t>
            </a:r>
            <a:r>
              <a:rPr lang="it-IT" sz="1800" dirty="0" err="1"/>
              <a:t>dictionary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maintained</a:t>
            </a:r>
            <a:r>
              <a:rPr lang="it-IT" sz="1800" dirty="0"/>
              <a:t> by the </a:t>
            </a:r>
            <a:r>
              <a:rPr lang="it-IT" sz="1800" dirty="0" err="1"/>
              <a:t>interpreter</a:t>
            </a:r>
            <a:r>
              <a:rPr lang="it-IT" sz="1800" dirty="0"/>
              <a:t>, and </a:t>
            </a:r>
            <a:r>
              <a:rPr lang="it-IT" sz="1800" dirty="0" err="1"/>
              <a:t>has</a:t>
            </a:r>
            <a:r>
              <a:rPr lang="it-IT" sz="1800" dirty="0"/>
              <a:t> no </a:t>
            </a:r>
            <a:r>
              <a:rPr lang="it-IT" sz="1800" dirty="0" err="1"/>
              <a:t>meaning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AD23-3BE3-3A46-BC9E-7CC2B0EEE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9236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210C-7209-1D4D-AC70-97736192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Dictionaries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0AAFF-43FF-C145-8164-AEC1F0DD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Creating a Dictionary with Integer Keys 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{1: 'Geeks', 2: 'For', 3: 'Geeks'} 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Creating a Dictionary with Mixed keys 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{'Name': 'Geeks', 1: [1, 2, 3, 4]}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{1: 'Geeks', 2: 'For', 3: 'Geeks'}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{1: [1, 2, 3, 4], 'Name': 'Geeks'}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AD23-3BE3-3A46-BC9E-7CC2B0EEE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9927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1E65A-94DB-A746-9D86-F4A7FAB4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EF5C2-7217-0941-9D78-BA27F2305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While indexing is used with other data types to access values, a dictionary uses keys.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Keys can be used either inside square brackets [] or with the get() method.</a:t>
            </a:r>
            <a:endParaRPr lang="en-GB" sz="2000" dirty="0"/>
          </a:p>
          <a:p>
            <a:r>
              <a:rPr lang="en-GB" sz="2000" dirty="0"/>
              <a:t>If we use the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square brackets [],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KeyError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/>
              <a:t>is raised in case a key is not found in the dictionary. On the other hand, the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get() method returns None</a:t>
            </a:r>
            <a:r>
              <a:rPr lang="en-GB" sz="2000" dirty="0"/>
              <a:t> if the key is not found.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6586AE-1399-2643-9B4F-121A9B713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get vs [] for retrieving elements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{'name': 'Jack', 'age': 26}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['name’])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my_dict.get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('age’))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my_dict.get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('address'))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['address’])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'address'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2D5C3-53BC-5E4A-A665-35EF400B2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136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1E65A-94DB-A746-9D86-F4A7FAB4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EF5C2-7217-0941-9D78-BA27F2305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Dictionaries are mutable. </a:t>
            </a:r>
            <a:r>
              <a:rPr lang="en-GB" sz="2000" dirty="0"/>
              <a:t>We can add new items or change the value of existing items using an assignment operator.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If the key is already present, then the existing value gets updated. In case the key is not present, a new (key: value) pair is added to the dictionary.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6586AE-1399-2643-9B4F-121A9B713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Changing and adding 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{'name': 'Jack', 'age': 26}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['age'] = 27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['address'] = 'Downtown'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{'name': 'Jack', 'age': 27}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{'name': 'Jack', 'age': 27, 'address': 'Downtown'}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2D5C3-53BC-5E4A-A665-35EF400B2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1276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1E65A-94DB-A746-9D86-F4A7FAB4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Removing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EF5C2-7217-0941-9D78-BA27F2305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We can remove a particular item in a dictionary by using the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pop() </a:t>
            </a:r>
            <a:r>
              <a:rPr lang="en-GB" sz="2000" dirty="0"/>
              <a:t>method. This method removes an item with the provided key and returns the value.</a:t>
            </a:r>
          </a:p>
          <a:p>
            <a:r>
              <a:rPr lang="en-GB" sz="2000" dirty="0"/>
              <a:t>The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popitem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GB" sz="2000" dirty="0"/>
              <a:t>method can be used to remove and return an arbitrary (key, value) item pair from the dictionary. </a:t>
            </a:r>
          </a:p>
          <a:p>
            <a:r>
              <a:rPr lang="en-GB" sz="2000" dirty="0"/>
              <a:t>All the items can be removed at once, using the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clear() </a:t>
            </a:r>
            <a:r>
              <a:rPr lang="en-GB" sz="2000" dirty="0"/>
              <a:t>method.</a:t>
            </a:r>
          </a:p>
          <a:p>
            <a:r>
              <a:rPr lang="en-GB" sz="2000" dirty="0"/>
              <a:t>We can also use the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del</a:t>
            </a:r>
            <a:r>
              <a:rPr lang="en-GB" sz="2000" dirty="0"/>
              <a:t> keyword to remove individual items or the entire dictionary itself.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6586AE-1399-2643-9B4F-121A9B713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squares = {1: 1, 2: 4, 3: 9, 4: 16, 5: 25}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remove a particular item, returns its value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squares.pop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(4))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remove an arbitrary item, return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key,value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squares.popitem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print(squares)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remove all items</a:t>
            </a:r>
          </a:p>
          <a:p>
            <a:pPr marL="0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squares.clear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print(squares)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(5, 25)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{1: 1, 2: 4, 3: 9}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2D5C3-53BC-5E4A-A665-35EF400B2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0100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D6E3-E479-F342-942F-047DCFF8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A192-8B93-E648-B112-D8A5EFB7F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We can test if a key is in a dictionary or not using the keyword in. </a:t>
            </a:r>
          </a:p>
          <a:p>
            <a:r>
              <a:rPr lang="en-GB" sz="2000" dirty="0"/>
              <a:t>Notice that the membership test is only for the keys and not for the values.</a:t>
            </a:r>
          </a:p>
          <a:p>
            <a:r>
              <a:rPr lang="en-GB" sz="2000" dirty="0"/>
              <a:t>We can iterate through both keys and </a:t>
            </a:r>
            <a:r>
              <a:rPr lang="en-GB" sz="2000" dirty="0" err="1"/>
              <a:t>key:value</a:t>
            </a:r>
            <a:r>
              <a:rPr lang="en-GB" sz="2000" dirty="0"/>
              <a:t> pairs using a for loop.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DA2D-280E-ED46-BF8B-350801E70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squares = {1: 1, 3: 9, 5: 25, 7: 49, 9: 81}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membership tests for key only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print(1 in squares)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print(2 not in squares)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print(49 in squares)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Iterating through keys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in squares: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print(squares[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Iterating through keys and values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for k, v in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squares.items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print(k, v)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7C776-3B1D-4A47-BAC5-DFF4F3CC9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015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1">
            <a:extLst>
              <a:ext uri="{FF2B5EF4-FFF2-40B4-BE49-F238E27FC236}">
                <a16:creationId xmlns:a16="http://schemas.microsoft.com/office/drawing/2014/main" id="{CBB5750F-38AD-2846-9882-39391BBC47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/>
              <a:t>Comprehension</a:t>
            </a:r>
            <a:r>
              <a:rPr lang="it-IT" altLang="it-IT" dirty="0"/>
              <a:t> </a:t>
            </a:r>
            <a:r>
              <a:rPr lang="it-IT" altLang="it-IT" dirty="0" err="1"/>
              <a:t>Expressions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60275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D80C-0BC2-6944-94FF-2E3D6C87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Collections</a:t>
            </a:r>
            <a:r>
              <a:rPr lang="it-IT" dirty="0"/>
              <a:t> </a:t>
            </a:r>
            <a:r>
              <a:rPr lang="it-IT" dirty="0" err="1"/>
              <a:t>Hierarchy</a:t>
            </a:r>
            <a:endParaRPr lang="it-IT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D76245-F737-3E4E-8B88-F6B289682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9944"/>
            <a:ext cx="8229600" cy="4266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FD0B-ADA3-5649-A0D3-8B9D9B29E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6180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293B-71FA-FB46-9BD3-0DC6BD37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Unpacking and Enumerating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05E-8EEB-2847-A042-8BFD9A31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Python provides some syntactic “tricks” for working with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iterables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unpacking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enumerating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. Useful for writing clean, readable code.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Writing clean, readable code leads to bug-free algorithms that are easy to understand. Furthermore, these tricks will also facilitate the use of other features, like comprehension-statements.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43DC-C9FC-F344-B244-4CFAC7EFA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2708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293B-71FA-FB46-9BD3-0DC6BD37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Unpacking </a:t>
            </a:r>
            <a:r>
              <a:rPr lang="en-GB" dirty="0" err="1"/>
              <a:t>iterables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05E-8EEB-2847-A042-8BFD9A31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assigning a list to variables using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unpacking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[7, 9, 11]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x, y, z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grades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[("Ashley", 93), ("Brad", 95), ("Cassie", 84)]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for loop without unpacking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entry in grades: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print(entry)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for loop with unpacking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name, grade in grades: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print(name)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print(grade)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print("\n")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43DC-C9FC-F344-B244-4CFAC7EFA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031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293B-71FA-FB46-9BD3-0DC6BD37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Enumerating </a:t>
            </a:r>
            <a:r>
              <a:rPr lang="en-GB" dirty="0" err="1"/>
              <a:t>iterables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05E-8EEB-2847-A042-8BFD9A31A6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built-in enumerate function allows us to iterate over an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while keeping track of the iteration count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enumerate function accepts an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an input, and returns a new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produces a tuple of the iteration-count and the corresponding item from the original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Thus the items in the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are being enumerated.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F08B4-FEF7-C649-AF2D-549D31069D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basic usage of `enumerate`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entry in enumerate(‘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’):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print(entry)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(0, 'a')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(1, 'b')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(2, 'c')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(3, 'd')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43DC-C9FC-F344-B244-4CFAC7EFA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2632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293B-71FA-FB46-9BD3-0DC6BD37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Enumerating </a:t>
            </a:r>
            <a:r>
              <a:rPr lang="en-GB" dirty="0" err="1"/>
              <a:t>iterables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05E-8EEB-2847-A042-8BFD9A31A6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track which entries of an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store the value `None`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without enumeration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none_indices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iter_cnt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0 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for item in [2, None, -10, None, 4, 8]: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item is None: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none_indices.append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iter_cnt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iter_cnt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iter_cnt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F08B4-FEF7-C649-AF2D-549D31069D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track which entries of an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store the value `None`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with enumeration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none_indices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iter_cnt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item in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([2, None, -10, None, 4, 8]):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item is None: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none_indices.append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iter_cnt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43DC-C9FC-F344-B244-4CFAC7EFA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8693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A </a:t>
            </a:r>
            <a:r>
              <a:rPr lang="it-IT" sz="2800" b="1" dirty="0"/>
              <a:t>generator</a:t>
            </a:r>
            <a:r>
              <a:rPr lang="it-IT" sz="2800" dirty="0"/>
              <a:t> </a:t>
            </a:r>
            <a:r>
              <a:rPr lang="it-IT" sz="2800" dirty="0" err="1"/>
              <a:t>is</a:t>
            </a:r>
            <a:r>
              <a:rPr lang="it-IT" sz="2800" dirty="0"/>
              <a:t> a special </a:t>
            </a:r>
            <a:r>
              <a:rPr lang="it-IT" sz="2800" dirty="0" err="1"/>
              <a:t>kind</a:t>
            </a:r>
            <a:r>
              <a:rPr lang="it-IT" sz="2800" dirty="0"/>
              <a:t> of iterator,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stores</a:t>
            </a:r>
            <a:r>
              <a:rPr lang="it-IT" sz="2800" dirty="0"/>
              <a:t> the </a:t>
            </a:r>
            <a:r>
              <a:rPr lang="it-IT" sz="2800" dirty="0" err="1"/>
              <a:t>instructions</a:t>
            </a:r>
            <a:r>
              <a:rPr lang="it-IT" sz="2800" dirty="0"/>
              <a:t> for </a:t>
            </a:r>
            <a:r>
              <a:rPr lang="it-IT" sz="2800" dirty="0" err="1"/>
              <a:t>how</a:t>
            </a:r>
            <a:r>
              <a:rPr lang="it-IT" sz="2800" dirty="0"/>
              <a:t> to </a:t>
            </a:r>
            <a:r>
              <a:rPr lang="it-IT" sz="2800" i="1" dirty="0"/>
              <a:t>generate</a:t>
            </a:r>
            <a:r>
              <a:rPr lang="it-IT" sz="2800" dirty="0"/>
              <a:t> </a:t>
            </a:r>
            <a:r>
              <a:rPr lang="it-IT" sz="2800" dirty="0" err="1"/>
              <a:t>each</a:t>
            </a:r>
            <a:r>
              <a:rPr lang="it-IT" sz="2800" dirty="0"/>
              <a:t> of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members</a:t>
            </a:r>
            <a:r>
              <a:rPr lang="it-IT" sz="2800" dirty="0"/>
              <a:t>, in </a:t>
            </a:r>
            <a:r>
              <a:rPr lang="it-IT" sz="2800" dirty="0" err="1"/>
              <a:t>order</a:t>
            </a:r>
            <a:r>
              <a:rPr lang="it-IT" sz="2800" dirty="0"/>
              <a:t>, </a:t>
            </a:r>
            <a:r>
              <a:rPr lang="it-IT" sz="2800" dirty="0" err="1"/>
              <a:t>along</a:t>
            </a:r>
            <a:r>
              <a:rPr lang="it-IT" sz="2800" dirty="0"/>
              <a:t> with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current</a:t>
            </a:r>
            <a:r>
              <a:rPr lang="it-IT" sz="2800" dirty="0"/>
              <a:t> state of </a:t>
            </a:r>
            <a:r>
              <a:rPr lang="it-IT" sz="2800" dirty="0" err="1"/>
              <a:t>iterations</a:t>
            </a:r>
            <a:r>
              <a:rPr lang="it-IT" sz="2800" dirty="0"/>
              <a:t>. </a:t>
            </a:r>
          </a:p>
          <a:p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generates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member</a:t>
            </a:r>
            <a:r>
              <a:rPr lang="it-IT" sz="2800" dirty="0"/>
              <a:t>,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a time, </a:t>
            </a:r>
            <a:r>
              <a:rPr lang="it-IT" sz="2800" dirty="0" err="1"/>
              <a:t>only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requested</a:t>
            </a:r>
            <a:r>
              <a:rPr lang="it-IT" sz="2800" dirty="0"/>
              <a:t> via </a:t>
            </a:r>
            <a:r>
              <a:rPr lang="it-IT" sz="2800" dirty="0" err="1"/>
              <a:t>iteration</a:t>
            </a:r>
            <a:r>
              <a:rPr lang="it-IT" sz="2800" dirty="0"/>
              <a:t>.</a:t>
            </a:r>
          </a:p>
          <a:p>
            <a:endParaRPr lang="it-IT" sz="2800" dirty="0"/>
          </a:p>
          <a:p>
            <a:pPr marL="0" indent="0">
              <a:buNone/>
            </a:pPr>
            <a:r>
              <a:rPr lang="it-IT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# start: 1 (</a:t>
            </a:r>
            <a:r>
              <a:rPr lang="it-IT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included</a:t>
            </a:r>
            <a:r>
              <a:rPr lang="it-IT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# stop: 10 (</a:t>
            </a:r>
            <a:r>
              <a:rPr lang="it-IT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excluded</a:t>
            </a:r>
            <a:r>
              <a:rPr lang="it-IT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it-IT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: 2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(1, 10, 2): 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(i) </a:t>
            </a:r>
          </a:p>
          <a:p>
            <a:pPr marL="0" indent="0">
              <a:buNone/>
            </a:pPr>
            <a:r>
              <a:rPr lang="it-IT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prints</a:t>
            </a:r>
            <a:r>
              <a:rPr lang="it-IT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: 1.. 3.. 5.. 7.. 9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0842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start: 2 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 # stop: 7 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excluded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1 (default) </a:t>
            </a: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(2, 7):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(i)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2.. 3.. 4.. 5.. 6</a:t>
            </a:r>
          </a:p>
          <a:p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start: 1 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 # stop: 10 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excluded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i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(1, 10, 2):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(i)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1.. 3.. 5.. 7.. 9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very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common use case!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start: 0 (default,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 # stop: 5 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excluded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1 (default)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i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(5):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(i)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0.. 1.. 2.. 3.. 4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6051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Generator </a:t>
            </a:r>
            <a:r>
              <a:rPr lang="it-IT" dirty="0" err="1"/>
              <a:t>Comprehension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600" dirty="0"/>
              <a:t>A generator </a:t>
            </a:r>
            <a:r>
              <a:rPr lang="it-IT" sz="1600" dirty="0" err="1"/>
              <a:t>comprehension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a single-line </a:t>
            </a:r>
            <a:r>
              <a:rPr lang="it-IT" sz="1600" dirty="0" err="1"/>
              <a:t>specification</a:t>
            </a:r>
            <a:r>
              <a:rPr lang="it-IT" sz="1600" dirty="0"/>
              <a:t> for </a:t>
            </a:r>
            <a:r>
              <a:rPr lang="it-IT" sz="1600" dirty="0" err="1"/>
              <a:t>defining</a:t>
            </a:r>
            <a:r>
              <a:rPr lang="it-IT" sz="1600" dirty="0"/>
              <a:t> a generator.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absolutely</a:t>
            </a:r>
            <a:r>
              <a:rPr lang="it-IT" sz="1600" dirty="0"/>
              <a:t> </a:t>
            </a:r>
            <a:r>
              <a:rPr lang="it-IT" sz="1600" dirty="0" err="1"/>
              <a:t>essential</a:t>
            </a:r>
            <a:r>
              <a:rPr lang="it-IT" sz="1600" dirty="0"/>
              <a:t> to </a:t>
            </a:r>
            <a:r>
              <a:rPr lang="it-IT" sz="1600" dirty="0" err="1"/>
              <a:t>learn</a:t>
            </a:r>
            <a:r>
              <a:rPr lang="it-IT" sz="1600" dirty="0"/>
              <a:t>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syntax</a:t>
            </a:r>
            <a:r>
              <a:rPr lang="it-IT" sz="1600" dirty="0"/>
              <a:t> in </a:t>
            </a:r>
            <a:r>
              <a:rPr lang="it-IT" sz="1600" dirty="0" err="1"/>
              <a:t>order</a:t>
            </a:r>
            <a:r>
              <a:rPr lang="it-IT" sz="1600" dirty="0"/>
              <a:t> to </a:t>
            </a:r>
            <a:r>
              <a:rPr lang="it-IT" sz="1600" dirty="0" err="1"/>
              <a:t>write</a:t>
            </a:r>
            <a:r>
              <a:rPr lang="it-IT" sz="1600" dirty="0"/>
              <a:t> </a:t>
            </a:r>
            <a:r>
              <a:rPr lang="it-IT" sz="1600" dirty="0" err="1"/>
              <a:t>simple</a:t>
            </a:r>
            <a:r>
              <a:rPr lang="it-IT" sz="1600" dirty="0"/>
              <a:t> and </a:t>
            </a:r>
            <a:r>
              <a:rPr lang="it-IT" sz="1600" dirty="0" err="1"/>
              <a:t>readable</a:t>
            </a:r>
            <a:r>
              <a:rPr lang="it-IT" sz="1600" dirty="0"/>
              <a:t> code.</a:t>
            </a:r>
            <a:endParaRPr lang="it-IT" sz="16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for &lt;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in &lt;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[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&lt;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&gt;])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specifies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the general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for a 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generator </a:t>
            </a:r>
            <a:r>
              <a:rPr lang="it-IT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comprehension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produces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a generator,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whose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generating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provided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parenthetical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statement.</a:t>
            </a:r>
          </a:p>
          <a:p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for &lt;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in &lt;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&gt;)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&gt;: </a:t>
            </a: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&gt;): </a:t>
            </a: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&gt;: </a:t>
            </a: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&gt;): </a:t>
            </a: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086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Generator </a:t>
            </a:r>
            <a:r>
              <a:rPr lang="it-IT" dirty="0" err="1"/>
              <a:t>Comprehension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example_gen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/2 for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in [0, 9, 21, 32])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item in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example_gen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print(item)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0.0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4.5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10.5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16.0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example_gen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((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**2,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**3) for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in range(5))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item in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example_gen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print(item)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(0, 0, 0)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(1, 1, 1)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(2, 4, 8)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(3, 9, 27)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(4, 16, 64)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40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Generator </a:t>
            </a:r>
            <a:r>
              <a:rPr lang="it-IT" dirty="0" err="1"/>
              <a:t>Comprehension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example_gen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(("apple" if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3 else "pie") for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in range(6))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item in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example_gen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print(item)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'apple'..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'apple'..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'apple'..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'pie'..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'pie'..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'pie'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8361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Consuming</a:t>
            </a:r>
            <a:r>
              <a:rPr lang="it-IT" dirty="0"/>
              <a:t> </a:t>
            </a:r>
            <a:r>
              <a:rPr lang="it-IT" dirty="0" err="1"/>
              <a:t>Generators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feed</a:t>
            </a:r>
            <a:r>
              <a:rPr lang="it-IT" sz="1600" dirty="0"/>
              <a:t> a generator to </a:t>
            </a:r>
            <a:r>
              <a:rPr lang="it-IT" sz="1600" dirty="0" err="1"/>
              <a:t>any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accepts</a:t>
            </a:r>
            <a:r>
              <a:rPr lang="it-IT" sz="1600" dirty="0"/>
              <a:t> </a:t>
            </a:r>
            <a:r>
              <a:rPr lang="it-IT" sz="1600" dirty="0" err="1"/>
              <a:t>iterables</a:t>
            </a:r>
            <a:r>
              <a:rPr lang="it-IT" sz="1600" dirty="0"/>
              <a:t>. For </a:t>
            </a:r>
            <a:r>
              <a:rPr lang="it-IT" sz="1600" dirty="0" err="1"/>
              <a:t>instance</a:t>
            </a:r>
            <a:r>
              <a:rPr lang="it-IT" sz="1600" dirty="0"/>
              <a:t>, </a:t>
            </a: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feed</a:t>
            </a:r>
            <a:r>
              <a:rPr lang="it-IT" sz="1600" dirty="0"/>
              <a:t> </a:t>
            </a:r>
            <a:r>
              <a:rPr lang="it-IT" sz="1600" dirty="0" err="1"/>
              <a:t>it</a:t>
            </a:r>
            <a:r>
              <a:rPr lang="it-IT" sz="1600" dirty="0"/>
              <a:t> to the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built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-in sum 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it-IT" sz="1600" dirty="0"/>
              <a:t>, </a:t>
            </a:r>
            <a:r>
              <a:rPr lang="it-IT" sz="1600" dirty="0" err="1"/>
              <a:t>which</a:t>
            </a:r>
            <a:r>
              <a:rPr lang="it-IT" sz="1600" dirty="0"/>
              <a:t> </a:t>
            </a:r>
            <a:r>
              <a:rPr lang="it-IT" sz="1600" dirty="0" err="1"/>
              <a:t>sums</a:t>
            </a:r>
            <a:r>
              <a:rPr lang="it-IT" sz="1600" dirty="0"/>
              <a:t> the </a:t>
            </a:r>
            <a:r>
              <a:rPr lang="it-IT" sz="1600" dirty="0" err="1"/>
              <a:t>contents</a:t>
            </a:r>
            <a:r>
              <a:rPr lang="it-IT" sz="1600" dirty="0"/>
              <a:t> of an </a:t>
            </a:r>
            <a:r>
              <a:rPr lang="it-IT" sz="1600" dirty="0" err="1"/>
              <a:t>iterable</a:t>
            </a:r>
            <a:r>
              <a:rPr lang="it-IT" sz="1600" dirty="0"/>
              <a:t>.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computes</a:t>
            </a:r>
            <a:r>
              <a:rPr lang="it-IT" sz="1600" dirty="0"/>
              <a:t> the sum of the </a:t>
            </a:r>
            <a:r>
              <a:rPr lang="it-IT" sz="1600" dirty="0" err="1"/>
              <a:t>sequence</a:t>
            </a:r>
            <a:r>
              <a:rPr lang="it-IT" sz="1600" dirty="0"/>
              <a:t> of </a:t>
            </a:r>
            <a:r>
              <a:rPr lang="it-IT" sz="1600" dirty="0" err="1"/>
              <a:t>numbers</a:t>
            </a:r>
            <a:r>
              <a:rPr lang="it-IT" sz="1600" dirty="0"/>
              <a:t> </a:t>
            </a:r>
            <a:r>
              <a:rPr lang="it-IT" sz="1600" i="1" dirty="0" err="1"/>
              <a:t>without</a:t>
            </a:r>
            <a:r>
              <a:rPr lang="it-IT" sz="1600" i="1" dirty="0"/>
              <a:t> </a:t>
            </a:r>
            <a:r>
              <a:rPr lang="it-IT" sz="1600" i="1" dirty="0" err="1"/>
              <a:t>ever</a:t>
            </a:r>
            <a:r>
              <a:rPr lang="it-IT" sz="1600" i="1" dirty="0"/>
              <a:t> </a:t>
            </a:r>
            <a:r>
              <a:rPr lang="it-IT" sz="1600" i="1" dirty="0" err="1"/>
              <a:t>storing</a:t>
            </a:r>
            <a:r>
              <a:rPr lang="it-IT" sz="1600" i="1" dirty="0"/>
              <a:t> the full </a:t>
            </a:r>
            <a:r>
              <a:rPr lang="it-IT" sz="1600" i="1" dirty="0" err="1"/>
              <a:t>sequence</a:t>
            </a:r>
            <a:r>
              <a:rPr lang="it-IT" sz="1600" i="1" dirty="0"/>
              <a:t> of </a:t>
            </a:r>
            <a:r>
              <a:rPr lang="it-IT" sz="1600" i="1" dirty="0" err="1"/>
              <a:t>numbers</a:t>
            </a:r>
            <a:r>
              <a:rPr lang="it-IT" sz="1600" i="1" dirty="0"/>
              <a:t> in </a:t>
            </a:r>
            <a:r>
              <a:rPr lang="it-IT" sz="1600" i="1" dirty="0" err="1"/>
              <a:t>memory</a:t>
            </a:r>
            <a:r>
              <a:rPr lang="it-IT" sz="1600" dirty="0"/>
              <a:t>.</a:t>
            </a:r>
          </a:p>
          <a:p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must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redefine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the generator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to iterate over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again</a:t>
            </a:r>
            <a:r>
              <a:rPr lang="it-IT" sz="1600" dirty="0"/>
              <a:t>; </a:t>
            </a:r>
            <a:r>
              <a:rPr lang="it-IT" sz="1600" dirty="0" err="1"/>
              <a:t>fortunately</a:t>
            </a:r>
            <a:r>
              <a:rPr lang="it-IT" sz="1600" dirty="0"/>
              <a:t>, </a:t>
            </a:r>
            <a:r>
              <a:rPr lang="it-IT" sz="1600" dirty="0" err="1"/>
              <a:t>defining</a:t>
            </a:r>
            <a:r>
              <a:rPr lang="it-IT" sz="1600" dirty="0"/>
              <a:t> a generator </a:t>
            </a:r>
            <a:r>
              <a:rPr lang="it-IT" sz="1600" dirty="0" err="1"/>
              <a:t>requires</a:t>
            </a:r>
            <a:r>
              <a:rPr lang="it-IT" sz="1600" dirty="0"/>
              <a:t> </a:t>
            </a:r>
            <a:r>
              <a:rPr lang="it-IT" sz="1600" dirty="0" err="1"/>
              <a:t>very</a:t>
            </a:r>
            <a:r>
              <a:rPr lang="it-IT" sz="1600" dirty="0"/>
              <a:t> </a:t>
            </a:r>
            <a:r>
              <a:rPr lang="it-IT" sz="1600" dirty="0" err="1"/>
              <a:t>few</a:t>
            </a:r>
            <a:r>
              <a:rPr lang="it-IT" sz="1600" dirty="0"/>
              <a:t> </a:t>
            </a:r>
            <a:r>
              <a:rPr lang="it-IT" sz="1600" dirty="0" err="1"/>
              <a:t>resources</a:t>
            </a:r>
            <a:r>
              <a:rPr lang="it-IT" sz="1600" dirty="0"/>
              <a:t>, so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a </a:t>
            </a:r>
            <a:r>
              <a:rPr lang="it-IT" sz="1600" dirty="0" err="1"/>
              <a:t>point</a:t>
            </a:r>
            <a:r>
              <a:rPr lang="it-IT" sz="1600" dirty="0"/>
              <a:t> of </a:t>
            </a:r>
            <a:r>
              <a:rPr lang="it-IT" sz="1600" dirty="0" err="1"/>
              <a:t>concern</a:t>
            </a:r>
            <a:r>
              <a:rPr lang="it-IT" sz="1600" dirty="0"/>
              <a:t>.</a:t>
            </a:r>
          </a:p>
          <a:p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gen =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**2 for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in range(10))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sum(gen) 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computes the sum 0 + 1 + 4 + 9 + 25 + ... + 81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285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sum(gen)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59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709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D80C-0BC2-6944-94FF-2E3D6C87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Collections</a:t>
            </a:r>
            <a:r>
              <a:rPr lang="it-IT" dirty="0"/>
              <a:t> </a:t>
            </a:r>
            <a:r>
              <a:rPr lang="it-IT" dirty="0" err="1"/>
              <a:t>Hierarchy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FD0B-ADA3-5649-A0D3-8B9D9B29E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B51EB-28CC-9D41-ACDF-807E0976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, Container, and Sized: Every collection should either inherit from these classes 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collections.abc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package) or at least implement compatible protocols.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supports iteration with __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iter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__, Container supports the in operator with __contains__, and Sized supports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() with __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__.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Iterator</a:t>
            </a:r>
            <a:r>
              <a:rPr lang="en-GB" sz="1600" dirty="0"/>
              <a:t>: Iterator subclasses </a:t>
            </a:r>
            <a:r>
              <a:rPr lang="en-GB" sz="1600" dirty="0" err="1"/>
              <a:t>Iterable</a:t>
            </a:r>
            <a:r>
              <a:rPr lang="en-GB" sz="1600" dirty="0"/>
              <a:t>. An iterator object must implement two special methods,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iter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__() </a:t>
            </a:r>
            <a:r>
              <a:rPr lang="en-GB" sz="1600" dirty="0"/>
              <a:t>and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__next__(), </a:t>
            </a:r>
            <a:r>
              <a:rPr lang="en-GB" sz="1600" dirty="0"/>
              <a:t>collectively called the iterator protocol.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Sequence, Mapping, and Set</a:t>
            </a:r>
            <a:r>
              <a:rPr lang="en-GB" sz="1600" dirty="0"/>
              <a:t>: These are the main immutable collection types, and each has a mutable subclass. </a:t>
            </a:r>
          </a:p>
          <a:p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MappingView</a:t>
            </a:r>
            <a:r>
              <a:rPr lang="en-GB" sz="1600" dirty="0"/>
              <a:t>: Objects returned from the mapping methods .items(), .keys(), and .values() inherit from </a:t>
            </a:r>
            <a:r>
              <a:rPr lang="en-GB" sz="1600" dirty="0" err="1"/>
              <a:t>ItemsView</a:t>
            </a:r>
            <a:r>
              <a:rPr lang="en-GB" sz="1600" dirty="0"/>
              <a:t>, </a:t>
            </a:r>
            <a:r>
              <a:rPr lang="en-GB" sz="1600" dirty="0" err="1"/>
              <a:t>ValuesView</a:t>
            </a:r>
            <a:r>
              <a:rPr lang="en-GB" sz="1600" dirty="0"/>
              <a:t>, and </a:t>
            </a:r>
            <a:r>
              <a:rPr lang="en-GB" sz="1600" dirty="0" err="1"/>
              <a:t>ValuesView</a:t>
            </a:r>
            <a:r>
              <a:rPr lang="en-GB" sz="1600" dirty="0"/>
              <a:t>, respectively. The first two also inherit the rich interface of Set.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Callable and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Hashable</a:t>
            </a:r>
            <a:r>
              <a:rPr lang="en-GB" sz="1600" dirty="0"/>
              <a:t>: These ABCs are not so closely related to collections, but </a:t>
            </a:r>
            <a:r>
              <a:rPr lang="en-GB" sz="1600" dirty="0" err="1"/>
              <a:t>collections.abc</a:t>
            </a:r>
            <a:r>
              <a:rPr lang="en-GB" sz="1600" dirty="0"/>
              <a:t> was the first package to define ABCs in the standard library, and these two were deemed important enough to be included. Their main use is to support the </a:t>
            </a:r>
            <a:r>
              <a:rPr lang="en-GB" sz="1600" dirty="0" err="1"/>
              <a:t>insinstance</a:t>
            </a:r>
            <a:r>
              <a:rPr lang="en-GB" sz="1600" dirty="0"/>
              <a:t> built-in as a safe way of determining whether an object is callable or </a:t>
            </a:r>
            <a:r>
              <a:rPr lang="en-GB" sz="1600" dirty="0" err="1"/>
              <a:t>hashable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885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Using generator </a:t>
            </a:r>
            <a:r>
              <a:rPr lang="it-IT" sz="3600" dirty="0" err="1"/>
              <a:t>comprehensions</a:t>
            </a:r>
            <a:r>
              <a:rPr lang="it-IT" sz="3600" dirty="0"/>
              <a:t> on the </a:t>
            </a:r>
            <a:r>
              <a:rPr lang="it-IT" sz="3600" dirty="0" err="1"/>
              <a:t>fly</a:t>
            </a:r>
            <a:endParaRPr lang="it-IT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A generator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comprehension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can be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specified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directly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argument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to a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it-IT" sz="2800" dirty="0"/>
              <a:t>, </a:t>
            </a:r>
            <a:r>
              <a:rPr lang="it-IT" sz="2800" dirty="0" err="1"/>
              <a:t>wherever</a:t>
            </a:r>
            <a:r>
              <a:rPr lang="it-IT" sz="2800" dirty="0"/>
              <a:t> a single </a:t>
            </a:r>
            <a:r>
              <a:rPr lang="it-IT" sz="2800" dirty="0" err="1"/>
              <a:t>iterable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an input to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.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providing generator expressions as arguments to functions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that operate on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iterables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list(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**2 for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in range(10))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[0, 1, 4, 9, 16, 25, 36, 49, 64, 81]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all(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10 for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in [1, 3, 5, 7])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", ".join(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 for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in [10, 200, 4000, 80000])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'10, 200, 4000, 80000'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29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/>
              <a:t>Iterating</a:t>
            </a:r>
            <a:r>
              <a:rPr lang="it-IT" sz="4000" dirty="0"/>
              <a:t> over </a:t>
            </a:r>
            <a:r>
              <a:rPr lang="it-IT" sz="4000" dirty="0" err="1"/>
              <a:t>generators</a:t>
            </a:r>
            <a:r>
              <a:rPr lang="it-IT" sz="4000" dirty="0"/>
              <a:t> (</a:t>
            </a:r>
            <a:r>
              <a:rPr lang="it-IT" sz="4000" dirty="0" err="1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it-IT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built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-in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allows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manually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“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” the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member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of a generator</a:t>
            </a:r>
            <a:r>
              <a:rPr lang="it-IT" sz="2000" dirty="0"/>
              <a:t>, or more </a:t>
            </a:r>
            <a:r>
              <a:rPr lang="it-IT" sz="2000" dirty="0" err="1"/>
              <a:t>generally</a:t>
            </a:r>
            <a:r>
              <a:rPr lang="it-IT" sz="2000" dirty="0"/>
              <a:t>,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kind</a:t>
            </a:r>
            <a:r>
              <a:rPr lang="it-IT" sz="2000" dirty="0"/>
              <a:t> of </a:t>
            </a:r>
            <a:r>
              <a:rPr lang="it-IT" sz="2000" i="1" dirty="0"/>
              <a:t>iterator</a:t>
            </a:r>
            <a:r>
              <a:rPr lang="it-IT" sz="2000" dirty="0"/>
              <a:t>. 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Calling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 on an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exhausted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iterator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will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raise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a 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StopIteration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signal</a:t>
            </a:r>
            <a:r>
              <a:rPr lang="it-IT" sz="2000" dirty="0"/>
              <a:t>.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short_gen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/2 for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in [1, 2, 3])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short_gen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short_gen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short_gen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short_gen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StopIteration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3192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&amp; </a:t>
            </a:r>
            <a:r>
              <a:rPr lang="it-IT" dirty="0" err="1"/>
              <a:t>Tuple</a:t>
            </a:r>
            <a:r>
              <a:rPr lang="it-IT" dirty="0"/>
              <a:t> </a:t>
            </a:r>
            <a:r>
              <a:rPr lang="it-IT" dirty="0" err="1"/>
              <a:t>Comprehensions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Using generator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comprehensions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initialize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lists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so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useful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that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actually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reserves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specialized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known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the list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comprehension</a:t>
            </a:r>
            <a:r>
              <a:rPr lang="it-IT" sz="1600" dirty="0"/>
              <a:t>. A list </a:t>
            </a:r>
            <a:r>
              <a:rPr lang="it-IT" sz="1600" dirty="0" err="1"/>
              <a:t>comprehension</a:t>
            </a:r>
            <a:r>
              <a:rPr lang="it-IT" sz="1600" dirty="0"/>
              <a:t> </a:t>
            </a:r>
            <a:r>
              <a:rPr lang="it-IT" sz="1600" dirty="0" err="1"/>
              <a:t>is</a:t>
            </a:r>
            <a:r>
              <a:rPr lang="it-IT" sz="1600" dirty="0"/>
              <a:t> a </a:t>
            </a:r>
            <a:r>
              <a:rPr lang="it-IT" sz="1600" dirty="0" err="1"/>
              <a:t>syntax</a:t>
            </a:r>
            <a:r>
              <a:rPr lang="it-IT" sz="1600" dirty="0"/>
              <a:t> for </a:t>
            </a:r>
            <a:r>
              <a:rPr lang="it-IT" sz="1600" dirty="0" err="1"/>
              <a:t>constructing</a:t>
            </a:r>
            <a:r>
              <a:rPr lang="it-IT" sz="1600" dirty="0"/>
              <a:t> a list, </a:t>
            </a:r>
            <a:r>
              <a:rPr lang="it-IT" sz="1600" dirty="0" err="1"/>
              <a:t>which</a:t>
            </a:r>
            <a:r>
              <a:rPr lang="it-IT" sz="1600" dirty="0"/>
              <a:t> </a:t>
            </a:r>
            <a:r>
              <a:rPr lang="it-IT" sz="1600" dirty="0" err="1"/>
              <a:t>exactly</a:t>
            </a:r>
            <a:r>
              <a:rPr lang="it-IT" sz="1600" dirty="0"/>
              <a:t> </a:t>
            </a:r>
            <a:r>
              <a:rPr lang="it-IT" sz="1600" dirty="0" err="1"/>
              <a:t>mirrors</a:t>
            </a:r>
            <a:r>
              <a:rPr lang="it-IT" sz="1600" dirty="0"/>
              <a:t> the generator </a:t>
            </a:r>
            <a:r>
              <a:rPr lang="it-IT" sz="1600" dirty="0" err="1"/>
              <a:t>comprehension</a:t>
            </a:r>
            <a:r>
              <a:rPr lang="it-IT" sz="1600" dirty="0"/>
              <a:t> </a:t>
            </a:r>
            <a:r>
              <a:rPr lang="it-IT" sz="1600" dirty="0" err="1"/>
              <a:t>syntax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[&lt;</a:t>
            </a:r>
            <a:r>
              <a:rPr lang="it-IT" sz="1600" dirty="0" err="1"/>
              <a:t>expression</a:t>
            </a:r>
            <a:r>
              <a:rPr lang="it-IT" sz="1600" dirty="0"/>
              <a:t>&gt; for &lt;</a:t>
            </a:r>
            <a:r>
              <a:rPr lang="it-IT" sz="1600" dirty="0" err="1"/>
              <a:t>var</a:t>
            </a:r>
            <a:r>
              <a:rPr lang="it-IT" sz="1600" dirty="0"/>
              <a:t>&gt; in &lt;</a:t>
            </a:r>
            <a:r>
              <a:rPr lang="it-IT" sz="1600" dirty="0" err="1"/>
              <a:t>iterable</a:t>
            </a:r>
            <a:r>
              <a:rPr lang="it-IT" sz="1600" dirty="0"/>
              <a:t>&gt; {</a:t>
            </a:r>
            <a:r>
              <a:rPr lang="it-IT" sz="1600" dirty="0" err="1"/>
              <a:t>if</a:t>
            </a:r>
            <a:r>
              <a:rPr lang="it-IT" sz="1600" dirty="0"/>
              <a:t> &lt;</a:t>
            </a:r>
            <a:r>
              <a:rPr lang="it-IT" sz="1600" dirty="0" err="1"/>
              <a:t>condition</a:t>
            </a:r>
            <a:r>
              <a:rPr lang="it-IT" sz="1600" dirty="0"/>
              <a:t>&gt;}]</a:t>
            </a:r>
          </a:p>
          <a:p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List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comprehension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produces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exact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feeding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the list 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a generator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comprehension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sz="1600" dirty="0" err="1"/>
              <a:t>However</a:t>
            </a:r>
            <a:r>
              <a:rPr lang="it-IT" sz="1600" dirty="0"/>
              <a:t>, </a:t>
            </a:r>
            <a:r>
              <a:rPr lang="it-IT" sz="1600" dirty="0" err="1"/>
              <a:t>using</a:t>
            </a:r>
            <a:r>
              <a:rPr lang="it-IT" sz="1600" dirty="0"/>
              <a:t> a list </a:t>
            </a:r>
            <a:r>
              <a:rPr lang="it-IT" sz="1600" dirty="0" err="1"/>
              <a:t>comprehension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slightly</a:t>
            </a:r>
            <a:r>
              <a:rPr lang="it-IT" sz="1600" dirty="0"/>
              <a:t> more </a:t>
            </a:r>
            <a:r>
              <a:rPr lang="it-IT" sz="1600" dirty="0" err="1"/>
              <a:t>efficient</a:t>
            </a:r>
            <a:r>
              <a:rPr lang="it-IT" sz="1600" dirty="0"/>
              <a:t> </a:t>
            </a:r>
            <a:r>
              <a:rPr lang="it-IT" sz="1600" dirty="0" err="1"/>
              <a:t>than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feeding</a:t>
            </a:r>
            <a:r>
              <a:rPr lang="it-IT" sz="1600" dirty="0"/>
              <a:t> the list </a:t>
            </a:r>
            <a:r>
              <a:rPr lang="it-IT" sz="1600" dirty="0" err="1"/>
              <a:t>function</a:t>
            </a:r>
            <a:r>
              <a:rPr lang="it-IT" sz="1600" dirty="0"/>
              <a:t> a generator </a:t>
            </a:r>
            <a:r>
              <a:rPr lang="it-IT" sz="1600" dirty="0" err="1"/>
              <a:t>comprehension</a:t>
            </a:r>
            <a:r>
              <a:rPr lang="it-IT" sz="1600" dirty="0"/>
              <a:t>.</a:t>
            </a:r>
          </a:p>
          <a:p>
            <a:endParaRPr lang="it-IT" sz="1600" dirty="0"/>
          </a:p>
          <a:p>
            <a:pPr marL="0" indent="0">
              <a:buNone/>
            </a:pPr>
            <a:r>
              <a:rPr lang="it-IT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it-IT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a list </a:t>
            </a:r>
            <a:r>
              <a:rPr lang="it-IT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it-IT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it-IT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comprehension</a:t>
            </a:r>
            <a:r>
              <a:rPr lang="it-IT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[i**2 for i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(10)]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[0, 1, 4, 9, 16, 25, 36, 49, 64, 81]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it-IT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it-IT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it-IT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it-IT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it-IT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comprehension</a:t>
            </a:r>
            <a:r>
              <a:rPr lang="it-IT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(i**2 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(5))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(0, 1, 4, 9, 16)</a:t>
            </a:r>
          </a:p>
          <a:p>
            <a:pPr marL="0" indent="0">
              <a:buNone/>
            </a:pPr>
            <a:endParaRPr lang="it-IT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9613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&amp; </a:t>
            </a:r>
            <a:r>
              <a:rPr lang="it-IT" dirty="0" err="1"/>
              <a:t>Tuple</a:t>
            </a:r>
            <a:r>
              <a:rPr lang="it-IT" dirty="0"/>
              <a:t> </a:t>
            </a:r>
            <a:r>
              <a:rPr lang="it-IT" dirty="0" err="1"/>
              <a:t>Comprehensions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Select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words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containing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the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‘o’ OR ‘O’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word_collection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['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', 'Like', '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without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list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comprehension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(4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words_with_o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word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word_collection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"o"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word.lower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words_with_o.append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(word)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with list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comprehension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(1 line)</a:t>
            </a: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words_with_o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[word for word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word_collection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"o"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word.lower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085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&amp; </a:t>
            </a:r>
            <a:r>
              <a:rPr lang="it-IT" dirty="0" err="1"/>
              <a:t>Tuple</a:t>
            </a:r>
            <a:r>
              <a:rPr lang="it-IT" dirty="0"/>
              <a:t> </a:t>
            </a:r>
            <a:r>
              <a:rPr lang="it-IT" dirty="0" err="1"/>
              <a:t>Comprehensions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non-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lowercased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including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punctuation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lowercase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"o"</a:t>
            </a: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lowercase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"o"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'Hello. How Are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?’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without</a:t>
            </a: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comprehension</a:t>
            </a:r>
            <a:endParaRPr lang="it-IT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out = []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i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i.islower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out.append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(1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"o" else 0)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with </a:t>
            </a:r>
            <a:r>
              <a:rPr lang="it-IT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comprehension</a:t>
            </a:r>
            <a:endParaRPr lang="it-IT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out = [(1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== 'o' else 0) for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letter.islower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endParaRPr lang="it-IT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5045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D6E3-E479-F342-942F-047DCFF8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A192-8B93-E648-B112-D8A5EFB7F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Dictionary comprehension is an elegant and concise way to create a new dictionary from an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GB" sz="2000" dirty="0"/>
              <a:t>Dictionary comprehension consists of an expression pair (key: value) followed by a for statement inside curly braces {}.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DA2D-280E-ED46-BF8B-350801E70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# Without Dictionary Comprehension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squares = {}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for x in range(6):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squares[x] = x*x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print(squares)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{0: 0, 1: 1, 2: 4, 3: 9, 4: 16, 5: 25}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# With Dictionary Comprehension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squares = {x: x*x for x in range(6)}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print(squares)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{0: 0, 1: 1, 2: 4, 3: 9, 4: 16, 5: 25}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7C776-3B1D-4A47-BAC5-DFF4F3CC9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65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704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Itertools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Python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an </a:t>
            </a:r>
            <a:r>
              <a:rPr lang="it-IT" sz="2000" dirty="0" err="1"/>
              <a:t>itertools</a:t>
            </a:r>
            <a:r>
              <a:rPr lang="it-IT" sz="2000" dirty="0"/>
              <a:t> </a:t>
            </a:r>
            <a:r>
              <a:rPr lang="it-IT" sz="2000" dirty="0" err="1"/>
              <a:t>module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a core set of fast, </a:t>
            </a:r>
            <a:r>
              <a:rPr lang="it-IT" sz="2000" dirty="0" err="1"/>
              <a:t>memory-efficient</a:t>
            </a:r>
            <a:r>
              <a:rPr lang="it-IT" sz="2000" dirty="0"/>
              <a:t> </a:t>
            </a:r>
            <a:r>
              <a:rPr lang="it-IT" sz="2000" dirty="0" err="1"/>
              <a:t>tools</a:t>
            </a:r>
            <a:r>
              <a:rPr lang="it-IT" sz="2000" dirty="0"/>
              <a:t> for </a:t>
            </a:r>
            <a:r>
              <a:rPr lang="it-IT" sz="2000" dirty="0" err="1"/>
              <a:t>creating</a:t>
            </a:r>
            <a:r>
              <a:rPr lang="it-IT" sz="2000" dirty="0"/>
              <a:t> </a:t>
            </a:r>
            <a:r>
              <a:rPr lang="it-IT" sz="2000" dirty="0" err="1"/>
              <a:t>iterators</a:t>
            </a:r>
            <a:r>
              <a:rPr lang="it-IT" sz="2000" dirty="0"/>
              <a:t>. The </a:t>
            </a:r>
            <a:r>
              <a:rPr lang="it-IT" sz="2000" dirty="0" err="1"/>
              <a:t>majority</a:t>
            </a:r>
            <a:r>
              <a:rPr lang="it-IT" sz="2000" dirty="0"/>
              <a:t> of </a:t>
            </a:r>
            <a:r>
              <a:rPr lang="it-IT" sz="2000" dirty="0" err="1"/>
              <a:t>these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create </a:t>
            </a:r>
            <a:r>
              <a:rPr lang="it-IT" sz="2000" dirty="0" err="1"/>
              <a:t>generators</a:t>
            </a:r>
            <a:r>
              <a:rPr lang="it-IT" sz="2000" dirty="0"/>
              <a:t>, </a:t>
            </a:r>
            <a:r>
              <a:rPr lang="it-IT" sz="2000" dirty="0" err="1"/>
              <a:t>thus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to iterate over </a:t>
            </a:r>
            <a:r>
              <a:rPr lang="it-IT" sz="2000" dirty="0" err="1"/>
              <a:t>them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explicitly</a:t>
            </a:r>
            <a:r>
              <a:rPr lang="it-IT" sz="2000" dirty="0"/>
              <a:t> </a:t>
            </a:r>
            <a:r>
              <a:rPr lang="it-IT" sz="2000" dirty="0" err="1"/>
              <a:t>demonstrate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 use. </a:t>
            </a:r>
          </a:p>
          <a:p>
            <a:r>
              <a:rPr lang="it-IT" sz="2000" dirty="0" err="1"/>
              <a:t>There</a:t>
            </a:r>
            <a:r>
              <a:rPr lang="it-IT" sz="2000" dirty="0"/>
              <a:t> are </a:t>
            </a:r>
            <a:r>
              <a:rPr lang="it-IT" sz="2000" dirty="0" err="1"/>
              <a:t>three</a:t>
            </a:r>
            <a:r>
              <a:rPr lang="it-IT" sz="2000" dirty="0"/>
              <a:t> </a:t>
            </a:r>
            <a:r>
              <a:rPr lang="it-IT" sz="2000" dirty="0" err="1"/>
              <a:t>built</a:t>
            </a:r>
            <a:r>
              <a:rPr lang="it-IT" sz="2000" dirty="0"/>
              <a:t>-in </a:t>
            </a:r>
            <a:r>
              <a:rPr lang="it-IT" sz="2000" dirty="0" err="1"/>
              <a:t>functions</a:t>
            </a:r>
            <a:r>
              <a:rPr lang="it-IT" sz="2000" dirty="0"/>
              <a:t>, 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it-IT" sz="2000" dirty="0"/>
              <a:t>, 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enumerate</a:t>
            </a:r>
            <a:r>
              <a:rPr lang="it-IT" sz="2000" dirty="0"/>
              <a:t>, and 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zip</a:t>
            </a:r>
            <a:r>
              <a:rPr lang="it-IT" sz="2000" dirty="0"/>
              <a:t>,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belong</a:t>
            </a:r>
            <a:r>
              <a:rPr lang="it-IT" sz="2000" dirty="0"/>
              <a:t> in </a:t>
            </a:r>
            <a:r>
              <a:rPr lang="it-IT" sz="2000" dirty="0" err="1"/>
              <a:t>itertools</a:t>
            </a:r>
            <a:r>
              <a:rPr lang="it-IT" sz="2000" dirty="0"/>
              <a:t>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they</a:t>
            </a:r>
            <a:r>
              <a:rPr lang="it-IT" sz="2000" dirty="0"/>
              <a:t> are so </a:t>
            </a:r>
            <a:r>
              <a:rPr lang="it-IT" sz="2000" dirty="0" err="1"/>
              <a:t>useful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they</a:t>
            </a:r>
            <a:r>
              <a:rPr lang="it-IT" sz="2000" dirty="0"/>
              <a:t> are made </a:t>
            </a:r>
            <a:r>
              <a:rPr lang="it-IT" sz="2000" dirty="0" err="1"/>
              <a:t>accessible</a:t>
            </a:r>
            <a:r>
              <a:rPr lang="it-IT" sz="2000" dirty="0"/>
              <a:t> </a:t>
            </a:r>
            <a:r>
              <a:rPr lang="it-IT" sz="2000" dirty="0" err="1"/>
              <a:t>immediately</a:t>
            </a:r>
            <a:r>
              <a:rPr lang="it-IT" sz="2000" dirty="0"/>
              <a:t> and do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be </a:t>
            </a:r>
            <a:r>
              <a:rPr lang="it-IT" sz="2000" dirty="0" err="1"/>
              <a:t>imported</a:t>
            </a:r>
            <a:r>
              <a:rPr lang="it-IT" sz="2000" dirty="0"/>
              <a:t>. </a:t>
            </a:r>
          </a:p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 </a:t>
            </a:r>
            <a:r>
              <a:rPr lang="it-IT" sz="2000" dirty="0" err="1"/>
              <a:t>range</a:t>
            </a:r>
            <a:r>
              <a:rPr lang="it-IT" sz="2000" dirty="0"/>
              <a:t>, enumerate, and zip </a:t>
            </a:r>
            <a:r>
              <a:rPr lang="it-IT" sz="2000" dirty="0" err="1"/>
              <a:t>become</a:t>
            </a:r>
            <a:r>
              <a:rPr lang="it-IT" sz="2000" dirty="0"/>
              <a:t> </a:t>
            </a:r>
            <a:r>
              <a:rPr lang="it-IT" sz="2000" dirty="0" err="1"/>
              <a:t>tools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are </a:t>
            </a:r>
            <a:r>
              <a:rPr lang="it-IT" sz="2000" dirty="0" err="1"/>
              <a:t>comfortable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35637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range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will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generate 0.. 1.. 2.. ... 8.. 9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(0, 10)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(10))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[0, 1, 2, 3, 4, 5, 6, 7, 8, 9]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will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generate 0.. 3.. 6.. 9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(0, 10, 3)</a:t>
            </a: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(0, 10, 3)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(0, 10, 3))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[0, 3, 6, 9]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4477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enumerate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will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generate (0, '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').. (1, 'banana').. (2, '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').. (3, 'dog')]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enumerate(["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", "banana", "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", "dog"])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&lt;enumerate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0x23e3557b3f0&gt;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list(enumerate(["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", "banana", "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", "dog"]))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[(0, '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'), (1, 'banana'), (2, '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'), (3, 'dog')]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19870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29B-1C4F-6245-BC6E-97E560F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["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Angie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", "Brian", "Cassie", "David"]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exam_1_scores = [90, 82, 79, 87]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exam_2_scores = [95, 84, 72, 91]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will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generate ('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Angie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', 90, 95).. ('Brian', 82, 84).. ('Cassie', 79, 72).. ('David', 87, 91)]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zip(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, exam_1_scores, exam_2_scores)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&lt;zip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0x20de1082608&gt;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list(zip(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, exam_1_scores, exam_2_scores))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[('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Angie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', 90, 95), ('Brian', 82, 84), ('Cassie', 79, 72), ('David', 87, 91)]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69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773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437-32A8-DF4B-BAFD-29A8CCF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Iterable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1B7E-9895-174A-B7A9-FD0312879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An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object is any object capable of returning its members one at a time, permitting it to be iterated over in a for-loop.</a:t>
            </a:r>
            <a:endParaRPr lang="en-GB" sz="2000" dirty="0"/>
          </a:p>
          <a:p>
            <a:r>
              <a:rPr lang="en-GB" sz="2000" dirty="0"/>
              <a:t>Familiar examples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iterables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include lists, tuples, dictionaries, sets, and strings</a:t>
            </a:r>
            <a:r>
              <a:rPr lang="en-GB" sz="2000" dirty="0"/>
              <a:t>. Indeed, any such sequence can be iterated over in a for-loop. </a:t>
            </a:r>
          </a:p>
          <a:p>
            <a:r>
              <a:rPr lang="en-GB" sz="2000" dirty="0"/>
              <a:t>It is also possible to have an </a:t>
            </a:r>
            <a:r>
              <a:rPr lang="en-GB" sz="2000" dirty="0" err="1"/>
              <a:t>iterable</a:t>
            </a:r>
            <a:r>
              <a:rPr lang="en-GB" sz="2000" dirty="0"/>
              <a:t> that “generates” each one of its members upon iteration without storing all of its members in memory at once.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B2668-DAD4-434D-BB27-F2009CF9D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[1, 2, 3, 4]</a:t>
            </a:r>
            <a:b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(1, 2, 3, 4)</a:t>
            </a:r>
            <a:b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{1 : 'a', 2 : 'b’,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		3 : 'c', 4: 'd'}</a:t>
            </a:r>
            <a:b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k, v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map.items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(k, v)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= 'Hello World!'</a:t>
            </a:r>
            <a:b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c in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73740-39A7-984F-8E70-3E673AE99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15329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1">
            <a:extLst>
              <a:ext uri="{FF2B5EF4-FFF2-40B4-BE49-F238E27FC236}">
                <a16:creationId xmlns:a16="http://schemas.microsoft.com/office/drawing/2014/main" id="{CBB5750F-38AD-2846-9882-39391BBC47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/>
              <a:t>In Depth</a:t>
            </a:r>
          </a:p>
        </p:txBody>
      </p:sp>
    </p:spTree>
    <p:extLst>
      <p:ext uri="{BB962C8B-B14F-4D97-AF65-F5344CB8AC3E}">
        <p14:creationId xmlns:p14="http://schemas.microsoft.com/office/powerpoint/2010/main" val="6106379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Shallow</a:t>
            </a:r>
            <a:r>
              <a:rPr lang="it-IT" dirty="0"/>
              <a:t> Copy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040C98-4E31-714A-A379-E58C6B4AA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/>
              <a:t>The </a:t>
            </a:r>
            <a:r>
              <a:rPr lang="it-IT" sz="1800" dirty="0" err="1"/>
              <a:t>easiest</a:t>
            </a:r>
            <a:r>
              <a:rPr lang="it-IT" sz="1800" dirty="0"/>
              <a:t> way to copy a list (or </a:t>
            </a:r>
            <a:r>
              <a:rPr lang="it-IT" sz="1800" dirty="0" err="1"/>
              <a:t>most</a:t>
            </a:r>
            <a:r>
              <a:rPr lang="it-IT" sz="1800" dirty="0"/>
              <a:t> </a:t>
            </a:r>
            <a:r>
              <a:rPr lang="it-IT" sz="1800" dirty="0" err="1"/>
              <a:t>built</a:t>
            </a:r>
            <a:r>
              <a:rPr lang="it-IT" sz="1800" dirty="0"/>
              <a:t>-in </a:t>
            </a:r>
            <a:r>
              <a:rPr lang="it-IT" sz="1800" dirty="0" err="1"/>
              <a:t>mutable</a:t>
            </a:r>
            <a:r>
              <a:rPr lang="it-IT" sz="1800" dirty="0"/>
              <a:t> </a:t>
            </a:r>
            <a:r>
              <a:rPr lang="it-IT" sz="1800" dirty="0" err="1"/>
              <a:t>collections</a:t>
            </a:r>
            <a:r>
              <a:rPr lang="it-IT" sz="1800" dirty="0"/>
              <a:t>) </a:t>
            </a:r>
            <a:r>
              <a:rPr lang="it-IT" sz="1800" dirty="0" err="1"/>
              <a:t>is</a:t>
            </a:r>
            <a:r>
              <a:rPr lang="it-IT" sz="1800" dirty="0"/>
              <a:t> to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use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built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-in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for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itself</a:t>
            </a:r>
            <a:r>
              <a:rPr lang="it-IT" sz="1800" dirty="0"/>
              <a:t>.  For </a:t>
            </a:r>
            <a:r>
              <a:rPr lang="it-IT" sz="1800" dirty="0" err="1"/>
              <a:t>lists</a:t>
            </a:r>
            <a:r>
              <a:rPr lang="it-IT" sz="1800" dirty="0"/>
              <a:t> and </a:t>
            </a:r>
            <a:r>
              <a:rPr lang="it-IT" sz="1800" dirty="0" err="1"/>
              <a:t>other</a:t>
            </a:r>
            <a:r>
              <a:rPr lang="it-IT" sz="1800" dirty="0"/>
              <a:t> </a:t>
            </a:r>
            <a:r>
              <a:rPr lang="it-IT" sz="1800" dirty="0" err="1"/>
              <a:t>mutable</a:t>
            </a:r>
            <a:r>
              <a:rPr lang="it-IT" sz="1800" dirty="0"/>
              <a:t> </a:t>
            </a:r>
            <a:r>
              <a:rPr lang="it-IT" sz="1800" dirty="0" err="1"/>
              <a:t>sequences</a:t>
            </a:r>
            <a:r>
              <a:rPr lang="it-IT" sz="1800" dirty="0"/>
              <a:t>,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shortcut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l2 = l1[:]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also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makes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 copy</a:t>
            </a:r>
            <a:r>
              <a:rPr lang="it-IT" sz="1800" dirty="0"/>
              <a:t>. </a:t>
            </a:r>
          </a:p>
          <a:p>
            <a:r>
              <a:rPr lang="it-IT" sz="1800" dirty="0" err="1"/>
              <a:t>However</a:t>
            </a:r>
            <a:r>
              <a:rPr lang="it-IT" sz="1800" dirty="0"/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using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or [:]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produces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sz="1800" i="1" dirty="0" err="1">
                <a:solidFill>
                  <a:schemeClr val="accent6">
                    <a:lumMod val="75000"/>
                  </a:schemeClr>
                </a:solidFill>
              </a:rPr>
              <a:t>shallow</a:t>
            </a:r>
            <a:r>
              <a:rPr lang="it-IT" sz="1800" i="1" dirty="0">
                <a:solidFill>
                  <a:schemeClr val="accent6">
                    <a:lumMod val="75000"/>
                  </a:schemeClr>
                </a:solidFill>
              </a:rPr>
              <a:t> copy </a:t>
            </a:r>
            <a:r>
              <a:rPr lang="it-IT" sz="1800" dirty="0"/>
              <a:t>(i.e., the </a:t>
            </a:r>
            <a:r>
              <a:rPr lang="it-IT" sz="1800" dirty="0" err="1"/>
              <a:t>outermost</a:t>
            </a:r>
            <a:r>
              <a:rPr lang="it-IT" sz="1800" dirty="0"/>
              <a:t> container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duplicated</a:t>
            </a:r>
            <a:r>
              <a:rPr lang="it-IT" sz="1800" dirty="0"/>
              <a:t>, </a:t>
            </a:r>
            <a:r>
              <a:rPr lang="it-IT" sz="1800" dirty="0" err="1"/>
              <a:t>but</a:t>
            </a:r>
            <a:r>
              <a:rPr lang="it-IT" sz="1800" dirty="0"/>
              <a:t> the copy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filled</a:t>
            </a:r>
            <a:r>
              <a:rPr lang="it-IT" sz="1800" dirty="0"/>
              <a:t> with </a:t>
            </a:r>
            <a:r>
              <a:rPr lang="it-IT" sz="1800" dirty="0" err="1"/>
              <a:t>references</a:t>
            </a:r>
            <a:r>
              <a:rPr lang="it-IT" sz="1800" dirty="0"/>
              <a:t> to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err="1"/>
              <a:t>items</a:t>
            </a:r>
            <a:r>
              <a:rPr lang="it-IT" sz="1800" dirty="0"/>
              <a:t> </a:t>
            </a:r>
            <a:r>
              <a:rPr lang="it-IT" sz="1800" dirty="0" err="1"/>
              <a:t>held</a:t>
            </a:r>
            <a:r>
              <a:rPr lang="it-IT" sz="1800" dirty="0"/>
              <a:t> by the </a:t>
            </a:r>
            <a:r>
              <a:rPr lang="it-IT" sz="1800" dirty="0" err="1"/>
              <a:t>original</a:t>
            </a:r>
            <a:r>
              <a:rPr lang="it-IT" sz="1800" dirty="0"/>
              <a:t> container). </a:t>
            </a:r>
          </a:p>
          <a:p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saves</a:t>
            </a:r>
            <a:r>
              <a:rPr lang="it-IT" sz="1800" dirty="0"/>
              <a:t> </a:t>
            </a:r>
            <a:r>
              <a:rPr lang="it-IT" sz="1800" dirty="0" err="1"/>
              <a:t>memory</a:t>
            </a:r>
            <a:r>
              <a:rPr lang="it-IT" sz="1800" dirty="0"/>
              <a:t> and </a:t>
            </a:r>
            <a:r>
              <a:rPr lang="it-IT" sz="1800" dirty="0" err="1"/>
              <a:t>causes</a:t>
            </a:r>
            <a:r>
              <a:rPr lang="it-IT" sz="1800" dirty="0"/>
              <a:t> no </a:t>
            </a:r>
            <a:r>
              <a:rPr lang="it-IT" sz="1800" dirty="0" err="1"/>
              <a:t>problems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all</a:t>
            </a:r>
            <a:r>
              <a:rPr lang="it-IT" sz="1800" dirty="0"/>
              <a:t> the </a:t>
            </a:r>
            <a:r>
              <a:rPr lang="it-IT" sz="1800" dirty="0" err="1"/>
              <a:t>items</a:t>
            </a:r>
            <a:r>
              <a:rPr lang="it-IT" sz="1800" dirty="0"/>
              <a:t> are </a:t>
            </a:r>
            <a:r>
              <a:rPr lang="it-IT" sz="1800" dirty="0" err="1"/>
              <a:t>immutable</a:t>
            </a:r>
            <a:r>
              <a:rPr lang="it-IT" sz="1800" dirty="0"/>
              <a:t>. </a:t>
            </a:r>
            <a:r>
              <a:rPr lang="it-IT" sz="1800" dirty="0" err="1"/>
              <a:t>But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there</a:t>
            </a:r>
            <a:r>
              <a:rPr lang="it-IT" sz="1800" dirty="0"/>
              <a:t> are </a:t>
            </a:r>
            <a:r>
              <a:rPr lang="it-IT" sz="1800" dirty="0" err="1"/>
              <a:t>mutable</a:t>
            </a:r>
            <a:r>
              <a:rPr lang="it-IT" sz="1800" dirty="0"/>
              <a:t> </a:t>
            </a:r>
            <a:r>
              <a:rPr lang="it-IT" sz="1800" dirty="0" err="1"/>
              <a:t>items</a:t>
            </a:r>
            <a:r>
              <a:rPr lang="it-IT" sz="1800" dirty="0"/>
              <a:t>,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</a:t>
            </a:r>
            <a:r>
              <a:rPr lang="it-IT" sz="1800" dirty="0" err="1"/>
              <a:t>lead</a:t>
            </a:r>
            <a:r>
              <a:rPr lang="it-IT" sz="1800" dirty="0"/>
              <a:t> to </a:t>
            </a:r>
            <a:r>
              <a:rPr lang="it-IT" sz="1800" dirty="0" err="1"/>
              <a:t>unpleasant</a:t>
            </a:r>
            <a:r>
              <a:rPr lang="it-IT" sz="1800" dirty="0"/>
              <a:t> </a:t>
            </a:r>
            <a:r>
              <a:rPr lang="it-IT" sz="1800" dirty="0" err="1"/>
              <a:t>surprises</a:t>
            </a:r>
            <a:r>
              <a:rPr lang="it-IT" sz="1800" dirty="0"/>
              <a:t>. </a:t>
            </a:r>
          </a:p>
          <a:p>
            <a:endParaRPr lang="it-IT" sz="1800" dirty="0"/>
          </a:p>
          <a:p>
            <a:endParaRPr lang="en-GB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7F77-1C93-A84C-8600-865F1E818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l1 = [3, [55, 44], (7, 8, 9)]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l2 = list(l1)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print(l2 == l1)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print(l2 is l1)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71</a:t>
            </a:fld>
            <a:endParaRPr lang="it-IT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849120F-9A78-6642-8994-DA62BC1CA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111" y="3488059"/>
            <a:ext cx="3724313" cy="335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9524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185-E10B-8145-8F66-31D0CC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Shallow</a:t>
            </a:r>
            <a:r>
              <a:rPr lang="it-IT" dirty="0"/>
              <a:t> Copy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CCA81E-0FEA-AB4C-8DB6-728D97A8D1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l1 = [3, [66, 55, 44], (7, 8, 9)]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l2 = list(l1)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print('l1:', l1)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print('l2:', l2)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l1.append(100)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l1[1].remove(55)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l2[1] += [33, 22]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l2[2] += (10, 11)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print('l1:', l1)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print('l2:', l2)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l1: [3, [66, 55, 44], (7, 8, 9)]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l2: [3, [66, 55, 44], (7, 8, 9)]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l1: [3, [66, 44, 33, 22], (7, 8, 9), 100]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l2: [3, [66, 44, 33, 22], (7, 8, 9, 10, 11)]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ED56-F300-9D48-B3C3-A20B67BFA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72</a:t>
            </a:fld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C0D812-9AC7-1C4D-B126-BDBD71B8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175"/>
            <a:ext cx="4638173" cy="2206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0CE324-0EDC-1E4B-9E6E-35C63FB1D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2164"/>
            <a:ext cx="4560484" cy="21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0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B2046B-0FB4-1B4B-AD84-341F3EED3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7" y="3717032"/>
            <a:ext cx="3745133" cy="3010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78A38F-E03E-794B-8C4A-B94A18FD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2532-EF80-3746-9A2D-C870B149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l1 = [3, [55, 44], (7, 8, 9)]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l2 = list(l1)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(l2 == l1)</a:t>
            </a:r>
            <a:b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(l2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l1)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9631-CCEF-7C4B-B32F-B6F68BC52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copy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l1 = [3, [55, 44], (7, 8, 9)]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l2 =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copy.deepcopy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(l1)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print(l2 == l1)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print(l2 is l1)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422EA-4632-324F-9462-B99410741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73</a:t>
            </a:fld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58113-7356-874D-A99B-A511A2E0B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552" y="3212976"/>
            <a:ext cx="3306447" cy="36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0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293B-71FA-FB46-9BD3-0DC6BD37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acting on </a:t>
            </a:r>
            <a:r>
              <a:rPr lang="en-GB" dirty="0" err="1"/>
              <a:t>iterables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05E-8EEB-2847-A042-8BFD9A31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list, tuple,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dict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, set</a:t>
            </a:r>
            <a:r>
              <a:rPr lang="en-GB" sz="2400" dirty="0"/>
              <a:t>: construct a list, tuple, dictionary, or set, respectively, </a:t>
            </a:r>
            <a:r>
              <a:rPr lang="en-GB" sz="2400" b="1" dirty="0"/>
              <a:t>from the contents of an </a:t>
            </a:r>
            <a:r>
              <a:rPr lang="en-GB" sz="2400" b="1" dirty="0" err="1"/>
              <a:t>iterable</a:t>
            </a:r>
            <a:endParaRPr lang="en-GB" sz="2400" b="1" dirty="0"/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GB" sz="2400" dirty="0"/>
              <a:t>: sum the contents of an </a:t>
            </a:r>
            <a:r>
              <a:rPr lang="en-GB" sz="2400" dirty="0" err="1"/>
              <a:t>iterable</a:t>
            </a:r>
            <a:r>
              <a:rPr lang="en-GB" sz="2400" dirty="0"/>
              <a:t>.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sorted</a:t>
            </a:r>
            <a:r>
              <a:rPr lang="en-GB" sz="2400" dirty="0"/>
              <a:t>: return a list of the sorted contents of an </a:t>
            </a:r>
            <a:r>
              <a:rPr lang="en-GB" sz="2400" dirty="0" err="1"/>
              <a:t>iterable</a:t>
            </a:r>
            <a:endParaRPr lang="en-GB" sz="2400" dirty="0"/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GB" sz="2400" dirty="0"/>
              <a:t>: returns True and ends the iteration immediately if bool(item) was True for any item in the </a:t>
            </a:r>
            <a:r>
              <a:rPr lang="en-GB" sz="2400" dirty="0" err="1"/>
              <a:t>iterable</a:t>
            </a:r>
            <a:r>
              <a:rPr lang="en-GB" sz="2400" dirty="0"/>
              <a:t>.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GB" sz="2400" dirty="0"/>
              <a:t>: returns True only if bool(item) was True for all items in the </a:t>
            </a:r>
            <a:r>
              <a:rPr lang="en-GB" sz="2400" dirty="0" err="1"/>
              <a:t>iterable</a:t>
            </a:r>
            <a:r>
              <a:rPr lang="en-GB" sz="2400" dirty="0"/>
              <a:t>.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en-GB" sz="2400" dirty="0"/>
              <a:t>: return the largest value in an </a:t>
            </a:r>
            <a:r>
              <a:rPr lang="en-GB" sz="2400" dirty="0" err="1"/>
              <a:t>iterable</a:t>
            </a:r>
            <a:r>
              <a:rPr lang="en-GB" sz="2400" dirty="0"/>
              <a:t>.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min</a:t>
            </a:r>
            <a:r>
              <a:rPr lang="en-GB" sz="2400" dirty="0"/>
              <a:t>: return the smallest value in an </a:t>
            </a:r>
            <a:r>
              <a:rPr lang="en-GB" sz="2400" dirty="0" err="1"/>
              <a:t>iterable</a:t>
            </a:r>
            <a:r>
              <a:rPr lang="en-GB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43DC-C9FC-F344-B244-4CFAC7EFA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20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293B-71FA-FB46-9BD3-0DC6BD37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acting on </a:t>
            </a:r>
            <a:r>
              <a:rPr lang="en-GB" dirty="0" err="1"/>
              <a:t>iterables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05E-8EEB-2847-A042-8BFD9A31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("I am a cow")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['I', ' ', 'a', 'm', ' ', 'a', ' ', 'c', 'o', 'w']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([1, 2, 3])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gheliabciou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['a', 'b', 'c', 'e', 'g', 'h', '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', 'l', 'o', 'u']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((0, None, [], 0))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([1, (0, 1), True, "hi"])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((5, 8, 9, 0))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("hello")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43DC-C9FC-F344-B244-4CFAC7EFA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2B1D7-7472-F447-9180-A50BF452206C}" type="slidenum">
              <a:rPr lang="it-IT" smtClean="0"/>
              <a:pPr>
                <a:defRPr/>
              </a:pPr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8795023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11375</TotalTime>
  <Words>6548</Words>
  <Application>Microsoft Macintosh PowerPoint</Application>
  <PresentationFormat>On-screen Show (4:3)</PresentationFormat>
  <Paragraphs>976</Paragraphs>
  <Slides>73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Consolas</vt:lpstr>
      <vt:lpstr>Nicola</vt:lpstr>
      <vt:lpstr>Python Data Structures</vt:lpstr>
      <vt:lpstr>Resizable Array ~O(n)</vt:lpstr>
      <vt:lpstr>Linked List ~O(n)</vt:lpstr>
      <vt:lpstr>Hash Table ~O(1)</vt:lpstr>
      <vt:lpstr>Collections Hierarchy</vt:lpstr>
      <vt:lpstr>Collections Hierarchy</vt:lpstr>
      <vt:lpstr>Iterable</vt:lpstr>
      <vt:lpstr>Functions acting on iterables</vt:lpstr>
      <vt:lpstr>Functions acting on iterables</vt:lpstr>
      <vt:lpstr>Iterable and Iterator</vt:lpstr>
      <vt:lpstr>Data Structures</vt:lpstr>
      <vt:lpstr>Lists</vt:lpstr>
      <vt:lpstr>Lists</vt:lpstr>
      <vt:lpstr>List</vt:lpstr>
      <vt:lpstr>Indexing</vt:lpstr>
      <vt:lpstr>Negative Indexing</vt:lpstr>
      <vt:lpstr>Slicing</vt:lpstr>
      <vt:lpstr>Changing elements</vt:lpstr>
      <vt:lpstr>Adding elements</vt:lpstr>
      <vt:lpstr>Adding elements</vt:lpstr>
      <vt:lpstr>Deleting elements</vt:lpstr>
      <vt:lpstr>Removing elements</vt:lpstr>
      <vt:lpstr>Iterating Through a List</vt:lpstr>
      <vt:lpstr>Tuples</vt:lpstr>
      <vt:lpstr>Tuples</vt:lpstr>
      <vt:lpstr>Tuples</vt:lpstr>
      <vt:lpstr>Tuples with one element</vt:lpstr>
      <vt:lpstr>Access Tuple Elements</vt:lpstr>
      <vt:lpstr>Access Tuple Elements</vt:lpstr>
      <vt:lpstr>Access Tuple Elements</vt:lpstr>
      <vt:lpstr>Other Tuple Operations</vt:lpstr>
      <vt:lpstr>Advantages of Tuple over List</vt:lpstr>
      <vt:lpstr>Sets</vt:lpstr>
      <vt:lpstr>Sets</vt:lpstr>
      <vt:lpstr>Constructing Sets</vt:lpstr>
      <vt:lpstr>Constructing Sets</vt:lpstr>
      <vt:lpstr>Modifying Sets</vt:lpstr>
      <vt:lpstr>Removing elements</vt:lpstr>
      <vt:lpstr>Set operations</vt:lpstr>
      <vt:lpstr>Set membership</vt:lpstr>
      <vt:lpstr>Frozen Sets</vt:lpstr>
      <vt:lpstr>Dictionaries</vt:lpstr>
      <vt:lpstr>Dictionaries</vt:lpstr>
      <vt:lpstr>Dictionaries</vt:lpstr>
      <vt:lpstr>Accessing Elements</vt:lpstr>
      <vt:lpstr>Accessing Elements</vt:lpstr>
      <vt:lpstr>Removing Elements</vt:lpstr>
      <vt:lpstr>Other Dictionary Operations</vt:lpstr>
      <vt:lpstr>Comprehension Expressions</vt:lpstr>
      <vt:lpstr>Unpacking and Enumerating</vt:lpstr>
      <vt:lpstr>Unpacking iterables </vt:lpstr>
      <vt:lpstr>Enumerating iterables </vt:lpstr>
      <vt:lpstr>Enumerating iterables </vt:lpstr>
      <vt:lpstr>Generators</vt:lpstr>
      <vt:lpstr>Generators</vt:lpstr>
      <vt:lpstr>Generator Comprehension</vt:lpstr>
      <vt:lpstr>Generator Comprehension</vt:lpstr>
      <vt:lpstr>Generator Comprehension</vt:lpstr>
      <vt:lpstr>Consuming Generators</vt:lpstr>
      <vt:lpstr>Using generator comprehensions on the fly</vt:lpstr>
      <vt:lpstr>Iterating over generators (next)</vt:lpstr>
      <vt:lpstr>List &amp; Tuple Comprehensions</vt:lpstr>
      <vt:lpstr>List &amp; Tuple Comprehensions</vt:lpstr>
      <vt:lpstr>List &amp; Tuple Comprehensions</vt:lpstr>
      <vt:lpstr>Dictionary Comprehension</vt:lpstr>
      <vt:lpstr>Itertools</vt:lpstr>
      <vt:lpstr>range</vt:lpstr>
      <vt:lpstr>enumerate</vt:lpstr>
      <vt:lpstr>zip</vt:lpstr>
      <vt:lpstr>In Depth</vt:lpstr>
      <vt:lpstr>Shallow Copy</vt:lpstr>
      <vt:lpstr>Shallow Copy</vt:lpstr>
      <vt:lpstr>Deep Copy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463</cp:revision>
  <cp:lastPrinted>2020-03-01T16:00:09Z</cp:lastPrinted>
  <dcterms:created xsi:type="dcterms:W3CDTF">2011-09-06T09:06:15Z</dcterms:created>
  <dcterms:modified xsi:type="dcterms:W3CDTF">2020-11-24T10:24:47Z</dcterms:modified>
</cp:coreProperties>
</file>