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4"/>
  </p:notesMasterIdLst>
  <p:handoutMasterIdLst>
    <p:handoutMasterId r:id="rId75"/>
  </p:handoutMasterIdLst>
  <p:sldIdLst>
    <p:sldId id="256" r:id="rId2"/>
    <p:sldId id="345" r:id="rId3"/>
    <p:sldId id="346" r:id="rId4"/>
    <p:sldId id="282" r:id="rId5"/>
    <p:sldId id="347" r:id="rId6"/>
    <p:sldId id="348" r:id="rId7"/>
    <p:sldId id="344" r:id="rId8"/>
    <p:sldId id="317" r:id="rId9"/>
    <p:sldId id="320" r:id="rId10"/>
    <p:sldId id="321" r:id="rId11"/>
    <p:sldId id="326" r:id="rId12"/>
    <p:sldId id="297" r:id="rId13"/>
    <p:sldId id="273" r:id="rId14"/>
    <p:sldId id="274" r:id="rId15"/>
    <p:sldId id="275" r:id="rId16"/>
    <p:sldId id="276" r:id="rId17"/>
    <p:sldId id="277" r:id="rId18"/>
    <p:sldId id="278" r:id="rId19"/>
    <p:sldId id="279" r:id="rId20"/>
    <p:sldId id="280" r:id="rId21"/>
    <p:sldId id="281" r:id="rId22"/>
    <p:sldId id="285" r:id="rId23"/>
    <p:sldId id="286" r:id="rId24"/>
    <p:sldId id="298" r:id="rId25"/>
    <p:sldId id="299" r:id="rId26"/>
    <p:sldId id="300" r:id="rId27"/>
    <p:sldId id="301" r:id="rId28"/>
    <p:sldId id="302" r:id="rId29"/>
    <p:sldId id="303" r:id="rId30"/>
    <p:sldId id="305" r:id="rId31"/>
    <p:sldId id="304" r:id="rId32"/>
    <p:sldId id="288" r:id="rId33"/>
    <p:sldId id="349" r:id="rId34"/>
    <p:sldId id="291" r:id="rId35"/>
    <p:sldId id="350" r:id="rId36"/>
    <p:sldId id="351" r:id="rId37"/>
    <p:sldId id="352" r:id="rId38"/>
    <p:sldId id="353" r:id="rId39"/>
    <p:sldId id="354" r:id="rId40"/>
    <p:sldId id="293" r:id="rId41"/>
    <p:sldId id="287" r:id="rId42"/>
    <p:sldId id="306" r:id="rId43"/>
    <p:sldId id="310" r:id="rId44"/>
    <p:sldId id="311" r:id="rId45"/>
    <p:sldId id="312" r:id="rId46"/>
    <p:sldId id="316" r:id="rId47"/>
    <p:sldId id="272" r:id="rId48"/>
    <p:sldId id="322" r:id="rId49"/>
    <p:sldId id="323" r:id="rId50"/>
    <p:sldId id="324" r:id="rId51"/>
    <p:sldId id="325"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14" r:id="rId65"/>
    <p:sldId id="340" r:id="rId66"/>
    <p:sldId id="341" r:id="rId67"/>
    <p:sldId id="342" r:id="rId68"/>
    <p:sldId id="343" r:id="rId69"/>
    <p:sldId id="355" r:id="rId70"/>
    <p:sldId id="356" r:id="rId71"/>
    <p:sldId id="357" r:id="rId72"/>
    <p:sldId id="358" r:id="rId73"/>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45"/>
    <p:restoredTop sz="93609"/>
  </p:normalViewPr>
  <p:slideViewPr>
    <p:cSldViewPr>
      <p:cViewPr varScale="1">
        <p:scale>
          <a:sx n="120" d="100"/>
          <a:sy n="120" d="100"/>
        </p:scale>
        <p:origin x="1088" y="184"/>
      </p:cViewPr>
      <p:guideLst>
        <p:guide orient="horz" pos="2160"/>
        <p:guide pos="2880"/>
      </p:guideLst>
    </p:cSldViewPr>
  </p:slideViewPr>
  <p:notesTextViewPr>
    <p:cViewPr>
      <p:scale>
        <a:sx n="100" d="100"/>
        <a:sy n="100" d="100"/>
      </p:scale>
      <p:origin x="0" y="0"/>
    </p:cViewPr>
  </p:notesTextViewPr>
  <p:notesViewPr>
    <p:cSldViewPr>
      <p:cViewPr varScale="1">
        <p:scale>
          <a:sx n="82" d="100"/>
          <a:sy n="82" d="100"/>
        </p:scale>
        <p:origin x="3352"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42CAC0-C167-6C4E-B561-2FF143EE00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D3966DD-1E6C-4D41-B8D9-78DC392704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43F2BA-9128-DF4E-8DE0-A51BD831198C}" type="datetimeFigureOut">
              <a:rPr lang="en-GB" smtClean="0"/>
              <a:t>23/11/2020</a:t>
            </a:fld>
            <a:endParaRPr lang="en-GB"/>
          </a:p>
        </p:txBody>
      </p:sp>
      <p:sp>
        <p:nvSpPr>
          <p:cNvPr id="4" name="Footer Placeholder 3">
            <a:extLst>
              <a:ext uri="{FF2B5EF4-FFF2-40B4-BE49-F238E27FC236}">
                <a16:creationId xmlns:a16="http://schemas.microsoft.com/office/drawing/2014/main" id="{C39830B8-B7BF-D94A-8605-AD4518D023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DB1AC64-5F0C-7B44-B082-C78A44E7D1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D7AF96-A4D3-8842-8547-10016ED5E154}" type="slidenum">
              <a:rPr lang="en-GB" smtClean="0"/>
              <a:t>‹#›</a:t>
            </a:fld>
            <a:endParaRPr lang="en-GB"/>
          </a:p>
        </p:txBody>
      </p:sp>
    </p:spTree>
    <p:extLst>
      <p:ext uri="{BB962C8B-B14F-4D97-AF65-F5344CB8AC3E}">
        <p14:creationId xmlns:p14="http://schemas.microsoft.com/office/powerpoint/2010/main" val="3414738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0955FBCF-214F-1C4A-8DE5-15806F7DA1F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it-IT"/>
          </a:p>
        </p:txBody>
      </p:sp>
      <p:sp>
        <p:nvSpPr>
          <p:cNvPr id="3" name="Segnaposto data 2">
            <a:extLst>
              <a:ext uri="{FF2B5EF4-FFF2-40B4-BE49-F238E27FC236}">
                <a16:creationId xmlns:a16="http://schemas.microsoft.com/office/drawing/2014/main" id="{E8DD893E-CDF3-0748-A5A9-E6B9D45DA9F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462B1732-46DD-FF44-903D-CFDBFB1FD243}" type="datetimeFigureOut">
              <a:rPr lang="it-IT"/>
              <a:pPr>
                <a:defRPr/>
              </a:pPr>
              <a:t>23/11/20</a:t>
            </a:fld>
            <a:endParaRPr lang="it-IT"/>
          </a:p>
        </p:txBody>
      </p:sp>
      <p:sp>
        <p:nvSpPr>
          <p:cNvPr id="4" name="Segnaposto immagine diapositiva 3">
            <a:extLst>
              <a:ext uri="{FF2B5EF4-FFF2-40B4-BE49-F238E27FC236}">
                <a16:creationId xmlns:a16="http://schemas.microsoft.com/office/drawing/2014/main" id="{C602C346-2566-554A-834C-3799B63CD8A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a:extLst>
              <a:ext uri="{FF2B5EF4-FFF2-40B4-BE49-F238E27FC236}">
                <a16:creationId xmlns:a16="http://schemas.microsoft.com/office/drawing/2014/main" id="{0D2931B1-8649-C84D-A999-175DF68F857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a:extLst>
              <a:ext uri="{FF2B5EF4-FFF2-40B4-BE49-F238E27FC236}">
                <a16:creationId xmlns:a16="http://schemas.microsoft.com/office/drawing/2014/main" id="{EE89D938-DB8A-7D49-8B64-4E26C381171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it-IT"/>
          </a:p>
        </p:txBody>
      </p:sp>
      <p:sp>
        <p:nvSpPr>
          <p:cNvPr id="7" name="Segnaposto numero diapositiva 6">
            <a:extLst>
              <a:ext uri="{FF2B5EF4-FFF2-40B4-BE49-F238E27FC236}">
                <a16:creationId xmlns:a16="http://schemas.microsoft.com/office/drawing/2014/main" id="{1BB30AC5-50EA-D24A-8CAF-3ADFF7DCBEB8}"/>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099595A4-B057-BF4C-9091-C8B1EF9055CC}" type="slidenum">
              <a:rPr lang="it-IT"/>
              <a:pPr>
                <a:defRPr/>
              </a:pPr>
              <a:t>‹#›</a:t>
            </a:fld>
            <a:endParaRPr 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99595A4-B057-BF4C-9091-C8B1EF9055CC}" type="slidenum">
              <a:rPr lang="it-IT" smtClean="0"/>
              <a:pPr>
                <a:defRPr/>
              </a:pPr>
              <a:t>7</a:t>
            </a:fld>
            <a:endParaRPr lang="it-IT"/>
          </a:p>
        </p:txBody>
      </p:sp>
    </p:spTree>
    <p:extLst>
      <p:ext uri="{BB962C8B-B14F-4D97-AF65-F5344CB8AC3E}">
        <p14:creationId xmlns:p14="http://schemas.microsoft.com/office/powerpoint/2010/main" val="317635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0B25AB2-B286-564E-9699-589D80539ED5}"/>
              </a:ext>
            </a:extLst>
          </p:cNvPr>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5" name="Slide Number Placeholder 5">
            <a:extLst>
              <a:ext uri="{FF2B5EF4-FFF2-40B4-BE49-F238E27FC236}">
                <a16:creationId xmlns:a16="http://schemas.microsoft.com/office/drawing/2014/main" id="{947F23FF-62C0-374F-978B-F89C2AD4E926}"/>
              </a:ext>
            </a:extLst>
          </p:cNvPr>
          <p:cNvSpPr>
            <a:spLocks noGrp="1"/>
          </p:cNvSpPr>
          <p:nvPr>
            <p:ph type="sldNum" sz="quarter" idx="10"/>
          </p:nvPr>
        </p:nvSpPr>
        <p:spPr/>
        <p:txBody>
          <a:bodyPr/>
          <a:lstStyle>
            <a:lvl1pPr>
              <a:defRPr/>
            </a:lvl1pPr>
          </a:lstStyle>
          <a:p>
            <a:pPr>
              <a:defRPr/>
            </a:pPr>
            <a:fld id="{30EC9AD4-88C4-DC4C-929D-C95C9F5E82A0}" type="slidenum">
              <a:rPr lang="it-IT"/>
              <a:pPr>
                <a:defRPr/>
              </a:pPr>
              <a:t>‹#›</a:t>
            </a:fld>
            <a:endParaRPr lang="it-IT" dirty="0"/>
          </a:p>
        </p:txBody>
      </p:sp>
    </p:spTree>
    <p:extLst>
      <p:ext uri="{BB962C8B-B14F-4D97-AF65-F5344CB8AC3E}">
        <p14:creationId xmlns:p14="http://schemas.microsoft.com/office/powerpoint/2010/main" val="33310527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CCF286E-67A9-BD48-9347-FDA2A84EB26C}"/>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Slide Number Placeholder 5">
            <a:extLst>
              <a:ext uri="{FF2B5EF4-FFF2-40B4-BE49-F238E27FC236}">
                <a16:creationId xmlns:a16="http://schemas.microsoft.com/office/drawing/2014/main" id="{5EF0643E-E56F-5347-B677-68B9DABE6EC4}"/>
              </a:ext>
            </a:extLst>
          </p:cNvPr>
          <p:cNvSpPr>
            <a:spLocks noGrp="1"/>
          </p:cNvSpPr>
          <p:nvPr>
            <p:ph type="sldNum" sz="quarter" idx="10"/>
          </p:nvPr>
        </p:nvSpPr>
        <p:spPr/>
        <p:txBody>
          <a:bodyPr/>
          <a:lstStyle>
            <a:lvl1pPr>
              <a:defRPr/>
            </a:lvl1pPr>
          </a:lstStyle>
          <a:p>
            <a:pPr>
              <a:defRPr/>
            </a:pPr>
            <a:fld id="{696BC31E-AF2C-D247-BF20-9B83E941E5FF}" type="slidenum">
              <a:rPr lang="it-IT"/>
              <a:pPr>
                <a:defRPr/>
              </a:pPr>
              <a:t>‹#›</a:t>
            </a:fld>
            <a:endParaRPr lang="it-IT" dirty="0"/>
          </a:p>
        </p:txBody>
      </p:sp>
    </p:spTree>
    <p:extLst>
      <p:ext uri="{BB962C8B-B14F-4D97-AF65-F5344CB8AC3E}">
        <p14:creationId xmlns:p14="http://schemas.microsoft.com/office/powerpoint/2010/main" val="20093034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Slide Number Placeholder 5">
            <a:extLst>
              <a:ext uri="{FF2B5EF4-FFF2-40B4-BE49-F238E27FC236}">
                <a16:creationId xmlns:a16="http://schemas.microsoft.com/office/drawing/2014/main" id="{CB5AC069-E1B3-B741-AF86-CBBD50359CA7}"/>
              </a:ext>
            </a:extLst>
          </p:cNvPr>
          <p:cNvSpPr>
            <a:spLocks noGrp="1"/>
          </p:cNvSpPr>
          <p:nvPr>
            <p:ph type="sldNum" sz="quarter" idx="10"/>
          </p:nvPr>
        </p:nvSpPr>
        <p:spPr/>
        <p:txBody>
          <a:bodyPr/>
          <a:lstStyle>
            <a:lvl1pPr>
              <a:defRPr/>
            </a:lvl1pPr>
          </a:lstStyle>
          <a:p>
            <a:pPr>
              <a:defRPr/>
            </a:pPr>
            <a:fld id="{ACF17D9B-9903-C741-A6FF-14187D2EB8EC}" type="slidenum">
              <a:rPr lang="it-IT"/>
              <a:pPr>
                <a:defRPr/>
              </a:pPr>
              <a:t>‹#›</a:t>
            </a:fld>
            <a:endParaRPr lang="it-IT" dirty="0"/>
          </a:p>
        </p:txBody>
      </p:sp>
    </p:spTree>
    <p:extLst>
      <p:ext uri="{BB962C8B-B14F-4D97-AF65-F5344CB8AC3E}">
        <p14:creationId xmlns:p14="http://schemas.microsoft.com/office/powerpoint/2010/main" val="35322767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8E9623D-011F-174B-970D-4417988F55CB}"/>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Slide Number Placeholder 5">
            <a:extLst>
              <a:ext uri="{FF2B5EF4-FFF2-40B4-BE49-F238E27FC236}">
                <a16:creationId xmlns:a16="http://schemas.microsoft.com/office/drawing/2014/main" id="{CD9A6CBC-EEBA-DD47-A96E-D5BAF05D2364}"/>
              </a:ext>
            </a:extLst>
          </p:cNvPr>
          <p:cNvSpPr>
            <a:spLocks noGrp="1"/>
          </p:cNvSpPr>
          <p:nvPr>
            <p:ph type="sldNum" sz="quarter" idx="10"/>
          </p:nvPr>
        </p:nvSpPr>
        <p:spPr/>
        <p:txBody>
          <a:bodyPr/>
          <a:lstStyle>
            <a:lvl1pPr>
              <a:defRPr/>
            </a:lvl1pPr>
          </a:lstStyle>
          <a:p>
            <a:pPr>
              <a:defRPr/>
            </a:pPr>
            <a:fld id="{F2F2B1D7-7472-F447-9180-A50BF452206C}" type="slidenum">
              <a:rPr lang="it-IT"/>
              <a:pPr>
                <a:defRPr/>
              </a:pPr>
              <a:t>‹#›</a:t>
            </a:fld>
            <a:endParaRPr lang="it-IT" dirty="0"/>
          </a:p>
        </p:txBody>
      </p:sp>
    </p:spTree>
    <p:extLst>
      <p:ext uri="{BB962C8B-B14F-4D97-AF65-F5344CB8AC3E}">
        <p14:creationId xmlns:p14="http://schemas.microsoft.com/office/powerpoint/2010/main" val="15974637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BB0D4F0-82C7-8F42-B1B5-00B1A09A8AD0}"/>
              </a:ext>
            </a:extLst>
          </p:cNvPr>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5" name="Slide Number Placeholder 5">
            <a:extLst>
              <a:ext uri="{FF2B5EF4-FFF2-40B4-BE49-F238E27FC236}">
                <a16:creationId xmlns:a16="http://schemas.microsoft.com/office/drawing/2014/main" id="{A9EE6584-0BF3-714B-BAC5-2E61BB79356B}"/>
              </a:ext>
            </a:extLst>
          </p:cNvPr>
          <p:cNvSpPr>
            <a:spLocks noGrp="1"/>
          </p:cNvSpPr>
          <p:nvPr>
            <p:ph type="sldNum" sz="quarter" idx="10"/>
          </p:nvPr>
        </p:nvSpPr>
        <p:spPr/>
        <p:txBody>
          <a:bodyPr/>
          <a:lstStyle>
            <a:lvl1pPr>
              <a:defRPr/>
            </a:lvl1pPr>
          </a:lstStyle>
          <a:p>
            <a:pPr>
              <a:defRPr/>
            </a:pPr>
            <a:fld id="{BE3EB0E7-D1DD-FD40-8739-BF1FDE69490E}" type="slidenum">
              <a:rPr lang="it-IT"/>
              <a:pPr>
                <a:defRPr/>
              </a:pPr>
              <a:t>‹#›</a:t>
            </a:fld>
            <a:endParaRPr lang="it-IT" dirty="0"/>
          </a:p>
        </p:txBody>
      </p:sp>
    </p:spTree>
    <p:extLst>
      <p:ext uri="{BB962C8B-B14F-4D97-AF65-F5344CB8AC3E}">
        <p14:creationId xmlns:p14="http://schemas.microsoft.com/office/powerpoint/2010/main" val="4082353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7473EFF-EF72-D943-A19B-31617612DD9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6">
            <a:extLst>
              <a:ext uri="{FF2B5EF4-FFF2-40B4-BE49-F238E27FC236}">
                <a16:creationId xmlns:a16="http://schemas.microsoft.com/office/drawing/2014/main" id="{2F8FB468-0C58-D34B-88DB-321AF0DBF3D3}"/>
              </a:ext>
            </a:extLst>
          </p:cNvPr>
          <p:cNvSpPr>
            <a:spLocks noGrp="1"/>
          </p:cNvSpPr>
          <p:nvPr>
            <p:ph type="sldNum" sz="quarter" idx="10"/>
          </p:nvPr>
        </p:nvSpPr>
        <p:spPr/>
        <p:txBody>
          <a:bodyPr/>
          <a:lstStyle>
            <a:lvl1pPr>
              <a:defRPr/>
            </a:lvl1pPr>
          </a:lstStyle>
          <a:p>
            <a:pPr>
              <a:defRPr/>
            </a:pPr>
            <a:fld id="{C0F5EEF4-5380-CA44-921D-21E069A5ECCA}" type="slidenum">
              <a:rPr lang="it-IT"/>
              <a:pPr>
                <a:defRPr/>
              </a:pPr>
              <a:t>‹#›</a:t>
            </a:fld>
            <a:endParaRPr lang="it-IT" dirty="0"/>
          </a:p>
        </p:txBody>
      </p:sp>
    </p:spTree>
    <p:extLst>
      <p:ext uri="{BB962C8B-B14F-4D97-AF65-F5344CB8AC3E}">
        <p14:creationId xmlns:p14="http://schemas.microsoft.com/office/powerpoint/2010/main" val="18347895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67EC502-3E73-0B49-A6AD-C149D985F36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8" name="Slide Number Placeholder 8">
            <a:extLst>
              <a:ext uri="{FF2B5EF4-FFF2-40B4-BE49-F238E27FC236}">
                <a16:creationId xmlns:a16="http://schemas.microsoft.com/office/drawing/2014/main" id="{E932A5BF-18AB-E344-9453-A7C91D051189}"/>
              </a:ext>
            </a:extLst>
          </p:cNvPr>
          <p:cNvSpPr>
            <a:spLocks noGrp="1"/>
          </p:cNvSpPr>
          <p:nvPr>
            <p:ph type="sldNum" sz="quarter" idx="10"/>
          </p:nvPr>
        </p:nvSpPr>
        <p:spPr/>
        <p:txBody>
          <a:bodyPr/>
          <a:lstStyle>
            <a:lvl1pPr>
              <a:defRPr/>
            </a:lvl1pPr>
          </a:lstStyle>
          <a:p>
            <a:pPr>
              <a:defRPr/>
            </a:pPr>
            <a:fld id="{1848454F-C51F-CA4D-9981-C011A957C4D2}" type="slidenum">
              <a:rPr lang="it-IT"/>
              <a:pPr>
                <a:defRPr/>
              </a:pPr>
              <a:t>‹#›</a:t>
            </a:fld>
            <a:endParaRPr lang="it-IT" dirty="0"/>
          </a:p>
        </p:txBody>
      </p:sp>
    </p:spTree>
    <p:extLst>
      <p:ext uri="{BB962C8B-B14F-4D97-AF65-F5344CB8AC3E}">
        <p14:creationId xmlns:p14="http://schemas.microsoft.com/office/powerpoint/2010/main" val="703090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6146681-69F2-CB40-A840-27C8EE794A6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4" name="Slide Number Placeholder 4">
            <a:extLst>
              <a:ext uri="{FF2B5EF4-FFF2-40B4-BE49-F238E27FC236}">
                <a16:creationId xmlns:a16="http://schemas.microsoft.com/office/drawing/2014/main" id="{F6658E0E-155F-2E48-84F5-C5EA10E7B934}"/>
              </a:ext>
            </a:extLst>
          </p:cNvPr>
          <p:cNvSpPr>
            <a:spLocks noGrp="1"/>
          </p:cNvSpPr>
          <p:nvPr>
            <p:ph type="sldNum" sz="quarter" idx="10"/>
          </p:nvPr>
        </p:nvSpPr>
        <p:spPr/>
        <p:txBody>
          <a:bodyPr/>
          <a:lstStyle>
            <a:lvl1pPr>
              <a:defRPr/>
            </a:lvl1pPr>
          </a:lstStyle>
          <a:p>
            <a:pPr>
              <a:defRPr/>
            </a:pPr>
            <a:fld id="{3CA5C3F7-68C5-3B48-AE25-0EAEC0361409}" type="slidenum">
              <a:rPr lang="it-IT"/>
              <a:pPr>
                <a:defRPr/>
              </a:pPr>
              <a:t>‹#›</a:t>
            </a:fld>
            <a:endParaRPr lang="it-IT" dirty="0"/>
          </a:p>
        </p:txBody>
      </p:sp>
    </p:spTree>
    <p:extLst>
      <p:ext uri="{BB962C8B-B14F-4D97-AF65-F5344CB8AC3E}">
        <p14:creationId xmlns:p14="http://schemas.microsoft.com/office/powerpoint/2010/main" val="112258484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2CBDE5C-4F86-3E4A-84C1-92D85619F373}"/>
              </a:ext>
            </a:extLst>
          </p:cNvPr>
          <p:cNvSpPr>
            <a:spLocks noGrp="1"/>
          </p:cNvSpPr>
          <p:nvPr>
            <p:ph type="sldNum" sz="quarter" idx="10"/>
          </p:nvPr>
        </p:nvSpPr>
        <p:spPr/>
        <p:txBody>
          <a:bodyPr/>
          <a:lstStyle>
            <a:lvl1pPr>
              <a:defRPr/>
            </a:lvl1pPr>
          </a:lstStyle>
          <a:p>
            <a:pPr>
              <a:defRPr/>
            </a:pPr>
            <a:fld id="{D163CAC3-21DE-FE4C-B3FD-7DA28F377AB2}" type="slidenum">
              <a:rPr lang="it-IT"/>
              <a:pPr>
                <a:defRPr/>
              </a:pPr>
              <a:t>‹#›</a:t>
            </a:fld>
            <a:endParaRPr lang="it-IT" dirty="0"/>
          </a:p>
        </p:txBody>
      </p:sp>
    </p:spTree>
    <p:extLst>
      <p:ext uri="{BB962C8B-B14F-4D97-AF65-F5344CB8AC3E}">
        <p14:creationId xmlns:p14="http://schemas.microsoft.com/office/powerpoint/2010/main" val="341710082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Slide Number Placeholder 5">
            <a:extLst>
              <a:ext uri="{FF2B5EF4-FFF2-40B4-BE49-F238E27FC236}">
                <a16:creationId xmlns:a16="http://schemas.microsoft.com/office/drawing/2014/main" id="{00AB331E-6A8D-5E49-B636-DE4210D5D06B}"/>
              </a:ext>
            </a:extLst>
          </p:cNvPr>
          <p:cNvSpPr>
            <a:spLocks noGrp="1"/>
          </p:cNvSpPr>
          <p:nvPr>
            <p:ph type="sldNum" sz="quarter" idx="10"/>
          </p:nvPr>
        </p:nvSpPr>
        <p:spPr/>
        <p:txBody>
          <a:bodyPr/>
          <a:lstStyle>
            <a:lvl1pPr>
              <a:defRPr/>
            </a:lvl1pPr>
          </a:lstStyle>
          <a:p>
            <a:pPr>
              <a:defRPr/>
            </a:pPr>
            <a:fld id="{465BF18B-5A9D-3E41-90B0-E4611D0EB040}" type="slidenum">
              <a:rPr lang="it-IT"/>
              <a:pPr>
                <a:defRPr/>
              </a:pPr>
              <a:t>‹#›</a:t>
            </a:fld>
            <a:endParaRPr lang="it-IT" dirty="0"/>
          </a:p>
        </p:txBody>
      </p:sp>
    </p:spTree>
    <p:extLst>
      <p:ext uri="{BB962C8B-B14F-4D97-AF65-F5344CB8AC3E}">
        <p14:creationId xmlns:p14="http://schemas.microsoft.com/office/powerpoint/2010/main" val="40125088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E3E3379-09D4-2C43-ABE0-07E3F7D4D7E1}"/>
              </a:ext>
            </a:extLst>
          </p:cNvPr>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6" name="Slide Number Placeholder 6">
            <a:extLst>
              <a:ext uri="{FF2B5EF4-FFF2-40B4-BE49-F238E27FC236}">
                <a16:creationId xmlns:a16="http://schemas.microsoft.com/office/drawing/2014/main" id="{AF5E8235-58E4-7541-B50E-CC41687B6506}"/>
              </a:ext>
            </a:extLst>
          </p:cNvPr>
          <p:cNvSpPr>
            <a:spLocks noGrp="1"/>
          </p:cNvSpPr>
          <p:nvPr>
            <p:ph type="sldNum" sz="quarter" idx="10"/>
          </p:nvPr>
        </p:nvSpPr>
        <p:spPr/>
        <p:txBody>
          <a:bodyPr/>
          <a:lstStyle>
            <a:lvl1pPr>
              <a:defRPr/>
            </a:lvl1pPr>
          </a:lstStyle>
          <a:p>
            <a:pPr>
              <a:defRPr/>
            </a:pPr>
            <a:fld id="{A3EDB2B9-FAED-BC41-BBA5-8D6AA354FAE8}" type="slidenum">
              <a:rPr lang="it-IT"/>
              <a:pPr>
                <a:defRPr/>
              </a:pPr>
              <a:t>‹#›</a:t>
            </a:fld>
            <a:endParaRPr lang="it-IT" dirty="0"/>
          </a:p>
        </p:txBody>
      </p:sp>
    </p:spTree>
    <p:extLst>
      <p:ext uri="{BB962C8B-B14F-4D97-AF65-F5344CB8AC3E}">
        <p14:creationId xmlns:p14="http://schemas.microsoft.com/office/powerpoint/2010/main" val="211969153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C998CCC6-1FCF-9646-916F-0C4060BE093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Click to edit Master title style</a:t>
            </a:r>
            <a:endParaRPr lang="en-US" altLang="it-IT"/>
          </a:p>
        </p:txBody>
      </p:sp>
      <p:sp>
        <p:nvSpPr>
          <p:cNvPr id="2051" name="Text Placeholder 2">
            <a:extLst>
              <a:ext uri="{FF2B5EF4-FFF2-40B4-BE49-F238E27FC236}">
                <a16:creationId xmlns:a16="http://schemas.microsoft.com/office/drawing/2014/main" id="{FF2F09A3-F25D-1741-8D82-D59930DF16A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Click to edit Master text styles</a:t>
            </a:r>
          </a:p>
          <a:p>
            <a:pPr lvl="1"/>
            <a:r>
              <a:rPr lang="it-IT" altLang="it-IT"/>
              <a:t>Second level</a:t>
            </a:r>
          </a:p>
          <a:p>
            <a:pPr lvl="2"/>
            <a:r>
              <a:rPr lang="it-IT" altLang="it-IT"/>
              <a:t>Third level</a:t>
            </a:r>
          </a:p>
          <a:p>
            <a:pPr lvl="3"/>
            <a:r>
              <a:rPr lang="it-IT" altLang="it-IT"/>
              <a:t>Fourth level</a:t>
            </a:r>
          </a:p>
          <a:p>
            <a:pPr lvl="4"/>
            <a:r>
              <a:rPr lang="it-IT" altLang="it-IT"/>
              <a:t>Fifth level</a:t>
            </a:r>
            <a:endParaRPr lang="en-US" altLang="it-IT"/>
          </a:p>
        </p:txBody>
      </p:sp>
      <p:sp>
        <p:nvSpPr>
          <p:cNvPr id="2052" name="Picture 6" descr="ing-modena copy.png">
            <a:extLst>
              <a:ext uri="{FF2B5EF4-FFF2-40B4-BE49-F238E27FC236}">
                <a16:creationId xmlns:a16="http://schemas.microsoft.com/office/drawing/2014/main" id="{A9684947-10E2-1545-AA80-9603A2922D1D}"/>
              </a:ext>
            </a:extLst>
          </p:cNvPr>
          <p:cNvSpPr>
            <a:spLocks noChangeAspect="1" noChangeArrowheads="1"/>
          </p:cNvSpPr>
          <p:nvPr/>
        </p:nvSpPr>
        <p:spPr bwMode="auto">
          <a:xfrm>
            <a:off x="23813" y="5781675"/>
            <a:ext cx="1689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053" name="Picture 7" descr="ing-modena copy.png">
            <a:extLst>
              <a:ext uri="{FF2B5EF4-FFF2-40B4-BE49-F238E27FC236}">
                <a16:creationId xmlns:a16="http://schemas.microsoft.com/office/drawing/2014/main" id="{C8FA8484-F41B-5B49-BA5D-2CCCF098CBF9}"/>
              </a:ext>
            </a:extLst>
          </p:cNvPr>
          <p:cNvSpPr>
            <a:spLocks noChangeAspect="1" noChangeArrowheads="1"/>
          </p:cNvSpPr>
          <p:nvPr/>
        </p:nvSpPr>
        <p:spPr bwMode="auto">
          <a:xfrm>
            <a:off x="23813" y="5781675"/>
            <a:ext cx="1689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 name="Slide Number Placeholder 5">
            <a:extLst>
              <a:ext uri="{FF2B5EF4-FFF2-40B4-BE49-F238E27FC236}">
                <a16:creationId xmlns:a16="http://schemas.microsoft.com/office/drawing/2014/main" id="{1CC04300-5AF9-554D-83A3-284E7927D763}"/>
              </a:ext>
            </a:extLst>
          </p:cNvPr>
          <p:cNvSpPr>
            <a:spLocks noGrp="1"/>
          </p:cNvSpPr>
          <p:nvPr>
            <p:ph type="sldNum" sz="quarter" idx="4"/>
          </p:nvPr>
        </p:nvSpPr>
        <p:spPr>
          <a:xfrm>
            <a:off x="3836988" y="6362700"/>
            <a:ext cx="4849812" cy="365125"/>
          </a:xfrm>
          <a:prstGeom prst="rect">
            <a:avLst/>
          </a:prstGeom>
        </p:spPr>
        <p:txBody>
          <a:bodyPr/>
          <a:lstStyle>
            <a:lvl1pPr eaLnBrk="1" fontAlgn="auto" hangingPunct="1">
              <a:spcBef>
                <a:spcPts val="0"/>
              </a:spcBef>
              <a:spcAft>
                <a:spcPts val="0"/>
              </a:spcAft>
              <a:defRPr>
                <a:latin typeface="+mn-lt"/>
              </a:defRPr>
            </a:lvl1pPr>
          </a:lstStyle>
          <a:p>
            <a:pPr>
              <a:defRPr/>
            </a:pPr>
            <a:fld id="{284012F5-81C9-CB48-B016-94C0A7006D35}" type="slidenum">
              <a:rPr lang="it-IT"/>
              <a:pPr>
                <a:defRPr/>
              </a:pPr>
              <a:t>‹#›</a:t>
            </a:fld>
            <a:endParaRPr lang="it-IT"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692" r:id="rId7"/>
    <p:sldLayoutId id="2147483693" r:id="rId8"/>
    <p:sldLayoutId id="2147483701" r:id="rId9"/>
    <p:sldLayoutId id="2147483702" r:id="rId10"/>
    <p:sldLayoutId id="2147483694" r:id="rId11"/>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anose="020F0502020204030204" pitchFamily="34" charset="0"/>
        </a:defRPr>
      </a:lvl2pPr>
      <a:lvl3pPr algn="ctr" defTabSz="457200" rtl="0" fontAlgn="base">
        <a:spcBef>
          <a:spcPct val="0"/>
        </a:spcBef>
        <a:spcAft>
          <a:spcPct val="0"/>
        </a:spcAft>
        <a:defRPr sz="4400">
          <a:solidFill>
            <a:schemeClr val="tx1"/>
          </a:solidFill>
          <a:latin typeface="Calibri" panose="020F0502020204030204" pitchFamily="34" charset="0"/>
        </a:defRPr>
      </a:lvl3pPr>
      <a:lvl4pPr algn="ctr" defTabSz="457200" rtl="0" fontAlgn="base">
        <a:spcBef>
          <a:spcPct val="0"/>
        </a:spcBef>
        <a:spcAft>
          <a:spcPct val="0"/>
        </a:spcAft>
        <a:defRPr sz="4400">
          <a:solidFill>
            <a:schemeClr val="tx1"/>
          </a:solidFill>
          <a:latin typeface="Calibri" panose="020F0502020204030204" pitchFamily="34" charset="0"/>
        </a:defRPr>
      </a:lvl4pPr>
      <a:lvl5pPr algn="ctr" defTabSz="457200" rtl="0" fontAlgn="base">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olo 1">
            <a:extLst>
              <a:ext uri="{FF2B5EF4-FFF2-40B4-BE49-F238E27FC236}">
                <a16:creationId xmlns:a16="http://schemas.microsoft.com/office/drawing/2014/main" id="{A399F04C-624C-7B4C-BE94-A57CB24AC119}"/>
              </a:ext>
            </a:extLst>
          </p:cNvPr>
          <p:cNvSpPr>
            <a:spLocks noGrp="1" noChangeArrowheads="1"/>
          </p:cNvSpPr>
          <p:nvPr>
            <p:ph type="ctrTitle"/>
          </p:nvPr>
        </p:nvSpPr>
        <p:spPr/>
        <p:txBody>
          <a:bodyPr/>
          <a:lstStyle/>
          <a:p>
            <a:r>
              <a:rPr lang="it-IT" altLang="it-IT" dirty="0" err="1"/>
              <a:t>Python</a:t>
            </a:r>
            <a:r>
              <a:rPr lang="it-IT" altLang="it-IT" dirty="0"/>
              <a:t> Data </a:t>
            </a:r>
            <a:r>
              <a:rPr lang="it-IT" altLang="it-IT" dirty="0" err="1"/>
              <a:t>Structures</a:t>
            </a:r>
            <a:endParaRPr lang="it-IT" altLang="it-IT" dirty="0"/>
          </a:p>
        </p:txBody>
      </p:sp>
      <p:sp>
        <p:nvSpPr>
          <p:cNvPr id="4" name="Sottotitolo 2">
            <a:extLst>
              <a:ext uri="{FF2B5EF4-FFF2-40B4-BE49-F238E27FC236}">
                <a16:creationId xmlns:a16="http://schemas.microsoft.com/office/drawing/2014/main" id="{EF5613F6-0310-894E-82CB-79E9B9F32365}"/>
              </a:ext>
            </a:extLst>
          </p:cNvPr>
          <p:cNvSpPr>
            <a:spLocks noGrp="1"/>
          </p:cNvSpPr>
          <p:nvPr>
            <p:ph type="subTitle" idx="1"/>
          </p:nvPr>
        </p:nvSpPr>
        <p:spPr/>
        <p:txBody>
          <a:bodyPr rtlCol="0">
            <a:normAutofit/>
          </a:bodyPr>
          <a:lstStyle/>
          <a:p>
            <a:pPr algn="r" fontAlgn="auto">
              <a:spcAft>
                <a:spcPts val="0"/>
              </a:spcAft>
              <a:buFont typeface="Arial"/>
              <a:buNone/>
              <a:defRPr/>
            </a:pPr>
            <a:r>
              <a:rPr lang="en-US" sz="1800" dirty="0" err="1"/>
              <a:t>Università</a:t>
            </a:r>
            <a:r>
              <a:rPr lang="en-US" sz="1800" dirty="0"/>
              <a:t> di Modena e Reggio Emilia</a:t>
            </a:r>
          </a:p>
          <a:p>
            <a:pPr algn="r" fontAlgn="auto">
              <a:spcAft>
                <a:spcPts val="0"/>
              </a:spcAft>
              <a:buFont typeface="Arial"/>
              <a:buNone/>
              <a:defRPr/>
            </a:pPr>
            <a:r>
              <a:rPr lang="en-US" sz="1800" i="1" dirty="0"/>
              <a:t>Prof. Nicola Bicocchi (</a:t>
            </a:r>
            <a:r>
              <a:rPr lang="en-US" sz="1800" i="1" dirty="0" err="1"/>
              <a:t>nicola.bicocchi@unimore.it</a:t>
            </a:r>
            <a:r>
              <a:rPr lang="en-US" sz="1800" i="1" dirty="0"/>
              <a:t>)</a:t>
            </a:r>
          </a:p>
          <a:p>
            <a:pPr algn="r" fontAlgn="auto">
              <a:spcAft>
                <a:spcPts val="0"/>
              </a:spcAft>
              <a:buFont typeface="Arial"/>
              <a:buNone/>
              <a:defRPr/>
            </a:pPr>
            <a:endParaRPr lang="en-US" sz="1800" dirty="0"/>
          </a:p>
          <a:p>
            <a:pPr algn="r" fontAlgn="auto">
              <a:spcAft>
                <a:spcPts val="0"/>
              </a:spcAft>
              <a:buFont typeface="Arial"/>
              <a:buNone/>
              <a:defRPr/>
            </a:pP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293B-71FA-FB46-9BD3-0DC6BD3733CC}"/>
              </a:ext>
            </a:extLst>
          </p:cNvPr>
          <p:cNvSpPr>
            <a:spLocks noGrp="1"/>
          </p:cNvSpPr>
          <p:nvPr>
            <p:ph type="title"/>
          </p:nvPr>
        </p:nvSpPr>
        <p:spPr/>
        <p:txBody>
          <a:bodyPr/>
          <a:lstStyle/>
          <a:p>
            <a:r>
              <a:rPr lang="en-GB" dirty="0"/>
              <a:t>Functions acting on </a:t>
            </a:r>
            <a:r>
              <a:rPr lang="en-GB" dirty="0" err="1"/>
              <a:t>iterables</a:t>
            </a:r>
            <a:endParaRPr lang="en-GB" dirty="0"/>
          </a:p>
        </p:txBody>
      </p:sp>
      <p:sp>
        <p:nvSpPr>
          <p:cNvPr id="3" name="Content Placeholder 2">
            <a:extLst>
              <a:ext uri="{FF2B5EF4-FFF2-40B4-BE49-F238E27FC236}">
                <a16:creationId xmlns:a16="http://schemas.microsoft.com/office/drawing/2014/main" id="{F9BC705E-8EEB-2847-A042-8BFD9A31A684}"/>
              </a:ext>
            </a:extLst>
          </p:cNvPr>
          <p:cNvSpPr>
            <a:spLocks noGrp="1"/>
          </p:cNvSpPr>
          <p:nvPr>
            <p:ph idx="1"/>
          </p:nvPr>
        </p:nvSpPr>
        <p:spPr/>
        <p:txBody>
          <a:bodyPr/>
          <a:lstStyle/>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list</a:t>
            </a:r>
            <a:r>
              <a:rPr lang="en-GB" sz="1200" dirty="0">
                <a:latin typeface="Consolas" panose="020B0609020204030204" pitchFamily="49" charset="0"/>
                <a:cs typeface="Consolas" panose="020B0609020204030204" pitchFamily="49" charset="0"/>
              </a:rPr>
              <a:t>("I am a cow")</a:t>
            </a:r>
          </a:p>
          <a:p>
            <a:pPr marL="0" indent="0">
              <a:buNone/>
            </a:pPr>
            <a:r>
              <a:rPr lang="en-GB" sz="1200" dirty="0">
                <a:latin typeface="Consolas" panose="020B0609020204030204" pitchFamily="49" charset="0"/>
                <a:cs typeface="Consolas" panose="020B0609020204030204" pitchFamily="49" charset="0"/>
              </a:rPr>
              <a:t>['I', ' ', 'a', 'm', ' ', 'a', ' ', 'c', 'o', 'w']</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sum</a:t>
            </a:r>
            <a:r>
              <a:rPr lang="en-GB" sz="1200" dirty="0">
                <a:latin typeface="Consolas" panose="020B0609020204030204" pitchFamily="49" charset="0"/>
                <a:cs typeface="Consolas" panose="020B0609020204030204" pitchFamily="49" charset="0"/>
              </a:rPr>
              <a:t>([1, 2, 3])</a:t>
            </a:r>
          </a:p>
          <a:p>
            <a:pPr marL="0" indent="0">
              <a:buNone/>
            </a:pPr>
            <a:r>
              <a:rPr lang="en-GB" sz="1200" dirty="0">
                <a:latin typeface="Consolas" panose="020B0609020204030204" pitchFamily="49" charset="0"/>
                <a:cs typeface="Consolas" panose="020B0609020204030204" pitchFamily="49" charset="0"/>
              </a:rPr>
              <a:t>6</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sorted</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gheliabciou</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['a', 'b', 'c', 'e', 'g', 'h',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'l', 'o', 'u']</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any</a:t>
            </a:r>
            <a:r>
              <a:rPr lang="en-GB" sz="1200" dirty="0">
                <a:latin typeface="Consolas" panose="020B0609020204030204" pitchFamily="49" charset="0"/>
                <a:cs typeface="Consolas" panose="020B0609020204030204" pitchFamily="49" charset="0"/>
              </a:rPr>
              <a:t>((0, None, [], 0))</a:t>
            </a:r>
          </a:p>
          <a:p>
            <a:pPr marL="0" indent="0">
              <a:buNone/>
            </a:pPr>
            <a:r>
              <a:rPr lang="en-GB" sz="1200" dirty="0">
                <a:latin typeface="Consolas" panose="020B0609020204030204" pitchFamily="49" charset="0"/>
                <a:cs typeface="Consolas" panose="020B0609020204030204" pitchFamily="49" charset="0"/>
              </a:rPr>
              <a:t>False</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all</a:t>
            </a:r>
            <a:r>
              <a:rPr lang="en-GB" sz="1200" dirty="0">
                <a:latin typeface="Consolas" panose="020B0609020204030204" pitchFamily="49" charset="0"/>
                <a:cs typeface="Consolas" panose="020B0609020204030204" pitchFamily="49" charset="0"/>
              </a:rPr>
              <a:t>([1, (0, 1), True, "hi"])</a:t>
            </a:r>
          </a:p>
          <a:p>
            <a:pPr marL="0" indent="0">
              <a:buNone/>
            </a:pPr>
            <a:r>
              <a:rPr lang="en-GB" sz="1200" dirty="0">
                <a:latin typeface="Consolas" panose="020B0609020204030204" pitchFamily="49" charset="0"/>
                <a:cs typeface="Consolas" panose="020B0609020204030204" pitchFamily="49" charset="0"/>
              </a:rPr>
              <a:t>True</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max</a:t>
            </a:r>
            <a:r>
              <a:rPr lang="en-GB" sz="1200" dirty="0">
                <a:latin typeface="Consolas" panose="020B0609020204030204" pitchFamily="49" charset="0"/>
                <a:cs typeface="Consolas" panose="020B0609020204030204" pitchFamily="49" charset="0"/>
              </a:rPr>
              <a:t>((5, 8, 9, 0))</a:t>
            </a:r>
          </a:p>
          <a:p>
            <a:pPr marL="0" indent="0">
              <a:buNone/>
            </a:pPr>
            <a:r>
              <a:rPr lang="en-GB" sz="1200" dirty="0">
                <a:latin typeface="Consolas" panose="020B0609020204030204" pitchFamily="49" charset="0"/>
                <a:cs typeface="Consolas" panose="020B0609020204030204" pitchFamily="49" charset="0"/>
              </a:rPr>
              <a:t>9</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min</a:t>
            </a:r>
            <a:r>
              <a:rPr lang="en-GB" sz="1200" dirty="0">
                <a:latin typeface="Consolas" panose="020B0609020204030204" pitchFamily="49" charset="0"/>
                <a:cs typeface="Consolas" panose="020B0609020204030204" pitchFamily="49" charset="0"/>
              </a:rPr>
              <a:t>("hello")</a:t>
            </a:r>
          </a:p>
          <a:p>
            <a:pPr marL="0" indent="0">
              <a:buNone/>
            </a:pPr>
            <a:r>
              <a:rPr lang="en-GB" sz="1200" dirty="0">
                <a:latin typeface="Consolas" panose="020B0609020204030204" pitchFamily="49" charset="0"/>
                <a:cs typeface="Consolas" panose="020B0609020204030204" pitchFamily="49" charset="0"/>
              </a:rPr>
              <a:t>'e'</a:t>
            </a:r>
          </a:p>
        </p:txBody>
      </p:sp>
      <p:sp>
        <p:nvSpPr>
          <p:cNvPr id="4" name="Slide Number Placeholder 3">
            <a:extLst>
              <a:ext uri="{FF2B5EF4-FFF2-40B4-BE49-F238E27FC236}">
                <a16:creationId xmlns:a16="http://schemas.microsoft.com/office/drawing/2014/main" id="{7C0043DC-C9FC-F344-B244-4CFAC7EFA33C}"/>
              </a:ext>
            </a:extLst>
          </p:cNvPr>
          <p:cNvSpPr>
            <a:spLocks noGrp="1"/>
          </p:cNvSpPr>
          <p:nvPr>
            <p:ph type="sldNum" sz="quarter" idx="10"/>
          </p:nvPr>
        </p:nvSpPr>
        <p:spPr/>
        <p:txBody>
          <a:bodyPr/>
          <a:lstStyle/>
          <a:p>
            <a:pPr>
              <a:defRPr/>
            </a:pPr>
            <a:fld id="{F2F2B1D7-7472-F447-9180-A50BF452206C}" type="slidenum">
              <a:rPr lang="it-IT" smtClean="0"/>
              <a:pPr>
                <a:defRPr/>
              </a:pPr>
              <a:t>10</a:t>
            </a:fld>
            <a:endParaRPr lang="it-IT" dirty="0"/>
          </a:p>
        </p:txBody>
      </p:sp>
    </p:spTree>
    <p:extLst>
      <p:ext uri="{BB962C8B-B14F-4D97-AF65-F5344CB8AC3E}">
        <p14:creationId xmlns:p14="http://schemas.microsoft.com/office/powerpoint/2010/main" val="145879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dirty="0" err="1"/>
              <a:t>Lists</a:t>
            </a:r>
            <a:endParaRPr lang="it-IT" altLang="it-IT" dirty="0"/>
          </a:p>
        </p:txBody>
      </p:sp>
    </p:spTree>
    <p:extLst>
      <p:ext uri="{BB962C8B-B14F-4D97-AF65-F5344CB8AC3E}">
        <p14:creationId xmlns:p14="http://schemas.microsoft.com/office/powerpoint/2010/main" val="251549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5520-3A36-DA4B-A0E1-7221AE362F04}"/>
              </a:ext>
            </a:extLst>
          </p:cNvPr>
          <p:cNvSpPr>
            <a:spLocks noGrp="1"/>
          </p:cNvSpPr>
          <p:nvPr>
            <p:ph type="title"/>
          </p:nvPr>
        </p:nvSpPr>
        <p:spPr/>
        <p:txBody>
          <a:bodyPr/>
          <a:lstStyle/>
          <a:p>
            <a:r>
              <a:rPr lang="en-GB" dirty="0"/>
              <a:t>Lists</a:t>
            </a:r>
          </a:p>
        </p:txBody>
      </p:sp>
      <p:sp>
        <p:nvSpPr>
          <p:cNvPr id="3" name="Content Placeholder 2">
            <a:extLst>
              <a:ext uri="{FF2B5EF4-FFF2-40B4-BE49-F238E27FC236}">
                <a16:creationId xmlns:a16="http://schemas.microsoft.com/office/drawing/2014/main" id="{0DEBDCC3-A0F6-E340-9D55-9A8732816F5E}"/>
              </a:ext>
            </a:extLst>
          </p:cNvPr>
          <p:cNvSpPr>
            <a:spLocks noGrp="1"/>
          </p:cNvSpPr>
          <p:nvPr>
            <p:ph idx="1"/>
          </p:nvPr>
        </p:nvSpPr>
        <p:spPr/>
        <p:txBody>
          <a:bodyPr/>
          <a:lstStyle/>
          <a:p>
            <a:r>
              <a:rPr lang="en-GB" sz="2400" dirty="0">
                <a:solidFill>
                  <a:schemeClr val="accent6">
                    <a:lumMod val="75000"/>
                  </a:schemeClr>
                </a:solidFill>
              </a:rPr>
              <a:t>Lists are dynamic sized arrays</a:t>
            </a:r>
            <a:r>
              <a:rPr lang="en-GB" sz="2400" dirty="0"/>
              <a:t>, declared in other languages (vector in C++ and </a:t>
            </a:r>
            <a:r>
              <a:rPr lang="en-GB" sz="2400" dirty="0" err="1"/>
              <a:t>ArrayList</a:t>
            </a:r>
            <a:r>
              <a:rPr lang="en-GB" sz="2400" dirty="0"/>
              <a:t> in Java). </a:t>
            </a:r>
          </a:p>
          <a:p>
            <a:r>
              <a:rPr lang="en-GB" sz="2400" dirty="0">
                <a:solidFill>
                  <a:schemeClr val="accent6">
                    <a:lumMod val="75000"/>
                  </a:schemeClr>
                </a:solidFill>
              </a:rPr>
              <a:t>Lists do not need be homogeneous</a:t>
            </a:r>
            <a:r>
              <a:rPr lang="en-GB" sz="2400" dirty="0"/>
              <a:t>. A single list may contain </a:t>
            </a:r>
            <a:r>
              <a:rPr lang="en-GB" sz="2400" dirty="0" err="1"/>
              <a:t>DataTypes</a:t>
            </a:r>
            <a:r>
              <a:rPr lang="en-GB" sz="2400" dirty="0"/>
              <a:t> like Integers, Strings, as well as Objects. </a:t>
            </a:r>
            <a:r>
              <a:rPr lang="en-GB" sz="2400" dirty="0">
                <a:solidFill>
                  <a:schemeClr val="accent6">
                    <a:lumMod val="75000"/>
                  </a:schemeClr>
                </a:solidFill>
              </a:rPr>
              <a:t>Lists are mutable</a:t>
            </a:r>
            <a:r>
              <a:rPr lang="en-GB" sz="2400" dirty="0"/>
              <a:t>, and hence, they can be altered even after their creation.</a:t>
            </a:r>
          </a:p>
          <a:p>
            <a:r>
              <a:rPr lang="en-GB" sz="2400" dirty="0">
                <a:solidFill>
                  <a:schemeClr val="accent6">
                    <a:lumMod val="75000"/>
                  </a:schemeClr>
                </a:solidFill>
              </a:rPr>
              <a:t>List are ordered and have a definite count</a:t>
            </a:r>
            <a:r>
              <a:rPr lang="en-GB" sz="2400" dirty="0"/>
              <a:t>. The elements in a list are indexed according to a definite sequence and the indexing of a list is done with 0 being the first index. </a:t>
            </a:r>
          </a:p>
        </p:txBody>
      </p:sp>
      <p:sp>
        <p:nvSpPr>
          <p:cNvPr id="4" name="Slide Number Placeholder 3">
            <a:extLst>
              <a:ext uri="{FF2B5EF4-FFF2-40B4-BE49-F238E27FC236}">
                <a16:creationId xmlns:a16="http://schemas.microsoft.com/office/drawing/2014/main" id="{4EA6540C-8A80-E94A-9ED0-31DEA850E002}"/>
              </a:ext>
            </a:extLst>
          </p:cNvPr>
          <p:cNvSpPr>
            <a:spLocks noGrp="1"/>
          </p:cNvSpPr>
          <p:nvPr>
            <p:ph type="sldNum" sz="quarter" idx="10"/>
          </p:nvPr>
        </p:nvSpPr>
        <p:spPr/>
        <p:txBody>
          <a:bodyPr/>
          <a:lstStyle/>
          <a:p>
            <a:pPr>
              <a:defRPr/>
            </a:pPr>
            <a:fld id="{F2F2B1D7-7472-F447-9180-A50BF452206C}" type="slidenum">
              <a:rPr lang="it-IT" smtClean="0"/>
              <a:pPr>
                <a:defRPr/>
              </a:pPr>
              <a:t>12</a:t>
            </a:fld>
            <a:endParaRPr lang="it-IT" dirty="0"/>
          </a:p>
        </p:txBody>
      </p:sp>
    </p:spTree>
    <p:extLst>
      <p:ext uri="{BB962C8B-B14F-4D97-AF65-F5344CB8AC3E}">
        <p14:creationId xmlns:p14="http://schemas.microsoft.com/office/powerpoint/2010/main" val="362921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List</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t>A list is created by placing all the items (elements) inside square brackets [], separated by commas.</a:t>
            </a:r>
          </a:p>
          <a:p>
            <a:r>
              <a:rPr lang="en-GB" sz="2400" dirty="0"/>
              <a:t>It can have any number of items and they may be of different types (integer, float, string etc.).</a:t>
            </a:r>
          </a:p>
          <a:p>
            <a:r>
              <a:rPr lang="it-IT" sz="2400" dirty="0"/>
              <a:t>A list can </a:t>
            </a:r>
            <a:r>
              <a:rPr lang="it-IT" sz="2400" dirty="0" err="1"/>
              <a:t>also</a:t>
            </a:r>
            <a:r>
              <a:rPr lang="it-IT" sz="2400" dirty="0"/>
              <a:t> </a:t>
            </a:r>
            <a:r>
              <a:rPr lang="it-IT" sz="2400" dirty="0" err="1"/>
              <a:t>have</a:t>
            </a:r>
            <a:r>
              <a:rPr lang="it-IT" sz="2400" dirty="0"/>
              <a:t> </a:t>
            </a:r>
            <a:r>
              <a:rPr lang="it-IT" sz="2400" dirty="0" err="1"/>
              <a:t>another</a:t>
            </a:r>
            <a:r>
              <a:rPr lang="it-IT" sz="2400" dirty="0"/>
              <a:t> list </a:t>
            </a:r>
            <a:r>
              <a:rPr lang="it-IT" sz="2400" dirty="0" err="1"/>
              <a:t>as</a:t>
            </a:r>
            <a:r>
              <a:rPr lang="it-IT" sz="2400" dirty="0"/>
              <a:t> an item. </a:t>
            </a:r>
            <a:endParaRPr lang="en-GB" sz="2400" dirty="0"/>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2000" dirty="0">
                <a:latin typeface="Consolas" panose="020B0609020204030204" pitchFamily="49" charset="0"/>
                <a:cs typeface="Consolas" panose="020B0609020204030204" pitchFamily="49" charset="0"/>
              </a:rPr>
              <a:t># empty list</a:t>
            </a:r>
          </a:p>
          <a:p>
            <a:pPr marL="0" indent="0">
              <a:buNone/>
            </a:pPr>
            <a:r>
              <a:rPr lang="en-GB" sz="2000" dirty="0" err="1">
                <a:latin typeface="Consolas" panose="020B0609020204030204" pitchFamily="49" charset="0"/>
                <a:cs typeface="Consolas" panose="020B0609020204030204" pitchFamily="49" charset="0"/>
              </a:rPr>
              <a:t>my_list</a:t>
            </a:r>
            <a:r>
              <a:rPr lang="en-GB" sz="2000" dirty="0">
                <a:latin typeface="Consolas" panose="020B0609020204030204" pitchFamily="49" charset="0"/>
                <a:cs typeface="Consolas" panose="020B0609020204030204" pitchFamily="49" charset="0"/>
              </a:rPr>
              <a:t> = []</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list of integers</a:t>
            </a:r>
          </a:p>
          <a:p>
            <a:pPr marL="0" indent="0">
              <a:buNone/>
            </a:pPr>
            <a:r>
              <a:rPr lang="en-GB" sz="2000" dirty="0" err="1">
                <a:latin typeface="Consolas" panose="020B0609020204030204" pitchFamily="49" charset="0"/>
                <a:cs typeface="Consolas" panose="020B0609020204030204" pitchFamily="49" charset="0"/>
              </a:rPr>
              <a:t>my_list</a:t>
            </a:r>
            <a:r>
              <a:rPr lang="en-GB" sz="2000" dirty="0">
                <a:latin typeface="Consolas" panose="020B0609020204030204" pitchFamily="49" charset="0"/>
                <a:cs typeface="Consolas" panose="020B0609020204030204" pitchFamily="49" charset="0"/>
              </a:rPr>
              <a:t> = [1, 2, 3]</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list with mixed data types</a:t>
            </a:r>
          </a:p>
          <a:p>
            <a:pPr marL="0" indent="0">
              <a:buNone/>
            </a:pPr>
            <a:r>
              <a:rPr lang="en-GB" sz="2000" dirty="0" err="1">
                <a:latin typeface="Consolas" panose="020B0609020204030204" pitchFamily="49" charset="0"/>
                <a:cs typeface="Consolas" panose="020B0609020204030204" pitchFamily="49" charset="0"/>
              </a:rPr>
              <a:t>my_list</a:t>
            </a:r>
            <a:r>
              <a:rPr lang="en-GB" sz="2000" dirty="0">
                <a:latin typeface="Consolas" panose="020B0609020204030204" pitchFamily="49" charset="0"/>
                <a:cs typeface="Consolas" panose="020B0609020204030204" pitchFamily="49" charset="0"/>
              </a:rPr>
              <a:t> = [1, "Hello", 3.4]</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nested</a:t>
            </a:r>
            <a:r>
              <a:rPr lang="it-IT" sz="2000" dirty="0">
                <a:latin typeface="Consolas" panose="020B0609020204030204" pitchFamily="49" charset="0"/>
                <a:cs typeface="Consolas" panose="020B0609020204030204" pitchFamily="49" charset="0"/>
              </a:rPr>
              <a:t> list </a:t>
            </a:r>
          </a:p>
          <a:p>
            <a:pPr marL="0" indent="0">
              <a:buNone/>
            </a:pPr>
            <a:r>
              <a:rPr lang="it-IT" sz="2000" dirty="0" err="1">
                <a:latin typeface="Consolas" panose="020B0609020204030204" pitchFamily="49" charset="0"/>
                <a:cs typeface="Consolas" panose="020B0609020204030204" pitchFamily="49" charset="0"/>
              </a:rPr>
              <a:t>my_list</a:t>
            </a:r>
            <a:r>
              <a:rPr lang="it-IT" sz="2000" dirty="0">
                <a:latin typeface="Consolas" panose="020B0609020204030204" pitchFamily="49" charset="0"/>
                <a:cs typeface="Consolas" panose="020B0609020204030204" pitchFamily="49" charset="0"/>
              </a:rPr>
              <a:t> = ["mouse", [8, 4, 6], ['a']]</a:t>
            </a:r>
            <a:endParaRPr lang="en-GB"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13</a:t>
            </a:fld>
            <a:endParaRPr lang="it-IT" dirty="0"/>
          </a:p>
        </p:txBody>
      </p:sp>
    </p:spTree>
    <p:extLst>
      <p:ext uri="{BB962C8B-B14F-4D97-AF65-F5344CB8AC3E}">
        <p14:creationId xmlns:p14="http://schemas.microsoft.com/office/powerpoint/2010/main" val="616724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Indexing</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t>We can use the index operator [] to access an item in a list. </a:t>
            </a:r>
          </a:p>
          <a:p>
            <a:r>
              <a:rPr lang="en-GB" sz="2400" dirty="0"/>
              <a:t>Indices start at 0. So, a list having 5 elements will have an index from 0 to 4.</a:t>
            </a:r>
          </a:p>
          <a:p>
            <a:r>
              <a:rPr lang="en-GB" sz="2400" dirty="0"/>
              <a:t>Trying to access indexes other than these will raise an </a:t>
            </a:r>
            <a:r>
              <a:rPr lang="en-GB" sz="2400" dirty="0" err="1"/>
              <a:t>IndexError</a:t>
            </a:r>
            <a:r>
              <a:rPr lang="en-GB" sz="2400" dirty="0"/>
              <a:t>. </a:t>
            </a:r>
          </a:p>
          <a:p>
            <a:r>
              <a:rPr lang="en-GB" sz="2400" dirty="0"/>
              <a:t>The index must be an integer. </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 = ['p', 'r', 'o', 'b', 'e']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p</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[0])</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e</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[4])</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Nested indexing</a:t>
            </a:r>
          </a:p>
          <a:p>
            <a:pPr marL="0" indent="0">
              <a:buNone/>
            </a:pP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 = ["Happy", [2, 0, 1, 5]]</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[0][1])</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[1][3])</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Error! Only integer can be used for indexing</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[4.0])</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14</a:t>
            </a:fld>
            <a:endParaRPr lang="it-IT" dirty="0"/>
          </a:p>
        </p:txBody>
      </p:sp>
    </p:spTree>
    <p:extLst>
      <p:ext uri="{BB962C8B-B14F-4D97-AF65-F5344CB8AC3E}">
        <p14:creationId xmlns:p14="http://schemas.microsoft.com/office/powerpoint/2010/main" val="2179971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Negative Indexing</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a:xfrm>
            <a:off x="457200" y="1600201"/>
            <a:ext cx="4038600" cy="2116832"/>
          </a:xfrm>
        </p:spPr>
        <p:txBody>
          <a:bodyPr/>
          <a:lstStyle/>
          <a:p>
            <a:r>
              <a:rPr lang="en-GB" sz="2400" dirty="0">
                <a:solidFill>
                  <a:schemeClr val="accent6">
                    <a:lumMod val="75000"/>
                  </a:schemeClr>
                </a:solidFill>
              </a:rPr>
              <a:t>Negative indexing is allowed</a:t>
            </a:r>
          </a:p>
          <a:p>
            <a:r>
              <a:rPr lang="en-GB" sz="2400" dirty="0"/>
              <a:t>The index of -1 refers to the last item, -2 to the second last item and so on.</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 Negative indexing</a:t>
            </a:r>
          </a:p>
          <a:p>
            <a:pPr marL="0" indent="0">
              <a:buNone/>
            </a:pPr>
            <a:r>
              <a:rPr lang="en-GB" sz="1800" dirty="0">
                <a:latin typeface="Consolas" panose="020B0609020204030204" pitchFamily="49" charset="0"/>
                <a:cs typeface="Consolas" panose="020B0609020204030204" pitchFamily="49" charset="0"/>
              </a:rPr>
              <a:t>l = ['</a:t>
            </a:r>
            <a:r>
              <a:rPr lang="en-GB" sz="1800" dirty="0" err="1">
                <a:latin typeface="Consolas" panose="020B0609020204030204" pitchFamily="49" charset="0"/>
                <a:cs typeface="Consolas" panose="020B0609020204030204" pitchFamily="49" charset="0"/>
              </a:rPr>
              <a:t>p','r','o','b','e</a:t>
            </a:r>
            <a:r>
              <a:rPr lang="en-GB" sz="1800" dirty="0">
                <a:latin typeface="Consolas" panose="020B0609020204030204" pitchFamily="49" charset="0"/>
                <a:cs typeface="Consolas" panose="020B0609020204030204" pitchFamily="49" charset="0"/>
              </a:rPr>
              <a:t>']</a:t>
            </a:r>
          </a:p>
          <a:p>
            <a:pPr marL="0" indent="0">
              <a:buNone/>
            </a:pPr>
            <a:r>
              <a:rPr lang="en-GB" sz="1800" dirty="0">
                <a:latin typeface="Consolas" panose="020B0609020204030204" pitchFamily="49" charset="0"/>
                <a:cs typeface="Consolas" panose="020B0609020204030204" pitchFamily="49" charset="0"/>
              </a:rPr>
              <a:t>print(l[-1])</a:t>
            </a:r>
          </a:p>
          <a:p>
            <a:pPr marL="0" indent="0">
              <a:buNone/>
            </a:pPr>
            <a:r>
              <a:rPr lang="en-GB" sz="1800" dirty="0">
                <a:latin typeface="Consolas" panose="020B0609020204030204" pitchFamily="49" charset="0"/>
                <a:cs typeface="Consolas" panose="020B0609020204030204" pitchFamily="49" charset="0"/>
              </a:rPr>
              <a:t>print(l[-5])</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Output</a:t>
            </a:r>
          </a:p>
          <a:p>
            <a:pPr marL="0" indent="0">
              <a:buNone/>
            </a:pPr>
            <a:r>
              <a:rPr lang="en-GB" sz="1800" dirty="0">
                <a:latin typeface="Consolas" panose="020B0609020204030204" pitchFamily="49" charset="0"/>
                <a:cs typeface="Consolas" panose="020B0609020204030204" pitchFamily="49" charset="0"/>
              </a:rPr>
              <a:t>e</a:t>
            </a:r>
          </a:p>
          <a:p>
            <a:pPr marL="0" indent="0">
              <a:buNone/>
            </a:pPr>
            <a:r>
              <a:rPr lang="en-GB" sz="1800" dirty="0">
                <a:latin typeface="Consolas" panose="020B0609020204030204" pitchFamily="49" charset="0"/>
                <a:cs typeface="Consolas" panose="020B0609020204030204" pitchFamily="49" charset="0"/>
              </a:rPr>
              <a:t>p</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15</a:t>
            </a:fld>
            <a:endParaRPr lang="it-IT" dirty="0"/>
          </a:p>
        </p:txBody>
      </p:sp>
      <p:pic>
        <p:nvPicPr>
          <p:cNvPr id="3" name="Picture 2">
            <a:extLst>
              <a:ext uri="{FF2B5EF4-FFF2-40B4-BE49-F238E27FC236}">
                <a16:creationId xmlns:a16="http://schemas.microsoft.com/office/drawing/2014/main" id="{F03AB318-048C-954F-9327-F9B683440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26" y="4358133"/>
            <a:ext cx="5794374" cy="2455243"/>
          </a:xfrm>
          <a:prstGeom prst="rect">
            <a:avLst/>
          </a:prstGeom>
        </p:spPr>
      </p:pic>
    </p:spTree>
    <p:extLst>
      <p:ext uri="{BB962C8B-B14F-4D97-AF65-F5344CB8AC3E}">
        <p14:creationId xmlns:p14="http://schemas.microsoft.com/office/powerpoint/2010/main" val="1691898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Slicing</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t>We can access a range of items in a list by using the slicing operator :(colon).</a:t>
            </a:r>
          </a:p>
          <a:p>
            <a:r>
              <a:rPr lang="en-GB" sz="2400" dirty="0">
                <a:solidFill>
                  <a:schemeClr val="accent6">
                    <a:lumMod val="75000"/>
                  </a:schemeClr>
                </a:solidFill>
              </a:rPr>
              <a:t>Slices are partial copies of the original list </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 = ['p','r','o','g','r','a','m','</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','z']</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elements 3rd to 5th</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[2:5])</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elements beginning to 4th</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[:-5])</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elements 6th to end</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[5:])</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elements beginning to end</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['o', 'g', 'r']</a:t>
            </a:r>
          </a:p>
          <a:p>
            <a:pPr marL="0" indent="0">
              <a:buNone/>
            </a:pPr>
            <a:r>
              <a:rPr lang="en-GB" sz="1200" dirty="0">
                <a:latin typeface="Consolas" panose="020B0609020204030204" pitchFamily="49" charset="0"/>
                <a:cs typeface="Consolas" panose="020B0609020204030204" pitchFamily="49" charset="0"/>
              </a:rPr>
              <a:t>['p', 'r', 'o', 'g']</a:t>
            </a:r>
          </a:p>
          <a:p>
            <a:pPr marL="0" indent="0">
              <a:buNone/>
            </a:pPr>
            <a:r>
              <a:rPr lang="en-GB" sz="1200" dirty="0">
                <a:latin typeface="Consolas" panose="020B0609020204030204" pitchFamily="49" charset="0"/>
                <a:cs typeface="Consolas" panose="020B0609020204030204" pitchFamily="49" charset="0"/>
              </a:rPr>
              <a:t>['a', 'm',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'z']</a:t>
            </a:r>
          </a:p>
          <a:p>
            <a:pPr marL="0" indent="0">
              <a:buNone/>
            </a:pPr>
            <a:r>
              <a:rPr lang="en-GB" sz="1200" dirty="0">
                <a:latin typeface="Consolas" panose="020B0609020204030204" pitchFamily="49" charset="0"/>
                <a:cs typeface="Consolas" panose="020B0609020204030204" pitchFamily="49" charset="0"/>
              </a:rPr>
              <a:t>['p', 'r', 'o', 'g', 'r', 'a', 'm',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'z']</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16</a:t>
            </a:fld>
            <a:endParaRPr lang="it-IT" dirty="0"/>
          </a:p>
        </p:txBody>
      </p:sp>
      <p:pic>
        <p:nvPicPr>
          <p:cNvPr id="8" name="Picture 7">
            <a:extLst>
              <a:ext uri="{FF2B5EF4-FFF2-40B4-BE49-F238E27FC236}">
                <a16:creationId xmlns:a16="http://schemas.microsoft.com/office/drawing/2014/main" id="{276C2FBD-772A-864D-8EF3-BEE3A75E4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916685"/>
            <a:ext cx="4208100" cy="1320627"/>
          </a:xfrm>
          <a:prstGeom prst="rect">
            <a:avLst/>
          </a:prstGeom>
        </p:spPr>
      </p:pic>
    </p:spTree>
    <p:extLst>
      <p:ext uri="{BB962C8B-B14F-4D97-AF65-F5344CB8AC3E}">
        <p14:creationId xmlns:p14="http://schemas.microsoft.com/office/powerpoint/2010/main" val="1829678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Changing elements</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solidFill>
                  <a:schemeClr val="accent6">
                    <a:lumMod val="75000"/>
                  </a:schemeClr>
                </a:solidFill>
              </a:rPr>
              <a:t>Lists are mutable</a:t>
            </a:r>
            <a:r>
              <a:rPr lang="en-GB" sz="2400" dirty="0"/>
              <a:t>, meaning their elements can be changed unlike string or tuple.</a:t>
            </a:r>
          </a:p>
          <a:p>
            <a:r>
              <a:rPr lang="en-GB" sz="2400" dirty="0"/>
              <a:t>We can use the assignment operator (=) to change an item or a range of items.</a:t>
            </a:r>
          </a:p>
          <a:p>
            <a:r>
              <a:rPr lang="en-GB" sz="2400" dirty="0"/>
              <a:t>It is possible to change entire slices eventually</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 = [2, 4, 6, 8]</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change the 1st item    </a:t>
            </a:r>
          </a:p>
          <a:p>
            <a:pPr marL="0" indent="0">
              <a:buNone/>
            </a:pP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[0] = 1            </a:t>
            </a: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change 2nd to 4th items</a:t>
            </a:r>
          </a:p>
          <a:p>
            <a:pPr marL="0" indent="0">
              <a:buNone/>
            </a:pP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[1:4] = [3, 5, 7]  </a:t>
            </a: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it-IT" sz="1600" dirty="0">
                <a:latin typeface="Consolas" panose="020B0609020204030204" pitchFamily="49" charset="0"/>
                <a:cs typeface="Consolas" panose="020B0609020204030204" pitchFamily="49" charset="0"/>
              </a:rPr>
              <a:t>[1, 4, 6, 8]</a:t>
            </a:r>
          </a:p>
          <a:p>
            <a:pPr marL="0" indent="0">
              <a:buNone/>
            </a:pPr>
            <a:r>
              <a:rPr lang="it-IT" sz="1600" dirty="0">
                <a:latin typeface="Consolas" panose="020B0609020204030204" pitchFamily="49" charset="0"/>
                <a:cs typeface="Consolas" panose="020B0609020204030204" pitchFamily="49" charset="0"/>
              </a:rPr>
              <a:t>[1, 3, 5, 7]</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17</a:t>
            </a:fld>
            <a:endParaRPr lang="it-IT" dirty="0"/>
          </a:p>
        </p:txBody>
      </p:sp>
    </p:spTree>
    <p:extLst>
      <p:ext uri="{BB962C8B-B14F-4D97-AF65-F5344CB8AC3E}">
        <p14:creationId xmlns:p14="http://schemas.microsoft.com/office/powerpoint/2010/main" val="333717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Adding elements</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t>We can add one item at the end of a list using the </a:t>
            </a:r>
            <a:r>
              <a:rPr lang="en-GB" sz="2400" dirty="0">
                <a:solidFill>
                  <a:schemeClr val="accent6">
                    <a:lumMod val="75000"/>
                  </a:schemeClr>
                </a:solidFill>
              </a:rPr>
              <a:t>append() method </a:t>
            </a:r>
          </a:p>
          <a:p>
            <a:r>
              <a:rPr lang="en-GB" sz="2400" dirty="0"/>
              <a:t>We can add one item in a specific position using the</a:t>
            </a:r>
            <a:r>
              <a:rPr lang="en-GB" sz="2400" dirty="0">
                <a:solidFill>
                  <a:schemeClr val="accent6">
                    <a:lumMod val="75000"/>
                  </a:schemeClr>
                </a:solidFill>
              </a:rPr>
              <a:t> insert() method</a:t>
            </a:r>
          </a:p>
          <a:p>
            <a:r>
              <a:rPr lang="en-GB" sz="2400" dirty="0"/>
              <a:t>We can add a (flat) group of items using the</a:t>
            </a:r>
            <a:r>
              <a:rPr lang="en-GB" sz="2400" dirty="0">
                <a:solidFill>
                  <a:schemeClr val="accent6">
                    <a:lumMod val="75000"/>
                  </a:schemeClr>
                </a:solidFill>
              </a:rPr>
              <a:t> extend() method</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 Appending and Extending lists</a:t>
            </a:r>
          </a:p>
          <a:p>
            <a:pPr marL="0" indent="0">
              <a:buNone/>
            </a:pP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 = [3, 5]</a:t>
            </a:r>
          </a:p>
          <a:p>
            <a:pPr marL="0" indent="0">
              <a:buNone/>
            </a:pPr>
            <a:r>
              <a:rPr lang="en-GB" sz="1600" dirty="0" err="1">
                <a:latin typeface="Consolas" panose="020B0609020204030204" pitchFamily="49" charset="0"/>
                <a:cs typeface="Consolas" panose="020B0609020204030204" pitchFamily="49" charset="0"/>
              </a:rPr>
              <a:t>my_list.append</a:t>
            </a:r>
            <a:r>
              <a:rPr lang="en-GB" sz="1600" dirty="0">
                <a:latin typeface="Consolas" panose="020B0609020204030204" pitchFamily="49" charset="0"/>
                <a:cs typeface="Consolas" panose="020B0609020204030204" pitchFamily="49" charset="0"/>
              </a:rPr>
              <a:t>(7)</a:t>
            </a:r>
          </a:p>
          <a:p>
            <a:pPr marL="0" indent="0">
              <a:buNone/>
            </a:pPr>
            <a:r>
              <a:rPr lang="en-GB" sz="1600" dirty="0">
                <a:latin typeface="Consolas" panose="020B0609020204030204" pitchFamily="49" charset="0"/>
                <a:cs typeface="Consolas" panose="020B0609020204030204" pitchFamily="49" charset="0"/>
              </a:rPr>
              <a:t>print(odd)</a:t>
            </a:r>
          </a:p>
          <a:p>
            <a:pPr marL="0" indent="0">
              <a:buNone/>
            </a:pPr>
            <a:r>
              <a:rPr lang="en-GB" sz="1600" dirty="0" err="1">
                <a:latin typeface="Consolas" panose="020B0609020204030204" pitchFamily="49" charset="0"/>
                <a:cs typeface="Consolas" panose="020B0609020204030204" pitchFamily="49" charset="0"/>
              </a:rPr>
              <a:t>my_list.insert</a:t>
            </a:r>
            <a:r>
              <a:rPr lang="en-GB" sz="1600" dirty="0">
                <a:latin typeface="Consolas" panose="020B0609020204030204" pitchFamily="49" charset="0"/>
                <a:cs typeface="Consolas" panose="020B0609020204030204" pitchFamily="49" charset="0"/>
              </a:rPr>
              <a:t>(0, 1)</a:t>
            </a:r>
          </a:p>
          <a:p>
            <a:pPr marL="0" indent="0">
              <a:buNone/>
            </a:pPr>
            <a:r>
              <a:rPr lang="en-GB" sz="1600" dirty="0">
                <a:latin typeface="Consolas" panose="020B0609020204030204" pitchFamily="49" charset="0"/>
                <a:cs typeface="Consolas" panose="020B0609020204030204" pitchFamily="49" charset="0"/>
              </a:rPr>
              <a:t>print(odd)</a:t>
            </a:r>
          </a:p>
          <a:p>
            <a:pPr marL="0" indent="0">
              <a:buNone/>
            </a:pPr>
            <a:r>
              <a:rPr lang="en-GB" sz="1600" dirty="0" err="1">
                <a:latin typeface="Consolas" panose="020B0609020204030204" pitchFamily="49" charset="0"/>
                <a:cs typeface="Consolas" panose="020B0609020204030204" pitchFamily="49" charset="0"/>
              </a:rPr>
              <a:t>my_list.append</a:t>
            </a:r>
            <a:r>
              <a:rPr lang="en-GB" sz="1600" dirty="0">
                <a:latin typeface="Consolas" panose="020B0609020204030204" pitchFamily="49" charset="0"/>
                <a:cs typeface="Consolas" panose="020B0609020204030204" pitchFamily="49" charset="0"/>
              </a:rPr>
              <a:t>([9, 11, 13])</a:t>
            </a:r>
          </a:p>
          <a:p>
            <a:pPr marL="0" indent="0">
              <a:buNone/>
            </a:pPr>
            <a:r>
              <a:rPr lang="en-GB" sz="1600" dirty="0">
                <a:latin typeface="Consolas" panose="020B0609020204030204" pitchFamily="49" charset="0"/>
                <a:cs typeface="Consolas" panose="020B0609020204030204" pitchFamily="49" charset="0"/>
              </a:rPr>
              <a:t>print(odd)</a:t>
            </a:r>
          </a:p>
          <a:p>
            <a:pPr marL="0" indent="0">
              <a:buNone/>
            </a:pPr>
            <a:r>
              <a:rPr lang="en-GB" sz="1600" dirty="0" err="1">
                <a:latin typeface="Consolas" panose="020B0609020204030204" pitchFamily="49" charset="0"/>
                <a:cs typeface="Consolas" panose="020B0609020204030204" pitchFamily="49" charset="0"/>
              </a:rPr>
              <a:t>my_list.extend</a:t>
            </a:r>
            <a:r>
              <a:rPr lang="en-GB" sz="1600" dirty="0">
                <a:latin typeface="Consolas" panose="020B0609020204030204" pitchFamily="49" charset="0"/>
                <a:cs typeface="Consolas" panose="020B0609020204030204" pitchFamily="49" charset="0"/>
              </a:rPr>
              <a:t>([17, 19, 23])</a:t>
            </a:r>
          </a:p>
          <a:p>
            <a:pPr marL="0" indent="0">
              <a:buNone/>
            </a:pPr>
            <a:r>
              <a:rPr lang="en-GB" sz="1600" dirty="0">
                <a:latin typeface="Consolas" panose="020B0609020204030204" pitchFamily="49" charset="0"/>
                <a:cs typeface="Consolas" panose="020B0609020204030204" pitchFamily="49" charset="0"/>
              </a:rPr>
              <a:t>print(odd)</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[3, 5, 7]</a:t>
            </a:r>
          </a:p>
          <a:p>
            <a:pPr marL="0" indent="0">
              <a:buNone/>
            </a:pPr>
            <a:r>
              <a:rPr lang="en-GB" sz="1600" dirty="0">
                <a:latin typeface="Consolas" panose="020B0609020204030204" pitchFamily="49" charset="0"/>
                <a:cs typeface="Consolas" panose="020B0609020204030204" pitchFamily="49" charset="0"/>
              </a:rPr>
              <a:t>[1, 3, 5, 7]</a:t>
            </a:r>
          </a:p>
          <a:p>
            <a:pPr marL="0" indent="0">
              <a:buNone/>
            </a:pPr>
            <a:r>
              <a:rPr lang="en-GB" sz="1600" dirty="0">
                <a:latin typeface="Consolas" panose="020B0609020204030204" pitchFamily="49" charset="0"/>
                <a:cs typeface="Consolas" panose="020B0609020204030204" pitchFamily="49" charset="0"/>
              </a:rPr>
              <a:t>[1, 3, 5, 7, [9, 11, 13]]</a:t>
            </a:r>
          </a:p>
          <a:p>
            <a:pPr marL="0" indent="0">
              <a:buNone/>
            </a:pPr>
            <a:r>
              <a:rPr lang="en-GB" sz="1600" dirty="0">
                <a:latin typeface="Consolas" panose="020B0609020204030204" pitchFamily="49" charset="0"/>
                <a:cs typeface="Consolas" panose="020B0609020204030204" pitchFamily="49" charset="0"/>
              </a:rPr>
              <a:t>[1, 3, 5, 7, [9, 11, 13], 17, 19, 23]</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18</a:t>
            </a:fld>
            <a:endParaRPr lang="it-IT" dirty="0"/>
          </a:p>
        </p:txBody>
      </p:sp>
    </p:spTree>
    <p:extLst>
      <p:ext uri="{BB962C8B-B14F-4D97-AF65-F5344CB8AC3E}">
        <p14:creationId xmlns:p14="http://schemas.microsoft.com/office/powerpoint/2010/main" val="452817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Adding elements</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t>We can also use </a:t>
            </a:r>
            <a:r>
              <a:rPr lang="en-GB" sz="2400" dirty="0">
                <a:solidFill>
                  <a:schemeClr val="accent6">
                    <a:lumMod val="75000"/>
                  </a:schemeClr>
                </a:solidFill>
              </a:rPr>
              <a:t>+ operator </a:t>
            </a:r>
            <a:r>
              <a:rPr lang="en-GB" sz="2400" dirty="0"/>
              <a:t>to combine two lists. This is also called concatenation.</a:t>
            </a:r>
          </a:p>
          <a:p>
            <a:r>
              <a:rPr lang="en-GB" sz="2400" dirty="0"/>
              <a:t>The </a:t>
            </a:r>
            <a:r>
              <a:rPr lang="en-GB" sz="2400" dirty="0">
                <a:solidFill>
                  <a:schemeClr val="accent6">
                    <a:lumMod val="75000"/>
                  </a:schemeClr>
                </a:solidFill>
              </a:rPr>
              <a:t>* operator </a:t>
            </a:r>
            <a:r>
              <a:rPr lang="en-GB" sz="2400" dirty="0"/>
              <a:t>repeats a list for the given number of times.</a:t>
            </a:r>
            <a:endParaRPr lang="en-GB" sz="2400" dirty="0">
              <a:solidFill>
                <a:schemeClr val="accent6">
                  <a:lumMod val="75000"/>
                </a:schemeClr>
              </a:solidFill>
            </a:endParaRP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 Concatenating and repeating</a:t>
            </a:r>
          </a:p>
          <a:p>
            <a:pPr marL="0" indent="0">
              <a:buNone/>
            </a:pP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 = [1, 3, 5]</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 + [9, 7, 5])</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abc</a:t>
            </a:r>
            <a:r>
              <a:rPr lang="en-GB" sz="1600" dirty="0">
                <a:latin typeface="Consolas" panose="020B0609020204030204" pitchFamily="49" charset="0"/>
                <a:cs typeface="Consolas" panose="020B0609020204030204" pitchFamily="49" charset="0"/>
              </a:rPr>
              <a:t>’] * 3)</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[1, 3, 5, 9, 7, 5]</a:t>
            </a:r>
          </a:p>
          <a:p>
            <a:pPr marL="0" indent="0">
              <a:buNone/>
            </a:pP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abc</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abc</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abc</a:t>
            </a:r>
            <a:r>
              <a:rPr lang="en-GB" sz="16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19</a:t>
            </a:fld>
            <a:endParaRPr lang="it-IT" dirty="0"/>
          </a:p>
        </p:txBody>
      </p:sp>
    </p:spTree>
    <p:extLst>
      <p:ext uri="{BB962C8B-B14F-4D97-AF65-F5344CB8AC3E}">
        <p14:creationId xmlns:p14="http://schemas.microsoft.com/office/powerpoint/2010/main" val="49806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p:txBody>
          <a:bodyPr/>
          <a:lstStyle/>
          <a:p>
            <a:r>
              <a:rPr lang="en-US" dirty="0"/>
              <a:t>Resizable Array</a:t>
            </a:r>
          </a:p>
          <a:p>
            <a:r>
              <a:rPr lang="en-US" dirty="0"/>
              <a:t>Linked List</a:t>
            </a:r>
          </a:p>
          <a:p>
            <a:r>
              <a:rPr lang="en-US" dirty="0"/>
              <a:t>Balanced Tree</a:t>
            </a:r>
          </a:p>
          <a:p>
            <a:r>
              <a:rPr lang="en-US" dirty="0"/>
              <a:t>Hash Table</a:t>
            </a:r>
          </a:p>
          <a:p>
            <a:pPr marL="0" indent="0">
              <a:buNone/>
            </a:pPr>
            <a:endParaRPr lang="en-US" dirty="0"/>
          </a:p>
        </p:txBody>
      </p:sp>
    </p:spTree>
    <p:extLst>
      <p:ext uri="{BB962C8B-B14F-4D97-AF65-F5344CB8AC3E}">
        <p14:creationId xmlns:p14="http://schemas.microsoft.com/office/powerpoint/2010/main" val="1054252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Deleting elements</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t>We can delete one or more items from a list using the keyword </a:t>
            </a:r>
            <a:r>
              <a:rPr lang="en-GB" sz="2400" dirty="0">
                <a:solidFill>
                  <a:schemeClr val="accent6">
                    <a:lumMod val="75000"/>
                  </a:schemeClr>
                </a:solidFill>
              </a:rPr>
              <a:t>del</a:t>
            </a:r>
            <a:r>
              <a:rPr lang="en-GB" sz="2400" dirty="0"/>
              <a:t>. </a:t>
            </a:r>
          </a:p>
          <a:p>
            <a:r>
              <a:rPr lang="en-GB" sz="2400" dirty="0">
                <a:solidFill>
                  <a:schemeClr val="accent6">
                    <a:lumMod val="75000"/>
                  </a:schemeClr>
                </a:solidFill>
              </a:rPr>
              <a:t>del</a:t>
            </a:r>
            <a:r>
              <a:rPr lang="en-GB" sz="2400" dirty="0"/>
              <a:t> can even delete the list entirely.</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 Deleting list items</a:t>
            </a:r>
          </a:p>
          <a:p>
            <a:pPr marL="0" indent="0">
              <a:buNone/>
            </a:pP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 = ['p', 'r', 'o', 'b', 'l', 'e', 'm']</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delete one item</a:t>
            </a:r>
          </a:p>
          <a:p>
            <a:pPr marL="0" indent="0">
              <a:buNone/>
            </a:pPr>
            <a:r>
              <a:rPr lang="en-GB" sz="1200" dirty="0">
                <a:latin typeface="Consolas" panose="020B0609020204030204" pitchFamily="49" charset="0"/>
                <a:cs typeface="Consolas" panose="020B0609020204030204" pitchFamily="49" charset="0"/>
              </a:rPr>
              <a:t>del </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[2]</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delete multiple items</a:t>
            </a:r>
          </a:p>
          <a:p>
            <a:pPr marL="0" indent="0">
              <a:buNone/>
            </a:pPr>
            <a:r>
              <a:rPr lang="en-GB" sz="1200" dirty="0">
                <a:latin typeface="Consolas" panose="020B0609020204030204" pitchFamily="49" charset="0"/>
                <a:cs typeface="Consolas" panose="020B0609020204030204" pitchFamily="49" charset="0"/>
              </a:rPr>
              <a:t>del </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[1:5]</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delete entire list</a:t>
            </a:r>
          </a:p>
          <a:p>
            <a:pPr marL="0" indent="0">
              <a:buNone/>
            </a:pPr>
            <a:r>
              <a:rPr lang="en-GB" sz="1200" dirty="0">
                <a:latin typeface="Consolas" panose="020B0609020204030204" pitchFamily="49" charset="0"/>
                <a:cs typeface="Consolas" panose="020B0609020204030204" pitchFamily="49" charset="0"/>
              </a:rPr>
              <a:t>del </a:t>
            </a:r>
            <a:r>
              <a:rPr lang="en-GB" sz="1200" dirty="0" err="1">
                <a:latin typeface="Consolas" panose="020B0609020204030204" pitchFamily="49" charset="0"/>
                <a:cs typeface="Consolas" panose="020B0609020204030204" pitchFamily="49" charset="0"/>
              </a:rPr>
              <a:t>my_list</a:t>
            </a: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latin typeface="Consolas" panose="020B0609020204030204" pitchFamily="49" charset="0"/>
                <a:cs typeface="Consolas" panose="020B0609020204030204" pitchFamily="49" charset="0"/>
              </a:rPr>
              <a:t>['p', 'r', 'b', 'l', 'e', 'm']</a:t>
            </a:r>
          </a:p>
          <a:p>
            <a:pPr marL="0" indent="0">
              <a:buNone/>
            </a:pPr>
            <a:r>
              <a:rPr lang="en-GB" sz="1200" dirty="0">
                <a:latin typeface="Consolas" panose="020B0609020204030204" pitchFamily="49" charset="0"/>
                <a:cs typeface="Consolas" panose="020B0609020204030204" pitchFamily="49" charset="0"/>
              </a:rPr>
              <a:t>['p', 'm']</a:t>
            </a:r>
          </a:p>
          <a:p>
            <a:pPr marL="0" indent="0">
              <a:buNone/>
            </a:pPr>
            <a:r>
              <a:rPr lang="en-GB" sz="1200" dirty="0">
                <a:latin typeface="Consolas" panose="020B0609020204030204" pitchFamily="49" charset="0"/>
                <a:cs typeface="Consolas" panose="020B0609020204030204" pitchFamily="49" charset="0"/>
              </a:rPr>
              <a:t>Traceback (most recent call last):</a:t>
            </a:r>
          </a:p>
          <a:p>
            <a:pPr marL="0" indent="0">
              <a:buNone/>
            </a:pPr>
            <a:r>
              <a:rPr lang="en-GB" sz="1200" dirty="0">
                <a:latin typeface="Consolas" panose="020B0609020204030204" pitchFamily="49" charset="0"/>
                <a:cs typeface="Consolas" panose="020B0609020204030204" pitchFamily="49" charset="0"/>
              </a:rPr>
              <a:t>  File "&lt;string&gt;", line 18, in &lt;module&gt;</a:t>
            </a:r>
          </a:p>
          <a:p>
            <a:pPr marL="0" indent="0">
              <a:buNone/>
            </a:pPr>
            <a:r>
              <a:rPr lang="en-GB" sz="1200" dirty="0" err="1">
                <a:latin typeface="Consolas" panose="020B0609020204030204" pitchFamily="49" charset="0"/>
                <a:cs typeface="Consolas" panose="020B0609020204030204" pitchFamily="49" charset="0"/>
              </a:rPr>
              <a:t>NameError</a:t>
            </a:r>
            <a:r>
              <a:rPr lang="en-GB" sz="1200" dirty="0">
                <a:latin typeface="Consolas" panose="020B0609020204030204" pitchFamily="49" charset="0"/>
                <a:cs typeface="Consolas" panose="020B0609020204030204" pitchFamily="49" charset="0"/>
              </a:rPr>
              <a:t>: name '</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 is not defined</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20</a:t>
            </a:fld>
            <a:endParaRPr lang="it-IT" dirty="0"/>
          </a:p>
        </p:txBody>
      </p:sp>
    </p:spTree>
    <p:extLst>
      <p:ext uri="{BB962C8B-B14F-4D97-AF65-F5344CB8AC3E}">
        <p14:creationId xmlns:p14="http://schemas.microsoft.com/office/powerpoint/2010/main" val="749312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Removing elements</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a:xfrm>
            <a:off x="457200" y="1600200"/>
            <a:ext cx="4038600" cy="4525963"/>
          </a:xfrm>
        </p:spPr>
        <p:txBody>
          <a:bodyPr/>
          <a:lstStyle/>
          <a:p>
            <a:r>
              <a:rPr lang="en-GB" sz="2400" dirty="0"/>
              <a:t>We can use </a:t>
            </a:r>
            <a:r>
              <a:rPr lang="en-GB" sz="2400" dirty="0">
                <a:solidFill>
                  <a:schemeClr val="accent6">
                    <a:lumMod val="75000"/>
                  </a:schemeClr>
                </a:solidFill>
              </a:rPr>
              <a:t>remove() method to remove the given item </a:t>
            </a:r>
            <a:r>
              <a:rPr lang="en-GB" sz="2400" dirty="0"/>
              <a:t>or </a:t>
            </a:r>
            <a:r>
              <a:rPr lang="en-GB" sz="2400" dirty="0">
                <a:solidFill>
                  <a:schemeClr val="accent6">
                    <a:lumMod val="75000"/>
                  </a:schemeClr>
                </a:solidFill>
              </a:rPr>
              <a:t>pop() </a:t>
            </a:r>
            <a:r>
              <a:rPr lang="en-GB" sz="2400" dirty="0"/>
              <a:t>method to remove an item at the given index.</a:t>
            </a:r>
          </a:p>
          <a:p>
            <a:r>
              <a:rPr lang="en-GB" sz="2400" dirty="0"/>
              <a:t>The </a:t>
            </a:r>
            <a:r>
              <a:rPr lang="en-GB" sz="2400" dirty="0">
                <a:solidFill>
                  <a:schemeClr val="accent6">
                    <a:lumMod val="75000"/>
                  </a:schemeClr>
                </a:solidFill>
              </a:rPr>
              <a:t>pop() method removes and returns the last item </a:t>
            </a:r>
            <a:r>
              <a:rPr lang="en-GB" sz="2400" dirty="0"/>
              <a:t>if the index is not provided.</a:t>
            </a:r>
          </a:p>
          <a:p>
            <a:r>
              <a:rPr lang="en-GB" sz="2400" dirty="0"/>
              <a:t>Useful for implementing lists as stacks (first in, last out data structure).</a:t>
            </a:r>
          </a:p>
          <a:p>
            <a:r>
              <a:rPr lang="en-GB" sz="2400" dirty="0"/>
              <a:t>We can also use the </a:t>
            </a:r>
            <a:r>
              <a:rPr lang="en-GB" sz="2400" dirty="0">
                <a:solidFill>
                  <a:schemeClr val="accent6">
                    <a:lumMod val="75000"/>
                  </a:schemeClr>
                </a:solidFill>
              </a:rPr>
              <a:t>clear() </a:t>
            </a:r>
            <a:r>
              <a:rPr lang="en-GB" sz="2400" dirty="0"/>
              <a:t>method to empty a list.</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p','r','o','b','l','e','m</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['r', 'o', 'b', 'l', 'e', 'm']</a:t>
            </a:r>
          </a:p>
          <a:p>
            <a:pPr marL="0" indent="0">
              <a:buNone/>
            </a:pPr>
            <a:r>
              <a:rPr lang="en-GB" sz="1400" dirty="0" err="1">
                <a:latin typeface="Consolas" panose="020B0609020204030204" pitchFamily="49" charset="0"/>
                <a:cs typeface="Consolas" panose="020B0609020204030204" pitchFamily="49" charset="0"/>
              </a:rPr>
              <a:t>my_list.remove</a:t>
            </a:r>
            <a:r>
              <a:rPr lang="en-GB" sz="1400" dirty="0">
                <a:latin typeface="Consolas" panose="020B0609020204030204" pitchFamily="49" charset="0"/>
                <a:cs typeface="Consolas" panose="020B0609020204030204" pitchFamily="49" charset="0"/>
              </a:rPr>
              <a:t>('p')</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'o'</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my_list.pop</a:t>
            </a:r>
            <a:r>
              <a:rPr lang="en-GB" sz="1400" dirty="0">
                <a:latin typeface="Consolas" panose="020B0609020204030204" pitchFamily="49" charset="0"/>
                <a:cs typeface="Consolas" panose="020B0609020204030204" pitchFamily="49" charset="0"/>
              </a:rPr>
              <a:t>(1))</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['r', 'b', 'l', 'e', 'm']</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'm'</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my_list.pop</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['r', 'b', 'l', 'e']</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a:t>
            </a:r>
          </a:p>
          <a:p>
            <a:pPr marL="0" indent="0">
              <a:buNone/>
            </a:pPr>
            <a:r>
              <a:rPr lang="en-GB" sz="1400" dirty="0" err="1">
                <a:latin typeface="Consolas" panose="020B0609020204030204" pitchFamily="49" charset="0"/>
                <a:cs typeface="Consolas" panose="020B0609020204030204" pitchFamily="49" charset="0"/>
              </a:rPr>
              <a:t>my_list.clear</a:t>
            </a:r>
            <a:r>
              <a:rPr lang="en-GB"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21</a:t>
            </a:fld>
            <a:endParaRPr lang="it-IT" dirty="0"/>
          </a:p>
        </p:txBody>
      </p:sp>
    </p:spTree>
    <p:extLst>
      <p:ext uri="{BB962C8B-B14F-4D97-AF65-F5344CB8AC3E}">
        <p14:creationId xmlns:p14="http://schemas.microsoft.com/office/powerpoint/2010/main" val="3927840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Iterating Through a List</a:t>
            </a:r>
          </a:p>
        </p:txBody>
      </p:sp>
      <p:sp>
        <p:nvSpPr>
          <p:cNvPr id="2" name="Content Placeholder 1">
            <a:extLst>
              <a:ext uri="{FF2B5EF4-FFF2-40B4-BE49-F238E27FC236}">
                <a16:creationId xmlns:a16="http://schemas.microsoft.com/office/drawing/2014/main" id="{0C2A079A-9461-6148-A03B-5AA961D9D143}"/>
              </a:ext>
            </a:extLst>
          </p:cNvPr>
          <p:cNvSpPr>
            <a:spLocks noGrp="1"/>
          </p:cNvSpPr>
          <p:nvPr>
            <p:ph idx="1"/>
          </p:nvPr>
        </p:nvSpPr>
        <p:spPr/>
        <p:txBody>
          <a:bodyPr/>
          <a:lstStyle/>
          <a:p>
            <a:pPr marL="0" indent="0">
              <a:buNone/>
            </a:pPr>
            <a:r>
              <a:rPr lang="it-IT" sz="1800" dirty="0">
                <a:latin typeface="Consolas" panose="020B0609020204030204" pitchFamily="49" charset="0"/>
                <a:cs typeface="Consolas" panose="020B0609020204030204" pitchFamily="49" charset="0"/>
              </a:rPr>
              <a:t># Python3 code to iterate over a list</a:t>
            </a:r>
          </a:p>
          <a:p>
            <a:pPr marL="0" indent="0">
              <a:buNone/>
            </a:pPr>
            <a:r>
              <a:rPr lang="it-IT" sz="1800" dirty="0">
                <a:latin typeface="Consolas" panose="020B0609020204030204" pitchFamily="49" charset="0"/>
                <a:cs typeface="Consolas" panose="020B0609020204030204" pitchFamily="49" charset="0"/>
              </a:rPr>
              <a:t>list = [1, 3, 5, 7, 9]</a:t>
            </a:r>
          </a:p>
          <a:p>
            <a:pPr marL="0" indent="0">
              <a:buNone/>
            </a:pPr>
            <a:r>
              <a:rPr lang="it-IT" sz="1800" dirty="0">
                <a:latin typeface="Consolas" panose="020B0609020204030204" pitchFamily="49" charset="0"/>
                <a:cs typeface="Consolas" panose="020B0609020204030204" pitchFamily="49" charset="0"/>
              </a:rPr>
              <a:t>for i in list: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(i)</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Python3 code to iterate over a list (by </a:t>
            </a:r>
            <a:r>
              <a:rPr lang="it-IT" sz="1800" dirty="0" err="1">
                <a:latin typeface="Consolas" panose="020B0609020204030204" pitchFamily="49" charset="0"/>
                <a:cs typeface="Consolas" panose="020B0609020204030204" pitchFamily="49" charset="0"/>
              </a:rPr>
              <a:t>index</a:t>
            </a:r>
            <a:r>
              <a:rPr lang="it-IT" sz="1800" dirty="0">
                <a:latin typeface="Consolas" panose="020B0609020204030204" pitchFamily="49" charset="0"/>
                <a:cs typeface="Consolas" panose="020B0609020204030204" pitchFamily="49" charset="0"/>
              </a:rPr>
              <a:t>)</a:t>
            </a:r>
          </a:p>
          <a:p>
            <a:pPr marL="0" indent="0">
              <a:buNone/>
            </a:pPr>
            <a:r>
              <a:rPr lang="it-IT" sz="1800" dirty="0">
                <a:latin typeface="Consolas" panose="020B0609020204030204" pitchFamily="49" charset="0"/>
                <a:cs typeface="Consolas" panose="020B0609020204030204" pitchFamily="49" charset="0"/>
              </a:rPr>
              <a:t>list = [1, 3, 5, 7, 9]</a:t>
            </a:r>
          </a:p>
          <a:p>
            <a:pPr marL="0" indent="0">
              <a:buNone/>
            </a:pPr>
            <a:r>
              <a:rPr lang="it-IT" sz="1800" dirty="0" err="1">
                <a:latin typeface="Consolas" panose="020B0609020204030204" pitchFamily="49" charset="0"/>
                <a:cs typeface="Consolas" panose="020B0609020204030204" pitchFamily="49" charset="0"/>
              </a:rPr>
              <a:t>length</a:t>
            </a:r>
            <a:r>
              <a:rPr lang="it-IT" sz="1800" dirty="0">
                <a:latin typeface="Consolas" panose="020B0609020204030204" pitchFamily="49" charset="0"/>
                <a:cs typeface="Consolas" panose="020B0609020204030204" pitchFamily="49" charset="0"/>
              </a:rPr>
              <a:t> = </a:t>
            </a:r>
            <a:r>
              <a:rPr lang="it-IT" sz="1800" dirty="0" err="1">
                <a:latin typeface="Consolas" panose="020B0609020204030204" pitchFamily="49" charset="0"/>
                <a:cs typeface="Consolas" panose="020B0609020204030204" pitchFamily="49" charset="0"/>
              </a:rPr>
              <a:t>len</a:t>
            </a:r>
            <a:r>
              <a:rPr lang="it-IT" sz="1800" dirty="0">
                <a:latin typeface="Consolas" panose="020B0609020204030204" pitchFamily="49" charset="0"/>
                <a:cs typeface="Consolas" panose="020B0609020204030204" pitchFamily="49" charset="0"/>
              </a:rPr>
              <a:t>(list)</a:t>
            </a:r>
          </a:p>
          <a:p>
            <a:pPr marL="0" indent="0">
              <a:buNone/>
            </a:pPr>
            <a:r>
              <a:rPr lang="it-IT" sz="1800" dirty="0">
                <a:latin typeface="Consolas" panose="020B0609020204030204" pitchFamily="49" charset="0"/>
                <a:cs typeface="Consolas" panose="020B0609020204030204" pitchFamily="49" charset="0"/>
              </a:rPr>
              <a:t>for i in </a:t>
            </a: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length</a:t>
            </a:r>
            <a:r>
              <a:rPr lang="it-IT" sz="1800" dirty="0">
                <a:latin typeface="Consolas" panose="020B0609020204030204" pitchFamily="49" charset="0"/>
                <a:cs typeface="Consolas" panose="020B0609020204030204" pitchFamily="49" charset="0"/>
              </a:rPr>
              <a: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(list[i])</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22</a:t>
            </a:fld>
            <a:endParaRPr lang="it-IT" dirty="0"/>
          </a:p>
        </p:txBody>
      </p:sp>
    </p:spTree>
    <p:extLst>
      <p:ext uri="{BB962C8B-B14F-4D97-AF65-F5344CB8AC3E}">
        <p14:creationId xmlns:p14="http://schemas.microsoft.com/office/powerpoint/2010/main" val="279034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dirty="0" err="1"/>
              <a:t>Tuples</a:t>
            </a:r>
            <a:endParaRPr lang="it-IT" altLang="it-IT" dirty="0"/>
          </a:p>
        </p:txBody>
      </p:sp>
    </p:spTree>
    <p:extLst>
      <p:ext uri="{BB962C8B-B14F-4D97-AF65-F5344CB8AC3E}">
        <p14:creationId xmlns:p14="http://schemas.microsoft.com/office/powerpoint/2010/main" val="1850501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190C-F8D3-104B-9B82-154061BEA74E}"/>
              </a:ext>
            </a:extLst>
          </p:cNvPr>
          <p:cNvSpPr>
            <a:spLocks noGrp="1"/>
          </p:cNvSpPr>
          <p:nvPr>
            <p:ph type="title"/>
          </p:nvPr>
        </p:nvSpPr>
        <p:spPr/>
        <p:txBody>
          <a:bodyPr/>
          <a:lstStyle/>
          <a:p>
            <a:r>
              <a:rPr lang="en-GB" dirty="0"/>
              <a:t>Tuples</a:t>
            </a:r>
          </a:p>
        </p:txBody>
      </p:sp>
      <p:sp>
        <p:nvSpPr>
          <p:cNvPr id="3" name="Content Placeholder 2">
            <a:extLst>
              <a:ext uri="{FF2B5EF4-FFF2-40B4-BE49-F238E27FC236}">
                <a16:creationId xmlns:a16="http://schemas.microsoft.com/office/drawing/2014/main" id="{F79192F1-4991-3B4F-8AEA-1BF064E99BE5}"/>
              </a:ext>
            </a:extLst>
          </p:cNvPr>
          <p:cNvSpPr>
            <a:spLocks noGrp="1"/>
          </p:cNvSpPr>
          <p:nvPr>
            <p:ph idx="1"/>
          </p:nvPr>
        </p:nvSpPr>
        <p:spPr/>
        <p:txBody>
          <a:bodyPr/>
          <a:lstStyle/>
          <a:p>
            <a:r>
              <a:rPr lang="it-IT" sz="2800" dirty="0" err="1">
                <a:solidFill>
                  <a:schemeClr val="accent6">
                    <a:lumMod val="75000"/>
                  </a:schemeClr>
                </a:solidFill>
              </a:rPr>
              <a:t>Tuple</a:t>
            </a:r>
            <a:r>
              <a:rPr lang="it-IT" sz="2800" dirty="0">
                <a:solidFill>
                  <a:schemeClr val="accent6">
                    <a:lumMod val="75000"/>
                  </a:schemeClr>
                </a:solidFill>
              </a:rPr>
              <a:t> </a:t>
            </a:r>
            <a:r>
              <a:rPr lang="it-IT" sz="2800" dirty="0" err="1">
                <a:solidFill>
                  <a:schemeClr val="accent6">
                    <a:lumMod val="75000"/>
                  </a:schemeClr>
                </a:solidFill>
              </a:rPr>
              <a:t>is</a:t>
            </a:r>
            <a:r>
              <a:rPr lang="it-IT" sz="2800" dirty="0">
                <a:solidFill>
                  <a:schemeClr val="accent6">
                    <a:lumMod val="75000"/>
                  </a:schemeClr>
                </a:solidFill>
              </a:rPr>
              <a:t> a </a:t>
            </a:r>
            <a:r>
              <a:rPr lang="it-IT" sz="2800" dirty="0" err="1">
                <a:solidFill>
                  <a:schemeClr val="accent6">
                    <a:lumMod val="75000"/>
                  </a:schemeClr>
                </a:solidFill>
              </a:rPr>
              <a:t>collection</a:t>
            </a:r>
            <a:r>
              <a:rPr lang="it-IT" sz="2800" dirty="0">
                <a:solidFill>
                  <a:schemeClr val="accent6">
                    <a:lumMod val="75000"/>
                  </a:schemeClr>
                </a:solidFill>
              </a:rPr>
              <a:t> of </a:t>
            </a:r>
            <a:r>
              <a:rPr lang="it-IT" sz="2800" dirty="0" err="1">
                <a:solidFill>
                  <a:schemeClr val="accent6">
                    <a:lumMod val="75000"/>
                  </a:schemeClr>
                </a:solidFill>
              </a:rPr>
              <a:t>Python</a:t>
            </a:r>
            <a:r>
              <a:rPr lang="it-IT" sz="2800" dirty="0">
                <a:solidFill>
                  <a:schemeClr val="accent6">
                    <a:lumMod val="75000"/>
                  </a:schemeClr>
                </a:solidFill>
              </a:rPr>
              <a:t> </a:t>
            </a:r>
            <a:r>
              <a:rPr lang="it-IT" sz="2800" dirty="0" err="1">
                <a:solidFill>
                  <a:schemeClr val="accent6">
                    <a:lumMod val="75000"/>
                  </a:schemeClr>
                </a:solidFill>
              </a:rPr>
              <a:t>objects</a:t>
            </a:r>
            <a:r>
              <a:rPr lang="it-IT" sz="2800" dirty="0">
                <a:solidFill>
                  <a:schemeClr val="accent6">
                    <a:lumMod val="75000"/>
                  </a:schemeClr>
                </a:solidFill>
              </a:rPr>
              <a:t> </a:t>
            </a:r>
            <a:r>
              <a:rPr lang="it-IT" sz="2800" dirty="0" err="1">
                <a:solidFill>
                  <a:schemeClr val="accent6">
                    <a:lumMod val="75000"/>
                  </a:schemeClr>
                </a:solidFill>
              </a:rPr>
              <a:t>much</a:t>
            </a:r>
            <a:r>
              <a:rPr lang="it-IT" sz="2800" dirty="0">
                <a:solidFill>
                  <a:schemeClr val="accent6">
                    <a:lumMod val="75000"/>
                  </a:schemeClr>
                </a:solidFill>
              </a:rPr>
              <a:t> </a:t>
            </a:r>
            <a:r>
              <a:rPr lang="it-IT" sz="2800" dirty="0" err="1">
                <a:solidFill>
                  <a:schemeClr val="accent6">
                    <a:lumMod val="75000"/>
                  </a:schemeClr>
                </a:solidFill>
              </a:rPr>
              <a:t>like</a:t>
            </a:r>
            <a:r>
              <a:rPr lang="it-IT" sz="2800" dirty="0">
                <a:solidFill>
                  <a:schemeClr val="accent6">
                    <a:lumMod val="75000"/>
                  </a:schemeClr>
                </a:solidFill>
              </a:rPr>
              <a:t> a list</a:t>
            </a:r>
            <a:r>
              <a:rPr lang="it-IT" sz="2800" dirty="0"/>
              <a:t>. The </a:t>
            </a:r>
            <a:r>
              <a:rPr lang="it-IT" sz="2800" dirty="0" err="1"/>
              <a:t>sequence</a:t>
            </a:r>
            <a:r>
              <a:rPr lang="it-IT" sz="2800" dirty="0"/>
              <a:t> of </a:t>
            </a:r>
            <a:r>
              <a:rPr lang="it-IT" sz="2800" dirty="0" err="1"/>
              <a:t>values</a:t>
            </a:r>
            <a:r>
              <a:rPr lang="it-IT" sz="2800" dirty="0"/>
              <a:t> </a:t>
            </a:r>
            <a:r>
              <a:rPr lang="it-IT" sz="2800" dirty="0" err="1"/>
              <a:t>stored</a:t>
            </a:r>
            <a:r>
              <a:rPr lang="it-IT" sz="2800" dirty="0"/>
              <a:t> in a </a:t>
            </a:r>
            <a:r>
              <a:rPr lang="it-IT" sz="2800" dirty="0" err="1"/>
              <a:t>tuple</a:t>
            </a:r>
            <a:r>
              <a:rPr lang="it-IT" sz="2800" dirty="0"/>
              <a:t> can be of </a:t>
            </a:r>
            <a:r>
              <a:rPr lang="it-IT" sz="2800" dirty="0" err="1"/>
              <a:t>any</a:t>
            </a:r>
            <a:r>
              <a:rPr lang="it-IT" sz="2800" dirty="0"/>
              <a:t> </a:t>
            </a:r>
            <a:r>
              <a:rPr lang="it-IT" sz="2800" dirty="0" err="1"/>
              <a:t>type</a:t>
            </a:r>
            <a:r>
              <a:rPr lang="it-IT" sz="2800" dirty="0"/>
              <a:t>, and </a:t>
            </a:r>
            <a:r>
              <a:rPr lang="it-IT" sz="2800" dirty="0" err="1"/>
              <a:t>they</a:t>
            </a:r>
            <a:r>
              <a:rPr lang="it-IT" sz="2800" dirty="0"/>
              <a:t> are </a:t>
            </a:r>
            <a:r>
              <a:rPr lang="it-IT" sz="2800" dirty="0" err="1"/>
              <a:t>indexed</a:t>
            </a:r>
            <a:r>
              <a:rPr lang="it-IT" sz="2800" dirty="0"/>
              <a:t> by </a:t>
            </a:r>
            <a:r>
              <a:rPr lang="it-IT" sz="2800" dirty="0" err="1"/>
              <a:t>integers</a:t>
            </a:r>
            <a:r>
              <a:rPr lang="it-IT" sz="2800" dirty="0"/>
              <a:t>.</a:t>
            </a:r>
          </a:p>
          <a:p>
            <a:r>
              <a:rPr lang="it-IT" sz="2800" dirty="0"/>
              <a:t>The </a:t>
            </a:r>
            <a:r>
              <a:rPr lang="it-IT" sz="2800" dirty="0" err="1"/>
              <a:t>difference</a:t>
            </a:r>
            <a:r>
              <a:rPr lang="it-IT" sz="2800" dirty="0"/>
              <a:t> </a:t>
            </a:r>
            <a:r>
              <a:rPr lang="it-IT" sz="2800" dirty="0" err="1"/>
              <a:t>between</a:t>
            </a:r>
            <a:r>
              <a:rPr lang="it-IT" sz="2800" dirty="0"/>
              <a:t> </a:t>
            </a:r>
            <a:r>
              <a:rPr lang="it-IT" sz="2800" dirty="0" err="1"/>
              <a:t>lists</a:t>
            </a:r>
            <a:r>
              <a:rPr lang="it-IT" sz="2800" dirty="0"/>
              <a:t> and </a:t>
            </a:r>
            <a:r>
              <a:rPr lang="it-IT" sz="2800" dirty="0" err="1"/>
              <a:t>tuples</a:t>
            </a:r>
            <a:r>
              <a:rPr lang="it-IT" sz="2800" dirty="0"/>
              <a:t> </a:t>
            </a:r>
            <a:r>
              <a:rPr lang="it-IT" sz="2800" dirty="0" err="1"/>
              <a:t>is</a:t>
            </a:r>
            <a:r>
              <a:rPr lang="it-IT" sz="2800" dirty="0"/>
              <a:t> </a:t>
            </a:r>
            <a:r>
              <a:rPr lang="it-IT" sz="2800" dirty="0" err="1"/>
              <a:t>that</a:t>
            </a:r>
            <a:r>
              <a:rPr lang="it-IT" sz="2800" dirty="0"/>
              <a:t> </a:t>
            </a:r>
            <a:r>
              <a:rPr lang="it-IT" sz="2800" dirty="0" err="1"/>
              <a:t>we</a:t>
            </a:r>
            <a:r>
              <a:rPr lang="it-IT" sz="2800" dirty="0"/>
              <a:t> </a:t>
            </a:r>
            <a:r>
              <a:rPr lang="it-IT" sz="2800" dirty="0" err="1">
                <a:solidFill>
                  <a:schemeClr val="accent6">
                    <a:lumMod val="75000"/>
                  </a:schemeClr>
                </a:solidFill>
              </a:rPr>
              <a:t>cannot</a:t>
            </a:r>
            <a:r>
              <a:rPr lang="it-IT" sz="2800" dirty="0">
                <a:solidFill>
                  <a:schemeClr val="accent6">
                    <a:lumMod val="75000"/>
                  </a:schemeClr>
                </a:solidFill>
              </a:rPr>
              <a:t> </a:t>
            </a:r>
            <a:r>
              <a:rPr lang="it-IT" sz="2800" dirty="0" err="1">
                <a:solidFill>
                  <a:schemeClr val="accent6">
                    <a:lumMod val="75000"/>
                  </a:schemeClr>
                </a:solidFill>
              </a:rPr>
              <a:t>change</a:t>
            </a:r>
            <a:r>
              <a:rPr lang="it-IT" sz="2800" dirty="0">
                <a:solidFill>
                  <a:schemeClr val="accent6">
                    <a:lumMod val="75000"/>
                  </a:schemeClr>
                </a:solidFill>
              </a:rPr>
              <a:t> a </a:t>
            </a:r>
            <a:r>
              <a:rPr lang="it-IT" sz="2800" dirty="0" err="1">
                <a:solidFill>
                  <a:schemeClr val="accent6">
                    <a:lumMod val="75000"/>
                  </a:schemeClr>
                </a:solidFill>
              </a:rPr>
              <a:t>tuple</a:t>
            </a:r>
            <a:r>
              <a:rPr lang="it-IT" sz="2800" dirty="0">
                <a:solidFill>
                  <a:schemeClr val="accent6">
                    <a:lumMod val="75000"/>
                  </a:schemeClr>
                </a:solidFill>
              </a:rPr>
              <a:t> </a:t>
            </a:r>
            <a:r>
              <a:rPr lang="it-IT" sz="2800" dirty="0"/>
              <a:t>once </a:t>
            </a:r>
            <a:r>
              <a:rPr lang="it-IT" sz="2800" dirty="0" err="1"/>
              <a:t>it</a:t>
            </a:r>
            <a:r>
              <a:rPr lang="it-IT" sz="2800" dirty="0"/>
              <a:t> </a:t>
            </a:r>
            <a:r>
              <a:rPr lang="it-IT" sz="2800" dirty="0" err="1"/>
              <a:t>is</a:t>
            </a:r>
            <a:r>
              <a:rPr lang="it-IT" sz="2800" dirty="0"/>
              <a:t> </a:t>
            </a:r>
            <a:r>
              <a:rPr lang="it-IT" sz="2800" dirty="0" err="1"/>
              <a:t>assigned</a:t>
            </a:r>
            <a:r>
              <a:rPr lang="it-IT" sz="2800" dirty="0"/>
              <a:t> </a:t>
            </a:r>
            <a:r>
              <a:rPr lang="it-IT" sz="2800" dirty="0" err="1"/>
              <a:t>whereas</a:t>
            </a:r>
            <a:r>
              <a:rPr lang="it-IT" sz="2800" dirty="0"/>
              <a:t> </a:t>
            </a:r>
            <a:r>
              <a:rPr lang="it-IT" sz="2800" dirty="0" err="1"/>
              <a:t>we</a:t>
            </a:r>
            <a:r>
              <a:rPr lang="it-IT" sz="2800" dirty="0"/>
              <a:t> can </a:t>
            </a:r>
            <a:r>
              <a:rPr lang="it-IT" sz="2800" dirty="0" err="1"/>
              <a:t>change</a:t>
            </a:r>
            <a:r>
              <a:rPr lang="it-IT" sz="2800" dirty="0"/>
              <a:t> the </a:t>
            </a:r>
            <a:r>
              <a:rPr lang="it-IT" sz="2800" dirty="0" err="1"/>
              <a:t>elements</a:t>
            </a:r>
            <a:r>
              <a:rPr lang="it-IT" sz="2800" dirty="0"/>
              <a:t> of a list.</a:t>
            </a:r>
          </a:p>
        </p:txBody>
      </p:sp>
      <p:sp>
        <p:nvSpPr>
          <p:cNvPr id="4" name="Slide Number Placeholder 3">
            <a:extLst>
              <a:ext uri="{FF2B5EF4-FFF2-40B4-BE49-F238E27FC236}">
                <a16:creationId xmlns:a16="http://schemas.microsoft.com/office/drawing/2014/main" id="{66B01809-DF65-6142-8315-F2086A7CA9A7}"/>
              </a:ext>
            </a:extLst>
          </p:cNvPr>
          <p:cNvSpPr>
            <a:spLocks noGrp="1"/>
          </p:cNvSpPr>
          <p:nvPr>
            <p:ph type="sldNum" sz="quarter" idx="10"/>
          </p:nvPr>
        </p:nvSpPr>
        <p:spPr/>
        <p:txBody>
          <a:bodyPr/>
          <a:lstStyle/>
          <a:p>
            <a:pPr>
              <a:defRPr/>
            </a:pPr>
            <a:fld id="{F2F2B1D7-7472-F447-9180-A50BF452206C}" type="slidenum">
              <a:rPr lang="it-IT" smtClean="0"/>
              <a:pPr>
                <a:defRPr/>
              </a:pPr>
              <a:t>24</a:t>
            </a:fld>
            <a:endParaRPr lang="it-IT" dirty="0"/>
          </a:p>
        </p:txBody>
      </p:sp>
    </p:spTree>
    <p:extLst>
      <p:ext uri="{BB962C8B-B14F-4D97-AF65-F5344CB8AC3E}">
        <p14:creationId xmlns:p14="http://schemas.microsoft.com/office/powerpoint/2010/main" val="23634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80C60C-976F-354C-8AA0-B0FFAA6984D9}"/>
              </a:ext>
            </a:extLst>
          </p:cNvPr>
          <p:cNvSpPr>
            <a:spLocks noGrp="1"/>
          </p:cNvSpPr>
          <p:nvPr>
            <p:ph type="title"/>
          </p:nvPr>
        </p:nvSpPr>
        <p:spPr/>
        <p:txBody>
          <a:bodyPr/>
          <a:lstStyle/>
          <a:p>
            <a:r>
              <a:rPr lang="en-GB" dirty="0"/>
              <a:t>Tuples</a:t>
            </a:r>
          </a:p>
        </p:txBody>
      </p:sp>
      <p:sp>
        <p:nvSpPr>
          <p:cNvPr id="6" name="Content Placeholder 5">
            <a:extLst>
              <a:ext uri="{FF2B5EF4-FFF2-40B4-BE49-F238E27FC236}">
                <a16:creationId xmlns:a16="http://schemas.microsoft.com/office/drawing/2014/main" id="{F23800C1-6A6D-F441-B75F-446F51C092E1}"/>
              </a:ext>
            </a:extLst>
          </p:cNvPr>
          <p:cNvSpPr>
            <a:spLocks noGrp="1"/>
          </p:cNvSpPr>
          <p:nvPr>
            <p:ph sz="half" idx="1"/>
          </p:nvPr>
        </p:nvSpPr>
        <p:spPr/>
        <p:txBody>
          <a:bodyPr/>
          <a:lstStyle/>
          <a:p>
            <a:r>
              <a:rPr lang="en-GB" sz="2400" dirty="0">
                <a:solidFill>
                  <a:schemeClr val="accent6">
                    <a:lumMod val="75000"/>
                  </a:schemeClr>
                </a:solidFill>
              </a:rPr>
              <a:t>A tuple is created by placing all the items (elements) inside parentheses (), separated by commas. </a:t>
            </a:r>
            <a:r>
              <a:rPr lang="en-GB" sz="2400" dirty="0"/>
              <a:t>The parentheses are optional, however, it is a good practice to use them.</a:t>
            </a:r>
          </a:p>
          <a:p>
            <a:r>
              <a:rPr lang="en-GB" sz="2400" dirty="0"/>
              <a:t>A tuple can have any number of items and they may be of different types (integer, float, list, string, etc.).</a:t>
            </a:r>
          </a:p>
        </p:txBody>
      </p:sp>
      <p:sp>
        <p:nvSpPr>
          <p:cNvPr id="7" name="Content Placeholder 6">
            <a:extLst>
              <a:ext uri="{FF2B5EF4-FFF2-40B4-BE49-F238E27FC236}">
                <a16:creationId xmlns:a16="http://schemas.microsoft.com/office/drawing/2014/main" id="{0E609690-4AFA-254B-9AB7-936A19A37D95}"/>
              </a:ext>
            </a:extLst>
          </p:cNvPr>
          <p:cNvSpPr>
            <a:spLocks noGrp="1"/>
          </p:cNvSpPr>
          <p:nvPr>
            <p:ph sz="half" idx="2"/>
          </p:nvPr>
        </p:nvSpPr>
        <p:spPr/>
        <p:txBody>
          <a:bodyPr/>
          <a:lstStyle/>
          <a:p>
            <a:pPr marL="0" indent="0">
              <a:buNone/>
            </a:pPr>
            <a:r>
              <a:rPr lang="en-GB" sz="1100" dirty="0">
                <a:latin typeface="Consolas" panose="020B0609020204030204" pitchFamily="49" charset="0"/>
                <a:cs typeface="Consolas" panose="020B0609020204030204" pitchFamily="49" charset="0"/>
              </a:rPr>
              <a:t># empty tuple</a:t>
            </a:r>
          </a:p>
          <a:p>
            <a:pPr marL="0" indent="0">
              <a:buNone/>
            </a:pP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 = ()</a:t>
            </a:r>
          </a:p>
          <a:p>
            <a:pPr marL="0" indent="0">
              <a:buNone/>
            </a:pPr>
            <a:r>
              <a:rPr lang="en-GB" sz="1100" dirty="0">
                <a:latin typeface="Consolas" panose="020B0609020204030204" pitchFamily="49" charset="0"/>
                <a:cs typeface="Consolas" panose="020B0609020204030204" pitchFamily="49" charset="0"/>
              </a:rPr>
              <a:t>print(</a:t>
            </a: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tuple having integers</a:t>
            </a:r>
          </a:p>
          <a:p>
            <a:pPr marL="0" indent="0">
              <a:buNone/>
            </a:pP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 = (1, 2, 3)</a:t>
            </a:r>
          </a:p>
          <a:p>
            <a:pPr marL="0" indent="0">
              <a:buNone/>
            </a:pPr>
            <a:r>
              <a:rPr lang="en-GB" sz="1100" dirty="0">
                <a:latin typeface="Consolas" panose="020B0609020204030204" pitchFamily="49" charset="0"/>
                <a:cs typeface="Consolas" panose="020B0609020204030204" pitchFamily="49" charset="0"/>
              </a:rPr>
              <a:t>print(</a:t>
            </a: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tuple with mixed datatypes</a:t>
            </a:r>
          </a:p>
          <a:p>
            <a:pPr marL="0" indent="0">
              <a:buNone/>
            </a:pP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 = (1, "Hello", 3.4)</a:t>
            </a:r>
          </a:p>
          <a:p>
            <a:pPr marL="0" indent="0">
              <a:buNone/>
            </a:pPr>
            <a:r>
              <a:rPr lang="en-GB" sz="1100" dirty="0">
                <a:latin typeface="Consolas" panose="020B0609020204030204" pitchFamily="49" charset="0"/>
                <a:cs typeface="Consolas" panose="020B0609020204030204" pitchFamily="49" charset="0"/>
              </a:rPr>
              <a:t>print(</a:t>
            </a: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nested tuple</a:t>
            </a:r>
          </a:p>
          <a:p>
            <a:pPr marL="0" indent="0">
              <a:buNone/>
            </a:pP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 = ("mouse", [8, 4, 6], (1, 2, 3))</a:t>
            </a:r>
          </a:p>
          <a:p>
            <a:pPr marL="0" indent="0">
              <a:buNone/>
            </a:pPr>
            <a:r>
              <a:rPr lang="en-GB" sz="1100" dirty="0">
                <a:latin typeface="Consolas" panose="020B0609020204030204" pitchFamily="49" charset="0"/>
                <a:cs typeface="Consolas" panose="020B0609020204030204" pitchFamily="49" charset="0"/>
              </a:rPr>
              <a:t>print(</a:t>
            </a: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Output</a:t>
            </a:r>
          </a:p>
          <a:p>
            <a:pPr marL="0" indent="0">
              <a:buNone/>
            </a:pPr>
            <a:r>
              <a:rPr lang="en-GB" sz="1100" dirty="0">
                <a:latin typeface="Consolas" panose="020B0609020204030204" pitchFamily="49" charset="0"/>
                <a:cs typeface="Consolas" panose="020B0609020204030204" pitchFamily="49" charset="0"/>
              </a:rPr>
              <a:t>()</a:t>
            </a:r>
          </a:p>
          <a:p>
            <a:pPr marL="0" indent="0">
              <a:buNone/>
            </a:pPr>
            <a:r>
              <a:rPr lang="en-GB" sz="1100" dirty="0">
                <a:latin typeface="Consolas" panose="020B0609020204030204" pitchFamily="49" charset="0"/>
                <a:cs typeface="Consolas" panose="020B0609020204030204" pitchFamily="49" charset="0"/>
              </a:rPr>
              <a:t>(1, 2, 3)</a:t>
            </a:r>
          </a:p>
          <a:p>
            <a:pPr marL="0" indent="0">
              <a:buNone/>
            </a:pPr>
            <a:r>
              <a:rPr lang="en-GB" sz="1100" dirty="0">
                <a:latin typeface="Consolas" panose="020B0609020204030204" pitchFamily="49" charset="0"/>
                <a:cs typeface="Consolas" panose="020B0609020204030204" pitchFamily="49" charset="0"/>
              </a:rPr>
              <a:t>(1, 'Hello', 3.4)</a:t>
            </a:r>
          </a:p>
          <a:p>
            <a:pPr marL="0" indent="0">
              <a:buNone/>
            </a:pPr>
            <a:r>
              <a:rPr lang="en-GB" sz="1100" dirty="0">
                <a:latin typeface="Consolas" panose="020B0609020204030204" pitchFamily="49" charset="0"/>
                <a:cs typeface="Consolas" panose="020B0609020204030204" pitchFamily="49" charset="0"/>
              </a:rPr>
              <a:t>('mouse', [8, 4, 6], (1, 2, 3))</a:t>
            </a:r>
          </a:p>
        </p:txBody>
      </p:sp>
      <p:sp>
        <p:nvSpPr>
          <p:cNvPr id="4" name="Slide Number Placeholder 3">
            <a:extLst>
              <a:ext uri="{FF2B5EF4-FFF2-40B4-BE49-F238E27FC236}">
                <a16:creationId xmlns:a16="http://schemas.microsoft.com/office/drawing/2014/main" id="{F38D91E3-1728-F441-85F8-425AF1A410E6}"/>
              </a:ext>
            </a:extLst>
          </p:cNvPr>
          <p:cNvSpPr>
            <a:spLocks noGrp="1"/>
          </p:cNvSpPr>
          <p:nvPr>
            <p:ph type="sldNum" sz="quarter" idx="10"/>
          </p:nvPr>
        </p:nvSpPr>
        <p:spPr/>
        <p:txBody>
          <a:bodyPr/>
          <a:lstStyle/>
          <a:p>
            <a:pPr>
              <a:defRPr/>
            </a:pPr>
            <a:fld id="{F2F2B1D7-7472-F447-9180-A50BF452206C}" type="slidenum">
              <a:rPr lang="it-IT" smtClean="0"/>
              <a:pPr>
                <a:defRPr/>
              </a:pPr>
              <a:t>25</a:t>
            </a:fld>
            <a:endParaRPr lang="it-IT" dirty="0"/>
          </a:p>
        </p:txBody>
      </p:sp>
    </p:spTree>
    <p:extLst>
      <p:ext uri="{BB962C8B-B14F-4D97-AF65-F5344CB8AC3E}">
        <p14:creationId xmlns:p14="http://schemas.microsoft.com/office/powerpoint/2010/main" val="3616475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80C60C-976F-354C-8AA0-B0FFAA6984D9}"/>
              </a:ext>
            </a:extLst>
          </p:cNvPr>
          <p:cNvSpPr>
            <a:spLocks noGrp="1"/>
          </p:cNvSpPr>
          <p:nvPr>
            <p:ph type="title"/>
          </p:nvPr>
        </p:nvSpPr>
        <p:spPr/>
        <p:txBody>
          <a:bodyPr/>
          <a:lstStyle/>
          <a:p>
            <a:r>
              <a:rPr lang="en-GB" dirty="0"/>
              <a:t>Tuples with one element</a:t>
            </a:r>
          </a:p>
        </p:txBody>
      </p:sp>
      <p:sp>
        <p:nvSpPr>
          <p:cNvPr id="6" name="Content Placeholder 5">
            <a:extLst>
              <a:ext uri="{FF2B5EF4-FFF2-40B4-BE49-F238E27FC236}">
                <a16:creationId xmlns:a16="http://schemas.microsoft.com/office/drawing/2014/main" id="{F23800C1-6A6D-F441-B75F-446F51C092E1}"/>
              </a:ext>
            </a:extLst>
          </p:cNvPr>
          <p:cNvSpPr>
            <a:spLocks noGrp="1"/>
          </p:cNvSpPr>
          <p:nvPr>
            <p:ph sz="half" idx="1"/>
          </p:nvPr>
        </p:nvSpPr>
        <p:spPr/>
        <p:txBody>
          <a:bodyPr/>
          <a:lstStyle/>
          <a:p>
            <a:r>
              <a:rPr lang="en-GB" sz="2400" dirty="0"/>
              <a:t>Creating a tuple with one element is a bit tricky.</a:t>
            </a:r>
          </a:p>
          <a:p>
            <a:r>
              <a:rPr lang="en-GB" sz="2400" dirty="0"/>
              <a:t>Having one element within parentheses is not enough. </a:t>
            </a:r>
            <a:r>
              <a:rPr lang="en-GB" sz="2400" dirty="0">
                <a:solidFill>
                  <a:schemeClr val="accent6">
                    <a:lumMod val="75000"/>
                  </a:schemeClr>
                </a:solidFill>
              </a:rPr>
              <a:t>A trailing comma to indicate that it is a tuple is required.</a:t>
            </a:r>
          </a:p>
        </p:txBody>
      </p:sp>
      <p:sp>
        <p:nvSpPr>
          <p:cNvPr id="7" name="Content Placeholder 6">
            <a:extLst>
              <a:ext uri="{FF2B5EF4-FFF2-40B4-BE49-F238E27FC236}">
                <a16:creationId xmlns:a16="http://schemas.microsoft.com/office/drawing/2014/main" id="{0E609690-4AFA-254B-9AB7-936A19A37D95}"/>
              </a:ext>
            </a:extLst>
          </p:cNvPr>
          <p:cNvSpPr>
            <a:spLocks noGrp="1"/>
          </p:cNvSpPr>
          <p:nvPr>
            <p:ph sz="half" idx="2"/>
          </p:nvPr>
        </p:nvSpPr>
        <p:spPr/>
        <p:txBody>
          <a:bodyPr/>
          <a:lstStyle/>
          <a:p>
            <a:pPr marL="0" indent="0">
              <a:buNone/>
            </a:pP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 = ("hello")</a:t>
            </a:r>
          </a:p>
          <a:p>
            <a:pPr marL="0" indent="0">
              <a:buNone/>
            </a:pPr>
            <a:r>
              <a:rPr lang="en-GB" sz="1400" dirty="0">
                <a:latin typeface="Consolas" panose="020B0609020204030204" pitchFamily="49" charset="0"/>
                <a:cs typeface="Consolas" panose="020B0609020204030204" pitchFamily="49" charset="0"/>
              </a:rPr>
              <a:t>print(type(</a:t>
            </a: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Creating a tuple having one element</a:t>
            </a:r>
          </a:p>
          <a:p>
            <a:pPr marL="0" indent="0">
              <a:buNone/>
            </a:pP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 = ("hello",)</a:t>
            </a:r>
          </a:p>
          <a:p>
            <a:pPr marL="0" indent="0">
              <a:buNone/>
            </a:pPr>
            <a:r>
              <a:rPr lang="en-GB" sz="1400" dirty="0">
                <a:latin typeface="Consolas" panose="020B0609020204030204" pitchFamily="49" charset="0"/>
                <a:cs typeface="Consolas" panose="020B0609020204030204" pitchFamily="49" charset="0"/>
              </a:rPr>
              <a:t>print(type(</a:t>
            </a: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Parentheses is optional</a:t>
            </a:r>
          </a:p>
          <a:p>
            <a:pPr marL="0" indent="0">
              <a:buNone/>
            </a:pP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 = "hello",</a:t>
            </a:r>
          </a:p>
          <a:p>
            <a:pPr marL="0" indent="0">
              <a:buNone/>
            </a:pPr>
            <a:r>
              <a:rPr lang="en-GB" sz="1400" dirty="0">
                <a:latin typeface="Consolas" panose="020B0609020204030204" pitchFamily="49" charset="0"/>
                <a:cs typeface="Consolas" panose="020B0609020204030204" pitchFamily="49" charset="0"/>
              </a:rPr>
              <a:t>print(type(</a:t>
            </a: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&lt;class '</a:t>
            </a:r>
            <a:r>
              <a:rPr lang="en-GB" sz="1400" dirty="0" err="1">
                <a:latin typeface="Consolas" panose="020B0609020204030204" pitchFamily="49" charset="0"/>
                <a:cs typeface="Consolas" panose="020B0609020204030204" pitchFamily="49" charset="0"/>
              </a:rPr>
              <a:t>str</a:t>
            </a:r>
            <a:r>
              <a:rPr lang="en-GB" sz="1400" dirty="0">
                <a:latin typeface="Consolas" panose="020B0609020204030204" pitchFamily="49" charset="0"/>
                <a:cs typeface="Consolas" panose="020B0609020204030204" pitchFamily="49" charset="0"/>
              </a:rPr>
              <a:t>'&gt;</a:t>
            </a:r>
          </a:p>
          <a:p>
            <a:pPr marL="0" indent="0">
              <a:buNone/>
            </a:pPr>
            <a:r>
              <a:rPr lang="en-GB" sz="1400" dirty="0">
                <a:latin typeface="Consolas" panose="020B0609020204030204" pitchFamily="49" charset="0"/>
                <a:cs typeface="Consolas" panose="020B0609020204030204" pitchFamily="49" charset="0"/>
              </a:rPr>
              <a:t>&lt;class 'tuple'&gt;</a:t>
            </a:r>
          </a:p>
          <a:p>
            <a:pPr marL="0" indent="0">
              <a:buNone/>
            </a:pPr>
            <a:r>
              <a:rPr lang="en-GB" sz="1400" dirty="0">
                <a:latin typeface="Consolas" panose="020B0609020204030204" pitchFamily="49" charset="0"/>
                <a:cs typeface="Consolas" panose="020B0609020204030204" pitchFamily="49" charset="0"/>
              </a:rPr>
              <a:t>&lt;class 'tuple'&gt;</a:t>
            </a:r>
          </a:p>
        </p:txBody>
      </p:sp>
      <p:sp>
        <p:nvSpPr>
          <p:cNvPr id="4" name="Slide Number Placeholder 3">
            <a:extLst>
              <a:ext uri="{FF2B5EF4-FFF2-40B4-BE49-F238E27FC236}">
                <a16:creationId xmlns:a16="http://schemas.microsoft.com/office/drawing/2014/main" id="{F38D91E3-1728-F441-85F8-425AF1A410E6}"/>
              </a:ext>
            </a:extLst>
          </p:cNvPr>
          <p:cNvSpPr>
            <a:spLocks noGrp="1"/>
          </p:cNvSpPr>
          <p:nvPr>
            <p:ph type="sldNum" sz="quarter" idx="10"/>
          </p:nvPr>
        </p:nvSpPr>
        <p:spPr/>
        <p:txBody>
          <a:bodyPr/>
          <a:lstStyle/>
          <a:p>
            <a:pPr>
              <a:defRPr/>
            </a:pPr>
            <a:fld id="{F2F2B1D7-7472-F447-9180-A50BF452206C}" type="slidenum">
              <a:rPr lang="it-IT" smtClean="0"/>
              <a:pPr>
                <a:defRPr/>
              </a:pPr>
              <a:t>26</a:t>
            </a:fld>
            <a:endParaRPr lang="it-IT" dirty="0"/>
          </a:p>
        </p:txBody>
      </p:sp>
    </p:spTree>
    <p:extLst>
      <p:ext uri="{BB962C8B-B14F-4D97-AF65-F5344CB8AC3E}">
        <p14:creationId xmlns:p14="http://schemas.microsoft.com/office/powerpoint/2010/main" val="255253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80C60C-976F-354C-8AA0-B0FFAA6984D9}"/>
              </a:ext>
            </a:extLst>
          </p:cNvPr>
          <p:cNvSpPr>
            <a:spLocks noGrp="1"/>
          </p:cNvSpPr>
          <p:nvPr>
            <p:ph type="title"/>
          </p:nvPr>
        </p:nvSpPr>
        <p:spPr/>
        <p:txBody>
          <a:bodyPr/>
          <a:lstStyle/>
          <a:p>
            <a:r>
              <a:rPr lang="en-GB" dirty="0"/>
              <a:t>Access Tuple Elements</a:t>
            </a:r>
          </a:p>
        </p:txBody>
      </p:sp>
      <p:sp>
        <p:nvSpPr>
          <p:cNvPr id="6" name="Content Placeholder 5">
            <a:extLst>
              <a:ext uri="{FF2B5EF4-FFF2-40B4-BE49-F238E27FC236}">
                <a16:creationId xmlns:a16="http://schemas.microsoft.com/office/drawing/2014/main" id="{F23800C1-6A6D-F441-B75F-446F51C092E1}"/>
              </a:ext>
            </a:extLst>
          </p:cNvPr>
          <p:cNvSpPr>
            <a:spLocks noGrp="1"/>
          </p:cNvSpPr>
          <p:nvPr>
            <p:ph sz="half" idx="1"/>
          </p:nvPr>
        </p:nvSpPr>
        <p:spPr/>
        <p:txBody>
          <a:bodyPr/>
          <a:lstStyle/>
          <a:p>
            <a:r>
              <a:rPr lang="en-GB" sz="2400" dirty="0"/>
              <a:t>There are various ways in which we can access the elements of a tuple.</a:t>
            </a:r>
          </a:p>
          <a:p>
            <a:pPr lvl="1"/>
            <a:r>
              <a:rPr lang="en-GB" sz="2000" dirty="0"/>
              <a:t>Indexing</a:t>
            </a:r>
          </a:p>
          <a:p>
            <a:pPr lvl="1"/>
            <a:r>
              <a:rPr lang="en-GB" sz="2000" dirty="0"/>
              <a:t>Negative Indexing</a:t>
            </a:r>
          </a:p>
          <a:p>
            <a:pPr lvl="1"/>
            <a:r>
              <a:rPr lang="en-GB" sz="2000" dirty="0"/>
              <a:t>Slicing</a:t>
            </a:r>
          </a:p>
          <a:p>
            <a:pPr lvl="1"/>
            <a:endParaRPr lang="en-GB" sz="2000" dirty="0"/>
          </a:p>
        </p:txBody>
      </p:sp>
      <p:sp>
        <p:nvSpPr>
          <p:cNvPr id="7" name="Content Placeholder 6">
            <a:extLst>
              <a:ext uri="{FF2B5EF4-FFF2-40B4-BE49-F238E27FC236}">
                <a16:creationId xmlns:a16="http://schemas.microsoft.com/office/drawing/2014/main" id="{0E609690-4AFA-254B-9AB7-936A19A37D95}"/>
              </a:ext>
            </a:extLst>
          </p:cNvPr>
          <p:cNvSpPr>
            <a:spLocks noGrp="1"/>
          </p:cNvSpPr>
          <p:nvPr>
            <p:ph sz="half" idx="2"/>
          </p:nvPr>
        </p:nvSpPr>
        <p:spPr/>
        <p:txBody>
          <a:bodyPr/>
          <a:lstStyle/>
          <a:p>
            <a:pPr marL="0" indent="0">
              <a:buNone/>
            </a:pP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p</a:t>
            </a:r>
            <a:r>
              <a:rPr lang="it-IT" sz="1400" dirty="0">
                <a:latin typeface="Consolas" panose="020B0609020204030204" pitchFamily="49" charset="0"/>
                <a:cs typeface="Consolas" panose="020B0609020204030204" pitchFamily="49" charset="0"/>
              </a:rPr>
              <a:t>', 'e', '</a:t>
            </a:r>
            <a:r>
              <a:rPr lang="it-IT" sz="1400" dirty="0" err="1">
                <a:latin typeface="Consolas" panose="020B0609020204030204" pitchFamily="49" charset="0"/>
                <a:cs typeface="Consolas" panose="020B0609020204030204" pitchFamily="49" charset="0"/>
              </a:rPr>
              <a:t>r</a:t>
            </a:r>
            <a:r>
              <a:rPr lang="it-IT" sz="1400" dirty="0">
                <a:latin typeface="Consolas" panose="020B0609020204030204" pitchFamily="49" charset="0"/>
                <a:cs typeface="Consolas" panose="020B0609020204030204" pitchFamily="49" charset="0"/>
              </a:rPr>
              <a:t>', 'm', 'i', 't')</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indexing</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[0]) </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[5])  </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negative </a:t>
            </a:r>
            <a:r>
              <a:rPr lang="it-IT" sz="1400" dirty="0" err="1">
                <a:latin typeface="Consolas" panose="020B0609020204030204" pitchFamily="49" charset="0"/>
                <a:cs typeface="Consolas" panose="020B0609020204030204" pitchFamily="49" charset="0"/>
              </a:rPr>
              <a:t>indexing</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[-1])  </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slicing</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[1:4]) </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p</a:t>
            </a:r>
          </a:p>
          <a:p>
            <a:pPr marL="0" indent="0">
              <a:buNone/>
            </a:pPr>
            <a:r>
              <a:rPr lang="en-GB" sz="1400" dirty="0">
                <a:latin typeface="Consolas" panose="020B0609020204030204" pitchFamily="49" charset="0"/>
                <a:cs typeface="Consolas" panose="020B0609020204030204" pitchFamily="49" charset="0"/>
              </a:rPr>
              <a:t>t</a:t>
            </a:r>
          </a:p>
          <a:p>
            <a:pPr marL="0" indent="0">
              <a:buNone/>
            </a:pPr>
            <a:r>
              <a:rPr lang="en-GB" sz="1400" dirty="0">
                <a:latin typeface="Consolas" panose="020B0609020204030204" pitchFamily="49" charset="0"/>
                <a:cs typeface="Consolas" panose="020B0609020204030204" pitchFamily="49" charset="0"/>
              </a:rPr>
              <a:t>t</a:t>
            </a:r>
          </a:p>
          <a:p>
            <a:pPr marL="0" indent="0">
              <a:buNone/>
            </a:pPr>
            <a:r>
              <a:rPr lang="en-GB" sz="1400" dirty="0">
                <a:latin typeface="Consolas" panose="020B0609020204030204" pitchFamily="49" charset="0"/>
                <a:cs typeface="Consolas" panose="020B0609020204030204" pitchFamily="49" charset="0"/>
              </a:rPr>
              <a:t>('e', 'r', 'm')</a:t>
            </a:r>
          </a:p>
        </p:txBody>
      </p:sp>
      <p:sp>
        <p:nvSpPr>
          <p:cNvPr id="4" name="Slide Number Placeholder 3">
            <a:extLst>
              <a:ext uri="{FF2B5EF4-FFF2-40B4-BE49-F238E27FC236}">
                <a16:creationId xmlns:a16="http://schemas.microsoft.com/office/drawing/2014/main" id="{F38D91E3-1728-F441-85F8-425AF1A410E6}"/>
              </a:ext>
            </a:extLst>
          </p:cNvPr>
          <p:cNvSpPr>
            <a:spLocks noGrp="1"/>
          </p:cNvSpPr>
          <p:nvPr>
            <p:ph type="sldNum" sz="quarter" idx="10"/>
          </p:nvPr>
        </p:nvSpPr>
        <p:spPr/>
        <p:txBody>
          <a:bodyPr/>
          <a:lstStyle/>
          <a:p>
            <a:pPr>
              <a:defRPr/>
            </a:pPr>
            <a:fld id="{F2F2B1D7-7472-F447-9180-A50BF452206C}" type="slidenum">
              <a:rPr lang="it-IT" smtClean="0"/>
              <a:pPr>
                <a:defRPr/>
              </a:pPr>
              <a:t>27</a:t>
            </a:fld>
            <a:endParaRPr lang="it-IT" dirty="0"/>
          </a:p>
        </p:txBody>
      </p:sp>
    </p:spTree>
    <p:extLst>
      <p:ext uri="{BB962C8B-B14F-4D97-AF65-F5344CB8AC3E}">
        <p14:creationId xmlns:p14="http://schemas.microsoft.com/office/powerpoint/2010/main" val="3363575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80C60C-976F-354C-8AA0-B0FFAA6984D9}"/>
              </a:ext>
            </a:extLst>
          </p:cNvPr>
          <p:cNvSpPr>
            <a:spLocks noGrp="1"/>
          </p:cNvSpPr>
          <p:nvPr>
            <p:ph type="title"/>
          </p:nvPr>
        </p:nvSpPr>
        <p:spPr/>
        <p:txBody>
          <a:bodyPr/>
          <a:lstStyle/>
          <a:p>
            <a:r>
              <a:rPr lang="en-GB" dirty="0"/>
              <a:t>Access Tuple Elements</a:t>
            </a:r>
          </a:p>
        </p:txBody>
      </p:sp>
      <p:sp>
        <p:nvSpPr>
          <p:cNvPr id="6" name="Content Placeholder 5">
            <a:extLst>
              <a:ext uri="{FF2B5EF4-FFF2-40B4-BE49-F238E27FC236}">
                <a16:creationId xmlns:a16="http://schemas.microsoft.com/office/drawing/2014/main" id="{F23800C1-6A6D-F441-B75F-446F51C092E1}"/>
              </a:ext>
            </a:extLst>
          </p:cNvPr>
          <p:cNvSpPr>
            <a:spLocks noGrp="1"/>
          </p:cNvSpPr>
          <p:nvPr>
            <p:ph sz="half" idx="1"/>
          </p:nvPr>
        </p:nvSpPr>
        <p:spPr/>
        <p:txBody>
          <a:bodyPr/>
          <a:lstStyle/>
          <a:p>
            <a:r>
              <a:rPr lang="en-GB" sz="2000" dirty="0">
                <a:solidFill>
                  <a:schemeClr val="accent6">
                    <a:lumMod val="75000"/>
                  </a:schemeClr>
                </a:solidFill>
              </a:rPr>
              <a:t>Unlike lists, tuples are immutable</a:t>
            </a:r>
            <a:r>
              <a:rPr lang="en-GB" sz="2000" dirty="0"/>
              <a:t>. Elements of a tuple cannot be changed once they have been assigned. </a:t>
            </a:r>
          </a:p>
          <a:p>
            <a:r>
              <a:rPr lang="en-GB" sz="2000" dirty="0"/>
              <a:t>However, </a:t>
            </a:r>
            <a:r>
              <a:rPr lang="en-GB" sz="2000" dirty="0">
                <a:solidFill>
                  <a:schemeClr val="accent6">
                    <a:lumMod val="75000"/>
                  </a:schemeClr>
                </a:solidFill>
              </a:rPr>
              <a:t>if the element is itself a mutable data type like list, its nested items can be changed.</a:t>
            </a:r>
          </a:p>
          <a:p>
            <a:r>
              <a:rPr lang="en-GB" sz="2000" dirty="0"/>
              <a:t>We can also assign a tuple to different values (reassignment).</a:t>
            </a:r>
            <a:endParaRPr lang="en-GB" sz="1800" dirty="0"/>
          </a:p>
        </p:txBody>
      </p:sp>
      <p:sp>
        <p:nvSpPr>
          <p:cNvPr id="7" name="Content Placeholder 6">
            <a:extLst>
              <a:ext uri="{FF2B5EF4-FFF2-40B4-BE49-F238E27FC236}">
                <a16:creationId xmlns:a16="http://schemas.microsoft.com/office/drawing/2014/main" id="{0E609690-4AFA-254B-9AB7-936A19A37D95}"/>
              </a:ext>
            </a:extLst>
          </p:cNvPr>
          <p:cNvSpPr>
            <a:spLocks noGrp="1"/>
          </p:cNvSpPr>
          <p:nvPr>
            <p:ph sz="half" idx="2"/>
          </p:nvPr>
        </p:nvSpPr>
        <p:spPr/>
        <p:txBody>
          <a:bodyPr/>
          <a:lstStyle/>
          <a:p>
            <a:pPr marL="0" indent="0">
              <a:buNone/>
            </a:pP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 = (4, 2, 3, [6, 5])</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[1] = 9</a:t>
            </a:r>
            <a:endParaRPr lang="en-GB" sz="1400" dirty="0">
              <a:latin typeface="Consolas" panose="020B0609020204030204" pitchFamily="49" charset="0"/>
              <a:cs typeface="Consolas" panose="020B0609020204030204" pitchFamily="49" charset="0"/>
            </a:endParaRPr>
          </a:p>
          <a:p>
            <a:pPr marL="0" indent="0">
              <a:buNone/>
            </a:pPr>
            <a:r>
              <a:rPr lang="en-GB" sz="1400" dirty="0" err="1">
                <a:solidFill>
                  <a:srgbClr val="FF0000"/>
                </a:solidFill>
                <a:latin typeface="Consolas" panose="020B0609020204030204" pitchFamily="49" charset="0"/>
                <a:cs typeface="Consolas" panose="020B0609020204030204" pitchFamily="49" charset="0"/>
              </a:rPr>
              <a:t>TypeError</a:t>
            </a:r>
            <a:r>
              <a:rPr lang="en-GB" sz="1400" dirty="0">
                <a:solidFill>
                  <a:srgbClr val="FF0000"/>
                </a:solidFill>
                <a:latin typeface="Consolas" panose="020B0609020204030204" pitchFamily="49" charset="0"/>
                <a:cs typeface="Consolas" panose="020B0609020204030204" pitchFamily="49" charset="0"/>
              </a:rPr>
              <a:t>: 'tuple' object does not support item assignment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However</a:t>
            </a:r>
            <a:r>
              <a:rPr lang="it-IT" sz="1400" dirty="0">
                <a:latin typeface="Consolas" panose="020B0609020204030204" pitchFamily="49" charset="0"/>
                <a:cs typeface="Consolas" panose="020B0609020204030204" pitchFamily="49" charset="0"/>
              </a:rPr>
              <a:t>…</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[3][0] = 9</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Tuples</a:t>
            </a:r>
            <a:r>
              <a:rPr lang="it-IT" sz="1400" dirty="0">
                <a:latin typeface="Consolas" panose="020B0609020204030204" pitchFamily="49" charset="0"/>
                <a:cs typeface="Consolas" panose="020B0609020204030204" pitchFamily="49" charset="0"/>
              </a:rPr>
              <a:t> can be </a:t>
            </a:r>
            <a:r>
              <a:rPr lang="it-IT" sz="1400" dirty="0" err="1">
                <a:latin typeface="Consolas" panose="020B0609020204030204" pitchFamily="49" charset="0"/>
                <a:cs typeface="Consolas" panose="020B0609020204030204" pitchFamily="49" charset="0"/>
              </a:rPr>
              <a:t>reassigned</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 = ('n', 'i', 'c', 'o', 'l', 'a')</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(4, 2, 3, [9, 5])</a:t>
            </a:r>
          </a:p>
          <a:p>
            <a:pPr marL="0" indent="0">
              <a:buNone/>
            </a:pPr>
            <a:r>
              <a:rPr lang="en-GB" sz="1400" dirty="0">
                <a:latin typeface="Consolas" panose="020B0609020204030204" pitchFamily="49" charset="0"/>
                <a:cs typeface="Consolas" panose="020B0609020204030204" pitchFamily="49" charset="0"/>
              </a:rPr>
              <a:t>('n',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'c', 'o', 'l', 'a')</a:t>
            </a:r>
          </a:p>
        </p:txBody>
      </p:sp>
      <p:sp>
        <p:nvSpPr>
          <p:cNvPr id="4" name="Slide Number Placeholder 3">
            <a:extLst>
              <a:ext uri="{FF2B5EF4-FFF2-40B4-BE49-F238E27FC236}">
                <a16:creationId xmlns:a16="http://schemas.microsoft.com/office/drawing/2014/main" id="{F38D91E3-1728-F441-85F8-425AF1A410E6}"/>
              </a:ext>
            </a:extLst>
          </p:cNvPr>
          <p:cNvSpPr>
            <a:spLocks noGrp="1"/>
          </p:cNvSpPr>
          <p:nvPr>
            <p:ph type="sldNum" sz="quarter" idx="10"/>
          </p:nvPr>
        </p:nvSpPr>
        <p:spPr/>
        <p:txBody>
          <a:bodyPr/>
          <a:lstStyle/>
          <a:p>
            <a:pPr>
              <a:defRPr/>
            </a:pPr>
            <a:fld id="{F2F2B1D7-7472-F447-9180-A50BF452206C}" type="slidenum">
              <a:rPr lang="it-IT" smtClean="0"/>
              <a:pPr>
                <a:defRPr/>
              </a:pPr>
              <a:t>28</a:t>
            </a:fld>
            <a:endParaRPr lang="it-IT" dirty="0"/>
          </a:p>
        </p:txBody>
      </p:sp>
    </p:spTree>
    <p:extLst>
      <p:ext uri="{BB962C8B-B14F-4D97-AF65-F5344CB8AC3E}">
        <p14:creationId xmlns:p14="http://schemas.microsoft.com/office/powerpoint/2010/main" val="2102445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80C60C-976F-354C-8AA0-B0FFAA6984D9}"/>
              </a:ext>
            </a:extLst>
          </p:cNvPr>
          <p:cNvSpPr>
            <a:spLocks noGrp="1"/>
          </p:cNvSpPr>
          <p:nvPr>
            <p:ph type="title"/>
          </p:nvPr>
        </p:nvSpPr>
        <p:spPr/>
        <p:txBody>
          <a:bodyPr/>
          <a:lstStyle/>
          <a:p>
            <a:r>
              <a:rPr lang="en-GB" dirty="0"/>
              <a:t>Access Tuple Elements</a:t>
            </a:r>
          </a:p>
        </p:txBody>
      </p:sp>
      <p:sp>
        <p:nvSpPr>
          <p:cNvPr id="6" name="Content Placeholder 5">
            <a:extLst>
              <a:ext uri="{FF2B5EF4-FFF2-40B4-BE49-F238E27FC236}">
                <a16:creationId xmlns:a16="http://schemas.microsoft.com/office/drawing/2014/main" id="{F23800C1-6A6D-F441-B75F-446F51C092E1}"/>
              </a:ext>
            </a:extLst>
          </p:cNvPr>
          <p:cNvSpPr>
            <a:spLocks noGrp="1"/>
          </p:cNvSpPr>
          <p:nvPr>
            <p:ph sz="half" idx="1"/>
          </p:nvPr>
        </p:nvSpPr>
        <p:spPr/>
        <p:txBody>
          <a:bodyPr/>
          <a:lstStyle/>
          <a:p>
            <a:r>
              <a:rPr lang="en-GB" sz="2000" dirty="0">
                <a:solidFill>
                  <a:schemeClr val="accent6">
                    <a:lumMod val="75000"/>
                  </a:schemeClr>
                </a:solidFill>
              </a:rPr>
              <a:t>We cannot change the elements in a tuple</a:t>
            </a:r>
            <a:r>
              <a:rPr lang="en-GB" sz="2000" dirty="0"/>
              <a:t>. It means that we cannot delete or remove items from a tuple.</a:t>
            </a:r>
          </a:p>
          <a:p>
            <a:r>
              <a:rPr lang="en-GB" sz="2000" dirty="0">
                <a:solidFill>
                  <a:schemeClr val="accent6">
                    <a:lumMod val="75000"/>
                  </a:schemeClr>
                </a:solidFill>
              </a:rPr>
              <a:t>Deleting a tuple entirely, however, is possible using the keyword del.</a:t>
            </a:r>
            <a:endParaRPr lang="en-GB" sz="1800" dirty="0">
              <a:solidFill>
                <a:schemeClr val="accent6">
                  <a:lumMod val="75000"/>
                </a:schemeClr>
              </a:solidFill>
            </a:endParaRPr>
          </a:p>
        </p:txBody>
      </p:sp>
      <p:sp>
        <p:nvSpPr>
          <p:cNvPr id="7" name="Content Placeholder 6">
            <a:extLst>
              <a:ext uri="{FF2B5EF4-FFF2-40B4-BE49-F238E27FC236}">
                <a16:creationId xmlns:a16="http://schemas.microsoft.com/office/drawing/2014/main" id="{0E609690-4AFA-254B-9AB7-936A19A37D95}"/>
              </a:ext>
            </a:extLst>
          </p:cNvPr>
          <p:cNvSpPr>
            <a:spLocks noGrp="1"/>
          </p:cNvSpPr>
          <p:nvPr>
            <p:ph sz="half" idx="2"/>
          </p:nvPr>
        </p:nvSpPr>
        <p:spPr/>
        <p:txBody>
          <a:bodyPr/>
          <a:lstStyle/>
          <a:p>
            <a:pPr marL="0" indent="0">
              <a:buNone/>
            </a:pP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 = ('n', 'i', 'c', 'o', 'l', 'a’)</a:t>
            </a:r>
            <a:endParaRPr lang="en-GB" sz="1400" dirty="0">
              <a:latin typeface="Consolas" panose="020B0609020204030204" pitchFamily="49" charset="0"/>
              <a:cs typeface="Consolas" panose="020B0609020204030204" pitchFamily="49" charset="0"/>
            </a:endParaRPr>
          </a:p>
          <a:p>
            <a:pPr marL="0" indent="0">
              <a:buNone/>
            </a:pPr>
            <a:endParaRPr lang="en-GB" sz="1400" dirty="0">
              <a:solidFill>
                <a:srgbClr val="FF0000"/>
              </a:solidFill>
              <a:latin typeface="Consolas" panose="020B0609020204030204" pitchFamily="49" charset="0"/>
              <a:cs typeface="Consolas" panose="020B0609020204030204" pitchFamily="49" charset="0"/>
            </a:endParaRPr>
          </a:p>
          <a:p>
            <a:pPr marL="0" indent="0">
              <a:buNone/>
            </a:pPr>
            <a:r>
              <a:rPr lang="en-GB" sz="1400" dirty="0">
                <a:solidFill>
                  <a:srgbClr val="FF0000"/>
                </a:solidFill>
                <a:latin typeface="Consolas" panose="020B0609020204030204" pitchFamily="49" charset="0"/>
                <a:cs typeface="Consolas" panose="020B0609020204030204" pitchFamily="49" charset="0"/>
              </a:rPr>
              <a:t>del </a:t>
            </a:r>
            <a:r>
              <a:rPr lang="en-GB" sz="1400" dirty="0" err="1">
                <a:solidFill>
                  <a:srgbClr val="FF0000"/>
                </a:solidFill>
                <a:latin typeface="Consolas" panose="020B0609020204030204" pitchFamily="49" charset="0"/>
                <a:cs typeface="Consolas" panose="020B0609020204030204" pitchFamily="49" charset="0"/>
              </a:rPr>
              <a:t>my_tuple</a:t>
            </a:r>
            <a:r>
              <a:rPr lang="en-GB" sz="1400" dirty="0">
                <a:solidFill>
                  <a:srgbClr val="FF0000"/>
                </a:solidFill>
                <a:latin typeface="Consolas" panose="020B0609020204030204" pitchFamily="49" charset="0"/>
                <a:cs typeface="Consolas" panose="020B0609020204030204" pitchFamily="49" charset="0"/>
              </a:rPr>
              <a:t>[3]</a:t>
            </a:r>
            <a:endParaRPr lang="en-GB" sz="1400" dirty="0">
              <a:latin typeface="Consolas" panose="020B0609020204030204" pitchFamily="49" charset="0"/>
              <a:cs typeface="Consolas" panose="020B0609020204030204" pitchFamily="49" charset="0"/>
            </a:endParaRPr>
          </a:p>
          <a:p>
            <a:pPr marL="0" indent="0">
              <a:buNone/>
            </a:pPr>
            <a:r>
              <a:rPr lang="en-GB" sz="1400" dirty="0">
                <a:solidFill>
                  <a:srgbClr val="FF0000"/>
                </a:solidFill>
                <a:latin typeface="Consolas" panose="020B0609020204030204" pitchFamily="49" charset="0"/>
                <a:cs typeface="Consolas" panose="020B0609020204030204" pitchFamily="49" charset="0"/>
              </a:rPr>
              <a:t># </a:t>
            </a:r>
            <a:r>
              <a:rPr lang="en-GB" sz="1400" dirty="0" err="1">
                <a:solidFill>
                  <a:srgbClr val="FF0000"/>
                </a:solidFill>
                <a:latin typeface="Consolas" panose="020B0609020204030204" pitchFamily="49" charset="0"/>
                <a:cs typeface="Consolas" panose="020B0609020204030204" pitchFamily="49" charset="0"/>
              </a:rPr>
              <a:t>TypeError</a:t>
            </a:r>
            <a:r>
              <a:rPr lang="en-GB" sz="1400" dirty="0">
                <a:solidFill>
                  <a:srgbClr val="FF0000"/>
                </a:solidFill>
                <a:latin typeface="Consolas" panose="020B0609020204030204" pitchFamily="49" charset="0"/>
                <a:cs typeface="Consolas" panose="020B0609020204030204" pitchFamily="49" charset="0"/>
              </a:rPr>
              <a:t>: 'tuple' object doesn't support item deletion</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del </a:t>
            </a:r>
            <a:r>
              <a:rPr lang="en-GB" sz="1400" dirty="0" err="1">
                <a:latin typeface="Consolas" panose="020B0609020204030204" pitchFamily="49" charset="0"/>
                <a:cs typeface="Consolas" panose="020B0609020204030204" pitchFamily="49" charset="0"/>
              </a:rPr>
              <a:t>my_tuple</a:t>
            </a: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solidFill>
                  <a:srgbClr val="FF0000"/>
                </a:solidFill>
                <a:latin typeface="Consolas" panose="020B0609020204030204" pitchFamily="49" charset="0"/>
                <a:cs typeface="Consolas" panose="020B0609020204030204" pitchFamily="49" charset="0"/>
              </a:rPr>
              <a:t>print(</a:t>
            </a:r>
            <a:r>
              <a:rPr lang="en-GB" sz="1400" dirty="0" err="1">
                <a:solidFill>
                  <a:srgbClr val="FF0000"/>
                </a:solidFill>
                <a:latin typeface="Consolas" panose="020B0609020204030204" pitchFamily="49" charset="0"/>
                <a:cs typeface="Consolas" panose="020B0609020204030204" pitchFamily="49" charset="0"/>
              </a:rPr>
              <a:t>my_tuple</a:t>
            </a:r>
            <a:r>
              <a:rPr lang="en-GB" sz="1400" dirty="0">
                <a:solidFill>
                  <a:srgbClr val="FF0000"/>
                </a:solidFill>
                <a:latin typeface="Consolas" panose="020B0609020204030204" pitchFamily="49" charset="0"/>
                <a:cs typeface="Consolas" panose="020B0609020204030204" pitchFamily="49" charset="0"/>
              </a:rPr>
              <a:t>)</a:t>
            </a:r>
          </a:p>
          <a:p>
            <a:pPr marL="0" indent="0">
              <a:buNone/>
            </a:pPr>
            <a:r>
              <a:rPr lang="en-GB" sz="1400" dirty="0">
                <a:solidFill>
                  <a:srgbClr val="FF0000"/>
                </a:solidFill>
                <a:latin typeface="Consolas" panose="020B0609020204030204" pitchFamily="49" charset="0"/>
                <a:cs typeface="Consolas" panose="020B0609020204030204" pitchFamily="49" charset="0"/>
              </a:rPr>
              <a:t># </a:t>
            </a:r>
            <a:r>
              <a:rPr lang="en-GB" sz="1400" dirty="0" err="1">
                <a:solidFill>
                  <a:srgbClr val="FF0000"/>
                </a:solidFill>
                <a:latin typeface="Consolas" panose="020B0609020204030204" pitchFamily="49" charset="0"/>
                <a:cs typeface="Consolas" panose="020B0609020204030204" pitchFamily="49" charset="0"/>
              </a:rPr>
              <a:t>NameError</a:t>
            </a:r>
            <a:r>
              <a:rPr lang="en-GB" sz="1400" dirty="0">
                <a:solidFill>
                  <a:srgbClr val="FF0000"/>
                </a:solidFill>
                <a:latin typeface="Consolas" panose="020B0609020204030204" pitchFamily="49" charset="0"/>
                <a:cs typeface="Consolas" panose="020B0609020204030204" pitchFamily="49" charset="0"/>
              </a:rPr>
              <a:t>: name '</a:t>
            </a:r>
            <a:r>
              <a:rPr lang="en-GB" sz="1400" dirty="0" err="1">
                <a:solidFill>
                  <a:srgbClr val="FF0000"/>
                </a:solidFill>
                <a:latin typeface="Consolas" panose="020B0609020204030204" pitchFamily="49" charset="0"/>
                <a:cs typeface="Consolas" panose="020B0609020204030204" pitchFamily="49" charset="0"/>
              </a:rPr>
              <a:t>my_tuple</a:t>
            </a:r>
            <a:r>
              <a:rPr lang="en-GB" sz="1400" dirty="0">
                <a:solidFill>
                  <a:srgbClr val="FF0000"/>
                </a:solidFill>
                <a:latin typeface="Consolas" panose="020B0609020204030204" pitchFamily="49" charset="0"/>
                <a:cs typeface="Consolas" panose="020B0609020204030204" pitchFamily="49" charset="0"/>
              </a:rPr>
              <a:t>' is not defined</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38D91E3-1728-F441-85F8-425AF1A410E6}"/>
              </a:ext>
            </a:extLst>
          </p:cNvPr>
          <p:cNvSpPr>
            <a:spLocks noGrp="1"/>
          </p:cNvSpPr>
          <p:nvPr>
            <p:ph type="sldNum" sz="quarter" idx="10"/>
          </p:nvPr>
        </p:nvSpPr>
        <p:spPr/>
        <p:txBody>
          <a:bodyPr/>
          <a:lstStyle/>
          <a:p>
            <a:pPr>
              <a:defRPr/>
            </a:pPr>
            <a:fld id="{F2F2B1D7-7472-F447-9180-A50BF452206C}" type="slidenum">
              <a:rPr lang="it-IT" smtClean="0"/>
              <a:pPr>
                <a:defRPr/>
              </a:pPr>
              <a:t>29</a:t>
            </a:fld>
            <a:endParaRPr lang="it-IT" dirty="0"/>
          </a:p>
        </p:txBody>
      </p:sp>
    </p:spTree>
    <p:extLst>
      <p:ext uri="{BB962C8B-B14F-4D97-AF65-F5344CB8AC3E}">
        <p14:creationId xmlns:p14="http://schemas.microsoft.com/office/powerpoint/2010/main" val="96412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Resizable Array ~O(n)</a:t>
            </a:r>
          </a:p>
        </p:txBody>
      </p:sp>
      <p:pic>
        <p:nvPicPr>
          <p:cNvPr id="4" name="Content Placeholder 3" descr="Dynamic-Table.png"/>
          <p:cNvPicPr>
            <a:picLocks noGrp="1" noChangeAspect="1"/>
          </p:cNvPicPr>
          <p:nvPr>
            <p:ph idx="1"/>
          </p:nvPr>
        </p:nvPicPr>
        <p:blipFill>
          <a:blip r:embed="rId2">
            <a:extLst>
              <a:ext uri="{28A0092B-C50C-407E-A947-70E740481C1C}">
                <a14:useLocalDpi xmlns:a14="http://schemas.microsoft.com/office/drawing/2010/main" val="0"/>
              </a:ext>
            </a:extLst>
          </a:blip>
          <a:srcRect l="-22065" r="-22065"/>
          <a:stretch>
            <a:fillRect/>
          </a:stretch>
        </p:blipFill>
        <p:spPr/>
      </p:pic>
    </p:spTree>
    <p:extLst>
      <p:ext uri="{BB962C8B-B14F-4D97-AF65-F5344CB8AC3E}">
        <p14:creationId xmlns:p14="http://schemas.microsoft.com/office/powerpoint/2010/main" val="4034495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80C60C-976F-354C-8AA0-B0FFAA6984D9}"/>
              </a:ext>
            </a:extLst>
          </p:cNvPr>
          <p:cNvSpPr>
            <a:spLocks noGrp="1"/>
          </p:cNvSpPr>
          <p:nvPr>
            <p:ph type="title"/>
          </p:nvPr>
        </p:nvSpPr>
        <p:spPr/>
        <p:txBody>
          <a:bodyPr/>
          <a:lstStyle/>
          <a:p>
            <a:r>
              <a:rPr lang="en-GB" dirty="0"/>
              <a:t>Other Tuple Operations</a:t>
            </a:r>
          </a:p>
        </p:txBody>
      </p:sp>
      <p:sp>
        <p:nvSpPr>
          <p:cNvPr id="6" name="Content Placeholder 5">
            <a:extLst>
              <a:ext uri="{FF2B5EF4-FFF2-40B4-BE49-F238E27FC236}">
                <a16:creationId xmlns:a16="http://schemas.microsoft.com/office/drawing/2014/main" id="{F23800C1-6A6D-F441-B75F-446F51C092E1}"/>
              </a:ext>
            </a:extLst>
          </p:cNvPr>
          <p:cNvSpPr>
            <a:spLocks noGrp="1"/>
          </p:cNvSpPr>
          <p:nvPr>
            <p:ph sz="half" idx="1"/>
          </p:nvPr>
        </p:nvSpPr>
        <p:spPr/>
        <p:txBody>
          <a:bodyPr/>
          <a:lstStyle/>
          <a:p>
            <a:r>
              <a:rPr lang="en-GB" sz="2000" dirty="0"/>
              <a:t>We can test if an item exists in a tuple or not, using the keyword in.</a:t>
            </a:r>
          </a:p>
          <a:p>
            <a:r>
              <a:rPr lang="en-GB" sz="1800" dirty="0"/>
              <a:t>We can use a for loop to iterate through each item in a tuple.</a:t>
            </a:r>
          </a:p>
        </p:txBody>
      </p:sp>
      <p:sp>
        <p:nvSpPr>
          <p:cNvPr id="7" name="Content Placeholder 6">
            <a:extLst>
              <a:ext uri="{FF2B5EF4-FFF2-40B4-BE49-F238E27FC236}">
                <a16:creationId xmlns:a16="http://schemas.microsoft.com/office/drawing/2014/main" id="{0E609690-4AFA-254B-9AB7-936A19A37D95}"/>
              </a:ext>
            </a:extLst>
          </p:cNvPr>
          <p:cNvSpPr>
            <a:spLocks noGrp="1"/>
          </p:cNvSpPr>
          <p:nvPr>
            <p:ph sz="half" idx="2"/>
          </p:nvPr>
        </p:nvSpPr>
        <p:spPr/>
        <p:txBody>
          <a:bodyPr/>
          <a:lstStyle/>
          <a:p>
            <a:pPr marL="0" indent="0">
              <a:buNone/>
            </a:pP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 = ('a', 'p', 'p', 'l', 'e',)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print('a' in </a:t>
            </a: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print('b' in </a:t>
            </a: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print('g' not in </a:t>
            </a: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iterate through a tuple</a:t>
            </a:r>
          </a:p>
          <a:p>
            <a:pPr marL="0" indent="0">
              <a:buNone/>
            </a:pPr>
            <a:r>
              <a:rPr lang="en-GB" sz="1400" dirty="0">
                <a:latin typeface="Consolas" panose="020B0609020204030204" pitchFamily="49" charset="0"/>
                <a:cs typeface="Consolas" panose="020B0609020204030204" pitchFamily="49" charset="0"/>
              </a:rPr>
              <a:t>for name in ('John', 'Kate'):</a:t>
            </a:r>
          </a:p>
          <a:p>
            <a:pPr marL="0" indent="0">
              <a:buNone/>
            </a:pPr>
            <a:r>
              <a:rPr lang="en-GB" sz="1400" dirty="0">
                <a:latin typeface="Consolas" panose="020B0609020204030204" pitchFamily="49" charset="0"/>
                <a:cs typeface="Consolas" panose="020B0609020204030204" pitchFamily="49" charset="0"/>
              </a:rPr>
              <a:t>    print("Hello", name)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True</a:t>
            </a:r>
          </a:p>
          <a:p>
            <a:pPr marL="0" indent="0">
              <a:buNone/>
            </a:pPr>
            <a:r>
              <a:rPr lang="en-GB" sz="1400" dirty="0">
                <a:latin typeface="Consolas" panose="020B0609020204030204" pitchFamily="49" charset="0"/>
                <a:cs typeface="Consolas" panose="020B0609020204030204" pitchFamily="49" charset="0"/>
              </a:rPr>
              <a:t>False</a:t>
            </a:r>
          </a:p>
          <a:p>
            <a:pPr marL="0" indent="0">
              <a:buNone/>
            </a:pPr>
            <a:r>
              <a:rPr lang="en-GB" sz="1400" dirty="0">
                <a:latin typeface="Consolas" panose="020B0609020204030204" pitchFamily="49" charset="0"/>
                <a:cs typeface="Consolas" panose="020B0609020204030204" pitchFamily="49" charset="0"/>
              </a:rPr>
              <a:t>True</a:t>
            </a:r>
          </a:p>
          <a:p>
            <a:pPr marL="0" indent="0">
              <a:buNone/>
            </a:pPr>
            <a:r>
              <a:rPr lang="en-GB" sz="1400" dirty="0">
                <a:latin typeface="Consolas" panose="020B0609020204030204" pitchFamily="49" charset="0"/>
                <a:cs typeface="Consolas" panose="020B0609020204030204" pitchFamily="49" charset="0"/>
              </a:rPr>
              <a:t>Hello John</a:t>
            </a:r>
          </a:p>
          <a:p>
            <a:pPr marL="0" indent="0">
              <a:buNone/>
            </a:pPr>
            <a:r>
              <a:rPr lang="en-GB" sz="1400" dirty="0">
                <a:latin typeface="Consolas" panose="020B0609020204030204" pitchFamily="49" charset="0"/>
                <a:cs typeface="Consolas" panose="020B0609020204030204" pitchFamily="49" charset="0"/>
              </a:rPr>
              <a:t>Hello Kate</a:t>
            </a:r>
          </a:p>
        </p:txBody>
      </p:sp>
      <p:sp>
        <p:nvSpPr>
          <p:cNvPr id="4" name="Slide Number Placeholder 3">
            <a:extLst>
              <a:ext uri="{FF2B5EF4-FFF2-40B4-BE49-F238E27FC236}">
                <a16:creationId xmlns:a16="http://schemas.microsoft.com/office/drawing/2014/main" id="{F38D91E3-1728-F441-85F8-425AF1A410E6}"/>
              </a:ext>
            </a:extLst>
          </p:cNvPr>
          <p:cNvSpPr>
            <a:spLocks noGrp="1"/>
          </p:cNvSpPr>
          <p:nvPr>
            <p:ph type="sldNum" sz="quarter" idx="10"/>
          </p:nvPr>
        </p:nvSpPr>
        <p:spPr/>
        <p:txBody>
          <a:bodyPr/>
          <a:lstStyle/>
          <a:p>
            <a:pPr>
              <a:defRPr/>
            </a:pPr>
            <a:fld id="{F2F2B1D7-7472-F447-9180-A50BF452206C}" type="slidenum">
              <a:rPr lang="it-IT" smtClean="0"/>
              <a:pPr>
                <a:defRPr/>
              </a:pPr>
              <a:t>30</a:t>
            </a:fld>
            <a:endParaRPr lang="it-IT" dirty="0"/>
          </a:p>
        </p:txBody>
      </p:sp>
    </p:spTree>
    <p:extLst>
      <p:ext uri="{BB962C8B-B14F-4D97-AF65-F5344CB8AC3E}">
        <p14:creationId xmlns:p14="http://schemas.microsoft.com/office/powerpoint/2010/main" val="933929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66A2-1B9C-574A-A691-EE20FD9FF2A1}"/>
              </a:ext>
            </a:extLst>
          </p:cNvPr>
          <p:cNvSpPr>
            <a:spLocks noGrp="1"/>
          </p:cNvSpPr>
          <p:nvPr>
            <p:ph type="title"/>
          </p:nvPr>
        </p:nvSpPr>
        <p:spPr/>
        <p:txBody>
          <a:bodyPr/>
          <a:lstStyle/>
          <a:p>
            <a:r>
              <a:rPr lang="en-GB" dirty="0"/>
              <a:t>Advantages of Tuple over List</a:t>
            </a:r>
          </a:p>
        </p:txBody>
      </p:sp>
      <p:sp>
        <p:nvSpPr>
          <p:cNvPr id="6" name="Content Placeholder 5">
            <a:extLst>
              <a:ext uri="{FF2B5EF4-FFF2-40B4-BE49-F238E27FC236}">
                <a16:creationId xmlns:a16="http://schemas.microsoft.com/office/drawing/2014/main" id="{1BCB1DFF-FF1B-9742-83C4-F50A4CF2EC17}"/>
              </a:ext>
            </a:extLst>
          </p:cNvPr>
          <p:cNvSpPr>
            <a:spLocks noGrp="1"/>
          </p:cNvSpPr>
          <p:nvPr>
            <p:ph idx="1"/>
          </p:nvPr>
        </p:nvSpPr>
        <p:spPr/>
        <p:txBody>
          <a:bodyPr/>
          <a:lstStyle/>
          <a:p>
            <a:r>
              <a:rPr lang="en-GB" sz="2400" dirty="0"/>
              <a:t>Since tuples are quite similar to lists, both of them are used in similar situations. However, </a:t>
            </a:r>
            <a:r>
              <a:rPr lang="en-GB" sz="2400" dirty="0">
                <a:solidFill>
                  <a:schemeClr val="accent6">
                    <a:lumMod val="75000"/>
                  </a:schemeClr>
                </a:solidFill>
              </a:rPr>
              <a:t>there are certain advantages of implementing a tuple over a list</a:t>
            </a:r>
            <a:r>
              <a:rPr lang="en-GB" sz="2400" dirty="0"/>
              <a:t>. Below listed are some of the main advantages:</a:t>
            </a:r>
          </a:p>
          <a:p>
            <a:pPr lvl="1"/>
            <a:r>
              <a:rPr lang="en-GB" sz="1800" dirty="0"/>
              <a:t>We generally use tuples for heterogeneous (different) data types and lists for homogeneous data types.</a:t>
            </a:r>
          </a:p>
          <a:p>
            <a:pPr lvl="1"/>
            <a:r>
              <a:rPr lang="en-GB" sz="1800" dirty="0"/>
              <a:t>Since tuples are immutable, iterating through a tuple is faster than with list. </a:t>
            </a:r>
          </a:p>
          <a:p>
            <a:pPr lvl="1"/>
            <a:r>
              <a:rPr lang="en-GB" sz="1800" dirty="0"/>
              <a:t>Tuples that contain immutable elements can be used as a key for a dictionary. With lists, this is not possible.</a:t>
            </a:r>
          </a:p>
          <a:p>
            <a:pPr lvl="1"/>
            <a:r>
              <a:rPr lang="en-GB" sz="1800" dirty="0"/>
              <a:t>If you have data that doesn't change, implementing it as tuple will guarantee that it remains write-protected.</a:t>
            </a:r>
          </a:p>
        </p:txBody>
      </p:sp>
      <p:sp>
        <p:nvSpPr>
          <p:cNvPr id="5" name="Slide Number Placeholder 4">
            <a:extLst>
              <a:ext uri="{FF2B5EF4-FFF2-40B4-BE49-F238E27FC236}">
                <a16:creationId xmlns:a16="http://schemas.microsoft.com/office/drawing/2014/main" id="{D7490D41-7C58-B244-A1AF-0E6F870C777B}"/>
              </a:ext>
            </a:extLst>
          </p:cNvPr>
          <p:cNvSpPr>
            <a:spLocks noGrp="1"/>
          </p:cNvSpPr>
          <p:nvPr>
            <p:ph type="sldNum" sz="quarter" idx="10"/>
          </p:nvPr>
        </p:nvSpPr>
        <p:spPr/>
        <p:txBody>
          <a:bodyPr/>
          <a:lstStyle/>
          <a:p>
            <a:pPr>
              <a:defRPr/>
            </a:pPr>
            <a:fld id="{C0F5EEF4-5380-CA44-921D-21E069A5ECCA}" type="slidenum">
              <a:rPr lang="it-IT" smtClean="0"/>
              <a:pPr>
                <a:defRPr/>
              </a:pPr>
              <a:t>31</a:t>
            </a:fld>
            <a:endParaRPr lang="it-IT" dirty="0"/>
          </a:p>
        </p:txBody>
      </p:sp>
    </p:spTree>
    <p:extLst>
      <p:ext uri="{BB962C8B-B14F-4D97-AF65-F5344CB8AC3E}">
        <p14:creationId xmlns:p14="http://schemas.microsoft.com/office/powerpoint/2010/main" val="4265487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dirty="0"/>
              <a:t>Sets</a:t>
            </a:r>
          </a:p>
        </p:txBody>
      </p:sp>
    </p:spTree>
    <p:extLst>
      <p:ext uri="{BB962C8B-B14F-4D97-AF65-F5344CB8AC3E}">
        <p14:creationId xmlns:p14="http://schemas.microsoft.com/office/powerpoint/2010/main" val="2568319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en-GB" dirty="0"/>
              <a:t>Sets</a:t>
            </a:r>
          </a:p>
        </p:txBody>
      </p:sp>
      <p:sp>
        <p:nvSpPr>
          <p:cNvPr id="3" name="Content Placeholder 2">
            <a:extLst>
              <a:ext uri="{FF2B5EF4-FFF2-40B4-BE49-F238E27FC236}">
                <a16:creationId xmlns:a16="http://schemas.microsoft.com/office/drawing/2014/main" id="{BB89EE9F-E97D-1E47-8A3F-9F60835593DF}"/>
              </a:ext>
            </a:extLst>
          </p:cNvPr>
          <p:cNvSpPr>
            <a:spLocks noGrp="1"/>
          </p:cNvSpPr>
          <p:nvPr>
            <p:ph idx="1"/>
          </p:nvPr>
        </p:nvSpPr>
        <p:spPr/>
        <p:txBody>
          <a:bodyPr/>
          <a:lstStyle/>
          <a:p>
            <a:r>
              <a:rPr lang="en-GB" sz="2400" dirty="0">
                <a:solidFill>
                  <a:schemeClr val="accent6">
                    <a:lumMod val="75000"/>
                  </a:schemeClr>
                </a:solidFill>
              </a:rPr>
              <a:t>A Set is an unordered collection data type that is </a:t>
            </a:r>
            <a:r>
              <a:rPr lang="en-GB" sz="2400" dirty="0" err="1">
                <a:solidFill>
                  <a:schemeClr val="accent6">
                    <a:lumMod val="75000"/>
                  </a:schemeClr>
                </a:solidFill>
              </a:rPr>
              <a:t>iterable</a:t>
            </a:r>
            <a:r>
              <a:rPr lang="en-GB" sz="2400" dirty="0">
                <a:solidFill>
                  <a:schemeClr val="accent6">
                    <a:lumMod val="75000"/>
                  </a:schemeClr>
                </a:solidFill>
              </a:rPr>
              <a:t>, mutable and has no duplicate elements. </a:t>
            </a:r>
          </a:p>
          <a:p>
            <a:r>
              <a:rPr lang="en-GB" sz="2400" dirty="0">
                <a:solidFill>
                  <a:schemeClr val="accent6">
                    <a:lumMod val="75000"/>
                  </a:schemeClr>
                </a:solidFill>
              </a:rPr>
              <a:t>Set items must be immutable (e.g., lists are not allowed)</a:t>
            </a:r>
          </a:p>
          <a:p>
            <a:r>
              <a:rPr lang="en-GB" sz="2400" dirty="0"/>
              <a:t>The Set class represents the mathematical notion of a set. </a:t>
            </a:r>
          </a:p>
          <a:p>
            <a:r>
              <a:rPr lang="en-GB" sz="2400" dirty="0"/>
              <a:t>The major advantage of using a set, as opposed to a list, is that </a:t>
            </a:r>
            <a:r>
              <a:rPr lang="en-GB" sz="2400" dirty="0">
                <a:solidFill>
                  <a:schemeClr val="accent6">
                    <a:lumMod val="75000"/>
                  </a:schemeClr>
                </a:solidFill>
              </a:rPr>
              <a:t>it has a highly optimized method for checking whether a specific element is contained in the set</a:t>
            </a:r>
            <a:r>
              <a:rPr lang="en-GB" sz="2400" dirty="0"/>
              <a:t>. </a:t>
            </a:r>
          </a:p>
          <a:p>
            <a:r>
              <a:rPr lang="en-GB" sz="2400" dirty="0"/>
              <a:t>This is based on a data structure known as a </a:t>
            </a:r>
            <a:r>
              <a:rPr lang="en-GB" sz="2400" dirty="0">
                <a:solidFill>
                  <a:schemeClr val="accent6">
                    <a:lumMod val="75000"/>
                  </a:schemeClr>
                </a:solidFill>
              </a:rPr>
              <a:t>hash table</a:t>
            </a:r>
            <a:r>
              <a:rPr lang="en-GB" sz="2400" dirty="0"/>
              <a:t>. Since sets are unordered, we cannot access items using indexes like we do in lists.</a:t>
            </a: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33</a:t>
            </a:fld>
            <a:endParaRPr lang="it-IT" dirty="0"/>
          </a:p>
        </p:txBody>
      </p:sp>
    </p:spTree>
    <p:extLst>
      <p:ext uri="{BB962C8B-B14F-4D97-AF65-F5344CB8AC3E}">
        <p14:creationId xmlns:p14="http://schemas.microsoft.com/office/powerpoint/2010/main" val="2977847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it-IT" dirty="0" err="1"/>
              <a:t>Constructing</a:t>
            </a:r>
            <a:r>
              <a:rPr lang="it-IT" dirty="0"/>
              <a:t> Sets</a:t>
            </a:r>
            <a:endParaRPr lang="en-GB" dirty="0"/>
          </a:p>
        </p:txBody>
      </p:sp>
      <p:sp>
        <p:nvSpPr>
          <p:cNvPr id="3" name="Content Placeholder 2">
            <a:extLst>
              <a:ext uri="{FF2B5EF4-FFF2-40B4-BE49-F238E27FC236}">
                <a16:creationId xmlns:a16="http://schemas.microsoft.com/office/drawing/2014/main" id="{BB89EE9F-E97D-1E47-8A3F-9F60835593DF}"/>
              </a:ext>
            </a:extLst>
          </p:cNvPr>
          <p:cNvSpPr>
            <a:spLocks noGrp="1"/>
          </p:cNvSpPr>
          <p:nvPr>
            <p:ph sz="half" idx="1"/>
          </p:nvPr>
        </p:nvSpPr>
        <p:spPr/>
        <p:txBody>
          <a:bodyPr/>
          <a:lstStyle/>
          <a:p>
            <a:r>
              <a:rPr lang="it-IT" sz="2000" dirty="0"/>
              <a:t>A set </a:t>
            </a:r>
            <a:r>
              <a:rPr lang="it-IT" sz="2000" dirty="0" err="1"/>
              <a:t>is</a:t>
            </a:r>
            <a:r>
              <a:rPr lang="it-IT" sz="2000" dirty="0"/>
              <a:t> </a:t>
            </a:r>
            <a:r>
              <a:rPr lang="it-IT" sz="2000" dirty="0" err="1"/>
              <a:t>created</a:t>
            </a:r>
            <a:r>
              <a:rPr lang="it-IT" sz="2000" dirty="0"/>
              <a:t> by </a:t>
            </a:r>
            <a:r>
              <a:rPr lang="it-IT" sz="2000" dirty="0" err="1">
                <a:solidFill>
                  <a:schemeClr val="accent6">
                    <a:lumMod val="75000"/>
                  </a:schemeClr>
                </a:solidFill>
              </a:rPr>
              <a:t>placing</a:t>
            </a:r>
            <a:r>
              <a:rPr lang="it-IT" sz="2000" dirty="0">
                <a:solidFill>
                  <a:schemeClr val="accent6">
                    <a:lumMod val="75000"/>
                  </a:schemeClr>
                </a:solidFill>
              </a:rPr>
              <a:t> </a:t>
            </a:r>
            <a:r>
              <a:rPr lang="it-IT" sz="2000" dirty="0" err="1">
                <a:solidFill>
                  <a:schemeClr val="accent6">
                    <a:lumMod val="75000"/>
                  </a:schemeClr>
                </a:solidFill>
              </a:rPr>
              <a:t>all</a:t>
            </a:r>
            <a:r>
              <a:rPr lang="it-IT" sz="2000" dirty="0">
                <a:solidFill>
                  <a:schemeClr val="accent6">
                    <a:lumMod val="75000"/>
                  </a:schemeClr>
                </a:solidFill>
              </a:rPr>
              <a:t> the </a:t>
            </a:r>
            <a:r>
              <a:rPr lang="it-IT" sz="2000" dirty="0" err="1">
                <a:solidFill>
                  <a:schemeClr val="accent6">
                    <a:lumMod val="75000"/>
                  </a:schemeClr>
                </a:solidFill>
              </a:rPr>
              <a:t>items</a:t>
            </a:r>
            <a:r>
              <a:rPr lang="it-IT" sz="2000" dirty="0">
                <a:solidFill>
                  <a:schemeClr val="accent6">
                    <a:lumMod val="75000"/>
                  </a:schemeClr>
                </a:solidFill>
              </a:rPr>
              <a:t> (</a:t>
            </a:r>
            <a:r>
              <a:rPr lang="it-IT" sz="2000" dirty="0" err="1">
                <a:solidFill>
                  <a:schemeClr val="accent6">
                    <a:lumMod val="75000"/>
                  </a:schemeClr>
                </a:solidFill>
              </a:rPr>
              <a:t>elements</a:t>
            </a:r>
            <a:r>
              <a:rPr lang="it-IT" sz="2000" dirty="0">
                <a:solidFill>
                  <a:schemeClr val="accent6">
                    <a:lumMod val="75000"/>
                  </a:schemeClr>
                </a:solidFill>
              </a:rPr>
              <a:t>) inside </a:t>
            </a:r>
            <a:r>
              <a:rPr lang="it-IT" sz="2000" dirty="0" err="1">
                <a:solidFill>
                  <a:schemeClr val="accent6">
                    <a:lumMod val="75000"/>
                  </a:schemeClr>
                </a:solidFill>
              </a:rPr>
              <a:t>curly</a:t>
            </a:r>
            <a:r>
              <a:rPr lang="it-IT" sz="2000" dirty="0">
                <a:solidFill>
                  <a:schemeClr val="accent6">
                    <a:lumMod val="75000"/>
                  </a:schemeClr>
                </a:solidFill>
              </a:rPr>
              <a:t> </a:t>
            </a:r>
            <a:r>
              <a:rPr lang="it-IT" sz="2000" dirty="0" err="1">
                <a:solidFill>
                  <a:schemeClr val="accent6">
                    <a:lumMod val="75000"/>
                  </a:schemeClr>
                </a:solidFill>
              </a:rPr>
              <a:t>braces</a:t>
            </a:r>
            <a:r>
              <a:rPr lang="it-IT" sz="2000" dirty="0">
                <a:solidFill>
                  <a:schemeClr val="accent6">
                    <a:lumMod val="75000"/>
                  </a:schemeClr>
                </a:solidFill>
              </a:rPr>
              <a:t> {}</a:t>
            </a:r>
            <a:r>
              <a:rPr lang="it-IT" sz="2000" dirty="0"/>
              <a:t>, </a:t>
            </a:r>
            <a:r>
              <a:rPr lang="it-IT" sz="2000" dirty="0" err="1"/>
              <a:t>separated</a:t>
            </a:r>
            <a:r>
              <a:rPr lang="it-IT" sz="2000" dirty="0"/>
              <a:t> by comma, or by </a:t>
            </a:r>
            <a:r>
              <a:rPr lang="it-IT" sz="2000" dirty="0" err="1"/>
              <a:t>using</a:t>
            </a:r>
            <a:r>
              <a:rPr lang="it-IT" sz="2000" dirty="0"/>
              <a:t> the </a:t>
            </a:r>
            <a:r>
              <a:rPr lang="it-IT" sz="2000" dirty="0" err="1">
                <a:solidFill>
                  <a:schemeClr val="accent6">
                    <a:lumMod val="75000"/>
                  </a:schemeClr>
                </a:solidFill>
              </a:rPr>
              <a:t>built</a:t>
            </a:r>
            <a:r>
              <a:rPr lang="it-IT" sz="2000" dirty="0">
                <a:solidFill>
                  <a:schemeClr val="accent6">
                    <a:lumMod val="75000"/>
                  </a:schemeClr>
                </a:solidFill>
              </a:rPr>
              <a:t>-in set() </a:t>
            </a:r>
            <a:r>
              <a:rPr lang="it-IT" sz="2000" dirty="0" err="1"/>
              <a:t>function</a:t>
            </a:r>
            <a:r>
              <a:rPr lang="it-IT" sz="2000" dirty="0"/>
              <a:t>.</a:t>
            </a:r>
          </a:p>
          <a:p>
            <a:r>
              <a:rPr lang="it-IT" sz="2000" dirty="0" err="1"/>
              <a:t>It</a:t>
            </a:r>
            <a:r>
              <a:rPr lang="it-IT" sz="2000" dirty="0"/>
              <a:t> can </a:t>
            </a:r>
            <a:r>
              <a:rPr lang="it-IT" sz="2000" dirty="0" err="1"/>
              <a:t>have</a:t>
            </a:r>
            <a:r>
              <a:rPr lang="it-IT" sz="2000" dirty="0"/>
              <a:t> </a:t>
            </a:r>
            <a:r>
              <a:rPr lang="it-IT" sz="2000" dirty="0" err="1"/>
              <a:t>any</a:t>
            </a:r>
            <a:r>
              <a:rPr lang="it-IT" sz="2000" dirty="0"/>
              <a:t> </a:t>
            </a:r>
            <a:r>
              <a:rPr lang="it-IT" sz="2000" dirty="0" err="1"/>
              <a:t>number</a:t>
            </a:r>
            <a:r>
              <a:rPr lang="it-IT" sz="2000" dirty="0"/>
              <a:t> of </a:t>
            </a:r>
            <a:r>
              <a:rPr lang="it-IT" sz="2000" dirty="0" err="1"/>
              <a:t>items</a:t>
            </a:r>
            <a:r>
              <a:rPr lang="it-IT" sz="2000" dirty="0"/>
              <a:t> and </a:t>
            </a:r>
            <a:r>
              <a:rPr lang="it-IT" sz="2000" dirty="0" err="1"/>
              <a:t>they</a:t>
            </a:r>
            <a:r>
              <a:rPr lang="it-IT" sz="2000" dirty="0"/>
              <a:t> </a:t>
            </a:r>
            <a:r>
              <a:rPr lang="it-IT" sz="2000" dirty="0" err="1"/>
              <a:t>may</a:t>
            </a:r>
            <a:r>
              <a:rPr lang="it-IT" sz="2000" dirty="0"/>
              <a:t> be of </a:t>
            </a:r>
            <a:r>
              <a:rPr lang="it-IT" sz="2000" dirty="0" err="1"/>
              <a:t>different</a:t>
            </a:r>
            <a:r>
              <a:rPr lang="it-IT" sz="2000" dirty="0"/>
              <a:t> </a:t>
            </a:r>
            <a:r>
              <a:rPr lang="it-IT" sz="2000" dirty="0" err="1"/>
              <a:t>types</a:t>
            </a:r>
            <a:r>
              <a:rPr lang="it-IT" sz="2000" dirty="0"/>
              <a:t> (</a:t>
            </a:r>
            <a:r>
              <a:rPr lang="it-IT" sz="2000" dirty="0" err="1"/>
              <a:t>integer</a:t>
            </a:r>
            <a:r>
              <a:rPr lang="it-IT" sz="2000" dirty="0"/>
              <a:t>, float, </a:t>
            </a:r>
            <a:r>
              <a:rPr lang="it-IT" sz="2000" dirty="0" err="1"/>
              <a:t>tuple</a:t>
            </a:r>
            <a:r>
              <a:rPr lang="it-IT" sz="2000" dirty="0"/>
              <a:t>, </a:t>
            </a:r>
            <a:r>
              <a:rPr lang="it-IT" sz="2000" dirty="0" err="1"/>
              <a:t>string</a:t>
            </a:r>
            <a:r>
              <a:rPr lang="it-IT" sz="2000" dirty="0"/>
              <a:t> etc.). </a:t>
            </a:r>
          </a:p>
          <a:p>
            <a:r>
              <a:rPr lang="it-IT" sz="2000" dirty="0">
                <a:solidFill>
                  <a:schemeClr val="accent6">
                    <a:lumMod val="75000"/>
                  </a:schemeClr>
                </a:solidFill>
              </a:rPr>
              <a:t>A set </a:t>
            </a:r>
            <a:r>
              <a:rPr lang="it-IT" sz="2000" dirty="0" err="1">
                <a:solidFill>
                  <a:schemeClr val="accent6">
                    <a:lumMod val="75000"/>
                  </a:schemeClr>
                </a:solidFill>
              </a:rPr>
              <a:t>cannot</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a:t>
            </a:r>
            <a:r>
              <a:rPr lang="it-IT" sz="2000" dirty="0" err="1">
                <a:solidFill>
                  <a:schemeClr val="accent6">
                    <a:lumMod val="75000"/>
                  </a:schemeClr>
                </a:solidFill>
              </a:rPr>
              <a:t>mutable</a:t>
            </a:r>
            <a:r>
              <a:rPr lang="it-IT" sz="2000" dirty="0">
                <a:solidFill>
                  <a:schemeClr val="accent6">
                    <a:lumMod val="75000"/>
                  </a:schemeClr>
                </a:solidFill>
              </a:rPr>
              <a:t> </a:t>
            </a:r>
            <a:r>
              <a:rPr lang="it-IT" sz="2000" dirty="0" err="1">
                <a:solidFill>
                  <a:schemeClr val="accent6">
                    <a:lumMod val="75000"/>
                  </a:schemeClr>
                </a:solidFill>
              </a:rPr>
              <a:t>elements</a:t>
            </a:r>
            <a:r>
              <a:rPr lang="it-IT" sz="2000" dirty="0">
                <a:solidFill>
                  <a:schemeClr val="accent6">
                    <a:lumMod val="75000"/>
                  </a:schemeClr>
                </a:solidFill>
              </a:rPr>
              <a:t> </a:t>
            </a:r>
            <a:r>
              <a:rPr lang="it-IT" sz="2000" dirty="0" err="1">
                <a:solidFill>
                  <a:schemeClr val="accent6">
                    <a:lumMod val="75000"/>
                  </a:schemeClr>
                </a:solidFill>
              </a:rPr>
              <a:t>like</a:t>
            </a:r>
            <a:r>
              <a:rPr lang="it-IT" sz="2000" dirty="0">
                <a:solidFill>
                  <a:schemeClr val="accent6">
                    <a:lumMod val="75000"/>
                  </a:schemeClr>
                </a:solidFill>
              </a:rPr>
              <a:t> </a:t>
            </a:r>
            <a:r>
              <a:rPr lang="it-IT" sz="2000" dirty="0" err="1">
                <a:solidFill>
                  <a:schemeClr val="accent6">
                    <a:lumMod val="75000"/>
                  </a:schemeClr>
                </a:solidFill>
              </a:rPr>
              <a:t>lists</a:t>
            </a:r>
            <a:r>
              <a:rPr lang="it-IT" sz="2000" dirty="0">
                <a:solidFill>
                  <a:schemeClr val="accent6">
                    <a:lumMod val="75000"/>
                  </a:schemeClr>
                </a:solidFill>
              </a:rPr>
              <a:t>, sets or </a:t>
            </a:r>
            <a:r>
              <a:rPr lang="it-IT" sz="2000" dirty="0" err="1">
                <a:solidFill>
                  <a:schemeClr val="accent6">
                    <a:lumMod val="75000"/>
                  </a:schemeClr>
                </a:solidFill>
              </a:rPr>
              <a:t>dictionaries</a:t>
            </a:r>
            <a:r>
              <a:rPr lang="it-IT" sz="2000" dirty="0">
                <a:solidFill>
                  <a:schemeClr val="accent6">
                    <a:lumMod val="75000"/>
                  </a:schemeClr>
                </a:solidFill>
              </a:rPr>
              <a:t> </a:t>
            </a:r>
            <a:r>
              <a:rPr lang="it-IT" sz="2000" dirty="0" err="1">
                <a:solidFill>
                  <a:schemeClr val="accent6">
                    <a:lumMod val="75000"/>
                  </a:schemeClr>
                </a:solidFill>
              </a:rPr>
              <a:t>as</a:t>
            </a:r>
            <a:r>
              <a:rPr lang="it-IT" sz="2000" dirty="0">
                <a:solidFill>
                  <a:schemeClr val="accent6">
                    <a:lumMod val="75000"/>
                  </a:schemeClr>
                </a:solidFill>
              </a:rPr>
              <a:t> </a:t>
            </a:r>
            <a:r>
              <a:rPr lang="it-IT" sz="2000" dirty="0" err="1">
                <a:solidFill>
                  <a:schemeClr val="accent6">
                    <a:lumMod val="75000"/>
                  </a:schemeClr>
                </a:solidFill>
              </a:rPr>
              <a:t>its</a:t>
            </a:r>
            <a:r>
              <a:rPr lang="it-IT" sz="2000" dirty="0">
                <a:solidFill>
                  <a:schemeClr val="accent6">
                    <a:lumMod val="75000"/>
                  </a:schemeClr>
                </a:solidFill>
              </a:rPr>
              <a:t> </a:t>
            </a:r>
            <a:r>
              <a:rPr lang="it-IT" sz="2000" dirty="0" err="1">
                <a:solidFill>
                  <a:schemeClr val="accent6">
                    <a:lumMod val="75000"/>
                  </a:schemeClr>
                </a:solidFill>
              </a:rPr>
              <a:t>elements</a:t>
            </a:r>
            <a:r>
              <a:rPr lang="it-IT" sz="2000" dirty="0">
                <a:solidFill>
                  <a:schemeClr val="accent6">
                    <a:lumMod val="75000"/>
                  </a:schemeClr>
                </a:solidFill>
              </a:rPr>
              <a:t>.</a:t>
            </a: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34</a:t>
            </a:fld>
            <a:endParaRPr lang="it-IT" dirty="0"/>
          </a:p>
        </p:txBody>
      </p:sp>
      <p:sp>
        <p:nvSpPr>
          <p:cNvPr id="7" name="Content Placeholder 6">
            <a:extLst>
              <a:ext uri="{FF2B5EF4-FFF2-40B4-BE49-F238E27FC236}">
                <a16:creationId xmlns:a16="http://schemas.microsoft.com/office/drawing/2014/main" id="{4432C70C-2BE4-7443-9BB2-D8BADFBC10AE}"/>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 set of integers</a:t>
            </a:r>
          </a:p>
          <a:p>
            <a:pPr marL="0" indent="0">
              <a:buNone/>
            </a:pP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 = {1, 2, 3}</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set of mixed datatypes</a:t>
            </a:r>
          </a:p>
          <a:p>
            <a:pPr marL="0" indent="0">
              <a:buNone/>
            </a:pP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 = {1.0, "Hello", (1, 2, 3)}</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set from list</a:t>
            </a:r>
          </a:p>
          <a:p>
            <a:pPr marL="0" indent="0">
              <a:buNone/>
            </a:pP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 = set([1, 2, 3, 2])</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inserting mutable elements</a:t>
            </a:r>
          </a:p>
          <a:p>
            <a:pPr marL="0" indent="0">
              <a:buNone/>
            </a:pP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 = {1, 2, [3, 4]}</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latin typeface="Consolas" panose="020B0609020204030204" pitchFamily="49" charset="0"/>
                <a:cs typeface="Consolas" panose="020B0609020204030204" pitchFamily="49" charset="0"/>
              </a:rPr>
              <a:t>{1, 2, 3}</a:t>
            </a:r>
          </a:p>
          <a:p>
            <a:pPr marL="0" indent="0">
              <a:buNone/>
            </a:pPr>
            <a:r>
              <a:rPr lang="en-GB" sz="1200" dirty="0">
                <a:latin typeface="Consolas" panose="020B0609020204030204" pitchFamily="49" charset="0"/>
                <a:cs typeface="Consolas" panose="020B0609020204030204" pitchFamily="49" charset="0"/>
              </a:rPr>
              <a:t>{1.0, 'Hello', (1, 2, 3)}</a:t>
            </a:r>
          </a:p>
          <a:p>
            <a:pPr marL="0" indent="0">
              <a:buNone/>
            </a:pPr>
            <a:r>
              <a:rPr lang="en-GB" sz="1200" dirty="0">
                <a:latin typeface="Consolas" panose="020B0609020204030204" pitchFamily="49" charset="0"/>
                <a:cs typeface="Consolas" panose="020B0609020204030204" pitchFamily="49" charset="0"/>
              </a:rPr>
              <a:t>{1, 2, 3}</a:t>
            </a:r>
          </a:p>
          <a:p>
            <a:pPr marL="0" indent="0">
              <a:buNone/>
            </a:pPr>
            <a:r>
              <a:rPr lang="en-GB" sz="1200" dirty="0" err="1">
                <a:solidFill>
                  <a:srgbClr val="FF0000"/>
                </a:solidFill>
                <a:latin typeface="Consolas" panose="020B0609020204030204" pitchFamily="49" charset="0"/>
                <a:cs typeface="Consolas" panose="020B0609020204030204" pitchFamily="49" charset="0"/>
              </a:rPr>
              <a:t>TypeError</a:t>
            </a:r>
            <a:r>
              <a:rPr lang="en-GB" sz="1200" dirty="0">
                <a:solidFill>
                  <a:srgbClr val="FF0000"/>
                </a:solidFill>
                <a:latin typeface="Consolas" panose="020B0609020204030204" pitchFamily="49" charset="0"/>
                <a:cs typeface="Consolas" panose="020B0609020204030204" pitchFamily="49" charset="0"/>
              </a:rPr>
              <a:t>: </a:t>
            </a:r>
            <a:r>
              <a:rPr lang="en-GB" sz="1200" dirty="0" err="1">
                <a:solidFill>
                  <a:srgbClr val="FF0000"/>
                </a:solidFill>
                <a:latin typeface="Consolas" panose="020B0609020204030204" pitchFamily="49" charset="0"/>
                <a:cs typeface="Consolas" panose="020B0609020204030204" pitchFamily="49" charset="0"/>
              </a:rPr>
              <a:t>unhashable</a:t>
            </a:r>
            <a:r>
              <a:rPr lang="en-GB" sz="1200" dirty="0">
                <a:solidFill>
                  <a:srgbClr val="FF0000"/>
                </a:solidFill>
                <a:latin typeface="Consolas" panose="020B0609020204030204" pitchFamily="49" charset="0"/>
                <a:cs typeface="Consolas" panose="020B0609020204030204" pitchFamily="49" charset="0"/>
              </a:rPr>
              <a:t> type: 'list'</a:t>
            </a:r>
          </a:p>
        </p:txBody>
      </p:sp>
    </p:spTree>
    <p:extLst>
      <p:ext uri="{BB962C8B-B14F-4D97-AF65-F5344CB8AC3E}">
        <p14:creationId xmlns:p14="http://schemas.microsoft.com/office/powerpoint/2010/main" val="78857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it-IT" dirty="0" err="1"/>
              <a:t>Constructing</a:t>
            </a:r>
            <a:r>
              <a:rPr lang="it-IT" dirty="0"/>
              <a:t> Sets</a:t>
            </a:r>
            <a:endParaRPr lang="en-GB" dirty="0"/>
          </a:p>
        </p:txBody>
      </p:sp>
      <p:sp>
        <p:nvSpPr>
          <p:cNvPr id="3" name="Content Placeholder 2">
            <a:extLst>
              <a:ext uri="{FF2B5EF4-FFF2-40B4-BE49-F238E27FC236}">
                <a16:creationId xmlns:a16="http://schemas.microsoft.com/office/drawing/2014/main" id="{BB89EE9F-E97D-1E47-8A3F-9F60835593DF}"/>
              </a:ext>
            </a:extLst>
          </p:cNvPr>
          <p:cNvSpPr>
            <a:spLocks noGrp="1"/>
          </p:cNvSpPr>
          <p:nvPr>
            <p:ph idx="1"/>
          </p:nvPr>
        </p:nvSpPr>
        <p:spPr/>
        <p:txBody>
          <a:bodyPr/>
          <a:lstStyle/>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Distinguish</a:t>
            </a:r>
            <a:r>
              <a:rPr lang="it-IT" sz="1400" dirty="0">
                <a:latin typeface="Consolas" panose="020B0609020204030204" pitchFamily="49" charset="0"/>
                <a:cs typeface="Consolas" panose="020B0609020204030204" pitchFamily="49" charset="0"/>
              </a:rPr>
              <a:t> set and </a:t>
            </a:r>
            <a:r>
              <a:rPr lang="it-IT" sz="1400" dirty="0" err="1">
                <a:latin typeface="Consolas" panose="020B0609020204030204" pitchFamily="49" charset="0"/>
                <a:cs typeface="Consolas" panose="020B0609020204030204" pitchFamily="49" charset="0"/>
              </a:rPr>
              <a:t>dictionary</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while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creating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empty</a:t>
            </a:r>
            <a:r>
              <a:rPr lang="it-IT" sz="1400" dirty="0">
                <a:latin typeface="Consolas" panose="020B0609020204030204" pitchFamily="49" charset="0"/>
                <a:cs typeface="Consolas" panose="020B0609020204030204" pitchFamily="49" charset="0"/>
              </a:rPr>
              <a:t> set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initialize</a:t>
            </a:r>
            <a:r>
              <a:rPr lang="it-IT" sz="1400" dirty="0">
                <a:latin typeface="Consolas" panose="020B0609020204030204" pitchFamily="49" charset="0"/>
                <a:cs typeface="Consolas" panose="020B0609020204030204" pitchFamily="49" charset="0"/>
              </a:rPr>
              <a:t> a with {}</a:t>
            </a:r>
          </a:p>
          <a:p>
            <a:pPr marL="0" indent="0">
              <a:buNone/>
            </a:pPr>
            <a:r>
              <a:rPr lang="it-IT" sz="1400" dirty="0">
                <a:latin typeface="Consolas" panose="020B0609020204030204" pitchFamily="49" charset="0"/>
                <a:cs typeface="Consolas" panose="020B0609020204030204" pitchFamily="49" charset="0"/>
              </a:rPr>
              <a:t>a = {}</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check</a:t>
            </a:r>
            <a:r>
              <a:rPr lang="it-IT" sz="1400" dirty="0">
                <a:latin typeface="Consolas" panose="020B0609020204030204" pitchFamily="49" charset="0"/>
                <a:cs typeface="Consolas" panose="020B0609020204030204" pitchFamily="49" charset="0"/>
              </a:rPr>
              <a:t> data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of a</a:t>
            </a:r>
          </a:p>
          <a:p>
            <a:pPr marL="0" indent="0">
              <a:buNone/>
            </a:pP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(a))</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initialize</a:t>
            </a:r>
            <a:r>
              <a:rPr lang="it-IT" sz="1400" dirty="0">
                <a:latin typeface="Consolas" panose="020B0609020204030204" pitchFamily="49" charset="0"/>
                <a:cs typeface="Consolas" panose="020B0609020204030204" pitchFamily="49" charset="0"/>
              </a:rPr>
              <a:t> a with set()</a:t>
            </a:r>
          </a:p>
          <a:p>
            <a:pPr marL="0" indent="0">
              <a:buNone/>
            </a:pPr>
            <a:r>
              <a:rPr lang="it-IT" sz="1400" dirty="0">
                <a:latin typeface="Consolas" panose="020B0609020204030204" pitchFamily="49" charset="0"/>
                <a:cs typeface="Consolas" panose="020B0609020204030204" pitchFamily="49" charset="0"/>
              </a:rPr>
              <a:t>a = set()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check</a:t>
            </a:r>
            <a:r>
              <a:rPr lang="it-IT" sz="1400" dirty="0">
                <a:latin typeface="Consolas" panose="020B0609020204030204" pitchFamily="49" charset="0"/>
                <a:cs typeface="Consolas" panose="020B0609020204030204" pitchFamily="49" charset="0"/>
              </a:rPr>
              <a:t> data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of a</a:t>
            </a:r>
          </a:p>
          <a:p>
            <a:pPr marL="0" indent="0">
              <a:buNone/>
            </a:pP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(a))</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Output</a:t>
            </a:r>
          </a:p>
          <a:p>
            <a:pPr marL="0" indent="0">
              <a:buNone/>
            </a:pPr>
            <a:r>
              <a:rPr lang="it-IT" sz="1400" dirty="0">
                <a:latin typeface="Consolas" panose="020B0609020204030204" pitchFamily="49" charset="0"/>
                <a:cs typeface="Consolas" panose="020B0609020204030204" pitchFamily="49" charset="0"/>
              </a:rPr>
              <a:t>&lt;</a:t>
            </a:r>
            <a:r>
              <a:rPr lang="it-IT" sz="1400" dirty="0" err="1">
                <a:latin typeface="Consolas" panose="020B0609020204030204" pitchFamily="49" charset="0"/>
                <a:cs typeface="Consolas" panose="020B0609020204030204" pitchFamily="49" charset="0"/>
              </a:rPr>
              <a:t>class</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dict</a:t>
            </a:r>
            <a:r>
              <a:rPr lang="it-IT" sz="1400" dirty="0">
                <a:latin typeface="Consolas" panose="020B0609020204030204" pitchFamily="49" charset="0"/>
                <a:cs typeface="Consolas" panose="020B0609020204030204" pitchFamily="49" charset="0"/>
              </a:rPr>
              <a:t>'&gt;</a:t>
            </a:r>
          </a:p>
          <a:p>
            <a:pPr marL="0" indent="0">
              <a:buNone/>
            </a:pPr>
            <a:r>
              <a:rPr lang="it-IT" sz="1400" dirty="0">
                <a:latin typeface="Consolas" panose="020B0609020204030204" pitchFamily="49" charset="0"/>
                <a:cs typeface="Consolas" panose="020B0609020204030204" pitchFamily="49" charset="0"/>
              </a:rPr>
              <a:t>&lt;</a:t>
            </a:r>
            <a:r>
              <a:rPr lang="it-IT" sz="1400" dirty="0" err="1">
                <a:latin typeface="Consolas" panose="020B0609020204030204" pitchFamily="49" charset="0"/>
                <a:cs typeface="Consolas" panose="020B0609020204030204" pitchFamily="49" charset="0"/>
              </a:rPr>
              <a:t>class</a:t>
            </a:r>
            <a:r>
              <a:rPr lang="it-IT" sz="1400" dirty="0">
                <a:latin typeface="Consolas" panose="020B0609020204030204" pitchFamily="49" charset="0"/>
                <a:cs typeface="Consolas" panose="020B0609020204030204" pitchFamily="49" charset="0"/>
              </a:rPr>
              <a:t> 'set'&gt;</a:t>
            </a:r>
            <a:endParaRPr lang="en-GB" sz="9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35</a:t>
            </a:fld>
            <a:endParaRPr lang="it-IT" dirty="0"/>
          </a:p>
        </p:txBody>
      </p:sp>
    </p:spTree>
    <p:extLst>
      <p:ext uri="{BB962C8B-B14F-4D97-AF65-F5344CB8AC3E}">
        <p14:creationId xmlns:p14="http://schemas.microsoft.com/office/powerpoint/2010/main" val="631874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it-IT" dirty="0" err="1"/>
              <a:t>Modifying</a:t>
            </a:r>
            <a:r>
              <a:rPr lang="it-IT" dirty="0"/>
              <a:t> Sets</a:t>
            </a:r>
            <a:endParaRPr lang="en-GB" dirty="0"/>
          </a:p>
        </p:txBody>
      </p:sp>
      <p:sp>
        <p:nvSpPr>
          <p:cNvPr id="5" name="Content Placeholder 4">
            <a:extLst>
              <a:ext uri="{FF2B5EF4-FFF2-40B4-BE49-F238E27FC236}">
                <a16:creationId xmlns:a16="http://schemas.microsoft.com/office/drawing/2014/main" id="{CBD2349A-6F72-7843-AE56-E9345C8396BF}"/>
              </a:ext>
            </a:extLst>
          </p:cNvPr>
          <p:cNvSpPr>
            <a:spLocks noGrp="1"/>
          </p:cNvSpPr>
          <p:nvPr>
            <p:ph sz="half" idx="1"/>
          </p:nvPr>
        </p:nvSpPr>
        <p:spPr/>
        <p:txBody>
          <a:bodyPr/>
          <a:lstStyle/>
          <a:p>
            <a:r>
              <a:rPr lang="en-GB" sz="1800" dirty="0">
                <a:solidFill>
                  <a:schemeClr val="accent6">
                    <a:lumMod val="75000"/>
                  </a:schemeClr>
                </a:solidFill>
              </a:rPr>
              <a:t>Sets are mutable. However, since they are unordered, indexing has no meaning.</a:t>
            </a:r>
          </a:p>
          <a:p>
            <a:r>
              <a:rPr lang="en-GB" sz="1800" dirty="0"/>
              <a:t>We cannot access or change an element of a set using indexing or slicing. Set data type does not support it.</a:t>
            </a:r>
          </a:p>
          <a:p>
            <a:r>
              <a:rPr lang="en-GB" sz="1800" dirty="0"/>
              <a:t>We can add a single element using the add() method, and multiple elements using the update() method.</a:t>
            </a:r>
          </a:p>
          <a:p>
            <a:r>
              <a:rPr lang="en-GB" sz="1800" dirty="0"/>
              <a:t>The update() method can take tuples, lists, strings or other sets as its argument. In all cases, duplicates are avoided.</a:t>
            </a:r>
          </a:p>
        </p:txBody>
      </p:sp>
      <p:sp>
        <p:nvSpPr>
          <p:cNvPr id="6" name="Content Placeholder 5">
            <a:extLst>
              <a:ext uri="{FF2B5EF4-FFF2-40B4-BE49-F238E27FC236}">
                <a16:creationId xmlns:a16="http://schemas.microsoft.com/office/drawing/2014/main" id="{75F450B2-774A-EF4C-962F-1D898586101E}"/>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initialize </a:t>
            </a:r>
            <a:r>
              <a:rPr lang="en-GB" sz="1400" dirty="0" err="1">
                <a:latin typeface="Consolas" panose="020B0609020204030204" pitchFamily="49" charset="0"/>
                <a:cs typeface="Consolas" panose="020B0609020204030204" pitchFamily="49" charset="0"/>
              </a:rPr>
              <a:t>my_set</a:t>
            </a: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my_set</a:t>
            </a:r>
            <a:r>
              <a:rPr lang="en-GB" sz="1400" dirty="0">
                <a:latin typeface="Consolas" panose="020B0609020204030204" pitchFamily="49" charset="0"/>
                <a:cs typeface="Consolas" panose="020B0609020204030204" pitchFamily="49" charset="0"/>
              </a:rPr>
              <a:t> = {1, 3}</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my_set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add an element</a:t>
            </a:r>
          </a:p>
          <a:p>
            <a:pPr marL="0" indent="0">
              <a:buNone/>
            </a:pPr>
            <a:r>
              <a:rPr lang="en-GB" sz="1400" dirty="0" err="1">
                <a:latin typeface="Consolas" panose="020B0609020204030204" pitchFamily="49" charset="0"/>
                <a:cs typeface="Consolas" panose="020B0609020204030204" pitchFamily="49" charset="0"/>
              </a:rPr>
              <a:t>my_set.add</a:t>
            </a:r>
            <a:r>
              <a:rPr lang="en-GB" sz="1400" dirty="0">
                <a:latin typeface="Consolas" panose="020B0609020204030204" pitchFamily="49" charset="0"/>
                <a:cs typeface="Consolas" panose="020B0609020204030204" pitchFamily="49" charset="0"/>
              </a:rPr>
              <a:t>(2)</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my_set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add multiple elements</a:t>
            </a:r>
          </a:p>
          <a:p>
            <a:pPr marL="0" indent="0">
              <a:buNone/>
            </a:pPr>
            <a:r>
              <a:rPr lang="en-GB" sz="1400" dirty="0" err="1">
                <a:latin typeface="Consolas" panose="020B0609020204030204" pitchFamily="49" charset="0"/>
                <a:cs typeface="Consolas" panose="020B0609020204030204" pitchFamily="49" charset="0"/>
              </a:rPr>
              <a:t>my_set.update</a:t>
            </a:r>
            <a:r>
              <a:rPr lang="en-GB" sz="1400" dirty="0">
                <a:latin typeface="Consolas" panose="020B0609020204030204" pitchFamily="49" charset="0"/>
                <a:cs typeface="Consolas" panose="020B0609020204030204" pitchFamily="49" charset="0"/>
              </a:rPr>
              <a:t>([2, 3, 4])</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my_set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{1, 3}</a:t>
            </a:r>
          </a:p>
          <a:p>
            <a:pPr marL="0" indent="0">
              <a:buNone/>
            </a:pPr>
            <a:r>
              <a:rPr lang="en-GB" sz="1400" dirty="0">
                <a:latin typeface="Consolas" panose="020B0609020204030204" pitchFamily="49" charset="0"/>
                <a:cs typeface="Consolas" panose="020B0609020204030204" pitchFamily="49" charset="0"/>
              </a:rPr>
              <a:t>{1, 2, 3}</a:t>
            </a:r>
          </a:p>
          <a:p>
            <a:pPr marL="0" indent="0">
              <a:buNone/>
            </a:pPr>
            <a:r>
              <a:rPr lang="en-GB" sz="1400" dirty="0">
                <a:latin typeface="Consolas" panose="020B0609020204030204" pitchFamily="49" charset="0"/>
                <a:cs typeface="Consolas" panose="020B0609020204030204" pitchFamily="49" charset="0"/>
              </a:rPr>
              <a:t>{1, 2, 3, 4}</a:t>
            </a: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36</a:t>
            </a:fld>
            <a:endParaRPr lang="it-IT" dirty="0"/>
          </a:p>
        </p:txBody>
      </p:sp>
    </p:spTree>
    <p:extLst>
      <p:ext uri="{BB962C8B-B14F-4D97-AF65-F5344CB8AC3E}">
        <p14:creationId xmlns:p14="http://schemas.microsoft.com/office/powerpoint/2010/main" val="2024302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it-IT" dirty="0" err="1"/>
              <a:t>Removing</a:t>
            </a:r>
            <a:r>
              <a:rPr lang="it-IT" dirty="0"/>
              <a:t> </a:t>
            </a:r>
            <a:r>
              <a:rPr lang="it-IT" dirty="0" err="1"/>
              <a:t>elements</a:t>
            </a:r>
            <a:endParaRPr lang="en-GB" dirty="0"/>
          </a:p>
        </p:txBody>
      </p:sp>
      <p:sp>
        <p:nvSpPr>
          <p:cNvPr id="5" name="Content Placeholder 4">
            <a:extLst>
              <a:ext uri="{FF2B5EF4-FFF2-40B4-BE49-F238E27FC236}">
                <a16:creationId xmlns:a16="http://schemas.microsoft.com/office/drawing/2014/main" id="{CBD2349A-6F72-7843-AE56-E9345C8396BF}"/>
              </a:ext>
            </a:extLst>
          </p:cNvPr>
          <p:cNvSpPr>
            <a:spLocks noGrp="1"/>
          </p:cNvSpPr>
          <p:nvPr>
            <p:ph sz="half" idx="1"/>
          </p:nvPr>
        </p:nvSpPr>
        <p:spPr/>
        <p:txBody>
          <a:bodyPr/>
          <a:lstStyle/>
          <a:p>
            <a:r>
              <a:rPr lang="en-GB" sz="1800" dirty="0"/>
              <a:t>A particular item can be removed from a set using the methods </a:t>
            </a:r>
            <a:r>
              <a:rPr lang="en-GB" sz="1800" dirty="0">
                <a:solidFill>
                  <a:schemeClr val="accent6">
                    <a:lumMod val="75000"/>
                  </a:schemeClr>
                </a:solidFill>
              </a:rPr>
              <a:t>discard</a:t>
            </a:r>
            <a:r>
              <a:rPr lang="en-GB" sz="1800" dirty="0"/>
              <a:t>() and </a:t>
            </a:r>
            <a:r>
              <a:rPr lang="en-GB" sz="1800" dirty="0">
                <a:solidFill>
                  <a:schemeClr val="accent6">
                    <a:lumMod val="75000"/>
                  </a:schemeClr>
                </a:solidFill>
              </a:rPr>
              <a:t>remove</a:t>
            </a:r>
            <a:r>
              <a:rPr lang="en-GB" sz="1800" dirty="0"/>
              <a:t>().</a:t>
            </a:r>
          </a:p>
          <a:p>
            <a:r>
              <a:rPr lang="en-GB" sz="1800" dirty="0"/>
              <a:t>The only difference between the two is that the discard() function leaves a set unchanged if the element is not present in the set. On the other hand, the remove() function will raise an error in such a condition (if element is not present in the set).</a:t>
            </a:r>
          </a:p>
        </p:txBody>
      </p:sp>
      <p:sp>
        <p:nvSpPr>
          <p:cNvPr id="6" name="Content Placeholder 5">
            <a:extLst>
              <a:ext uri="{FF2B5EF4-FFF2-40B4-BE49-F238E27FC236}">
                <a16:creationId xmlns:a16="http://schemas.microsoft.com/office/drawing/2014/main" id="{75F450B2-774A-EF4C-962F-1D898586101E}"/>
              </a:ext>
            </a:extLst>
          </p:cNvPr>
          <p:cNvSpPr>
            <a:spLocks noGrp="1"/>
          </p:cNvSpPr>
          <p:nvPr>
            <p:ph sz="half" idx="2"/>
          </p:nvPr>
        </p:nvSpPr>
        <p:spPr/>
        <p:txBody>
          <a:bodyPr/>
          <a:lstStyle/>
          <a:p>
            <a:pPr marL="0" indent="0">
              <a:buNone/>
            </a:pPr>
            <a:r>
              <a:rPr lang="en-GB" sz="1050" dirty="0">
                <a:latin typeface="Consolas" panose="020B0609020204030204" pitchFamily="49" charset="0"/>
                <a:cs typeface="Consolas" panose="020B0609020204030204" pitchFamily="49" charset="0"/>
              </a:rPr>
              <a:t># initialize </a:t>
            </a:r>
            <a:r>
              <a:rPr lang="en-GB" sz="1050" dirty="0" err="1">
                <a:latin typeface="Consolas" panose="020B0609020204030204" pitchFamily="49" charset="0"/>
                <a:cs typeface="Consolas" panose="020B0609020204030204" pitchFamily="49" charset="0"/>
              </a:rPr>
              <a:t>my_set</a:t>
            </a:r>
            <a:endParaRPr lang="en-GB" sz="1050" dirty="0">
              <a:latin typeface="Consolas" panose="020B0609020204030204" pitchFamily="49" charset="0"/>
              <a:cs typeface="Consolas" panose="020B0609020204030204" pitchFamily="49" charset="0"/>
            </a:endParaRPr>
          </a:p>
          <a:p>
            <a:pPr marL="0" indent="0">
              <a:buNone/>
            </a:pPr>
            <a:r>
              <a:rPr lang="en-GB" sz="1050" dirty="0" err="1">
                <a:latin typeface="Consolas" panose="020B0609020204030204" pitchFamily="49" charset="0"/>
                <a:cs typeface="Consolas" panose="020B0609020204030204" pitchFamily="49" charset="0"/>
              </a:rPr>
              <a:t>my_set</a:t>
            </a:r>
            <a:r>
              <a:rPr lang="en-GB" sz="1050" dirty="0">
                <a:latin typeface="Consolas" panose="020B0609020204030204" pitchFamily="49" charset="0"/>
                <a:cs typeface="Consolas" panose="020B0609020204030204" pitchFamily="49" charset="0"/>
              </a:rPr>
              <a:t> = {1, 3, 4, 5, 6}</a:t>
            </a:r>
          </a:p>
          <a:p>
            <a:pPr marL="0" indent="0">
              <a:buNone/>
            </a:pPr>
            <a:r>
              <a:rPr lang="en-GB" sz="1050" dirty="0">
                <a:latin typeface="Consolas" panose="020B0609020204030204" pitchFamily="49" charset="0"/>
                <a:cs typeface="Consolas" panose="020B0609020204030204" pitchFamily="49" charset="0"/>
              </a:rPr>
              <a:t>print(</a:t>
            </a:r>
            <a:r>
              <a:rPr lang="en-GB" sz="1050" dirty="0" err="1">
                <a:latin typeface="Consolas" panose="020B0609020204030204" pitchFamily="49" charset="0"/>
                <a:cs typeface="Consolas" panose="020B0609020204030204" pitchFamily="49" charset="0"/>
              </a:rPr>
              <a:t>my_set</a:t>
            </a:r>
            <a:r>
              <a:rPr lang="en-GB" sz="1050" dirty="0">
                <a:latin typeface="Consolas" panose="020B0609020204030204" pitchFamily="49" charset="0"/>
                <a:cs typeface="Consolas" panose="020B0609020204030204" pitchFamily="49" charset="0"/>
              </a:rPr>
              <a:t>)</a:t>
            </a:r>
          </a:p>
          <a:p>
            <a:pPr marL="0" indent="0">
              <a:buNone/>
            </a:pPr>
            <a:endParaRPr lang="en-GB" sz="1050" dirty="0">
              <a:latin typeface="Consolas" panose="020B0609020204030204" pitchFamily="49" charset="0"/>
              <a:cs typeface="Consolas" panose="020B0609020204030204" pitchFamily="49" charset="0"/>
            </a:endParaRPr>
          </a:p>
          <a:p>
            <a:pPr marL="0" indent="0">
              <a:buNone/>
            </a:pPr>
            <a:r>
              <a:rPr lang="en-GB" sz="1050" dirty="0">
                <a:latin typeface="Consolas" panose="020B0609020204030204" pitchFamily="49" charset="0"/>
                <a:cs typeface="Consolas" panose="020B0609020204030204" pitchFamily="49" charset="0"/>
              </a:rPr>
              <a:t># discard an element</a:t>
            </a:r>
          </a:p>
          <a:p>
            <a:pPr marL="0" indent="0">
              <a:buNone/>
            </a:pPr>
            <a:r>
              <a:rPr lang="en-GB" sz="1050" dirty="0" err="1">
                <a:latin typeface="Consolas" panose="020B0609020204030204" pitchFamily="49" charset="0"/>
                <a:cs typeface="Consolas" panose="020B0609020204030204" pitchFamily="49" charset="0"/>
              </a:rPr>
              <a:t>my_set.discard</a:t>
            </a:r>
            <a:r>
              <a:rPr lang="en-GB" sz="1050" dirty="0">
                <a:latin typeface="Consolas" panose="020B0609020204030204" pitchFamily="49" charset="0"/>
                <a:cs typeface="Consolas" panose="020B0609020204030204" pitchFamily="49" charset="0"/>
              </a:rPr>
              <a:t>(4)</a:t>
            </a:r>
          </a:p>
          <a:p>
            <a:pPr marL="0" indent="0">
              <a:buNone/>
            </a:pPr>
            <a:r>
              <a:rPr lang="en-GB" sz="1050" dirty="0">
                <a:latin typeface="Consolas" panose="020B0609020204030204" pitchFamily="49" charset="0"/>
                <a:cs typeface="Consolas" panose="020B0609020204030204" pitchFamily="49" charset="0"/>
              </a:rPr>
              <a:t>print(</a:t>
            </a:r>
            <a:r>
              <a:rPr lang="en-GB" sz="1050" dirty="0" err="1">
                <a:latin typeface="Consolas" panose="020B0609020204030204" pitchFamily="49" charset="0"/>
                <a:cs typeface="Consolas" panose="020B0609020204030204" pitchFamily="49" charset="0"/>
              </a:rPr>
              <a:t>my_set</a:t>
            </a:r>
            <a:r>
              <a:rPr lang="en-GB" sz="1050" dirty="0">
                <a:latin typeface="Consolas" panose="020B0609020204030204" pitchFamily="49" charset="0"/>
                <a:cs typeface="Consolas" panose="020B0609020204030204" pitchFamily="49" charset="0"/>
              </a:rPr>
              <a:t>)</a:t>
            </a:r>
          </a:p>
          <a:p>
            <a:pPr marL="0" indent="0">
              <a:buNone/>
            </a:pPr>
            <a:endParaRPr lang="en-GB" sz="1050" dirty="0">
              <a:latin typeface="Consolas" panose="020B0609020204030204" pitchFamily="49" charset="0"/>
              <a:cs typeface="Consolas" panose="020B0609020204030204" pitchFamily="49" charset="0"/>
            </a:endParaRPr>
          </a:p>
          <a:p>
            <a:pPr marL="0" indent="0">
              <a:buNone/>
            </a:pPr>
            <a:r>
              <a:rPr lang="en-GB" sz="1050" dirty="0">
                <a:latin typeface="Consolas" panose="020B0609020204030204" pitchFamily="49" charset="0"/>
                <a:cs typeface="Consolas" panose="020B0609020204030204" pitchFamily="49" charset="0"/>
              </a:rPr>
              <a:t># remove an element</a:t>
            </a:r>
          </a:p>
          <a:p>
            <a:pPr marL="0" indent="0">
              <a:buNone/>
            </a:pPr>
            <a:r>
              <a:rPr lang="en-GB" sz="1050" dirty="0" err="1">
                <a:latin typeface="Consolas" panose="020B0609020204030204" pitchFamily="49" charset="0"/>
                <a:cs typeface="Consolas" panose="020B0609020204030204" pitchFamily="49" charset="0"/>
              </a:rPr>
              <a:t>my_set.remove</a:t>
            </a:r>
            <a:r>
              <a:rPr lang="en-GB" sz="1050" dirty="0">
                <a:latin typeface="Consolas" panose="020B0609020204030204" pitchFamily="49" charset="0"/>
                <a:cs typeface="Consolas" panose="020B0609020204030204" pitchFamily="49" charset="0"/>
              </a:rPr>
              <a:t>(6)</a:t>
            </a:r>
          </a:p>
          <a:p>
            <a:pPr marL="0" indent="0">
              <a:buNone/>
            </a:pPr>
            <a:r>
              <a:rPr lang="en-GB" sz="1050" dirty="0">
                <a:latin typeface="Consolas" panose="020B0609020204030204" pitchFamily="49" charset="0"/>
                <a:cs typeface="Consolas" panose="020B0609020204030204" pitchFamily="49" charset="0"/>
              </a:rPr>
              <a:t>print(</a:t>
            </a:r>
            <a:r>
              <a:rPr lang="en-GB" sz="1050" dirty="0" err="1">
                <a:latin typeface="Consolas" panose="020B0609020204030204" pitchFamily="49" charset="0"/>
                <a:cs typeface="Consolas" panose="020B0609020204030204" pitchFamily="49" charset="0"/>
              </a:rPr>
              <a:t>my_set</a:t>
            </a:r>
            <a:r>
              <a:rPr lang="en-GB" sz="1050" dirty="0">
                <a:latin typeface="Consolas" panose="020B0609020204030204" pitchFamily="49" charset="0"/>
                <a:cs typeface="Consolas" panose="020B0609020204030204" pitchFamily="49" charset="0"/>
              </a:rPr>
              <a:t>)</a:t>
            </a:r>
          </a:p>
          <a:p>
            <a:pPr marL="0" indent="0">
              <a:buNone/>
            </a:pPr>
            <a:endParaRPr lang="en-GB" sz="1050" dirty="0">
              <a:latin typeface="Consolas" panose="020B0609020204030204" pitchFamily="49" charset="0"/>
              <a:cs typeface="Consolas" panose="020B0609020204030204" pitchFamily="49" charset="0"/>
            </a:endParaRPr>
          </a:p>
          <a:p>
            <a:pPr marL="0" indent="0">
              <a:buNone/>
            </a:pPr>
            <a:r>
              <a:rPr lang="en-GB" sz="1050" dirty="0">
                <a:latin typeface="Consolas" panose="020B0609020204030204" pitchFamily="49" charset="0"/>
                <a:cs typeface="Consolas" panose="020B0609020204030204" pitchFamily="49" charset="0"/>
              </a:rPr>
              <a:t># discard an element not present</a:t>
            </a:r>
          </a:p>
          <a:p>
            <a:pPr marL="0" indent="0">
              <a:buNone/>
            </a:pPr>
            <a:r>
              <a:rPr lang="en-GB" sz="1050" dirty="0" err="1">
                <a:latin typeface="Consolas" panose="020B0609020204030204" pitchFamily="49" charset="0"/>
                <a:cs typeface="Consolas" panose="020B0609020204030204" pitchFamily="49" charset="0"/>
              </a:rPr>
              <a:t>my_set.discard</a:t>
            </a:r>
            <a:r>
              <a:rPr lang="en-GB" sz="1050" dirty="0">
                <a:latin typeface="Consolas" panose="020B0609020204030204" pitchFamily="49" charset="0"/>
                <a:cs typeface="Consolas" panose="020B0609020204030204" pitchFamily="49" charset="0"/>
              </a:rPr>
              <a:t>(4)</a:t>
            </a:r>
          </a:p>
          <a:p>
            <a:pPr marL="0" indent="0">
              <a:buNone/>
            </a:pPr>
            <a:r>
              <a:rPr lang="en-GB" sz="1050" dirty="0">
                <a:latin typeface="Consolas" panose="020B0609020204030204" pitchFamily="49" charset="0"/>
                <a:cs typeface="Consolas" panose="020B0609020204030204" pitchFamily="49" charset="0"/>
              </a:rPr>
              <a:t>print(</a:t>
            </a:r>
            <a:r>
              <a:rPr lang="en-GB" sz="1050" dirty="0" err="1">
                <a:latin typeface="Consolas" panose="020B0609020204030204" pitchFamily="49" charset="0"/>
                <a:cs typeface="Consolas" panose="020B0609020204030204" pitchFamily="49" charset="0"/>
              </a:rPr>
              <a:t>my_set</a:t>
            </a:r>
            <a:r>
              <a:rPr lang="en-GB" sz="1050" dirty="0">
                <a:latin typeface="Consolas" panose="020B0609020204030204" pitchFamily="49" charset="0"/>
                <a:cs typeface="Consolas" panose="020B0609020204030204" pitchFamily="49" charset="0"/>
              </a:rPr>
              <a:t>)</a:t>
            </a:r>
          </a:p>
          <a:p>
            <a:pPr marL="0" indent="0">
              <a:buNone/>
            </a:pPr>
            <a:endParaRPr lang="en-GB" sz="1050" dirty="0">
              <a:latin typeface="Consolas" panose="020B0609020204030204" pitchFamily="49" charset="0"/>
              <a:cs typeface="Consolas" panose="020B0609020204030204" pitchFamily="49" charset="0"/>
            </a:endParaRPr>
          </a:p>
          <a:p>
            <a:pPr marL="0" indent="0">
              <a:buNone/>
            </a:pPr>
            <a:r>
              <a:rPr lang="en-GB" sz="1050" dirty="0">
                <a:latin typeface="Consolas" panose="020B0609020204030204" pitchFamily="49" charset="0"/>
                <a:cs typeface="Consolas" panose="020B0609020204030204" pitchFamily="49" charset="0"/>
              </a:rPr>
              <a:t># output</a:t>
            </a:r>
          </a:p>
          <a:p>
            <a:pPr marL="0" indent="0">
              <a:buNone/>
            </a:pPr>
            <a:r>
              <a:rPr lang="en-GB" sz="1050" dirty="0">
                <a:latin typeface="Consolas" panose="020B0609020204030204" pitchFamily="49" charset="0"/>
                <a:cs typeface="Consolas" panose="020B0609020204030204" pitchFamily="49" charset="0"/>
              </a:rPr>
              <a:t>{1, 3, 4, 5, 6}</a:t>
            </a:r>
          </a:p>
          <a:p>
            <a:pPr marL="0" indent="0">
              <a:buNone/>
            </a:pPr>
            <a:r>
              <a:rPr lang="en-GB" sz="1050" dirty="0">
                <a:latin typeface="Consolas" panose="020B0609020204030204" pitchFamily="49" charset="0"/>
                <a:cs typeface="Consolas" panose="020B0609020204030204" pitchFamily="49" charset="0"/>
              </a:rPr>
              <a:t>{1, 3, 5, 6}</a:t>
            </a:r>
          </a:p>
          <a:p>
            <a:pPr marL="0" indent="0">
              <a:buNone/>
            </a:pPr>
            <a:r>
              <a:rPr lang="en-GB" sz="1050" dirty="0">
                <a:latin typeface="Consolas" panose="020B0609020204030204" pitchFamily="49" charset="0"/>
                <a:cs typeface="Consolas" panose="020B0609020204030204" pitchFamily="49" charset="0"/>
              </a:rPr>
              <a:t>{1, 3, 5}</a:t>
            </a:r>
          </a:p>
          <a:p>
            <a:pPr marL="0" indent="0">
              <a:buNone/>
            </a:pPr>
            <a:r>
              <a:rPr lang="en-GB" sz="1050" dirty="0" err="1">
                <a:solidFill>
                  <a:srgbClr val="FF0000"/>
                </a:solidFill>
                <a:latin typeface="Consolas" panose="020B0609020204030204" pitchFamily="49" charset="0"/>
                <a:cs typeface="Consolas" panose="020B0609020204030204" pitchFamily="49" charset="0"/>
              </a:rPr>
              <a:t>KeyError</a:t>
            </a:r>
            <a:r>
              <a:rPr lang="en-GB" sz="1050" dirty="0">
                <a:solidFill>
                  <a:srgbClr val="FF0000"/>
                </a:solidFill>
                <a:latin typeface="Consolas" panose="020B0609020204030204" pitchFamily="49" charset="0"/>
                <a:cs typeface="Consolas" panose="020B0609020204030204" pitchFamily="49" charset="0"/>
              </a:rPr>
              <a:t>: 4</a:t>
            </a: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37</a:t>
            </a:fld>
            <a:endParaRPr lang="it-IT" dirty="0"/>
          </a:p>
        </p:txBody>
      </p:sp>
    </p:spTree>
    <p:extLst>
      <p:ext uri="{BB962C8B-B14F-4D97-AF65-F5344CB8AC3E}">
        <p14:creationId xmlns:p14="http://schemas.microsoft.com/office/powerpoint/2010/main" val="566156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it-IT" dirty="0"/>
              <a:t>Set </a:t>
            </a:r>
            <a:r>
              <a:rPr lang="it-IT" dirty="0" err="1"/>
              <a:t>operations</a:t>
            </a:r>
            <a:endParaRPr lang="en-GB" dirty="0"/>
          </a:p>
        </p:txBody>
      </p:sp>
      <p:sp>
        <p:nvSpPr>
          <p:cNvPr id="5" name="Content Placeholder 4">
            <a:extLst>
              <a:ext uri="{FF2B5EF4-FFF2-40B4-BE49-F238E27FC236}">
                <a16:creationId xmlns:a16="http://schemas.microsoft.com/office/drawing/2014/main" id="{CBD2349A-6F72-7843-AE56-E9345C8396BF}"/>
              </a:ext>
            </a:extLst>
          </p:cNvPr>
          <p:cNvSpPr>
            <a:spLocks noGrp="1"/>
          </p:cNvSpPr>
          <p:nvPr>
            <p:ph sz="half" idx="1"/>
          </p:nvPr>
        </p:nvSpPr>
        <p:spPr/>
        <p:txBody>
          <a:bodyPr/>
          <a:lstStyle/>
          <a:p>
            <a:r>
              <a:rPr lang="it-IT" sz="2400" dirty="0"/>
              <a:t>Sets can be </a:t>
            </a:r>
            <a:r>
              <a:rPr lang="it-IT" sz="2400" dirty="0" err="1"/>
              <a:t>used</a:t>
            </a:r>
            <a:r>
              <a:rPr lang="it-IT" sz="2400" dirty="0"/>
              <a:t> to </a:t>
            </a:r>
            <a:r>
              <a:rPr lang="it-IT" sz="2400" dirty="0" err="1"/>
              <a:t>carry</a:t>
            </a:r>
            <a:r>
              <a:rPr lang="it-IT" sz="2400" dirty="0"/>
              <a:t> out </a:t>
            </a:r>
            <a:r>
              <a:rPr lang="it-IT" sz="2400" dirty="0" err="1"/>
              <a:t>mathematical</a:t>
            </a:r>
            <a:r>
              <a:rPr lang="it-IT" sz="2400" dirty="0"/>
              <a:t> set </a:t>
            </a:r>
            <a:r>
              <a:rPr lang="it-IT" sz="2400" dirty="0" err="1"/>
              <a:t>operations</a:t>
            </a:r>
            <a:r>
              <a:rPr lang="it-IT" sz="2400" dirty="0"/>
              <a:t> </a:t>
            </a:r>
            <a:r>
              <a:rPr lang="it-IT" sz="2400" dirty="0" err="1"/>
              <a:t>like</a:t>
            </a:r>
            <a:r>
              <a:rPr lang="it-IT" sz="2400" dirty="0"/>
              <a:t> union, </a:t>
            </a:r>
            <a:r>
              <a:rPr lang="it-IT" sz="2400" dirty="0" err="1"/>
              <a:t>intersection</a:t>
            </a:r>
            <a:r>
              <a:rPr lang="it-IT" sz="2400" dirty="0"/>
              <a:t>, </a:t>
            </a:r>
            <a:r>
              <a:rPr lang="it-IT" sz="2400" dirty="0" err="1"/>
              <a:t>difference</a:t>
            </a:r>
            <a:r>
              <a:rPr lang="it-IT" sz="2400" dirty="0"/>
              <a:t> and </a:t>
            </a:r>
            <a:r>
              <a:rPr lang="it-IT" sz="2400" dirty="0" err="1"/>
              <a:t>symmetric</a:t>
            </a:r>
            <a:r>
              <a:rPr lang="it-IT" sz="2400" dirty="0"/>
              <a:t> </a:t>
            </a:r>
            <a:r>
              <a:rPr lang="it-IT" sz="2400" dirty="0" err="1"/>
              <a:t>difference</a:t>
            </a:r>
            <a:r>
              <a:rPr lang="it-IT" sz="2400" dirty="0"/>
              <a:t>.</a:t>
            </a:r>
          </a:p>
          <a:p>
            <a:endParaRPr lang="it-IT" sz="2400" dirty="0"/>
          </a:p>
          <a:p>
            <a:pPr marL="0" indent="0">
              <a:buNone/>
            </a:pPr>
            <a:r>
              <a:rPr lang="it-IT" sz="2400" dirty="0"/>
              <a:t> </a:t>
            </a:r>
            <a:endParaRPr lang="en-GB" sz="1600" dirty="0"/>
          </a:p>
        </p:txBody>
      </p:sp>
      <p:sp>
        <p:nvSpPr>
          <p:cNvPr id="6" name="Content Placeholder 5">
            <a:extLst>
              <a:ext uri="{FF2B5EF4-FFF2-40B4-BE49-F238E27FC236}">
                <a16:creationId xmlns:a16="http://schemas.microsoft.com/office/drawing/2014/main" id="{75F450B2-774A-EF4C-962F-1D898586101E}"/>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A = {1, 2, 3, 4, 5}</a:t>
            </a:r>
          </a:p>
          <a:p>
            <a:pPr marL="0" indent="0">
              <a:buNone/>
            </a:pPr>
            <a:r>
              <a:rPr lang="en-GB" sz="1400" dirty="0">
                <a:latin typeface="Consolas" panose="020B0609020204030204" pitchFamily="49" charset="0"/>
                <a:cs typeface="Consolas" panose="020B0609020204030204" pitchFamily="49" charset="0"/>
              </a:rPr>
              <a:t>B = {4, 5, 6, 7, 8}</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print(A | B) # union</a:t>
            </a:r>
          </a:p>
          <a:p>
            <a:pPr marL="0" indent="0">
              <a:buNone/>
            </a:pPr>
            <a:r>
              <a:rPr lang="en-GB" sz="1400" dirty="0">
                <a:latin typeface="Consolas" panose="020B0609020204030204" pitchFamily="49" charset="0"/>
                <a:cs typeface="Consolas" panose="020B0609020204030204" pitchFamily="49" charset="0"/>
              </a:rPr>
              <a:t>print(A &amp; B) # intersection</a:t>
            </a:r>
          </a:p>
          <a:p>
            <a:pPr marL="0" indent="0">
              <a:buNone/>
            </a:pPr>
            <a:r>
              <a:rPr lang="en-GB" sz="1400" dirty="0">
                <a:latin typeface="Consolas" panose="020B0609020204030204" pitchFamily="49" charset="0"/>
                <a:cs typeface="Consolas" panose="020B0609020204030204" pitchFamily="49" charset="0"/>
              </a:rPr>
              <a:t>print(A - B) # difference</a:t>
            </a:r>
          </a:p>
          <a:p>
            <a:pPr marL="0" indent="0">
              <a:buNone/>
            </a:pPr>
            <a:r>
              <a:rPr lang="en-GB" sz="1400" dirty="0">
                <a:latin typeface="Consolas" panose="020B0609020204030204" pitchFamily="49" charset="0"/>
                <a:cs typeface="Consolas" panose="020B0609020204030204" pitchFamily="49" charset="0"/>
              </a:rPr>
              <a:t>print(A ^ B) # </a:t>
            </a:r>
            <a:r>
              <a:rPr lang="en-GB" sz="1400" dirty="0" err="1">
                <a:latin typeface="Consolas" panose="020B0609020204030204" pitchFamily="49" charset="0"/>
                <a:cs typeface="Consolas" panose="020B0609020204030204" pitchFamily="49" charset="0"/>
              </a:rPr>
              <a:t>simmetric</a:t>
            </a:r>
            <a:r>
              <a:rPr lang="en-GB" sz="1400" dirty="0">
                <a:latin typeface="Consolas" panose="020B0609020204030204" pitchFamily="49" charset="0"/>
                <a:cs typeface="Consolas" panose="020B0609020204030204" pitchFamily="49" charset="0"/>
              </a:rPr>
              <a:t> difference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{1, 2, 3, 4, 5, 6, 7, 8}</a:t>
            </a:r>
          </a:p>
          <a:p>
            <a:pPr marL="0" indent="0">
              <a:buNone/>
            </a:pPr>
            <a:r>
              <a:rPr lang="en-GB" sz="1400" dirty="0">
                <a:latin typeface="Consolas" panose="020B0609020204030204" pitchFamily="49" charset="0"/>
                <a:cs typeface="Consolas" panose="020B0609020204030204" pitchFamily="49" charset="0"/>
              </a:rPr>
              <a:t>{4, 5}</a:t>
            </a:r>
          </a:p>
          <a:p>
            <a:pPr marL="0" indent="0">
              <a:buNone/>
            </a:pPr>
            <a:r>
              <a:rPr lang="en-GB" sz="1400" dirty="0">
                <a:latin typeface="Consolas" panose="020B0609020204030204" pitchFamily="49" charset="0"/>
                <a:cs typeface="Consolas" panose="020B0609020204030204" pitchFamily="49" charset="0"/>
              </a:rPr>
              <a:t>{1, 2, 3}</a:t>
            </a:r>
          </a:p>
          <a:p>
            <a:pPr marL="0" indent="0">
              <a:buNone/>
            </a:pPr>
            <a:r>
              <a:rPr lang="en-GB" sz="1400" dirty="0">
                <a:latin typeface="Consolas" panose="020B0609020204030204" pitchFamily="49" charset="0"/>
                <a:cs typeface="Consolas" panose="020B0609020204030204" pitchFamily="49" charset="0"/>
              </a:rPr>
              <a:t>{1, 2, 3, 6, 7, 8}</a:t>
            </a: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38</a:t>
            </a:fld>
            <a:endParaRPr lang="it-IT" dirty="0"/>
          </a:p>
        </p:txBody>
      </p:sp>
    </p:spTree>
    <p:extLst>
      <p:ext uri="{BB962C8B-B14F-4D97-AF65-F5344CB8AC3E}">
        <p14:creationId xmlns:p14="http://schemas.microsoft.com/office/powerpoint/2010/main" val="1538801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it-IT" dirty="0"/>
              <a:t>Set </a:t>
            </a:r>
            <a:r>
              <a:rPr lang="it-IT" dirty="0" err="1"/>
              <a:t>membership</a:t>
            </a:r>
            <a:endParaRPr lang="en-GB" dirty="0"/>
          </a:p>
        </p:txBody>
      </p:sp>
      <p:sp>
        <p:nvSpPr>
          <p:cNvPr id="5" name="Content Placeholder 4">
            <a:extLst>
              <a:ext uri="{FF2B5EF4-FFF2-40B4-BE49-F238E27FC236}">
                <a16:creationId xmlns:a16="http://schemas.microsoft.com/office/drawing/2014/main" id="{CBD2349A-6F72-7843-AE56-E9345C8396BF}"/>
              </a:ext>
            </a:extLst>
          </p:cNvPr>
          <p:cNvSpPr>
            <a:spLocks noGrp="1"/>
          </p:cNvSpPr>
          <p:nvPr>
            <p:ph sz="half" idx="1"/>
          </p:nvPr>
        </p:nvSpPr>
        <p:spPr/>
        <p:txBody>
          <a:bodyPr/>
          <a:lstStyle/>
          <a:p>
            <a:r>
              <a:rPr lang="it-IT" sz="2000" dirty="0" err="1"/>
              <a:t>We</a:t>
            </a:r>
            <a:r>
              <a:rPr lang="it-IT" sz="2000" dirty="0"/>
              <a:t> can test </a:t>
            </a:r>
            <a:r>
              <a:rPr lang="it-IT" sz="2000" dirty="0" err="1"/>
              <a:t>if</a:t>
            </a:r>
            <a:r>
              <a:rPr lang="it-IT" sz="2000" dirty="0"/>
              <a:t> an item </a:t>
            </a:r>
            <a:r>
              <a:rPr lang="it-IT" sz="2000" dirty="0" err="1"/>
              <a:t>exists</a:t>
            </a:r>
            <a:r>
              <a:rPr lang="it-IT" sz="2000" dirty="0"/>
              <a:t> in a set or </a:t>
            </a:r>
            <a:r>
              <a:rPr lang="it-IT" sz="2000" dirty="0" err="1"/>
              <a:t>not</a:t>
            </a:r>
            <a:r>
              <a:rPr lang="it-IT" sz="2000" dirty="0"/>
              <a:t>, </a:t>
            </a:r>
            <a:r>
              <a:rPr lang="it-IT" sz="2000" dirty="0" err="1"/>
              <a:t>using</a:t>
            </a:r>
            <a:r>
              <a:rPr lang="it-IT" sz="2000" dirty="0"/>
              <a:t> the in keyword.</a:t>
            </a:r>
          </a:p>
          <a:p>
            <a:r>
              <a:rPr lang="it-IT" sz="2000" dirty="0">
                <a:solidFill>
                  <a:schemeClr val="accent6">
                    <a:lumMod val="75000"/>
                  </a:schemeClr>
                </a:solidFill>
              </a:rPr>
              <a:t>Sets are </a:t>
            </a:r>
            <a:r>
              <a:rPr lang="it-IT" sz="2000" dirty="0" err="1">
                <a:solidFill>
                  <a:schemeClr val="accent6">
                    <a:lumMod val="75000"/>
                  </a:schemeClr>
                </a:solidFill>
              </a:rPr>
              <a:t>significantly</a:t>
            </a:r>
            <a:r>
              <a:rPr lang="it-IT" sz="2000" dirty="0">
                <a:solidFill>
                  <a:schemeClr val="accent6">
                    <a:lumMod val="75000"/>
                  </a:schemeClr>
                </a:solidFill>
              </a:rPr>
              <a:t> </a:t>
            </a:r>
            <a:r>
              <a:rPr lang="it-IT" sz="2000" dirty="0" err="1">
                <a:solidFill>
                  <a:schemeClr val="accent6">
                    <a:lumMod val="75000"/>
                  </a:schemeClr>
                </a:solidFill>
              </a:rPr>
              <a:t>faster</a:t>
            </a:r>
            <a:r>
              <a:rPr lang="it-IT" sz="2000" dirty="0">
                <a:solidFill>
                  <a:schemeClr val="accent6">
                    <a:lumMod val="75000"/>
                  </a:schemeClr>
                </a:solidFill>
              </a:rPr>
              <a:t> </a:t>
            </a:r>
            <a:r>
              <a:rPr lang="it-IT" sz="2000" dirty="0" err="1">
                <a:solidFill>
                  <a:schemeClr val="accent6">
                    <a:lumMod val="75000"/>
                  </a:schemeClr>
                </a:solidFill>
              </a:rPr>
              <a:t>than</a:t>
            </a:r>
            <a:r>
              <a:rPr lang="it-IT" sz="2000" dirty="0">
                <a:solidFill>
                  <a:schemeClr val="accent6">
                    <a:lumMod val="75000"/>
                  </a:schemeClr>
                </a:solidFill>
              </a:rPr>
              <a:t> </a:t>
            </a:r>
            <a:r>
              <a:rPr lang="it-IT" sz="2000" dirty="0" err="1">
                <a:solidFill>
                  <a:schemeClr val="accent6">
                    <a:lumMod val="75000"/>
                  </a:schemeClr>
                </a:solidFill>
              </a:rPr>
              <a:t>lists</a:t>
            </a:r>
            <a:r>
              <a:rPr lang="it-IT" sz="2000" dirty="0">
                <a:solidFill>
                  <a:schemeClr val="accent6">
                    <a:lumMod val="75000"/>
                  </a:schemeClr>
                </a:solidFill>
              </a:rPr>
              <a:t> </a:t>
            </a:r>
            <a:r>
              <a:rPr lang="it-IT" sz="2000" dirty="0" err="1">
                <a:solidFill>
                  <a:schemeClr val="accent6">
                    <a:lumMod val="75000"/>
                  </a:schemeClr>
                </a:solidFill>
              </a:rPr>
              <a:t>when</a:t>
            </a:r>
            <a:r>
              <a:rPr lang="it-IT" sz="2000" dirty="0">
                <a:solidFill>
                  <a:schemeClr val="accent6">
                    <a:lumMod val="75000"/>
                  </a:schemeClr>
                </a:solidFill>
              </a:rPr>
              <a:t> </a:t>
            </a:r>
            <a:r>
              <a:rPr lang="it-IT" sz="2000" dirty="0" err="1">
                <a:solidFill>
                  <a:schemeClr val="accent6">
                    <a:lumMod val="75000"/>
                  </a:schemeClr>
                </a:solidFill>
              </a:rPr>
              <a:t>it</a:t>
            </a:r>
            <a:r>
              <a:rPr lang="it-IT" sz="2000" dirty="0">
                <a:solidFill>
                  <a:schemeClr val="accent6">
                    <a:lumMod val="75000"/>
                  </a:schemeClr>
                </a:solidFill>
              </a:rPr>
              <a:t> </a:t>
            </a:r>
            <a:r>
              <a:rPr lang="it-IT" sz="2000" dirty="0" err="1">
                <a:solidFill>
                  <a:schemeClr val="accent6">
                    <a:lumMod val="75000"/>
                  </a:schemeClr>
                </a:solidFill>
              </a:rPr>
              <a:t>comes</a:t>
            </a:r>
            <a:r>
              <a:rPr lang="it-IT" sz="2000" dirty="0">
                <a:solidFill>
                  <a:schemeClr val="accent6">
                    <a:lumMod val="75000"/>
                  </a:schemeClr>
                </a:solidFill>
              </a:rPr>
              <a:t> to </a:t>
            </a:r>
            <a:r>
              <a:rPr lang="it-IT" sz="2000" dirty="0" err="1">
                <a:solidFill>
                  <a:schemeClr val="accent6">
                    <a:lumMod val="75000"/>
                  </a:schemeClr>
                </a:solidFill>
              </a:rPr>
              <a:t>determining</a:t>
            </a:r>
            <a:r>
              <a:rPr lang="it-IT" sz="2000" dirty="0">
                <a:solidFill>
                  <a:schemeClr val="accent6">
                    <a:lumMod val="75000"/>
                  </a:schemeClr>
                </a:solidFill>
              </a:rPr>
              <a:t> </a:t>
            </a:r>
            <a:r>
              <a:rPr lang="it-IT" sz="2000" dirty="0" err="1">
                <a:solidFill>
                  <a:schemeClr val="accent6">
                    <a:lumMod val="75000"/>
                  </a:schemeClr>
                </a:solidFill>
              </a:rPr>
              <a:t>if</a:t>
            </a:r>
            <a:r>
              <a:rPr lang="it-IT" sz="2000" dirty="0">
                <a:solidFill>
                  <a:schemeClr val="accent6">
                    <a:lumMod val="75000"/>
                  </a:schemeClr>
                </a:solidFill>
              </a:rPr>
              <a:t> an </a:t>
            </a:r>
            <a:r>
              <a:rPr lang="it-IT" sz="2000" dirty="0" err="1">
                <a:solidFill>
                  <a:schemeClr val="accent6">
                    <a:lumMod val="75000"/>
                  </a:schemeClr>
                </a:solidFill>
              </a:rPr>
              <a:t>object</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present</a:t>
            </a:r>
            <a:r>
              <a:rPr lang="it-IT" sz="2000" dirty="0">
                <a:solidFill>
                  <a:schemeClr val="accent6">
                    <a:lumMod val="75000"/>
                  </a:schemeClr>
                </a:solidFill>
              </a:rPr>
              <a:t> in the set </a:t>
            </a:r>
            <a:r>
              <a:rPr lang="it-IT" sz="2000" dirty="0"/>
              <a:t>(</a:t>
            </a:r>
            <a:r>
              <a:rPr lang="it-IT" sz="2000" dirty="0" err="1"/>
              <a:t>as</a:t>
            </a:r>
            <a:r>
              <a:rPr lang="it-IT" sz="2000" dirty="0"/>
              <a:t> in x in </a:t>
            </a:r>
            <a:r>
              <a:rPr lang="it-IT" sz="2000" dirty="0" err="1"/>
              <a:t>s</a:t>
            </a:r>
            <a:r>
              <a:rPr lang="it-IT" sz="2000" dirty="0"/>
              <a:t>), </a:t>
            </a:r>
            <a:r>
              <a:rPr lang="it-IT" sz="2000" dirty="0" err="1"/>
              <a:t>but</a:t>
            </a:r>
            <a:r>
              <a:rPr lang="it-IT" sz="2000" dirty="0"/>
              <a:t> are </a:t>
            </a:r>
            <a:r>
              <a:rPr lang="it-IT" sz="2000" dirty="0" err="1"/>
              <a:t>slower</a:t>
            </a:r>
            <a:r>
              <a:rPr lang="it-IT" sz="2000" dirty="0"/>
              <a:t> </a:t>
            </a:r>
            <a:r>
              <a:rPr lang="it-IT" sz="2000" dirty="0" err="1"/>
              <a:t>than</a:t>
            </a:r>
            <a:r>
              <a:rPr lang="it-IT" sz="2000" dirty="0"/>
              <a:t> </a:t>
            </a:r>
            <a:r>
              <a:rPr lang="it-IT" sz="2000" dirty="0" err="1"/>
              <a:t>lists</a:t>
            </a:r>
            <a:r>
              <a:rPr lang="it-IT" sz="2000" dirty="0"/>
              <a:t> </a:t>
            </a:r>
            <a:r>
              <a:rPr lang="it-IT" sz="2000" dirty="0" err="1"/>
              <a:t>when</a:t>
            </a:r>
            <a:r>
              <a:rPr lang="it-IT" sz="2000" dirty="0"/>
              <a:t> </a:t>
            </a:r>
            <a:r>
              <a:rPr lang="it-IT" sz="2000" dirty="0" err="1"/>
              <a:t>it</a:t>
            </a:r>
            <a:r>
              <a:rPr lang="it-IT" sz="2000" dirty="0"/>
              <a:t> </a:t>
            </a:r>
            <a:r>
              <a:rPr lang="it-IT" sz="2000" dirty="0" err="1"/>
              <a:t>comes</a:t>
            </a:r>
            <a:r>
              <a:rPr lang="it-IT" sz="2000" dirty="0"/>
              <a:t> to </a:t>
            </a:r>
            <a:r>
              <a:rPr lang="it-IT" sz="2000" dirty="0" err="1"/>
              <a:t>iterating</a:t>
            </a:r>
            <a:r>
              <a:rPr lang="it-IT" sz="2000" dirty="0"/>
              <a:t> over </a:t>
            </a:r>
            <a:r>
              <a:rPr lang="it-IT" sz="2000" dirty="0" err="1"/>
              <a:t>their</a:t>
            </a:r>
            <a:r>
              <a:rPr lang="it-IT" sz="2000" dirty="0"/>
              <a:t> </a:t>
            </a:r>
            <a:r>
              <a:rPr lang="it-IT" sz="2000" dirty="0" err="1"/>
              <a:t>contents</a:t>
            </a:r>
            <a:r>
              <a:rPr lang="it-IT" sz="2000" dirty="0"/>
              <a:t>.</a:t>
            </a:r>
          </a:p>
          <a:p>
            <a:r>
              <a:rPr lang="it-IT" sz="2000" dirty="0" err="1"/>
              <a:t>You</a:t>
            </a:r>
            <a:r>
              <a:rPr lang="it-IT" sz="2000" dirty="0"/>
              <a:t> can use the </a:t>
            </a:r>
            <a:r>
              <a:rPr lang="it-IT" sz="2000" dirty="0" err="1">
                <a:solidFill>
                  <a:schemeClr val="accent6">
                    <a:lumMod val="75000"/>
                  </a:schemeClr>
                </a:solidFill>
              </a:rPr>
              <a:t>timeit</a:t>
            </a:r>
            <a:r>
              <a:rPr lang="it-IT" sz="2000" dirty="0"/>
              <a:t> </a:t>
            </a:r>
            <a:r>
              <a:rPr lang="it-IT" sz="2000" dirty="0" err="1"/>
              <a:t>module</a:t>
            </a:r>
            <a:r>
              <a:rPr lang="it-IT" sz="2000" dirty="0"/>
              <a:t> to </a:t>
            </a:r>
            <a:r>
              <a:rPr lang="it-IT" sz="2000" dirty="0" err="1"/>
              <a:t>see</a:t>
            </a:r>
            <a:r>
              <a:rPr lang="it-IT" sz="2000" dirty="0"/>
              <a:t> </a:t>
            </a:r>
            <a:r>
              <a:rPr lang="it-IT" sz="2000" dirty="0" err="1"/>
              <a:t>which</a:t>
            </a:r>
            <a:r>
              <a:rPr lang="it-IT" sz="2000" dirty="0"/>
              <a:t> </a:t>
            </a:r>
            <a:r>
              <a:rPr lang="it-IT" sz="2000" dirty="0" err="1"/>
              <a:t>is</a:t>
            </a:r>
            <a:r>
              <a:rPr lang="it-IT" sz="2000" dirty="0"/>
              <a:t> </a:t>
            </a:r>
            <a:r>
              <a:rPr lang="it-IT" sz="2000" dirty="0" err="1"/>
              <a:t>faster</a:t>
            </a:r>
            <a:r>
              <a:rPr lang="it-IT" sz="2000" dirty="0"/>
              <a:t> for </a:t>
            </a:r>
            <a:r>
              <a:rPr lang="it-IT" sz="2000" dirty="0" err="1"/>
              <a:t>your</a:t>
            </a:r>
            <a:r>
              <a:rPr lang="it-IT" sz="2000" dirty="0"/>
              <a:t> situation.</a:t>
            </a:r>
          </a:p>
          <a:p>
            <a:pPr marL="0" indent="0">
              <a:buNone/>
            </a:pPr>
            <a:r>
              <a:rPr lang="it-IT" sz="2000" dirty="0"/>
              <a:t> </a:t>
            </a:r>
            <a:endParaRPr lang="en-GB" sz="1400" dirty="0"/>
          </a:p>
        </p:txBody>
      </p:sp>
      <p:sp>
        <p:nvSpPr>
          <p:cNvPr id="6" name="Content Placeholder 5">
            <a:extLst>
              <a:ext uri="{FF2B5EF4-FFF2-40B4-BE49-F238E27FC236}">
                <a16:creationId xmlns:a16="http://schemas.microsoft.com/office/drawing/2014/main" id="{75F450B2-774A-EF4C-962F-1D898586101E}"/>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t = </a:t>
            </a:r>
            <a:r>
              <a:rPr lang="en-GB" sz="1200" dirty="0" err="1">
                <a:latin typeface="Consolas" panose="020B0609020204030204" pitchFamily="49" charset="0"/>
                <a:cs typeface="Consolas" panose="020B0609020204030204" pitchFamily="49" charset="0"/>
              </a:rPr>
              <a:t>timeit.timeit</a:t>
            </a:r>
            <a:r>
              <a:rPr lang="en-GB" sz="1200" dirty="0">
                <a:latin typeface="Consolas" panose="020B0609020204030204" pitchFamily="49" charset="0"/>
                <a:cs typeface="Consolas" panose="020B0609020204030204" pitchFamily="49" charset="0"/>
              </a:rPr>
              <a:t>("'a' in {'a', 'b', 'c', 'd', 'e', 'f', 'g', 'h',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number=1000000)</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t = </a:t>
            </a:r>
            <a:r>
              <a:rPr lang="en-GB" sz="1200" dirty="0" err="1">
                <a:latin typeface="Consolas" panose="020B0609020204030204" pitchFamily="49" charset="0"/>
                <a:cs typeface="Consolas" panose="020B0609020204030204" pitchFamily="49" charset="0"/>
              </a:rPr>
              <a:t>timeit.timeit</a:t>
            </a:r>
            <a:r>
              <a:rPr lang="en-GB" sz="1200" dirty="0">
                <a:latin typeface="Consolas" panose="020B0609020204030204" pitchFamily="49" charset="0"/>
                <a:cs typeface="Consolas" panose="020B0609020204030204" pitchFamily="49" charset="0"/>
              </a:rPr>
              <a:t>("'a' in ['a', 'b', 'c', 'd', 'e', 'f', 'g', 'h',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number=1000000)</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t = </a:t>
            </a:r>
            <a:r>
              <a:rPr lang="en-GB" sz="1200" dirty="0" err="1">
                <a:latin typeface="Consolas" panose="020B0609020204030204" pitchFamily="49" charset="0"/>
                <a:cs typeface="Consolas" panose="020B0609020204030204" pitchFamily="49" charset="0"/>
              </a:rPr>
              <a:t>timeit.timeit</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in {'a', 'b', 'c', 'd', 'e', 'f', 'g', 'h',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number=1000000)</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t = </a:t>
            </a:r>
            <a:r>
              <a:rPr lang="en-GB" sz="1200" dirty="0" err="1">
                <a:latin typeface="Consolas" panose="020B0609020204030204" pitchFamily="49" charset="0"/>
                <a:cs typeface="Consolas" panose="020B0609020204030204" pitchFamily="49" charset="0"/>
              </a:rPr>
              <a:t>timeit.timeit</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in ['a', 'b', 'c', 'd', 'e', 'f', 'g', 'h',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number=1000000)</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0.033</a:t>
            </a:r>
          </a:p>
          <a:p>
            <a:pPr marL="0" indent="0">
              <a:buNone/>
            </a:pPr>
            <a:r>
              <a:rPr lang="en-GB" sz="1200" dirty="0">
                <a:latin typeface="Consolas" panose="020B0609020204030204" pitchFamily="49" charset="0"/>
                <a:cs typeface="Consolas" panose="020B0609020204030204" pitchFamily="49" charset="0"/>
              </a:rPr>
              <a:t>0.030</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0.032</a:t>
            </a:r>
          </a:p>
          <a:p>
            <a:pPr marL="0" indent="0">
              <a:buNone/>
            </a:pPr>
            <a:r>
              <a:rPr lang="en-GB" sz="1200" dirty="0">
                <a:latin typeface="Consolas" panose="020B0609020204030204" pitchFamily="49" charset="0"/>
                <a:cs typeface="Consolas" panose="020B0609020204030204" pitchFamily="49" charset="0"/>
              </a:rPr>
              <a:t>0.184</a:t>
            </a: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39</a:t>
            </a:fld>
            <a:endParaRPr lang="it-IT" dirty="0"/>
          </a:p>
        </p:txBody>
      </p:sp>
    </p:spTree>
    <p:extLst>
      <p:ext uri="{BB962C8B-B14F-4D97-AF65-F5344CB8AC3E}">
        <p14:creationId xmlns:p14="http://schemas.microsoft.com/office/powerpoint/2010/main" val="316314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~O(n)</a:t>
            </a:r>
          </a:p>
        </p:txBody>
      </p:sp>
      <p:pic>
        <p:nvPicPr>
          <p:cNvPr id="6" name="Content Placeholder 5" descr="LLdefs.gif"/>
          <p:cNvPicPr>
            <a:picLocks noGrp="1" noChangeAspect="1"/>
          </p:cNvPicPr>
          <p:nvPr>
            <p:ph idx="1"/>
          </p:nvPr>
        </p:nvPicPr>
        <p:blipFill>
          <a:blip r:embed="rId2">
            <a:extLst>
              <a:ext uri="{28A0092B-C50C-407E-A947-70E740481C1C}">
                <a14:useLocalDpi xmlns:a14="http://schemas.microsoft.com/office/drawing/2010/main" val="0"/>
              </a:ext>
            </a:extLst>
          </a:blip>
          <a:srcRect t="-24768" b="-24768"/>
          <a:stretch>
            <a:fillRect/>
          </a:stretch>
        </p:blipFill>
        <p:spPr/>
      </p:pic>
    </p:spTree>
    <p:extLst>
      <p:ext uri="{BB962C8B-B14F-4D97-AF65-F5344CB8AC3E}">
        <p14:creationId xmlns:p14="http://schemas.microsoft.com/office/powerpoint/2010/main" val="1564546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94A5-99ED-604B-A1F3-4C0E8B572EF7}"/>
              </a:ext>
            </a:extLst>
          </p:cNvPr>
          <p:cNvSpPr>
            <a:spLocks noGrp="1"/>
          </p:cNvSpPr>
          <p:nvPr>
            <p:ph type="title"/>
          </p:nvPr>
        </p:nvSpPr>
        <p:spPr/>
        <p:txBody>
          <a:bodyPr/>
          <a:lstStyle/>
          <a:p>
            <a:r>
              <a:rPr lang="en-GB" dirty="0"/>
              <a:t>Frozen Sets</a:t>
            </a:r>
          </a:p>
        </p:txBody>
      </p:sp>
      <p:sp>
        <p:nvSpPr>
          <p:cNvPr id="3" name="Content Placeholder 2">
            <a:extLst>
              <a:ext uri="{FF2B5EF4-FFF2-40B4-BE49-F238E27FC236}">
                <a16:creationId xmlns:a16="http://schemas.microsoft.com/office/drawing/2014/main" id="{28D97DC3-E5F9-FA46-9B10-2CA64ED1F720}"/>
              </a:ext>
            </a:extLst>
          </p:cNvPr>
          <p:cNvSpPr>
            <a:spLocks noGrp="1"/>
          </p:cNvSpPr>
          <p:nvPr>
            <p:ph idx="1"/>
          </p:nvPr>
        </p:nvSpPr>
        <p:spPr/>
        <p:txBody>
          <a:bodyPr/>
          <a:lstStyle/>
          <a:p>
            <a:r>
              <a:rPr lang="en-GB" sz="2000" dirty="0" err="1"/>
              <a:t>Frozenset</a:t>
            </a:r>
            <a:r>
              <a:rPr lang="en-GB" sz="2000" dirty="0"/>
              <a:t> is a new class that has the characteristics of a set, but its elements cannot be changed once assigned. </a:t>
            </a:r>
            <a:r>
              <a:rPr lang="en-GB" sz="2000" dirty="0">
                <a:solidFill>
                  <a:schemeClr val="accent6">
                    <a:lumMod val="75000"/>
                  </a:schemeClr>
                </a:solidFill>
              </a:rPr>
              <a:t>While tuples are immutable lists, </a:t>
            </a:r>
            <a:r>
              <a:rPr lang="en-GB" sz="2000" dirty="0" err="1">
                <a:solidFill>
                  <a:schemeClr val="accent6">
                    <a:lumMod val="75000"/>
                  </a:schemeClr>
                </a:solidFill>
              </a:rPr>
              <a:t>frozensets</a:t>
            </a:r>
            <a:r>
              <a:rPr lang="en-GB" sz="2000" dirty="0">
                <a:solidFill>
                  <a:schemeClr val="accent6">
                    <a:lumMod val="75000"/>
                  </a:schemeClr>
                </a:solidFill>
              </a:rPr>
              <a:t> are immutable sets.</a:t>
            </a:r>
          </a:p>
          <a:p>
            <a:r>
              <a:rPr lang="en-GB" sz="2000" dirty="0">
                <a:solidFill>
                  <a:schemeClr val="accent6">
                    <a:lumMod val="75000"/>
                  </a:schemeClr>
                </a:solidFill>
              </a:rPr>
              <a:t>Sets being mutable are </a:t>
            </a:r>
            <a:r>
              <a:rPr lang="en-GB" sz="2000" dirty="0" err="1">
                <a:solidFill>
                  <a:schemeClr val="accent6">
                    <a:lumMod val="75000"/>
                  </a:schemeClr>
                </a:solidFill>
              </a:rPr>
              <a:t>unhashable</a:t>
            </a:r>
            <a:r>
              <a:rPr lang="en-GB" sz="2000" dirty="0"/>
              <a:t>, so they can't be used as dictionary keys. On the other hand, </a:t>
            </a:r>
            <a:r>
              <a:rPr lang="en-GB" sz="2000" dirty="0" err="1">
                <a:solidFill>
                  <a:schemeClr val="accent6">
                    <a:lumMod val="75000"/>
                  </a:schemeClr>
                </a:solidFill>
              </a:rPr>
              <a:t>frozensets</a:t>
            </a:r>
            <a:r>
              <a:rPr lang="en-GB" sz="2000" dirty="0">
                <a:solidFill>
                  <a:schemeClr val="accent6">
                    <a:lumMod val="75000"/>
                  </a:schemeClr>
                </a:solidFill>
              </a:rPr>
              <a:t> are </a:t>
            </a:r>
            <a:r>
              <a:rPr lang="en-GB" sz="2000" dirty="0" err="1">
                <a:solidFill>
                  <a:schemeClr val="accent6">
                    <a:lumMod val="75000"/>
                  </a:schemeClr>
                </a:solidFill>
              </a:rPr>
              <a:t>hashable</a:t>
            </a:r>
            <a:r>
              <a:rPr lang="en-GB" sz="2000" dirty="0">
                <a:solidFill>
                  <a:schemeClr val="accent6">
                    <a:lumMod val="75000"/>
                  </a:schemeClr>
                </a:solidFill>
              </a:rPr>
              <a:t> and can be used as keys to a dictionary.</a:t>
            </a:r>
          </a:p>
          <a:p>
            <a:r>
              <a:rPr lang="en-GB" sz="2000" dirty="0" err="1"/>
              <a:t>Frozensets</a:t>
            </a:r>
            <a:r>
              <a:rPr lang="en-GB" sz="2000" dirty="0"/>
              <a:t> can be created using the </a:t>
            </a:r>
            <a:r>
              <a:rPr lang="en-GB" sz="2000" dirty="0" err="1"/>
              <a:t>frozenset</a:t>
            </a:r>
            <a:r>
              <a:rPr lang="en-GB" sz="2000" dirty="0"/>
              <a:t>() function.</a:t>
            </a:r>
          </a:p>
          <a:p>
            <a:endParaRPr lang="en-GB" sz="2000" dirty="0"/>
          </a:p>
          <a:p>
            <a:pPr marL="0" indent="0">
              <a:buNone/>
            </a:pPr>
            <a:r>
              <a:rPr lang="en-GB" sz="2000" dirty="0">
                <a:latin typeface="Consolas" panose="020B0609020204030204" pitchFamily="49" charset="0"/>
                <a:cs typeface="Consolas" panose="020B0609020204030204" pitchFamily="49" charset="0"/>
              </a:rPr>
              <a:t>A = </a:t>
            </a:r>
            <a:r>
              <a:rPr lang="en-GB" sz="2000" dirty="0" err="1">
                <a:latin typeface="Consolas" panose="020B0609020204030204" pitchFamily="49" charset="0"/>
                <a:cs typeface="Consolas" panose="020B0609020204030204" pitchFamily="49" charset="0"/>
              </a:rPr>
              <a:t>frozenset</a:t>
            </a:r>
            <a:r>
              <a:rPr lang="en-GB" sz="2000" dirty="0">
                <a:latin typeface="Consolas" panose="020B0609020204030204" pitchFamily="49" charset="0"/>
                <a:cs typeface="Consolas" panose="020B0609020204030204" pitchFamily="49" charset="0"/>
              </a:rPr>
              <a:t>([1, 2, 3, 4])</a:t>
            </a:r>
          </a:p>
          <a:p>
            <a:pPr marL="0" indent="0">
              <a:buNone/>
            </a:pPr>
            <a:r>
              <a:rPr lang="en-GB" sz="2000" dirty="0">
                <a:latin typeface="Consolas" panose="020B0609020204030204" pitchFamily="49" charset="0"/>
                <a:cs typeface="Consolas" panose="020B0609020204030204" pitchFamily="49" charset="0"/>
              </a:rPr>
              <a:t>B = </a:t>
            </a:r>
            <a:r>
              <a:rPr lang="en-GB" sz="2000" dirty="0" err="1">
                <a:latin typeface="Consolas" panose="020B0609020204030204" pitchFamily="49" charset="0"/>
                <a:cs typeface="Consolas" panose="020B0609020204030204" pitchFamily="49" charset="0"/>
              </a:rPr>
              <a:t>frozenset</a:t>
            </a:r>
            <a:r>
              <a:rPr lang="en-GB" sz="2000" dirty="0">
                <a:latin typeface="Consolas" panose="020B0609020204030204" pitchFamily="49" charset="0"/>
                <a:cs typeface="Consolas" panose="020B0609020204030204" pitchFamily="49" charset="0"/>
              </a:rPr>
              <a:t>([3, 4, 5, 6])</a:t>
            </a:r>
          </a:p>
          <a:p>
            <a:pPr marL="0" indent="0">
              <a:buNone/>
            </a:pPr>
            <a:r>
              <a:rPr lang="en-GB" sz="2000" dirty="0" err="1">
                <a:latin typeface="Consolas" panose="020B0609020204030204" pitchFamily="49" charset="0"/>
                <a:cs typeface="Consolas" panose="020B0609020204030204" pitchFamily="49" charset="0"/>
              </a:rPr>
              <a:t>A.add</a:t>
            </a:r>
            <a:r>
              <a:rPr lang="en-GB" sz="2000" dirty="0">
                <a:latin typeface="Consolas" panose="020B0609020204030204" pitchFamily="49" charset="0"/>
                <a:cs typeface="Consolas" panose="020B0609020204030204" pitchFamily="49" charset="0"/>
              </a:rPr>
              <a:t>(3)</a:t>
            </a:r>
          </a:p>
          <a:p>
            <a:pPr marL="0" indent="0">
              <a:buNone/>
            </a:pPr>
            <a:r>
              <a:rPr lang="en-GB" sz="2000" dirty="0" err="1">
                <a:solidFill>
                  <a:srgbClr val="FF0000"/>
                </a:solidFill>
                <a:latin typeface="Consolas" panose="020B0609020204030204" pitchFamily="49" charset="0"/>
                <a:cs typeface="Consolas" panose="020B0609020204030204" pitchFamily="49" charset="0"/>
              </a:rPr>
              <a:t>AttributeError</a:t>
            </a:r>
            <a:r>
              <a:rPr lang="en-GB" sz="2000" dirty="0">
                <a:solidFill>
                  <a:srgbClr val="FF0000"/>
                </a:solidFill>
                <a:latin typeface="Consolas" panose="020B0609020204030204" pitchFamily="49" charset="0"/>
                <a:cs typeface="Consolas" panose="020B0609020204030204" pitchFamily="49" charset="0"/>
              </a:rPr>
              <a:t>: '</a:t>
            </a:r>
            <a:r>
              <a:rPr lang="en-GB" sz="2000" dirty="0" err="1">
                <a:solidFill>
                  <a:srgbClr val="FF0000"/>
                </a:solidFill>
                <a:latin typeface="Consolas" panose="020B0609020204030204" pitchFamily="49" charset="0"/>
                <a:cs typeface="Consolas" panose="020B0609020204030204" pitchFamily="49" charset="0"/>
              </a:rPr>
              <a:t>frozenset</a:t>
            </a:r>
            <a:r>
              <a:rPr lang="en-GB" sz="2000" dirty="0">
                <a:solidFill>
                  <a:srgbClr val="FF0000"/>
                </a:solidFill>
                <a:latin typeface="Consolas" panose="020B0609020204030204" pitchFamily="49" charset="0"/>
                <a:cs typeface="Consolas" panose="020B0609020204030204" pitchFamily="49" charset="0"/>
              </a:rPr>
              <a:t>' object has no attribute 'add'</a:t>
            </a:r>
          </a:p>
        </p:txBody>
      </p:sp>
      <p:sp>
        <p:nvSpPr>
          <p:cNvPr id="4" name="Slide Number Placeholder 3">
            <a:extLst>
              <a:ext uri="{FF2B5EF4-FFF2-40B4-BE49-F238E27FC236}">
                <a16:creationId xmlns:a16="http://schemas.microsoft.com/office/drawing/2014/main" id="{1829758E-30E2-AF45-A30E-EFB40D738550}"/>
              </a:ext>
            </a:extLst>
          </p:cNvPr>
          <p:cNvSpPr>
            <a:spLocks noGrp="1"/>
          </p:cNvSpPr>
          <p:nvPr>
            <p:ph type="sldNum" sz="quarter" idx="10"/>
          </p:nvPr>
        </p:nvSpPr>
        <p:spPr/>
        <p:txBody>
          <a:bodyPr/>
          <a:lstStyle/>
          <a:p>
            <a:pPr>
              <a:defRPr/>
            </a:pPr>
            <a:fld id="{F2F2B1D7-7472-F447-9180-A50BF452206C}" type="slidenum">
              <a:rPr lang="it-IT" smtClean="0"/>
              <a:pPr>
                <a:defRPr/>
              </a:pPr>
              <a:t>40</a:t>
            </a:fld>
            <a:endParaRPr lang="it-IT" dirty="0"/>
          </a:p>
        </p:txBody>
      </p:sp>
    </p:spTree>
    <p:extLst>
      <p:ext uri="{BB962C8B-B14F-4D97-AF65-F5344CB8AC3E}">
        <p14:creationId xmlns:p14="http://schemas.microsoft.com/office/powerpoint/2010/main" val="2702585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dirty="0" err="1"/>
              <a:t>Dictionaries</a:t>
            </a:r>
            <a:endParaRPr lang="it-IT" altLang="it-IT" dirty="0"/>
          </a:p>
        </p:txBody>
      </p:sp>
    </p:spTree>
    <p:extLst>
      <p:ext uri="{BB962C8B-B14F-4D97-AF65-F5344CB8AC3E}">
        <p14:creationId xmlns:p14="http://schemas.microsoft.com/office/powerpoint/2010/main" val="2569588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210C-7209-1D4D-AC70-977361927595}"/>
              </a:ext>
            </a:extLst>
          </p:cNvPr>
          <p:cNvSpPr>
            <a:spLocks noGrp="1"/>
          </p:cNvSpPr>
          <p:nvPr>
            <p:ph type="title"/>
          </p:nvPr>
        </p:nvSpPr>
        <p:spPr/>
        <p:txBody>
          <a:bodyPr/>
          <a:lstStyle/>
          <a:p>
            <a:r>
              <a:rPr lang="it-IT" altLang="it-IT" dirty="0" err="1"/>
              <a:t>Dictionaries</a:t>
            </a:r>
            <a:endParaRPr lang="en-GB" dirty="0"/>
          </a:p>
        </p:txBody>
      </p:sp>
      <p:sp>
        <p:nvSpPr>
          <p:cNvPr id="3" name="Content Placeholder 2">
            <a:extLst>
              <a:ext uri="{FF2B5EF4-FFF2-40B4-BE49-F238E27FC236}">
                <a16:creationId xmlns:a16="http://schemas.microsoft.com/office/drawing/2014/main" id="{9FEB9E0C-0031-C24A-8537-360F18F3E79C}"/>
              </a:ext>
            </a:extLst>
          </p:cNvPr>
          <p:cNvSpPr>
            <a:spLocks noGrp="1"/>
          </p:cNvSpPr>
          <p:nvPr>
            <p:ph sz="half" idx="1"/>
          </p:nvPr>
        </p:nvSpPr>
        <p:spPr/>
        <p:txBody>
          <a:bodyPr/>
          <a:lstStyle/>
          <a:p>
            <a:r>
              <a:rPr lang="en-GB" sz="2400" dirty="0">
                <a:solidFill>
                  <a:schemeClr val="accent6">
                    <a:lumMod val="75000"/>
                  </a:schemeClr>
                </a:solidFill>
              </a:rPr>
              <a:t>Dictionary is an unordered collection of </a:t>
            </a:r>
            <a:r>
              <a:rPr lang="en-GB" sz="2400" dirty="0" err="1">
                <a:solidFill>
                  <a:schemeClr val="accent6">
                    <a:lumMod val="75000"/>
                  </a:schemeClr>
                </a:solidFill>
              </a:rPr>
              <a:t>key:values</a:t>
            </a:r>
            <a:r>
              <a:rPr lang="en-GB" sz="2400" dirty="0">
                <a:solidFill>
                  <a:schemeClr val="accent6">
                    <a:lumMod val="75000"/>
                  </a:schemeClr>
                </a:solidFill>
              </a:rPr>
              <a:t> pairs, used to store data like a map</a:t>
            </a:r>
          </a:p>
          <a:p>
            <a:r>
              <a:rPr lang="en-GB" sz="2400" dirty="0"/>
              <a:t>Unlike other data types that hold only single value as an element, a dictionary holds </a:t>
            </a:r>
            <a:r>
              <a:rPr lang="en-GB" sz="2400" dirty="0" err="1"/>
              <a:t>key:value</a:t>
            </a:r>
            <a:r>
              <a:rPr lang="en-GB" sz="2400" dirty="0"/>
              <a:t> pairs. </a:t>
            </a:r>
          </a:p>
          <a:p>
            <a:r>
              <a:rPr lang="en-GB" sz="2400" dirty="0">
                <a:solidFill>
                  <a:schemeClr val="accent6">
                    <a:lumMod val="75000"/>
                  </a:schemeClr>
                </a:solidFill>
              </a:rPr>
              <a:t>Keys must be unique, immutable, </a:t>
            </a:r>
            <a:r>
              <a:rPr lang="en-GB" sz="2400" dirty="0" err="1">
                <a:solidFill>
                  <a:schemeClr val="accent6">
                    <a:lumMod val="75000"/>
                  </a:schemeClr>
                </a:solidFill>
              </a:rPr>
              <a:t>hashable</a:t>
            </a:r>
            <a:endParaRPr lang="en-GB" sz="2400" dirty="0">
              <a:solidFill>
                <a:schemeClr val="accent6">
                  <a:lumMod val="75000"/>
                </a:schemeClr>
              </a:solidFill>
            </a:endParaRPr>
          </a:p>
          <a:p>
            <a:pPr marL="0" indent="0">
              <a:buNone/>
            </a:pPr>
            <a:endParaRPr lang="en-GB" sz="1200" dirty="0">
              <a:latin typeface="Consolas" panose="020B0609020204030204" pitchFamily="49" charset="0"/>
              <a:cs typeface="Consolas" panose="020B0609020204030204" pitchFamily="49" charset="0"/>
            </a:endParaRPr>
          </a:p>
          <a:p>
            <a:pPr marL="0" indent="0">
              <a:buNone/>
            </a:pPr>
            <a:endParaRPr lang="en-GB" sz="1200" dirty="0">
              <a:latin typeface="Consolas" panose="020B0609020204030204" pitchFamily="49" charset="0"/>
              <a:cs typeface="Consolas" panose="020B0609020204030204" pitchFamily="49" charset="0"/>
            </a:endParaRPr>
          </a:p>
          <a:p>
            <a:pPr marL="0" indent="0">
              <a:buNone/>
            </a:pPr>
            <a:endParaRPr lang="en-GB" sz="2400" dirty="0">
              <a:solidFill>
                <a:schemeClr val="accent6">
                  <a:lumMod val="75000"/>
                </a:schemeClr>
              </a:solidFill>
            </a:endParaRPr>
          </a:p>
        </p:txBody>
      </p:sp>
      <p:sp>
        <p:nvSpPr>
          <p:cNvPr id="5" name="Content Placeholder 4">
            <a:extLst>
              <a:ext uri="{FF2B5EF4-FFF2-40B4-BE49-F238E27FC236}">
                <a16:creationId xmlns:a16="http://schemas.microsoft.com/office/drawing/2014/main" id="{8370AAFF-43FF-C145-8164-AEC1F0DDF798}"/>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 Creating a Dictionary with Integer Keys </a:t>
            </a:r>
          </a:p>
          <a:p>
            <a:pPr marL="0" indent="0">
              <a:buNone/>
            </a:pPr>
            <a:r>
              <a:rPr lang="en-GB" sz="1600" dirty="0" err="1">
                <a:latin typeface="Consolas" panose="020B0609020204030204" pitchFamily="49" charset="0"/>
                <a:cs typeface="Consolas" panose="020B0609020204030204" pitchFamily="49" charset="0"/>
              </a:rPr>
              <a:t>dict</a:t>
            </a:r>
            <a:r>
              <a:rPr lang="en-GB" sz="1600" dirty="0">
                <a:latin typeface="Consolas" panose="020B0609020204030204" pitchFamily="49" charset="0"/>
                <a:cs typeface="Consolas" panose="020B0609020204030204" pitchFamily="49" charset="0"/>
              </a:rPr>
              <a:t> = {1: 'Geeks', 2: 'For', 3: 'Geeks'}  </a:t>
            </a: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dict</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Creating a Dictionary with Mixed keys </a:t>
            </a:r>
          </a:p>
          <a:p>
            <a:pPr marL="0" indent="0">
              <a:buNone/>
            </a:pPr>
            <a:r>
              <a:rPr lang="en-GB" sz="1600" dirty="0" err="1">
                <a:latin typeface="Consolas" panose="020B0609020204030204" pitchFamily="49" charset="0"/>
                <a:cs typeface="Consolas" panose="020B0609020204030204" pitchFamily="49" charset="0"/>
              </a:rPr>
              <a:t>dict</a:t>
            </a:r>
            <a:r>
              <a:rPr lang="en-GB" sz="1600" dirty="0">
                <a:latin typeface="Consolas" panose="020B0609020204030204" pitchFamily="49" charset="0"/>
                <a:cs typeface="Consolas" panose="020B0609020204030204" pitchFamily="49" charset="0"/>
              </a:rPr>
              <a:t> = {'Name': 'Geeks', 1: [1, 2, 3, 4]} </a:t>
            </a: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dict</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{1: 'Geeks', 2: 'For', 3: 'Geeks'}</a:t>
            </a:r>
          </a:p>
          <a:p>
            <a:pPr marL="0" indent="0">
              <a:buNone/>
            </a:pPr>
            <a:r>
              <a:rPr lang="en-GB" sz="1600" dirty="0">
                <a:latin typeface="Consolas" panose="020B0609020204030204" pitchFamily="49" charset="0"/>
                <a:cs typeface="Consolas" panose="020B0609020204030204" pitchFamily="49" charset="0"/>
              </a:rPr>
              <a:t>{1: [1, 2, 3, 4], 'Name': 'Geeks'}</a:t>
            </a:r>
          </a:p>
          <a:p>
            <a:pPr marL="0" indent="0">
              <a:buNone/>
            </a:pPr>
            <a:endParaRPr lang="en-GB" sz="1600" dirty="0"/>
          </a:p>
        </p:txBody>
      </p:sp>
      <p:sp>
        <p:nvSpPr>
          <p:cNvPr id="4" name="Slide Number Placeholder 3">
            <a:extLst>
              <a:ext uri="{FF2B5EF4-FFF2-40B4-BE49-F238E27FC236}">
                <a16:creationId xmlns:a16="http://schemas.microsoft.com/office/drawing/2014/main" id="{833EAD23-3BE3-3A46-BC9E-7CC2B0EEE378}"/>
              </a:ext>
            </a:extLst>
          </p:cNvPr>
          <p:cNvSpPr>
            <a:spLocks noGrp="1"/>
          </p:cNvSpPr>
          <p:nvPr>
            <p:ph type="sldNum" sz="quarter" idx="10"/>
          </p:nvPr>
        </p:nvSpPr>
        <p:spPr/>
        <p:txBody>
          <a:bodyPr/>
          <a:lstStyle/>
          <a:p>
            <a:pPr>
              <a:defRPr/>
            </a:pPr>
            <a:fld id="{F2F2B1D7-7472-F447-9180-A50BF452206C}" type="slidenum">
              <a:rPr lang="it-IT" smtClean="0"/>
              <a:pPr>
                <a:defRPr/>
              </a:pPr>
              <a:t>42</a:t>
            </a:fld>
            <a:endParaRPr lang="it-IT" dirty="0"/>
          </a:p>
        </p:txBody>
      </p:sp>
    </p:spTree>
    <p:extLst>
      <p:ext uri="{BB962C8B-B14F-4D97-AF65-F5344CB8AC3E}">
        <p14:creationId xmlns:p14="http://schemas.microsoft.com/office/powerpoint/2010/main" val="2579927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71E65A-94DB-A746-9D86-F4A7FAB47698}"/>
              </a:ext>
            </a:extLst>
          </p:cNvPr>
          <p:cNvSpPr>
            <a:spLocks noGrp="1"/>
          </p:cNvSpPr>
          <p:nvPr>
            <p:ph type="title"/>
          </p:nvPr>
        </p:nvSpPr>
        <p:spPr/>
        <p:txBody>
          <a:bodyPr/>
          <a:lstStyle/>
          <a:p>
            <a:r>
              <a:rPr lang="en-GB" dirty="0"/>
              <a:t>Accessing Elements</a:t>
            </a:r>
          </a:p>
        </p:txBody>
      </p:sp>
      <p:sp>
        <p:nvSpPr>
          <p:cNvPr id="6" name="Content Placeholder 5">
            <a:extLst>
              <a:ext uri="{FF2B5EF4-FFF2-40B4-BE49-F238E27FC236}">
                <a16:creationId xmlns:a16="http://schemas.microsoft.com/office/drawing/2014/main" id="{0DDEF5C2-7217-0941-9D78-BA27F23059BD}"/>
              </a:ext>
            </a:extLst>
          </p:cNvPr>
          <p:cNvSpPr>
            <a:spLocks noGrp="1"/>
          </p:cNvSpPr>
          <p:nvPr>
            <p:ph sz="half" idx="1"/>
          </p:nvPr>
        </p:nvSpPr>
        <p:spPr/>
        <p:txBody>
          <a:bodyPr/>
          <a:lstStyle/>
          <a:p>
            <a:r>
              <a:rPr lang="en-GB" sz="2000" dirty="0"/>
              <a:t>While indexing is used with other data types to access values, a dictionary uses keys. </a:t>
            </a:r>
            <a:r>
              <a:rPr lang="en-GB" sz="2000" dirty="0">
                <a:solidFill>
                  <a:schemeClr val="accent6">
                    <a:lumMod val="75000"/>
                  </a:schemeClr>
                </a:solidFill>
              </a:rPr>
              <a:t>Keys can be used either inside square brackets [] or with the get() method.</a:t>
            </a:r>
            <a:endParaRPr lang="en-GB" sz="2000" dirty="0"/>
          </a:p>
          <a:p>
            <a:r>
              <a:rPr lang="en-GB" sz="2000" dirty="0"/>
              <a:t>If we use the </a:t>
            </a:r>
            <a:r>
              <a:rPr lang="en-GB" sz="2000" dirty="0">
                <a:solidFill>
                  <a:schemeClr val="accent6">
                    <a:lumMod val="75000"/>
                  </a:schemeClr>
                </a:solidFill>
              </a:rPr>
              <a:t>square brackets [], </a:t>
            </a:r>
            <a:r>
              <a:rPr lang="en-GB" sz="2000" dirty="0" err="1">
                <a:solidFill>
                  <a:schemeClr val="accent6">
                    <a:lumMod val="75000"/>
                  </a:schemeClr>
                </a:solidFill>
              </a:rPr>
              <a:t>KeyError</a:t>
            </a:r>
            <a:r>
              <a:rPr lang="en-GB" sz="2000" dirty="0">
                <a:solidFill>
                  <a:schemeClr val="accent6">
                    <a:lumMod val="75000"/>
                  </a:schemeClr>
                </a:solidFill>
              </a:rPr>
              <a:t> </a:t>
            </a:r>
            <a:r>
              <a:rPr lang="en-GB" sz="2000" dirty="0"/>
              <a:t>is raised in case a key is not found in the dictionary. On the other hand, the </a:t>
            </a:r>
            <a:r>
              <a:rPr lang="en-GB" sz="2000" dirty="0">
                <a:solidFill>
                  <a:schemeClr val="accent6">
                    <a:lumMod val="75000"/>
                  </a:schemeClr>
                </a:solidFill>
              </a:rPr>
              <a:t>get() method returns None</a:t>
            </a:r>
            <a:r>
              <a:rPr lang="en-GB" sz="2000" dirty="0"/>
              <a:t> if the key is not found.</a:t>
            </a:r>
            <a:endParaRPr lang="en-GB" sz="2000" dirty="0">
              <a:solidFill>
                <a:schemeClr val="accent6">
                  <a:lumMod val="75000"/>
                </a:schemeClr>
              </a:solidFill>
            </a:endParaRPr>
          </a:p>
        </p:txBody>
      </p:sp>
      <p:sp>
        <p:nvSpPr>
          <p:cNvPr id="7" name="Content Placeholder 6">
            <a:extLst>
              <a:ext uri="{FF2B5EF4-FFF2-40B4-BE49-F238E27FC236}">
                <a16:creationId xmlns:a16="http://schemas.microsoft.com/office/drawing/2014/main" id="{3E6586AE-1399-2643-9B4F-121A9B71339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get vs [] for retrieving elements</a:t>
            </a:r>
          </a:p>
          <a:p>
            <a:pPr marL="0" indent="0">
              <a:buNone/>
            </a:pP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 = {'name': 'Jack', 'age': 26}</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['name’])</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my_dict.get</a:t>
            </a:r>
            <a:r>
              <a:rPr lang="en-GB" sz="1400" dirty="0">
                <a:latin typeface="Consolas" panose="020B0609020204030204" pitchFamily="49" charset="0"/>
                <a:cs typeface="Consolas" panose="020B0609020204030204" pitchFamily="49" charset="0"/>
              </a:rPr>
              <a:t>('age’))</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my_dict.get</a:t>
            </a:r>
            <a:r>
              <a:rPr lang="en-GB" sz="1400" dirty="0">
                <a:latin typeface="Consolas" panose="020B0609020204030204" pitchFamily="49" charset="0"/>
                <a:cs typeface="Consolas" panose="020B0609020204030204" pitchFamily="49" charset="0"/>
              </a:rPr>
              <a:t>('address'))</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['address’])</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Jack</a:t>
            </a:r>
          </a:p>
          <a:p>
            <a:pPr marL="0" indent="0">
              <a:buNone/>
            </a:pPr>
            <a:r>
              <a:rPr lang="en-GB" sz="1400" dirty="0">
                <a:latin typeface="Consolas" panose="020B0609020204030204" pitchFamily="49" charset="0"/>
                <a:cs typeface="Consolas" panose="020B0609020204030204" pitchFamily="49" charset="0"/>
              </a:rPr>
              <a:t>26</a:t>
            </a:r>
          </a:p>
          <a:p>
            <a:pPr marL="0" indent="0">
              <a:buNone/>
            </a:pPr>
            <a:r>
              <a:rPr lang="en-GB" sz="1400" dirty="0">
                <a:latin typeface="Consolas" panose="020B0609020204030204" pitchFamily="49" charset="0"/>
                <a:cs typeface="Consolas" panose="020B0609020204030204" pitchFamily="49" charset="0"/>
              </a:rPr>
              <a:t>None</a:t>
            </a:r>
          </a:p>
          <a:p>
            <a:pPr marL="0" indent="0">
              <a:buNone/>
            </a:pPr>
            <a:r>
              <a:rPr lang="en-GB" sz="1400" dirty="0" err="1">
                <a:solidFill>
                  <a:srgbClr val="FF0000"/>
                </a:solidFill>
                <a:latin typeface="Consolas" panose="020B0609020204030204" pitchFamily="49" charset="0"/>
                <a:cs typeface="Consolas" panose="020B0609020204030204" pitchFamily="49" charset="0"/>
              </a:rPr>
              <a:t>KeyError</a:t>
            </a:r>
            <a:r>
              <a:rPr lang="en-GB" sz="1400" dirty="0">
                <a:solidFill>
                  <a:srgbClr val="FF0000"/>
                </a:solidFill>
                <a:latin typeface="Consolas" panose="020B0609020204030204" pitchFamily="49" charset="0"/>
                <a:cs typeface="Consolas" panose="020B0609020204030204" pitchFamily="49" charset="0"/>
              </a:rPr>
              <a:t>: 'address'</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8B2D5C3-53BC-5E4A-A665-35EF400B29B5}"/>
              </a:ext>
            </a:extLst>
          </p:cNvPr>
          <p:cNvSpPr>
            <a:spLocks noGrp="1"/>
          </p:cNvSpPr>
          <p:nvPr>
            <p:ph type="sldNum" sz="quarter" idx="10"/>
          </p:nvPr>
        </p:nvSpPr>
        <p:spPr/>
        <p:txBody>
          <a:bodyPr/>
          <a:lstStyle/>
          <a:p>
            <a:pPr>
              <a:defRPr/>
            </a:pPr>
            <a:fld id="{F2F2B1D7-7472-F447-9180-A50BF452206C}" type="slidenum">
              <a:rPr lang="it-IT" smtClean="0"/>
              <a:pPr>
                <a:defRPr/>
              </a:pPr>
              <a:t>43</a:t>
            </a:fld>
            <a:endParaRPr lang="it-IT" dirty="0"/>
          </a:p>
        </p:txBody>
      </p:sp>
    </p:spTree>
    <p:extLst>
      <p:ext uri="{BB962C8B-B14F-4D97-AF65-F5344CB8AC3E}">
        <p14:creationId xmlns:p14="http://schemas.microsoft.com/office/powerpoint/2010/main" val="164213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71E65A-94DB-A746-9D86-F4A7FAB47698}"/>
              </a:ext>
            </a:extLst>
          </p:cNvPr>
          <p:cNvSpPr>
            <a:spLocks noGrp="1"/>
          </p:cNvSpPr>
          <p:nvPr>
            <p:ph type="title"/>
          </p:nvPr>
        </p:nvSpPr>
        <p:spPr/>
        <p:txBody>
          <a:bodyPr/>
          <a:lstStyle/>
          <a:p>
            <a:r>
              <a:rPr lang="en-GB" dirty="0"/>
              <a:t>Accessing Elements</a:t>
            </a:r>
          </a:p>
        </p:txBody>
      </p:sp>
      <p:sp>
        <p:nvSpPr>
          <p:cNvPr id="6" name="Content Placeholder 5">
            <a:extLst>
              <a:ext uri="{FF2B5EF4-FFF2-40B4-BE49-F238E27FC236}">
                <a16:creationId xmlns:a16="http://schemas.microsoft.com/office/drawing/2014/main" id="{0DDEF5C2-7217-0941-9D78-BA27F23059BD}"/>
              </a:ext>
            </a:extLst>
          </p:cNvPr>
          <p:cNvSpPr>
            <a:spLocks noGrp="1"/>
          </p:cNvSpPr>
          <p:nvPr>
            <p:ph sz="half" idx="1"/>
          </p:nvPr>
        </p:nvSpPr>
        <p:spPr/>
        <p:txBody>
          <a:bodyPr/>
          <a:lstStyle/>
          <a:p>
            <a:r>
              <a:rPr lang="en-GB" sz="2000" dirty="0">
                <a:solidFill>
                  <a:schemeClr val="accent6">
                    <a:lumMod val="75000"/>
                  </a:schemeClr>
                </a:solidFill>
              </a:rPr>
              <a:t>Dictionaries are mutable. </a:t>
            </a:r>
            <a:r>
              <a:rPr lang="en-GB" sz="2000" dirty="0"/>
              <a:t>We can add new items or change the value of existing items using an assignment operator.</a:t>
            </a:r>
          </a:p>
          <a:p>
            <a:r>
              <a:rPr lang="en-GB" sz="2000" dirty="0">
                <a:solidFill>
                  <a:schemeClr val="accent6">
                    <a:lumMod val="75000"/>
                  </a:schemeClr>
                </a:solidFill>
              </a:rPr>
              <a:t>If the key is already present, then the existing value gets updated. In case the key is not present, a new (key: value) pair is added to the dictionary.</a:t>
            </a:r>
          </a:p>
        </p:txBody>
      </p:sp>
      <p:sp>
        <p:nvSpPr>
          <p:cNvPr id="7" name="Content Placeholder 6">
            <a:extLst>
              <a:ext uri="{FF2B5EF4-FFF2-40B4-BE49-F238E27FC236}">
                <a16:creationId xmlns:a16="http://schemas.microsoft.com/office/drawing/2014/main" id="{3E6586AE-1399-2643-9B4F-121A9B71339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Changing and adding </a:t>
            </a:r>
          </a:p>
          <a:p>
            <a:pPr marL="0" indent="0">
              <a:buNone/>
            </a:pP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 = {'name': 'Jack', 'age': 26}</a:t>
            </a:r>
          </a:p>
          <a:p>
            <a:pPr marL="0" indent="0">
              <a:buNone/>
            </a:pP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['age'] = 27</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a:t>
            </a:r>
          </a:p>
          <a:p>
            <a:pPr marL="0" indent="0">
              <a:buNone/>
            </a:pP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['address'] = 'Downtown'</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{'name': 'Jack', 'age': 27}</a:t>
            </a:r>
          </a:p>
          <a:p>
            <a:pPr marL="0" indent="0">
              <a:buNone/>
            </a:pPr>
            <a:r>
              <a:rPr lang="en-GB" sz="1400" dirty="0">
                <a:latin typeface="Consolas" panose="020B0609020204030204" pitchFamily="49" charset="0"/>
                <a:cs typeface="Consolas" panose="020B0609020204030204" pitchFamily="49" charset="0"/>
              </a:rPr>
              <a:t>{'name': 'Jack', 'age': 27, 'address': 'Downtown'}</a:t>
            </a:r>
          </a:p>
        </p:txBody>
      </p:sp>
      <p:sp>
        <p:nvSpPr>
          <p:cNvPr id="4" name="Slide Number Placeholder 3">
            <a:extLst>
              <a:ext uri="{FF2B5EF4-FFF2-40B4-BE49-F238E27FC236}">
                <a16:creationId xmlns:a16="http://schemas.microsoft.com/office/drawing/2014/main" id="{68B2D5C3-53BC-5E4A-A665-35EF400B29B5}"/>
              </a:ext>
            </a:extLst>
          </p:cNvPr>
          <p:cNvSpPr>
            <a:spLocks noGrp="1"/>
          </p:cNvSpPr>
          <p:nvPr>
            <p:ph type="sldNum" sz="quarter" idx="10"/>
          </p:nvPr>
        </p:nvSpPr>
        <p:spPr/>
        <p:txBody>
          <a:bodyPr/>
          <a:lstStyle/>
          <a:p>
            <a:pPr>
              <a:defRPr/>
            </a:pPr>
            <a:fld id="{F2F2B1D7-7472-F447-9180-A50BF452206C}" type="slidenum">
              <a:rPr lang="it-IT" smtClean="0"/>
              <a:pPr>
                <a:defRPr/>
              </a:pPr>
              <a:t>44</a:t>
            </a:fld>
            <a:endParaRPr lang="it-IT" dirty="0"/>
          </a:p>
        </p:txBody>
      </p:sp>
    </p:spTree>
    <p:extLst>
      <p:ext uri="{BB962C8B-B14F-4D97-AF65-F5344CB8AC3E}">
        <p14:creationId xmlns:p14="http://schemas.microsoft.com/office/powerpoint/2010/main" val="2091276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71E65A-94DB-A746-9D86-F4A7FAB47698}"/>
              </a:ext>
            </a:extLst>
          </p:cNvPr>
          <p:cNvSpPr>
            <a:spLocks noGrp="1"/>
          </p:cNvSpPr>
          <p:nvPr>
            <p:ph type="title"/>
          </p:nvPr>
        </p:nvSpPr>
        <p:spPr/>
        <p:txBody>
          <a:bodyPr/>
          <a:lstStyle/>
          <a:p>
            <a:r>
              <a:rPr lang="en-GB" dirty="0"/>
              <a:t>Removing Elements</a:t>
            </a:r>
          </a:p>
        </p:txBody>
      </p:sp>
      <p:sp>
        <p:nvSpPr>
          <p:cNvPr id="6" name="Content Placeholder 5">
            <a:extLst>
              <a:ext uri="{FF2B5EF4-FFF2-40B4-BE49-F238E27FC236}">
                <a16:creationId xmlns:a16="http://schemas.microsoft.com/office/drawing/2014/main" id="{0DDEF5C2-7217-0941-9D78-BA27F23059BD}"/>
              </a:ext>
            </a:extLst>
          </p:cNvPr>
          <p:cNvSpPr>
            <a:spLocks noGrp="1"/>
          </p:cNvSpPr>
          <p:nvPr>
            <p:ph sz="half" idx="1"/>
          </p:nvPr>
        </p:nvSpPr>
        <p:spPr/>
        <p:txBody>
          <a:bodyPr/>
          <a:lstStyle/>
          <a:p>
            <a:r>
              <a:rPr lang="en-GB" sz="2000" dirty="0"/>
              <a:t>We can remove a particular item in a dictionary by using the </a:t>
            </a:r>
            <a:r>
              <a:rPr lang="en-GB" sz="2000" dirty="0">
                <a:solidFill>
                  <a:schemeClr val="accent6">
                    <a:lumMod val="75000"/>
                  </a:schemeClr>
                </a:solidFill>
              </a:rPr>
              <a:t>pop() </a:t>
            </a:r>
            <a:r>
              <a:rPr lang="en-GB" sz="2000" dirty="0"/>
              <a:t>method. This method removes an item with the provided key and returns the value.</a:t>
            </a:r>
          </a:p>
          <a:p>
            <a:r>
              <a:rPr lang="en-GB" sz="2000" dirty="0"/>
              <a:t>The </a:t>
            </a:r>
            <a:r>
              <a:rPr lang="en-GB" sz="2000" dirty="0" err="1">
                <a:solidFill>
                  <a:schemeClr val="accent6">
                    <a:lumMod val="75000"/>
                  </a:schemeClr>
                </a:solidFill>
              </a:rPr>
              <a:t>popitem</a:t>
            </a:r>
            <a:r>
              <a:rPr lang="en-GB" sz="2000" dirty="0">
                <a:solidFill>
                  <a:schemeClr val="accent6">
                    <a:lumMod val="75000"/>
                  </a:schemeClr>
                </a:solidFill>
              </a:rPr>
              <a:t>() </a:t>
            </a:r>
            <a:r>
              <a:rPr lang="en-GB" sz="2000" dirty="0"/>
              <a:t>method can be used to remove and return an arbitrary (key, value) item pair from the dictionary. </a:t>
            </a:r>
          </a:p>
          <a:p>
            <a:r>
              <a:rPr lang="en-GB" sz="2000" dirty="0"/>
              <a:t>All the items can be removed at once, using the </a:t>
            </a:r>
            <a:r>
              <a:rPr lang="en-GB" sz="2000" dirty="0">
                <a:solidFill>
                  <a:schemeClr val="accent6">
                    <a:lumMod val="75000"/>
                  </a:schemeClr>
                </a:solidFill>
              </a:rPr>
              <a:t>clear() </a:t>
            </a:r>
            <a:r>
              <a:rPr lang="en-GB" sz="2000" dirty="0"/>
              <a:t>method.</a:t>
            </a:r>
          </a:p>
          <a:p>
            <a:r>
              <a:rPr lang="en-GB" sz="2000" dirty="0"/>
              <a:t>We can also use the </a:t>
            </a:r>
            <a:r>
              <a:rPr lang="en-GB" sz="2000" dirty="0">
                <a:solidFill>
                  <a:schemeClr val="accent6">
                    <a:lumMod val="75000"/>
                  </a:schemeClr>
                </a:solidFill>
              </a:rPr>
              <a:t>del</a:t>
            </a:r>
            <a:r>
              <a:rPr lang="en-GB" sz="2000" dirty="0"/>
              <a:t> keyword to remove individual items or the entire dictionary itself.</a:t>
            </a:r>
          </a:p>
        </p:txBody>
      </p:sp>
      <p:sp>
        <p:nvSpPr>
          <p:cNvPr id="7" name="Content Placeholder 6">
            <a:extLst>
              <a:ext uri="{FF2B5EF4-FFF2-40B4-BE49-F238E27FC236}">
                <a16:creationId xmlns:a16="http://schemas.microsoft.com/office/drawing/2014/main" id="{3E6586AE-1399-2643-9B4F-121A9B71339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squares = {1: 1, 2: 4, 3: 9, 4: 16, 5: 25}</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remove a particular item, returns its value</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squares.pop</a:t>
            </a:r>
            <a:r>
              <a:rPr lang="en-GB" sz="1200" dirty="0">
                <a:latin typeface="Consolas" panose="020B0609020204030204" pitchFamily="49" charset="0"/>
                <a:cs typeface="Consolas" panose="020B0609020204030204" pitchFamily="49" charset="0"/>
              </a:rPr>
              <a:t>(4))</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remove an arbitrary item, return (</a:t>
            </a:r>
            <a:r>
              <a:rPr lang="en-GB" sz="1200" dirty="0" err="1">
                <a:latin typeface="Consolas" panose="020B0609020204030204" pitchFamily="49" charset="0"/>
                <a:cs typeface="Consolas" panose="020B0609020204030204" pitchFamily="49" charset="0"/>
              </a:rPr>
              <a:t>key,value</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squares.popitem</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print(squares)</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remove all items</a:t>
            </a:r>
          </a:p>
          <a:p>
            <a:pPr marL="0" indent="0">
              <a:buNone/>
            </a:pPr>
            <a:r>
              <a:rPr lang="en-GB" sz="1200" dirty="0" err="1">
                <a:latin typeface="Consolas" panose="020B0609020204030204" pitchFamily="49" charset="0"/>
                <a:cs typeface="Consolas" panose="020B0609020204030204" pitchFamily="49" charset="0"/>
              </a:rPr>
              <a:t>squares.clear</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print(squares)</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latin typeface="Consolas" panose="020B0609020204030204" pitchFamily="49" charset="0"/>
                <a:cs typeface="Consolas" panose="020B0609020204030204" pitchFamily="49" charset="0"/>
              </a:rPr>
              <a:t>16</a:t>
            </a:r>
          </a:p>
          <a:p>
            <a:pPr marL="0" indent="0">
              <a:buNone/>
            </a:pPr>
            <a:r>
              <a:rPr lang="en-GB" sz="1200" dirty="0">
                <a:latin typeface="Consolas" panose="020B0609020204030204" pitchFamily="49" charset="0"/>
                <a:cs typeface="Consolas" panose="020B0609020204030204" pitchFamily="49" charset="0"/>
              </a:rPr>
              <a:t>(5, 25)</a:t>
            </a:r>
          </a:p>
          <a:p>
            <a:pPr marL="0" indent="0">
              <a:buNone/>
            </a:pPr>
            <a:r>
              <a:rPr lang="en-GB" sz="1200" dirty="0">
                <a:latin typeface="Consolas" panose="020B0609020204030204" pitchFamily="49" charset="0"/>
                <a:cs typeface="Consolas" panose="020B0609020204030204" pitchFamily="49" charset="0"/>
              </a:rPr>
              <a:t>{1: 1, 2: 4, 3: 9}</a:t>
            </a:r>
          </a:p>
          <a:p>
            <a:pPr marL="0" indent="0">
              <a:buNone/>
            </a:pPr>
            <a:r>
              <a:rPr lang="en-GB" sz="12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68B2D5C3-53BC-5E4A-A665-35EF400B29B5}"/>
              </a:ext>
            </a:extLst>
          </p:cNvPr>
          <p:cNvSpPr>
            <a:spLocks noGrp="1"/>
          </p:cNvSpPr>
          <p:nvPr>
            <p:ph type="sldNum" sz="quarter" idx="10"/>
          </p:nvPr>
        </p:nvSpPr>
        <p:spPr/>
        <p:txBody>
          <a:bodyPr/>
          <a:lstStyle/>
          <a:p>
            <a:pPr>
              <a:defRPr/>
            </a:pPr>
            <a:fld id="{F2F2B1D7-7472-F447-9180-A50BF452206C}" type="slidenum">
              <a:rPr lang="it-IT" smtClean="0"/>
              <a:pPr>
                <a:defRPr/>
              </a:pPr>
              <a:t>45</a:t>
            </a:fld>
            <a:endParaRPr lang="it-IT" dirty="0"/>
          </a:p>
        </p:txBody>
      </p:sp>
    </p:spTree>
    <p:extLst>
      <p:ext uri="{BB962C8B-B14F-4D97-AF65-F5344CB8AC3E}">
        <p14:creationId xmlns:p14="http://schemas.microsoft.com/office/powerpoint/2010/main" val="2190100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D6E3-E479-F342-942F-047DCFF812B2}"/>
              </a:ext>
            </a:extLst>
          </p:cNvPr>
          <p:cNvSpPr>
            <a:spLocks noGrp="1"/>
          </p:cNvSpPr>
          <p:nvPr>
            <p:ph type="title"/>
          </p:nvPr>
        </p:nvSpPr>
        <p:spPr/>
        <p:txBody>
          <a:bodyPr/>
          <a:lstStyle/>
          <a:p>
            <a:r>
              <a:rPr lang="en-GB" dirty="0"/>
              <a:t>Other Dictionary Operations</a:t>
            </a:r>
          </a:p>
        </p:txBody>
      </p:sp>
      <p:sp>
        <p:nvSpPr>
          <p:cNvPr id="3" name="Content Placeholder 2">
            <a:extLst>
              <a:ext uri="{FF2B5EF4-FFF2-40B4-BE49-F238E27FC236}">
                <a16:creationId xmlns:a16="http://schemas.microsoft.com/office/drawing/2014/main" id="{9CAAA192-8B93-E648-B112-D8A5EFB7FFD2}"/>
              </a:ext>
            </a:extLst>
          </p:cNvPr>
          <p:cNvSpPr>
            <a:spLocks noGrp="1"/>
          </p:cNvSpPr>
          <p:nvPr>
            <p:ph sz="half" idx="1"/>
          </p:nvPr>
        </p:nvSpPr>
        <p:spPr/>
        <p:txBody>
          <a:bodyPr/>
          <a:lstStyle/>
          <a:p>
            <a:r>
              <a:rPr lang="en-GB" sz="2000" dirty="0">
                <a:solidFill>
                  <a:schemeClr val="accent6">
                    <a:lumMod val="75000"/>
                  </a:schemeClr>
                </a:solidFill>
              </a:rPr>
              <a:t>We can test if a key is in a dictionary or not using the keyword in. </a:t>
            </a:r>
          </a:p>
          <a:p>
            <a:r>
              <a:rPr lang="en-GB" sz="2000" dirty="0"/>
              <a:t>Notice that the membership test is only for the keys and not for the values.</a:t>
            </a:r>
          </a:p>
          <a:p>
            <a:r>
              <a:rPr lang="en-GB" sz="2000" dirty="0"/>
              <a:t>We can iterate through both keys and </a:t>
            </a:r>
            <a:r>
              <a:rPr lang="en-GB" sz="2000" dirty="0" err="1"/>
              <a:t>key:value</a:t>
            </a:r>
            <a:r>
              <a:rPr lang="en-GB" sz="2000" dirty="0"/>
              <a:t> pairs using a for loop.</a:t>
            </a:r>
          </a:p>
        </p:txBody>
      </p:sp>
      <p:sp>
        <p:nvSpPr>
          <p:cNvPr id="4" name="Content Placeholder 3">
            <a:extLst>
              <a:ext uri="{FF2B5EF4-FFF2-40B4-BE49-F238E27FC236}">
                <a16:creationId xmlns:a16="http://schemas.microsoft.com/office/drawing/2014/main" id="{9961DA2D-280E-ED46-BF8B-350801E708C0}"/>
              </a:ext>
            </a:extLst>
          </p:cNvPr>
          <p:cNvSpPr>
            <a:spLocks noGrp="1"/>
          </p:cNvSpPr>
          <p:nvPr>
            <p:ph sz="half" idx="2"/>
          </p:nvPr>
        </p:nvSpPr>
        <p:spPr/>
        <p:txBody>
          <a:bodyPr/>
          <a:lstStyle/>
          <a:p>
            <a:pPr marL="0" indent="0">
              <a:buNone/>
            </a:pPr>
            <a:r>
              <a:rPr lang="en-GB" sz="1100" dirty="0">
                <a:latin typeface="Consolas" panose="020B0609020204030204" pitchFamily="49" charset="0"/>
                <a:cs typeface="Consolas" panose="020B0609020204030204" pitchFamily="49" charset="0"/>
              </a:rPr>
              <a:t>squares = {1: 1, 3: 9, 5: 25, 7: 49, 9: 81}</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membership tests for key only</a:t>
            </a:r>
          </a:p>
          <a:p>
            <a:pPr marL="0" indent="0">
              <a:buNone/>
            </a:pPr>
            <a:r>
              <a:rPr lang="en-GB" sz="1100" dirty="0">
                <a:latin typeface="Consolas" panose="020B0609020204030204" pitchFamily="49" charset="0"/>
                <a:cs typeface="Consolas" panose="020B0609020204030204" pitchFamily="49" charset="0"/>
              </a:rPr>
              <a:t>print(1 in squares)</a:t>
            </a:r>
          </a:p>
          <a:p>
            <a:pPr marL="0" indent="0">
              <a:buNone/>
            </a:pPr>
            <a:r>
              <a:rPr lang="en-GB" sz="1100" dirty="0">
                <a:latin typeface="Consolas" panose="020B0609020204030204" pitchFamily="49" charset="0"/>
                <a:cs typeface="Consolas" panose="020B0609020204030204" pitchFamily="49" charset="0"/>
              </a:rPr>
              <a:t>print(2 not in squares)</a:t>
            </a:r>
          </a:p>
          <a:p>
            <a:pPr marL="0" indent="0">
              <a:buNone/>
            </a:pPr>
            <a:r>
              <a:rPr lang="en-GB" sz="1100" dirty="0">
                <a:latin typeface="Consolas" panose="020B0609020204030204" pitchFamily="49" charset="0"/>
                <a:cs typeface="Consolas" panose="020B0609020204030204" pitchFamily="49" charset="0"/>
              </a:rPr>
              <a:t>print(49 in squares)</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Iterating through keys</a:t>
            </a:r>
          </a:p>
          <a:p>
            <a:pPr marL="0" indent="0">
              <a:buNone/>
            </a:pPr>
            <a:r>
              <a:rPr lang="en-GB" sz="1100" dirty="0">
                <a:latin typeface="Consolas" panose="020B0609020204030204" pitchFamily="49" charset="0"/>
                <a:cs typeface="Consolas" panose="020B0609020204030204" pitchFamily="49" charset="0"/>
              </a:rPr>
              <a:t>for </a:t>
            </a:r>
            <a:r>
              <a:rPr lang="en-GB" sz="1100" dirty="0" err="1">
                <a:latin typeface="Consolas" panose="020B0609020204030204" pitchFamily="49" charset="0"/>
                <a:cs typeface="Consolas" panose="020B0609020204030204" pitchFamily="49" charset="0"/>
              </a:rPr>
              <a:t>i</a:t>
            </a:r>
            <a:r>
              <a:rPr lang="en-GB" sz="1100" dirty="0">
                <a:latin typeface="Consolas" panose="020B0609020204030204" pitchFamily="49" charset="0"/>
                <a:cs typeface="Consolas" panose="020B0609020204030204" pitchFamily="49" charset="0"/>
              </a:rPr>
              <a:t> in squares:</a:t>
            </a:r>
          </a:p>
          <a:p>
            <a:pPr marL="0" indent="0">
              <a:buNone/>
            </a:pPr>
            <a:r>
              <a:rPr lang="en-GB" sz="1100" dirty="0">
                <a:latin typeface="Consolas" panose="020B0609020204030204" pitchFamily="49" charset="0"/>
                <a:cs typeface="Consolas" panose="020B0609020204030204" pitchFamily="49" charset="0"/>
              </a:rPr>
              <a:t>	print(squares[</a:t>
            </a:r>
            <a:r>
              <a:rPr lang="en-GB" sz="1100" dirty="0" err="1">
                <a:latin typeface="Consolas" panose="020B0609020204030204" pitchFamily="49" charset="0"/>
                <a:cs typeface="Consolas" panose="020B0609020204030204" pitchFamily="49" charset="0"/>
              </a:rPr>
              <a:t>i</a:t>
            </a:r>
            <a:r>
              <a:rPr lang="en-GB" sz="1100" dirty="0">
                <a:latin typeface="Consolas" panose="020B0609020204030204" pitchFamily="49" charset="0"/>
                <a:cs typeface="Consolas" panose="020B0609020204030204" pitchFamily="49" charset="0"/>
              </a:rPr>
              <a: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Iterating through keys and values</a:t>
            </a:r>
          </a:p>
          <a:p>
            <a:pPr marL="0" indent="0">
              <a:buNone/>
            </a:pPr>
            <a:r>
              <a:rPr lang="en-GB" sz="1100" dirty="0">
                <a:latin typeface="Consolas" panose="020B0609020204030204" pitchFamily="49" charset="0"/>
                <a:cs typeface="Consolas" panose="020B0609020204030204" pitchFamily="49" charset="0"/>
              </a:rPr>
              <a:t>for k, v in </a:t>
            </a:r>
            <a:r>
              <a:rPr lang="en-GB" sz="1100" dirty="0" err="1">
                <a:latin typeface="Consolas" panose="020B0609020204030204" pitchFamily="49" charset="0"/>
                <a:cs typeface="Consolas" panose="020B0609020204030204" pitchFamily="49" charset="0"/>
              </a:rPr>
              <a:t>squares.items</a:t>
            </a:r>
            <a:r>
              <a:rPr lang="en-GB" sz="1100" dirty="0">
                <a:latin typeface="Consolas" panose="020B0609020204030204" pitchFamily="49" charset="0"/>
                <a:cs typeface="Consolas" panose="020B0609020204030204" pitchFamily="49" charset="0"/>
              </a:rPr>
              <a:t>():</a:t>
            </a:r>
          </a:p>
          <a:p>
            <a:pPr marL="0" indent="0">
              <a:buNone/>
            </a:pPr>
            <a:r>
              <a:rPr lang="en-GB" sz="1100" dirty="0">
                <a:latin typeface="Consolas" panose="020B0609020204030204" pitchFamily="49" charset="0"/>
                <a:cs typeface="Consolas" panose="020B0609020204030204" pitchFamily="49" charset="0"/>
              </a:rPr>
              <a:t>	print(k, v)</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Output</a:t>
            </a:r>
          </a:p>
          <a:p>
            <a:pPr marL="0" indent="0">
              <a:buNone/>
            </a:pPr>
            <a:r>
              <a:rPr lang="en-GB" sz="1100" dirty="0">
                <a:latin typeface="Consolas" panose="020B0609020204030204" pitchFamily="49" charset="0"/>
                <a:cs typeface="Consolas" panose="020B0609020204030204" pitchFamily="49" charset="0"/>
              </a:rPr>
              <a:t>True</a:t>
            </a:r>
          </a:p>
          <a:p>
            <a:pPr marL="0" indent="0">
              <a:buNone/>
            </a:pPr>
            <a:r>
              <a:rPr lang="en-GB" sz="1100" dirty="0">
                <a:latin typeface="Consolas" panose="020B0609020204030204" pitchFamily="49" charset="0"/>
                <a:cs typeface="Consolas" panose="020B0609020204030204" pitchFamily="49" charset="0"/>
              </a:rPr>
              <a:t>True</a:t>
            </a:r>
          </a:p>
          <a:p>
            <a:pPr marL="0" indent="0">
              <a:buNone/>
            </a:pPr>
            <a:r>
              <a:rPr lang="en-GB" sz="1100" dirty="0">
                <a:latin typeface="Consolas" panose="020B0609020204030204" pitchFamily="49" charset="0"/>
                <a:cs typeface="Consolas" panose="020B0609020204030204" pitchFamily="49" charset="0"/>
              </a:rPr>
              <a:t>False</a:t>
            </a:r>
          </a:p>
        </p:txBody>
      </p:sp>
      <p:sp>
        <p:nvSpPr>
          <p:cNvPr id="5" name="Slide Number Placeholder 4">
            <a:extLst>
              <a:ext uri="{FF2B5EF4-FFF2-40B4-BE49-F238E27FC236}">
                <a16:creationId xmlns:a16="http://schemas.microsoft.com/office/drawing/2014/main" id="{B1D7C776-3B1D-4A47-BAC5-DFF4F3CC9640}"/>
              </a:ext>
            </a:extLst>
          </p:cNvPr>
          <p:cNvSpPr>
            <a:spLocks noGrp="1"/>
          </p:cNvSpPr>
          <p:nvPr>
            <p:ph type="sldNum" sz="quarter" idx="10"/>
          </p:nvPr>
        </p:nvSpPr>
        <p:spPr/>
        <p:txBody>
          <a:bodyPr/>
          <a:lstStyle/>
          <a:p>
            <a:pPr>
              <a:defRPr/>
            </a:pPr>
            <a:fld id="{C0F5EEF4-5380-CA44-921D-21E069A5ECCA}" type="slidenum">
              <a:rPr lang="it-IT" smtClean="0"/>
              <a:pPr>
                <a:defRPr/>
              </a:pPr>
              <a:t>46</a:t>
            </a:fld>
            <a:endParaRPr lang="it-IT" dirty="0"/>
          </a:p>
        </p:txBody>
      </p:sp>
    </p:spTree>
    <p:extLst>
      <p:ext uri="{BB962C8B-B14F-4D97-AF65-F5344CB8AC3E}">
        <p14:creationId xmlns:p14="http://schemas.microsoft.com/office/powerpoint/2010/main" val="2360156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dirty="0" err="1"/>
              <a:t>Generators</a:t>
            </a:r>
            <a:r>
              <a:rPr lang="it-IT" altLang="it-IT" dirty="0"/>
              <a:t> and </a:t>
            </a:r>
            <a:r>
              <a:rPr lang="it-IT" altLang="it-IT" dirty="0" err="1"/>
              <a:t>Comprehension</a:t>
            </a:r>
            <a:r>
              <a:rPr lang="it-IT" altLang="it-IT" dirty="0"/>
              <a:t> </a:t>
            </a:r>
            <a:r>
              <a:rPr lang="it-IT" altLang="it-IT" dirty="0" err="1"/>
              <a:t>Expressions</a:t>
            </a:r>
            <a:endParaRPr lang="it-IT" altLang="it-IT" dirty="0"/>
          </a:p>
        </p:txBody>
      </p:sp>
    </p:spTree>
    <p:extLst>
      <p:ext uri="{BB962C8B-B14F-4D97-AF65-F5344CB8AC3E}">
        <p14:creationId xmlns:p14="http://schemas.microsoft.com/office/powerpoint/2010/main" val="6027509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293B-71FA-FB46-9BD3-0DC6BD3733CC}"/>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Unpacking and Enumerating</a:t>
            </a:r>
            <a:endParaRPr lang="en-GB" dirty="0"/>
          </a:p>
        </p:txBody>
      </p:sp>
      <p:sp>
        <p:nvSpPr>
          <p:cNvPr id="3" name="Content Placeholder 2">
            <a:extLst>
              <a:ext uri="{FF2B5EF4-FFF2-40B4-BE49-F238E27FC236}">
                <a16:creationId xmlns:a16="http://schemas.microsoft.com/office/drawing/2014/main" id="{F9BC705E-8EEB-2847-A042-8BFD9A31A684}"/>
              </a:ext>
            </a:extLst>
          </p:cNvPr>
          <p:cNvSpPr>
            <a:spLocks noGrp="1"/>
          </p:cNvSpPr>
          <p:nvPr>
            <p:ph idx="1"/>
          </p:nvPr>
        </p:nvSpPr>
        <p:spPr/>
        <p:txBody>
          <a:bodyPr/>
          <a:lstStyle/>
          <a:p>
            <a:r>
              <a:rPr lang="en-GB" sz="2800" dirty="0">
                <a:latin typeface="Calibri" panose="020F0502020204030204" pitchFamily="34" charset="0"/>
                <a:cs typeface="Calibri" panose="020F0502020204030204" pitchFamily="34" charset="0"/>
              </a:rPr>
              <a:t>Python provides some syntactic “tricks” for working with </a:t>
            </a:r>
            <a:r>
              <a:rPr lang="en-GB" sz="2800" dirty="0" err="1">
                <a:latin typeface="Calibri" panose="020F0502020204030204" pitchFamily="34" charset="0"/>
                <a:cs typeface="Calibri" panose="020F0502020204030204" pitchFamily="34" charset="0"/>
              </a:rPr>
              <a:t>iterables</a:t>
            </a:r>
            <a:r>
              <a:rPr lang="en-GB" sz="2800" dirty="0">
                <a:latin typeface="Calibri" panose="020F0502020204030204" pitchFamily="34" charset="0"/>
                <a:cs typeface="Calibri" panose="020F0502020204030204" pitchFamily="34" charset="0"/>
              </a:rPr>
              <a:t>: </a:t>
            </a:r>
            <a:r>
              <a:rPr lang="en-GB" sz="2800" dirty="0">
                <a:solidFill>
                  <a:schemeClr val="accent6">
                    <a:lumMod val="75000"/>
                  </a:schemeClr>
                </a:solidFill>
                <a:latin typeface="Calibri" panose="020F0502020204030204" pitchFamily="34" charset="0"/>
                <a:cs typeface="Calibri" panose="020F0502020204030204" pitchFamily="34" charset="0"/>
              </a:rPr>
              <a:t>unpacking </a:t>
            </a:r>
            <a:r>
              <a:rPr lang="en-GB" sz="2800" dirty="0" err="1">
                <a:solidFill>
                  <a:schemeClr val="accent6">
                    <a:lumMod val="75000"/>
                  </a:schemeClr>
                </a:solidFill>
                <a:latin typeface="Calibri" panose="020F0502020204030204" pitchFamily="34" charset="0"/>
                <a:cs typeface="Calibri" panose="020F0502020204030204" pitchFamily="34" charset="0"/>
              </a:rPr>
              <a:t>iterables</a:t>
            </a:r>
            <a:r>
              <a:rPr lang="en-GB" sz="2800" dirty="0">
                <a:latin typeface="Calibri" panose="020F0502020204030204" pitchFamily="34" charset="0"/>
                <a:cs typeface="Calibri" panose="020F0502020204030204" pitchFamily="34" charset="0"/>
              </a:rPr>
              <a:t> and </a:t>
            </a:r>
            <a:r>
              <a:rPr lang="en-GB" sz="2800" dirty="0">
                <a:solidFill>
                  <a:schemeClr val="accent6">
                    <a:lumMod val="75000"/>
                  </a:schemeClr>
                </a:solidFill>
                <a:latin typeface="Calibri" panose="020F0502020204030204" pitchFamily="34" charset="0"/>
                <a:cs typeface="Calibri" panose="020F0502020204030204" pitchFamily="34" charset="0"/>
              </a:rPr>
              <a:t>enumerating </a:t>
            </a:r>
            <a:r>
              <a:rPr lang="en-GB" sz="2800" dirty="0" err="1">
                <a:solidFill>
                  <a:schemeClr val="accent6">
                    <a:lumMod val="75000"/>
                  </a:schemeClr>
                </a:solidFill>
                <a:latin typeface="Calibri" panose="020F0502020204030204" pitchFamily="34" charset="0"/>
                <a:cs typeface="Calibri" panose="020F0502020204030204" pitchFamily="34" charset="0"/>
              </a:rPr>
              <a:t>iterables</a:t>
            </a:r>
            <a:r>
              <a:rPr lang="en-GB" sz="2800" dirty="0">
                <a:latin typeface="Calibri" panose="020F0502020204030204" pitchFamily="34" charset="0"/>
                <a:cs typeface="Calibri" panose="020F0502020204030204" pitchFamily="34" charset="0"/>
              </a:rPr>
              <a:t>. Useful for writing clean, readable code.</a:t>
            </a:r>
          </a:p>
          <a:p>
            <a:r>
              <a:rPr lang="en-GB" sz="2800" dirty="0">
                <a:latin typeface="Calibri" panose="020F0502020204030204" pitchFamily="34" charset="0"/>
                <a:cs typeface="Calibri" panose="020F0502020204030204" pitchFamily="34" charset="0"/>
              </a:rPr>
              <a:t>Writing clean, readable code leads to bug-free algorithms that are easy to understand. Furthermore, these tricks will also facilitate the use of other features, like comprehension-statements.</a:t>
            </a:r>
          </a:p>
        </p:txBody>
      </p:sp>
      <p:sp>
        <p:nvSpPr>
          <p:cNvPr id="4" name="Slide Number Placeholder 3">
            <a:extLst>
              <a:ext uri="{FF2B5EF4-FFF2-40B4-BE49-F238E27FC236}">
                <a16:creationId xmlns:a16="http://schemas.microsoft.com/office/drawing/2014/main" id="{7C0043DC-C9FC-F344-B244-4CFAC7EFA33C}"/>
              </a:ext>
            </a:extLst>
          </p:cNvPr>
          <p:cNvSpPr>
            <a:spLocks noGrp="1"/>
          </p:cNvSpPr>
          <p:nvPr>
            <p:ph type="sldNum" sz="quarter" idx="10"/>
          </p:nvPr>
        </p:nvSpPr>
        <p:spPr/>
        <p:txBody>
          <a:bodyPr/>
          <a:lstStyle/>
          <a:p>
            <a:pPr>
              <a:defRPr/>
            </a:pPr>
            <a:fld id="{F2F2B1D7-7472-F447-9180-A50BF452206C}" type="slidenum">
              <a:rPr lang="it-IT" smtClean="0"/>
              <a:pPr>
                <a:defRPr/>
              </a:pPr>
              <a:t>48</a:t>
            </a:fld>
            <a:endParaRPr lang="it-IT" dirty="0"/>
          </a:p>
        </p:txBody>
      </p:sp>
    </p:spTree>
    <p:extLst>
      <p:ext uri="{BB962C8B-B14F-4D97-AF65-F5344CB8AC3E}">
        <p14:creationId xmlns:p14="http://schemas.microsoft.com/office/powerpoint/2010/main" val="1692708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293B-71FA-FB46-9BD3-0DC6BD3733CC}"/>
              </a:ext>
            </a:extLst>
          </p:cNvPr>
          <p:cNvSpPr>
            <a:spLocks noGrp="1"/>
          </p:cNvSpPr>
          <p:nvPr>
            <p:ph type="title"/>
          </p:nvPr>
        </p:nvSpPr>
        <p:spPr/>
        <p:txBody>
          <a:bodyPr/>
          <a:lstStyle/>
          <a:p>
            <a:r>
              <a:rPr lang="en-GB" dirty="0"/>
              <a:t>Unpacking </a:t>
            </a:r>
            <a:r>
              <a:rPr lang="en-GB" dirty="0" err="1"/>
              <a:t>iterables</a:t>
            </a:r>
            <a:r>
              <a:rPr lang="en-GB" dirty="0"/>
              <a:t> </a:t>
            </a:r>
          </a:p>
        </p:txBody>
      </p:sp>
      <p:sp>
        <p:nvSpPr>
          <p:cNvPr id="3" name="Content Placeholder 2">
            <a:extLst>
              <a:ext uri="{FF2B5EF4-FFF2-40B4-BE49-F238E27FC236}">
                <a16:creationId xmlns:a16="http://schemas.microsoft.com/office/drawing/2014/main" id="{F9BC705E-8EEB-2847-A042-8BFD9A31A684}"/>
              </a:ext>
            </a:extLst>
          </p:cNvPr>
          <p:cNvSpPr>
            <a:spLocks noGrp="1"/>
          </p:cNvSpPr>
          <p:nvPr>
            <p:ph idx="1"/>
          </p:nvPr>
        </p:nvSpPr>
        <p:spPr/>
        <p:txBody>
          <a:bodyPr/>
          <a:lstStyle/>
          <a:p>
            <a:pPr marL="0" indent="0">
              <a:buNone/>
            </a:pPr>
            <a:r>
              <a:rPr lang="en-GB" sz="1600" dirty="0">
                <a:latin typeface="Consolas" panose="020B0609020204030204" pitchFamily="49" charset="0"/>
                <a:cs typeface="Consolas" panose="020B0609020204030204" pitchFamily="49" charset="0"/>
              </a:rPr>
              <a:t># assigning a list to variables using </a:t>
            </a:r>
            <a:r>
              <a:rPr lang="en-GB" sz="1600" dirty="0" err="1">
                <a:latin typeface="Consolas" panose="020B0609020204030204" pitchFamily="49" charset="0"/>
                <a:cs typeface="Consolas" panose="020B0609020204030204" pitchFamily="49" charset="0"/>
              </a:rPr>
              <a:t>iterable</a:t>
            </a:r>
            <a:r>
              <a:rPr lang="en-GB" sz="1600" dirty="0">
                <a:latin typeface="Consolas" panose="020B0609020204030204" pitchFamily="49" charset="0"/>
                <a:cs typeface="Consolas" panose="020B0609020204030204" pitchFamily="49" charset="0"/>
              </a:rPr>
              <a:t> unpacking</a:t>
            </a:r>
          </a:p>
          <a:p>
            <a:pPr marL="0" indent="0">
              <a:buNone/>
            </a:pP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 = [7, 9, 11]</a:t>
            </a:r>
          </a:p>
          <a:p>
            <a:pPr marL="0" indent="0">
              <a:buNone/>
            </a:pPr>
            <a:r>
              <a:rPr lang="en-GB" sz="1600" dirty="0">
                <a:latin typeface="Consolas" panose="020B0609020204030204" pitchFamily="49" charset="0"/>
                <a:cs typeface="Consolas" panose="020B0609020204030204" pitchFamily="49" charset="0"/>
              </a:rPr>
              <a:t>x, y, z = </a:t>
            </a:r>
            <a:r>
              <a:rPr lang="en-GB" sz="1600" dirty="0" err="1">
                <a:latin typeface="Consolas" panose="020B0609020204030204" pitchFamily="49" charset="0"/>
                <a:cs typeface="Consolas" panose="020B0609020204030204" pitchFamily="49" charset="0"/>
              </a:rPr>
              <a:t>my_list</a:t>
            </a: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grades</a:t>
            </a:r>
            <a:r>
              <a:rPr lang="it-IT" sz="1600" dirty="0">
                <a:latin typeface="Consolas" panose="020B0609020204030204" pitchFamily="49" charset="0"/>
                <a:cs typeface="Consolas" panose="020B0609020204030204" pitchFamily="49" charset="0"/>
              </a:rPr>
              <a:t> = [("Ashley", 93), ("Brad", 95), ("Cassie", 84)]</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for loop without unpacking</a:t>
            </a:r>
          </a:p>
          <a:p>
            <a:pPr marL="0" indent="0">
              <a:buNone/>
            </a:pPr>
            <a:r>
              <a:rPr lang="en-GB" sz="1600" dirty="0">
                <a:latin typeface="Consolas" panose="020B0609020204030204" pitchFamily="49" charset="0"/>
                <a:cs typeface="Consolas" panose="020B0609020204030204" pitchFamily="49" charset="0"/>
              </a:rPr>
              <a:t>for entry in grades:</a:t>
            </a:r>
          </a:p>
          <a:p>
            <a:pPr marL="0" indent="0">
              <a:buNone/>
            </a:pPr>
            <a:r>
              <a:rPr lang="en-GB" sz="1600" dirty="0">
                <a:latin typeface="Consolas" panose="020B0609020204030204" pitchFamily="49" charset="0"/>
                <a:cs typeface="Consolas" panose="020B0609020204030204" pitchFamily="49" charset="0"/>
              </a:rPr>
              <a:t>    print(entry)</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for loop with unpacking</a:t>
            </a:r>
          </a:p>
          <a:p>
            <a:pPr marL="0" indent="0">
              <a:buNone/>
            </a:pPr>
            <a:r>
              <a:rPr lang="en-GB" sz="1600" dirty="0">
                <a:latin typeface="Consolas" panose="020B0609020204030204" pitchFamily="49" charset="0"/>
                <a:cs typeface="Consolas" panose="020B0609020204030204" pitchFamily="49" charset="0"/>
              </a:rPr>
              <a:t>for name, grade in grades:</a:t>
            </a:r>
          </a:p>
          <a:p>
            <a:pPr marL="0" indent="0">
              <a:buNone/>
            </a:pPr>
            <a:r>
              <a:rPr lang="en-GB" sz="1600" dirty="0">
                <a:latin typeface="Consolas" panose="020B0609020204030204" pitchFamily="49" charset="0"/>
                <a:cs typeface="Consolas" panose="020B0609020204030204" pitchFamily="49" charset="0"/>
              </a:rPr>
              <a:t>    print(name)</a:t>
            </a:r>
          </a:p>
          <a:p>
            <a:pPr marL="0" indent="0">
              <a:buNone/>
            </a:pPr>
            <a:r>
              <a:rPr lang="en-GB" sz="1600" dirty="0">
                <a:latin typeface="Consolas" panose="020B0609020204030204" pitchFamily="49" charset="0"/>
                <a:cs typeface="Consolas" panose="020B0609020204030204" pitchFamily="49" charset="0"/>
              </a:rPr>
              <a:t>    print(grade)</a:t>
            </a:r>
          </a:p>
          <a:p>
            <a:pPr marL="0" indent="0">
              <a:buNone/>
            </a:pPr>
            <a:r>
              <a:rPr lang="en-GB" sz="1600" dirty="0">
                <a:latin typeface="Consolas" panose="020B0609020204030204" pitchFamily="49" charset="0"/>
                <a:cs typeface="Consolas" panose="020B0609020204030204" pitchFamily="49" charset="0"/>
              </a:rPr>
              <a:t>    print("\n")</a:t>
            </a:r>
          </a:p>
        </p:txBody>
      </p:sp>
      <p:sp>
        <p:nvSpPr>
          <p:cNvPr id="4" name="Slide Number Placeholder 3">
            <a:extLst>
              <a:ext uri="{FF2B5EF4-FFF2-40B4-BE49-F238E27FC236}">
                <a16:creationId xmlns:a16="http://schemas.microsoft.com/office/drawing/2014/main" id="{7C0043DC-C9FC-F344-B244-4CFAC7EFA33C}"/>
              </a:ext>
            </a:extLst>
          </p:cNvPr>
          <p:cNvSpPr>
            <a:spLocks noGrp="1"/>
          </p:cNvSpPr>
          <p:nvPr>
            <p:ph type="sldNum" sz="quarter" idx="10"/>
          </p:nvPr>
        </p:nvSpPr>
        <p:spPr/>
        <p:txBody>
          <a:bodyPr/>
          <a:lstStyle/>
          <a:p>
            <a:pPr>
              <a:defRPr/>
            </a:pPr>
            <a:fld id="{F2F2B1D7-7472-F447-9180-A50BF452206C}" type="slidenum">
              <a:rPr lang="it-IT" smtClean="0"/>
              <a:pPr>
                <a:defRPr/>
              </a:pPr>
              <a:t>49</a:t>
            </a:fld>
            <a:endParaRPr lang="it-IT" dirty="0"/>
          </a:p>
        </p:txBody>
      </p:sp>
    </p:spTree>
    <p:extLst>
      <p:ext uri="{BB962C8B-B14F-4D97-AF65-F5344CB8AC3E}">
        <p14:creationId xmlns:p14="http://schemas.microsoft.com/office/powerpoint/2010/main" val="172603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Tree ~O(log(n))</a:t>
            </a:r>
          </a:p>
        </p:txBody>
      </p:sp>
      <p:pic>
        <p:nvPicPr>
          <p:cNvPr id="6" name="Content Placeholder 5" descr="502px-Unbalanced_binary_tree.svg.png"/>
          <p:cNvPicPr>
            <a:picLocks noGrp="1" noChangeAspect="1"/>
          </p:cNvPicPr>
          <p:nvPr>
            <p:ph sz="half" idx="1"/>
          </p:nvPr>
        </p:nvPicPr>
        <p:blipFill>
          <a:blip r:embed="rId2">
            <a:extLst>
              <a:ext uri="{28A0092B-C50C-407E-A947-70E740481C1C}">
                <a14:useLocalDpi xmlns:a14="http://schemas.microsoft.com/office/drawing/2010/main" val="0"/>
              </a:ext>
            </a:extLst>
          </a:blip>
          <a:srcRect t="-6034" b="-6034"/>
          <a:stretch>
            <a:fillRect/>
          </a:stretch>
        </p:blipFill>
        <p:spPr/>
      </p:pic>
      <p:pic>
        <p:nvPicPr>
          <p:cNvPr id="8" name="Content Placeholder 7" descr="502px-AVLtreef.svg.png"/>
          <p:cNvPicPr>
            <a:picLocks noGrp="1" noChangeAspect="1"/>
          </p:cNvPicPr>
          <p:nvPr>
            <p:ph sz="half" idx="2"/>
          </p:nvPr>
        </p:nvPicPr>
        <p:blipFill>
          <a:blip r:embed="rId3">
            <a:extLst>
              <a:ext uri="{28A0092B-C50C-407E-A947-70E740481C1C}">
                <a14:useLocalDpi xmlns:a14="http://schemas.microsoft.com/office/drawing/2010/main" val="0"/>
              </a:ext>
            </a:extLst>
          </a:blip>
          <a:srcRect t="-75576" b="-75576"/>
          <a:stretch>
            <a:fillRect/>
          </a:stretch>
        </p:blipFill>
        <p:spPr/>
      </p:pic>
      <p:sp>
        <p:nvSpPr>
          <p:cNvPr id="5" name="Content Placeholder 2"/>
          <p:cNvSpPr txBox="1">
            <a:spLocks/>
          </p:cNvSpPr>
          <p:nvPr/>
        </p:nvSpPr>
        <p:spPr>
          <a:xfrm>
            <a:off x="1765903" y="5867934"/>
            <a:ext cx="7317619" cy="1207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i="1" dirty="0"/>
              <a:t>* A binary tree is balanced if, for each node it holds that, the number of inner nodes in the left subtree and the number of inner nodes in the right subtree differ by at most 1. A binary tree is balanced if for any two leaves the difference of the depth is at most 1.</a:t>
            </a:r>
          </a:p>
        </p:txBody>
      </p:sp>
    </p:spTree>
    <p:extLst>
      <p:ext uri="{BB962C8B-B14F-4D97-AF65-F5344CB8AC3E}">
        <p14:creationId xmlns:p14="http://schemas.microsoft.com/office/powerpoint/2010/main" val="530464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293B-71FA-FB46-9BD3-0DC6BD3733CC}"/>
              </a:ext>
            </a:extLst>
          </p:cNvPr>
          <p:cNvSpPr>
            <a:spLocks noGrp="1"/>
          </p:cNvSpPr>
          <p:nvPr>
            <p:ph type="title"/>
          </p:nvPr>
        </p:nvSpPr>
        <p:spPr/>
        <p:txBody>
          <a:bodyPr/>
          <a:lstStyle/>
          <a:p>
            <a:r>
              <a:rPr lang="en-GB" dirty="0"/>
              <a:t>Enumerating </a:t>
            </a:r>
            <a:r>
              <a:rPr lang="en-GB" dirty="0" err="1"/>
              <a:t>iterables</a:t>
            </a:r>
            <a:r>
              <a:rPr lang="en-GB" dirty="0"/>
              <a:t> </a:t>
            </a:r>
          </a:p>
        </p:txBody>
      </p:sp>
      <p:sp>
        <p:nvSpPr>
          <p:cNvPr id="3" name="Content Placeholder 2">
            <a:extLst>
              <a:ext uri="{FF2B5EF4-FFF2-40B4-BE49-F238E27FC236}">
                <a16:creationId xmlns:a16="http://schemas.microsoft.com/office/drawing/2014/main" id="{F9BC705E-8EEB-2847-A042-8BFD9A31A684}"/>
              </a:ext>
            </a:extLst>
          </p:cNvPr>
          <p:cNvSpPr>
            <a:spLocks noGrp="1"/>
          </p:cNvSpPr>
          <p:nvPr>
            <p:ph sz="half" idx="1"/>
          </p:nvPr>
        </p:nvSpPr>
        <p:spPr/>
        <p:txBody>
          <a:bodyPr/>
          <a:lstStyle/>
          <a:p>
            <a:r>
              <a:rPr lang="en-GB" sz="2000" dirty="0">
                <a:latin typeface="Calibri" panose="020F0502020204030204" pitchFamily="34" charset="0"/>
                <a:cs typeface="Calibri" panose="020F0502020204030204" pitchFamily="34" charset="0"/>
              </a:rPr>
              <a:t>The built-in enumerate function allows us to iterate over an </a:t>
            </a:r>
            <a:r>
              <a:rPr lang="en-GB" sz="2000" dirty="0" err="1">
                <a:latin typeface="Calibri" panose="020F0502020204030204" pitchFamily="34" charset="0"/>
                <a:cs typeface="Calibri" panose="020F0502020204030204" pitchFamily="34" charset="0"/>
              </a:rPr>
              <a:t>iterable</a:t>
            </a:r>
            <a:r>
              <a:rPr lang="en-GB" sz="2000" dirty="0">
                <a:latin typeface="Calibri" panose="020F0502020204030204" pitchFamily="34" charset="0"/>
                <a:cs typeface="Calibri" panose="020F0502020204030204" pitchFamily="34" charset="0"/>
              </a:rPr>
              <a:t>, while keeping track of the iteration count</a:t>
            </a:r>
          </a:p>
          <a:p>
            <a:r>
              <a:rPr lang="en-GB" sz="2000" dirty="0">
                <a:solidFill>
                  <a:schemeClr val="accent6">
                    <a:lumMod val="75000"/>
                  </a:schemeClr>
                </a:solidFill>
                <a:latin typeface="Calibri" panose="020F0502020204030204" pitchFamily="34" charset="0"/>
                <a:cs typeface="Calibri" panose="020F0502020204030204" pitchFamily="34" charset="0"/>
              </a:rPr>
              <a:t>The enumerate function accepts an </a:t>
            </a:r>
            <a:r>
              <a:rPr lang="en-GB" sz="2000" dirty="0" err="1">
                <a:solidFill>
                  <a:schemeClr val="accent6">
                    <a:lumMod val="75000"/>
                  </a:schemeClr>
                </a:solidFill>
                <a:latin typeface="Calibri" panose="020F0502020204030204" pitchFamily="34" charset="0"/>
                <a:cs typeface="Calibri" panose="020F0502020204030204" pitchFamily="34" charset="0"/>
              </a:rPr>
              <a:t>iterable</a:t>
            </a:r>
            <a:r>
              <a:rPr lang="en-GB" sz="2000" dirty="0">
                <a:solidFill>
                  <a:schemeClr val="accent6">
                    <a:lumMod val="75000"/>
                  </a:schemeClr>
                </a:solidFill>
                <a:latin typeface="Calibri" panose="020F0502020204030204" pitchFamily="34" charset="0"/>
                <a:cs typeface="Calibri" panose="020F0502020204030204" pitchFamily="34" charset="0"/>
              </a:rPr>
              <a:t> as an input, and returns a new </a:t>
            </a:r>
            <a:r>
              <a:rPr lang="en-GB" sz="2000" dirty="0" err="1">
                <a:solidFill>
                  <a:schemeClr val="accent6">
                    <a:lumMod val="75000"/>
                  </a:schemeClr>
                </a:solidFill>
                <a:latin typeface="Calibri" panose="020F0502020204030204" pitchFamily="34" charset="0"/>
                <a:cs typeface="Calibri" panose="020F0502020204030204" pitchFamily="34" charset="0"/>
              </a:rPr>
              <a:t>iterable</a:t>
            </a:r>
            <a:r>
              <a:rPr lang="en-GB" sz="2000" dirty="0">
                <a:solidFill>
                  <a:schemeClr val="accent6">
                    <a:lumMod val="75000"/>
                  </a:schemeClr>
                </a:solidFill>
                <a:latin typeface="Calibri" panose="020F0502020204030204" pitchFamily="34" charset="0"/>
                <a:cs typeface="Calibri" panose="020F0502020204030204" pitchFamily="34" charset="0"/>
              </a:rPr>
              <a:t> that produces a tuple of the iteration-count and the corresponding item from the original </a:t>
            </a:r>
            <a:r>
              <a:rPr lang="en-GB" sz="2000" dirty="0" err="1">
                <a:solidFill>
                  <a:schemeClr val="accent6">
                    <a:lumMod val="75000"/>
                  </a:schemeClr>
                </a:solidFill>
                <a:latin typeface="Calibri" panose="020F0502020204030204" pitchFamily="34" charset="0"/>
                <a:cs typeface="Calibri" panose="020F0502020204030204" pitchFamily="34" charset="0"/>
              </a:rPr>
              <a:t>iterable</a:t>
            </a:r>
            <a:r>
              <a:rPr lang="en-GB" sz="2000" dirty="0">
                <a:solidFill>
                  <a:schemeClr val="accent6">
                    <a:lumMod val="75000"/>
                  </a:schemeClr>
                </a:solidFill>
                <a:latin typeface="Calibri" panose="020F0502020204030204" pitchFamily="34" charset="0"/>
                <a:cs typeface="Calibri" panose="020F0502020204030204" pitchFamily="34" charset="0"/>
              </a:rPr>
              <a:t>. </a:t>
            </a:r>
          </a:p>
          <a:p>
            <a:r>
              <a:rPr lang="en-GB" sz="2000" dirty="0">
                <a:latin typeface="Calibri" panose="020F0502020204030204" pitchFamily="34" charset="0"/>
                <a:cs typeface="Calibri" panose="020F0502020204030204" pitchFamily="34" charset="0"/>
              </a:rPr>
              <a:t>Thus the items in the </a:t>
            </a:r>
            <a:r>
              <a:rPr lang="en-GB" sz="2000" dirty="0" err="1">
                <a:latin typeface="Calibri" panose="020F0502020204030204" pitchFamily="34" charset="0"/>
                <a:cs typeface="Calibri" panose="020F0502020204030204" pitchFamily="34" charset="0"/>
              </a:rPr>
              <a:t>iterable</a:t>
            </a:r>
            <a:r>
              <a:rPr lang="en-GB" sz="2000" dirty="0">
                <a:latin typeface="Calibri" panose="020F0502020204030204" pitchFamily="34" charset="0"/>
                <a:cs typeface="Calibri" panose="020F0502020204030204" pitchFamily="34" charset="0"/>
              </a:rPr>
              <a:t> are being enumerated.</a:t>
            </a:r>
          </a:p>
        </p:txBody>
      </p:sp>
      <p:sp>
        <p:nvSpPr>
          <p:cNvPr id="5" name="Content Placeholder 4">
            <a:extLst>
              <a:ext uri="{FF2B5EF4-FFF2-40B4-BE49-F238E27FC236}">
                <a16:creationId xmlns:a16="http://schemas.microsoft.com/office/drawing/2014/main" id="{CE8F08B4-FEF7-C649-AF2D-549D31069DEB}"/>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 basic usage of `enumerate`</a:t>
            </a:r>
          </a:p>
          <a:p>
            <a:pPr marL="0" indent="0">
              <a:buNone/>
            </a:pPr>
            <a:r>
              <a:rPr lang="en-GB" sz="1600" dirty="0">
                <a:latin typeface="Consolas" panose="020B0609020204030204" pitchFamily="49" charset="0"/>
                <a:cs typeface="Consolas" panose="020B0609020204030204" pitchFamily="49" charset="0"/>
              </a:rPr>
              <a:t>for entry in enumerate(‘</a:t>
            </a:r>
            <a:r>
              <a:rPr lang="en-GB" sz="1600" dirty="0" err="1">
                <a:latin typeface="Consolas" panose="020B0609020204030204" pitchFamily="49" charset="0"/>
                <a:cs typeface="Consolas" panose="020B0609020204030204" pitchFamily="49" charset="0"/>
              </a:rPr>
              <a:t>abcd</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print(entry)</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(0, 'a')</a:t>
            </a:r>
          </a:p>
          <a:p>
            <a:pPr marL="0" indent="0">
              <a:buNone/>
            </a:pPr>
            <a:r>
              <a:rPr lang="en-GB" sz="1600" dirty="0">
                <a:latin typeface="Consolas" panose="020B0609020204030204" pitchFamily="49" charset="0"/>
                <a:cs typeface="Consolas" panose="020B0609020204030204" pitchFamily="49" charset="0"/>
              </a:rPr>
              <a:t>(1, 'b')</a:t>
            </a:r>
          </a:p>
          <a:p>
            <a:pPr marL="0" indent="0">
              <a:buNone/>
            </a:pPr>
            <a:r>
              <a:rPr lang="en-GB" sz="1600" dirty="0">
                <a:latin typeface="Consolas" panose="020B0609020204030204" pitchFamily="49" charset="0"/>
                <a:cs typeface="Consolas" panose="020B0609020204030204" pitchFamily="49" charset="0"/>
              </a:rPr>
              <a:t>(2, 'c')</a:t>
            </a:r>
          </a:p>
          <a:p>
            <a:pPr marL="0" indent="0">
              <a:buNone/>
            </a:pPr>
            <a:r>
              <a:rPr lang="en-GB" sz="1600" dirty="0">
                <a:latin typeface="Consolas" panose="020B0609020204030204" pitchFamily="49" charset="0"/>
                <a:cs typeface="Consolas" panose="020B0609020204030204" pitchFamily="49" charset="0"/>
              </a:rPr>
              <a:t>(3, 'd')</a:t>
            </a:r>
          </a:p>
        </p:txBody>
      </p:sp>
      <p:sp>
        <p:nvSpPr>
          <p:cNvPr id="4" name="Slide Number Placeholder 3">
            <a:extLst>
              <a:ext uri="{FF2B5EF4-FFF2-40B4-BE49-F238E27FC236}">
                <a16:creationId xmlns:a16="http://schemas.microsoft.com/office/drawing/2014/main" id="{7C0043DC-C9FC-F344-B244-4CFAC7EFA33C}"/>
              </a:ext>
            </a:extLst>
          </p:cNvPr>
          <p:cNvSpPr>
            <a:spLocks noGrp="1"/>
          </p:cNvSpPr>
          <p:nvPr>
            <p:ph type="sldNum" sz="quarter" idx="10"/>
          </p:nvPr>
        </p:nvSpPr>
        <p:spPr/>
        <p:txBody>
          <a:bodyPr/>
          <a:lstStyle/>
          <a:p>
            <a:pPr>
              <a:defRPr/>
            </a:pPr>
            <a:fld id="{F2F2B1D7-7472-F447-9180-A50BF452206C}" type="slidenum">
              <a:rPr lang="it-IT" smtClean="0"/>
              <a:pPr>
                <a:defRPr/>
              </a:pPr>
              <a:t>50</a:t>
            </a:fld>
            <a:endParaRPr lang="it-IT" dirty="0"/>
          </a:p>
        </p:txBody>
      </p:sp>
    </p:spTree>
    <p:extLst>
      <p:ext uri="{BB962C8B-B14F-4D97-AF65-F5344CB8AC3E}">
        <p14:creationId xmlns:p14="http://schemas.microsoft.com/office/powerpoint/2010/main" val="3222632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293B-71FA-FB46-9BD3-0DC6BD3733CC}"/>
              </a:ext>
            </a:extLst>
          </p:cNvPr>
          <p:cNvSpPr>
            <a:spLocks noGrp="1"/>
          </p:cNvSpPr>
          <p:nvPr>
            <p:ph type="title"/>
          </p:nvPr>
        </p:nvSpPr>
        <p:spPr/>
        <p:txBody>
          <a:bodyPr/>
          <a:lstStyle/>
          <a:p>
            <a:r>
              <a:rPr lang="en-GB" dirty="0"/>
              <a:t>Enumerating </a:t>
            </a:r>
            <a:r>
              <a:rPr lang="en-GB" dirty="0" err="1"/>
              <a:t>iterables</a:t>
            </a:r>
            <a:r>
              <a:rPr lang="en-GB" dirty="0"/>
              <a:t> </a:t>
            </a:r>
          </a:p>
        </p:txBody>
      </p:sp>
      <p:sp>
        <p:nvSpPr>
          <p:cNvPr id="3" name="Content Placeholder 2">
            <a:extLst>
              <a:ext uri="{FF2B5EF4-FFF2-40B4-BE49-F238E27FC236}">
                <a16:creationId xmlns:a16="http://schemas.microsoft.com/office/drawing/2014/main" id="{F9BC705E-8EEB-2847-A042-8BFD9A31A684}"/>
              </a:ext>
            </a:extLst>
          </p:cNvPr>
          <p:cNvSpPr>
            <a:spLocks noGrp="1"/>
          </p:cNvSpPr>
          <p:nvPr>
            <p:ph sz="half" idx="1"/>
          </p:nvPr>
        </p:nvSpPr>
        <p:spPr/>
        <p:txBody>
          <a:bodyPr/>
          <a:lstStyle/>
          <a:p>
            <a:pPr marL="0" indent="0">
              <a:buNone/>
            </a:pPr>
            <a:r>
              <a:rPr lang="en-GB" sz="1400" dirty="0">
                <a:latin typeface="Consolas" panose="020B0609020204030204" pitchFamily="49" charset="0"/>
                <a:cs typeface="Consolas" panose="020B0609020204030204" pitchFamily="49" charset="0"/>
              </a:rPr>
              <a:t># track which entries of an </a:t>
            </a:r>
            <a:r>
              <a:rPr lang="en-GB" sz="1400" dirty="0" err="1">
                <a:latin typeface="Consolas" panose="020B0609020204030204" pitchFamily="49" charset="0"/>
                <a:cs typeface="Consolas" panose="020B0609020204030204" pitchFamily="49" charset="0"/>
              </a:rPr>
              <a:t>iterable</a:t>
            </a:r>
            <a:r>
              <a:rPr lang="en-GB" sz="1400" dirty="0">
                <a:latin typeface="Consolas" panose="020B0609020204030204" pitchFamily="49" charset="0"/>
                <a:cs typeface="Consolas" panose="020B0609020204030204" pitchFamily="49" charset="0"/>
              </a:rPr>
              <a:t> store the value `None`</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without enumeration</a:t>
            </a: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none_indices</a:t>
            </a:r>
            <a:r>
              <a:rPr lang="en-GB" sz="1400" dirty="0">
                <a:latin typeface="Consolas" panose="020B0609020204030204" pitchFamily="49" charset="0"/>
                <a:cs typeface="Consolas" panose="020B0609020204030204" pitchFamily="49" charset="0"/>
              </a:rPr>
              <a:t> = []</a:t>
            </a:r>
          </a:p>
          <a:p>
            <a:pPr marL="0" indent="0">
              <a:buNone/>
            </a:pPr>
            <a:r>
              <a:rPr lang="en-GB" sz="1400" dirty="0" err="1">
                <a:latin typeface="Consolas" panose="020B0609020204030204" pitchFamily="49" charset="0"/>
                <a:cs typeface="Consolas" panose="020B0609020204030204" pitchFamily="49" charset="0"/>
              </a:rPr>
              <a:t>iter_cnt</a:t>
            </a:r>
            <a:r>
              <a:rPr lang="en-GB" sz="1400" dirty="0">
                <a:latin typeface="Consolas" panose="020B0609020204030204" pitchFamily="49" charset="0"/>
                <a:cs typeface="Consolas" panose="020B0609020204030204" pitchFamily="49" charset="0"/>
              </a:rPr>
              <a:t> = 0  </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for item in [2, None, -10, None, 4, 8]:</a:t>
            </a:r>
          </a:p>
          <a:p>
            <a:pPr marL="0" indent="0">
              <a:buNone/>
            </a:pPr>
            <a:r>
              <a:rPr lang="en-GB" sz="1400" dirty="0">
                <a:latin typeface="Consolas" panose="020B0609020204030204" pitchFamily="49" charset="0"/>
                <a:cs typeface="Consolas" panose="020B0609020204030204" pitchFamily="49" charset="0"/>
              </a:rPr>
              <a:t>    if item is None: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none_indices.append</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iter_cnt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iter_cnt</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iter_cnt</a:t>
            </a:r>
            <a:r>
              <a:rPr lang="en-GB" sz="1400" dirty="0">
                <a:latin typeface="Consolas" panose="020B0609020204030204" pitchFamily="49" charset="0"/>
                <a:cs typeface="Consolas" panose="020B0609020204030204" pitchFamily="49" charset="0"/>
              </a:rPr>
              <a:t> + 1</a:t>
            </a:r>
          </a:p>
          <a:p>
            <a:pPr marL="0" indent="0">
              <a:buNone/>
            </a:pPr>
            <a:endParaRPr lang="en-GB"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CE8F08B4-FEF7-C649-AF2D-549D31069DEB}"/>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track which entries of an </a:t>
            </a:r>
            <a:r>
              <a:rPr lang="en-GB" sz="1400" dirty="0" err="1">
                <a:latin typeface="Consolas" panose="020B0609020204030204" pitchFamily="49" charset="0"/>
                <a:cs typeface="Consolas" panose="020B0609020204030204" pitchFamily="49" charset="0"/>
              </a:rPr>
              <a:t>iterable</a:t>
            </a:r>
            <a:r>
              <a:rPr lang="en-GB" sz="1400" dirty="0">
                <a:latin typeface="Consolas" panose="020B0609020204030204" pitchFamily="49" charset="0"/>
                <a:cs typeface="Consolas" panose="020B0609020204030204" pitchFamily="49" charset="0"/>
              </a:rPr>
              <a:t> store the value `None`</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with enumeration</a:t>
            </a: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none_indices</a:t>
            </a:r>
            <a:r>
              <a:rPr lang="en-GB" sz="1400" dirty="0">
                <a:latin typeface="Consolas" panose="020B0609020204030204" pitchFamily="49" charset="0"/>
                <a:cs typeface="Consolas" panose="020B0609020204030204" pitchFamily="49" charset="0"/>
              </a:rPr>
              <a:t> = []</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for </a:t>
            </a:r>
            <a:r>
              <a:rPr lang="en-GB" sz="1400" dirty="0" err="1">
                <a:latin typeface="Consolas" panose="020B0609020204030204" pitchFamily="49" charset="0"/>
                <a:cs typeface="Consolas" panose="020B0609020204030204" pitchFamily="49" charset="0"/>
              </a:rPr>
              <a:t>iter_cnt</a:t>
            </a:r>
            <a:r>
              <a:rPr lang="en-GB" sz="1400" dirty="0">
                <a:latin typeface="Consolas" panose="020B0609020204030204" pitchFamily="49" charset="0"/>
                <a:cs typeface="Consolas" panose="020B0609020204030204" pitchFamily="49" charset="0"/>
              </a:rPr>
              <a:t>, item in </a:t>
            </a:r>
            <a:r>
              <a:rPr lang="en-GB" sz="1400" dirty="0">
                <a:solidFill>
                  <a:schemeClr val="accent6">
                    <a:lumMod val="75000"/>
                  </a:schemeClr>
                </a:solidFill>
                <a:latin typeface="Consolas" panose="020B0609020204030204" pitchFamily="49" charset="0"/>
                <a:cs typeface="Consolas" panose="020B0609020204030204" pitchFamily="49" charset="0"/>
              </a:rPr>
              <a:t>enumerate</a:t>
            </a:r>
            <a:r>
              <a:rPr lang="en-GB" sz="1400" dirty="0">
                <a:latin typeface="Consolas" panose="020B0609020204030204" pitchFamily="49" charset="0"/>
                <a:cs typeface="Consolas" panose="020B0609020204030204" pitchFamily="49" charset="0"/>
              </a:rPr>
              <a:t>([2, None, -10, None, 4, 8]):</a:t>
            </a:r>
          </a:p>
          <a:p>
            <a:pPr marL="0" indent="0">
              <a:buNone/>
            </a:pPr>
            <a:r>
              <a:rPr lang="en-GB" sz="1400" dirty="0">
                <a:latin typeface="Consolas" panose="020B0609020204030204" pitchFamily="49" charset="0"/>
                <a:cs typeface="Consolas" panose="020B0609020204030204" pitchFamily="49" charset="0"/>
              </a:rPr>
              <a:t>    if item is None: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none_indices.append</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iter_cnt</a:t>
            </a:r>
            <a:r>
              <a:rPr lang="en-GB"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7C0043DC-C9FC-F344-B244-4CFAC7EFA33C}"/>
              </a:ext>
            </a:extLst>
          </p:cNvPr>
          <p:cNvSpPr>
            <a:spLocks noGrp="1"/>
          </p:cNvSpPr>
          <p:nvPr>
            <p:ph type="sldNum" sz="quarter" idx="10"/>
          </p:nvPr>
        </p:nvSpPr>
        <p:spPr/>
        <p:txBody>
          <a:bodyPr/>
          <a:lstStyle/>
          <a:p>
            <a:pPr>
              <a:defRPr/>
            </a:pPr>
            <a:fld id="{F2F2B1D7-7472-F447-9180-A50BF452206C}" type="slidenum">
              <a:rPr lang="it-IT" smtClean="0"/>
              <a:pPr>
                <a:defRPr/>
              </a:pPr>
              <a:t>51</a:t>
            </a:fld>
            <a:endParaRPr lang="it-IT" dirty="0"/>
          </a:p>
        </p:txBody>
      </p:sp>
    </p:spTree>
    <p:extLst>
      <p:ext uri="{BB962C8B-B14F-4D97-AF65-F5344CB8AC3E}">
        <p14:creationId xmlns:p14="http://schemas.microsoft.com/office/powerpoint/2010/main" val="648693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err="1"/>
              <a:t>Generators</a:t>
            </a:r>
            <a:endParaRPr lang="en-GB"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2800" dirty="0"/>
              <a:t>A </a:t>
            </a:r>
            <a:r>
              <a:rPr lang="it-IT" sz="2800" b="1" dirty="0"/>
              <a:t>generator</a:t>
            </a:r>
            <a:r>
              <a:rPr lang="it-IT" sz="2800" dirty="0"/>
              <a:t> </a:t>
            </a:r>
            <a:r>
              <a:rPr lang="it-IT" sz="2800" dirty="0" err="1"/>
              <a:t>is</a:t>
            </a:r>
            <a:r>
              <a:rPr lang="it-IT" sz="2800" dirty="0"/>
              <a:t> a special </a:t>
            </a:r>
            <a:r>
              <a:rPr lang="it-IT" sz="2800" dirty="0" err="1"/>
              <a:t>kind</a:t>
            </a:r>
            <a:r>
              <a:rPr lang="it-IT" sz="2800" dirty="0"/>
              <a:t> of iterator, </a:t>
            </a:r>
            <a:r>
              <a:rPr lang="it-IT" sz="2800" dirty="0" err="1"/>
              <a:t>which</a:t>
            </a:r>
            <a:r>
              <a:rPr lang="it-IT" sz="2800" dirty="0"/>
              <a:t> </a:t>
            </a:r>
            <a:r>
              <a:rPr lang="it-IT" sz="2800" dirty="0" err="1"/>
              <a:t>stores</a:t>
            </a:r>
            <a:r>
              <a:rPr lang="it-IT" sz="2800" dirty="0"/>
              <a:t> the </a:t>
            </a:r>
            <a:r>
              <a:rPr lang="it-IT" sz="2800" dirty="0" err="1"/>
              <a:t>instructions</a:t>
            </a:r>
            <a:r>
              <a:rPr lang="it-IT" sz="2800" dirty="0"/>
              <a:t> for </a:t>
            </a:r>
            <a:r>
              <a:rPr lang="it-IT" sz="2800" dirty="0" err="1"/>
              <a:t>how</a:t>
            </a:r>
            <a:r>
              <a:rPr lang="it-IT" sz="2800" dirty="0"/>
              <a:t> to </a:t>
            </a:r>
            <a:r>
              <a:rPr lang="it-IT" sz="2800" i="1" dirty="0"/>
              <a:t>generate</a:t>
            </a:r>
            <a:r>
              <a:rPr lang="it-IT" sz="2800" dirty="0"/>
              <a:t> </a:t>
            </a:r>
            <a:r>
              <a:rPr lang="it-IT" sz="2800" dirty="0" err="1"/>
              <a:t>each</a:t>
            </a:r>
            <a:r>
              <a:rPr lang="it-IT" sz="2800" dirty="0"/>
              <a:t> of </a:t>
            </a:r>
            <a:r>
              <a:rPr lang="it-IT" sz="2800" dirty="0" err="1"/>
              <a:t>its</a:t>
            </a:r>
            <a:r>
              <a:rPr lang="it-IT" sz="2800" dirty="0"/>
              <a:t> </a:t>
            </a:r>
            <a:r>
              <a:rPr lang="it-IT" sz="2800" dirty="0" err="1"/>
              <a:t>members</a:t>
            </a:r>
            <a:r>
              <a:rPr lang="it-IT" sz="2800" dirty="0"/>
              <a:t>, in </a:t>
            </a:r>
            <a:r>
              <a:rPr lang="it-IT" sz="2800" dirty="0" err="1"/>
              <a:t>order</a:t>
            </a:r>
            <a:r>
              <a:rPr lang="it-IT" sz="2800" dirty="0"/>
              <a:t>, </a:t>
            </a:r>
            <a:r>
              <a:rPr lang="it-IT" sz="2800" dirty="0" err="1"/>
              <a:t>along</a:t>
            </a:r>
            <a:r>
              <a:rPr lang="it-IT" sz="2800" dirty="0"/>
              <a:t> with </a:t>
            </a:r>
            <a:r>
              <a:rPr lang="it-IT" sz="2800" dirty="0" err="1"/>
              <a:t>its</a:t>
            </a:r>
            <a:r>
              <a:rPr lang="it-IT" sz="2800" dirty="0"/>
              <a:t> </a:t>
            </a:r>
            <a:r>
              <a:rPr lang="it-IT" sz="2800" dirty="0" err="1"/>
              <a:t>current</a:t>
            </a:r>
            <a:r>
              <a:rPr lang="it-IT" sz="2800" dirty="0"/>
              <a:t> state of </a:t>
            </a:r>
            <a:r>
              <a:rPr lang="it-IT" sz="2800" dirty="0" err="1"/>
              <a:t>iterations</a:t>
            </a:r>
            <a:r>
              <a:rPr lang="it-IT" sz="2800" dirty="0"/>
              <a:t>. </a:t>
            </a:r>
          </a:p>
          <a:p>
            <a:r>
              <a:rPr lang="it-IT" sz="2800" dirty="0" err="1"/>
              <a:t>It</a:t>
            </a:r>
            <a:r>
              <a:rPr lang="it-IT" sz="2800" dirty="0"/>
              <a:t> </a:t>
            </a:r>
            <a:r>
              <a:rPr lang="it-IT" sz="2800" dirty="0" err="1"/>
              <a:t>generates</a:t>
            </a:r>
            <a:r>
              <a:rPr lang="it-IT" sz="2800" dirty="0"/>
              <a:t> </a:t>
            </a:r>
            <a:r>
              <a:rPr lang="it-IT" sz="2800" dirty="0" err="1"/>
              <a:t>each</a:t>
            </a:r>
            <a:r>
              <a:rPr lang="it-IT" sz="2800" dirty="0"/>
              <a:t> </a:t>
            </a:r>
            <a:r>
              <a:rPr lang="it-IT" sz="2800" dirty="0" err="1"/>
              <a:t>member</a:t>
            </a:r>
            <a:r>
              <a:rPr lang="it-IT" sz="2800" dirty="0"/>
              <a:t>, </a:t>
            </a:r>
            <a:r>
              <a:rPr lang="it-IT" sz="2800" dirty="0" err="1"/>
              <a:t>one</a:t>
            </a:r>
            <a:r>
              <a:rPr lang="it-IT" sz="2800" dirty="0"/>
              <a:t> </a:t>
            </a:r>
            <a:r>
              <a:rPr lang="it-IT" sz="2800" dirty="0" err="1"/>
              <a:t>at</a:t>
            </a:r>
            <a:r>
              <a:rPr lang="it-IT" sz="2800" dirty="0"/>
              <a:t> a time, </a:t>
            </a:r>
            <a:r>
              <a:rPr lang="it-IT" sz="2800" dirty="0" err="1"/>
              <a:t>only</a:t>
            </a:r>
            <a:r>
              <a:rPr lang="it-IT" sz="2800" dirty="0"/>
              <a:t> </a:t>
            </a:r>
            <a:r>
              <a:rPr lang="it-IT" sz="2800" dirty="0" err="1"/>
              <a:t>as</a:t>
            </a:r>
            <a:r>
              <a:rPr lang="it-IT" sz="2800" dirty="0"/>
              <a:t> </a:t>
            </a:r>
            <a:r>
              <a:rPr lang="it-IT" sz="2800" dirty="0" err="1"/>
              <a:t>it</a:t>
            </a:r>
            <a:r>
              <a:rPr lang="it-IT" sz="2800" dirty="0"/>
              <a:t> </a:t>
            </a:r>
            <a:r>
              <a:rPr lang="it-IT" sz="2800" dirty="0" err="1"/>
              <a:t>is</a:t>
            </a:r>
            <a:r>
              <a:rPr lang="it-IT" sz="2800" dirty="0"/>
              <a:t> </a:t>
            </a:r>
            <a:r>
              <a:rPr lang="it-IT" sz="2800" dirty="0" err="1"/>
              <a:t>requested</a:t>
            </a:r>
            <a:r>
              <a:rPr lang="it-IT" sz="2800" dirty="0"/>
              <a:t> via </a:t>
            </a:r>
            <a:r>
              <a:rPr lang="it-IT" sz="2800" dirty="0" err="1"/>
              <a:t>iteration</a:t>
            </a:r>
            <a:r>
              <a:rPr lang="it-IT" sz="2800" dirty="0"/>
              <a:t>.</a:t>
            </a:r>
          </a:p>
          <a:p>
            <a:endParaRPr lang="it-IT" sz="2800" dirty="0"/>
          </a:p>
          <a:p>
            <a:pPr marL="0" indent="0">
              <a:buNone/>
            </a:pPr>
            <a:r>
              <a:rPr lang="it-IT" sz="2000" i="1" dirty="0">
                <a:latin typeface="Consolas" panose="020B0609020204030204" pitchFamily="49" charset="0"/>
                <a:cs typeface="Consolas" panose="020B0609020204030204" pitchFamily="49" charset="0"/>
              </a:rPr>
              <a:t># start: 1 (</a:t>
            </a:r>
            <a:r>
              <a:rPr lang="it-IT" sz="2000" i="1" dirty="0" err="1">
                <a:latin typeface="Consolas" panose="020B0609020204030204" pitchFamily="49" charset="0"/>
                <a:cs typeface="Consolas" panose="020B0609020204030204" pitchFamily="49" charset="0"/>
              </a:rPr>
              <a:t>included</a:t>
            </a:r>
            <a:r>
              <a:rPr lang="it-IT" sz="2000" i="1" dirty="0">
                <a:latin typeface="Consolas" panose="020B0609020204030204" pitchFamily="49" charset="0"/>
                <a:cs typeface="Consolas" panose="020B0609020204030204" pitchFamily="49" charset="0"/>
              </a:rPr>
              <a:t>)</a:t>
            </a:r>
            <a:r>
              <a:rPr lang="it-IT" sz="2000" dirty="0">
                <a:latin typeface="Consolas" panose="020B0609020204030204" pitchFamily="49" charset="0"/>
                <a:cs typeface="Consolas" panose="020B0609020204030204" pitchFamily="49" charset="0"/>
              </a:rPr>
              <a:t> </a:t>
            </a:r>
            <a:r>
              <a:rPr lang="it-IT" sz="2000" i="1" dirty="0">
                <a:latin typeface="Consolas" panose="020B0609020204030204" pitchFamily="49" charset="0"/>
                <a:cs typeface="Consolas" panose="020B0609020204030204" pitchFamily="49" charset="0"/>
              </a:rPr>
              <a:t># stop: 10 (</a:t>
            </a:r>
            <a:r>
              <a:rPr lang="it-IT" sz="2000" i="1" dirty="0" err="1">
                <a:latin typeface="Consolas" panose="020B0609020204030204" pitchFamily="49" charset="0"/>
                <a:cs typeface="Consolas" panose="020B0609020204030204" pitchFamily="49" charset="0"/>
              </a:rPr>
              <a:t>excluded</a:t>
            </a:r>
            <a:r>
              <a:rPr lang="it-IT" sz="2000" i="1" dirty="0">
                <a:latin typeface="Consolas" panose="020B0609020204030204" pitchFamily="49" charset="0"/>
                <a:cs typeface="Consolas" panose="020B0609020204030204" pitchFamily="49" charset="0"/>
              </a:rPr>
              <a:t>)</a:t>
            </a:r>
            <a:r>
              <a:rPr lang="it-IT" sz="2000" dirty="0">
                <a:latin typeface="Consolas" panose="020B0609020204030204" pitchFamily="49" charset="0"/>
                <a:cs typeface="Consolas" panose="020B0609020204030204" pitchFamily="49" charset="0"/>
              </a:rPr>
              <a:t> </a:t>
            </a:r>
            <a:r>
              <a:rPr lang="it-IT" sz="2000" i="1" dirty="0">
                <a:latin typeface="Consolas" panose="020B0609020204030204" pitchFamily="49" charset="0"/>
                <a:cs typeface="Consolas" panose="020B0609020204030204" pitchFamily="49" charset="0"/>
              </a:rPr>
              <a:t># </a:t>
            </a:r>
            <a:r>
              <a:rPr lang="it-IT" sz="2000" i="1" dirty="0" err="1">
                <a:latin typeface="Consolas" panose="020B0609020204030204" pitchFamily="49" charset="0"/>
                <a:cs typeface="Consolas" panose="020B0609020204030204" pitchFamily="49" charset="0"/>
              </a:rPr>
              <a:t>step</a:t>
            </a:r>
            <a:r>
              <a:rPr lang="it-IT" sz="2000" i="1" dirty="0">
                <a:latin typeface="Consolas" panose="020B0609020204030204" pitchFamily="49" charset="0"/>
                <a:cs typeface="Consolas" panose="020B0609020204030204" pitchFamily="49" charset="0"/>
              </a:rPr>
              <a:t>: 2</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for</a:t>
            </a:r>
            <a:r>
              <a:rPr lang="it-IT" sz="2000" dirty="0">
                <a:latin typeface="Consolas" panose="020B0609020204030204" pitchFamily="49" charset="0"/>
                <a:cs typeface="Consolas" panose="020B0609020204030204" pitchFamily="49" charset="0"/>
              </a:rPr>
              <a:t> i </a:t>
            </a:r>
            <a:r>
              <a:rPr lang="it-IT" sz="2000" b="1" dirty="0">
                <a:latin typeface="Consolas" panose="020B0609020204030204" pitchFamily="49" charset="0"/>
                <a:cs typeface="Consolas" panose="020B0609020204030204" pitchFamily="49" charset="0"/>
              </a:rPr>
              <a:t>in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range</a:t>
            </a:r>
            <a:r>
              <a:rPr lang="it-IT" sz="2000" dirty="0">
                <a:latin typeface="Consolas" panose="020B0609020204030204" pitchFamily="49" charset="0"/>
                <a:cs typeface="Consolas" panose="020B0609020204030204" pitchFamily="49" charset="0"/>
              </a:rPr>
              <a:t>(1, 10, 2): </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(i) </a:t>
            </a:r>
          </a:p>
          <a:p>
            <a:pPr marL="0" indent="0">
              <a:buNone/>
            </a:pPr>
            <a:r>
              <a:rPr lang="it-IT" sz="2000" i="1" dirty="0">
                <a:latin typeface="Consolas" panose="020B0609020204030204" pitchFamily="49" charset="0"/>
                <a:cs typeface="Consolas" panose="020B0609020204030204" pitchFamily="49" charset="0"/>
              </a:rPr>
              <a:t># </a:t>
            </a:r>
            <a:r>
              <a:rPr lang="it-IT" sz="2000" i="1" dirty="0" err="1">
                <a:latin typeface="Consolas" panose="020B0609020204030204" pitchFamily="49" charset="0"/>
                <a:cs typeface="Consolas" panose="020B0609020204030204" pitchFamily="49" charset="0"/>
              </a:rPr>
              <a:t>prints</a:t>
            </a:r>
            <a:r>
              <a:rPr lang="it-IT" sz="2000" i="1" dirty="0">
                <a:latin typeface="Consolas" panose="020B0609020204030204" pitchFamily="49" charset="0"/>
                <a:cs typeface="Consolas" panose="020B0609020204030204" pitchFamily="49" charset="0"/>
              </a:rPr>
              <a:t>: 1.. 3.. 5.. 7.. 9</a:t>
            </a:r>
            <a:endParaRPr lang="en-GB"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52</a:t>
            </a:fld>
            <a:endParaRPr lang="it-IT" dirty="0"/>
          </a:p>
        </p:txBody>
      </p:sp>
    </p:spTree>
    <p:extLst>
      <p:ext uri="{BB962C8B-B14F-4D97-AF65-F5344CB8AC3E}">
        <p14:creationId xmlns:p14="http://schemas.microsoft.com/office/powerpoint/2010/main" val="37308427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err="1"/>
              <a:t>Generators</a:t>
            </a:r>
            <a:endParaRPr lang="en-GB"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it-IT" sz="1600" dirty="0">
                <a:latin typeface="Consolas" panose="020B0609020204030204" pitchFamily="49" charset="0"/>
                <a:cs typeface="Consolas" panose="020B0609020204030204" pitchFamily="49" charset="0"/>
              </a:rPr>
              <a:t># start: 2 (</a:t>
            </a:r>
            <a:r>
              <a:rPr lang="it-IT" sz="1600" dirty="0" err="1">
                <a:latin typeface="Consolas" panose="020B0609020204030204" pitchFamily="49" charset="0"/>
                <a:cs typeface="Consolas" panose="020B0609020204030204" pitchFamily="49" charset="0"/>
              </a:rPr>
              <a:t>included</a:t>
            </a:r>
            <a:r>
              <a:rPr lang="it-IT" sz="1600" dirty="0">
                <a:latin typeface="Consolas" panose="020B0609020204030204" pitchFamily="49" charset="0"/>
                <a:cs typeface="Consolas" panose="020B0609020204030204" pitchFamily="49" charset="0"/>
              </a:rPr>
              <a:t>) # stop: 7 (</a:t>
            </a:r>
            <a:r>
              <a:rPr lang="it-IT" sz="1600" dirty="0" err="1">
                <a:latin typeface="Consolas" panose="020B0609020204030204" pitchFamily="49" charset="0"/>
                <a:cs typeface="Consolas" panose="020B0609020204030204" pitchFamily="49" charset="0"/>
              </a:rPr>
              <a:t>excluded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step</a:t>
            </a:r>
            <a:r>
              <a:rPr lang="it-IT" sz="1600" dirty="0">
                <a:latin typeface="Consolas" panose="020B0609020204030204" pitchFamily="49" charset="0"/>
                <a:cs typeface="Consolas" panose="020B0609020204030204" pitchFamily="49" charset="0"/>
              </a:rPr>
              <a:t>: 1 (default) </a:t>
            </a:r>
          </a:p>
          <a:p>
            <a:pPr marL="0" indent="0">
              <a:buNone/>
            </a:pPr>
            <a:r>
              <a:rPr lang="it-IT" sz="1600" b="1" dirty="0">
                <a:latin typeface="Consolas" panose="020B0609020204030204" pitchFamily="49" charset="0"/>
                <a:cs typeface="Consolas" panose="020B0609020204030204" pitchFamily="49" charset="0"/>
              </a:rPr>
              <a:t>for</a:t>
            </a:r>
            <a:r>
              <a:rPr lang="it-IT" sz="1600" dirty="0">
                <a:latin typeface="Consolas" panose="020B0609020204030204" pitchFamily="49" charset="0"/>
                <a:cs typeface="Consolas" panose="020B0609020204030204" pitchFamily="49" charset="0"/>
              </a:rPr>
              <a:t> i </a:t>
            </a:r>
            <a:r>
              <a:rPr lang="it-IT" sz="1600" b="1" dirty="0">
                <a:latin typeface="Consolas" panose="020B0609020204030204" pitchFamily="49" charset="0"/>
                <a:cs typeface="Consolas" panose="020B0609020204030204" pitchFamily="49" charset="0"/>
              </a:rPr>
              <a:t>in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(2, 7):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prints</a:t>
            </a:r>
            <a:r>
              <a:rPr lang="it-IT" sz="1600" dirty="0">
                <a:latin typeface="Consolas" panose="020B0609020204030204" pitchFamily="49" charset="0"/>
                <a:cs typeface="Consolas" panose="020B0609020204030204" pitchFamily="49" charset="0"/>
              </a:rPr>
              <a:t>: 2.. 3.. 4.. 5.. 6</a:t>
            </a:r>
          </a:p>
          <a:p>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start: 1 (</a:t>
            </a:r>
            <a:r>
              <a:rPr lang="it-IT" sz="1600" dirty="0" err="1">
                <a:latin typeface="Consolas" panose="020B0609020204030204" pitchFamily="49" charset="0"/>
                <a:cs typeface="Consolas" panose="020B0609020204030204" pitchFamily="49" charset="0"/>
              </a:rPr>
              <a:t>included</a:t>
            </a:r>
            <a:r>
              <a:rPr lang="it-IT" sz="1600" dirty="0">
                <a:latin typeface="Consolas" panose="020B0609020204030204" pitchFamily="49" charset="0"/>
                <a:cs typeface="Consolas" panose="020B0609020204030204" pitchFamily="49" charset="0"/>
              </a:rPr>
              <a:t>) # stop: 10 (</a:t>
            </a:r>
            <a:r>
              <a:rPr lang="it-IT" sz="1600" dirty="0" err="1">
                <a:latin typeface="Consolas" panose="020B0609020204030204" pitchFamily="49" charset="0"/>
                <a:cs typeface="Consolas" panose="020B0609020204030204" pitchFamily="49" charset="0"/>
              </a:rPr>
              <a:t>excluded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step</a:t>
            </a:r>
            <a:r>
              <a:rPr lang="it-IT" sz="1600" dirty="0">
                <a:latin typeface="Consolas" panose="020B0609020204030204" pitchFamily="49" charset="0"/>
                <a:cs typeface="Consolas" panose="020B0609020204030204" pitchFamily="49" charset="0"/>
              </a:rPr>
              <a:t>: 2 </a:t>
            </a:r>
          </a:p>
          <a:p>
            <a:pPr marL="0" indent="0">
              <a:buNone/>
            </a:pPr>
            <a:r>
              <a:rPr lang="it-IT" sz="1600" dirty="0">
                <a:latin typeface="Consolas" panose="020B0609020204030204" pitchFamily="49" charset="0"/>
                <a:cs typeface="Consolas" panose="020B0609020204030204" pitchFamily="49" charset="0"/>
              </a:rPr>
              <a:t>for i in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(1, 10, 2):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prints</a:t>
            </a:r>
            <a:r>
              <a:rPr lang="it-IT" sz="1600" dirty="0">
                <a:latin typeface="Consolas" panose="020B0609020204030204" pitchFamily="49" charset="0"/>
                <a:cs typeface="Consolas" panose="020B0609020204030204" pitchFamily="49" charset="0"/>
              </a:rPr>
              <a:t>: 1.. 3.. 5.. 7.. 9</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 </a:t>
            </a:r>
            <a:r>
              <a:rPr lang="it-IT" sz="1600" dirty="0" err="1">
                <a:latin typeface="Consolas" panose="020B0609020204030204" pitchFamily="49" charset="0"/>
                <a:cs typeface="Consolas" panose="020B0609020204030204" pitchFamily="49" charset="0"/>
              </a:rPr>
              <a:t>very</a:t>
            </a:r>
            <a:r>
              <a:rPr lang="it-IT" sz="1600" dirty="0">
                <a:latin typeface="Consolas" panose="020B0609020204030204" pitchFamily="49" charset="0"/>
                <a:cs typeface="Consolas" panose="020B0609020204030204" pitchFamily="49" charset="0"/>
              </a:rPr>
              <a:t> common use case! </a:t>
            </a:r>
          </a:p>
          <a:p>
            <a:pPr marL="0" indent="0">
              <a:buNone/>
            </a:pPr>
            <a:r>
              <a:rPr lang="it-IT" sz="1600" dirty="0">
                <a:latin typeface="Consolas" panose="020B0609020204030204" pitchFamily="49" charset="0"/>
                <a:cs typeface="Consolas" panose="020B0609020204030204" pitchFamily="49" charset="0"/>
              </a:rPr>
              <a:t># start: 0 (default, </a:t>
            </a:r>
            <a:r>
              <a:rPr lang="it-IT" sz="1600" dirty="0" err="1">
                <a:latin typeface="Consolas" panose="020B0609020204030204" pitchFamily="49" charset="0"/>
                <a:cs typeface="Consolas" panose="020B0609020204030204" pitchFamily="49" charset="0"/>
              </a:rPr>
              <a:t>included</a:t>
            </a:r>
            <a:r>
              <a:rPr lang="it-IT" sz="1600" dirty="0">
                <a:latin typeface="Consolas" panose="020B0609020204030204" pitchFamily="49" charset="0"/>
                <a:cs typeface="Consolas" panose="020B0609020204030204" pitchFamily="49" charset="0"/>
              </a:rPr>
              <a:t>) # stop: 5 (</a:t>
            </a:r>
            <a:r>
              <a:rPr lang="it-IT" sz="1600" dirty="0" err="1">
                <a:latin typeface="Consolas" panose="020B0609020204030204" pitchFamily="49" charset="0"/>
                <a:cs typeface="Consolas" panose="020B0609020204030204" pitchFamily="49" charset="0"/>
              </a:rPr>
              <a:t>excluded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step</a:t>
            </a:r>
            <a:r>
              <a:rPr lang="it-IT" sz="1600" dirty="0">
                <a:latin typeface="Consolas" panose="020B0609020204030204" pitchFamily="49" charset="0"/>
                <a:cs typeface="Consolas" panose="020B0609020204030204" pitchFamily="49" charset="0"/>
              </a:rPr>
              <a:t>: 1 (default) </a:t>
            </a:r>
          </a:p>
          <a:p>
            <a:pPr marL="0" indent="0">
              <a:buNone/>
            </a:pPr>
            <a:r>
              <a:rPr lang="it-IT" sz="1600" dirty="0">
                <a:latin typeface="Consolas" panose="020B0609020204030204" pitchFamily="49" charset="0"/>
                <a:cs typeface="Consolas" panose="020B0609020204030204" pitchFamily="49" charset="0"/>
              </a:rPr>
              <a:t>for i in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(5):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prints</a:t>
            </a:r>
            <a:r>
              <a:rPr lang="it-IT" sz="1600" dirty="0">
                <a:latin typeface="Consolas" panose="020B0609020204030204" pitchFamily="49" charset="0"/>
                <a:cs typeface="Consolas" panose="020B0609020204030204" pitchFamily="49" charset="0"/>
              </a:rPr>
              <a:t>: 0.. 1.. 2.. 3.. 4</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53</a:t>
            </a:fld>
            <a:endParaRPr lang="it-IT" dirty="0"/>
          </a:p>
        </p:txBody>
      </p:sp>
    </p:spTree>
    <p:extLst>
      <p:ext uri="{BB962C8B-B14F-4D97-AF65-F5344CB8AC3E}">
        <p14:creationId xmlns:p14="http://schemas.microsoft.com/office/powerpoint/2010/main" val="40960511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Generator </a:t>
            </a:r>
            <a:r>
              <a:rPr lang="it-IT" dirty="0" err="1"/>
              <a:t>Comprehension</a:t>
            </a:r>
            <a:endParaRPr lang="en-GB"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1600" dirty="0"/>
              <a:t>A generator </a:t>
            </a:r>
            <a:r>
              <a:rPr lang="it-IT" sz="1600" dirty="0" err="1"/>
              <a:t>comprehension</a:t>
            </a:r>
            <a:r>
              <a:rPr lang="it-IT" sz="1600" dirty="0"/>
              <a:t> </a:t>
            </a:r>
            <a:r>
              <a:rPr lang="it-IT" sz="1600" dirty="0" err="1"/>
              <a:t>is</a:t>
            </a:r>
            <a:r>
              <a:rPr lang="it-IT" sz="1600" dirty="0"/>
              <a:t> a single-line </a:t>
            </a:r>
            <a:r>
              <a:rPr lang="it-IT" sz="1600" dirty="0" err="1"/>
              <a:t>specification</a:t>
            </a:r>
            <a:r>
              <a:rPr lang="it-IT" sz="1600" dirty="0"/>
              <a:t> for </a:t>
            </a:r>
            <a:r>
              <a:rPr lang="it-IT" sz="1600" dirty="0" err="1"/>
              <a:t>defining</a:t>
            </a:r>
            <a:r>
              <a:rPr lang="it-IT" sz="1600" dirty="0"/>
              <a:t> a generator. </a:t>
            </a:r>
            <a:r>
              <a:rPr lang="it-IT" sz="1600" dirty="0" err="1"/>
              <a:t>It</a:t>
            </a:r>
            <a:r>
              <a:rPr lang="it-IT" sz="1600" dirty="0"/>
              <a:t> </a:t>
            </a:r>
            <a:r>
              <a:rPr lang="it-IT" sz="1600" dirty="0" err="1"/>
              <a:t>is</a:t>
            </a:r>
            <a:r>
              <a:rPr lang="it-IT" sz="1600" dirty="0"/>
              <a:t> </a:t>
            </a:r>
            <a:r>
              <a:rPr lang="it-IT" sz="1600" dirty="0" err="1"/>
              <a:t>absolutely</a:t>
            </a:r>
            <a:r>
              <a:rPr lang="it-IT" sz="1600" dirty="0"/>
              <a:t> </a:t>
            </a:r>
            <a:r>
              <a:rPr lang="it-IT" sz="1600" dirty="0" err="1"/>
              <a:t>essential</a:t>
            </a:r>
            <a:r>
              <a:rPr lang="it-IT" sz="1600" dirty="0"/>
              <a:t> to </a:t>
            </a:r>
            <a:r>
              <a:rPr lang="it-IT" sz="1600" dirty="0" err="1"/>
              <a:t>learn</a:t>
            </a:r>
            <a:r>
              <a:rPr lang="it-IT" sz="1600" dirty="0"/>
              <a:t> </a:t>
            </a:r>
            <a:r>
              <a:rPr lang="it-IT" sz="1600" dirty="0" err="1"/>
              <a:t>this</a:t>
            </a:r>
            <a:r>
              <a:rPr lang="it-IT" sz="1600" dirty="0"/>
              <a:t> </a:t>
            </a:r>
            <a:r>
              <a:rPr lang="it-IT" sz="1600" dirty="0" err="1"/>
              <a:t>syntax</a:t>
            </a:r>
            <a:r>
              <a:rPr lang="it-IT" sz="1600" dirty="0"/>
              <a:t> in </a:t>
            </a:r>
            <a:r>
              <a:rPr lang="it-IT" sz="1600" dirty="0" err="1"/>
              <a:t>order</a:t>
            </a:r>
            <a:r>
              <a:rPr lang="it-IT" sz="1600" dirty="0"/>
              <a:t> to </a:t>
            </a:r>
            <a:r>
              <a:rPr lang="it-IT" sz="1600" dirty="0" err="1"/>
              <a:t>write</a:t>
            </a:r>
            <a:r>
              <a:rPr lang="it-IT" sz="1600" dirty="0"/>
              <a:t> </a:t>
            </a:r>
            <a:r>
              <a:rPr lang="it-IT" sz="1600" dirty="0" err="1"/>
              <a:t>simple</a:t>
            </a:r>
            <a:r>
              <a:rPr lang="it-IT" sz="1600" dirty="0"/>
              <a:t> and </a:t>
            </a:r>
            <a:r>
              <a:rPr lang="it-IT" sz="1600" dirty="0" err="1"/>
              <a:t>readable</a:t>
            </a:r>
            <a:r>
              <a:rPr lang="it-IT" sz="1600" dirty="0"/>
              <a:t> code.</a:t>
            </a:r>
            <a:endParaRPr lang="it-IT" sz="1600" dirty="0">
              <a:solidFill>
                <a:schemeClr val="accent6">
                  <a:lumMod val="75000"/>
                </a:schemeClr>
              </a:solidFill>
              <a:latin typeface="Calibri" panose="020F0502020204030204" pitchFamily="34" charset="0"/>
              <a:cs typeface="Calibri" panose="020F0502020204030204" pitchFamily="34" charset="0"/>
            </a:endParaRPr>
          </a:p>
          <a:p>
            <a:r>
              <a:rPr lang="it-IT" sz="1600" dirty="0">
                <a:solidFill>
                  <a:schemeClr val="accent6">
                    <a:lumMod val="75000"/>
                  </a:schemeClr>
                </a:solidFill>
                <a:latin typeface="Calibri" panose="020F0502020204030204" pitchFamily="34" charset="0"/>
                <a:cs typeface="Calibri" panose="020F0502020204030204" pitchFamily="34" charset="0"/>
              </a:rPr>
              <a:t>(&lt;</a:t>
            </a:r>
            <a:r>
              <a:rPr lang="it-IT" sz="1600" dirty="0" err="1">
                <a:solidFill>
                  <a:schemeClr val="accent6">
                    <a:lumMod val="75000"/>
                  </a:schemeClr>
                </a:solidFill>
                <a:latin typeface="Calibri" panose="020F0502020204030204" pitchFamily="34" charset="0"/>
                <a:cs typeface="Calibri" panose="020F0502020204030204" pitchFamily="34" charset="0"/>
              </a:rPr>
              <a:t>expression</a:t>
            </a:r>
            <a:r>
              <a:rPr lang="it-IT" sz="1600" dirty="0">
                <a:solidFill>
                  <a:schemeClr val="accent6">
                    <a:lumMod val="75000"/>
                  </a:schemeClr>
                </a:solidFill>
                <a:latin typeface="Calibri" panose="020F0502020204030204" pitchFamily="34" charset="0"/>
                <a:cs typeface="Calibri" panose="020F0502020204030204" pitchFamily="34" charset="0"/>
              </a:rPr>
              <a:t>&gt; for &lt;</a:t>
            </a:r>
            <a:r>
              <a:rPr lang="it-IT" sz="1600" dirty="0" err="1">
                <a:solidFill>
                  <a:schemeClr val="accent6">
                    <a:lumMod val="75000"/>
                  </a:schemeClr>
                </a:solidFill>
                <a:latin typeface="Calibri" panose="020F0502020204030204" pitchFamily="34" charset="0"/>
                <a:cs typeface="Calibri" panose="020F0502020204030204" pitchFamily="34" charset="0"/>
              </a:rPr>
              <a:t>var</a:t>
            </a:r>
            <a:r>
              <a:rPr lang="it-IT" sz="1600" dirty="0">
                <a:solidFill>
                  <a:schemeClr val="accent6">
                    <a:lumMod val="75000"/>
                  </a:schemeClr>
                </a:solidFill>
                <a:latin typeface="Calibri" panose="020F0502020204030204" pitchFamily="34" charset="0"/>
                <a:cs typeface="Calibri" panose="020F0502020204030204" pitchFamily="34" charset="0"/>
              </a:rPr>
              <a:t>&gt; in &lt;</a:t>
            </a:r>
            <a:r>
              <a:rPr lang="it-IT" sz="1600" dirty="0" err="1">
                <a:solidFill>
                  <a:schemeClr val="accent6">
                    <a:lumMod val="75000"/>
                  </a:schemeClr>
                </a:solidFill>
                <a:latin typeface="Calibri" panose="020F0502020204030204" pitchFamily="34" charset="0"/>
                <a:cs typeface="Calibri" panose="020F0502020204030204" pitchFamily="34" charset="0"/>
              </a:rPr>
              <a:t>iterable</a:t>
            </a:r>
            <a:r>
              <a:rPr lang="it-IT" sz="1600" dirty="0">
                <a:solidFill>
                  <a:schemeClr val="accent6">
                    <a:lumMod val="75000"/>
                  </a:schemeClr>
                </a:solidFill>
                <a:latin typeface="Calibri" panose="020F0502020204030204" pitchFamily="34" charset="0"/>
                <a:cs typeface="Calibri" panose="020F0502020204030204" pitchFamily="34" charset="0"/>
              </a:rPr>
              <a:t>&gt; [</a:t>
            </a:r>
            <a:r>
              <a:rPr lang="it-IT" sz="1600" dirty="0" err="1">
                <a:solidFill>
                  <a:schemeClr val="accent6">
                    <a:lumMod val="75000"/>
                  </a:schemeClr>
                </a:solidFill>
                <a:latin typeface="Calibri" panose="020F0502020204030204" pitchFamily="34" charset="0"/>
                <a:cs typeface="Calibri" panose="020F0502020204030204" pitchFamily="34" charset="0"/>
              </a:rPr>
              <a:t>if</a:t>
            </a:r>
            <a:r>
              <a:rPr lang="it-IT" sz="1600" dirty="0">
                <a:solidFill>
                  <a:schemeClr val="accent6">
                    <a:lumMod val="75000"/>
                  </a:schemeClr>
                </a:solidFill>
                <a:latin typeface="Calibri" panose="020F0502020204030204" pitchFamily="34" charset="0"/>
                <a:cs typeface="Calibri" panose="020F0502020204030204" pitchFamily="34" charset="0"/>
              </a:rPr>
              <a:t> &lt;</a:t>
            </a:r>
            <a:r>
              <a:rPr lang="it-IT" sz="1600" dirty="0" err="1">
                <a:solidFill>
                  <a:schemeClr val="accent6">
                    <a:lumMod val="75000"/>
                  </a:schemeClr>
                </a:solidFill>
                <a:latin typeface="Calibri" panose="020F0502020204030204" pitchFamily="34" charset="0"/>
                <a:cs typeface="Calibri" panose="020F0502020204030204" pitchFamily="34" charset="0"/>
              </a:rPr>
              <a:t>condition</a:t>
            </a:r>
            <a:r>
              <a:rPr lang="it-IT" sz="1600" dirty="0">
                <a:solidFill>
                  <a:schemeClr val="accent6">
                    <a:lumMod val="75000"/>
                  </a:schemeClr>
                </a:solidFill>
                <a:latin typeface="Calibri" panose="020F0502020204030204" pitchFamily="34" charset="0"/>
                <a:cs typeface="Calibri" panose="020F0502020204030204" pitchFamily="34" charset="0"/>
              </a:rPr>
              <a:t>&gt;])</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specifies</a:t>
            </a:r>
            <a:r>
              <a:rPr lang="it-IT" sz="1600" dirty="0">
                <a:latin typeface="Calibri" panose="020F0502020204030204" pitchFamily="34" charset="0"/>
                <a:cs typeface="Calibri" panose="020F0502020204030204" pitchFamily="34" charset="0"/>
              </a:rPr>
              <a:t> the general </a:t>
            </a:r>
            <a:r>
              <a:rPr lang="it-IT" sz="1600" dirty="0" err="1">
                <a:latin typeface="Calibri" panose="020F0502020204030204" pitchFamily="34" charset="0"/>
                <a:cs typeface="Calibri" panose="020F0502020204030204" pitchFamily="34" charset="0"/>
              </a:rPr>
              <a:t>form</a:t>
            </a:r>
            <a:r>
              <a:rPr lang="it-IT" sz="1600" dirty="0">
                <a:latin typeface="Calibri" panose="020F0502020204030204" pitchFamily="34" charset="0"/>
                <a:cs typeface="Calibri" panose="020F0502020204030204" pitchFamily="34" charset="0"/>
              </a:rPr>
              <a:t> for a </a:t>
            </a:r>
            <a:r>
              <a:rPr lang="it-IT" sz="1600" b="1" dirty="0">
                <a:latin typeface="Calibri" panose="020F0502020204030204" pitchFamily="34" charset="0"/>
                <a:cs typeface="Calibri" panose="020F0502020204030204" pitchFamily="34" charset="0"/>
              </a:rPr>
              <a:t>generator </a:t>
            </a:r>
            <a:r>
              <a:rPr lang="it-IT" sz="1600" b="1" dirty="0" err="1">
                <a:latin typeface="Calibri" panose="020F0502020204030204" pitchFamily="34" charset="0"/>
                <a:cs typeface="Calibri" panose="020F0502020204030204" pitchFamily="34" charset="0"/>
              </a:rPr>
              <a:t>comprehension</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This</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produces</a:t>
            </a:r>
            <a:r>
              <a:rPr lang="it-IT" sz="1600" dirty="0">
                <a:latin typeface="Calibri" panose="020F0502020204030204" pitchFamily="34" charset="0"/>
                <a:cs typeface="Calibri" panose="020F0502020204030204" pitchFamily="34" charset="0"/>
              </a:rPr>
              <a:t> a generator, </a:t>
            </a:r>
            <a:r>
              <a:rPr lang="it-IT" sz="1600" dirty="0" err="1">
                <a:latin typeface="Calibri" panose="020F0502020204030204" pitchFamily="34" charset="0"/>
                <a:cs typeface="Calibri" panose="020F0502020204030204" pitchFamily="34" charset="0"/>
              </a:rPr>
              <a:t>whose</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instructions</a:t>
            </a:r>
            <a:r>
              <a:rPr lang="it-IT" sz="1600" dirty="0">
                <a:latin typeface="Calibri" panose="020F0502020204030204" pitchFamily="34" charset="0"/>
                <a:cs typeface="Calibri" panose="020F0502020204030204" pitchFamily="34" charset="0"/>
              </a:rPr>
              <a:t> for </a:t>
            </a:r>
            <a:r>
              <a:rPr lang="it-IT" sz="1600" dirty="0" err="1">
                <a:latin typeface="Calibri" panose="020F0502020204030204" pitchFamily="34" charset="0"/>
                <a:cs typeface="Calibri" panose="020F0502020204030204" pitchFamily="34" charset="0"/>
              </a:rPr>
              <a:t>generating</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its</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members</a:t>
            </a:r>
            <a:r>
              <a:rPr lang="it-IT" sz="1600" dirty="0">
                <a:latin typeface="Calibri" panose="020F0502020204030204" pitchFamily="34" charset="0"/>
                <a:cs typeface="Calibri" panose="020F0502020204030204" pitchFamily="34" charset="0"/>
              </a:rPr>
              <a:t> are </a:t>
            </a:r>
            <a:r>
              <a:rPr lang="it-IT" sz="1600" dirty="0" err="1">
                <a:latin typeface="Calibri" panose="020F0502020204030204" pitchFamily="34" charset="0"/>
                <a:cs typeface="Calibri" panose="020F0502020204030204" pitchFamily="34" charset="0"/>
              </a:rPr>
              <a:t>provided</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within</a:t>
            </a:r>
            <a:r>
              <a:rPr lang="it-IT" sz="1600" dirty="0">
                <a:latin typeface="Calibri" panose="020F0502020204030204" pitchFamily="34" charset="0"/>
                <a:cs typeface="Calibri" panose="020F0502020204030204" pitchFamily="34" charset="0"/>
              </a:rPr>
              <a:t> the </a:t>
            </a:r>
            <a:r>
              <a:rPr lang="it-IT" sz="1600" dirty="0" err="1">
                <a:latin typeface="Calibri" panose="020F0502020204030204" pitchFamily="34" charset="0"/>
                <a:cs typeface="Calibri" panose="020F0502020204030204" pitchFamily="34" charset="0"/>
              </a:rPr>
              <a:t>parenthetical</a:t>
            </a:r>
            <a:r>
              <a:rPr lang="it-IT" sz="1600" dirty="0">
                <a:latin typeface="Calibri" panose="020F0502020204030204" pitchFamily="34" charset="0"/>
                <a:cs typeface="Calibri" panose="020F0502020204030204" pitchFamily="34" charset="0"/>
              </a:rPr>
              <a:t> statement.</a:t>
            </a:r>
          </a:p>
          <a:p>
            <a:r>
              <a:rPr lang="it-IT" sz="1600" dirty="0">
                <a:solidFill>
                  <a:schemeClr val="accent6">
                    <a:lumMod val="75000"/>
                  </a:schemeClr>
                </a:solidFill>
                <a:latin typeface="Calibri" panose="020F0502020204030204" pitchFamily="34" charset="0"/>
                <a:cs typeface="Calibri" panose="020F0502020204030204" pitchFamily="34" charset="0"/>
              </a:rPr>
              <a:t>(&lt;</a:t>
            </a:r>
            <a:r>
              <a:rPr lang="it-IT" sz="1600" dirty="0" err="1">
                <a:solidFill>
                  <a:schemeClr val="accent6">
                    <a:lumMod val="75000"/>
                  </a:schemeClr>
                </a:solidFill>
                <a:latin typeface="Calibri" panose="020F0502020204030204" pitchFamily="34" charset="0"/>
                <a:cs typeface="Calibri" panose="020F0502020204030204" pitchFamily="34" charset="0"/>
              </a:rPr>
              <a:t>expression</a:t>
            </a:r>
            <a:r>
              <a:rPr lang="it-IT" sz="1600" dirty="0">
                <a:solidFill>
                  <a:schemeClr val="accent6">
                    <a:lumMod val="75000"/>
                  </a:schemeClr>
                </a:solidFill>
                <a:latin typeface="Calibri" panose="020F0502020204030204" pitchFamily="34" charset="0"/>
                <a:cs typeface="Calibri" panose="020F0502020204030204" pitchFamily="34" charset="0"/>
              </a:rPr>
              <a:t>&gt; for &lt;</a:t>
            </a:r>
            <a:r>
              <a:rPr lang="it-IT" sz="1600" dirty="0" err="1">
                <a:solidFill>
                  <a:schemeClr val="accent6">
                    <a:lumMod val="75000"/>
                  </a:schemeClr>
                </a:solidFill>
                <a:latin typeface="Calibri" panose="020F0502020204030204" pitchFamily="34" charset="0"/>
                <a:cs typeface="Calibri" panose="020F0502020204030204" pitchFamily="34" charset="0"/>
              </a:rPr>
              <a:t>var</a:t>
            </a:r>
            <a:r>
              <a:rPr lang="it-IT" sz="1600" dirty="0">
                <a:solidFill>
                  <a:schemeClr val="accent6">
                    <a:lumMod val="75000"/>
                  </a:schemeClr>
                </a:solidFill>
                <a:latin typeface="Calibri" panose="020F0502020204030204" pitchFamily="34" charset="0"/>
                <a:cs typeface="Calibri" panose="020F0502020204030204" pitchFamily="34" charset="0"/>
              </a:rPr>
              <a:t>&gt; in &lt;</a:t>
            </a:r>
            <a:r>
              <a:rPr lang="it-IT" sz="1600" dirty="0" err="1">
                <a:solidFill>
                  <a:schemeClr val="accent6">
                    <a:lumMod val="75000"/>
                  </a:schemeClr>
                </a:solidFill>
                <a:latin typeface="Calibri" panose="020F0502020204030204" pitchFamily="34" charset="0"/>
                <a:cs typeface="Calibri" panose="020F0502020204030204" pitchFamily="34" charset="0"/>
              </a:rPr>
              <a:t>iterable</a:t>
            </a:r>
            <a:r>
              <a:rPr lang="it-IT" sz="1600" dirty="0">
                <a:solidFill>
                  <a:schemeClr val="accent6">
                    <a:lumMod val="75000"/>
                  </a:schemeClr>
                </a:solidFill>
                <a:latin typeface="Calibri" panose="020F0502020204030204" pitchFamily="34" charset="0"/>
                <a:cs typeface="Calibri" panose="020F0502020204030204" pitchFamily="34" charset="0"/>
              </a:rPr>
              <a:t>&gt;) </a:t>
            </a:r>
            <a:r>
              <a:rPr lang="it-IT" sz="1600" dirty="0" err="1">
                <a:latin typeface="Calibri" panose="020F0502020204030204" pitchFamily="34" charset="0"/>
                <a:cs typeface="Calibri" panose="020F0502020204030204" pitchFamily="34" charset="0"/>
              </a:rPr>
              <a:t>is</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also</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valid</a:t>
            </a:r>
            <a:r>
              <a:rPr lang="it-IT" sz="1600" dirty="0">
                <a:latin typeface="Calibri" panose="020F0502020204030204" pitchFamily="34" charset="0"/>
                <a:cs typeface="Calibri" panose="020F0502020204030204" pitchFamily="34"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b="1" dirty="0">
                <a:latin typeface="Consolas" panose="020B0609020204030204" pitchFamily="49" charset="0"/>
                <a:cs typeface="Consolas" panose="020B0609020204030204" pitchFamily="49" charset="0"/>
              </a:rPr>
              <a:t>for</a:t>
            </a:r>
            <a:r>
              <a:rPr lang="it-IT" sz="1600" dirty="0">
                <a:latin typeface="Consolas" panose="020B0609020204030204" pitchFamily="49" charset="0"/>
                <a:cs typeface="Consolas" panose="020B0609020204030204" pitchFamily="49" charset="0"/>
              </a:rPr>
              <a:t> &lt;</a:t>
            </a:r>
            <a:r>
              <a:rPr lang="it-IT" sz="1600" dirty="0" err="1">
                <a:latin typeface="Consolas" panose="020B0609020204030204" pitchFamily="49" charset="0"/>
                <a:cs typeface="Consolas" panose="020B0609020204030204" pitchFamily="49" charset="0"/>
              </a:rPr>
              <a:t>var</a:t>
            </a:r>
            <a:r>
              <a:rPr lang="it-IT" sz="1600" dirty="0">
                <a:latin typeface="Consolas" panose="020B0609020204030204" pitchFamily="49" charset="0"/>
                <a:cs typeface="Consolas" panose="020B0609020204030204" pitchFamily="49" charset="0"/>
              </a:rPr>
              <a:t>&gt; </a:t>
            </a:r>
            <a:r>
              <a:rPr lang="it-IT" sz="1600" b="1" dirty="0">
                <a:latin typeface="Consolas" panose="020B0609020204030204" pitchFamily="49" charset="0"/>
                <a:cs typeface="Consolas" panose="020B0609020204030204" pitchFamily="49" charset="0"/>
              </a:rPr>
              <a:t>in</a:t>
            </a:r>
            <a:r>
              <a:rPr lang="it-IT" sz="1600" dirty="0">
                <a:latin typeface="Consolas" panose="020B0609020204030204" pitchFamily="49" charset="0"/>
                <a:cs typeface="Consolas" panose="020B0609020204030204" pitchFamily="49" charset="0"/>
              </a:rPr>
              <a:t> &lt;</a:t>
            </a:r>
            <a:r>
              <a:rPr lang="it-IT" sz="1600" dirty="0" err="1">
                <a:latin typeface="Consolas" panose="020B0609020204030204" pitchFamily="49" charset="0"/>
                <a:cs typeface="Consolas" panose="020B0609020204030204" pitchFamily="49" charset="0"/>
              </a:rPr>
              <a:t>iterable</a:t>
            </a:r>
            <a:r>
              <a:rPr lang="it-IT" sz="1600" dirty="0">
                <a:latin typeface="Consolas" panose="020B0609020204030204" pitchFamily="49" charset="0"/>
                <a:cs typeface="Consolas" panose="020B0609020204030204" pitchFamily="49" charset="0"/>
              </a:rPr>
              <a:t>&gt;: </a:t>
            </a: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(&lt;</a:t>
            </a:r>
            <a:r>
              <a:rPr lang="it-IT" sz="1600" dirty="0" err="1">
                <a:latin typeface="Consolas" panose="020B0609020204030204" pitchFamily="49" charset="0"/>
                <a:cs typeface="Consolas" panose="020B0609020204030204" pitchFamily="49" charset="0"/>
              </a:rPr>
              <a:t>condition</a:t>
            </a:r>
            <a:r>
              <a:rPr lang="it-IT" sz="1600" dirty="0">
                <a:latin typeface="Consolas" panose="020B0609020204030204" pitchFamily="49" charset="0"/>
                <a:cs typeface="Consolas" panose="020B0609020204030204" pitchFamily="49" charset="0"/>
              </a:rPr>
              <a:t>&gt;): </a:t>
            </a: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yield</a:t>
            </a:r>
            <a:r>
              <a:rPr lang="it-IT" sz="1600" dirty="0">
                <a:latin typeface="Consolas" panose="020B0609020204030204" pitchFamily="49" charset="0"/>
                <a:cs typeface="Consolas" panose="020B0609020204030204" pitchFamily="49" charset="0"/>
              </a:rPr>
              <a:t> &lt;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&gt;</a:t>
            </a:r>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it-IT" sz="1600" b="1" dirty="0">
                <a:latin typeface="Consolas" panose="020B0609020204030204" pitchFamily="49" charset="0"/>
                <a:cs typeface="Consolas" panose="020B0609020204030204" pitchFamily="49" charset="0"/>
              </a:rPr>
              <a:t>for</a:t>
            </a:r>
            <a:r>
              <a:rPr lang="it-IT" sz="1600" dirty="0">
                <a:latin typeface="Consolas" panose="020B0609020204030204" pitchFamily="49" charset="0"/>
                <a:cs typeface="Consolas" panose="020B0609020204030204" pitchFamily="49" charset="0"/>
              </a:rPr>
              <a:t> &lt;</a:t>
            </a:r>
            <a:r>
              <a:rPr lang="it-IT" sz="1600" dirty="0" err="1">
                <a:latin typeface="Consolas" panose="020B0609020204030204" pitchFamily="49" charset="0"/>
                <a:cs typeface="Consolas" panose="020B0609020204030204" pitchFamily="49" charset="0"/>
              </a:rPr>
              <a:t>var</a:t>
            </a:r>
            <a:r>
              <a:rPr lang="it-IT" sz="1600" dirty="0">
                <a:latin typeface="Consolas" panose="020B0609020204030204" pitchFamily="49" charset="0"/>
                <a:cs typeface="Consolas" panose="020B0609020204030204" pitchFamily="49" charset="0"/>
              </a:rPr>
              <a:t>&gt; </a:t>
            </a:r>
            <a:r>
              <a:rPr lang="it-IT" sz="1600" b="1" dirty="0">
                <a:latin typeface="Consolas" panose="020B0609020204030204" pitchFamily="49" charset="0"/>
                <a:cs typeface="Consolas" panose="020B0609020204030204" pitchFamily="49" charset="0"/>
              </a:rPr>
              <a:t>in</a:t>
            </a:r>
            <a:r>
              <a:rPr lang="it-IT" sz="1600" dirty="0">
                <a:latin typeface="Consolas" panose="020B0609020204030204" pitchFamily="49" charset="0"/>
                <a:cs typeface="Consolas" panose="020B0609020204030204" pitchFamily="49" charset="0"/>
              </a:rPr>
              <a:t> &lt;</a:t>
            </a:r>
            <a:r>
              <a:rPr lang="it-IT" sz="1600" dirty="0" err="1">
                <a:latin typeface="Consolas" panose="020B0609020204030204" pitchFamily="49" charset="0"/>
                <a:cs typeface="Consolas" panose="020B0609020204030204" pitchFamily="49" charset="0"/>
              </a:rPr>
              <a:t>iterable</a:t>
            </a:r>
            <a:r>
              <a:rPr lang="it-IT" sz="1600" dirty="0">
                <a:latin typeface="Consolas" panose="020B0609020204030204" pitchFamily="49" charset="0"/>
                <a:cs typeface="Consolas" panose="020B0609020204030204" pitchFamily="49" charset="0"/>
              </a:rPr>
              <a:t>&gt;: </a:t>
            </a: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(&lt;</a:t>
            </a:r>
            <a:r>
              <a:rPr lang="it-IT" sz="1600" dirty="0" err="1">
                <a:latin typeface="Consolas" panose="020B0609020204030204" pitchFamily="49" charset="0"/>
                <a:cs typeface="Consolas" panose="020B0609020204030204" pitchFamily="49" charset="0"/>
              </a:rPr>
              <a:t>condition</a:t>
            </a:r>
            <a:r>
              <a:rPr lang="it-IT" sz="1600" dirty="0">
                <a:latin typeface="Consolas" panose="020B0609020204030204" pitchFamily="49" charset="0"/>
                <a:cs typeface="Consolas" panose="020B0609020204030204" pitchFamily="49" charset="0"/>
              </a:rPr>
              <a:t>&gt;): </a:t>
            </a: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yield</a:t>
            </a:r>
            <a:r>
              <a:rPr lang="it-IT" sz="1600" dirty="0">
                <a:latin typeface="Consolas" panose="020B0609020204030204" pitchFamily="49" charset="0"/>
                <a:cs typeface="Consolas" panose="020B0609020204030204" pitchFamily="49" charset="0"/>
              </a:rPr>
              <a:t> &lt;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&gt;</a:t>
            </a: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54</a:t>
            </a:fld>
            <a:endParaRPr lang="it-IT" dirty="0"/>
          </a:p>
        </p:txBody>
      </p:sp>
    </p:spTree>
    <p:extLst>
      <p:ext uri="{BB962C8B-B14F-4D97-AF65-F5344CB8AC3E}">
        <p14:creationId xmlns:p14="http://schemas.microsoft.com/office/powerpoint/2010/main" val="784086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Generator </a:t>
            </a:r>
            <a:r>
              <a:rPr lang="it-IT" dirty="0" err="1"/>
              <a:t>Comprehension</a:t>
            </a:r>
            <a:endParaRPr lang="en-GB"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en-GB" sz="1600" dirty="0" err="1">
                <a:latin typeface="Consolas" panose="020B0609020204030204" pitchFamily="49" charset="0"/>
                <a:cs typeface="Consolas" panose="020B0609020204030204" pitchFamily="49" charset="0"/>
              </a:rPr>
              <a:t>example_gen</a:t>
            </a:r>
            <a:r>
              <a:rPr lang="en-GB" sz="1600" dirty="0">
                <a:latin typeface="Consolas" panose="020B0609020204030204" pitchFamily="49" charset="0"/>
                <a:cs typeface="Consolas" panose="020B0609020204030204" pitchFamily="49" charset="0"/>
              </a:rPr>
              <a:t> =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/2 for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in [0, 9, 21, 32])</a:t>
            </a:r>
          </a:p>
          <a:p>
            <a:pPr marL="0" indent="0">
              <a:buNone/>
            </a:pPr>
            <a:r>
              <a:rPr lang="en-GB" sz="1600" dirty="0">
                <a:latin typeface="Consolas" panose="020B0609020204030204" pitchFamily="49" charset="0"/>
                <a:cs typeface="Consolas" panose="020B0609020204030204" pitchFamily="49" charset="0"/>
              </a:rPr>
              <a:t>for item in </a:t>
            </a:r>
            <a:r>
              <a:rPr lang="en-GB" sz="1600" dirty="0" err="1">
                <a:latin typeface="Consolas" panose="020B0609020204030204" pitchFamily="49" charset="0"/>
                <a:cs typeface="Consolas" panose="020B0609020204030204" pitchFamily="49" charset="0"/>
              </a:rPr>
              <a:t>example_gen</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print(item)</a:t>
            </a:r>
          </a:p>
          <a:p>
            <a:pPr marL="0" indent="0">
              <a:buNone/>
            </a:pPr>
            <a:r>
              <a:rPr lang="en-GB" sz="1600" dirty="0">
                <a:latin typeface="Consolas" panose="020B0609020204030204" pitchFamily="49" charset="0"/>
                <a:cs typeface="Consolas" panose="020B0609020204030204" pitchFamily="49" charset="0"/>
              </a:rPr>
              <a:t># 0.0</a:t>
            </a:r>
          </a:p>
          <a:p>
            <a:pPr marL="0" indent="0">
              <a:buNone/>
            </a:pPr>
            <a:r>
              <a:rPr lang="en-GB" sz="1600" dirty="0">
                <a:latin typeface="Consolas" panose="020B0609020204030204" pitchFamily="49" charset="0"/>
                <a:cs typeface="Consolas" panose="020B0609020204030204" pitchFamily="49" charset="0"/>
              </a:rPr>
              <a:t># 4.5</a:t>
            </a:r>
          </a:p>
          <a:p>
            <a:pPr marL="0" indent="0">
              <a:buNone/>
            </a:pPr>
            <a:r>
              <a:rPr lang="en-GB" sz="1600" dirty="0">
                <a:latin typeface="Consolas" panose="020B0609020204030204" pitchFamily="49" charset="0"/>
                <a:cs typeface="Consolas" panose="020B0609020204030204" pitchFamily="49" charset="0"/>
              </a:rPr>
              <a:t># 10.5</a:t>
            </a:r>
          </a:p>
          <a:p>
            <a:pPr marL="0" indent="0">
              <a:buNone/>
            </a:pPr>
            <a:r>
              <a:rPr lang="en-GB" sz="1600" dirty="0">
                <a:latin typeface="Consolas" panose="020B0609020204030204" pitchFamily="49" charset="0"/>
                <a:cs typeface="Consolas" panose="020B0609020204030204" pitchFamily="49" charset="0"/>
              </a:rPr>
              <a:t># 16.0</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example_gen</a:t>
            </a:r>
            <a:r>
              <a:rPr lang="en-GB" sz="1600" dirty="0">
                <a:latin typeface="Consolas" panose="020B0609020204030204" pitchFamily="49" charset="0"/>
                <a:cs typeface="Consolas" panose="020B0609020204030204" pitchFamily="49" charset="0"/>
              </a:rPr>
              <a:t> =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**2,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**3) for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in range(5))</a:t>
            </a:r>
          </a:p>
          <a:p>
            <a:pPr marL="0" indent="0">
              <a:buNone/>
            </a:pPr>
            <a:r>
              <a:rPr lang="en-GB" sz="1600" dirty="0">
                <a:latin typeface="Consolas" panose="020B0609020204030204" pitchFamily="49" charset="0"/>
                <a:cs typeface="Consolas" panose="020B0609020204030204" pitchFamily="49" charset="0"/>
              </a:rPr>
              <a:t>for item in </a:t>
            </a:r>
            <a:r>
              <a:rPr lang="en-GB" sz="1600" dirty="0" err="1">
                <a:latin typeface="Consolas" panose="020B0609020204030204" pitchFamily="49" charset="0"/>
                <a:cs typeface="Consolas" panose="020B0609020204030204" pitchFamily="49" charset="0"/>
              </a:rPr>
              <a:t>example_gen</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print(item)</a:t>
            </a:r>
          </a:p>
          <a:p>
            <a:pPr marL="0" indent="0">
              <a:buNone/>
            </a:pPr>
            <a:r>
              <a:rPr lang="en-GB" sz="1600" dirty="0">
                <a:latin typeface="Consolas" panose="020B0609020204030204" pitchFamily="49" charset="0"/>
                <a:cs typeface="Consolas" panose="020B0609020204030204" pitchFamily="49" charset="0"/>
              </a:rPr>
              <a:t># (0, 0, 0)</a:t>
            </a:r>
          </a:p>
          <a:p>
            <a:pPr marL="0" indent="0">
              <a:buNone/>
            </a:pPr>
            <a:r>
              <a:rPr lang="en-GB" sz="1600" dirty="0">
                <a:latin typeface="Consolas" panose="020B0609020204030204" pitchFamily="49" charset="0"/>
                <a:cs typeface="Consolas" panose="020B0609020204030204" pitchFamily="49" charset="0"/>
              </a:rPr>
              <a:t># (1, 1, 1)</a:t>
            </a:r>
          </a:p>
          <a:p>
            <a:pPr marL="0" indent="0">
              <a:buNone/>
            </a:pPr>
            <a:r>
              <a:rPr lang="en-GB" sz="1600" dirty="0">
                <a:latin typeface="Consolas" panose="020B0609020204030204" pitchFamily="49" charset="0"/>
                <a:cs typeface="Consolas" panose="020B0609020204030204" pitchFamily="49" charset="0"/>
              </a:rPr>
              <a:t># (2, 4, 8)</a:t>
            </a:r>
          </a:p>
          <a:p>
            <a:pPr marL="0" indent="0">
              <a:buNone/>
            </a:pPr>
            <a:r>
              <a:rPr lang="en-GB" sz="1600" dirty="0">
                <a:latin typeface="Consolas" panose="020B0609020204030204" pitchFamily="49" charset="0"/>
                <a:cs typeface="Consolas" panose="020B0609020204030204" pitchFamily="49" charset="0"/>
              </a:rPr>
              <a:t># (3, 9, 27)</a:t>
            </a:r>
          </a:p>
          <a:p>
            <a:pPr marL="0" indent="0">
              <a:buNone/>
            </a:pPr>
            <a:r>
              <a:rPr lang="en-GB" sz="1600" dirty="0">
                <a:latin typeface="Consolas" panose="020B0609020204030204" pitchFamily="49" charset="0"/>
                <a:cs typeface="Consolas" panose="020B0609020204030204" pitchFamily="49" charset="0"/>
              </a:rPr>
              <a:t># (4, 16, 64)</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55</a:t>
            </a:fld>
            <a:endParaRPr lang="it-IT" dirty="0"/>
          </a:p>
        </p:txBody>
      </p:sp>
    </p:spTree>
    <p:extLst>
      <p:ext uri="{BB962C8B-B14F-4D97-AF65-F5344CB8AC3E}">
        <p14:creationId xmlns:p14="http://schemas.microsoft.com/office/powerpoint/2010/main" val="2620408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Generator </a:t>
            </a:r>
            <a:r>
              <a:rPr lang="it-IT" dirty="0" err="1"/>
              <a:t>Comprehension</a:t>
            </a:r>
            <a:endParaRPr lang="en-GB"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en-GB" sz="1600" dirty="0" err="1">
                <a:latin typeface="Consolas" panose="020B0609020204030204" pitchFamily="49" charset="0"/>
                <a:cs typeface="Consolas" panose="020B0609020204030204" pitchFamily="49" charset="0"/>
              </a:rPr>
              <a:t>example_gen</a:t>
            </a:r>
            <a:r>
              <a:rPr lang="en-GB" sz="1600" dirty="0">
                <a:latin typeface="Consolas" panose="020B0609020204030204" pitchFamily="49" charset="0"/>
                <a:cs typeface="Consolas" panose="020B0609020204030204" pitchFamily="49" charset="0"/>
              </a:rPr>
              <a:t> = (("apple" if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3 else "pie") for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in range(6))</a:t>
            </a:r>
          </a:p>
          <a:p>
            <a:pPr marL="0" indent="0">
              <a:buNone/>
            </a:pPr>
            <a:r>
              <a:rPr lang="en-GB" sz="1600" dirty="0">
                <a:latin typeface="Consolas" panose="020B0609020204030204" pitchFamily="49" charset="0"/>
                <a:cs typeface="Consolas" panose="020B0609020204030204" pitchFamily="49" charset="0"/>
              </a:rPr>
              <a:t>for item in </a:t>
            </a:r>
            <a:r>
              <a:rPr lang="en-GB" sz="1600" dirty="0" err="1">
                <a:latin typeface="Consolas" panose="020B0609020204030204" pitchFamily="49" charset="0"/>
                <a:cs typeface="Consolas" panose="020B0609020204030204" pitchFamily="49" charset="0"/>
              </a:rPr>
              <a:t>example_gen</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print(item)</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'apple'..</a:t>
            </a:r>
          </a:p>
          <a:p>
            <a:pPr marL="0" indent="0">
              <a:buNone/>
            </a:pPr>
            <a:r>
              <a:rPr lang="en-GB" sz="1600" dirty="0">
                <a:latin typeface="Consolas" panose="020B0609020204030204" pitchFamily="49" charset="0"/>
                <a:cs typeface="Consolas" panose="020B0609020204030204" pitchFamily="49" charset="0"/>
              </a:rPr>
              <a:t># 'apple'..</a:t>
            </a:r>
          </a:p>
          <a:p>
            <a:pPr marL="0" indent="0">
              <a:buNone/>
            </a:pPr>
            <a:r>
              <a:rPr lang="en-GB" sz="1600" dirty="0">
                <a:latin typeface="Consolas" panose="020B0609020204030204" pitchFamily="49" charset="0"/>
                <a:cs typeface="Consolas" panose="020B0609020204030204" pitchFamily="49" charset="0"/>
              </a:rPr>
              <a:t># 'apple'..</a:t>
            </a:r>
          </a:p>
          <a:p>
            <a:pPr marL="0" indent="0">
              <a:buNone/>
            </a:pPr>
            <a:r>
              <a:rPr lang="en-GB" sz="1600" dirty="0">
                <a:latin typeface="Consolas" panose="020B0609020204030204" pitchFamily="49" charset="0"/>
                <a:cs typeface="Consolas" panose="020B0609020204030204" pitchFamily="49" charset="0"/>
              </a:rPr>
              <a:t># 'pie'..</a:t>
            </a:r>
          </a:p>
          <a:p>
            <a:pPr marL="0" indent="0">
              <a:buNone/>
            </a:pPr>
            <a:r>
              <a:rPr lang="en-GB" sz="1600" dirty="0">
                <a:latin typeface="Consolas" panose="020B0609020204030204" pitchFamily="49" charset="0"/>
                <a:cs typeface="Consolas" panose="020B0609020204030204" pitchFamily="49" charset="0"/>
              </a:rPr>
              <a:t># 'pie'..</a:t>
            </a:r>
          </a:p>
          <a:p>
            <a:pPr marL="0" indent="0">
              <a:buNone/>
            </a:pPr>
            <a:r>
              <a:rPr lang="en-GB" sz="1600" dirty="0">
                <a:latin typeface="Consolas" panose="020B0609020204030204" pitchFamily="49" charset="0"/>
                <a:cs typeface="Consolas" panose="020B0609020204030204" pitchFamily="49" charset="0"/>
              </a:rPr>
              <a:t># 'pie'</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56</a:t>
            </a:fld>
            <a:endParaRPr lang="it-IT" dirty="0"/>
          </a:p>
        </p:txBody>
      </p:sp>
    </p:spTree>
    <p:extLst>
      <p:ext uri="{BB962C8B-B14F-4D97-AF65-F5344CB8AC3E}">
        <p14:creationId xmlns:p14="http://schemas.microsoft.com/office/powerpoint/2010/main" val="11283613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err="1"/>
              <a:t>Consuming</a:t>
            </a:r>
            <a:r>
              <a:rPr lang="it-IT" dirty="0"/>
              <a:t> </a:t>
            </a:r>
            <a:r>
              <a:rPr lang="it-IT" dirty="0" err="1"/>
              <a:t>Generators</a:t>
            </a:r>
            <a:endParaRPr lang="en-GB"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1600" dirty="0" err="1"/>
              <a:t>We</a:t>
            </a:r>
            <a:r>
              <a:rPr lang="it-IT" sz="1600" dirty="0"/>
              <a:t> can </a:t>
            </a:r>
            <a:r>
              <a:rPr lang="it-IT" sz="1600" dirty="0" err="1"/>
              <a:t>feed</a:t>
            </a:r>
            <a:r>
              <a:rPr lang="it-IT" sz="1600" dirty="0"/>
              <a:t> a generator to </a:t>
            </a:r>
            <a:r>
              <a:rPr lang="it-IT" sz="1600" dirty="0" err="1"/>
              <a:t>any</a:t>
            </a:r>
            <a:r>
              <a:rPr lang="it-IT" sz="1600" dirty="0"/>
              <a:t> </a:t>
            </a:r>
            <a:r>
              <a:rPr lang="it-IT" sz="1600" dirty="0" err="1"/>
              <a:t>function</a:t>
            </a:r>
            <a:r>
              <a:rPr lang="it-IT" sz="1600" dirty="0"/>
              <a:t> </a:t>
            </a:r>
            <a:r>
              <a:rPr lang="it-IT" sz="1600" dirty="0" err="1"/>
              <a:t>that</a:t>
            </a:r>
            <a:r>
              <a:rPr lang="it-IT" sz="1600" dirty="0"/>
              <a:t> </a:t>
            </a:r>
            <a:r>
              <a:rPr lang="it-IT" sz="1600" dirty="0" err="1"/>
              <a:t>accepts</a:t>
            </a:r>
            <a:r>
              <a:rPr lang="it-IT" sz="1600" dirty="0"/>
              <a:t> </a:t>
            </a:r>
            <a:r>
              <a:rPr lang="it-IT" sz="1600" dirty="0" err="1"/>
              <a:t>iterables</a:t>
            </a:r>
            <a:r>
              <a:rPr lang="it-IT" sz="1600" dirty="0"/>
              <a:t>. For </a:t>
            </a:r>
            <a:r>
              <a:rPr lang="it-IT" sz="1600" dirty="0" err="1"/>
              <a:t>instance</a:t>
            </a:r>
            <a:r>
              <a:rPr lang="it-IT" sz="1600" dirty="0"/>
              <a:t>, </a:t>
            </a:r>
            <a:r>
              <a:rPr lang="it-IT" sz="1600" dirty="0" err="1"/>
              <a:t>we</a:t>
            </a:r>
            <a:r>
              <a:rPr lang="it-IT" sz="1600" dirty="0"/>
              <a:t> can </a:t>
            </a:r>
            <a:r>
              <a:rPr lang="it-IT" sz="1600" dirty="0" err="1"/>
              <a:t>feed</a:t>
            </a:r>
            <a:r>
              <a:rPr lang="it-IT" sz="1600" dirty="0"/>
              <a:t> </a:t>
            </a:r>
            <a:r>
              <a:rPr lang="it-IT" sz="1600" dirty="0" err="1"/>
              <a:t>it</a:t>
            </a:r>
            <a:r>
              <a:rPr lang="it-IT" sz="1600" dirty="0"/>
              <a:t> to the </a:t>
            </a:r>
            <a:r>
              <a:rPr lang="it-IT" sz="1600" dirty="0" err="1">
                <a:solidFill>
                  <a:schemeClr val="accent6">
                    <a:lumMod val="75000"/>
                  </a:schemeClr>
                </a:solidFill>
              </a:rPr>
              <a:t>built</a:t>
            </a:r>
            <a:r>
              <a:rPr lang="it-IT" sz="1600" dirty="0">
                <a:solidFill>
                  <a:schemeClr val="accent6">
                    <a:lumMod val="75000"/>
                  </a:schemeClr>
                </a:solidFill>
              </a:rPr>
              <a:t>-in sum </a:t>
            </a:r>
            <a:r>
              <a:rPr lang="it-IT" sz="1600" dirty="0" err="1">
                <a:solidFill>
                  <a:schemeClr val="accent6">
                    <a:lumMod val="75000"/>
                  </a:schemeClr>
                </a:solidFill>
              </a:rPr>
              <a:t>function</a:t>
            </a:r>
            <a:r>
              <a:rPr lang="it-IT" sz="1600" dirty="0"/>
              <a:t>, </a:t>
            </a:r>
            <a:r>
              <a:rPr lang="it-IT" sz="1600" dirty="0" err="1"/>
              <a:t>which</a:t>
            </a:r>
            <a:r>
              <a:rPr lang="it-IT" sz="1600" dirty="0"/>
              <a:t> </a:t>
            </a:r>
            <a:r>
              <a:rPr lang="it-IT" sz="1600" dirty="0" err="1"/>
              <a:t>sums</a:t>
            </a:r>
            <a:r>
              <a:rPr lang="it-IT" sz="1600" dirty="0"/>
              <a:t> the </a:t>
            </a:r>
            <a:r>
              <a:rPr lang="it-IT" sz="1600" dirty="0" err="1"/>
              <a:t>contents</a:t>
            </a:r>
            <a:r>
              <a:rPr lang="it-IT" sz="1600" dirty="0"/>
              <a:t> of an </a:t>
            </a:r>
            <a:r>
              <a:rPr lang="it-IT" sz="1600" dirty="0" err="1"/>
              <a:t>iterable</a:t>
            </a:r>
            <a:r>
              <a:rPr lang="it-IT" sz="1600" dirty="0"/>
              <a:t>. </a:t>
            </a:r>
            <a:r>
              <a:rPr lang="it-IT" sz="1600" dirty="0" err="1"/>
              <a:t>This</a:t>
            </a:r>
            <a:r>
              <a:rPr lang="it-IT" sz="1600" dirty="0"/>
              <a:t> </a:t>
            </a:r>
            <a:r>
              <a:rPr lang="it-IT" sz="1600" dirty="0" err="1"/>
              <a:t>computes</a:t>
            </a:r>
            <a:r>
              <a:rPr lang="it-IT" sz="1600" dirty="0"/>
              <a:t> the sum of the </a:t>
            </a:r>
            <a:r>
              <a:rPr lang="it-IT" sz="1600" dirty="0" err="1"/>
              <a:t>sequence</a:t>
            </a:r>
            <a:r>
              <a:rPr lang="it-IT" sz="1600" dirty="0"/>
              <a:t> of </a:t>
            </a:r>
            <a:r>
              <a:rPr lang="it-IT" sz="1600" dirty="0" err="1"/>
              <a:t>numbers</a:t>
            </a:r>
            <a:r>
              <a:rPr lang="it-IT" sz="1600" dirty="0"/>
              <a:t> </a:t>
            </a:r>
            <a:r>
              <a:rPr lang="it-IT" sz="1600" i="1" dirty="0" err="1"/>
              <a:t>without</a:t>
            </a:r>
            <a:r>
              <a:rPr lang="it-IT" sz="1600" i="1" dirty="0"/>
              <a:t> </a:t>
            </a:r>
            <a:r>
              <a:rPr lang="it-IT" sz="1600" i="1" dirty="0" err="1"/>
              <a:t>ever</a:t>
            </a:r>
            <a:r>
              <a:rPr lang="it-IT" sz="1600" i="1" dirty="0"/>
              <a:t> </a:t>
            </a:r>
            <a:r>
              <a:rPr lang="it-IT" sz="1600" i="1" dirty="0" err="1"/>
              <a:t>storing</a:t>
            </a:r>
            <a:r>
              <a:rPr lang="it-IT" sz="1600" i="1" dirty="0"/>
              <a:t> the full </a:t>
            </a:r>
            <a:r>
              <a:rPr lang="it-IT" sz="1600" i="1" dirty="0" err="1"/>
              <a:t>sequence</a:t>
            </a:r>
            <a:r>
              <a:rPr lang="it-IT" sz="1600" i="1" dirty="0"/>
              <a:t> of </a:t>
            </a:r>
            <a:r>
              <a:rPr lang="it-IT" sz="1600" i="1" dirty="0" err="1"/>
              <a:t>numbers</a:t>
            </a:r>
            <a:r>
              <a:rPr lang="it-IT" sz="1600" i="1" dirty="0"/>
              <a:t> in </a:t>
            </a:r>
            <a:r>
              <a:rPr lang="it-IT" sz="1600" i="1" dirty="0" err="1"/>
              <a:t>memory</a:t>
            </a:r>
            <a:r>
              <a:rPr lang="it-IT" sz="1600" dirty="0"/>
              <a:t>.</a:t>
            </a:r>
          </a:p>
          <a:p>
            <a:r>
              <a:rPr lang="it-IT" sz="1600" dirty="0" err="1">
                <a:solidFill>
                  <a:schemeClr val="accent6">
                    <a:lumMod val="75000"/>
                  </a:schemeClr>
                </a:solidFill>
              </a:rPr>
              <a:t>You</a:t>
            </a:r>
            <a:r>
              <a:rPr lang="it-IT" sz="1600" dirty="0">
                <a:solidFill>
                  <a:schemeClr val="accent6">
                    <a:lumMod val="75000"/>
                  </a:schemeClr>
                </a:solidFill>
              </a:rPr>
              <a:t> must </a:t>
            </a:r>
            <a:r>
              <a:rPr lang="it-IT" sz="1600" dirty="0" err="1">
                <a:solidFill>
                  <a:schemeClr val="accent6">
                    <a:lumMod val="75000"/>
                  </a:schemeClr>
                </a:solidFill>
              </a:rPr>
              <a:t>redefine</a:t>
            </a:r>
            <a:r>
              <a:rPr lang="it-IT" sz="1600" dirty="0">
                <a:solidFill>
                  <a:schemeClr val="accent6">
                    <a:lumMod val="75000"/>
                  </a:schemeClr>
                </a:solidFill>
              </a:rPr>
              <a:t> the generator </a:t>
            </a:r>
            <a:r>
              <a:rPr lang="it-IT" sz="1600" dirty="0" err="1">
                <a:solidFill>
                  <a:schemeClr val="accent6">
                    <a:lumMod val="75000"/>
                  </a:schemeClr>
                </a:solidFill>
              </a:rPr>
              <a:t>if</a:t>
            </a:r>
            <a:r>
              <a:rPr lang="it-IT" sz="1600" dirty="0">
                <a:solidFill>
                  <a:schemeClr val="accent6">
                    <a:lumMod val="75000"/>
                  </a:schemeClr>
                </a:solidFill>
              </a:rPr>
              <a:t> </a:t>
            </a:r>
            <a:r>
              <a:rPr lang="it-IT" sz="1600" dirty="0" err="1">
                <a:solidFill>
                  <a:schemeClr val="accent6">
                    <a:lumMod val="75000"/>
                  </a:schemeClr>
                </a:solidFill>
              </a:rPr>
              <a:t>you</a:t>
            </a:r>
            <a:r>
              <a:rPr lang="it-IT" sz="1600" dirty="0">
                <a:solidFill>
                  <a:schemeClr val="accent6">
                    <a:lumMod val="75000"/>
                  </a:schemeClr>
                </a:solidFill>
              </a:rPr>
              <a:t> </a:t>
            </a:r>
            <a:r>
              <a:rPr lang="it-IT" sz="1600" dirty="0" err="1">
                <a:solidFill>
                  <a:schemeClr val="accent6">
                    <a:lumMod val="75000"/>
                  </a:schemeClr>
                </a:solidFill>
              </a:rPr>
              <a:t>want</a:t>
            </a:r>
            <a:r>
              <a:rPr lang="it-IT" sz="1600" dirty="0">
                <a:solidFill>
                  <a:schemeClr val="accent6">
                    <a:lumMod val="75000"/>
                  </a:schemeClr>
                </a:solidFill>
              </a:rPr>
              <a:t> to iterate over </a:t>
            </a:r>
            <a:r>
              <a:rPr lang="it-IT" sz="1600" dirty="0" err="1">
                <a:solidFill>
                  <a:schemeClr val="accent6">
                    <a:lumMod val="75000"/>
                  </a:schemeClr>
                </a:solidFill>
              </a:rPr>
              <a:t>it</a:t>
            </a:r>
            <a:r>
              <a:rPr lang="it-IT" sz="1600" dirty="0">
                <a:solidFill>
                  <a:schemeClr val="accent6">
                    <a:lumMod val="75000"/>
                  </a:schemeClr>
                </a:solidFill>
              </a:rPr>
              <a:t> </a:t>
            </a:r>
            <a:r>
              <a:rPr lang="it-IT" sz="1600" dirty="0" err="1">
                <a:solidFill>
                  <a:schemeClr val="accent6">
                    <a:lumMod val="75000"/>
                  </a:schemeClr>
                </a:solidFill>
              </a:rPr>
              <a:t>again</a:t>
            </a:r>
            <a:r>
              <a:rPr lang="it-IT" sz="1600" dirty="0"/>
              <a:t>; </a:t>
            </a:r>
            <a:r>
              <a:rPr lang="it-IT" sz="1600" dirty="0" err="1"/>
              <a:t>fortunately</a:t>
            </a:r>
            <a:r>
              <a:rPr lang="it-IT" sz="1600" dirty="0"/>
              <a:t>, </a:t>
            </a:r>
            <a:r>
              <a:rPr lang="it-IT" sz="1600" dirty="0" err="1"/>
              <a:t>defining</a:t>
            </a:r>
            <a:r>
              <a:rPr lang="it-IT" sz="1600" dirty="0"/>
              <a:t> a generator </a:t>
            </a:r>
            <a:r>
              <a:rPr lang="it-IT" sz="1600" dirty="0" err="1"/>
              <a:t>requires</a:t>
            </a:r>
            <a:r>
              <a:rPr lang="it-IT" sz="1600" dirty="0"/>
              <a:t> </a:t>
            </a:r>
            <a:r>
              <a:rPr lang="it-IT" sz="1600" dirty="0" err="1"/>
              <a:t>very</a:t>
            </a:r>
            <a:r>
              <a:rPr lang="it-IT" sz="1600" dirty="0"/>
              <a:t> </a:t>
            </a:r>
            <a:r>
              <a:rPr lang="it-IT" sz="1600" dirty="0" err="1"/>
              <a:t>few</a:t>
            </a:r>
            <a:r>
              <a:rPr lang="it-IT" sz="1600" dirty="0"/>
              <a:t> </a:t>
            </a:r>
            <a:r>
              <a:rPr lang="it-IT" sz="1600" dirty="0" err="1"/>
              <a:t>resources</a:t>
            </a:r>
            <a:r>
              <a:rPr lang="it-IT" sz="1600" dirty="0"/>
              <a:t>, so </a:t>
            </a:r>
            <a:r>
              <a:rPr lang="it-IT" sz="1600" dirty="0" err="1"/>
              <a:t>this</a:t>
            </a:r>
            <a:r>
              <a:rPr lang="it-IT" sz="1600" dirty="0"/>
              <a:t> </a:t>
            </a:r>
            <a:r>
              <a:rPr lang="it-IT" sz="1600" dirty="0" err="1"/>
              <a:t>is</a:t>
            </a:r>
            <a:r>
              <a:rPr lang="it-IT" sz="1600" dirty="0"/>
              <a:t> </a:t>
            </a:r>
            <a:r>
              <a:rPr lang="it-IT" sz="1600" dirty="0" err="1"/>
              <a:t>not</a:t>
            </a:r>
            <a:r>
              <a:rPr lang="it-IT" sz="1600" dirty="0"/>
              <a:t> a </a:t>
            </a:r>
            <a:r>
              <a:rPr lang="it-IT" sz="1600" dirty="0" err="1"/>
              <a:t>point</a:t>
            </a:r>
            <a:r>
              <a:rPr lang="it-IT" sz="1600" dirty="0"/>
              <a:t> of </a:t>
            </a:r>
            <a:r>
              <a:rPr lang="it-IT" sz="1600" dirty="0" err="1"/>
              <a:t>concern</a:t>
            </a:r>
            <a:r>
              <a:rPr lang="it-IT" sz="1600" dirty="0"/>
              <a:t>.</a:t>
            </a:r>
          </a:p>
          <a:p>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gen =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**2 for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in range(10))</a:t>
            </a:r>
          </a:p>
          <a:p>
            <a:pPr marL="0" indent="0">
              <a:buNone/>
            </a:pPr>
            <a:r>
              <a:rPr lang="en-GB" sz="1600" dirty="0">
                <a:latin typeface="Consolas" panose="020B0609020204030204" pitchFamily="49" charset="0"/>
                <a:cs typeface="Consolas" panose="020B0609020204030204" pitchFamily="49" charset="0"/>
              </a:rPr>
              <a:t>sum(gen)  </a:t>
            </a:r>
          </a:p>
          <a:p>
            <a:pPr marL="0" indent="0">
              <a:buNone/>
            </a:pPr>
            <a:r>
              <a:rPr lang="en-GB" sz="1600" dirty="0">
                <a:latin typeface="Consolas" panose="020B0609020204030204" pitchFamily="49" charset="0"/>
                <a:cs typeface="Consolas" panose="020B0609020204030204" pitchFamily="49" charset="0"/>
              </a:rPr>
              <a:t># computes the sum 0 + 1 + 4 + 9 + 25 + ... + 81</a:t>
            </a:r>
          </a:p>
          <a:p>
            <a:pPr marL="0" indent="0">
              <a:buNone/>
            </a:pPr>
            <a:r>
              <a:rPr lang="en-GB" sz="1600" dirty="0">
                <a:latin typeface="Consolas" panose="020B0609020204030204" pitchFamily="49" charset="0"/>
                <a:cs typeface="Consolas" panose="020B0609020204030204" pitchFamily="49" charset="0"/>
              </a:rPr>
              <a:t>285</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computes the sum of ... nothing!</a:t>
            </a:r>
          </a:p>
          <a:p>
            <a:pPr marL="0" indent="0">
              <a:buNone/>
            </a:pPr>
            <a:r>
              <a:rPr lang="en-GB" sz="1600" dirty="0">
                <a:latin typeface="Consolas" panose="020B0609020204030204" pitchFamily="49" charset="0"/>
                <a:cs typeface="Consolas" panose="020B0609020204030204" pitchFamily="49" charset="0"/>
              </a:rPr>
              <a:t># `gen` has already been consumed!</a:t>
            </a:r>
          </a:p>
          <a:p>
            <a:pPr marL="0" indent="0">
              <a:buNone/>
            </a:pPr>
            <a:r>
              <a:rPr lang="en-GB" sz="1600" dirty="0">
                <a:latin typeface="Consolas" panose="020B0609020204030204" pitchFamily="49" charset="0"/>
                <a:cs typeface="Consolas" panose="020B0609020204030204" pitchFamily="49" charset="0"/>
              </a:rPr>
              <a:t>sum(gen)</a:t>
            </a:r>
          </a:p>
          <a:p>
            <a:pPr marL="0" indent="0">
              <a:buNone/>
            </a:pPr>
            <a:r>
              <a:rPr lang="en-GB" sz="1600" dirty="0">
                <a:latin typeface="Consolas" panose="020B0609020204030204" pitchFamily="49" charset="0"/>
                <a:cs typeface="Consolas" panose="020B0609020204030204" pitchFamily="49" charset="0"/>
              </a:rPr>
              <a:t>0</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57</a:t>
            </a:fld>
            <a:endParaRPr lang="it-IT" dirty="0"/>
          </a:p>
        </p:txBody>
      </p:sp>
    </p:spTree>
    <p:extLst>
      <p:ext uri="{BB962C8B-B14F-4D97-AF65-F5344CB8AC3E}">
        <p14:creationId xmlns:p14="http://schemas.microsoft.com/office/powerpoint/2010/main" val="3697093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sz="3600" dirty="0"/>
              <a:t>Using generator </a:t>
            </a:r>
            <a:r>
              <a:rPr lang="it-IT" sz="3600" dirty="0" err="1"/>
              <a:t>comprehensions</a:t>
            </a:r>
            <a:r>
              <a:rPr lang="it-IT" sz="3600" dirty="0"/>
              <a:t> on the </a:t>
            </a:r>
            <a:r>
              <a:rPr lang="it-IT" sz="3600" dirty="0" err="1"/>
              <a:t>fly</a:t>
            </a:r>
            <a:endParaRPr lang="it-IT" sz="3600"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2800" dirty="0">
                <a:solidFill>
                  <a:schemeClr val="accent6">
                    <a:lumMod val="75000"/>
                  </a:schemeClr>
                </a:solidFill>
              </a:rPr>
              <a:t>A generator </a:t>
            </a:r>
            <a:r>
              <a:rPr lang="it-IT" sz="2800" dirty="0" err="1">
                <a:solidFill>
                  <a:schemeClr val="accent6">
                    <a:lumMod val="75000"/>
                  </a:schemeClr>
                </a:solidFill>
              </a:rPr>
              <a:t>comprehension</a:t>
            </a:r>
            <a:r>
              <a:rPr lang="it-IT" sz="2800" dirty="0">
                <a:solidFill>
                  <a:schemeClr val="accent6">
                    <a:lumMod val="75000"/>
                  </a:schemeClr>
                </a:solidFill>
              </a:rPr>
              <a:t> can be </a:t>
            </a:r>
            <a:r>
              <a:rPr lang="it-IT" sz="2800" dirty="0" err="1">
                <a:solidFill>
                  <a:schemeClr val="accent6">
                    <a:lumMod val="75000"/>
                  </a:schemeClr>
                </a:solidFill>
              </a:rPr>
              <a:t>specified</a:t>
            </a:r>
            <a:r>
              <a:rPr lang="it-IT" sz="2800" dirty="0">
                <a:solidFill>
                  <a:schemeClr val="accent6">
                    <a:lumMod val="75000"/>
                  </a:schemeClr>
                </a:solidFill>
              </a:rPr>
              <a:t> </a:t>
            </a:r>
            <a:r>
              <a:rPr lang="it-IT" sz="2800" dirty="0" err="1">
                <a:solidFill>
                  <a:schemeClr val="accent6">
                    <a:lumMod val="75000"/>
                  </a:schemeClr>
                </a:solidFill>
              </a:rPr>
              <a:t>directly</a:t>
            </a:r>
            <a:r>
              <a:rPr lang="it-IT" sz="2800" dirty="0">
                <a:solidFill>
                  <a:schemeClr val="accent6">
                    <a:lumMod val="75000"/>
                  </a:schemeClr>
                </a:solidFill>
              </a:rPr>
              <a:t> </a:t>
            </a:r>
            <a:r>
              <a:rPr lang="it-IT" sz="2800" dirty="0" err="1">
                <a:solidFill>
                  <a:schemeClr val="accent6">
                    <a:lumMod val="75000"/>
                  </a:schemeClr>
                </a:solidFill>
              </a:rPr>
              <a:t>as</a:t>
            </a:r>
            <a:r>
              <a:rPr lang="it-IT" sz="2800" dirty="0">
                <a:solidFill>
                  <a:schemeClr val="accent6">
                    <a:lumMod val="75000"/>
                  </a:schemeClr>
                </a:solidFill>
              </a:rPr>
              <a:t> an </a:t>
            </a:r>
            <a:r>
              <a:rPr lang="it-IT" sz="2800" dirty="0" err="1">
                <a:solidFill>
                  <a:schemeClr val="accent6">
                    <a:lumMod val="75000"/>
                  </a:schemeClr>
                </a:solidFill>
              </a:rPr>
              <a:t>argument</a:t>
            </a:r>
            <a:r>
              <a:rPr lang="it-IT" sz="2800" dirty="0">
                <a:solidFill>
                  <a:schemeClr val="accent6">
                    <a:lumMod val="75000"/>
                  </a:schemeClr>
                </a:solidFill>
              </a:rPr>
              <a:t> to a </a:t>
            </a:r>
            <a:r>
              <a:rPr lang="it-IT" sz="2800" dirty="0" err="1">
                <a:solidFill>
                  <a:schemeClr val="accent6">
                    <a:lumMod val="75000"/>
                  </a:schemeClr>
                </a:solidFill>
              </a:rPr>
              <a:t>function</a:t>
            </a:r>
            <a:r>
              <a:rPr lang="it-IT" sz="2800" dirty="0"/>
              <a:t>, </a:t>
            </a:r>
            <a:r>
              <a:rPr lang="it-IT" sz="2800" dirty="0" err="1"/>
              <a:t>wherever</a:t>
            </a:r>
            <a:r>
              <a:rPr lang="it-IT" sz="2800" dirty="0"/>
              <a:t> a single </a:t>
            </a:r>
            <a:r>
              <a:rPr lang="it-IT" sz="2800" dirty="0" err="1"/>
              <a:t>iterable</a:t>
            </a:r>
            <a:r>
              <a:rPr lang="it-IT" sz="2800" dirty="0"/>
              <a:t> </a:t>
            </a:r>
            <a:r>
              <a:rPr lang="it-IT" sz="2800" dirty="0" err="1"/>
              <a:t>is</a:t>
            </a:r>
            <a:r>
              <a:rPr lang="it-IT" sz="2800" dirty="0"/>
              <a:t> </a:t>
            </a:r>
            <a:r>
              <a:rPr lang="it-IT" sz="2800" dirty="0" err="1"/>
              <a:t>expected</a:t>
            </a:r>
            <a:r>
              <a:rPr lang="it-IT" sz="2800" dirty="0"/>
              <a:t> </a:t>
            </a:r>
            <a:r>
              <a:rPr lang="it-IT" sz="2800" dirty="0" err="1"/>
              <a:t>as</a:t>
            </a:r>
            <a:r>
              <a:rPr lang="it-IT" sz="2800" dirty="0"/>
              <a:t> an input to </a:t>
            </a:r>
            <a:r>
              <a:rPr lang="it-IT" sz="2800" dirty="0" err="1"/>
              <a:t>that</a:t>
            </a:r>
            <a:r>
              <a:rPr lang="it-IT" sz="2800" dirty="0"/>
              <a:t> </a:t>
            </a:r>
            <a:r>
              <a:rPr lang="it-IT" sz="2800" dirty="0" err="1"/>
              <a:t>function</a:t>
            </a:r>
            <a:r>
              <a:rPr lang="it-IT" sz="2800" dirty="0"/>
              <a:t>.</a:t>
            </a:r>
            <a:endParaRPr lang="it-IT"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providing generator expressions as arguments to functions</a:t>
            </a:r>
          </a:p>
          <a:p>
            <a:pPr marL="0" indent="0">
              <a:buNone/>
            </a:pPr>
            <a:r>
              <a:rPr lang="en-GB" sz="1400" dirty="0">
                <a:latin typeface="Consolas" panose="020B0609020204030204" pitchFamily="49" charset="0"/>
                <a:cs typeface="Consolas" panose="020B0609020204030204" pitchFamily="49" charset="0"/>
              </a:rPr>
              <a:t># that operate on </a:t>
            </a:r>
            <a:r>
              <a:rPr lang="en-GB" sz="1400" dirty="0" err="1">
                <a:latin typeface="Consolas" panose="020B0609020204030204" pitchFamily="49" charset="0"/>
                <a:cs typeface="Consolas" panose="020B0609020204030204" pitchFamily="49" charset="0"/>
              </a:rPr>
              <a:t>iterables</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list(</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**2 for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in range(10))</a:t>
            </a:r>
          </a:p>
          <a:p>
            <a:pPr marL="0" indent="0">
              <a:buNone/>
            </a:pPr>
            <a:r>
              <a:rPr lang="en-GB" sz="1400" dirty="0">
                <a:latin typeface="Consolas" panose="020B0609020204030204" pitchFamily="49" charset="0"/>
                <a:cs typeface="Consolas" panose="020B0609020204030204" pitchFamily="49" charset="0"/>
              </a:rPr>
              <a:t>[0, 1, 4, 9, 16, 25, 36, 49, 64, 81]</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all(</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&lt; 10 for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in [1, 3, 5, 7])</a:t>
            </a:r>
          </a:p>
          <a:p>
            <a:pPr marL="0" indent="0">
              <a:buNone/>
            </a:pPr>
            <a:r>
              <a:rPr lang="en-GB" sz="1400" dirty="0">
                <a:latin typeface="Consolas" panose="020B0609020204030204" pitchFamily="49" charset="0"/>
                <a:cs typeface="Consolas" panose="020B0609020204030204" pitchFamily="49" charset="0"/>
              </a:rPr>
              <a:t>True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".join(</a:t>
            </a:r>
            <a:r>
              <a:rPr lang="en-GB" sz="1400" dirty="0" err="1">
                <a:latin typeface="Consolas" panose="020B0609020204030204" pitchFamily="49" charset="0"/>
                <a:cs typeface="Consolas" panose="020B0609020204030204" pitchFamily="49" charset="0"/>
              </a:rPr>
              <a:t>str</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for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in [10, 200, 4000, 80000])</a:t>
            </a:r>
          </a:p>
          <a:p>
            <a:pPr marL="0" indent="0">
              <a:buNone/>
            </a:pPr>
            <a:r>
              <a:rPr lang="en-GB" sz="1400" dirty="0">
                <a:latin typeface="Consolas" panose="020B0609020204030204" pitchFamily="49" charset="0"/>
                <a:cs typeface="Consolas" panose="020B0609020204030204" pitchFamily="49" charset="0"/>
              </a:rPr>
              <a:t>'10, 200, 4000, 80000'</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58</a:t>
            </a:fld>
            <a:endParaRPr lang="it-IT" dirty="0"/>
          </a:p>
        </p:txBody>
      </p:sp>
    </p:spTree>
    <p:extLst>
      <p:ext uri="{BB962C8B-B14F-4D97-AF65-F5344CB8AC3E}">
        <p14:creationId xmlns:p14="http://schemas.microsoft.com/office/powerpoint/2010/main" val="2345229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sz="4000" dirty="0" err="1"/>
              <a:t>Iterating</a:t>
            </a:r>
            <a:r>
              <a:rPr lang="it-IT" sz="4000" dirty="0"/>
              <a:t> over </a:t>
            </a:r>
            <a:r>
              <a:rPr lang="it-IT" sz="4000" dirty="0" err="1"/>
              <a:t>generators</a:t>
            </a:r>
            <a:r>
              <a:rPr lang="it-IT" sz="4000" dirty="0"/>
              <a:t> (</a:t>
            </a:r>
            <a:r>
              <a:rPr lang="it-IT" sz="4000" dirty="0" err="1">
                <a:solidFill>
                  <a:schemeClr val="accent6">
                    <a:lumMod val="75000"/>
                  </a:schemeClr>
                </a:solidFill>
              </a:rPr>
              <a:t>next</a:t>
            </a:r>
            <a:r>
              <a:rPr lang="it-IT" sz="4000" dirty="0"/>
              <a:t>)</a:t>
            </a:r>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built</a:t>
            </a:r>
            <a:r>
              <a:rPr lang="it-IT" sz="2000" dirty="0">
                <a:solidFill>
                  <a:schemeClr val="accent6">
                    <a:lumMod val="75000"/>
                  </a:schemeClr>
                </a:solidFill>
              </a:rPr>
              <a:t>-in </a:t>
            </a:r>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next</a:t>
            </a:r>
            <a:r>
              <a:rPr lang="it-IT" sz="2000" dirty="0">
                <a:solidFill>
                  <a:schemeClr val="accent6">
                    <a:lumMod val="75000"/>
                  </a:schemeClr>
                </a:solidFill>
              </a:rPr>
              <a:t> </a:t>
            </a:r>
            <a:r>
              <a:rPr lang="it-IT" sz="2000" dirty="0" err="1">
                <a:solidFill>
                  <a:schemeClr val="accent6">
                    <a:lumMod val="75000"/>
                  </a:schemeClr>
                </a:solidFill>
              </a:rPr>
              <a:t>allows</a:t>
            </a:r>
            <a:r>
              <a:rPr lang="it-IT" sz="2000" dirty="0">
                <a:solidFill>
                  <a:schemeClr val="accent6">
                    <a:lumMod val="75000"/>
                  </a:schemeClr>
                </a:solidFill>
              </a:rPr>
              <a:t> </a:t>
            </a:r>
            <a:r>
              <a:rPr lang="it-IT" sz="2000" dirty="0" err="1">
                <a:solidFill>
                  <a:schemeClr val="accent6">
                    <a:lumMod val="75000"/>
                  </a:schemeClr>
                </a:solidFill>
              </a:rPr>
              <a:t>you</a:t>
            </a:r>
            <a:r>
              <a:rPr lang="it-IT" sz="2000" dirty="0">
                <a:solidFill>
                  <a:schemeClr val="accent6">
                    <a:lumMod val="75000"/>
                  </a:schemeClr>
                </a:solidFill>
              </a:rPr>
              <a:t> </a:t>
            </a:r>
            <a:r>
              <a:rPr lang="it-IT" sz="2000" dirty="0" err="1">
                <a:solidFill>
                  <a:schemeClr val="accent6">
                    <a:lumMod val="75000"/>
                  </a:schemeClr>
                </a:solidFill>
              </a:rPr>
              <a:t>manually</a:t>
            </a:r>
            <a:r>
              <a:rPr lang="it-IT" sz="2000" dirty="0">
                <a:solidFill>
                  <a:schemeClr val="accent6">
                    <a:lumMod val="75000"/>
                  </a:schemeClr>
                </a:solidFill>
              </a:rPr>
              <a:t> “</a:t>
            </a:r>
            <a:r>
              <a:rPr lang="it-IT" sz="2000" dirty="0" err="1">
                <a:solidFill>
                  <a:schemeClr val="accent6">
                    <a:lumMod val="75000"/>
                  </a:schemeClr>
                </a:solidFill>
              </a:rPr>
              <a:t>request</a:t>
            </a:r>
            <a:r>
              <a:rPr lang="it-IT" sz="2000" dirty="0">
                <a:solidFill>
                  <a:schemeClr val="accent6">
                    <a:lumMod val="75000"/>
                  </a:schemeClr>
                </a:solidFill>
              </a:rPr>
              <a:t>” the </a:t>
            </a:r>
            <a:r>
              <a:rPr lang="it-IT" sz="2000" dirty="0" err="1">
                <a:solidFill>
                  <a:schemeClr val="accent6">
                    <a:lumMod val="75000"/>
                  </a:schemeClr>
                </a:solidFill>
              </a:rPr>
              <a:t>next</a:t>
            </a:r>
            <a:r>
              <a:rPr lang="it-IT" sz="2000" dirty="0">
                <a:solidFill>
                  <a:schemeClr val="accent6">
                    <a:lumMod val="75000"/>
                  </a:schemeClr>
                </a:solidFill>
              </a:rPr>
              <a:t> </a:t>
            </a:r>
            <a:r>
              <a:rPr lang="it-IT" sz="2000" dirty="0" err="1">
                <a:solidFill>
                  <a:schemeClr val="accent6">
                    <a:lumMod val="75000"/>
                  </a:schemeClr>
                </a:solidFill>
              </a:rPr>
              <a:t>member</a:t>
            </a:r>
            <a:r>
              <a:rPr lang="it-IT" sz="2000" dirty="0">
                <a:solidFill>
                  <a:schemeClr val="accent6">
                    <a:lumMod val="75000"/>
                  </a:schemeClr>
                </a:solidFill>
              </a:rPr>
              <a:t> of a generator</a:t>
            </a:r>
            <a:r>
              <a:rPr lang="it-IT" sz="2000" dirty="0"/>
              <a:t>, or more </a:t>
            </a:r>
            <a:r>
              <a:rPr lang="it-IT" sz="2000" dirty="0" err="1"/>
              <a:t>generally</a:t>
            </a:r>
            <a:r>
              <a:rPr lang="it-IT" sz="2000" dirty="0"/>
              <a:t>, </a:t>
            </a:r>
            <a:r>
              <a:rPr lang="it-IT" sz="2000" dirty="0" err="1"/>
              <a:t>any</a:t>
            </a:r>
            <a:r>
              <a:rPr lang="it-IT" sz="2000" dirty="0"/>
              <a:t> </a:t>
            </a:r>
            <a:r>
              <a:rPr lang="it-IT" sz="2000" dirty="0" err="1"/>
              <a:t>kind</a:t>
            </a:r>
            <a:r>
              <a:rPr lang="it-IT" sz="2000" dirty="0"/>
              <a:t> of </a:t>
            </a:r>
            <a:r>
              <a:rPr lang="it-IT" sz="2000" i="1" dirty="0"/>
              <a:t>iterator</a:t>
            </a:r>
            <a:r>
              <a:rPr lang="it-IT" sz="2000" dirty="0"/>
              <a:t>.  </a:t>
            </a:r>
            <a:r>
              <a:rPr lang="it-IT" sz="2000" dirty="0" err="1">
                <a:solidFill>
                  <a:schemeClr val="accent6">
                    <a:lumMod val="75000"/>
                  </a:schemeClr>
                </a:solidFill>
              </a:rPr>
              <a:t>Calling</a:t>
            </a:r>
            <a:r>
              <a:rPr lang="it-IT" sz="2000" dirty="0">
                <a:solidFill>
                  <a:schemeClr val="accent6">
                    <a:lumMod val="75000"/>
                  </a:schemeClr>
                </a:solidFill>
              </a:rPr>
              <a:t> </a:t>
            </a:r>
            <a:r>
              <a:rPr lang="it-IT" sz="2000" dirty="0" err="1">
                <a:solidFill>
                  <a:schemeClr val="accent6">
                    <a:lumMod val="75000"/>
                  </a:schemeClr>
                </a:solidFill>
              </a:rPr>
              <a:t>next</a:t>
            </a:r>
            <a:r>
              <a:rPr lang="it-IT" sz="2000" dirty="0">
                <a:solidFill>
                  <a:schemeClr val="accent6">
                    <a:lumMod val="75000"/>
                  </a:schemeClr>
                </a:solidFill>
              </a:rPr>
              <a:t> on an </a:t>
            </a:r>
            <a:r>
              <a:rPr lang="it-IT" sz="2000" dirty="0" err="1">
                <a:solidFill>
                  <a:schemeClr val="accent6">
                    <a:lumMod val="75000"/>
                  </a:schemeClr>
                </a:solidFill>
              </a:rPr>
              <a:t>exhausted</a:t>
            </a:r>
            <a:r>
              <a:rPr lang="it-IT" sz="2000" dirty="0">
                <a:solidFill>
                  <a:schemeClr val="accent6">
                    <a:lumMod val="75000"/>
                  </a:schemeClr>
                </a:solidFill>
              </a:rPr>
              <a:t> iterator </a:t>
            </a:r>
            <a:r>
              <a:rPr lang="it-IT" sz="2000" dirty="0" err="1">
                <a:solidFill>
                  <a:schemeClr val="accent6">
                    <a:lumMod val="75000"/>
                  </a:schemeClr>
                </a:solidFill>
              </a:rPr>
              <a:t>will</a:t>
            </a:r>
            <a:r>
              <a:rPr lang="it-IT" sz="2000" dirty="0">
                <a:solidFill>
                  <a:schemeClr val="accent6">
                    <a:lumMod val="75000"/>
                  </a:schemeClr>
                </a:solidFill>
              </a:rPr>
              <a:t> </a:t>
            </a:r>
            <a:r>
              <a:rPr lang="it-IT" sz="2000" dirty="0" err="1">
                <a:solidFill>
                  <a:schemeClr val="accent6">
                    <a:lumMod val="75000"/>
                  </a:schemeClr>
                </a:solidFill>
              </a:rPr>
              <a:t>raise</a:t>
            </a:r>
            <a:r>
              <a:rPr lang="it-IT" sz="2000" dirty="0">
                <a:solidFill>
                  <a:schemeClr val="accent6">
                    <a:lumMod val="75000"/>
                  </a:schemeClr>
                </a:solidFill>
              </a:rPr>
              <a:t> a </a:t>
            </a:r>
            <a:r>
              <a:rPr lang="it-IT" sz="2000" dirty="0" err="1">
                <a:solidFill>
                  <a:schemeClr val="accent6">
                    <a:lumMod val="75000"/>
                  </a:schemeClr>
                </a:solidFill>
              </a:rPr>
              <a:t>StopIteration</a:t>
            </a:r>
            <a:r>
              <a:rPr lang="it-IT" sz="2000" dirty="0">
                <a:solidFill>
                  <a:schemeClr val="accent6">
                    <a:lumMod val="75000"/>
                  </a:schemeClr>
                </a:solidFill>
              </a:rPr>
              <a:t> </a:t>
            </a:r>
            <a:r>
              <a:rPr lang="it-IT" sz="2000" dirty="0" err="1">
                <a:solidFill>
                  <a:schemeClr val="accent6">
                    <a:lumMod val="75000"/>
                  </a:schemeClr>
                </a:solidFill>
              </a:rPr>
              <a:t>signal</a:t>
            </a:r>
            <a:r>
              <a:rPr lang="it-IT" sz="2000" dirty="0"/>
              <a:t>.</a:t>
            </a:r>
            <a:endParaRPr lang="en-GB" sz="20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short_gen</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/2 for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in [1, 2, 3])</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next(</a:t>
            </a:r>
            <a:r>
              <a:rPr lang="en-GB" sz="1400" dirty="0" err="1">
                <a:latin typeface="Consolas" panose="020B0609020204030204" pitchFamily="49" charset="0"/>
                <a:cs typeface="Consolas" panose="020B0609020204030204" pitchFamily="49" charset="0"/>
              </a:rPr>
              <a:t>short_gen</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0.5</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next(</a:t>
            </a:r>
            <a:r>
              <a:rPr lang="en-GB" sz="1400" dirty="0" err="1">
                <a:latin typeface="Consolas" panose="020B0609020204030204" pitchFamily="49" charset="0"/>
                <a:cs typeface="Consolas" panose="020B0609020204030204" pitchFamily="49" charset="0"/>
              </a:rPr>
              <a:t>short_gen</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1.0</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next(</a:t>
            </a:r>
            <a:r>
              <a:rPr lang="en-GB" sz="1400" dirty="0" err="1">
                <a:latin typeface="Consolas" panose="020B0609020204030204" pitchFamily="49" charset="0"/>
                <a:cs typeface="Consolas" panose="020B0609020204030204" pitchFamily="49" charset="0"/>
              </a:rPr>
              <a:t>short_gen</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1.5</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next(</a:t>
            </a:r>
            <a:r>
              <a:rPr lang="en-GB" sz="1400" dirty="0" err="1">
                <a:latin typeface="Consolas" panose="020B0609020204030204" pitchFamily="49" charset="0"/>
                <a:cs typeface="Consolas" panose="020B0609020204030204" pitchFamily="49" charset="0"/>
              </a:rPr>
              <a:t>short_gen</a:t>
            </a:r>
            <a:r>
              <a:rPr lang="en-GB" sz="1400" dirty="0">
                <a:latin typeface="Consolas" panose="020B0609020204030204" pitchFamily="49" charset="0"/>
                <a:cs typeface="Consolas" panose="020B0609020204030204" pitchFamily="49" charset="0"/>
              </a:rPr>
              <a:t>)</a:t>
            </a:r>
          </a:p>
          <a:p>
            <a:pPr marL="0" indent="0">
              <a:buNone/>
            </a:pPr>
            <a:r>
              <a:rPr lang="en-GB" sz="1400" dirty="0" err="1">
                <a:latin typeface="Consolas" panose="020B0609020204030204" pitchFamily="49" charset="0"/>
                <a:cs typeface="Consolas" panose="020B0609020204030204" pitchFamily="49" charset="0"/>
              </a:rPr>
              <a:t>StopIteration</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Traceback (most recent call last)</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59</a:t>
            </a:fld>
            <a:endParaRPr lang="it-IT" dirty="0"/>
          </a:p>
        </p:txBody>
      </p:sp>
    </p:spTree>
    <p:extLst>
      <p:ext uri="{BB962C8B-B14F-4D97-AF65-F5344CB8AC3E}">
        <p14:creationId xmlns:p14="http://schemas.microsoft.com/office/powerpoint/2010/main" val="150319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a:t>
            </a:r>
            <a:r>
              <a:rPr lang="en-US" dirty="0">
                <a:solidFill>
                  <a:srgbClr val="E46C0A"/>
                </a:solidFill>
              </a:rPr>
              <a:t>~O(1)</a:t>
            </a:r>
          </a:p>
        </p:txBody>
      </p:sp>
      <p:pic>
        <p:nvPicPr>
          <p:cNvPr id="4" name="Content Placeholder 3" descr="hashcod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5777" r="11918" b="3502"/>
          <a:stretch/>
        </p:blipFill>
        <p:spPr>
          <a:xfrm>
            <a:off x="603241" y="1681237"/>
            <a:ext cx="7814643" cy="3604380"/>
          </a:xfrm>
        </p:spPr>
      </p:pic>
    </p:spTree>
    <p:extLst>
      <p:ext uri="{BB962C8B-B14F-4D97-AF65-F5344CB8AC3E}">
        <p14:creationId xmlns:p14="http://schemas.microsoft.com/office/powerpoint/2010/main" val="24274498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sz="4000" dirty="0" err="1"/>
              <a:t>Iterable</a:t>
            </a:r>
            <a:r>
              <a:rPr lang="it-IT" sz="4000" dirty="0"/>
              <a:t> and Iterator</a:t>
            </a:r>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1600" dirty="0" err="1">
                <a:solidFill>
                  <a:schemeClr val="accent6">
                    <a:lumMod val="75000"/>
                  </a:schemeClr>
                </a:solidFill>
              </a:rPr>
              <a:t>Every</a:t>
            </a:r>
            <a:r>
              <a:rPr lang="it-IT" sz="1600" dirty="0">
                <a:solidFill>
                  <a:schemeClr val="accent6">
                    <a:lumMod val="75000"/>
                  </a:schemeClr>
                </a:solidFill>
              </a:rPr>
              <a:t> iterator </a:t>
            </a:r>
            <a:r>
              <a:rPr lang="it-IT" sz="1600" dirty="0" err="1">
                <a:solidFill>
                  <a:schemeClr val="accent6">
                    <a:lumMod val="75000"/>
                  </a:schemeClr>
                </a:solidFill>
              </a:rPr>
              <a:t>is</a:t>
            </a:r>
            <a:r>
              <a:rPr lang="it-IT" sz="1600" dirty="0">
                <a:solidFill>
                  <a:schemeClr val="accent6">
                    <a:lumMod val="75000"/>
                  </a:schemeClr>
                </a:solidFill>
              </a:rPr>
              <a:t> an </a:t>
            </a:r>
            <a:r>
              <a:rPr lang="it-IT" sz="1600" dirty="0" err="1">
                <a:solidFill>
                  <a:schemeClr val="accent6">
                    <a:lumMod val="75000"/>
                  </a:schemeClr>
                </a:solidFill>
              </a:rPr>
              <a:t>iterable</a:t>
            </a:r>
            <a:r>
              <a:rPr lang="it-IT" sz="1600" dirty="0">
                <a:solidFill>
                  <a:schemeClr val="accent6">
                    <a:lumMod val="75000"/>
                  </a:schemeClr>
                </a:solidFill>
              </a:rPr>
              <a:t>, </a:t>
            </a:r>
            <a:r>
              <a:rPr lang="it-IT" sz="1600" dirty="0" err="1">
                <a:solidFill>
                  <a:schemeClr val="accent6">
                    <a:lumMod val="75000"/>
                  </a:schemeClr>
                </a:solidFill>
              </a:rPr>
              <a:t>but</a:t>
            </a:r>
            <a:r>
              <a:rPr lang="it-IT" sz="1600" dirty="0">
                <a:solidFill>
                  <a:schemeClr val="accent6">
                    <a:lumMod val="75000"/>
                  </a:schemeClr>
                </a:solidFill>
              </a:rPr>
              <a:t> </a:t>
            </a:r>
            <a:r>
              <a:rPr lang="it-IT" sz="1600" dirty="0" err="1">
                <a:solidFill>
                  <a:schemeClr val="accent6">
                    <a:lumMod val="75000"/>
                  </a:schemeClr>
                </a:solidFill>
              </a:rPr>
              <a:t>not</a:t>
            </a:r>
            <a:r>
              <a:rPr lang="it-IT" sz="1600" dirty="0">
                <a:solidFill>
                  <a:schemeClr val="accent6">
                    <a:lumMod val="75000"/>
                  </a:schemeClr>
                </a:solidFill>
              </a:rPr>
              <a:t> </a:t>
            </a:r>
            <a:r>
              <a:rPr lang="it-IT" sz="1600" dirty="0" err="1">
                <a:solidFill>
                  <a:schemeClr val="accent6">
                    <a:lumMod val="75000"/>
                  </a:schemeClr>
                </a:solidFill>
              </a:rPr>
              <a:t>every</a:t>
            </a:r>
            <a:r>
              <a:rPr lang="it-IT" sz="1600" dirty="0">
                <a:solidFill>
                  <a:schemeClr val="accent6">
                    <a:lumMod val="75000"/>
                  </a:schemeClr>
                </a:solidFill>
              </a:rPr>
              <a:t> </a:t>
            </a:r>
            <a:r>
              <a:rPr lang="it-IT" sz="1600" dirty="0" err="1">
                <a:solidFill>
                  <a:schemeClr val="accent6">
                    <a:lumMod val="75000"/>
                  </a:schemeClr>
                </a:solidFill>
              </a:rPr>
              <a:t>iterable</a:t>
            </a:r>
            <a:r>
              <a:rPr lang="it-IT" sz="1600" dirty="0">
                <a:solidFill>
                  <a:schemeClr val="accent6">
                    <a:lumMod val="75000"/>
                  </a:schemeClr>
                </a:solidFill>
              </a:rPr>
              <a:t> </a:t>
            </a:r>
            <a:r>
              <a:rPr lang="it-IT" sz="1600" dirty="0" err="1">
                <a:solidFill>
                  <a:schemeClr val="accent6">
                    <a:lumMod val="75000"/>
                  </a:schemeClr>
                </a:solidFill>
              </a:rPr>
              <a:t>is</a:t>
            </a:r>
            <a:r>
              <a:rPr lang="it-IT" sz="1600" dirty="0">
                <a:solidFill>
                  <a:schemeClr val="accent6">
                    <a:lumMod val="75000"/>
                  </a:schemeClr>
                </a:solidFill>
              </a:rPr>
              <a:t> an iterator.</a:t>
            </a:r>
          </a:p>
          <a:p>
            <a:r>
              <a:rPr lang="it-IT" sz="1600" dirty="0"/>
              <a:t>An </a:t>
            </a:r>
            <a:r>
              <a:rPr lang="it-IT" sz="1600" i="1" dirty="0">
                <a:solidFill>
                  <a:schemeClr val="accent6">
                    <a:lumMod val="75000"/>
                  </a:schemeClr>
                </a:solidFill>
              </a:rPr>
              <a:t>iterator</a:t>
            </a:r>
            <a:r>
              <a:rPr lang="it-IT" sz="1600" dirty="0"/>
              <a:t> </a:t>
            </a:r>
            <a:r>
              <a:rPr lang="it-IT" sz="1600" dirty="0" err="1"/>
              <a:t>object</a:t>
            </a:r>
            <a:r>
              <a:rPr lang="it-IT" sz="1600" dirty="0"/>
              <a:t> </a:t>
            </a:r>
            <a:r>
              <a:rPr lang="it-IT" sz="1600" dirty="0" err="1"/>
              <a:t>stores</a:t>
            </a:r>
            <a:r>
              <a:rPr lang="it-IT" sz="1600" dirty="0"/>
              <a:t> </a:t>
            </a:r>
            <a:r>
              <a:rPr lang="it-IT" sz="1600" dirty="0" err="1"/>
              <a:t>its</a:t>
            </a:r>
            <a:r>
              <a:rPr lang="it-IT" sz="1600" dirty="0"/>
              <a:t> </a:t>
            </a:r>
            <a:r>
              <a:rPr lang="it-IT" sz="1600" dirty="0" err="1"/>
              <a:t>current</a:t>
            </a:r>
            <a:r>
              <a:rPr lang="it-IT" sz="1600" dirty="0"/>
              <a:t> state of </a:t>
            </a:r>
            <a:r>
              <a:rPr lang="it-IT" sz="1600" dirty="0" err="1"/>
              <a:t>iteration</a:t>
            </a:r>
            <a:r>
              <a:rPr lang="it-IT" sz="1600" dirty="0"/>
              <a:t> and “</a:t>
            </a:r>
            <a:r>
              <a:rPr lang="it-IT" sz="1600" dirty="0" err="1"/>
              <a:t>yields</a:t>
            </a:r>
            <a:r>
              <a:rPr lang="it-IT" sz="1600" dirty="0"/>
              <a:t>” </a:t>
            </a:r>
            <a:r>
              <a:rPr lang="it-IT" sz="1600" dirty="0" err="1"/>
              <a:t>each</a:t>
            </a:r>
            <a:r>
              <a:rPr lang="it-IT" sz="1600" dirty="0"/>
              <a:t> of </a:t>
            </a:r>
            <a:r>
              <a:rPr lang="it-IT" sz="1600" dirty="0" err="1"/>
              <a:t>its</a:t>
            </a:r>
            <a:r>
              <a:rPr lang="it-IT" sz="1600" dirty="0"/>
              <a:t> </a:t>
            </a:r>
            <a:r>
              <a:rPr lang="it-IT" sz="1600" dirty="0" err="1"/>
              <a:t>members</a:t>
            </a:r>
            <a:r>
              <a:rPr lang="it-IT" sz="1600" dirty="0"/>
              <a:t> in </a:t>
            </a:r>
            <a:r>
              <a:rPr lang="it-IT" sz="1600" dirty="0" err="1"/>
              <a:t>order</a:t>
            </a:r>
            <a:r>
              <a:rPr lang="it-IT" sz="1600" dirty="0"/>
              <a:t>, on </a:t>
            </a:r>
            <a:r>
              <a:rPr lang="it-IT" sz="1600" dirty="0" err="1"/>
              <a:t>demand</a:t>
            </a:r>
            <a:r>
              <a:rPr lang="it-IT" sz="1600" dirty="0"/>
              <a:t> via </a:t>
            </a:r>
            <a:r>
              <a:rPr lang="it-IT" sz="1600" dirty="0" err="1"/>
              <a:t>next</a:t>
            </a:r>
            <a:r>
              <a:rPr lang="it-IT" sz="1600" dirty="0"/>
              <a:t>, </a:t>
            </a:r>
            <a:r>
              <a:rPr lang="it-IT" sz="1600" dirty="0" err="1"/>
              <a:t>until</a:t>
            </a:r>
            <a:r>
              <a:rPr lang="it-IT" sz="1600" dirty="0"/>
              <a:t> </a:t>
            </a:r>
            <a:r>
              <a:rPr lang="it-IT" sz="1600" dirty="0" err="1"/>
              <a:t>it</a:t>
            </a:r>
            <a:r>
              <a:rPr lang="it-IT" sz="1600" dirty="0"/>
              <a:t> </a:t>
            </a:r>
            <a:r>
              <a:rPr lang="it-IT" sz="1600" dirty="0" err="1"/>
              <a:t>is</a:t>
            </a:r>
            <a:r>
              <a:rPr lang="it-IT" sz="1600" dirty="0"/>
              <a:t> </a:t>
            </a:r>
            <a:r>
              <a:rPr lang="it-IT" sz="1600" dirty="0" err="1"/>
              <a:t>exhausted</a:t>
            </a:r>
            <a:r>
              <a:rPr lang="it-IT" sz="1600" dirty="0"/>
              <a:t>. </a:t>
            </a:r>
            <a:r>
              <a:rPr lang="it-IT" sz="1600" dirty="0" err="1"/>
              <a:t>As</a:t>
            </a:r>
            <a:r>
              <a:rPr lang="it-IT" sz="1600" dirty="0"/>
              <a:t> </a:t>
            </a:r>
            <a:r>
              <a:rPr lang="it-IT" sz="1600" dirty="0" err="1"/>
              <a:t>we’ve</a:t>
            </a:r>
            <a:r>
              <a:rPr lang="it-IT" sz="1600" dirty="0"/>
              <a:t> </a:t>
            </a:r>
            <a:r>
              <a:rPr lang="it-IT" sz="1600" dirty="0" err="1"/>
              <a:t>seen</a:t>
            </a:r>
            <a:r>
              <a:rPr lang="it-IT" sz="1600" dirty="0"/>
              <a:t>, a generator </a:t>
            </a:r>
            <a:r>
              <a:rPr lang="it-IT" sz="1600" dirty="0" err="1"/>
              <a:t>is</a:t>
            </a:r>
            <a:r>
              <a:rPr lang="it-IT" sz="1600" dirty="0"/>
              <a:t> an </a:t>
            </a:r>
            <a:r>
              <a:rPr lang="it-IT" sz="1600" dirty="0" err="1"/>
              <a:t>example</a:t>
            </a:r>
            <a:r>
              <a:rPr lang="it-IT" sz="1600" dirty="0"/>
              <a:t> of an iterator.</a:t>
            </a:r>
          </a:p>
          <a:p>
            <a:r>
              <a:rPr lang="it-IT" sz="1600" dirty="0"/>
              <a:t>An </a:t>
            </a:r>
            <a:r>
              <a:rPr lang="it-IT" sz="1600" i="1" dirty="0" err="1">
                <a:solidFill>
                  <a:schemeClr val="accent6">
                    <a:lumMod val="75000"/>
                  </a:schemeClr>
                </a:solidFill>
              </a:rPr>
              <a:t>iterable</a:t>
            </a:r>
            <a:r>
              <a:rPr lang="it-IT" sz="1600" dirty="0"/>
              <a:t> </a:t>
            </a:r>
            <a:r>
              <a:rPr lang="it-IT" sz="1600" dirty="0" err="1"/>
              <a:t>is</a:t>
            </a:r>
            <a:r>
              <a:rPr lang="it-IT" sz="1600" dirty="0"/>
              <a:t> an </a:t>
            </a:r>
            <a:r>
              <a:rPr lang="it-IT" sz="1600" dirty="0" err="1"/>
              <a:t>object</a:t>
            </a:r>
            <a:r>
              <a:rPr lang="it-IT" sz="1600" dirty="0"/>
              <a:t> </a:t>
            </a:r>
            <a:r>
              <a:rPr lang="it-IT" sz="1600" dirty="0" err="1"/>
              <a:t>that</a:t>
            </a:r>
            <a:r>
              <a:rPr lang="it-IT" sz="1600" dirty="0"/>
              <a:t> </a:t>
            </a:r>
            <a:r>
              <a:rPr lang="it-IT" sz="1600" i="1" dirty="0"/>
              <a:t>can</a:t>
            </a:r>
            <a:r>
              <a:rPr lang="it-IT" sz="1600" dirty="0"/>
              <a:t> be </a:t>
            </a:r>
            <a:r>
              <a:rPr lang="it-IT" sz="1600" dirty="0" err="1"/>
              <a:t>iterated</a:t>
            </a:r>
            <a:r>
              <a:rPr lang="it-IT" sz="1600" dirty="0"/>
              <a:t> over </a:t>
            </a:r>
            <a:r>
              <a:rPr lang="it-IT" sz="1600" dirty="0" err="1"/>
              <a:t>but</a:t>
            </a:r>
            <a:r>
              <a:rPr lang="it-IT" sz="1600" dirty="0"/>
              <a:t> </a:t>
            </a:r>
            <a:r>
              <a:rPr lang="it-IT" sz="1600" dirty="0" err="1"/>
              <a:t>does</a:t>
            </a:r>
            <a:r>
              <a:rPr lang="it-IT" sz="1600" dirty="0"/>
              <a:t> </a:t>
            </a:r>
            <a:r>
              <a:rPr lang="it-IT" sz="1600" dirty="0" err="1"/>
              <a:t>not</a:t>
            </a:r>
            <a:r>
              <a:rPr lang="it-IT" sz="1600" dirty="0"/>
              <a:t> </a:t>
            </a:r>
            <a:r>
              <a:rPr lang="it-IT" sz="1600" dirty="0" err="1"/>
              <a:t>necessarily</a:t>
            </a:r>
            <a:r>
              <a:rPr lang="it-IT" sz="1600" dirty="0"/>
              <a:t> </a:t>
            </a:r>
            <a:r>
              <a:rPr lang="it-IT" sz="1600" dirty="0" err="1"/>
              <a:t>have</a:t>
            </a:r>
            <a:r>
              <a:rPr lang="it-IT" sz="1600" dirty="0"/>
              <a:t> </a:t>
            </a:r>
            <a:r>
              <a:rPr lang="it-IT" sz="1600" dirty="0" err="1"/>
              <a:t>all</a:t>
            </a:r>
            <a:r>
              <a:rPr lang="it-IT" sz="1600" dirty="0"/>
              <a:t> the </a:t>
            </a:r>
            <a:r>
              <a:rPr lang="it-IT" sz="1600" dirty="0" err="1"/>
              <a:t>machinery</a:t>
            </a:r>
            <a:r>
              <a:rPr lang="it-IT" sz="1600" dirty="0"/>
              <a:t> of an iterator. For </a:t>
            </a:r>
            <a:r>
              <a:rPr lang="it-IT" sz="1600" dirty="0" err="1"/>
              <a:t>example</a:t>
            </a:r>
            <a:r>
              <a:rPr lang="it-IT" sz="1600" dirty="0"/>
              <a:t>, </a:t>
            </a:r>
            <a:r>
              <a:rPr lang="it-IT" sz="1600" dirty="0" err="1"/>
              <a:t>sequences</a:t>
            </a:r>
            <a:r>
              <a:rPr lang="it-IT" sz="1600" dirty="0"/>
              <a:t> (</a:t>
            </a:r>
            <a:r>
              <a:rPr lang="it-IT" sz="1600" dirty="0" err="1"/>
              <a:t>e.g</a:t>
            </a:r>
            <a:r>
              <a:rPr lang="it-IT" sz="1600" dirty="0"/>
              <a:t> </a:t>
            </a:r>
            <a:r>
              <a:rPr lang="it-IT" sz="1600" dirty="0" err="1"/>
              <a:t>lists</a:t>
            </a:r>
            <a:r>
              <a:rPr lang="it-IT" sz="1600" dirty="0"/>
              <a:t>, </a:t>
            </a:r>
            <a:r>
              <a:rPr lang="it-IT" sz="1600" dirty="0" err="1"/>
              <a:t>tuples</a:t>
            </a:r>
            <a:r>
              <a:rPr lang="it-IT" sz="1600" dirty="0"/>
              <a:t>, and </a:t>
            </a:r>
            <a:r>
              <a:rPr lang="it-IT" sz="1600" dirty="0" err="1"/>
              <a:t>strings</a:t>
            </a:r>
            <a:r>
              <a:rPr lang="it-IT" sz="1600" dirty="0"/>
              <a:t>) and </a:t>
            </a:r>
            <a:r>
              <a:rPr lang="it-IT" sz="1600" dirty="0" err="1"/>
              <a:t>other</a:t>
            </a:r>
            <a:r>
              <a:rPr lang="it-IT" sz="1600" dirty="0"/>
              <a:t> containers (e.g. </a:t>
            </a:r>
            <a:r>
              <a:rPr lang="it-IT" sz="1600" dirty="0" err="1"/>
              <a:t>dictionaries</a:t>
            </a:r>
            <a:r>
              <a:rPr lang="it-IT" sz="1600" dirty="0"/>
              <a:t> and sets) do </a:t>
            </a:r>
            <a:r>
              <a:rPr lang="it-IT" sz="1600" dirty="0" err="1"/>
              <a:t>not</a:t>
            </a:r>
            <a:r>
              <a:rPr lang="it-IT" sz="1600" dirty="0"/>
              <a:t> </a:t>
            </a:r>
            <a:r>
              <a:rPr lang="it-IT" sz="1600" dirty="0" err="1"/>
              <a:t>keep</a:t>
            </a:r>
            <a:r>
              <a:rPr lang="it-IT" sz="1600" dirty="0"/>
              <a:t> </a:t>
            </a:r>
            <a:r>
              <a:rPr lang="it-IT" sz="1600" dirty="0" err="1"/>
              <a:t>track</a:t>
            </a:r>
            <a:r>
              <a:rPr lang="it-IT" sz="1600" dirty="0"/>
              <a:t> of </a:t>
            </a:r>
            <a:r>
              <a:rPr lang="it-IT" sz="1600" dirty="0" err="1"/>
              <a:t>their</a:t>
            </a:r>
            <a:r>
              <a:rPr lang="it-IT" sz="1600" dirty="0"/>
              <a:t> </a:t>
            </a:r>
            <a:r>
              <a:rPr lang="it-IT" sz="1600" dirty="0" err="1"/>
              <a:t>own</a:t>
            </a:r>
            <a:r>
              <a:rPr lang="it-IT" sz="1600" dirty="0"/>
              <a:t> state of </a:t>
            </a:r>
            <a:r>
              <a:rPr lang="it-IT" sz="1600" dirty="0" err="1"/>
              <a:t>iteration</a:t>
            </a:r>
            <a:r>
              <a:rPr lang="it-IT" sz="1600" dirty="0"/>
              <a:t>. </a:t>
            </a:r>
            <a:r>
              <a:rPr lang="it-IT" sz="1600" dirty="0" err="1"/>
              <a:t>Thus</a:t>
            </a:r>
            <a:r>
              <a:rPr lang="it-IT" sz="1600" dirty="0"/>
              <a:t> </a:t>
            </a:r>
            <a:r>
              <a:rPr lang="it-IT" sz="1600" dirty="0" err="1"/>
              <a:t>you</a:t>
            </a:r>
            <a:r>
              <a:rPr lang="it-IT" sz="1600" dirty="0"/>
              <a:t> </a:t>
            </a:r>
            <a:r>
              <a:rPr lang="it-IT" sz="1600" dirty="0" err="1"/>
              <a:t>cannot</a:t>
            </a:r>
            <a:r>
              <a:rPr lang="it-IT" sz="1600" dirty="0"/>
              <a:t> call </a:t>
            </a:r>
            <a:r>
              <a:rPr lang="it-IT" sz="1600" dirty="0" err="1"/>
              <a:t>next</a:t>
            </a:r>
            <a:r>
              <a:rPr lang="it-IT" sz="1600" dirty="0"/>
              <a:t> on </a:t>
            </a:r>
            <a:r>
              <a:rPr lang="it-IT" sz="1600" dirty="0" err="1"/>
              <a:t>one</a:t>
            </a:r>
            <a:r>
              <a:rPr lang="it-IT" sz="1600" dirty="0"/>
              <a:t> of </a:t>
            </a:r>
            <a:r>
              <a:rPr lang="it-IT" sz="1600" dirty="0" err="1"/>
              <a:t>these</a:t>
            </a:r>
            <a:r>
              <a:rPr lang="it-IT" sz="1600" dirty="0"/>
              <a:t> </a:t>
            </a:r>
            <a:r>
              <a:rPr lang="it-IT" sz="1600" dirty="0" err="1"/>
              <a:t>outright</a:t>
            </a:r>
            <a:r>
              <a:rPr lang="it-IT" sz="1600" dirty="0"/>
              <a:t>.</a:t>
            </a:r>
          </a:p>
          <a:p>
            <a:pPr marL="0" indent="0">
              <a:buNone/>
            </a:pPr>
            <a:endParaRPr lang="it-IT" sz="1600" dirty="0"/>
          </a:p>
          <a:p>
            <a:pPr marL="0" indent="0">
              <a:buNone/>
            </a:pPr>
            <a:r>
              <a:rPr lang="it-IT" sz="1600" dirty="0"/>
              <a:t># </a:t>
            </a:r>
            <a:r>
              <a:rPr lang="it-IT" sz="1600" dirty="0" err="1"/>
              <a:t>any</a:t>
            </a:r>
            <a:r>
              <a:rPr lang="it-IT" sz="1600" dirty="0"/>
              <a:t> </a:t>
            </a:r>
            <a:r>
              <a:rPr lang="it-IT" sz="1600" dirty="0" err="1"/>
              <a:t>iterable</a:t>
            </a:r>
            <a:r>
              <a:rPr lang="it-IT" sz="1600" dirty="0"/>
              <a:t> can be </a:t>
            </a:r>
            <a:r>
              <a:rPr lang="it-IT" sz="1600" dirty="0" err="1"/>
              <a:t>fed</a:t>
            </a:r>
            <a:r>
              <a:rPr lang="it-IT" sz="1600" dirty="0"/>
              <a:t> to `iter` to </a:t>
            </a:r>
            <a:r>
              <a:rPr lang="it-IT" sz="1600" dirty="0" err="1"/>
              <a:t>request</a:t>
            </a:r>
            <a:r>
              <a:rPr lang="it-IT" sz="1600" dirty="0"/>
              <a:t> an iterator </a:t>
            </a:r>
          </a:p>
          <a:p>
            <a:pPr marL="0" indent="0">
              <a:buNone/>
            </a:pPr>
            <a:r>
              <a:rPr lang="it-IT" sz="1600" dirty="0"/>
              <a:t>&gt;&gt;&gt; x = [1, 2, 3]</a:t>
            </a:r>
          </a:p>
          <a:p>
            <a:pPr marL="0" indent="0">
              <a:buNone/>
            </a:pPr>
            <a:r>
              <a:rPr lang="it-IT" sz="1600" dirty="0"/>
              <a:t>&gt;&gt;&gt; iterator = iter(x)  </a:t>
            </a:r>
          </a:p>
          <a:p>
            <a:pPr marL="0" indent="0">
              <a:buNone/>
            </a:pPr>
            <a:r>
              <a:rPr lang="it-IT" sz="1600" dirty="0"/>
              <a:t>&gt;&gt;&gt; </a:t>
            </a:r>
            <a:r>
              <a:rPr lang="it-IT" sz="1600" dirty="0" err="1"/>
              <a:t>next</a:t>
            </a:r>
            <a:r>
              <a:rPr lang="it-IT" sz="1600" dirty="0"/>
              <a:t>(iterator)</a:t>
            </a:r>
          </a:p>
          <a:p>
            <a:pPr marL="0" indent="0">
              <a:buNone/>
            </a:pPr>
            <a:r>
              <a:rPr lang="it-IT" sz="1600" dirty="0"/>
              <a:t>1</a:t>
            </a:r>
          </a:p>
          <a:p>
            <a:pPr marL="0" indent="0">
              <a:buNone/>
            </a:pPr>
            <a:r>
              <a:rPr lang="it-IT" sz="1600" dirty="0"/>
              <a:t>&gt;&gt;&gt; </a:t>
            </a:r>
            <a:r>
              <a:rPr lang="it-IT" sz="1600" dirty="0" err="1"/>
              <a:t>next</a:t>
            </a:r>
            <a:r>
              <a:rPr lang="it-IT" sz="1600" dirty="0"/>
              <a:t>(iterator)</a:t>
            </a:r>
          </a:p>
          <a:p>
            <a:pPr marL="0" indent="0">
              <a:buNone/>
            </a:pPr>
            <a:r>
              <a:rPr lang="it-IT" sz="1600" dirty="0"/>
              <a:t>2</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60</a:t>
            </a:fld>
            <a:endParaRPr lang="it-IT" dirty="0"/>
          </a:p>
        </p:txBody>
      </p:sp>
    </p:spTree>
    <p:extLst>
      <p:ext uri="{BB962C8B-B14F-4D97-AF65-F5344CB8AC3E}">
        <p14:creationId xmlns:p14="http://schemas.microsoft.com/office/powerpoint/2010/main" val="1476691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List &amp; </a:t>
            </a:r>
            <a:r>
              <a:rPr lang="it-IT" dirty="0" err="1"/>
              <a:t>Tuple</a:t>
            </a:r>
            <a:r>
              <a:rPr lang="it-IT" dirty="0"/>
              <a:t> </a:t>
            </a:r>
            <a:r>
              <a:rPr lang="it-IT" dirty="0" err="1"/>
              <a:t>Comprehensions</a:t>
            </a:r>
            <a:endParaRPr lang="it-IT"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1600" dirty="0">
                <a:solidFill>
                  <a:schemeClr val="accent6">
                    <a:lumMod val="75000"/>
                  </a:schemeClr>
                </a:solidFill>
              </a:rPr>
              <a:t>Using generator </a:t>
            </a:r>
            <a:r>
              <a:rPr lang="it-IT" sz="1600" dirty="0" err="1">
                <a:solidFill>
                  <a:schemeClr val="accent6">
                    <a:lumMod val="75000"/>
                  </a:schemeClr>
                </a:solidFill>
              </a:rPr>
              <a:t>comprehensions</a:t>
            </a:r>
            <a:r>
              <a:rPr lang="it-IT" sz="1600" dirty="0">
                <a:solidFill>
                  <a:schemeClr val="accent6">
                    <a:lumMod val="75000"/>
                  </a:schemeClr>
                </a:solidFill>
              </a:rPr>
              <a:t> to </a:t>
            </a:r>
            <a:r>
              <a:rPr lang="it-IT" sz="1600" dirty="0" err="1">
                <a:solidFill>
                  <a:schemeClr val="accent6">
                    <a:lumMod val="75000"/>
                  </a:schemeClr>
                </a:solidFill>
              </a:rPr>
              <a:t>initialize</a:t>
            </a:r>
            <a:r>
              <a:rPr lang="it-IT" sz="1600" dirty="0">
                <a:solidFill>
                  <a:schemeClr val="accent6">
                    <a:lumMod val="75000"/>
                  </a:schemeClr>
                </a:solidFill>
              </a:rPr>
              <a:t> </a:t>
            </a:r>
            <a:r>
              <a:rPr lang="it-IT" sz="1600" dirty="0" err="1">
                <a:solidFill>
                  <a:schemeClr val="accent6">
                    <a:lumMod val="75000"/>
                  </a:schemeClr>
                </a:solidFill>
              </a:rPr>
              <a:t>lists</a:t>
            </a:r>
            <a:r>
              <a:rPr lang="it-IT" sz="1600" dirty="0">
                <a:solidFill>
                  <a:schemeClr val="accent6">
                    <a:lumMod val="75000"/>
                  </a:schemeClr>
                </a:solidFill>
              </a:rPr>
              <a:t> </a:t>
            </a:r>
            <a:r>
              <a:rPr lang="it-IT" sz="1600" dirty="0" err="1">
                <a:solidFill>
                  <a:schemeClr val="accent6">
                    <a:lumMod val="75000"/>
                  </a:schemeClr>
                </a:solidFill>
              </a:rPr>
              <a:t>is</a:t>
            </a:r>
            <a:r>
              <a:rPr lang="it-IT" sz="1600" dirty="0">
                <a:solidFill>
                  <a:schemeClr val="accent6">
                    <a:lumMod val="75000"/>
                  </a:schemeClr>
                </a:solidFill>
              </a:rPr>
              <a:t> so </a:t>
            </a:r>
            <a:r>
              <a:rPr lang="it-IT" sz="1600" dirty="0" err="1">
                <a:solidFill>
                  <a:schemeClr val="accent6">
                    <a:lumMod val="75000"/>
                  </a:schemeClr>
                </a:solidFill>
              </a:rPr>
              <a:t>useful</a:t>
            </a:r>
            <a:r>
              <a:rPr lang="it-IT" sz="1600" dirty="0">
                <a:solidFill>
                  <a:schemeClr val="accent6">
                    <a:lumMod val="75000"/>
                  </a:schemeClr>
                </a:solidFill>
              </a:rPr>
              <a:t> </a:t>
            </a:r>
            <a:r>
              <a:rPr lang="it-IT" sz="1600" dirty="0" err="1">
                <a:solidFill>
                  <a:schemeClr val="accent6">
                    <a:lumMod val="75000"/>
                  </a:schemeClr>
                </a:solidFill>
              </a:rPr>
              <a:t>that</a:t>
            </a:r>
            <a:r>
              <a:rPr lang="it-IT" sz="1600" dirty="0">
                <a:solidFill>
                  <a:schemeClr val="accent6">
                    <a:lumMod val="75000"/>
                  </a:schemeClr>
                </a:solidFill>
              </a:rPr>
              <a:t> </a:t>
            </a:r>
            <a:r>
              <a:rPr lang="it-IT" sz="1600" dirty="0" err="1">
                <a:solidFill>
                  <a:schemeClr val="accent6">
                    <a:lumMod val="75000"/>
                  </a:schemeClr>
                </a:solidFill>
              </a:rPr>
              <a:t>Python</a:t>
            </a:r>
            <a:r>
              <a:rPr lang="it-IT" sz="1600" dirty="0">
                <a:solidFill>
                  <a:schemeClr val="accent6">
                    <a:lumMod val="75000"/>
                  </a:schemeClr>
                </a:solidFill>
              </a:rPr>
              <a:t> </a:t>
            </a:r>
            <a:r>
              <a:rPr lang="it-IT" sz="1600" dirty="0" err="1">
                <a:solidFill>
                  <a:schemeClr val="accent6">
                    <a:lumMod val="75000"/>
                  </a:schemeClr>
                </a:solidFill>
              </a:rPr>
              <a:t>actually</a:t>
            </a:r>
            <a:r>
              <a:rPr lang="it-IT" sz="1600" dirty="0">
                <a:solidFill>
                  <a:schemeClr val="accent6">
                    <a:lumMod val="75000"/>
                  </a:schemeClr>
                </a:solidFill>
              </a:rPr>
              <a:t> </a:t>
            </a:r>
            <a:r>
              <a:rPr lang="it-IT" sz="1600" dirty="0" err="1">
                <a:solidFill>
                  <a:schemeClr val="accent6">
                    <a:lumMod val="75000"/>
                  </a:schemeClr>
                </a:solidFill>
              </a:rPr>
              <a:t>reserves</a:t>
            </a:r>
            <a:r>
              <a:rPr lang="it-IT" sz="1600" dirty="0">
                <a:solidFill>
                  <a:schemeClr val="accent6">
                    <a:lumMod val="75000"/>
                  </a:schemeClr>
                </a:solidFill>
              </a:rPr>
              <a:t> a </a:t>
            </a:r>
            <a:r>
              <a:rPr lang="it-IT" sz="1600" dirty="0" err="1">
                <a:solidFill>
                  <a:schemeClr val="accent6">
                    <a:lumMod val="75000"/>
                  </a:schemeClr>
                </a:solidFill>
              </a:rPr>
              <a:t>specialized</a:t>
            </a:r>
            <a:r>
              <a:rPr lang="it-IT" sz="1600" dirty="0">
                <a:solidFill>
                  <a:schemeClr val="accent6">
                    <a:lumMod val="75000"/>
                  </a:schemeClr>
                </a:solidFill>
              </a:rPr>
              <a:t> </a:t>
            </a:r>
            <a:r>
              <a:rPr lang="it-IT" sz="1600" dirty="0" err="1">
                <a:solidFill>
                  <a:schemeClr val="accent6">
                    <a:lumMod val="75000"/>
                  </a:schemeClr>
                </a:solidFill>
              </a:rPr>
              <a:t>syntax</a:t>
            </a:r>
            <a:r>
              <a:rPr lang="it-IT" sz="1600" dirty="0">
                <a:solidFill>
                  <a:schemeClr val="accent6">
                    <a:lumMod val="75000"/>
                  </a:schemeClr>
                </a:solidFill>
              </a:rPr>
              <a:t> for </a:t>
            </a:r>
            <a:r>
              <a:rPr lang="it-IT" sz="1600" dirty="0" err="1">
                <a:solidFill>
                  <a:schemeClr val="accent6">
                    <a:lumMod val="75000"/>
                  </a:schemeClr>
                </a:solidFill>
              </a:rPr>
              <a:t>it</a:t>
            </a:r>
            <a:r>
              <a:rPr lang="it-IT" sz="1600" dirty="0">
                <a:solidFill>
                  <a:schemeClr val="accent6">
                    <a:lumMod val="75000"/>
                  </a:schemeClr>
                </a:solidFill>
              </a:rPr>
              <a:t>, </a:t>
            </a:r>
            <a:r>
              <a:rPr lang="it-IT" sz="1600" dirty="0" err="1">
                <a:solidFill>
                  <a:schemeClr val="accent6">
                    <a:lumMod val="75000"/>
                  </a:schemeClr>
                </a:solidFill>
              </a:rPr>
              <a:t>known</a:t>
            </a:r>
            <a:r>
              <a:rPr lang="it-IT" sz="1600" dirty="0">
                <a:solidFill>
                  <a:schemeClr val="accent6">
                    <a:lumMod val="75000"/>
                  </a:schemeClr>
                </a:solidFill>
              </a:rPr>
              <a:t> </a:t>
            </a:r>
            <a:r>
              <a:rPr lang="it-IT" sz="1600" dirty="0" err="1">
                <a:solidFill>
                  <a:schemeClr val="accent6">
                    <a:lumMod val="75000"/>
                  </a:schemeClr>
                </a:solidFill>
              </a:rPr>
              <a:t>as</a:t>
            </a:r>
            <a:r>
              <a:rPr lang="it-IT" sz="1600" dirty="0">
                <a:solidFill>
                  <a:schemeClr val="accent6">
                    <a:lumMod val="75000"/>
                  </a:schemeClr>
                </a:solidFill>
              </a:rPr>
              <a:t> the list </a:t>
            </a:r>
            <a:r>
              <a:rPr lang="it-IT" sz="1600" dirty="0" err="1">
                <a:solidFill>
                  <a:schemeClr val="accent6">
                    <a:lumMod val="75000"/>
                  </a:schemeClr>
                </a:solidFill>
              </a:rPr>
              <a:t>comprehension</a:t>
            </a:r>
            <a:r>
              <a:rPr lang="it-IT" sz="1600" dirty="0"/>
              <a:t>. A list </a:t>
            </a:r>
            <a:r>
              <a:rPr lang="it-IT" sz="1600" dirty="0" err="1"/>
              <a:t>comprehension</a:t>
            </a:r>
            <a:r>
              <a:rPr lang="it-IT" sz="1600" dirty="0"/>
              <a:t> </a:t>
            </a:r>
            <a:r>
              <a:rPr lang="it-IT" sz="1600" dirty="0" err="1"/>
              <a:t>is</a:t>
            </a:r>
            <a:r>
              <a:rPr lang="it-IT" sz="1600" dirty="0"/>
              <a:t> a </a:t>
            </a:r>
            <a:r>
              <a:rPr lang="it-IT" sz="1600" dirty="0" err="1"/>
              <a:t>syntax</a:t>
            </a:r>
            <a:r>
              <a:rPr lang="it-IT" sz="1600" dirty="0"/>
              <a:t> for </a:t>
            </a:r>
            <a:r>
              <a:rPr lang="it-IT" sz="1600" dirty="0" err="1"/>
              <a:t>constructing</a:t>
            </a:r>
            <a:r>
              <a:rPr lang="it-IT" sz="1600" dirty="0"/>
              <a:t> a list, </a:t>
            </a:r>
            <a:r>
              <a:rPr lang="it-IT" sz="1600" dirty="0" err="1"/>
              <a:t>which</a:t>
            </a:r>
            <a:r>
              <a:rPr lang="it-IT" sz="1600" dirty="0"/>
              <a:t> </a:t>
            </a:r>
            <a:r>
              <a:rPr lang="it-IT" sz="1600" dirty="0" err="1"/>
              <a:t>exactly</a:t>
            </a:r>
            <a:r>
              <a:rPr lang="it-IT" sz="1600" dirty="0"/>
              <a:t> </a:t>
            </a:r>
            <a:r>
              <a:rPr lang="it-IT" sz="1600" dirty="0" err="1"/>
              <a:t>mirrors</a:t>
            </a:r>
            <a:r>
              <a:rPr lang="it-IT" sz="1600" dirty="0"/>
              <a:t> the generator </a:t>
            </a:r>
            <a:r>
              <a:rPr lang="it-IT" sz="1600" dirty="0" err="1"/>
              <a:t>comprehension</a:t>
            </a:r>
            <a:r>
              <a:rPr lang="it-IT" sz="1600" dirty="0"/>
              <a:t> </a:t>
            </a:r>
            <a:r>
              <a:rPr lang="it-IT" sz="1600" dirty="0" err="1"/>
              <a:t>syntax</a:t>
            </a:r>
            <a:r>
              <a:rPr lang="it-IT" sz="1600" dirty="0"/>
              <a:t>:</a:t>
            </a:r>
          </a:p>
          <a:p>
            <a:pPr lvl="1"/>
            <a:r>
              <a:rPr lang="it-IT" sz="1600" dirty="0"/>
              <a:t>[&lt;</a:t>
            </a:r>
            <a:r>
              <a:rPr lang="it-IT" sz="1600" dirty="0" err="1"/>
              <a:t>expression</a:t>
            </a:r>
            <a:r>
              <a:rPr lang="it-IT" sz="1600" dirty="0"/>
              <a:t>&gt; for &lt;</a:t>
            </a:r>
            <a:r>
              <a:rPr lang="it-IT" sz="1600" dirty="0" err="1"/>
              <a:t>var</a:t>
            </a:r>
            <a:r>
              <a:rPr lang="it-IT" sz="1600" dirty="0"/>
              <a:t>&gt; in &lt;</a:t>
            </a:r>
            <a:r>
              <a:rPr lang="it-IT" sz="1600" dirty="0" err="1"/>
              <a:t>iterable</a:t>
            </a:r>
            <a:r>
              <a:rPr lang="it-IT" sz="1600" dirty="0"/>
              <a:t>&gt; {</a:t>
            </a:r>
            <a:r>
              <a:rPr lang="it-IT" sz="1600" dirty="0" err="1"/>
              <a:t>if</a:t>
            </a:r>
            <a:r>
              <a:rPr lang="it-IT" sz="1600" dirty="0"/>
              <a:t> &lt;</a:t>
            </a:r>
            <a:r>
              <a:rPr lang="it-IT" sz="1600" dirty="0" err="1"/>
              <a:t>condition</a:t>
            </a:r>
            <a:r>
              <a:rPr lang="it-IT" sz="1600" dirty="0"/>
              <a:t>&gt;}]</a:t>
            </a:r>
          </a:p>
          <a:p>
            <a:r>
              <a:rPr lang="it-IT" sz="1600" dirty="0">
                <a:solidFill>
                  <a:schemeClr val="accent6">
                    <a:lumMod val="75000"/>
                  </a:schemeClr>
                </a:solidFill>
              </a:rPr>
              <a:t>List </a:t>
            </a:r>
            <a:r>
              <a:rPr lang="it-IT" sz="1600" dirty="0" err="1">
                <a:solidFill>
                  <a:schemeClr val="accent6">
                    <a:lumMod val="75000"/>
                  </a:schemeClr>
                </a:solidFill>
              </a:rPr>
              <a:t>comprehension</a:t>
            </a:r>
            <a:r>
              <a:rPr lang="it-IT" sz="1600" dirty="0">
                <a:solidFill>
                  <a:schemeClr val="accent6">
                    <a:lumMod val="75000"/>
                  </a:schemeClr>
                </a:solidFill>
              </a:rPr>
              <a:t> </a:t>
            </a:r>
            <a:r>
              <a:rPr lang="it-IT" sz="1600" dirty="0" err="1">
                <a:solidFill>
                  <a:schemeClr val="accent6">
                    <a:lumMod val="75000"/>
                  </a:schemeClr>
                </a:solidFill>
              </a:rPr>
              <a:t>produces</a:t>
            </a:r>
            <a:r>
              <a:rPr lang="it-IT" sz="1600" dirty="0">
                <a:solidFill>
                  <a:schemeClr val="accent6">
                    <a:lumMod val="75000"/>
                  </a:schemeClr>
                </a:solidFill>
              </a:rPr>
              <a:t> the </a:t>
            </a:r>
            <a:r>
              <a:rPr lang="it-IT" sz="1600" dirty="0" err="1">
                <a:solidFill>
                  <a:schemeClr val="accent6">
                    <a:lumMod val="75000"/>
                  </a:schemeClr>
                </a:solidFill>
              </a:rPr>
              <a:t>exact</a:t>
            </a:r>
            <a:r>
              <a:rPr lang="it-IT" sz="1600" dirty="0">
                <a:solidFill>
                  <a:schemeClr val="accent6">
                    <a:lumMod val="75000"/>
                  </a:schemeClr>
                </a:solidFill>
              </a:rPr>
              <a:t> </a:t>
            </a:r>
            <a:r>
              <a:rPr lang="it-IT" sz="1600" dirty="0" err="1">
                <a:solidFill>
                  <a:schemeClr val="accent6">
                    <a:lumMod val="75000"/>
                  </a:schemeClr>
                </a:solidFill>
              </a:rPr>
              <a:t>same</a:t>
            </a:r>
            <a:r>
              <a:rPr lang="it-IT" sz="1600" dirty="0">
                <a:solidFill>
                  <a:schemeClr val="accent6">
                    <a:lumMod val="75000"/>
                  </a:schemeClr>
                </a:solidFill>
              </a:rPr>
              <a:t> </a:t>
            </a:r>
            <a:r>
              <a:rPr lang="it-IT" sz="1600" dirty="0" err="1">
                <a:solidFill>
                  <a:schemeClr val="accent6">
                    <a:lumMod val="75000"/>
                  </a:schemeClr>
                </a:solidFill>
              </a:rPr>
              <a:t>result</a:t>
            </a:r>
            <a:r>
              <a:rPr lang="it-IT" sz="1600" dirty="0">
                <a:solidFill>
                  <a:schemeClr val="accent6">
                    <a:lumMod val="75000"/>
                  </a:schemeClr>
                </a:solidFill>
              </a:rPr>
              <a:t> </a:t>
            </a:r>
            <a:r>
              <a:rPr lang="it-IT" sz="1600" dirty="0" err="1">
                <a:solidFill>
                  <a:schemeClr val="accent6">
                    <a:lumMod val="75000"/>
                  </a:schemeClr>
                </a:solidFill>
              </a:rPr>
              <a:t>as</a:t>
            </a:r>
            <a:r>
              <a:rPr lang="it-IT" sz="1600" dirty="0">
                <a:solidFill>
                  <a:schemeClr val="accent6">
                    <a:lumMod val="75000"/>
                  </a:schemeClr>
                </a:solidFill>
              </a:rPr>
              <a:t> </a:t>
            </a:r>
            <a:r>
              <a:rPr lang="it-IT" sz="1600" dirty="0" err="1">
                <a:solidFill>
                  <a:schemeClr val="accent6">
                    <a:lumMod val="75000"/>
                  </a:schemeClr>
                </a:solidFill>
              </a:rPr>
              <a:t>feeding</a:t>
            </a:r>
            <a:r>
              <a:rPr lang="it-IT" sz="1600" dirty="0">
                <a:solidFill>
                  <a:schemeClr val="accent6">
                    <a:lumMod val="75000"/>
                  </a:schemeClr>
                </a:solidFill>
              </a:rPr>
              <a:t> the list </a:t>
            </a:r>
            <a:r>
              <a:rPr lang="it-IT" sz="1600" dirty="0" err="1">
                <a:solidFill>
                  <a:schemeClr val="accent6">
                    <a:lumMod val="75000"/>
                  </a:schemeClr>
                </a:solidFill>
              </a:rPr>
              <a:t>function</a:t>
            </a:r>
            <a:r>
              <a:rPr lang="it-IT" sz="1600" dirty="0">
                <a:solidFill>
                  <a:schemeClr val="accent6">
                    <a:lumMod val="75000"/>
                  </a:schemeClr>
                </a:solidFill>
              </a:rPr>
              <a:t> a generator </a:t>
            </a:r>
            <a:r>
              <a:rPr lang="it-IT" sz="1600" dirty="0" err="1">
                <a:solidFill>
                  <a:schemeClr val="accent6">
                    <a:lumMod val="75000"/>
                  </a:schemeClr>
                </a:solidFill>
              </a:rPr>
              <a:t>comprehension</a:t>
            </a:r>
            <a:r>
              <a:rPr lang="it-IT" sz="1600" dirty="0">
                <a:solidFill>
                  <a:schemeClr val="accent6">
                    <a:lumMod val="75000"/>
                  </a:schemeClr>
                </a:solidFill>
              </a:rPr>
              <a:t>. </a:t>
            </a:r>
            <a:r>
              <a:rPr lang="it-IT" sz="1600" dirty="0" err="1"/>
              <a:t>However</a:t>
            </a:r>
            <a:r>
              <a:rPr lang="it-IT" sz="1600" dirty="0"/>
              <a:t>, </a:t>
            </a:r>
            <a:r>
              <a:rPr lang="it-IT" sz="1600" dirty="0" err="1"/>
              <a:t>using</a:t>
            </a:r>
            <a:r>
              <a:rPr lang="it-IT" sz="1600" dirty="0"/>
              <a:t> a list </a:t>
            </a:r>
            <a:r>
              <a:rPr lang="it-IT" sz="1600" dirty="0" err="1"/>
              <a:t>comprehension</a:t>
            </a:r>
            <a:r>
              <a:rPr lang="it-IT" sz="1600" dirty="0"/>
              <a:t> </a:t>
            </a:r>
            <a:r>
              <a:rPr lang="it-IT" sz="1600" dirty="0" err="1"/>
              <a:t>is</a:t>
            </a:r>
            <a:r>
              <a:rPr lang="it-IT" sz="1600" dirty="0"/>
              <a:t> </a:t>
            </a:r>
            <a:r>
              <a:rPr lang="it-IT" sz="1600" dirty="0" err="1"/>
              <a:t>slightly</a:t>
            </a:r>
            <a:r>
              <a:rPr lang="it-IT" sz="1600" dirty="0"/>
              <a:t> more </a:t>
            </a:r>
            <a:r>
              <a:rPr lang="it-IT" sz="1600" dirty="0" err="1"/>
              <a:t>efficient</a:t>
            </a:r>
            <a:r>
              <a:rPr lang="it-IT" sz="1600" dirty="0"/>
              <a:t> </a:t>
            </a:r>
            <a:r>
              <a:rPr lang="it-IT" sz="1600" dirty="0" err="1"/>
              <a:t>than</a:t>
            </a:r>
            <a:r>
              <a:rPr lang="it-IT" sz="1600" dirty="0"/>
              <a:t> </a:t>
            </a:r>
            <a:r>
              <a:rPr lang="it-IT" sz="1600" dirty="0" err="1"/>
              <a:t>is</a:t>
            </a:r>
            <a:r>
              <a:rPr lang="it-IT" sz="1600" dirty="0"/>
              <a:t> </a:t>
            </a:r>
            <a:r>
              <a:rPr lang="it-IT" sz="1600" dirty="0" err="1"/>
              <a:t>feeding</a:t>
            </a:r>
            <a:r>
              <a:rPr lang="it-IT" sz="1600" dirty="0"/>
              <a:t> the list </a:t>
            </a:r>
            <a:r>
              <a:rPr lang="it-IT" sz="1600" dirty="0" err="1"/>
              <a:t>function</a:t>
            </a:r>
            <a:r>
              <a:rPr lang="it-IT" sz="1600" dirty="0"/>
              <a:t> a generator </a:t>
            </a:r>
            <a:r>
              <a:rPr lang="it-IT" sz="1600" dirty="0" err="1"/>
              <a:t>comprehension</a:t>
            </a:r>
            <a:r>
              <a:rPr lang="it-IT" sz="1600" dirty="0"/>
              <a:t>.</a:t>
            </a:r>
          </a:p>
          <a:p>
            <a:endParaRPr lang="it-IT" sz="1600" dirty="0"/>
          </a:p>
          <a:p>
            <a:pPr marL="0" indent="0">
              <a:buNone/>
            </a:pPr>
            <a:r>
              <a:rPr lang="it-IT" sz="1600" b="1" i="1" dirty="0">
                <a:latin typeface="Consolas" panose="020B0609020204030204" pitchFamily="49" charset="0"/>
                <a:cs typeface="Consolas" panose="020B0609020204030204" pitchFamily="49" charset="0"/>
              </a:rPr>
              <a:t># </a:t>
            </a:r>
            <a:r>
              <a:rPr lang="it-IT" sz="1600" b="1" i="1" dirty="0" err="1">
                <a:latin typeface="Consolas" panose="020B0609020204030204" pitchFamily="49" charset="0"/>
                <a:cs typeface="Consolas" panose="020B0609020204030204" pitchFamily="49" charset="0"/>
              </a:rPr>
              <a:t>creating</a:t>
            </a:r>
            <a:r>
              <a:rPr lang="it-IT" sz="1600" b="1" i="1" dirty="0">
                <a:latin typeface="Consolas" panose="020B0609020204030204" pitchFamily="49" charset="0"/>
                <a:cs typeface="Consolas" panose="020B0609020204030204" pitchFamily="49" charset="0"/>
              </a:rPr>
              <a:t> a list </a:t>
            </a:r>
            <a:r>
              <a:rPr lang="it-IT" sz="1600" b="1" i="1" dirty="0" err="1">
                <a:latin typeface="Consolas" panose="020B0609020204030204" pitchFamily="49" charset="0"/>
                <a:cs typeface="Consolas" panose="020B0609020204030204" pitchFamily="49" charset="0"/>
              </a:rPr>
              <a:t>using</a:t>
            </a:r>
            <a:r>
              <a:rPr lang="it-IT" sz="1600" b="1" i="1" dirty="0">
                <a:latin typeface="Consolas" panose="020B0609020204030204" pitchFamily="49" charset="0"/>
                <a:cs typeface="Consolas" panose="020B0609020204030204" pitchFamily="49" charset="0"/>
              </a:rPr>
              <a:t> a </a:t>
            </a:r>
            <a:r>
              <a:rPr lang="it-IT" sz="1600" b="1" i="1" dirty="0" err="1">
                <a:latin typeface="Consolas" panose="020B0609020204030204" pitchFamily="49" charset="0"/>
                <a:cs typeface="Consolas" panose="020B0609020204030204" pitchFamily="49" charset="0"/>
              </a:rPr>
              <a:t>comprehension</a:t>
            </a:r>
            <a:r>
              <a:rPr lang="it-IT" sz="1600" b="1" i="1" dirty="0">
                <a:latin typeface="Consolas" panose="020B0609020204030204" pitchFamily="49" charset="0"/>
                <a:cs typeface="Consolas" panose="020B0609020204030204" pitchFamily="49" charset="0"/>
              </a:rPr>
              <a:t> </a:t>
            </a:r>
            <a:r>
              <a:rPr lang="it-IT" sz="1600" b="1" i="1" dirty="0" err="1">
                <a:latin typeface="Consolas" panose="020B0609020204030204" pitchFamily="49" charset="0"/>
                <a:cs typeface="Consolas" panose="020B0609020204030204" pitchFamily="49" charset="0"/>
              </a:rPr>
              <a:t>expression</a:t>
            </a:r>
            <a:r>
              <a:rPr lang="it-IT" sz="1600" b="1"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&gt;&gt;&gt; [i**2 for i in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(10)]</a:t>
            </a:r>
          </a:p>
          <a:p>
            <a:pPr marL="0" indent="0">
              <a:buNone/>
            </a:pPr>
            <a:r>
              <a:rPr lang="it-IT" sz="1600" dirty="0">
                <a:latin typeface="Consolas" panose="020B0609020204030204" pitchFamily="49" charset="0"/>
                <a:cs typeface="Consolas" panose="020B0609020204030204" pitchFamily="49" charset="0"/>
              </a:rPr>
              <a:t>[0, 1, 4, 9, 16, 25, 36, 49, 64, 81]</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b="1" i="1" dirty="0">
                <a:latin typeface="Consolas" panose="020B0609020204030204" pitchFamily="49" charset="0"/>
                <a:cs typeface="Consolas" panose="020B0609020204030204" pitchFamily="49" charset="0"/>
              </a:rPr>
              <a:t># </a:t>
            </a:r>
            <a:r>
              <a:rPr lang="it-IT" sz="1600" b="1" i="1" dirty="0" err="1">
                <a:latin typeface="Consolas" panose="020B0609020204030204" pitchFamily="49" charset="0"/>
                <a:cs typeface="Consolas" panose="020B0609020204030204" pitchFamily="49" charset="0"/>
              </a:rPr>
              <a:t>creating</a:t>
            </a:r>
            <a:r>
              <a:rPr lang="it-IT" sz="1600" b="1" i="1" dirty="0">
                <a:latin typeface="Consolas" panose="020B0609020204030204" pitchFamily="49" charset="0"/>
                <a:cs typeface="Consolas" panose="020B0609020204030204" pitchFamily="49" charset="0"/>
              </a:rPr>
              <a:t> a </a:t>
            </a:r>
            <a:r>
              <a:rPr lang="it-IT" sz="1600" b="1" i="1" dirty="0" err="1">
                <a:latin typeface="Consolas" panose="020B0609020204030204" pitchFamily="49" charset="0"/>
                <a:cs typeface="Consolas" panose="020B0609020204030204" pitchFamily="49" charset="0"/>
              </a:rPr>
              <a:t>tuple</a:t>
            </a:r>
            <a:r>
              <a:rPr lang="it-IT" sz="1600" b="1" i="1" dirty="0">
                <a:latin typeface="Consolas" panose="020B0609020204030204" pitchFamily="49" charset="0"/>
                <a:cs typeface="Consolas" panose="020B0609020204030204" pitchFamily="49" charset="0"/>
              </a:rPr>
              <a:t> </a:t>
            </a:r>
            <a:r>
              <a:rPr lang="it-IT" sz="1600" b="1" i="1" dirty="0" err="1">
                <a:latin typeface="Consolas" panose="020B0609020204030204" pitchFamily="49" charset="0"/>
                <a:cs typeface="Consolas" panose="020B0609020204030204" pitchFamily="49" charset="0"/>
              </a:rPr>
              <a:t>using</a:t>
            </a:r>
            <a:r>
              <a:rPr lang="it-IT" sz="1600" b="1" i="1" dirty="0">
                <a:latin typeface="Consolas" panose="020B0609020204030204" pitchFamily="49" charset="0"/>
                <a:cs typeface="Consolas" panose="020B0609020204030204" pitchFamily="49" charset="0"/>
              </a:rPr>
              <a:t> a </a:t>
            </a:r>
            <a:r>
              <a:rPr lang="it-IT" sz="1600" b="1" i="1" dirty="0" err="1">
                <a:latin typeface="Consolas" panose="020B0609020204030204" pitchFamily="49" charset="0"/>
                <a:cs typeface="Consolas" panose="020B0609020204030204" pitchFamily="49" charset="0"/>
              </a:rPr>
              <a:t>comprehension</a:t>
            </a:r>
            <a:r>
              <a:rPr lang="it-IT" sz="1600" b="1" i="1" dirty="0">
                <a:latin typeface="Consolas" panose="020B0609020204030204" pitchFamily="49" charset="0"/>
                <a:cs typeface="Consolas" panose="020B0609020204030204" pitchFamily="49" charset="0"/>
              </a:rPr>
              <a:t> </a:t>
            </a:r>
            <a:r>
              <a:rPr lang="it-IT" sz="1600" b="1" i="1" dirty="0" err="1">
                <a:latin typeface="Consolas" panose="020B0609020204030204" pitchFamily="49" charset="0"/>
                <a:cs typeface="Consolas" panose="020B0609020204030204" pitchFamily="49" charset="0"/>
              </a:rPr>
              <a:t>expression</a:t>
            </a:r>
            <a:r>
              <a:rPr lang="it-IT" sz="1600" b="1"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&gt;&gt;&gt;</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tuple</a:t>
            </a:r>
            <a:r>
              <a:rPr lang="it-IT" sz="1600" dirty="0">
                <a:latin typeface="Consolas" panose="020B0609020204030204" pitchFamily="49" charset="0"/>
                <a:cs typeface="Consolas" panose="020B0609020204030204" pitchFamily="49" charset="0"/>
              </a:rPr>
              <a:t>(i**2 </a:t>
            </a:r>
            <a:r>
              <a:rPr lang="it-IT" sz="1600" b="1" dirty="0">
                <a:latin typeface="Consolas" panose="020B0609020204030204" pitchFamily="49" charset="0"/>
                <a:cs typeface="Consolas" panose="020B0609020204030204" pitchFamily="49" charset="0"/>
              </a:rPr>
              <a:t>for</a:t>
            </a:r>
            <a:r>
              <a:rPr lang="it-IT" sz="1600" dirty="0">
                <a:latin typeface="Consolas" panose="020B0609020204030204" pitchFamily="49" charset="0"/>
                <a:cs typeface="Consolas" panose="020B0609020204030204" pitchFamily="49" charset="0"/>
              </a:rPr>
              <a:t> i </a:t>
            </a:r>
            <a:r>
              <a:rPr lang="it-IT" sz="1600" b="1" dirty="0">
                <a:latin typeface="Consolas" panose="020B0609020204030204" pitchFamily="49" charset="0"/>
                <a:cs typeface="Consolas" panose="020B0609020204030204" pitchFamily="49" charset="0"/>
              </a:rPr>
              <a:t>in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(5)) </a:t>
            </a:r>
          </a:p>
          <a:p>
            <a:pPr marL="0" indent="0">
              <a:buNone/>
            </a:pPr>
            <a:r>
              <a:rPr lang="it-IT" sz="1600" dirty="0">
                <a:latin typeface="Consolas" panose="020B0609020204030204" pitchFamily="49" charset="0"/>
                <a:cs typeface="Consolas" panose="020B0609020204030204" pitchFamily="49" charset="0"/>
              </a:rPr>
              <a:t>(0, 1, 4, 9, 16)</a:t>
            </a:r>
          </a:p>
          <a:p>
            <a:pPr marL="0" indent="0">
              <a:buNone/>
            </a:pPr>
            <a:endParaRPr lang="it-IT" sz="1600" dirty="0"/>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61</a:t>
            </a:fld>
            <a:endParaRPr lang="it-IT" dirty="0"/>
          </a:p>
        </p:txBody>
      </p:sp>
    </p:spTree>
    <p:extLst>
      <p:ext uri="{BB962C8B-B14F-4D97-AF65-F5344CB8AC3E}">
        <p14:creationId xmlns:p14="http://schemas.microsoft.com/office/powerpoint/2010/main" val="479613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List &amp; </a:t>
            </a:r>
            <a:r>
              <a:rPr lang="it-IT" dirty="0" err="1"/>
              <a:t>Tuple</a:t>
            </a:r>
            <a:r>
              <a:rPr lang="it-IT" dirty="0"/>
              <a:t> </a:t>
            </a:r>
            <a:r>
              <a:rPr lang="it-IT" dirty="0" err="1"/>
              <a:t>Comprehensions</a:t>
            </a:r>
            <a:endParaRPr lang="it-IT"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it-IT" sz="1600" b="1" dirty="0">
                <a:latin typeface="Consolas" panose="020B0609020204030204" pitchFamily="49" charset="0"/>
                <a:cs typeface="Consolas" panose="020B0609020204030204" pitchFamily="49" charset="0"/>
              </a:rPr>
              <a:t># Select </a:t>
            </a:r>
            <a:r>
              <a:rPr lang="it-IT" sz="1600" b="1" dirty="0" err="1">
                <a:latin typeface="Consolas" panose="020B0609020204030204" pitchFamily="49" charset="0"/>
                <a:cs typeface="Consolas" panose="020B0609020204030204" pitchFamily="49" charset="0"/>
              </a:rPr>
              <a:t>all</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words</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containing</a:t>
            </a:r>
            <a:r>
              <a:rPr lang="it-IT" sz="1600" b="1" dirty="0">
                <a:latin typeface="Consolas" panose="020B0609020204030204" pitchFamily="49" charset="0"/>
                <a:cs typeface="Consolas" panose="020B0609020204030204" pitchFamily="49" charset="0"/>
              </a:rPr>
              <a:t> the </a:t>
            </a:r>
            <a:r>
              <a:rPr lang="it-IT" sz="1600" b="1" dirty="0" err="1">
                <a:latin typeface="Consolas" panose="020B0609020204030204" pitchFamily="49" charset="0"/>
                <a:cs typeface="Consolas" panose="020B0609020204030204" pitchFamily="49" charset="0"/>
              </a:rPr>
              <a:t>char</a:t>
            </a:r>
            <a:r>
              <a:rPr lang="it-IT" sz="1600" b="1" dirty="0">
                <a:latin typeface="Consolas" panose="020B0609020204030204" pitchFamily="49" charset="0"/>
                <a:cs typeface="Consolas" panose="020B0609020204030204" pitchFamily="49" charset="0"/>
              </a:rPr>
              <a:t> ‘o’ OR ‘O’</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word_collection</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Python</a:t>
            </a:r>
            <a:r>
              <a:rPr lang="it-IT" sz="1600" dirty="0">
                <a:latin typeface="Consolas" panose="020B0609020204030204" pitchFamily="49" charset="0"/>
                <a:cs typeface="Consolas" panose="020B0609020204030204" pitchFamily="49" charset="0"/>
              </a:rPr>
              <a:t>', 'Like', '</a:t>
            </a:r>
            <a:r>
              <a:rPr lang="it-IT" sz="1600" dirty="0" err="1">
                <a:latin typeface="Consolas" panose="020B0609020204030204" pitchFamily="49" charset="0"/>
                <a:cs typeface="Consolas" panose="020B0609020204030204" pitchFamily="49" charset="0"/>
              </a:rPr>
              <a:t>You</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Mean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It</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without</a:t>
            </a:r>
            <a:r>
              <a:rPr lang="it-IT" sz="1600" b="1" dirty="0">
                <a:latin typeface="Consolas" panose="020B0609020204030204" pitchFamily="49" charset="0"/>
                <a:cs typeface="Consolas" panose="020B0609020204030204" pitchFamily="49" charset="0"/>
              </a:rPr>
              <a:t> list </a:t>
            </a:r>
            <a:r>
              <a:rPr lang="it-IT" sz="1600" b="1" dirty="0" err="1">
                <a:latin typeface="Consolas" panose="020B0609020204030204" pitchFamily="49" charset="0"/>
                <a:cs typeface="Consolas" panose="020B0609020204030204" pitchFamily="49" charset="0"/>
              </a:rPr>
              <a:t>comprehension</a:t>
            </a:r>
            <a:r>
              <a:rPr lang="it-IT" sz="1600" b="1" dirty="0">
                <a:latin typeface="Consolas" panose="020B0609020204030204" pitchFamily="49" charset="0"/>
                <a:cs typeface="Consolas" panose="020B0609020204030204" pitchFamily="49" charset="0"/>
              </a:rPr>
              <a:t> (4 </a:t>
            </a:r>
            <a:r>
              <a:rPr lang="it-IT" sz="1600" b="1" dirty="0" err="1">
                <a:latin typeface="Consolas" panose="020B0609020204030204" pitchFamily="49" charset="0"/>
                <a:cs typeface="Consolas" panose="020B0609020204030204" pitchFamily="49" charset="0"/>
              </a:rPr>
              <a:t>lines</a:t>
            </a:r>
            <a:r>
              <a:rPr lang="it-IT" sz="1600" b="1"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words_with_o</a:t>
            </a:r>
            <a:r>
              <a:rPr lang="it-IT" sz="1600" dirty="0">
                <a:latin typeface="Consolas" panose="020B0609020204030204" pitchFamily="49" charset="0"/>
                <a:cs typeface="Consolas" panose="020B0609020204030204" pitchFamily="49" charset="0"/>
              </a:rPr>
              <a:t> = []</a:t>
            </a:r>
          </a:p>
          <a:p>
            <a:pPr marL="0" indent="0">
              <a:buNone/>
            </a:pPr>
            <a:r>
              <a:rPr lang="it-IT" sz="1600" dirty="0">
                <a:latin typeface="Consolas" panose="020B0609020204030204" pitchFamily="49" charset="0"/>
                <a:cs typeface="Consolas" panose="020B0609020204030204" pitchFamily="49" charset="0"/>
              </a:rPr>
              <a:t>for word in </a:t>
            </a:r>
            <a:r>
              <a:rPr lang="it-IT" sz="1600" dirty="0" err="1">
                <a:latin typeface="Consolas" panose="020B0609020204030204" pitchFamily="49" charset="0"/>
                <a:cs typeface="Consolas" panose="020B0609020204030204" pitchFamily="49" charset="0"/>
              </a:rPr>
              <a:t>word_collection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"o" in </a:t>
            </a:r>
            <a:r>
              <a:rPr lang="it-IT" sz="1600" dirty="0" err="1">
                <a:latin typeface="Consolas" panose="020B0609020204030204" pitchFamily="49" charset="0"/>
                <a:cs typeface="Consolas" panose="020B0609020204030204" pitchFamily="49" charset="0"/>
              </a:rPr>
              <a:t>word.lower</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words_with_o.append</a:t>
            </a:r>
            <a:r>
              <a:rPr lang="it-IT" sz="1600" dirty="0">
                <a:latin typeface="Consolas" panose="020B0609020204030204" pitchFamily="49" charset="0"/>
                <a:cs typeface="Consolas" panose="020B0609020204030204" pitchFamily="49" charset="0"/>
              </a:rPr>
              <a:t>(word)</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b="1" dirty="0">
                <a:latin typeface="Consolas" panose="020B0609020204030204" pitchFamily="49" charset="0"/>
                <a:cs typeface="Consolas" panose="020B0609020204030204" pitchFamily="49" charset="0"/>
              </a:rPr>
              <a:t># with list </a:t>
            </a:r>
            <a:r>
              <a:rPr lang="it-IT" sz="1600" b="1" dirty="0" err="1">
                <a:latin typeface="Consolas" panose="020B0609020204030204" pitchFamily="49" charset="0"/>
                <a:cs typeface="Consolas" panose="020B0609020204030204" pitchFamily="49" charset="0"/>
              </a:rPr>
              <a:t>comprehension</a:t>
            </a:r>
            <a:r>
              <a:rPr lang="it-IT" sz="1600" b="1" dirty="0">
                <a:latin typeface="Consolas" panose="020B0609020204030204" pitchFamily="49" charset="0"/>
                <a:cs typeface="Consolas" panose="020B0609020204030204" pitchFamily="49" charset="0"/>
              </a:rPr>
              <a:t> (1 line)</a:t>
            </a:r>
          </a:p>
          <a:p>
            <a:pPr marL="0" indent="0">
              <a:buNone/>
            </a:pPr>
            <a:r>
              <a:rPr lang="it-IT" sz="1600" dirty="0" err="1">
                <a:latin typeface="Consolas" panose="020B0609020204030204" pitchFamily="49" charset="0"/>
                <a:cs typeface="Consolas" panose="020B0609020204030204" pitchFamily="49" charset="0"/>
              </a:rPr>
              <a:t>words_with_o</a:t>
            </a:r>
            <a:r>
              <a:rPr lang="it-IT" sz="1600" dirty="0">
                <a:latin typeface="Consolas" panose="020B0609020204030204" pitchFamily="49" charset="0"/>
                <a:cs typeface="Consolas" panose="020B0609020204030204" pitchFamily="49" charset="0"/>
              </a:rPr>
              <a:t> = [word for word in </a:t>
            </a:r>
            <a:r>
              <a:rPr lang="it-IT" sz="1600" dirty="0" err="1">
                <a:latin typeface="Consolas" panose="020B0609020204030204" pitchFamily="49" charset="0"/>
                <a:cs typeface="Consolas" panose="020B0609020204030204" pitchFamily="49" charset="0"/>
              </a:rPr>
              <a:t>word_collection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"o" in </a:t>
            </a:r>
            <a:r>
              <a:rPr lang="it-IT" sz="1600" dirty="0" err="1">
                <a:latin typeface="Consolas" panose="020B0609020204030204" pitchFamily="49" charset="0"/>
                <a:cs typeface="Consolas" panose="020B0609020204030204" pitchFamily="49" charset="0"/>
              </a:rPr>
              <a:t>word.lower</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62</a:t>
            </a:fld>
            <a:endParaRPr lang="it-IT" dirty="0"/>
          </a:p>
        </p:txBody>
      </p:sp>
    </p:spTree>
    <p:extLst>
      <p:ext uri="{BB962C8B-B14F-4D97-AF65-F5344CB8AC3E}">
        <p14:creationId xmlns:p14="http://schemas.microsoft.com/office/powerpoint/2010/main" val="37940859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List &amp; </a:t>
            </a:r>
            <a:r>
              <a:rPr lang="it-IT" dirty="0" err="1"/>
              <a:t>Tuple</a:t>
            </a:r>
            <a:r>
              <a:rPr lang="it-IT" dirty="0"/>
              <a:t> </a:t>
            </a:r>
            <a:r>
              <a:rPr lang="it-IT" dirty="0" err="1"/>
              <a:t>Comprehensions</a:t>
            </a:r>
            <a:endParaRPr lang="it-IT"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Skip</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all</a:t>
            </a:r>
            <a:r>
              <a:rPr lang="it-IT" sz="1600" b="1" dirty="0">
                <a:latin typeface="Consolas" panose="020B0609020204030204" pitchFamily="49" charset="0"/>
                <a:cs typeface="Consolas" panose="020B0609020204030204" pitchFamily="49" charset="0"/>
              </a:rPr>
              <a:t> non-</a:t>
            </a:r>
            <a:r>
              <a:rPr lang="it-IT" sz="1600" b="1" dirty="0" err="1">
                <a:latin typeface="Consolas" panose="020B0609020204030204" pitchFamily="49" charset="0"/>
                <a:cs typeface="Consolas" panose="020B0609020204030204" pitchFamily="49" charset="0"/>
              </a:rPr>
              <a:t>lowercased</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letters</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including</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punctuation</a:t>
            </a:r>
            <a:r>
              <a:rPr lang="it-IT" sz="1600" b="1" dirty="0">
                <a:latin typeface="Consolas" panose="020B0609020204030204" pitchFamily="49" charset="0"/>
                <a:cs typeface="Consolas" panose="020B0609020204030204" pitchFamily="49" charset="0"/>
              </a:rPr>
              <a:t>)</a:t>
            </a: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Append</a:t>
            </a:r>
            <a:r>
              <a:rPr lang="it-IT" sz="1600" b="1" dirty="0">
                <a:latin typeface="Consolas" panose="020B0609020204030204" pitchFamily="49" charset="0"/>
                <a:cs typeface="Consolas" panose="020B0609020204030204" pitchFamily="49" charset="0"/>
              </a:rPr>
              <a:t> 1 </a:t>
            </a:r>
            <a:r>
              <a:rPr lang="it-IT" sz="1600" b="1" dirty="0" err="1">
                <a:latin typeface="Consolas" panose="020B0609020204030204" pitchFamily="49" charset="0"/>
                <a:cs typeface="Consolas" panose="020B0609020204030204" pitchFamily="49" charset="0"/>
              </a:rPr>
              <a:t>if</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lowercase</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letter</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is</a:t>
            </a:r>
            <a:r>
              <a:rPr lang="it-IT" sz="1600" b="1" dirty="0">
                <a:latin typeface="Consolas" panose="020B0609020204030204" pitchFamily="49" charset="0"/>
                <a:cs typeface="Consolas" panose="020B0609020204030204" pitchFamily="49" charset="0"/>
              </a:rPr>
              <a:t> "o"</a:t>
            </a: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Append</a:t>
            </a:r>
            <a:r>
              <a:rPr lang="it-IT" sz="1600" b="1" dirty="0">
                <a:latin typeface="Consolas" panose="020B0609020204030204" pitchFamily="49" charset="0"/>
                <a:cs typeface="Consolas" panose="020B0609020204030204" pitchFamily="49" charset="0"/>
              </a:rPr>
              <a:t> 0 </a:t>
            </a:r>
            <a:r>
              <a:rPr lang="it-IT" sz="1600" b="1" dirty="0" err="1">
                <a:latin typeface="Consolas" panose="020B0609020204030204" pitchFamily="49" charset="0"/>
                <a:cs typeface="Consolas" panose="020B0609020204030204" pitchFamily="49" charset="0"/>
              </a:rPr>
              <a:t>if</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lowercase</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letter</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is</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not</a:t>
            </a:r>
            <a:r>
              <a:rPr lang="it-IT" sz="1600" b="1" dirty="0">
                <a:latin typeface="Consolas" panose="020B0609020204030204" pitchFamily="49" charset="0"/>
                <a:cs typeface="Consolas" panose="020B0609020204030204" pitchFamily="49" charset="0"/>
              </a:rPr>
              <a:t> "o"</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a:t>
            </a:r>
            <a:r>
              <a:rPr lang="it-IT" sz="1600" dirty="0">
                <a:latin typeface="Consolas" panose="020B0609020204030204" pitchFamily="49" charset="0"/>
                <a:cs typeface="Consolas" panose="020B0609020204030204" pitchFamily="49" charset="0"/>
              </a:rPr>
              <a:t> = 'Hello. How Are </a:t>
            </a:r>
            <a:r>
              <a:rPr lang="it-IT" sz="1600" dirty="0" err="1">
                <a:latin typeface="Consolas" panose="020B0609020204030204" pitchFamily="49" charset="0"/>
                <a:cs typeface="Consolas" panose="020B0609020204030204" pitchFamily="49" charset="0"/>
              </a:rPr>
              <a:t>You</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without</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comprehension</a:t>
            </a:r>
            <a:endParaRPr lang="it-IT" sz="1600" b="1"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out = []</a:t>
            </a:r>
          </a:p>
          <a:p>
            <a:pPr marL="0" indent="0">
              <a:buNone/>
            </a:pPr>
            <a:r>
              <a:rPr lang="it-IT" sz="1600" dirty="0">
                <a:latin typeface="Consolas" panose="020B0609020204030204" pitchFamily="49" charset="0"/>
                <a:cs typeface="Consolas" panose="020B0609020204030204" pitchFamily="49" charset="0"/>
              </a:rPr>
              <a:t>for i in </a:t>
            </a:r>
            <a:r>
              <a:rPr lang="it-IT" sz="1600" dirty="0" err="1">
                <a:latin typeface="Consolas" panose="020B0609020204030204" pitchFamily="49" charset="0"/>
                <a:cs typeface="Consolas" panose="020B0609020204030204" pitchFamily="49" charset="0"/>
              </a:rPr>
              <a:t>s</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i.islower</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out.append</a:t>
            </a:r>
            <a:r>
              <a:rPr lang="it-IT" sz="1600" dirty="0">
                <a:latin typeface="Consolas" panose="020B0609020204030204" pitchFamily="49" charset="0"/>
                <a:cs typeface="Consolas" panose="020B0609020204030204" pitchFamily="49" charset="0"/>
              </a:rPr>
              <a:t>(1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i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"o" else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b="1" dirty="0">
                <a:latin typeface="Consolas" panose="020B0609020204030204" pitchFamily="49" charset="0"/>
                <a:cs typeface="Consolas" panose="020B0609020204030204" pitchFamily="49" charset="0"/>
              </a:rPr>
              <a:t># with </a:t>
            </a:r>
            <a:r>
              <a:rPr lang="it-IT" sz="1600" b="1" dirty="0" err="1">
                <a:latin typeface="Consolas" panose="020B0609020204030204" pitchFamily="49" charset="0"/>
                <a:cs typeface="Consolas" panose="020B0609020204030204" pitchFamily="49" charset="0"/>
              </a:rPr>
              <a:t>comprehension</a:t>
            </a:r>
            <a:endParaRPr lang="it-IT" sz="1600" b="1"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out = [(1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letter</a:t>
            </a:r>
            <a:r>
              <a:rPr lang="it-IT" sz="1600" dirty="0">
                <a:latin typeface="Consolas" panose="020B0609020204030204" pitchFamily="49" charset="0"/>
                <a:cs typeface="Consolas" panose="020B0609020204030204" pitchFamily="49" charset="0"/>
              </a:rPr>
              <a:t> == 'o' else 0) for </a:t>
            </a:r>
            <a:r>
              <a:rPr lang="it-IT" sz="1600" dirty="0" err="1">
                <a:latin typeface="Consolas" panose="020B0609020204030204" pitchFamily="49" charset="0"/>
                <a:cs typeface="Consolas" panose="020B0609020204030204" pitchFamily="49" charset="0"/>
              </a:rPr>
              <a:t>letter</a:t>
            </a:r>
            <a:r>
              <a:rPr lang="it-IT" sz="1600" dirty="0">
                <a:latin typeface="Consolas" panose="020B0609020204030204" pitchFamily="49" charset="0"/>
                <a:cs typeface="Consolas" panose="020B0609020204030204" pitchFamily="49" charset="0"/>
              </a:rPr>
              <a:t> in </a:t>
            </a:r>
            <a:r>
              <a:rPr lang="it-IT" sz="1600" dirty="0" err="1">
                <a:latin typeface="Consolas" panose="020B0609020204030204" pitchFamily="49" charset="0"/>
                <a:cs typeface="Consolas" panose="020B0609020204030204" pitchFamily="49" charset="0"/>
              </a:rPr>
              <a:t>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letter.islower</a:t>
            </a:r>
            <a:r>
              <a:rPr lang="it-IT" sz="1600" dirty="0">
                <a:latin typeface="Consolas" panose="020B0609020204030204" pitchFamily="49" charset="0"/>
                <a:cs typeface="Consolas" panose="020B0609020204030204" pitchFamily="49" charset="0"/>
              </a:rPr>
              <a:t>()]</a:t>
            </a:r>
          </a:p>
          <a:p>
            <a:pPr marL="0" indent="0">
              <a:buNone/>
            </a:pPr>
            <a:endParaRPr lang="it-IT" sz="1600" dirty="0"/>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63</a:t>
            </a:fld>
            <a:endParaRPr lang="it-IT" dirty="0"/>
          </a:p>
        </p:txBody>
      </p:sp>
    </p:spTree>
    <p:extLst>
      <p:ext uri="{BB962C8B-B14F-4D97-AF65-F5344CB8AC3E}">
        <p14:creationId xmlns:p14="http://schemas.microsoft.com/office/powerpoint/2010/main" val="20550457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D6E3-E479-F342-942F-047DCFF812B2}"/>
              </a:ext>
            </a:extLst>
          </p:cNvPr>
          <p:cNvSpPr>
            <a:spLocks noGrp="1"/>
          </p:cNvSpPr>
          <p:nvPr>
            <p:ph type="title"/>
          </p:nvPr>
        </p:nvSpPr>
        <p:spPr/>
        <p:txBody>
          <a:bodyPr/>
          <a:lstStyle/>
          <a:p>
            <a:r>
              <a:rPr lang="en-GB" dirty="0"/>
              <a:t>Dictionary Comprehension</a:t>
            </a:r>
          </a:p>
        </p:txBody>
      </p:sp>
      <p:sp>
        <p:nvSpPr>
          <p:cNvPr id="3" name="Content Placeholder 2">
            <a:extLst>
              <a:ext uri="{FF2B5EF4-FFF2-40B4-BE49-F238E27FC236}">
                <a16:creationId xmlns:a16="http://schemas.microsoft.com/office/drawing/2014/main" id="{9CAAA192-8B93-E648-B112-D8A5EFB7FFD2}"/>
              </a:ext>
            </a:extLst>
          </p:cNvPr>
          <p:cNvSpPr>
            <a:spLocks noGrp="1"/>
          </p:cNvSpPr>
          <p:nvPr>
            <p:ph sz="half" idx="1"/>
          </p:nvPr>
        </p:nvSpPr>
        <p:spPr/>
        <p:txBody>
          <a:bodyPr/>
          <a:lstStyle/>
          <a:p>
            <a:r>
              <a:rPr lang="en-GB" sz="2000" dirty="0">
                <a:solidFill>
                  <a:schemeClr val="accent6">
                    <a:lumMod val="75000"/>
                  </a:schemeClr>
                </a:solidFill>
              </a:rPr>
              <a:t>Dictionary comprehension is an elegant and concise way to create a new dictionary from an </a:t>
            </a:r>
            <a:r>
              <a:rPr lang="en-GB" sz="2000" dirty="0" err="1">
                <a:solidFill>
                  <a:schemeClr val="accent6">
                    <a:lumMod val="75000"/>
                  </a:schemeClr>
                </a:solidFill>
              </a:rPr>
              <a:t>iterable</a:t>
            </a:r>
            <a:r>
              <a:rPr lang="en-GB" sz="2000" dirty="0">
                <a:solidFill>
                  <a:schemeClr val="accent6">
                    <a:lumMod val="75000"/>
                  </a:schemeClr>
                </a:solidFill>
              </a:rPr>
              <a:t>.</a:t>
            </a:r>
          </a:p>
          <a:p>
            <a:r>
              <a:rPr lang="en-GB" sz="2000" dirty="0"/>
              <a:t>Dictionary comprehension consists of an expression pair (key: value) followed by a for statement inside curly braces {}.</a:t>
            </a:r>
          </a:p>
        </p:txBody>
      </p:sp>
      <p:sp>
        <p:nvSpPr>
          <p:cNvPr id="4" name="Content Placeholder 3">
            <a:extLst>
              <a:ext uri="{FF2B5EF4-FFF2-40B4-BE49-F238E27FC236}">
                <a16:creationId xmlns:a16="http://schemas.microsoft.com/office/drawing/2014/main" id="{9961DA2D-280E-ED46-BF8B-350801E708C0}"/>
              </a:ext>
            </a:extLst>
          </p:cNvPr>
          <p:cNvSpPr>
            <a:spLocks noGrp="1"/>
          </p:cNvSpPr>
          <p:nvPr>
            <p:ph sz="half" idx="2"/>
          </p:nvPr>
        </p:nvSpPr>
        <p:spPr/>
        <p:txBody>
          <a:bodyPr/>
          <a:lstStyle/>
          <a:p>
            <a:pPr marL="0" indent="0">
              <a:buNone/>
            </a:pPr>
            <a:r>
              <a:rPr lang="en-GB" sz="1400" b="1" dirty="0">
                <a:latin typeface="Consolas" panose="020B0609020204030204" pitchFamily="49" charset="0"/>
                <a:cs typeface="Consolas" panose="020B0609020204030204" pitchFamily="49" charset="0"/>
              </a:rPr>
              <a:t># Without Dictionary Comprehension</a:t>
            </a:r>
          </a:p>
          <a:p>
            <a:pPr marL="0" indent="0">
              <a:buNone/>
            </a:pPr>
            <a:r>
              <a:rPr lang="en-GB" sz="1400" dirty="0">
                <a:latin typeface="Consolas" panose="020B0609020204030204" pitchFamily="49" charset="0"/>
                <a:cs typeface="Consolas" panose="020B0609020204030204" pitchFamily="49" charset="0"/>
              </a:rPr>
              <a:t>squares = {}</a:t>
            </a:r>
          </a:p>
          <a:p>
            <a:pPr marL="0" indent="0">
              <a:buNone/>
            </a:pPr>
            <a:r>
              <a:rPr lang="en-GB" sz="1400" dirty="0">
                <a:latin typeface="Consolas" panose="020B0609020204030204" pitchFamily="49" charset="0"/>
                <a:cs typeface="Consolas" panose="020B0609020204030204" pitchFamily="49" charset="0"/>
              </a:rPr>
              <a:t>for x in range(6):</a:t>
            </a:r>
          </a:p>
          <a:p>
            <a:pPr marL="0" indent="0">
              <a:buNone/>
            </a:pPr>
            <a:r>
              <a:rPr lang="en-GB" sz="1400" dirty="0">
                <a:latin typeface="Consolas" panose="020B0609020204030204" pitchFamily="49" charset="0"/>
                <a:cs typeface="Consolas" panose="020B0609020204030204" pitchFamily="49" charset="0"/>
              </a:rPr>
              <a:t>    squares[x] = x*x</a:t>
            </a:r>
          </a:p>
          <a:p>
            <a:pPr marL="0" indent="0">
              <a:buNone/>
            </a:pPr>
            <a:r>
              <a:rPr lang="en-GB" sz="1400" dirty="0">
                <a:latin typeface="Consolas" panose="020B0609020204030204" pitchFamily="49" charset="0"/>
                <a:cs typeface="Consolas" panose="020B0609020204030204" pitchFamily="49" charset="0"/>
              </a:rPr>
              <a:t>print(squares)</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a:t>
            </a:r>
          </a:p>
          <a:p>
            <a:pPr marL="0" indent="0">
              <a:buNone/>
            </a:pPr>
            <a:r>
              <a:rPr lang="en-GB" sz="1400" dirty="0">
                <a:latin typeface="Consolas" panose="020B0609020204030204" pitchFamily="49" charset="0"/>
                <a:cs typeface="Consolas" panose="020B0609020204030204" pitchFamily="49" charset="0"/>
              </a:rPr>
              <a:t>{0: 0, 1: 1, 2: 4, 3: 9, 4: 16, 5: 25}</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b="1" dirty="0">
                <a:latin typeface="Consolas" panose="020B0609020204030204" pitchFamily="49" charset="0"/>
                <a:cs typeface="Consolas" panose="020B0609020204030204" pitchFamily="49" charset="0"/>
              </a:rPr>
              <a:t># With Dictionary Comprehension</a:t>
            </a:r>
          </a:p>
          <a:p>
            <a:pPr marL="0" indent="0">
              <a:buNone/>
            </a:pPr>
            <a:r>
              <a:rPr lang="en-GB" sz="1400" dirty="0">
                <a:latin typeface="Consolas" panose="020B0609020204030204" pitchFamily="49" charset="0"/>
                <a:cs typeface="Consolas" panose="020B0609020204030204" pitchFamily="49" charset="0"/>
              </a:rPr>
              <a:t>squares = {x: x*x for x in range(6)}</a:t>
            </a:r>
          </a:p>
          <a:p>
            <a:pPr marL="0" indent="0">
              <a:buNone/>
            </a:pPr>
            <a:r>
              <a:rPr lang="en-GB" sz="1400" dirty="0">
                <a:latin typeface="Consolas" panose="020B0609020204030204" pitchFamily="49" charset="0"/>
                <a:cs typeface="Consolas" panose="020B0609020204030204" pitchFamily="49" charset="0"/>
              </a:rPr>
              <a:t>print(squares)</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a:t>
            </a:r>
          </a:p>
          <a:p>
            <a:pPr marL="0" indent="0">
              <a:buNone/>
            </a:pPr>
            <a:r>
              <a:rPr lang="en-GB" sz="1400" dirty="0">
                <a:latin typeface="Consolas" panose="020B0609020204030204" pitchFamily="49" charset="0"/>
                <a:cs typeface="Consolas" panose="020B0609020204030204" pitchFamily="49" charset="0"/>
              </a:rPr>
              <a:t>{0: 0, 1: 1, 2: 4, 3: 9, 4: 16, 5: 25}</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B1D7C776-3B1D-4A47-BAC5-DFF4F3CC9640}"/>
              </a:ext>
            </a:extLst>
          </p:cNvPr>
          <p:cNvSpPr>
            <a:spLocks noGrp="1"/>
          </p:cNvSpPr>
          <p:nvPr>
            <p:ph type="sldNum" sz="quarter" idx="10"/>
          </p:nvPr>
        </p:nvSpPr>
        <p:spPr/>
        <p:txBody>
          <a:bodyPr/>
          <a:lstStyle/>
          <a:p>
            <a:pPr>
              <a:defRPr/>
            </a:pPr>
            <a:fld id="{C0F5EEF4-5380-CA44-921D-21E069A5ECCA}" type="slidenum">
              <a:rPr lang="it-IT" smtClean="0"/>
              <a:pPr>
                <a:defRPr/>
              </a:pPr>
              <a:t>64</a:t>
            </a:fld>
            <a:endParaRPr lang="it-IT" dirty="0"/>
          </a:p>
        </p:txBody>
      </p:sp>
    </p:spTree>
    <p:extLst>
      <p:ext uri="{BB962C8B-B14F-4D97-AF65-F5344CB8AC3E}">
        <p14:creationId xmlns:p14="http://schemas.microsoft.com/office/powerpoint/2010/main" val="9947040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err="1"/>
              <a:t>Itertools</a:t>
            </a:r>
            <a:endParaRPr lang="it-IT"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2000" dirty="0" err="1"/>
              <a:t>Python</a:t>
            </a:r>
            <a:r>
              <a:rPr lang="it-IT" sz="2000" dirty="0"/>
              <a:t> </a:t>
            </a:r>
            <a:r>
              <a:rPr lang="it-IT" sz="2000" dirty="0" err="1"/>
              <a:t>has</a:t>
            </a:r>
            <a:r>
              <a:rPr lang="it-IT" sz="2000" dirty="0"/>
              <a:t> an </a:t>
            </a:r>
            <a:r>
              <a:rPr lang="it-IT" sz="2000" dirty="0" err="1"/>
              <a:t>itertools</a:t>
            </a:r>
            <a:r>
              <a:rPr lang="it-IT" sz="2000" dirty="0"/>
              <a:t> </a:t>
            </a:r>
            <a:r>
              <a:rPr lang="it-IT" sz="2000" dirty="0" err="1"/>
              <a:t>module</a:t>
            </a:r>
            <a:r>
              <a:rPr lang="it-IT" sz="2000" dirty="0"/>
              <a:t>, </a:t>
            </a:r>
            <a:r>
              <a:rPr lang="it-IT" sz="2000" dirty="0" err="1"/>
              <a:t>which</a:t>
            </a:r>
            <a:r>
              <a:rPr lang="it-IT" sz="2000" dirty="0"/>
              <a:t> </a:t>
            </a:r>
            <a:r>
              <a:rPr lang="it-IT" sz="2000" dirty="0" err="1"/>
              <a:t>provides</a:t>
            </a:r>
            <a:r>
              <a:rPr lang="it-IT" sz="2000" dirty="0"/>
              <a:t> a core set of fast, </a:t>
            </a:r>
            <a:r>
              <a:rPr lang="it-IT" sz="2000" dirty="0" err="1"/>
              <a:t>memory-efficient</a:t>
            </a:r>
            <a:r>
              <a:rPr lang="it-IT" sz="2000" dirty="0"/>
              <a:t> </a:t>
            </a:r>
            <a:r>
              <a:rPr lang="it-IT" sz="2000" dirty="0" err="1"/>
              <a:t>tools</a:t>
            </a:r>
            <a:r>
              <a:rPr lang="it-IT" sz="2000" dirty="0"/>
              <a:t> for </a:t>
            </a:r>
            <a:r>
              <a:rPr lang="it-IT" sz="2000" dirty="0" err="1"/>
              <a:t>creating</a:t>
            </a:r>
            <a:r>
              <a:rPr lang="it-IT" sz="2000" dirty="0"/>
              <a:t> </a:t>
            </a:r>
            <a:r>
              <a:rPr lang="it-IT" sz="2000" dirty="0" err="1"/>
              <a:t>iterators</a:t>
            </a:r>
            <a:r>
              <a:rPr lang="it-IT" sz="2000" dirty="0"/>
              <a:t>. The </a:t>
            </a:r>
            <a:r>
              <a:rPr lang="it-IT" sz="2000" dirty="0" err="1"/>
              <a:t>majority</a:t>
            </a:r>
            <a:r>
              <a:rPr lang="it-IT" sz="2000" dirty="0"/>
              <a:t> of </a:t>
            </a:r>
            <a:r>
              <a:rPr lang="it-IT" sz="2000" dirty="0" err="1"/>
              <a:t>these</a:t>
            </a:r>
            <a:r>
              <a:rPr lang="it-IT" sz="2000" dirty="0"/>
              <a:t> </a:t>
            </a:r>
            <a:r>
              <a:rPr lang="it-IT" sz="2000" dirty="0" err="1"/>
              <a:t>functions</a:t>
            </a:r>
            <a:r>
              <a:rPr lang="it-IT" sz="2000" dirty="0"/>
              <a:t> create </a:t>
            </a:r>
            <a:r>
              <a:rPr lang="it-IT" sz="2000" dirty="0" err="1"/>
              <a:t>generators</a:t>
            </a:r>
            <a:r>
              <a:rPr lang="it-IT" sz="2000" dirty="0"/>
              <a:t>, </a:t>
            </a:r>
            <a:r>
              <a:rPr lang="it-IT" sz="2000" dirty="0" err="1"/>
              <a:t>thus</a:t>
            </a:r>
            <a:r>
              <a:rPr lang="it-IT" sz="2000" dirty="0"/>
              <a:t> </a:t>
            </a:r>
            <a:r>
              <a:rPr lang="it-IT" sz="2000" dirty="0" err="1"/>
              <a:t>we</a:t>
            </a:r>
            <a:r>
              <a:rPr lang="it-IT" sz="2000" dirty="0"/>
              <a:t> </a:t>
            </a:r>
            <a:r>
              <a:rPr lang="it-IT" sz="2000" dirty="0" err="1"/>
              <a:t>will</a:t>
            </a:r>
            <a:r>
              <a:rPr lang="it-IT" sz="2000" dirty="0"/>
              <a:t> </a:t>
            </a:r>
            <a:r>
              <a:rPr lang="it-IT" sz="2000" dirty="0" err="1"/>
              <a:t>have</a:t>
            </a:r>
            <a:r>
              <a:rPr lang="it-IT" sz="2000" dirty="0"/>
              <a:t> to iterate over </a:t>
            </a:r>
            <a:r>
              <a:rPr lang="it-IT" sz="2000" dirty="0" err="1"/>
              <a:t>them</a:t>
            </a:r>
            <a:r>
              <a:rPr lang="it-IT" sz="2000" dirty="0"/>
              <a:t> in </a:t>
            </a:r>
            <a:r>
              <a:rPr lang="it-IT" sz="2000" dirty="0" err="1"/>
              <a:t>order</a:t>
            </a:r>
            <a:r>
              <a:rPr lang="it-IT" sz="2000" dirty="0"/>
              <a:t> to </a:t>
            </a:r>
            <a:r>
              <a:rPr lang="it-IT" sz="2000" dirty="0" err="1"/>
              <a:t>explicitly</a:t>
            </a:r>
            <a:r>
              <a:rPr lang="it-IT" sz="2000" dirty="0"/>
              <a:t> </a:t>
            </a:r>
            <a:r>
              <a:rPr lang="it-IT" sz="2000" dirty="0" err="1"/>
              <a:t>demonstrate</a:t>
            </a:r>
            <a:r>
              <a:rPr lang="it-IT" sz="2000" dirty="0"/>
              <a:t> </a:t>
            </a:r>
            <a:r>
              <a:rPr lang="it-IT" sz="2000" dirty="0" err="1"/>
              <a:t>their</a:t>
            </a:r>
            <a:r>
              <a:rPr lang="it-IT" sz="2000" dirty="0"/>
              <a:t> use. </a:t>
            </a:r>
          </a:p>
          <a:p>
            <a:r>
              <a:rPr lang="it-IT" sz="2000" dirty="0" err="1"/>
              <a:t>There</a:t>
            </a:r>
            <a:r>
              <a:rPr lang="it-IT" sz="2000" dirty="0"/>
              <a:t> are </a:t>
            </a:r>
            <a:r>
              <a:rPr lang="it-IT" sz="2000" dirty="0" err="1"/>
              <a:t>three</a:t>
            </a:r>
            <a:r>
              <a:rPr lang="it-IT" sz="2000" dirty="0"/>
              <a:t> </a:t>
            </a:r>
            <a:r>
              <a:rPr lang="it-IT" sz="2000" dirty="0" err="1"/>
              <a:t>built</a:t>
            </a:r>
            <a:r>
              <a:rPr lang="it-IT" sz="2000" dirty="0"/>
              <a:t>-in </a:t>
            </a:r>
            <a:r>
              <a:rPr lang="it-IT" sz="2000" dirty="0" err="1"/>
              <a:t>functions</a:t>
            </a:r>
            <a:r>
              <a:rPr lang="it-IT" sz="2000" dirty="0"/>
              <a:t>, </a:t>
            </a:r>
            <a:r>
              <a:rPr lang="it-IT" sz="2000" dirty="0" err="1">
                <a:solidFill>
                  <a:schemeClr val="accent6">
                    <a:lumMod val="75000"/>
                  </a:schemeClr>
                </a:solidFill>
              </a:rPr>
              <a:t>range</a:t>
            </a:r>
            <a:r>
              <a:rPr lang="it-IT" sz="2000" dirty="0"/>
              <a:t>, </a:t>
            </a:r>
            <a:r>
              <a:rPr lang="it-IT" sz="2000" dirty="0">
                <a:solidFill>
                  <a:schemeClr val="accent6">
                    <a:lumMod val="75000"/>
                  </a:schemeClr>
                </a:solidFill>
              </a:rPr>
              <a:t>enumerate</a:t>
            </a:r>
            <a:r>
              <a:rPr lang="it-IT" sz="2000" dirty="0"/>
              <a:t>, and </a:t>
            </a:r>
            <a:r>
              <a:rPr lang="it-IT" sz="2000" dirty="0">
                <a:solidFill>
                  <a:schemeClr val="accent6">
                    <a:lumMod val="75000"/>
                  </a:schemeClr>
                </a:solidFill>
              </a:rPr>
              <a:t>zip</a:t>
            </a:r>
            <a:r>
              <a:rPr lang="it-IT" sz="2000" dirty="0"/>
              <a:t>, </a:t>
            </a:r>
            <a:r>
              <a:rPr lang="it-IT" sz="2000" dirty="0" err="1"/>
              <a:t>that</a:t>
            </a:r>
            <a:r>
              <a:rPr lang="it-IT" sz="2000" dirty="0"/>
              <a:t> </a:t>
            </a:r>
            <a:r>
              <a:rPr lang="it-IT" sz="2000" dirty="0" err="1"/>
              <a:t>belong</a:t>
            </a:r>
            <a:r>
              <a:rPr lang="it-IT" sz="2000" dirty="0"/>
              <a:t> in </a:t>
            </a:r>
            <a:r>
              <a:rPr lang="it-IT" sz="2000" dirty="0" err="1"/>
              <a:t>itertools</a:t>
            </a:r>
            <a:r>
              <a:rPr lang="it-IT" sz="2000" dirty="0"/>
              <a:t>, </a:t>
            </a:r>
            <a:r>
              <a:rPr lang="it-IT" sz="2000" dirty="0" err="1"/>
              <a:t>but</a:t>
            </a:r>
            <a:r>
              <a:rPr lang="it-IT" sz="2000" dirty="0"/>
              <a:t> </a:t>
            </a:r>
            <a:r>
              <a:rPr lang="it-IT" sz="2000" dirty="0" err="1"/>
              <a:t>they</a:t>
            </a:r>
            <a:r>
              <a:rPr lang="it-IT" sz="2000" dirty="0"/>
              <a:t> are so </a:t>
            </a:r>
            <a:r>
              <a:rPr lang="it-IT" sz="2000" dirty="0" err="1"/>
              <a:t>useful</a:t>
            </a:r>
            <a:r>
              <a:rPr lang="it-IT" sz="2000" dirty="0"/>
              <a:t> </a:t>
            </a:r>
            <a:r>
              <a:rPr lang="it-IT" sz="2000" dirty="0" err="1"/>
              <a:t>that</a:t>
            </a:r>
            <a:r>
              <a:rPr lang="it-IT" sz="2000" dirty="0"/>
              <a:t> </a:t>
            </a:r>
            <a:r>
              <a:rPr lang="it-IT" sz="2000" dirty="0" err="1"/>
              <a:t>they</a:t>
            </a:r>
            <a:r>
              <a:rPr lang="it-IT" sz="2000" dirty="0"/>
              <a:t> are made </a:t>
            </a:r>
            <a:r>
              <a:rPr lang="it-IT" sz="2000" dirty="0" err="1"/>
              <a:t>accessible</a:t>
            </a:r>
            <a:r>
              <a:rPr lang="it-IT" sz="2000" dirty="0"/>
              <a:t> </a:t>
            </a:r>
            <a:r>
              <a:rPr lang="it-IT" sz="2000" dirty="0" err="1"/>
              <a:t>immediately</a:t>
            </a:r>
            <a:r>
              <a:rPr lang="it-IT" sz="2000" dirty="0"/>
              <a:t> and do </a:t>
            </a:r>
            <a:r>
              <a:rPr lang="it-IT" sz="2000" dirty="0" err="1"/>
              <a:t>not</a:t>
            </a:r>
            <a:r>
              <a:rPr lang="it-IT" sz="2000" dirty="0"/>
              <a:t> </a:t>
            </a:r>
            <a:r>
              <a:rPr lang="it-IT" sz="2000" dirty="0" err="1"/>
              <a:t>need</a:t>
            </a:r>
            <a:r>
              <a:rPr lang="it-IT" sz="2000" dirty="0"/>
              <a:t> to be </a:t>
            </a:r>
            <a:r>
              <a:rPr lang="it-IT" sz="2000" dirty="0" err="1"/>
              <a:t>imported</a:t>
            </a:r>
            <a:r>
              <a:rPr lang="it-IT" sz="2000" dirty="0"/>
              <a:t>. </a:t>
            </a:r>
          </a:p>
          <a:p>
            <a:r>
              <a:rPr lang="it-IT" sz="2000" dirty="0" err="1"/>
              <a:t>It</a:t>
            </a:r>
            <a:r>
              <a:rPr lang="it-IT" sz="2000" dirty="0"/>
              <a:t> </a:t>
            </a:r>
            <a:r>
              <a:rPr lang="it-IT" sz="2000" dirty="0" err="1"/>
              <a:t>is</a:t>
            </a:r>
            <a:r>
              <a:rPr lang="it-IT" sz="2000" dirty="0"/>
              <a:t> </a:t>
            </a:r>
            <a:r>
              <a:rPr lang="it-IT" sz="2000" dirty="0" err="1"/>
              <a:t>essential</a:t>
            </a:r>
            <a:r>
              <a:rPr lang="it-IT" sz="2000" dirty="0"/>
              <a:t> </a:t>
            </a:r>
            <a:r>
              <a:rPr lang="it-IT" sz="2000" dirty="0" err="1"/>
              <a:t>that</a:t>
            </a:r>
            <a:r>
              <a:rPr lang="it-IT" sz="2000" dirty="0"/>
              <a:t> </a:t>
            </a:r>
            <a:r>
              <a:rPr lang="it-IT" sz="2000" dirty="0" err="1"/>
              <a:t>range</a:t>
            </a:r>
            <a:r>
              <a:rPr lang="it-IT" sz="2000" dirty="0"/>
              <a:t>, enumerate, and zip </a:t>
            </a:r>
            <a:r>
              <a:rPr lang="it-IT" sz="2000" dirty="0" err="1"/>
              <a:t>become</a:t>
            </a:r>
            <a:r>
              <a:rPr lang="it-IT" sz="2000" dirty="0"/>
              <a:t> </a:t>
            </a:r>
            <a:r>
              <a:rPr lang="it-IT" sz="2000" dirty="0" err="1"/>
              <a:t>tools</a:t>
            </a:r>
            <a:r>
              <a:rPr lang="it-IT" sz="2000" dirty="0"/>
              <a:t> </a:t>
            </a:r>
            <a:r>
              <a:rPr lang="it-IT" sz="2000" dirty="0" err="1"/>
              <a:t>that</a:t>
            </a:r>
            <a:r>
              <a:rPr lang="it-IT" sz="2000" dirty="0"/>
              <a:t> </a:t>
            </a:r>
            <a:r>
              <a:rPr lang="it-IT" sz="2000" dirty="0" err="1"/>
              <a:t>you</a:t>
            </a:r>
            <a:r>
              <a:rPr lang="it-IT" sz="2000" dirty="0"/>
              <a:t> are </a:t>
            </a:r>
            <a:r>
              <a:rPr lang="it-IT" sz="2000" dirty="0" err="1"/>
              <a:t>comfortable</a:t>
            </a:r>
            <a:r>
              <a:rPr lang="it-IT" sz="2000" dirty="0"/>
              <a:t> </a:t>
            </a:r>
            <a:r>
              <a:rPr lang="it-IT" sz="2000" dirty="0" err="1"/>
              <a:t>using</a:t>
            </a:r>
            <a:r>
              <a:rPr lang="it-IT" sz="2000" dirty="0"/>
              <a:t>.</a:t>
            </a:r>
          </a:p>
          <a:p>
            <a:endParaRPr lang="it-IT" sz="2000" dirty="0"/>
          </a:p>
          <a:p>
            <a:endParaRPr lang="it-IT" sz="2000" dirty="0"/>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65</a:t>
            </a:fld>
            <a:endParaRPr lang="it-IT" dirty="0"/>
          </a:p>
        </p:txBody>
      </p:sp>
    </p:spTree>
    <p:extLst>
      <p:ext uri="{BB962C8B-B14F-4D97-AF65-F5344CB8AC3E}">
        <p14:creationId xmlns:p14="http://schemas.microsoft.com/office/powerpoint/2010/main" val="2393563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err="1"/>
              <a:t>range</a:t>
            </a:r>
            <a:endParaRPr lang="it-IT"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will</a:t>
            </a:r>
            <a:r>
              <a:rPr lang="it-IT" sz="1800" dirty="0">
                <a:latin typeface="Consolas" panose="020B0609020204030204" pitchFamily="49" charset="0"/>
                <a:cs typeface="Consolas" panose="020B0609020204030204" pitchFamily="49" charset="0"/>
              </a:rPr>
              <a:t> generate 0.. 1.. 2.. ... 8.. 9</a:t>
            </a:r>
          </a:p>
          <a:p>
            <a:pPr marL="0" indent="0">
              <a:buNone/>
            </a:pPr>
            <a:r>
              <a:rPr lang="it-IT" sz="1800" dirty="0">
                <a:latin typeface="Consolas" panose="020B0609020204030204" pitchFamily="49" charset="0"/>
                <a:cs typeface="Consolas" panose="020B0609020204030204" pitchFamily="49" charset="0"/>
              </a:rPr>
              <a:t>&gt;&gt;&gt; </a:t>
            </a: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(10)</a:t>
            </a:r>
          </a:p>
          <a:p>
            <a:pPr marL="0" indent="0">
              <a:buNone/>
            </a:pP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(0, 10)</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&gt;&gt;&gt; list(</a:t>
            </a: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(10))</a:t>
            </a:r>
          </a:p>
          <a:p>
            <a:pPr marL="0" indent="0">
              <a:buNone/>
            </a:pPr>
            <a:r>
              <a:rPr lang="it-IT" sz="1800" dirty="0">
                <a:latin typeface="Consolas" panose="020B0609020204030204" pitchFamily="49" charset="0"/>
                <a:cs typeface="Consolas" panose="020B0609020204030204" pitchFamily="49" charset="0"/>
              </a:rPr>
              <a:t>[0, 1, 2, 3, 4, 5, 6, 7, 8, 9]</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will</a:t>
            </a:r>
            <a:r>
              <a:rPr lang="it-IT" sz="1800" dirty="0">
                <a:latin typeface="Consolas" panose="020B0609020204030204" pitchFamily="49" charset="0"/>
                <a:cs typeface="Consolas" panose="020B0609020204030204" pitchFamily="49" charset="0"/>
              </a:rPr>
              <a:t> generate 0.. 3.. 6.. 9</a:t>
            </a:r>
          </a:p>
          <a:p>
            <a:pPr marL="0" indent="0">
              <a:buNone/>
            </a:pPr>
            <a:r>
              <a:rPr lang="it-IT" sz="1800" dirty="0">
                <a:latin typeface="Consolas" panose="020B0609020204030204" pitchFamily="49" charset="0"/>
                <a:cs typeface="Consolas" panose="020B0609020204030204" pitchFamily="49" charset="0"/>
              </a:rPr>
              <a:t>&gt;&gt;&gt; </a:t>
            </a: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(0, 10, 3)</a:t>
            </a:r>
          </a:p>
          <a:p>
            <a:pPr marL="0" indent="0">
              <a:buNone/>
            </a:pP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(0, 10, 3)</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&gt;&gt;&gt; list(</a:t>
            </a: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(0, 10, 3))</a:t>
            </a:r>
          </a:p>
          <a:p>
            <a:pPr marL="0" indent="0">
              <a:buNone/>
            </a:pPr>
            <a:r>
              <a:rPr lang="it-IT" sz="1800" dirty="0">
                <a:latin typeface="Consolas" panose="020B0609020204030204" pitchFamily="49" charset="0"/>
                <a:cs typeface="Consolas" panose="020B0609020204030204" pitchFamily="49" charset="0"/>
              </a:rPr>
              <a:t>[0, 3, 6, 9]</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66</a:t>
            </a:fld>
            <a:endParaRPr lang="it-IT" dirty="0"/>
          </a:p>
        </p:txBody>
      </p:sp>
    </p:spTree>
    <p:extLst>
      <p:ext uri="{BB962C8B-B14F-4D97-AF65-F5344CB8AC3E}">
        <p14:creationId xmlns:p14="http://schemas.microsoft.com/office/powerpoint/2010/main" val="3284477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enumerate</a:t>
            </a:r>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will</a:t>
            </a:r>
            <a:r>
              <a:rPr lang="it-IT" sz="2000" dirty="0">
                <a:latin typeface="Consolas" panose="020B0609020204030204" pitchFamily="49" charset="0"/>
                <a:cs typeface="Consolas" panose="020B0609020204030204" pitchFamily="49" charset="0"/>
              </a:rPr>
              <a:t> generate (0, '</a:t>
            </a:r>
            <a:r>
              <a:rPr lang="it-IT" sz="2000" dirty="0" err="1">
                <a:latin typeface="Consolas" panose="020B0609020204030204" pitchFamily="49" charset="0"/>
                <a:cs typeface="Consolas" panose="020B0609020204030204" pitchFamily="49" charset="0"/>
              </a:rPr>
              <a:t>apple</a:t>
            </a:r>
            <a:r>
              <a:rPr lang="it-IT" sz="2000" dirty="0">
                <a:latin typeface="Consolas" panose="020B0609020204030204" pitchFamily="49" charset="0"/>
                <a:cs typeface="Consolas" panose="020B0609020204030204" pitchFamily="49" charset="0"/>
              </a:rPr>
              <a:t>').. (1, 'banana').. (2, '</a:t>
            </a:r>
            <a:r>
              <a:rPr lang="it-IT" sz="2000" dirty="0" err="1">
                <a:latin typeface="Consolas" panose="020B0609020204030204" pitchFamily="49" charset="0"/>
                <a:cs typeface="Consolas" panose="020B0609020204030204" pitchFamily="49" charset="0"/>
              </a:rPr>
              <a:t>cat</a:t>
            </a:r>
            <a:r>
              <a:rPr lang="it-IT" sz="2000" dirty="0">
                <a:latin typeface="Consolas" panose="020B0609020204030204" pitchFamily="49" charset="0"/>
                <a:cs typeface="Consolas" panose="020B0609020204030204" pitchFamily="49" charset="0"/>
              </a:rPr>
              <a:t>').. (3, 'dog')]</a:t>
            </a:r>
          </a:p>
          <a:p>
            <a:pPr marL="0" indent="0">
              <a:buNone/>
            </a:pPr>
            <a:r>
              <a:rPr lang="it-IT" sz="2000" dirty="0">
                <a:latin typeface="Consolas" panose="020B0609020204030204" pitchFamily="49" charset="0"/>
                <a:cs typeface="Consolas" panose="020B0609020204030204" pitchFamily="49" charset="0"/>
              </a:rPr>
              <a:t>&gt;&gt;&gt; enumerate(["</a:t>
            </a:r>
            <a:r>
              <a:rPr lang="it-IT" sz="2000" dirty="0" err="1">
                <a:latin typeface="Consolas" panose="020B0609020204030204" pitchFamily="49" charset="0"/>
                <a:cs typeface="Consolas" panose="020B0609020204030204" pitchFamily="49" charset="0"/>
              </a:rPr>
              <a:t>apple</a:t>
            </a:r>
            <a:r>
              <a:rPr lang="it-IT" sz="2000" dirty="0">
                <a:latin typeface="Consolas" panose="020B0609020204030204" pitchFamily="49" charset="0"/>
                <a:cs typeface="Consolas" panose="020B0609020204030204" pitchFamily="49" charset="0"/>
              </a:rPr>
              <a:t>", "banana", "</a:t>
            </a:r>
            <a:r>
              <a:rPr lang="it-IT" sz="2000" dirty="0" err="1">
                <a:latin typeface="Consolas" panose="020B0609020204030204" pitchFamily="49" charset="0"/>
                <a:cs typeface="Consolas" panose="020B0609020204030204" pitchFamily="49" charset="0"/>
              </a:rPr>
              <a:t>cat</a:t>
            </a:r>
            <a:r>
              <a:rPr lang="it-IT" sz="2000" dirty="0">
                <a:latin typeface="Consolas" panose="020B0609020204030204" pitchFamily="49" charset="0"/>
                <a:cs typeface="Consolas" panose="020B0609020204030204" pitchFamily="49" charset="0"/>
              </a:rPr>
              <a:t>", "dog"])</a:t>
            </a:r>
          </a:p>
          <a:p>
            <a:pPr marL="0" indent="0">
              <a:buNone/>
            </a:pPr>
            <a:r>
              <a:rPr lang="it-IT" sz="2000" dirty="0">
                <a:latin typeface="Consolas" panose="020B0609020204030204" pitchFamily="49" charset="0"/>
                <a:cs typeface="Consolas" panose="020B0609020204030204" pitchFamily="49" charset="0"/>
              </a:rPr>
              <a:t>&lt;enumerate </a:t>
            </a:r>
            <a:r>
              <a:rPr lang="it-IT" sz="2000" dirty="0" err="1">
                <a:latin typeface="Consolas" panose="020B0609020204030204" pitchFamily="49" charset="0"/>
                <a:cs typeface="Consolas" panose="020B0609020204030204" pitchFamily="49" charset="0"/>
              </a:rPr>
              <a:t>at</a:t>
            </a:r>
            <a:r>
              <a:rPr lang="it-IT" sz="2000" dirty="0">
                <a:latin typeface="Consolas" panose="020B0609020204030204" pitchFamily="49" charset="0"/>
                <a:cs typeface="Consolas" panose="020B0609020204030204" pitchFamily="49" charset="0"/>
              </a:rPr>
              <a:t> 0x23e3557b3f0&gt;</a:t>
            </a:r>
          </a:p>
          <a:p>
            <a:pPr marL="0" indent="0">
              <a:buNone/>
            </a:pP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&gt;&gt;&gt; list(enumerate(["</a:t>
            </a:r>
            <a:r>
              <a:rPr lang="it-IT" sz="2000" dirty="0" err="1">
                <a:latin typeface="Consolas" panose="020B0609020204030204" pitchFamily="49" charset="0"/>
                <a:cs typeface="Consolas" panose="020B0609020204030204" pitchFamily="49" charset="0"/>
              </a:rPr>
              <a:t>apple</a:t>
            </a:r>
            <a:r>
              <a:rPr lang="it-IT" sz="2000" dirty="0">
                <a:latin typeface="Consolas" panose="020B0609020204030204" pitchFamily="49" charset="0"/>
                <a:cs typeface="Consolas" panose="020B0609020204030204" pitchFamily="49" charset="0"/>
              </a:rPr>
              <a:t>", "banana", "</a:t>
            </a:r>
            <a:r>
              <a:rPr lang="it-IT" sz="2000" dirty="0" err="1">
                <a:latin typeface="Consolas" panose="020B0609020204030204" pitchFamily="49" charset="0"/>
                <a:cs typeface="Consolas" panose="020B0609020204030204" pitchFamily="49" charset="0"/>
              </a:rPr>
              <a:t>cat</a:t>
            </a:r>
            <a:r>
              <a:rPr lang="it-IT" sz="2000" dirty="0">
                <a:latin typeface="Consolas" panose="020B0609020204030204" pitchFamily="49" charset="0"/>
                <a:cs typeface="Consolas" panose="020B0609020204030204" pitchFamily="49" charset="0"/>
              </a:rPr>
              <a:t>", "dog"]))</a:t>
            </a:r>
          </a:p>
          <a:p>
            <a:pPr marL="0" indent="0">
              <a:buNone/>
            </a:pPr>
            <a:r>
              <a:rPr lang="it-IT" sz="2000" dirty="0">
                <a:latin typeface="Consolas" panose="020B0609020204030204" pitchFamily="49" charset="0"/>
                <a:cs typeface="Consolas" panose="020B0609020204030204" pitchFamily="49" charset="0"/>
              </a:rPr>
              <a:t>[(0, '</a:t>
            </a:r>
            <a:r>
              <a:rPr lang="it-IT" sz="2000" dirty="0" err="1">
                <a:latin typeface="Consolas" panose="020B0609020204030204" pitchFamily="49" charset="0"/>
                <a:cs typeface="Consolas" panose="020B0609020204030204" pitchFamily="49" charset="0"/>
              </a:rPr>
              <a:t>apple</a:t>
            </a:r>
            <a:r>
              <a:rPr lang="it-IT" sz="2000" dirty="0">
                <a:latin typeface="Consolas" panose="020B0609020204030204" pitchFamily="49" charset="0"/>
                <a:cs typeface="Consolas" panose="020B0609020204030204" pitchFamily="49" charset="0"/>
              </a:rPr>
              <a:t>'), (1, 'banana'), (2, '</a:t>
            </a:r>
            <a:r>
              <a:rPr lang="it-IT" sz="2000" dirty="0" err="1">
                <a:latin typeface="Consolas" panose="020B0609020204030204" pitchFamily="49" charset="0"/>
                <a:cs typeface="Consolas" panose="020B0609020204030204" pitchFamily="49" charset="0"/>
              </a:rPr>
              <a:t>cat</a:t>
            </a:r>
            <a:r>
              <a:rPr lang="it-IT" sz="2000" dirty="0">
                <a:latin typeface="Consolas" panose="020B0609020204030204" pitchFamily="49" charset="0"/>
                <a:cs typeface="Consolas" panose="020B0609020204030204" pitchFamily="49" charset="0"/>
              </a:rPr>
              <a:t>'), (3, 'dog')]</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67</a:t>
            </a:fld>
            <a:endParaRPr lang="it-IT" dirty="0"/>
          </a:p>
        </p:txBody>
      </p:sp>
    </p:spTree>
    <p:extLst>
      <p:ext uri="{BB962C8B-B14F-4D97-AF65-F5344CB8AC3E}">
        <p14:creationId xmlns:p14="http://schemas.microsoft.com/office/powerpoint/2010/main" val="8519870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zip</a:t>
            </a:r>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it-IT" sz="1800" dirty="0">
                <a:latin typeface="Consolas" panose="020B0609020204030204" pitchFamily="49" charset="0"/>
                <a:cs typeface="Consolas" panose="020B0609020204030204" pitchFamily="49" charset="0"/>
              </a:rPr>
              <a:t>&gt;&gt;&gt; </a:t>
            </a:r>
            <a:r>
              <a:rPr lang="it-IT" sz="1800" dirty="0" err="1">
                <a:latin typeface="Consolas" panose="020B0609020204030204" pitchFamily="49" charset="0"/>
                <a:cs typeface="Consolas" panose="020B0609020204030204" pitchFamily="49" charset="0"/>
              </a:rPr>
              <a:t>names</a:t>
            </a:r>
            <a:r>
              <a:rPr lang="it-IT" sz="1800" dirty="0">
                <a:latin typeface="Consolas" panose="020B0609020204030204" pitchFamily="49" charset="0"/>
                <a:cs typeface="Consolas" panose="020B0609020204030204" pitchFamily="49" charset="0"/>
              </a:rPr>
              <a:t> = ["</a:t>
            </a:r>
            <a:r>
              <a:rPr lang="it-IT" sz="1800" dirty="0" err="1">
                <a:latin typeface="Consolas" panose="020B0609020204030204" pitchFamily="49" charset="0"/>
                <a:cs typeface="Consolas" panose="020B0609020204030204" pitchFamily="49" charset="0"/>
              </a:rPr>
              <a:t>Angie</a:t>
            </a:r>
            <a:r>
              <a:rPr lang="it-IT" sz="1800" dirty="0">
                <a:latin typeface="Consolas" panose="020B0609020204030204" pitchFamily="49" charset="0"/>
                <a:cs typeface="Consolas" panose="020B0609020204030204" pitchFamily="49" charset="0"/>
              </a:rPr>
              <a:t>", "Brian", "Cassie", "David"]</a:t>
            </a:r>
          </a:p>
          <a:p>
            <a:pPr marL="0" indent="0">
              <a:buNone/>
            </a:pPr>
            <a:r>
              <a:rPr lang="it-IT" sz="1800" dirty="0">
                <a:latin typeface="Consolas" panose="020B0609020204030204" pitchFamily="49" charset="0"/>
                <a:cs typeface="Consolas" panose="020B0609020204030204" pitchFamily="49" charset="0"/>
              </a:rPr>
              <a:t>&gt;&gt;&gt; exam_1_scores = [90, 82, 79, 87]</a:t>
            </a:r>
          </a:p>
          <a:p>
            <a:pPr marL="0" indent="0">
              <a:buNone/>
            </a:pPr>
            <a:r>
              <a:rPr lang="it-IT" sz="1800" dirty="0">
                <a:latin typeface="Consolas" panose="020B0609020204030204" pitchFamily="49" charset="0"/>
                <a:cs typeface="Consolas" panose="020B0609020204030204" pitchFamily="49" charset="0"/>
              </a:rPr>
              <a:t>&gt;&gt;&gt; exam_2_scores = [95, 84, 72, 91]</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will</a:t>
            </a:r>
            <a:r>
              <a:rPr lang="it-IT" sz="1800" dirty="0">
                <a:latin typeface="Consolas" panose="020B0609020204030204" pitchFamily="49" charset="0"/>
                <a:cs typeface="Consolas" panose="020B0609020204030204" pitchFamily="49" charset="0"/>
              </a:rPr>
              <a:t> generate ('</a:t>
            </a:r>
            <a:r>
              <a:rPr lang="it-IT" sz="1800" dirty="0" err="1">
                <a:latin typeface="Consolas" panose="020B0609020204030204" pitchFamily="49" charset="0"/>
                <a:cs typeface="Consolas" panose="020B0609020204030204" pitchFamily="49" charset="0"/>
              </a:rPr>
              <a:t>Angie</a:t>
            </a:r>
            <a:r>
              <a:rPr lang="it-IT" sz="1800" dirty="0">
                <a:latin typeface="Consolas" panose="020B0609020204030204" pitchFamily="49" charset="0"/>
                <a:cs typeface="Consolas" panose="020B0609020204030204" pitchFamily="49" charset="0"/>
              </a:rPr>
              <a:t>', 90, 95).. ('Brian', 82, 84).. ('Cassie', 79, 72).. ('David', 87, 91)]</a:t>
            </a:r>
          </a:p>
          <a:p>
            <a:pPr marL="0" indent="0">
              <a:buNone/>
            </a:pPr>
            <a:r>
              <a:rPr lang="it-IT" sz="1800" dirty="0">
                <a:latin typeface="Consolas" panose="020B0609020204030204" pitchFamily="49" charset="0"/>
                <a:cs typeface="Consolas" panose="020B0609020204030204" pitchFamily="49" charset="0"/>
              </a:rPr>
              <a:t>&gt;&gt;&gt; zip(</a:t>
            </a:r>
            <a:r>
              <a:rPr lang="it-IT" sz="1800" dirty="0" err="1">
                <a:latin typeface="Consolas" panose="020B0609020204030204" pitchFamily="49" charset="0"/>
                <a:cs typeface="Consolas" panose="020B0609020204030204" pitchFamily="49" charset="0"/>
              </a:rPr>
              <a:t>names</a:t>
            </a:r>
            <a:r>
              <a:rPr lang="it-IT" sz="1800" dirty="0">
                <a:latin typeface="Consolas" panose="020B0609020204030204" pitchFamily="49" charset="0"/>
                <a:cs typeface="Consolas" panose="020B0609020204030204" pitchFamily="49" charset="0"/>
              </a:rPr>
              <a:t>, exam_1_scores, exam_2_scores)</a:t>
            </a:r>
          </a:p>
          <a:p>
            <a:pPr marL="0" indent="0">
              <a:buNone/>
            </a:pPr>
            <a:r>
              <a:rPr lang="it-IT" sz="1800" dirty="0">
                <a:latin typeface="Consolas" panose="020B0609020204030204" pitchFamily="49" charset="0"/>
                <a:cs typeface="Consolas" panose="020B0609020204030204" pitchFamily="49" charset="0"/>
              </a:rPr>
              <a:t>&lt;zip </a:t>
            </a:r>
            <a:r>
              <a:rPr lang="it-IT" sz="1800" dirty="0" err="1">
                <a:latin typeface="Consolas" panose="020B0609020204030204" pitchFamily="49" charset="0"/>
                <a:cs typeface="Consolas" panose="020B0609020204030204" pitchFamily="49" charset="0"/>
              </a:rPr>
              <a:t>at</a:t>
            </a:r>
            <a:r>
              <a:rPr lang="it-IT" sz="1800" dirty="0">
                <a:latin typeface="Consolas" panose="020B0609020204030204" pitchFamily="49" charset="0"/>
                <a:cs typeface="Consolas" panose="020B0609020204030204" pitchFamily="49" charset="0"/>
              </a:rPr>
              <a:t> 0x20de1082608&gt;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&gt;&gt;&gt; list(zip(</a:t>
            </a:r>
            <a:r>
              <a:rPr lang="it-IT" sz="1800" dirty="0" err="1">
                <a:latin typeface="Consolas" panose="020B0609020204030204" pitchFamily="49" charset="0"/>
                <a:cs typeface="Consolas" panose="020B0609020204030204" pitchFamily="49" charset="0"/>
              </a:rPr>
              <a:t>names</a:t>
            </a:r>
            <a:r>
              <a:rPr lang="it-IT" sz="1800" dirty="0">
                <a:latin typeface="Consolas" panose="020B0609020204030204" pitchFamily="49" charset="0"/>
                <a:cs typeface="Consolas" panose="020B0609020204030204" pitchFamily="49" charset="0"/>
              </a:rPr>
              <a:t>, exam_1_scores, exam_2_scores))</a:t>
            </a:r>
          </a:p>
          <a:p>
            <a:pPr marL="0" indent="0">
              <a:buNone/>
            </a:pP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Angie</a:t>
            </a:r>
            <a:r>
              <a:rPr lang="it-IT" sz="1800" dirty="0">
                <a:latin typeface="Consolas" panose="020B0609020204030204" pitchFamily="49" charset="0"/>
                <a:cs typeface="Consolas" panose="020B0609020204030204" pitchFamily="49" charset="0"/>
              </a:rPr>
              <a:t>', 90, 95), ('Brian', 82, 84), ('Cassie', 79, 72), ('David', 87, 91)]</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68</a:t>
            </a:fld>
            <a:endParaRPr lang="it-IT" dirty="0"/>
          </a:p>
        </p:txBody>
      </p:sp>
    </p:spTree>
    <p:extLst>
      <p:ext uri="{BB962C8B-B14F-4D97-AF65-F5344CB8AC3E}">
        <p14:creationId xmlns:p14="http://schemas.microsoft.com/office/powerpoint/2010/main" val="11177367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dirty="0"/>
              <a:t>…</a:t>
            </a:r>
          </a:p>
        </p:txBody>
      </p:sp>
    </p:spTree>
    <p:extLst>
      <p:ext uri="{BB962C8B-B14F-4D97-AF65-F5344CB8AC3E}">
        <p14:creationId xmlns:p14="http://schemas.microsoft.com/office/powerpoint/2010/main" val="61063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D80C-0BC2-6944-94FF-2E3D6C87F8A1}"/>
              </a:ext>
            </a:extLst>
          </p:cNvPr>
          <p:cNvSpPr>
            <a:spLocks noGrp="1"/>
          </p:cNvSpPr>
          <p:nvPr>
            <p:ph type="title"/>
          </p:nvPr>
        </p:nvSpPr>
        <p:spPr/>
        <p:txBody>
          <a:bodyPr/>
          <a:lstStyle/>
          <a:p>
            <a:r>
              <a:rPr lang="it-IT" altLang="it-IT" dirty="0"/>
              <a:t>Data </a:t>
            </a:r>
            <a:r>
              <a:rPr lang="it-IT" altLang="it-IT" dirty="0" err="1"/>
              <a:t>Structures</a:t>
            </a:r>
            <a:endParaRPr lang="en-GB" dirty="0"/>
          </a:p>
        </p:txBody>
      </p:sp>
      <p:sp>
        <p:nvSpPr>
          <p:cNvPr id="3" name="Content Placeholder 2">
            <a:extLst>
              <a:ext uri="{FF2B5EF4-FFF2-40B4-BE49-F238E27FC236}">
                <a16:creationId xmlns:a16="http://schemas.microsoft.com/office/drawing/2014/main" id="{094DAC09-CA1B-334A-803A-10B8AA3207B3}"/>
              </a:ext>
            </a:extLst>
          </p:cNvPr>
          <p:cNvSpPr>
            <a:spLocks noGrp="1"/>
          </p:cNvSpPr>
          <p:nvPr>
            <p:ph sz="half" idx="1"/>
          </p:nvPr>
        </p:nvSpPr>
        <p:spPr/>
        <p:txBody>
          <a:bodyPr/>
          <a:lstStyle/>
          <a:p>
            <a:r>
              <a:rPr lang="en-GB" sz="2200" dirty="0">
                <a:solidFill>
                  <a:schemeClr val="accent6">
                    <a:lumMod val="75000"/>
                  </a:schemeClr>
                </a:solidFill>
              </a:rPr>
              <a:t>List</a:t>
            </a:r>
          </a:p>
          <a:p>
            <a:pPr lvl="1"/>
            <a:r>
              <a:rPr lang="en-GB" sz="2200" dirty="0"/>
              <a:t>resizable array  </a:t>
            </a:r>
          </a:p>
          <a:p>
            <a:pPr lvl="1"/>
            <a:r>
              <a:rPr lang="en-GB" sz="2200" dirty="0"/>
              <a:t>mutable</a:t>
            </a:r>
          </a:p>
          <a:p>
            <a:pPr lvl="1"/>
            <a:r>
              <a:rPr lang="en-GB" sz="2200" dirty="0"/>
              <a:t>keep insertion order</a:t>
            </a:r>
          </a:p>
          <a:p>
            <a:pPr lvl="1"/>
            <a:r>
              <a:rPr lang="en-GB" sz="2200" dirty="0"/>
              <a:t>allows duplicates</a:t>
            </a:r>
          </a:p>
          <a:p>
            <a:r>
              <a:rPr lang="en-GB" sz="2200" dirty="0">
                <a:solidFill>
                  <a:schemeClr val="accent6">
                    <a:lumMod val="75000"/>
                  </a:schemeClr>
                </a:solidFill>
              </a:rPr>
              <a:t>Tuple</a:t>
            </a:r>
          </a:p>
          <a:p>
            <a:pPr lvl="1"/>
            <a:r>
              <a:rPr lang="en-GB" sz="2200" dirty="0"/>
              <a:t>record</a:t>
            </a:r>
          </a:p>
          <a:p>
            <a:pPr lvl="1"/>
            <a:r>
              <a:rPr lang="en-GB" sz="2200" dirty="0"/>
              <a:t>immutable</a:t>
            </a:r>
          </a:p>
          <a:p>
            <a:pPr lvl="1"/>
            <a:r>
              <a:rPr lang="en-GB" sz="2200" dirty="0"/>
              <a:t>keep insertion order</a:t>
            </a:r>
          </a:p>
          <a:p>
            <a:pPr lvl="1"/>
            <a:r>
              <a:rPr lang="en-GB" sz="2200" dirty="0"/>
              <a:t>allows duplicates</a:t>
            </a:r>
          </a:p>
          <a:p>
            <a:pPr marL="457200" lvl="1" indent="0">
              <a:buNone/>
            </a:pPr>
            <a:endParaRPr lang="en-GB" sz="2200" dirty="0"/>
          </a:p>
          <a:p>
            <a:endParaRPr lang="en-GB" sz="2200" dirty="0"/>
          </a:p>
          <a:p>
            <a:pPr marL="0" indent="0">
              <a:buNone/>
            </a:pPr>
            <a:endParaRPr lang="en-GB" sz="2200" dirty="0"/>
          </a:p>
          <a:p>
            <a:pPr marL="0" indent="0">
              <a:buNone/>
            </a:pPr>
            <a:endParaRPr lang="en-GB" sz="2200" dirty="0"/>
          </a:p>
          <a:p>
            <a:endParaRPr lang="en-GB" sz="2200" dirty="0"/>
          </a:p>
          <a:p>
            <a:endParaRPr lang="en-GB" sz="2200" dirty="0"/>
          </a:p>
        </p:txBody>
      </p:sp>
      <p:sp>
        <p:nvSpPr>
          <p:cNvPr id="5" name="Content Placeholder 4">
            <a:extLst>
              <a:ext uri="{FF2B5EF4-FFF2-40B4-BE49-F238E27FC236}">
                <a16:creationId xmlns:a16="http://schemas.microsoft.com/office/drawing/2014/main" id="{B08BAF32-0F87-D24F-8148-F5D6EA1F6296}"/>
              </a:ext>
            </a:extLst>
          </p:cNvPr>
          <p:cNvSpPr>
            <a:spLocks noGrp="1"/>
          </p:cNvSpPr>
          <p:nvPr>
            <p:ph sz="half" idx="2"/>
          </p:nvPr>
        </p:nvSpPr>
        <p:spPr/>
        <p:txBody>
          <a:bodyPr/>
          <a:lstStyle/>
          <a:p>
            <a:r>
              <a:rPr lang="en-GB" sz="2200" dirty="0">
                <a:solidFill>
                  <a:schemeClr val="accent6">
                    <a:lumMod val="75000"/>
                  </a:schemeClr>
                </a:solidFill>
              </a:rPr>
              <a:t>Set</a:t>
            </a:r>
          </a:p>
          <a:p>
            <a:pPr lvl="1"/>
            <a:r>
              <a:rPr lang="en-GB" sz="2200" dirty="0"/>
              <a:t>Hash table</a:t>
            </a:r>
          </a:p>
          <a:p>
            <a:pPr lvl="1"/>
            <a:r>
              <a:rPr lang="en-GB" sz="2200" dirty="0"/>
              <a:t>mutable, immutable items</a:t>
            </a:r>
          </a:p>
          <a:p>
            <a:pPr lvl="1"/>
            <a:r>
              <a:rPr lang="en-GB" sz="2200" dirty="0"/>
              <a:t>unordered</a:t>
            </a:r>
          </a:p>
          <a:p>
            <a:pPr lvl="1"/>
            <a:r>
              <a:rPr lang="en-GB" sz="2200" dirty="0"/>
              <a:t>no duplicates</a:t>
            </a:r>
          </a:p>
          <a:p>
            <a:r>
              <a:rPr lang="en-GB" sz="2200" dirty="0">
                <a:solidFill>
                  <a:schemeClr val="accent6">
                    <a:lumMod val="75000"/>
                  </a:schemeClr>
                </a:solidFill>
              </a:rPr>
              <a:t>Dictionary</a:t>
            </a:r>
          </a:p>
          <a:p>
            <a:pPr lvl="1"/>
            <a:r>
              <a:rPr lang="en-GB" sz="2200" dirty="0"/>
              <a:t>Hash table</a:t>
            </a:r>
          </a:p>
          <a:p>
            <a:pPr lvl="1"/>
            <a:r>
              <a:rPr lang="en-GB" sz="2200" dirty="0"/>
              <a:t>mutable</a:t>
            </a:r>
          </a:p>
          <a:p>
            <a:pPr lvl="1"/>
            <a:r>
              <a:rPr lang="en-GB" sz="2200" dirty="0"/>
              <a:t>unordered</a:t>
            </a:r>
          </a:p>
          <a:p>
            <a:pPr lvl="1"/>
            <a:r>
              <a:rPr lang="en-GB" sz="2200" dirty="0"/>
              <a:t>no duplicates</a:t>
            </a:r>
          </a:p>
          <a:p>
            <a:pPr lvl="1"/>
            <a:endParaRPr lang="en-GB" sz="2200" dirty="0"/>
          </a:p>
          <a:p>
            <a:endParaRPr lang="en-GB" sz="2200" dirty="0"/>
          </a:p>
        </p:txBody>
      </p:sp>
      <p:sp>
        <p:nvSpPr>
          <p:cNvPr id="4" name="Slide Number Placeholder 3">
            <a:extLst>
              <a:ext uri="{FF2B5EF4-FFF2-40B4-BE49-F238E27FC236}">
                <a16:creationId xmlns:a16="http://schemas.microsoft.com/office/drawing/2014/main" id="{A7D7FD0B-ADA3-5649-A0D3-8B9D9B29EEFB}"/>
              </a:ext>
            </a:extLst>
          </p:cNvPr>
          <p:cNvSpPr>
            <a:spLocks noGrp="1"/>
          </p:cNvSpPr>
          <p:nvPr>
            <p:ph type="sldNum" sz="quarter" idx="10"/>
          </p:nvPr>
        </p:nvSpPr>
        <p:spPr/>
        <p:txBody>
          <a:bodyPr/>
          <a:lstStyle/>
          <a:p>
            <a:pPr>
              <a:defRPr/>
            </a:pPr>
            <a:fld id="{F2F2B1D7-7472-F447-9180-A50BF452206C}" type="slidenum">
              <a:rPr lang="it-IT" smtClean="0"/>
              <a:pPr>
                <a:defRPr/>
              </a:pPr>
              <a:t>7</a:t>
            </a:fld>
            <a:endParaRPr lang="it-IT" dirty="0"/>
          </a:p>
        </p:txBody>
      </p:sp>
    </p:spTree>
    <p:extLst>
      <p:ext uri="{BB962C8B-B14F-4D97-AF65-F5344CB8AC3E}">
        <p14:creationId xmlns:p14="http://schemas.microsoft.com/office/powerpoint/2010/main" val="27884743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err="1"/>
              <a:t>Shallow</a:t>
            </a:r>
            <a:r>
              <a:rPr lang="it-IT" dirty="0"/>
              <a:t> Copy</a:t>
            </a:r>
          </a:p>
        </p:txBody>
      </p:sp>
      <p:sp>
        <p:nvSpPr>
          <p:cNvPr id="5" name="Content Placeholder 4">
            <a:extLst>
              <a:ext uri="{FF2B5EF4-FFF2-40B4-BE49-F238E27FC236}">
                <a16:creationId xmlns:a16="http://schemas.microsoft.com/office/drawing/2014/main" id="{08040C98-4E31-714A-A379-E58C6B4AA49F}"/>
              </a:ext>
            </a:extLst>
          </p:cNvPr>
          <p:cNvSpPr>
            <a:spLocks noGrp="1"/>
          </p:cNvSpPr>
          <p:nvPr>
            <p:ph sz="half" idx="1"/>
          </p:nvPr>
        </p:nvSpPr>
        <p:spPr/>
        <p:txBody>
          <a:bodyPr/>
          <a:lstStyle/>
          <a:p>
            <a:r>
              <a:rPr lang="it-IT" sz="1800" dirty="0"/>
              <a:t>The </a:t>
            </a:r>
            <a:r>
              <a:rPr lang="it-IT" sz="1800" dirty="0" err="1"/>
              <a:t>easiest</a:t>
            </a:r>
            <a:r>
              <a:rPr lang="it-IT" sz="1800" dirty="0"/>
              <a:t> way to copy a list (or </a:t>
            </a:r>
            <a:r>
              <a:rPr lang="it-IT" sz="1800" dirty="0" err="1"/>
              <a:t>most</a:t>
            </a:r>
            <a:r>
              <a:rPr lang="it-IT" sz="1800" dirty="0"/>
              <a:t> </a:t>
            </a:r>
            <a:r>
              <a:rPr lang="it-IT" sz="1800" dirty="0" err="1"/>
              <a:t>built</a:t>
            </a:r>
            <a:r>
              <a:rPr lang="it-IT" sz="1800" dirty="0"/>
              <a:t>-in </a:t>
            </a:r>
            <a:r>
              <a:rPr lang="it-IT" sz="1800" dirty="0" err="1"/>
              <a:t>mutable</a:t>
            </a:r>
            <a:r>
              <a:rPr lang="it-IT" sz="1800" dirty="0"/>
              <a:t> </a:t>
            </a:r>
            <a:r>
              <a:rPr lang="it-IT" sz="1800" dirty="0" err="1"/>
              <a:t>collections</a:t>
            </a:r>
            <a:r>
              <a:rPr lang="it-IT" sz="1800" dirty="0"/>
              <a:t>) </a:t>
            </a:r>
            <a:r>
              <a:rPr lang="it-IT" sz="1800" dirty="0" err="1"/>
              <a:t>is</a:t>
            </a:r>
            <a:r>
              <a:rPr lang="it-IT" sz="1800" dirty="0"/>
              <a:t> to </a:t>
            </a:r>
            <a:r>
              <a:rPr lang="it-IT" sz="1800" dirty="0">
                <a:solidFill>
                  <a:schemeClr val="accent6">
                    <a:lumMod val="75000"/>
                  </a:schemeClr>
                </a:solidFill>
              </a:rPr>
              <a:t>use the </a:t>
            </a:r>
            <a:r>
              <a:rPr lang="it-IT" sz="1800" dirty="0" err="1">
                <a:solidFill>
                  <a:schemeClr val="accent6">
                    <a:lumMod val="75000"/>
                  </a:schemeClr>
                </a:solidFill>
              </a:rPr>
              <a:t>built</a:t>
            </a:r>
            <a:r>
              <a:rPr lang="it-IT" sz="1800" dirty="0">
                <a:solidFill>
                  <a:schemeClr val="accent6">
                    <a:lumMod val="75000"/>
                  </a:schemeClr>
                </a:solidFill>
              </a:rPr>
              <a:t>-in </a:t>
            </a:r>
            <a:r>
              <a:rPr lang="it-IT" sz="1800" dirty="0" err="1">
                <a:solidFill>
                  <a:schemeClr val="accent6">
                    <a:lumMod val="75000"/>
                  </a:schemeClr>
                </a:solidFill>
              </a:rPr>
              <a:t>constructor</a:t>
            </a:r>
            <a:r>
              <a:rPr lang="it-IT" sz="1800" dirty="0">
                <a:solidFill>
                  <a:schemeClr val="accent6">
                    <a:lumMod val="75000"/>
                  </a:schemeClr>
                </a:solidFill>
              </a:rPr>
              <a:t> for the </a:t>
            </a:r>
            <a:r>
              <a:rPr lang="it-IT" sz="1800" dirty="0" err="1">
                <a:solidFill>
                  <a:schemeClr val="accent6">
                    <a:lumMod val="75000"/>
                  </a:schemeClr>
                </a:solidFill>
              </a:rPr>
              <a:t>type</a:t>
            </a:r>
            <a:r>
              <a:rPr lang="it-IT" sz="1800" dirty="0">
                <a:solidFill>
                  <a:schemeClr val="accent6">
                    <a:lumMod val="75000"/>
                  </a:schemeClr>
                </a:solidFill>
              </a:rPr>
              <a:t> </a:t>
            </a:r>
            <a:r>
              <a:rPr lang="it-IT" sz="1800" dirty="0" err="1">
                <a:solidFill>
                  <a:schemeClr val="accent6">
                    <a:lumMod val="75000"/>
                  </a:schemeClr>
                </a:solidFill>
              </a:rPr>
              <a:t>itself</a:t>
            </a:r>
            <a:r>
              <a:rPr lang="it-IT" sz="1800" dirty="0"/>
              <a:t>.  For </a:t>
            </a:r>
            <a:r>
              <a:rPr lang="it-IT" sz="1800" dirty="0" err="1"/>
              <a:t>lists</a:t>
            </a:r>
            <a:r>
              <a:rPr lang="it-IT" sz="1800" dirty="0"/>
              <a:t> and </a:t>
            </a:r>
            <a:r>
              <a:rPr lang="it-IT" sz="1800" dirty="0" err="1"/>
              <a:t>other</a:t>
            </a:r>
            <a:r>
              <a:rPr lang="it-IT" sz="1800" dirty="0"/>
              <a:t> </a:t>
            </a:r>
            <a:r>
              <a:rPr lang="it-IT" sz="1800" dirty="0" err="1"/>
              <a:t>mutable</a:t>
            </a:r>
            <a:r>
              <a:rPr lang="it-IT" sz="1800" dirty="0"/>
              <a:t> </a:t>
            </a:r>
            <a:r>
              <a:rPr lang="it-IT" sz="1800" dirty="0" err="1"/>
              <a:t>sequences</a:t>
            </a:r>
            <a:r>
              <a:rPr lang="it-IT" sz="1800" dirty="0"/>
              <a:t>, the </a:t>
            </a:r>
            <a:r>
              <a:rPr lang="it-IT" sz="1800" dirty="0" err="1">
                <a:solidFill>
                  <a:schemeClr val="accent6">
                    <a:lumMod val="75000"/>
                  </a:schemeClr>
                </a:solidFill>
              </a:rPr>
              <a:t>shortcut</a:t>
            </a:r>
            <a:r>
              <a:rPr lang="it-IT" sz="1800" dirty="0">
                <a:solidFill>
                  <a:schemeClr val="accent6">
                    <a:lumMod val="75000"/>
                  </a:schemeClr>
                </a:solidFill>
              </a:rPr>
              <a:t> l2 = l1[:] </a:t>
            </a:r>
            <a:r>
              <a:rPr lang="it-IT" sz="1800" dirty="0" err="1">
                <a:solidFill>
                  <a:schemeClr val="accent6">
                    <a:lumMod val="75000"/>
                  </a:schemeClr>
                </a:solidFill>
              </a:rPr>
              <a:t>also</a:t>
            </a:r>
            <a:r>
              <a:rPr lang="it-IT" sz="1800" dirty="0">
                <a:solidFill>
                  <a:schemeClr val="accent6">
                    <a:lumMod val="75000"/>
                  </a:schemeClr>
                </a:solidFill>
              </a:rPr>
              <a:t> </a:t>
            </a:r>
            <a:r>
              <a:rPr lang="it-IT" sz="1800" dirty="0" err="1">
                <a:solidFill>
                  <a:schemeClr val="accent6">
                    <a:lumMod val="75000"/>
                  </a:schemeClr>
                </a:solidFill>
              </a:rPr>
              <a:t>makes</a:t>
            </a:r>
            <a:r>
              <a:rPr lang="it-IT" sz="1800" dirty="0">
                <a:solidFill>
                  <a:schemeClr val="accent6">
                    <a:lumMod val="75000"/>
                  </a:schemeClr>
                </a:solidFill>
              </a:rPr>
              <a:t> a copy</a:t>
            </a:r>
            <a:r>
              <a:rPr lang="it-IT" sz="1800" dirty="0"/>
              <a:t>. </a:t>
            </a:r>
          </a:p>
          <a:p>
            <a:r>
              <a:rPr lang="it-IT" sz="1800" dirty="0" err="1"/>
              <a:t>However</a:t>
            </a:r>
            <a:r>
              <a:rPr lang="it-IT" sz="1800" dirty="0"/>
              <a:t>, </a:t>
            </a:r>
            <a:r>
              <a:rPr lang="it-IT" sz="1800" dirty="0" err="1">
                <a:solidFill>
                  <a:schemeClr val="accent6">
                    <a:lumMod val="75000"/>
                  </a:schemeClr>
                </a:solidFill>
              </a:rPr>
              <a:t>using</a:t>
            </a:r>
            <a:r>
              <a:rPr lang="it-IT" sz="1800" dirty="0">
                <a:solidFill>
                  <a:schemeClr val="accent6">
                    <a:lumMod val="75000"/>
                  </a:schemeClr>
                </a:solidFill>
              </a:rPr>
              <a:t> the </a:t>
            </a:r>
            <a:r>
              <a:rPr lang="it-IT" sz="1800" dirty="0" err="1">
                <a:solidFill>
                  <a:schemeClr val="accent6">
                    <a:lumMod val="75000"/>
                  </a:schemeClr>
                </a:solidFill>
              </a:rPr>
              <a:t>constructor</a:t>
            </a:r>
            <a:r>
              <a:rPr lang="it-IT" sz="1800" dirty="0">
                <a:solidFill>
                  <a:schemeClr val="accent6">
                    <a:lumMod val="75000"/>
                  </a:schemeClr>
                </a:solidFill>
              </a:rPr>
              <a:t> or [:] </a:t>
            </a:r>
            <a:r>
              <a:rPr lang="it-IT" sz="1800" dirty="0" err="1">
                <a:solidFill>
                  <a:schemeClr val="accent6">
                    <a:lumMod val="75000"/>
                  </a:schemeClr>
                </a:solidFill>
              </a:rPr>
              <a:t>produces</a:t>
            </a:r>
            <a:r>
              <a:rPr lang="it-IT" sz="1800" dirty="0">
                <a:solidFill>
                  <a:schemeClr val="accent6">
                    <a:lumMod val="75000"/>
                  </a:schemeClr>
                </a:solidFill>
              </a:rPr>
              <a:t> a </a:t>
            </a:r>
            <a:r>
              <a:rPr lang="it-IT" sz="1800" i="1" dirty="0" err="1">
                <a:solidFill>
                  <a:schemeClr val="accent6">
                    <a:lumMod val="75000"/>
                  </a:schemeClr>
                </a:solidFill>
              </a:rPr>
              <a:t>shallow</a:t>
            </a:r>
            <a:r>
              <a:rPr lang="it-IT" sz="1800" i="1" dirty="0">
                <a:solidFill>
                  <a:schemeClr val="accent6">
                    <a:lumMod val="75000"/>
                  </a:schemeClr>
                </a:solidFill>
              </a:rPr>
              <a:t> copy </a:t>
            </a:r>
            <a:r>
              <a:rPr lang="it-IT" sz="1800" dirty="0"/>
              <a:t>(i.e., the </a:t>
            </a:r>
            <a:r>
              <a:rPr lang="it-IT" sz="1800" dirty="0" err="1"/>
              <a:t>outermost</a:t>
            </a:r>
            <a:r>
              <a:rPr lang="it-IT" sz="1800" dirty="0"/>
              <a:t> container </a:t>
            </a:r>
            <a:r>
              <a:rPr lang="it-IT" sz="1800" dirty="0" err="1"/>
              <a:t>is</a:t>
            </a:r>
            <a:r>
              <a:rPr lang="it-IT" sz="1800" dirty="0"/>
              <a:t> </a:t>
            </a:r>
            <a:r>
              <a:rPr lang="it-IT" sz="1800" dirty="0" err="1"/>
              <a:t>duplicated</a:t>
            </a:r>
            <a:r>
              <a:rPr lang="it-IT" sz="1800" dirty="0"/>
              <a:t>, </a:t>
            </a:r>
            <a:r>
              <a:rPr lang="it-IT" sz="1800" dirty="0" err="1"/>
              <a:t>but</a:t>
            </a:r>
            <a:r>
              <a:rPr lang="it-IT" sz="1800" dirty="0"/>
              <a:t> the copy </a:t>
            </a:r>
            <a:r>
              <a:rPr lang="it-IT" sz="1800" dirty="0" err="1"/>
              <a:t>is</a:t>
            </a:r>
            <a:r>
              <a:rPr lang="it-IT" sz="1800" dirty="0"/>
              <a:t> </a:t>
            </a:r>
            <a:r>
              <a:rPr lang="it-IT" sz="1800" dirty="0" err="1"/>
              <a:t>filled</a:t>
            </a:r>
            <a:r>
              <a:rPr lang="it-IT" sz="1800" dirty="0"/>
              <a:t> with </a:t>
            </a:r>
            <a:r>
              <a:rPr lang="it-IT" sz="1800" dirty="0" err="1"/>
              <a:t>references</a:t>
            </a:r>
            <a:r>
              <a:rPr lang="it-IT" sz="1800" dirty="0"/>
              <a:t> to the </a:t>
            </a:r>
            <a:r>
              <a:rPr lang="it-IT" sz="1800" dirty="0" err="1"/>
              <a:t>same</a:t>
            </a:r>
            <a:r>
              <a:rPr lang="it-IT" sz="1800" dirty="0"/>
              <a:t> </a:t>
            </a:r>
            <a:r>
              <a:rPr lang="it-IT" sz="1800" dirty="0" err="1"/>
              <a:t>items</a:t>
            </a:r>
            <a:r>
              <a:rPr lang="it-IT" sz="1800" dirty="0"/>
              <a:t> </a:t>
            </a:r>
            <a:r>
              <a:rPr lang="it-IT" sz="1800" dirty="0" err="1"/>
              <a:t>held</a:t>
            </a:r>
            <a:r>
              <a:rPr lang="it-IT" sz="1800" dirty="0"/>
              <a:t> by the </a:t>
            </a:r>
            <a:r>
              <a:rPr lang="it-IT" sz="1800" dirty="0" err="1"/>
              <a:t>original</a:t>
            </a:r>
            <a:r>
              <a:rPr lang="it-IT" sz="1800" dirty="0"/>
              <a:t> container). </a:t>
            </a:r>
          </a:p>
          <a:p>
            <a:r>
              <a:rPr lang="it-IT" sz="1800" dirty="0" err="1"/>
              <a:t>This</a:t>
            </a:r>
            <a:r>
              <a:rPr lang="it-IT" sz="1800" dirty="0"/>
              <a:t> </a:t>
            </a:r>
            <a:r>
              <a:rPr lang="it-IT" sz="1800" dirty="0" err="1"/>
              <a:t>saves</a:t>
            </a:r>
            <a:r>
              <a:rPr lang="it-IT" sz="1800" dirty="0"/>
              <a:t> </a:t>
            </a:r>
            <a:r>
              <a:rPr lang="it-IT" sz="1800" dirty="0" err="1"/>
              <a:t>memory</a:t>
            </a:r>
            <a:r>
              <a:rPr lang="it-IT" sz="1800" dirty="0"/>
              <a:t> and </a:t>
            </a:r>
            <a:r>
              <a:rPr lang="it-IT" sz="1800" dirty="0" err="1"/>
              <a:t>causes</a:t>
            </a:r>
            <a:r>
              <a:rPr lang="it-IT" sz="1800" dirty="0"/>
              <a:t> no </a:t>
            </a:r>
            <a:r>
              <a:rPr lang="it-IT" sz="1800" dirty="0" err="1"/>
              <a:t>problems</a:t>
            </a:r>
            <a:r>
              <a:rPr lang="it-IT" sz="1800" dirty="0"/>
              <a:t> </a:t>
            </a:r>
            <a:r>
              <a:rPr lang="it-IT" sz="1800" dirty="0" err="1"/>
              <a:t>if</a:t>
            </a:r>
            <a:r>
              <a:rPr lang="it-IT" sz="1800" dirty="0"/>
              <a:t> </a:t>
            </a:r>
            <a:r>
              <a:rPr lang="it-IT" sz="1800" dirty="0" err="1"/>
              <a:t>all</a:t>
            </a:r>
            <a:r>
              <a:rPr lang="it-IT" sz="1800" dirty="0"/>
              <a:t> the </a:t>
            </a:r>
            <a:r>
              <a:rPr lang="it-IT" sz="1800" dirty="0" err="1"/>
              <a:t>items</a:t>
            </a:r>
            <a:r>
              <a:rPr lang="it-IT" sz="1800" dirty="0"/>
              <a:t> are </a:t>
            </a:r>
            <a:r>
              <a:rPr lang="it-IT" sz="1800" dirty="0" err="1"/>
              <a:t>immutable</a:t>
            </a:r>
            <a:r>
              <a:rPr lang="it-IT" sz="1800" dirty="0"/>
              <a:t>. </a:t>
            </a:r>
            <a:r>
              <a:rPr lang="it-IT" sz="1800" dirty="0" err="1"/>
              <a:t>But</a:t>
            </a:r>
            <a:r>
              <a:rPr lang="it-IT" sz="1800" dirty="0"/>
              <a:t> </a:t>
            </a:r>
            <a:r>
              <a:rPr lang="it-IT" sz="1800" dirty="0" err="1"/>
              <a:t>if</a:t>
            </a:r>
            <a:r>
              <a:rPr lang="it-IT" sz="1800" dirty="0"/>
              <a:t> </a:t>
            </a:r>
            <a:r>
              <a:rPr lang="it-IT" sz="1800" dirty="0" err="1"/>
              <a:t>there</a:t>
            </a:r>
            <a:r>
              <a:rPr lang="it-IT" sz="1800" dirty="0"/>
              <a:t> are </a:t>
            </a:r>
            <a:r>
              <a:rPr lang="it-IT" sz="1800" dirty="0" err="1"/>
              <a:t>mutable</a:t>
            </a:r>
            <a:r>
              <a:rPr lang="it-IT" sz="1800" dirty="0"/>
              <a:t> </a:t>
            </a:r>
            <a:r>
              <a:rPr lang="it-IT" sz="1800" dirty="0" err="1"/>
              <a:t>items</a:t>
            </a:r>
            <a:r>
              <a:rPr lang="it-IT" sz="1800" dirty="0"/>
              <a:t>, </a:t>
            </a:r>
            <a:r>
              <a:rPr lang="it-IT" sz="1800" dirty="0" err="1"/>
              <a:t>this</a:t>
            </a:r>
            <a:r>
              <a:rPr lang="it-IT" sz="1800" dirty="0"/>
              <a:t> </a:t>
            </a:r>
            <a:r>
              <a:rPr lang="it-IT" sz="1800" dirty="0" err="1"/>
              <a:t>may</a:t>
            </a:r>
            <a:r>
              <a:rPr lang="it-IT" sz="1800" dirty="0"/>
              <a:t> </a:t>
            </a:r>
            <a:r>
              <a:rPr lang="it-IT" sz="1800" dirty="0" err="1"/>
              <a:t>lead</a:t>
            </a:r>
            <a:r>
              <a:rPr lang="it-IT" sz="1800" dirty="0"/>
              <a:t> to </a:t>
            </a:r>
            <a:r>
              <a:rPr lang="it-IT" sz="1800" dirty="0" err="1"/>
              <a:t>unpleasant</a:t>
            </a:r>
            <a:r>
              <a:rPr lang="it-IT" sz="1800" dirty="0"/>
              <a:t> </a:t>
            </a:r>
            <a:r>
              <a:rPr lang="it-IT" sz="1800" dirty="0" err="1"/>
              <a:t>surprises</a:t>
            </a:r>
            <a:r>
              <a:rPr lang="it-IT" sz="1800" dirty="0"/>
              <a:t>. </a:t>
            </a:r>
          </a:p>
          <a:p>
            <a:endParaRPr lang="it-IT" sz="1800" dirty="0"/>
          </a:p>
          <a:p>
            <a:endParaRPr lang="en-GB" sz="1800" dirty="0"/>
          </a:p>
        </p:txBody>
      </p:sp>
      <p:sp>
        <p:nvSpPr>
          <p:cNvPr id="6" name="Content Placeholder 5">
            <a:extLst>
              <a:ext uri="{FF2B5EF4-FFF2-40B4-BE49-F238E27FC236}">
                <a16:creationId xmlns:a16="http://schemas.microsoft.com/office/drawing/2014/main" id="{C6C47F77-1C93-A84C-8600-865F1E818EE5}"/>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l1 = [3, [55, 44], (7, 8, 9)]</a:t>
            </a:r>
          </a:p>
          <a:p>
            <a:pPr marL="0" indent="0">
              <a:buNone/>
            </a:pPr>
            <a:r>
              <a:rPr lang="en-GB" sz="1200" dirty="0">
                <a:latin typeface="Consolas" panose="020B0609020204030204" pitchFamily="49" charset="0"/>
                <a:cs typeface="Consolas" panose="020B0609020204030204" pitchFamily="49" charset="0"/>
              </a:rPr>
              <a:t>l2 = list(l1)</a:t>
            </a:r>
          </a:p>
          <a:p>
            <a:pPr marL="0" indent="0">
              <a:buNone/>
            </a:pPr>
            <a:r>
              <a:rPr lang="en-GB" sz="1200" dirty="0">
                <a:latin typeface="Consolas" panose="020B0609020204030204" pitchFamily="49" charset="0"/>
                <a:cs typeface="Consolas" panose="020B0609020204030204" pitchFamily="49" charset="0"/>
              </a:rPr>
              <a:t>print(l2 == l1)</a:t>
            </a:r>
          </a:p>
          <a:p>
            <a:pPr marL="0" indent="0">
              <a:buNone/>
            </a:pPr>
            <a:r>
              <a:rPr lang="en-GB" sz="1200" dirty="0">
                <a:latin typeface="Consolas" panose="020B0609020204030204" pitchFamily="49" charset="0"/>
                <a:cs typeface="Consolas" panose="020B0609020204030204" pitchFamily="49" charset="0"/>
              </a:rPr>
              <a:t>print(l2 is l1)</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latin typeface="Consolas" panose="020B0609020204030204" pitchFamily="49" charset="0"/>
                <a:cs typeface="Consolas" panose="020B0609020204030204" pitchFamily="49" charset="0"/>
              </a:rPr>
              <a:t>True</a:t>
            </a:r>
          </a:p>
          <a:p>
            <a:pPr marL="0" indent="0">
              <a:buNone/>
            </a:pPr>
            <a:r>
              <a:rPr lang="en-GB" sz="1200" dirty="0">
                <a:latin typeface="Consolas" panose="020B0609020204030204" pitchFamily="49" charset="0"/>
                <a:cs typeface="Consolas" panose="020B0609020204030204" pitchFamily="49" charset="0"/>
              </a:rPr>
              <a:t>False</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70</a:t>
            </a:fld>
            <a:endParaRPr lang="it-IT" dirty="0"/>
          </a:p>
        </p:txBody>
      </p:sp>
      <p:pic>
        <p:nvPicPr>
          <p:cNvPr id="7" name="Content Placeholder 7">
            <a:extLst>
              <a:ext uri="{FF2B5EF4-FFF2-40B4-BE49-F238E27FC236}">
                <a16:creationId xmlns:a16="http://schemas.microsoft.com/office/drawing/2014/main" id="{3849120F-9A78-6642-8994-DA62BC1CA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64111" y="3488059"/>
            <a:ext cx="3724313" cy="335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9524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err="1"/>
              <a:t>Shallow</a:t>
            </a:r>
            <a:r>
              <a:rPr lang="it-IT" dirty="0"/>
              <a:t> Copy</a:t>
            </a:r>
          </a:p>
        </p:txBody>
      </p:sp>
      <p:sp>
        <p:nvSpPr>
          <p:cNvPr id="11" name="Content Placeholder 10">
            <a:extLst>
              <a:ext uri="{FF2B5EF4-FFF2-40B4-BE49-F238E27FC236}">
                <a16:creationId xmlns:a16="http://schemas.microsoft.com/office/drawing/2014/main" id="{9ACCA81E-0FEA-AB4C-8DB6-728D97A8D1D0}"/>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l1 = [3, [66, 55, 44], (7, 8, 9)]</a:t>
            </a:r>
          </a:p>
          <a:p>
            <a:pPr marL="0" indent="0">
              <a:buNone/>
            </a:pPr>
            <a:r>
              <a:rPr lang="en-GB" sz="1200" dirty="0">
                <a:latin typeface="Consolas" panose="020B0609020204030204" pitchFamily="49" charset="0"/>
                <a:cs typeface="Consolas" panose="020B0609020204030204" pitchFamily="49" charset="0"/>
              </a:rPr>
              <a:t>l2 = list(l1)</a:t>
            </a:r>
          </a:p>
          <a:p>
            <a:pPr marL="0" indent="0">
              <a:buNone/>
            </a:pPr>
            <a:r>
              <a:rPr lang="en-GB" sz="1200" dirty="0">
                <a:latin typeface="Consolas" panose="020B0609020204030204" pitchFamily="49" charset="0"/>
                <a:cs typeface="Consolas" panose="020B0609020204030204" pitchFamily="49" charset="0"/>
              </a:rPr>
              <a:t>l1.append(100)</a:t>
            </a:r>
          </a:p>
          <a:p>
            <a:pPr marL="0" indent="0">
              <a:buNone/>
            </a:pPr>
            <a:r>
              <a:rPr lang="en-GB" sz="1200" dirty="0">
                <a:latin typeface="Consolas" panose="020B0609020204030204" pitchFamily="49" charset="0"/>
                <a:cs typeface="Consolas" panose="020B0609020204030204" pitchFamily="49" charset="0"/>
              </a:rPr>
              <a:t>l1[1].remove(55)</a:t>
            </a:r>
          </a:p>
          <a:p>
            <a:pPr marL="0" indent="0">
              <a:buNone/>
            </a:pPr>
            <a:r>
              <a:rPr lang="en-GB" sz="1200" dirty="0">
                <a:latin typeface="Consolas" panose="020B0609020204030204" pitchFamily="49" charset="0"/>
                <a:cs typeface="Consolas" panose="020B0609020204030204" pitchFamily="49" charset="0"/>
              </a:rPr>
              <a:t>print('l1:', l1)</a:t>
            </a:r>
          </a:p>
          <a:p>
            <a:pPr marL="0" indent="0">
              <a:buNone/>
            </a:pPr>
            <a:r>
              <a:rPr lang="en-GB" sz="1200" dirty="0">
                <a:latin typeface="Consolas" panose="020B0609020204030204" pitchFamily="49" charset="0"/>
                <a:cs typeface="Consolas" panose="020B0609020204030204" pitchFamily="49" charset="0"/>
              </a:rPr>
              <a:t>print('l2:', l2)</a:t>
            </a:r>
          </a:p>
          <a:p>
            <a:pPr marL="0" indent="0">
              <a:buNone/>
            </a:pPr>
            <a:r>
              <a:rPr lang="en-GB" sz="1200" dirty="0">
                <a:latin typeface="Consolas" panose="020B0609020204030204" pitchFamily="49" charset="0"/>
                <a:cs typeface="Consolas" panose="020B0609020204030204" pitchFamily="49" charset="0"/>
              </a:rPr>
              <a:t>l2[1] += [33, 22]</a:t>
            </a:r>
          </a:p>
          <a:p>
            <a:pPr marL="0" indent="0">
              <a:buNone/>
            </a:pPr>
            <a:r>
              <a:rPr lang="en-GB" sz="1200" dirty="0">
                <a:latin typeface="Consolas" panose="020B0609020204030204" pitchFamily="49" charset="0"/>
                <a:cs typeface="Consolas" panose="020B0609020204030204" pitchFamily="49" charset="0"/>
              </a:rPr>
              <a:t>l2[2] += (10, 11)</a:t>
            </a:r>
          </a:p>
          <a:p>
            <a:pPr marL="0" indent="0">
              <a:buNone/>
            </a:pPr>
            <a:r>
              <a:rPr lang="en-GB" sz="1200" dirty="0">
                <a:latin typeface="Consolas" panose="020B0609020204030204" pitchFamily="49" charset="0"/>
                <a:cs typeface="Consolas" panose="020B0609020204030204" pitchFamily="49" charset="0"/>
              </a:rPr>
              <a:t>print('l1:', l1)</a:t>
            </a:r>
          </a:p>
          <a:p>
            <a:pPr marL="0" indent="0">
              <a:buNone/>
            </a:pPr>
            <a:r>
              <a:rPr lang="en-GB" sz="1200" dirty="0">
                <a:latin typeface="Consolas" panose="020B0609020204030204" pitchFamily="49" charset="0"/>
                <a:cs typeface="Consolas" panose="020B0609020204030204" pitchFamily="49" charset="0"/>
              </a:rPr>
              <a:t>print('l2:', l2)</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latin typeface="Consolas" panose="020B0609020204030204" pitchFamily="49" charset="0"/>
                <a:cs typeface="Consolas" panose="020B0609020204030204" pitchFamily="49" charset="0"/>
              </a:rPr>
              <a:t>l1: [3, [66, 44], (7, 8, 9), 100]</a:t>
            </a:r>
          </a:p>
          <a:p>
            <a:pPr marL="0" indent="0">
              <a:buNone/>
            </a:pPr>
            <a:r>
              <a:rPr lang="en-GB" sz="1200" dirty="0">
                <a:latin typeface="Consolas" panose="020B0609020204030204" pitchFamily="49" charset="0"/>
                <a:cs typeface="Consolas" panose="020B0609020204030204" pitchFamily="49" charset="0"/>
              </a:rPr>
              <a:t>l2: [3, [66, 44], (7, 8, 9)]</a:t>
            </a:r>
          </a:p>
          <a:p>
            <a:pPr marL="0" indent="0">
              <a:buNone/>
            </a:pPr>
            <a:r>
              <a:rPr lang="en-GB" sz="1200" dirty="0">
                <a:latin typeface="Consolas" panose="020B0609020204030204" pitchFamily="49" charset="0"/>
                <a:cs typeface="Consolas" panose="020B0609020204030204" pitchFamily="49" charset="0"/>
              </a:rPr>
              <a:t>l1: [3, [66, 44, 33, 22], (7, 8, 9), 100]</a:t>
            </a:r>
          </a:p>
          <a:p>
            <a:pPr marL="0" indent="0">
              <a:buNone/>
            </a:pPr>
            <a:r>
              <a:rPr lang="en-GB" sz="1200" dirty="0">
                <a:latin typeface="Consolas" panose="020B0609020204030204" pitchFamily="49" charset="0"/>
                <a:cs typeface="Consolas" panose="020B0609020204030204" pitchFamily="49" charset="0"/>
              </a:rPr>
              <a:t>l2: [3, [66, 44, 33, 22], (7, 8, 9, 10, 11)]</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71</a:t>
            </a:fld>
            <a:endParaRPr lang="it-IT" dirty="0"/>
          </a:p>
        </p:txBody>
      </p:sp>
      <p:pic>
        <p:nvPicPr>
          <p:cNvPr id="13" name="Picture 12">
            <a:extLst>
              <a:ext uri="{FF2B5EF4-FFF2-40B4-BE49-F238E27FC236}">
                <a16:creationId xmlns:a16="http://schemas.microsoft.com/office/drawing/2014/main" id="{15C0D812-9AC7-1C4D-B126-BDBD71B8B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4175"/>
            <a:ext cx="4638173" cy="2206873"/>
          </a:xfrm>
          <a:prstGeom prst="rect">
            <a:avLst/>
          </a:prstGeom>
        </p:spPr>
      </p:pic>
      <p:pic>
        <p:nvPicPr>
          <p:cNvPr id="15" name="Picture 14">
            <a:extLst>
              <a:ext uri="{FF2B5EF4-FFF2-40B4-BE49-F238E27FC236}">
                <a16:creationId xmlns:a16="http://schemas.microsoft.com/office/drawing/2014/main" id="{E30CE324-0EDC-1E4B-9E6E-35C63FB1D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12164"/>
            <a:ext cx="4560484" cy="2197156"/>
          </a:xfrm>
          <a:prstGeom prst="rect">
            <a:avLst/>
          </a:prstGeom>
        </p:spPr>
      </p:pic>
    </p:spTree>
    <p:extLst>
      <p:ext uri="{BB962C8B-B14F-4D97-AF65-F5344CB8AC3E}">
        <p14:creationId xmlns:p14="http://schemas.microsoft.com/office/powerpoint/2010/main" val="31654503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8A38F-E03E-794B-8C4A-B94A18FD22BA}"/>
              </a:ext>
            </a:extLst>
          </p:cNvPr>
          <p:cNvSpPr>
            <a:spLocks noGrp="1"/>
          </p:cNvSpPr>
          <p:nvPr>
            <p:ph type="title"/>
          </p:nvPr>
        </p:nvSpPr>
        <p:spPr/>
        <p:txBody>
          <a:bodyPr/>
          <a:lstStyle/>
          <a:p>
            <a:r>
              <a:rPr lang="en-GB" dirty="0"/>
              <a:t>Deep Copy</a:t>
            </a:r>
          </a:p>
        </p:txBody>
      </p:sp>
      <p:sp>
        <p:nvSpPr>
          <p:cNvPr id="3" name="Content Placeholder 2">
            <a:extLst>
              <a:ext uri="{FF2B5EF4-FFF2-40B4-BE49-F238E27FC236}">
                <a16:creationId xmlns:a16="http://schemas.microsoft.com/office/drawing/2014/main" id="{0C6D2532-EF80-3746-9A2D-C870B149CB20}"/>
              </a:ext>
            </a:extLst>
          </p:cNvPr>
          <p:cNvSpPr>
            <a:spLocks noGrp="1"/>
          </p:cNvSpPr>
          <p:nvPr>
            <p:ph sz="half" idx="1"/>
          </p:nvPr>
        </p:nvSpPr>
        <p:spPr/>
        <p:txBody>
          <a:bodyPr/>
          <a:lstStyle/>
          <a:p>
            <a:r>
              <a:rPr lang="it-IT" sz="2400" dirty="0" err="1"/>
              <a:t>Working</a:t>
            </a:r>
            <a:r>
              <a:rPr lang="it-IT" sz="2400" dirty="0"/>
              <a:t> with </a:t>
            </a:r>
            <a:r>
              <a:rPr lang="it-IT" sz="2400" dirty="0" err="1"/>
              <a:t>shallow</a:t>
            </a:r>
            <a:r>
              <a:rPr lang="it-IT" sz="2400" dirty="0"/>
              <a:t> </a:t>
            </a:r>
            <a:r>
              <a:rPr lang="it-IT" sz="2400" dirty="0" err="1"/>
              <a:t>copies</a:t>
            </a:r>
            <a:r>
              <a:rPr lang="it-IT" sz="2400" dirty="0"/>
              <a:t> </a:t>
            </a:r>
            <a:r>
              <a:rPr lang="it-IT" sz="2400" dirty="0" err="1"/>
              <a:t>is</a:t>
            </a:r>
            <a:r>
              <a:rPr lang="it-IT" sz="2400" dirty="0"/>
              <a:t> </a:t>
            </a:r>
            <a:r>
              <a:rPr lang="it-IT" sz="2400" dirty="0" err="1"/>
              <a:t>not</a:t>
            </a:r>
            <a:r>
              <a:rPr lang="it-IT" sz="2400" dirty="0"/>
              <a:t> </a:t>
            </a:r>
            <a:r>
              <a:rPr lang="it-IT" sz="2400" dirty="0" err="1"/>
              <a:t>always</a:t>
            </a:r>
            <a:r>
              <a:rPr lang="it-IT" sz="2400" dirty="0"/>
              <a:t> a </a:t>
            </a:r>
            <a:r>
              <a:rPr lang="it-IT" sz="2400" dirty="0" err="1"/>
              <a:t>problem</a:t>
            </a:r>
            <a:r>
              <a:rPr lang="it-IT" sz="2400" dirty="0"/>
              <a:t>, </a:t>
            </a:r>
            <a:r>
              <a:rPr lang="it-IT" sz="2400" dirty="0" err="1"/>
              <a:t>but</a:t>
            </a:r>
            <a:r>
              <a:rPr lang="it-IT" sz="2400" dirty="0"/>
              <a:t> </a:t>
            </a:r>
            <a:r>
              <a:rPr lang="it-IT" sz="2400" dirty="0" err="1"/>
              <a:t>sometimes</a:t>
            </a:r>
            <a:r>
              <a:rPr lang="it-IT" sz="2400" dirty="0"/>
              <a:t> </a:t>
            </a:r>
            <a:r>
              <a:rPr lang="it-IT" sz="2400" dirty="0" err="1"/>
              <a:t>you</a:t>
            </a:r>
            <a:r>
              <a:rPr lang="it-IT" sz="2400" dirty="0"/>
              <a:t> </a:t>
            </a:r>
            <a:r>
              <a:rPr lang="it-IT" sz="2400" dirty="0" err="1"/>
              <a:t>need</a:t>
            </a:r>
            <a:r>
              <a:rPr lang="it-IT" sz="2400" dirty="0"/>
              <a:t> to </a:t>
            </a:r>
            <a:r>
              <a:rPr lang="it-IT" sz="2400" dirty="0" err="1"/>
              <a:t>make</a:t>
            </a:r>
            <a:r>
              <a:rPr lang="it-IT" sz="2400" dirty="0"/>
              <a:t> </a:t>
            </a:r>
            <a:r>
              <a:rPr lang="it-IT" sz="2400" dirty="0" err="1">
                <a:solidFill>
                  <a:schemeClr val="accent6">
                    <a:lumMod val="75000"/>
                  </a:schemeClr>
                </a:solidFill>
              </a:rPr>
              <a:t>deep</a:t>
            </a:r>
            <a:r>
              <a:rPr lang="it-IT" sz="2400" dirty="0">
                <a:solidFill>
                  <a:schemeClr val="accent6">
                    <a:lumMod val="75000"/>
                  </a:schemeClr>
                </a:solidFill>
              </a:rPr>
              <a:t> </a:t>
            </a:r>
            <a:r>
              <a:rPr lang="it-IT" sz="2400" dirty="0" err="1">
                <a:solidFill>
                  <a:schemeClr val="accent6">
                    <a:lumMod val="75000"/>
                  </a:schemeClr>
                </a:solidFill>
              </a:rPr>
              <a:t>copies</a:t>
            </a:r>
            <a:r>
              <a:rPr lang="it-IT" sz="2400" dirty="0">
                <a:solidFill>
                  <a:schemeClr val="accent6">
                    <a:lumMod val="75000"/>
                  </a:schemeClr>
                </a:solidFill>
              </a:rPr>
              <a:t> (i.e., </a:t>
            </a:r>
            <a:r>
              <a:rPr lang="it-IT" sz="2400" dirty="0" err="1">
                <a:solidFill>
                  <a:schemeClr val="accent6">
                    <a:lumMod val="75000"/>
                  </a:schemeClr>
                </a:solidFill>
              </a:rPr>
              <a:t>duplicates</a:t>
            </a:r>
            <a:r>
              <a:rPr lang="it-IT" sz="2400" dirty="0">
                <a:solidFill>
                  <a:schemeClr val="accent6">
                    <a:lumMod val="75000"/>
                  </a:schemeClr>
                </a:solidFill>
              </a:rPr>
              <a:t> </a:t>
            </a:r>
            <a:r>
              <a:rPr lang="it-IT" sz="2400" dirty="0" err="1">
                <a:solidFill>
                  <a:schemeClr val="accent6">
                    <a:lumMod val="75000"/>
                  </a:schemeClr>
                </a:solidFill>
              </a:rPr>
              <a:t>that</a:t>
            </a:r>
            <a:r>
              <a:rPr lang="it-IT" sz="2400" dirty="0">
                <a:solidFill>
                  <a:schemeClr val="accent6">
                    <a:lumMod val="75000"/>
                  </a:schemeClr>
                </a:solidFill>
              </a:rPr>
              <a:t> do </a:t>
            </a:r>
            <a:r>
              <a:rPr lang="it-IT" sz="2400" dirty="0" err="1">
                <a:solidFill>
                  <a:schemeClr val="accent6">
                    <a:lumMod val="75000"/>
                  </a:schemeClr>
                </a:solidFill>
              </a:rPr>
              <a:t>not</a:t>
            </a:r>
            <a:r>
              <a:rPr lang="it-IT" sz="2400" dirty="0">
                <a:solidFill>
                  <a:schemeClr val="accent6">
                    <a:lumMod val="75000"/>
                  </a:schemeClr>
                </a:solidFill>
              </a:rPr>
              <a:t> share </a:t>
            </a:r>
            <a:r>
              <a:rPr lang="it-IT" sz="2400" dirty="0" err="1">
                <a:solidFill>
                  <a:schemeClr val="accent6">
                    <a:lumMod val="75000"/>
                  </a:schemeClr>
                </a:solidFill>
              </a:rPr>
              <a:t>references</a:t>
            </a:r>
            <a:r>
              <a:rPr lang="it-IT" sz="2400" dirty="0">
                <a:solidFill>
                  <a:schemeClr val="accent6">
                    <a:lumMod val="75000"/>
                  </a:schemeClr>
                </a:solidFill>
              </a:rPr>
              <a:t> of </a:t>
            </a:r>
            <a:r>
              <a:rPr lang="it-IT" sz="2400" dirty="0" err="1">
                <a:solidFill>
                  <a:schemeClr val="accent6">
                    <a:lumMod val="75000"/>
                  </a:schemeClr>
                </a:solidFill>
              </a:rPr>
              <a:t>embedded</a:t>
            </a:r>
            <a:r>
              <a:rPr lang="it-IT" sz="2400" dirty="0">
                <a:solidFill>
                  <a:schemeClr val="accent6">
                    <a:lumMod val="75000"/>
                  </a:schemeClr>
                </a:solidFill>
              </a:rPr>
              <a:t> </a:t>
            </a:r>
            <a:r>
              <a:rPr lang="it-IT" sz="2400" dirty="0" err="1">
                <a:solidFill>
                  <a:schemeClr val="accent6">
                    <a:lumMod val="75000"/>
                  </a:schemeClr>
                </a:solidFill>
              </a:rPr>
              <a:t>objects</a:t>
            </a:r>
            <a:r>
              <a:rPr lang="it-IT" sz="2400" dirty="0">
                <a:solidFill>
                  <a:schemeClr val="accent6">
                    <a:lumMod val="75000"/>
                  </a:schemeClr>
                </a:solidFill>
              </a:rPr>
              <a:t>). </a:t>
            </a:r>
          </a:p>
          <a:p>
            <a:r>
              <a:rPr lang="it-IT" sz="2400" dirty="0"/>
              <a:t>The </a:t>
            </a:r>
            <a:r>
              <a:rPr lang="it-IT" sz="2400" dirty="0">
                <a:solidFill>
                  <a:schemeClr val="accent6">
                    <a:lumMod val="75000"/>
                  </a:schemeClr>
                </a:solidFill>
              </a:rPr>
              <a:t>copy </a:t>
            </a:r>
            <a:r>
              <a:rPr lang="it-IT" sz="2400" dirty="0" err="1">
                <a:solidFill>
                  <a:schemeClr val="accent6">
                    <a:lumMod val="75000"/>
                  </a:schemeClr>
                </a:solidFill>
              </a:rPr>
              <a:t>module</a:t>
            </a:r>
            <a:r>
              <a:rPr lang="it-IT" sz="2400" dirty="0">
                <a:solidFill>
                  <a:schemeClr val="accent6">
                    <a:lumMod val="75000"/>
                  </a:schemeClr>
                </a:solidFill>
              </a:rPr>
              <a:t> </a:t>
            </a:r>
            <a:r>
              <a:rPr lang="it-IT" sz="2400" dirty="0" err="1"/>
              <a:t>provides</a:t>
            </a:r>
            <a:r>
              <a:rPr lang="it-IT" sz="2400" dirty="0"/>
              <a:t> the </a:t>
            </a:r>
            <a:r>
              <a:rPr lang="it-IT" sz="2400" dirty="0" err="1"/>
              <a:t>deepcopy</a:t>
            </a:r>
            <a:r>
              <a:rPr lang="it-IT" sz="2400" dirty="0"/>
              <a:t> and copy </a:t>
            </a:r>
            <a:r>
              <a:rPr lang="it-IT" sz="2400" dirty="0" err="1"/>
              <a:t>functions</a:t>
            </a:r>
            <a:r>
              <a:rPr lang="it-IT" sz="2400" dirty="0"/>
              <a:t> </a:t>
            </a:r>
            <a:r>
              <a:rPr lang="it-IT" sz="2400" dirty="0" err="1"/>
              <a:t>that</a:t>
            </a:r>
            <a:r>
              <a:rPr lang="it-IT" sz="2400" dirty="0"/>
              <a:t> </a:t>
            </a:r>
            <a:r>
              <a:rPr lang="it-IT" sz="2400" dirty="0" err="1"/>
              <a:t>return</a:t>
            </a:r>
            <a:r>
              <a:rPr lang="it-IT" sz="2400" dirty="0"/>
              <a:t> </a:t>
            </a:r>
            <a:r>
              <a:rPr lang="it-IT" sz="2400" dirty="0" err="1"/>
              <a:t>deep</a:t>
            </a:r>
            <a:r>
              <a:rPr lang="it-IT" sz="2400" dirty="0"/>
              <a:t> and </a:t>
            </a:r>
            <a:r>
              <a:rPr lang="it-IT" sz="2400" dirty="0" err="1"/>
              <a:t>shallow</a:t>
            </a:r>
            <a:r>
              <a:rPr lang="it-IT" sz="2400" dirty="0"/>
              <a:t> </a:t>
            </a:r>
            <a:r>
              <a:rPr lang="it-IT" sz="2400" dirty="0" err="1"/>
              <a:t>copies</a:t>
            </a:r>
            <a:r>
              <a:rPr lang="it-IT" sz="2400" dirty="0"/>
              <a:t> of </a:t>
            </a:r>
            <a:r>
              <a:rPr lang="it-IT" sz="2400" dirty="0" err="1"/>
              <a:t>arbitrary</a:t>
            </a:r>
            <a:r>
              <a:rPr lang="it-IT" sz="2400" dirty="0"/>
              <a:t> </a:t>
            </a:r>
            <a:r>
              <a:rPr lang="it-IT" sz="2400" dirty="0" err="1"/>
              <a:t>objects</a:t>
            </a:r>
            <a:r>
              <a:rPr lang="it-IT" sz="2400" dirty="0"/>
              <a:t>. </a:t>
            </a:r>
          </a:p>
          <a:p>
            <a:endParaRPr lang="en-GB" sz="2400" dirty="0"/>
          </a:p>
        </p:txBody>
      </p:sp>
      <p:sp>
        <p:nvSpPr>
          <p:cNvPr id="4" name="Content Placeholder 3">
            <a:extLst>
              <a:ext uri="{FF2B5EF4-FFF2-40B4-BE49-F238E27FC236}">
                <a16:creationId xmlns:a16="http://schemas.microsoft.com/office/drawing/2014/main" id="{D3CF9631-CCEF-7C4B-B32F-B6F68BC52D3B}"/>
              </a:ext>
            </a:extLst>
          </p:cNvPr>
          <p:cNvSpPr>
            <a:spLocks noGrp="1"/>
          </p:cNvSpPr>
          <p:nvPr>
            <p:ph sz="half" idx="2"/>
          </p:nvPr>
        </p:nvSpPr>
        <p:spPr/>
        <p:txBody>
          <a:bodyPr/>
          <a:lstStyle/>
          <a:p>
            <a:endParaRPr lang="en-GB"/>
          </a:p>
        </p:txBody>
      </p:sp>
      <p:sp>
        <p:nvSpPr>
          <p:cNvPr id="5" name="Slide Number Placeholder 4">
            <a:extLst>
              <a:ext uri="{FF2B5EF4-FFF2-40B4-BE49-F238E27FC236}">
                <a16:creationId xmlns:a16="http://schemas.microsoft.com/office/drawing/2014/main" id="{236422EA-4632-324F-9462-B99410741388}"/>
              </a:ext>
            </a:extLst>
          </p:cNvPr>
          <p:cNvSpPr>
            <a:spLocks noGrp="1"/>
          </p:cNvSpPr>
          <p:nvPr>
            <p:ph type="sldNum" sz="quarter" idx="10"/>
          </p:nvPr>
        </p:nvSpPr>
        <p:spPr/>
        <p:txBody>
          <a:bodyPr/>
          <a:lstStyle/>
          <a:p>
            <a:pPr>
              <a:defRPr/>
            </a:pPr>
            <a:fld id="{C0F5EEF4-5380-CA44-921D-21E069A5ECCA}" type="slidenum">
              <a:rPr lang="it-IT" smtClean="0"/>
              <a:pPr>
                <a:defRPr/>
              </a:pPr>
              <a:t>72</a:t>
            </a:fld>
            <a:endParaRPr lang="it-IT" dirty="0"/>
          </a:p>
        </p:txBody>
      </p:sp>
    </p:spTree>
    <p:extLst>
      <p:ext uri="{BB962C8B-B14F-4D97-AF65-F5344CB8AC3E}">
        <p14:creationId xmlns:p14="http://schemas.microsoft.com/office/powerpoint/2010/main" val="3743261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D437-32A8-DF4B-BAFD-29A8CCF14E24}"/>
              </a:ext>
            </a:extLst>
          </p:cNvPr>
          <p:cNvSpPr>
            <a:spLocks noGrp="1"/>
          </p:cNvSpPr>
          <p:nvPr>
            <p:ph type="title"/>
          </p:nvPr>
        </p:nvSpPr>
        <p:spPr/>
        <p:txBody>
          <a:bodyPr/>
          <a:lstStyle/>
          <a:p>
            <a:r>
              <a:rPr lang="en-GB" dirty="0" err="1"/>
              <a:t>Iterable</a:t>
            </a:r>
            <a:endParaRPr lang="en-GB" dirty="0"/>
          </a:p>
        </p:txBody>
      </p:sp>
      <p:sp>
        <p:nvSpPr>
          <p:cNvPr id="3" name="Content Placeholder 2">
            <a:extLst>
              <a:ext uri="{FF2B5EF4-FFF2-40B4-BE49-F238E27FC236}">
                <a16:creationId xmlns:a16="http://schemas.microsoft.com/office/drawing/2014/main" id="{D49F1B7E-9895-174A-B7A9-FD0312879C20}"/>
              </a:ext>
            </a:extLst>
          </p:cNvPr>
          <p:cNvSpPr>
            <a:spLocks noGrp="1"/>
          </p:cNvSpPr>
          <p:nvPr>
            <p:ph sz="half" idx="1"/>
          </p:nvPr>
        </p:nvSpPr>
        <p:spPr/>
        <p:txBody>
          <a:bodyPr/>
          <a:lstStyle/>
          <a:p>
            <a:r>
              <a:rPr lang="en-GB" sz="2000" dirty="0">
                <a:solidFill>
                  <a:schemeClr val="accent6">
                    <a:lumMod val="75000"/>
                  </a:schemeClr>
                </a:solidFill>
              </a:rPr>
              <a:t>An </a:t>
            </a:r>
            <a:r>
              <a:rPr lang="en-GB" sz="2000" dirty="0" err="1">
                <a:solidFill>
                  <a:schemeClr val="accent6">
                    <a:lumMod val="75000"/>
                  </a:schemeClr>
                </a:solidFill>
              </a:rPr>
              <a:t>iterable</a:t>
            </a:r>
            <a:r>
              <a:rPr lang="en-GB" sz="2000" dirty="0">
                <a:solidFill>
                  <a:schemeClr val="accent6">
                    <a:lumMod val="75000"/>
                  </a:schemeClr>
                </a:solidFill>
              </a:rPr>
              <a:t> object is any object capable of returning its members one at a time, permitting it to be iterated over in a for-loop.</a:t>
            </a:r>
            <a:endParaRPr lang="en-GB" sz="2000" dirty="0"/>
          </a:p>
          <a:p>
            <a:r>
              <a:rPr lang="en-GB" sz="2000" dirty="0"/>
              <a:t>Familiar examples </a:t>
            </a:r>
            <a:r>
              <a:rPr lang="en-GB" sz="2000" dirty="0">
                <a:solidFill>
                  <a:schemeClr val="accent6">
                    <a:lumMod val="75000"/>
                  </a:schemeClr>
                </a:solidFill>
              </a:rPr>
              <a:t>of </a:t>
            </a:r>
            <a:r>
              <a:rPr lang="en-GB" sz="2000" dirty="0" err="1">
                <a:solidFill>
                  <a:schemeClr val="accent6">
                    <a:lumMod val="75000"/>
                  </a:schemeClr>
                </a:solidFill>
              </a:rPr>
              <a:t>iterables</a:t>
            </a:r>
            <a:r>
              <a:rPr lang="en-GB" sz="2000" dirty="0">
                <a:solidFill>
                  <a:schemeClr val="accent6">
                    <a:lumMod val="75000"/>
                  </a:schemeClr>
                </a:solidFill>
              </a:rPr>
              <a:t> include lists, tuples, dictionaries, sets, and strings</a:t>
            </a:r>
            <a:r>
              <a:rPr lang="en-GB" sz="2000" dirty="0"/>
              <a:t>. Indeed, any such sequence can be iterated over in a for-loop. </a:t>
            </a:r>
          </a:p>
          <a:p>
            <a:r>
              <a:rPr lang="en-GB" sz="2000" dirty="0"/>
              <a:t>It is also possible to have an </a:t>
            </a:r>
            <a:r>
              <a:rPr lang="en-GB" sz="2000" dirty="0" err="1"/>
              <a:t>iterable</a:t>
            </a:r>
            <a:r>
              <a:rPr lang="en-GB" sz="2000" dirty="0"/>
              <a:t> that “generates” each one of its members upon iteration without storing all of its members in memory at once.</a:t>
            </a:r>
          </a:p>
        </p:txBody>
      </p:sp>
      <p:sp>
        <p:nvSpPr>
          <p:cNvPr id="5" name="Content Placeholder 4">
            <a:extLst>
              <a:ext uri="{FF2B5EF4-FFF2-40B4-BE49-F238E27FC236}">
                <a16:creationId xmlns:a16="http://schemas.microsoft.com/office/drawing/2014/main" id="{9A8B2668-DAD4-434D-BB27-F2009CF9DD8E}"/>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[1, 2, 3, 4]</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for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in </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(1, 2, 3, 4)</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for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in </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map</a:t>
            </a:r>
            <a:r>
              <a:rPr lang="it-IT" sz="1600" dirty="0">
                <a:latin typeface="Consolas" panose="020B0609020204030204" pitchFamily="49" charset="0"/>
                <a:cs typeface="Consolas" panose="020B0609020204030204" pitchFamily="49" charset="0"/>
              </a:rPr>
              <a:t> = {1 : 'a', 2 : 'b’, </a:t>
            </a:r>
          </a:p>
          <a:p>
            <a:pPr marL="0" indent="0">
              <a:buNone/>
            </a:pPr>
            <a:r>
              <a:rPr lang="it-IT" sz="1600" dirty="0">
                <a:latin typeface="Consolas" panose="020B0609020204030204" pitchFamily="49" charset="0"/>
                <a:cs typeface="Consolas" panose="020B0609020204030204" pitchFamily="49" charset="0"/>
              </a:rPr>
              <a:t>		3 : 'c', 4: 'd'}</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for k, v in </a:t>
            </a:r>
            <a:r>
              <a:rPr lang="it-IT" sz="1600" dirty="0" err="1">
                <a:latin typeface="Consolas" panose="020B0609020204030204" pitchFamily="49" charset="0"/>
                <a:cs typeface="Consolas" panose="020B0609020204030204" pitchFamily="49" charset="0"/>
              </a:rPr>
              <a:t>map.items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(k, v)</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 'Hello World!'</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for c in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(c)</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A573740-39A7-984F-8E70-3E673AE99F2A}"/>
              </a:ext>
            </a:extLst>
          </p:cNvPr>
          <p:cNvSpPr>
            <a:spLocks noGrp="1"/>
          </p:cNvSpPr>
          <p:nvPr>
            <p:ph type="sldNum" sz="quarter" idx="10"/>
          </p:nvPr>
        </p:nvSpPr>
        <p:spPr/>
        <p:txBody>
          <a:bodyPr/>
          <a:lstStyle/>
          <a:p>
            <a:pPr>
              <a:defRPr/>
            </a:pPr>
            <a:fld id="{F2F2B1D7-7472-F447-9180-A50BF452206C}" type="slidenum">
              <a:rPr lang="it-IT" smtClean="0"/>
              <a:pPr>
                <a:defRPr/>
              </a:pPr>
              <a:t>8</a:t>
            </a:fld>
            <a:endParaRPr lang="it-IT" dirty="0"/>
          </a:p>
        </p:txBody>
      </p:sp>
    </p:spTree>
    <p:extLst>
      <p:ext uri="{BB962C8B-B14F-4D97-AF65-F5344CB8AC3E}">
        <p14:creationId xmlns:p14="http://schemas.microsoft.com/office/powerpoint/2010/main" val="118153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293B-71FA-FB46-9BD3-0DC6BD3733CC}"/>
              </a:ext>
            </a:extLst>
          </p:cNvPr>
          <p:cNvSpPr>
            <a:spLocks noGrp="1"/>
          </p:cNvSpPr>
          <p:nvPr>
            <p:ph type="title"/>
          </p:nvPr>
        </p:nvSpPr>
        <p:spPr/>
        <p:txBody>
          <a:bodyPr/>
          <a:lstStyle/>
          <a:p>
            <a:r>
              <a:rPr lang="en-GB" dirty="0"/>
              <a:t>Functions acting on </a:t>
            </a:r>
            <a:r>
              <a:rPr lang="en-GB" dirty="0" err="1"/>
              <a:t>iterables</a:t>
            </a:r>
            <a:endParaRPr lang="en-GB" dirty="0"/>
          </a:p>
        </p:txBody>
      </p:sp>
      <p:sp>
        <p:nvSpPr>
          <p:cNvPr id="3" name="Content Placeholder 2">
            <a:extLst>
              <a:ext uri="{FF2B5EF4-FFF2-40B4-BE49-F238E27FC236}">
                <a16:creationId xmlns:a16="http://schemas.microsoft.com/office/drawing/2014/main" id="{F9BC705E-8EEB-2847-A042-8BFD9A31A684}"/>
              </a:ext>
            </a:extLst>
          </p:cNvPr>
          <p:cNvSpPr>
            <a:spLocks noGrp="1"/>
          </p:cNvSpPr>
          <p:nvPr>
            <p:ph idx="1"/>
          </p:nvPr>
        </p:nvSpPr>
        <p:spPr/>
        <p:txBody>
          <a:bodyPr/>
          <a:lstStyle/>
          <a:p>
            <a:r>
              <a:rPr lang="en-GB" sz="2400" dirty="0">
                <a:solidFill>
                  <a:schemeClr val="accent6">
                    <a:lumMod val="75000"/>
                  </a:schemeClr>
                </a:solidFill>
              </a:rPr>
              <a:t>list, tuple, </a:t>
            </a:r>
            <a:r>
              <a:rPr lang="en-GB" sz="2400" dirty="0" err="1">
                <a:solidFill>
                  <a:schemeClr val="accent6">
                    <a:lumMod val="75000"/>
                  </a:schemeClr>
                </a:solidFill>
              </a:rPr>
              <a:t>dict</a:t>
            </a:r>
            <a:r>
              <a:rPr lang="en-GB" sz="2400" dirty="0">
                <a:solidFill>
                  <a:schemeClr val="accent6">
                    <a:lumMod val="75000"/>
                  </a:schemeClr>
                </a:solidFill>
              </a:rPr>
              <a:t>, set</a:t>
            </a:r>
            <a:r>
              <a:rPr lang="en-GB" sz="2400" dirty="0"/>
              <a:t>: construct a list, tuple, dictionary, or set, respectively, </a:t>
            </a:r>
            <a:r>
              <a:rPr lang="en-GB" sz="2400" b="1" dirty="0"/>
              <a:t>from the contents of an </a:t>
            </a:r>
            <a:r>
              <a:rPr lang="en-GB" sz="2400" b="1" dirty="0" err="1"/>
              <a:t>iterable</a:t>
            </a:r>
            <a:endParaRPr lang="en-GB" sz="2400" b="1" dirty="0"/>
          </a:p>
          <a:p>
            <a:r>
              <a:rPr lang="en-GB" sz="2400" dirty="0">
                <a:solidFill>
                  <a:schemeClr val="accent6">
                    <a:lumMod val="75000"/>
                  </a:schemeClr>
                </a:solidFill>
              </a:rPr>
              <a:t>sum</a:t>
            </a:r>
            <a:r>
              <a:rPr lang="en-GB" sz="2400" dirty="0"/>
              <a:t>: sum the contents of an </a:t>
            </a:r>
            <a:r>
              <a:rPr lang="en-GB" sz="2400" dirty="0" err="1"/>
              <a:t>iterable</a:t>
            </a:r>
            <a:r>
              <a:rPr lang="en-GB" sz="2400" dirty="0"/>
              <a:t>.</a:t>
            </a:r>
          </a:p>
          <a:p>
            <a:r>
              <a:rPr lang="en-GB" sz="2400" dirty="0">
                <a:solidFill>
                  <a:schemeClr val="accent6">
                    <a:lumMod val="75000"/>
                  </a:schemeClr>
                </a:solidFill>
              </a:rPr>
              <a:t>sorted</a:t>
            </a:r>
            <a:r>
              <a:rPr lang="en-GB" sz="2400" dirty="0"/>
              <a:t>: return a list of the sorted contents of an </a:t>
            </a:r>
            <a:r>
              <a:rPr lang="en-GB" sz="2400" dirty="0" err="1"/>
              <a:t>iterable</a:t>
            </a:r>
            <a:endParaRPr lang="en-GB" sz="2400" dirty="0"/>
          </a:p>
          <a:p>
            <a:r>
              <a:rPr lang="en-GB" sz="2400" dirty="0">
                <a:solidFill>
                  <a:schemeClr val="accent6">
                    <a:lumMod val="75000"/>
                  </a:schemeClr>
                </a:solidFill>
              </a:rPr>
              <a:t>any</a:t>
            </a:r>
            <a:r>
              <a:rPr lang="en-GB" sz="2400" dirty="0"/>
              <a:t>: returns True and ends the iteration immediately if bool(item) was True for any item in the </a:t>
            </a:r>
            <a:r>
              <a:rPr lang="en-GB" sz="2400" dirty="0" err="1"/>
              <a:t>iterable</a:t>
            </a:r>
            <a:r>
              <a:rPr lang="en-GB" sz="2400" dirty="0"/>
              <a:t>.</a:t>
            </a:r>
          </a:p>
          <a:p>
            <a:r>
              <a:rPr lang="en-GB" sz="2400" dirty="0">
                <a:solidFill>
                  <a:schemeClr val="accent6">
                    <a:lumMod val="75000"/>
                  </a:schemeClr>
                </a:solidFill>
              </a:rPr>
              <a:t>all</a:t>
            </a:r>
            <a:r>
              <a:rPr lang="en-GB" sz="2400" dirty="0"/>
              <a:t>: returns True only if bool(item) was True for all items in the </a:t>
            </a:r>
            <a:r>
              <a:rPr lang="en-GB" sz="2400" dirty="0" err="1"/>
              <a:t>iterable</a:t>
            </a:r>
            <a:r>
              <a:rPr lang="en-GB" sz="2400" dirty="0"/>
              <a:t>.</a:t>
            </a:r>
          </a:p>
          <a:p>
            <a:r>
              <a:rPr lang="en-GB" sz="2400" dirty="0">
                <a:solidFill>
                  <a:schemeClr val="accent6">
                    <a:lumMod val="75000"/>
                  </a:schemeClr>
                </a:solidFill>
              </a:rPr>
              <a:t>max</a:t>
            </a:r>
            <a:r>
              <a:rPr lang="en-GB" sz="2400" dirty="0"/>
              <a:t>: return the largest value in an </a:t>
            </a:r>
            <a:r>
              <a:rPr lang="en-GB" sz="2400" dirty="0" err="1"/>
              <a:t>iterable</a:t>
            </a:r>
            <a:r>
              <a:rPr lang="en-GB" sz="2400" dirty="0"/>
              <a:t>.</a:t>
            </a:r>
          </a:p>
          <a:p>
            <a:r>
              <a:rPr lang="en-GB" sz="2400" dirty="0">
                <a:solidFill>
                  <a:schemeClr val="accent6">
                    <a:lumMod val="75000"/>
                  </a:schemeClr>
                </a:solidFill>
              </a:rPr>
              <a:t>min</a:t>
            </a:r>
            <a:r>
              <a:rPr lang="en-GB" sz="2400" dirty="0"/>
              <a:t>: return the smallest value in an </a:t>
            </a:r>
            <a:r>
              <a:rPr lang="en-GB" sz="2400" dirty="0" err="1"/>
              <a:t>iterable</a:t>
            </a:r>
            <a:r>
              <a:rPr lang="en-GB" sz="2400" dirty="0"/>
              <a:t>.</a:t>
            </a:r>
          </a:p>
        </p:txBody>
      </p:sp>
      <p:sp>
        <p:nvSpPr>
          <p:cNvPr id="4" name="Slide Number Placeholder 3">
            <a:extLst>
              <a:ext uri="{FF2B5EF4-FFF2-40B4-BE49-F238E27FC236}">
                <a16:creationId xmlns:a16="http://schemas.microsoft.com/office/drawing/2014/main" id="{7C0043DC-C9FC-F344-B244-4CFAC7EFA33C}"/>
              </a:ext>
            </a:extLst>
          </p:cNvPr>
          <p:cNvSpPr>
            <a:spLocks noGrp="1"/>
          </p:cNvSpPr>
          <p:nvPr>
            <p:ph type="sldNum" sz="quarter" idx="10"/>
          </p:nvPr>
        </p:nvSpPr>
        <p:spPr/>
        <p:txBody>
          <a:bodyPr/>
          <a:lstStyle/>
          <a:p>
            <a:pPr>
              <a:defRPr/>
            </a:pPr>
            <a:fld id="{F2F2B1D7-7472-F447-9180-A50BF452206C}" type="slidenum">
              <a:rPr lang="it-IT" smtClean="0"/>
              <a:pPr>
                <a:defRPr/>
              </a:pPr>
              <a:t>9</a:t>
            </a:fld>
            <a:endParaRPr lang="it-IT" dirty="0"/>
          </a:p>
        </p:txBody>
      </p:sp>
    </p:spTree>
    <p:extLst>
      <p:ext uri="{BB962C8B-B14F-4D97-AF65-F5344CB8AC3E}">
        <p14:creationId xmlns:p14="http://schemas.microsoft.com/office/powerpoint/2010/main" val="522205509"/>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Nicola.thmx</Template>
  <TotalTime>10649</TotalTime>
  <Words>6345</Words>
  <Application>Microsoft Macintosh PowerPoint</Application>
  <PresentationFormat>On-screen Show (4:3)</PresentationFormat>
  <Paragraphs>963</Paragraphs>
  <Slides>72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Calibri</vt:lpstr>
      <vt:lpstr>Consolas</vt:lpstr>
      <vt:lpstr>Nicola</vt:lpstr>
      <vt:lpstr>Python Data Structures</vt:lpstr>
      <vt:lpstr>Key Concepts</vt:lpstr>
      <vt:lpstr>Resizable Array ~O(n)</vt:lpstr>
      <vt:lpstr>Linked List ~O(n)</vt:lpstr>
      <vt:lpstr>Balanced Tree ~O(log(n))</vt:lpstr>
      <vt:lpstr>Hash Table ~O(1)</vt:lpstr>
      <vt:lpstr>Data Structures</vt:lpstr>
      <vt:lpstr>Iterable</vt:lpstr>
      <vt:lpstr>Functions acting on iterables</vt:lpstr>
      <vt:lpstr>Functions acting on iterables</vt:lpstr>
      <vt:lpstr>Lists</vt:lpstr>
      <vt:lpstr>Lists</vt:lpstr>
      <vt:lpstr>List</vt:lpstr>
      <vt:lpstr>Indexing</vt:lpstr>
      <vt:lpstr>Negative Indexing</vt:lpstr>
      <vt:lpstr>Slicing</vt:lpstr>
      <vt:lpstr>Changing elements</vt:lpstr>
      <vt:lpstr>Adding elements</vt:lpstr>
      <vt:lpstr>Adding elements</vt:lpstr>
      <vt:lpstr>Deleting elements</vt:lpstr>
      <vt:lpstr>Removing elements</vt:lpstr>
      <vt:lpstr>Iterating Through a List</vt:lpstr>
      <vt:lpstr>Tuples</vt:lpstr>
      <vt:lpstr>Tuples</vt:lpstr>
      <vt:lpstr>Tuples</vt:lpstr>
      <vt:lpstr>Tuples with one element</vt:lpstr>
      <vt:lpstr>Access Tuple Elements</vt:lpstr>
      <vt:lpstr>Access Tuple Elements</vt:lpstr>
      <vt:lpstr>Access Tuple Elements</vt:lpstr>
      <vt:lpstr>Other Tuple Operations</vt:lpstr>
      <vt:lpstr>Advantages of Tuple over List</vt:lpstr>
      <vt:lpstr>Sets</vt:lpstr>
      <vt:lpstr>Sets</vt:lpstr>
      <vt:lpstr>Constructing Sets</vt:lpstr>
      <vt:lpstr>Constructing Sets</vt:lpstr>
      <vt:lpstr>Modifying Sets</vt:lpstr>
      <vt:lpstr>Removing elements</vt:lpstr>
      <vt:lpstr>Set operations</vt:lpstr>
      <vt:lpstr>Set membership</vt:lpstr>
      <vt:lpstr>Frozen Sets</vt:lpstr>
      <vt:lpstr>Dictionaries</vt:lpstr>
      <vt:lpstr>Dictionaries</vt:lpstr>
      <vt:lpstr>Accessing Elements</vt:lpstr>
      <vt:lpstr>Accessing Elements</vt:lpstr>
      <vt:lpstr>Removing Elements</vt:lpstr>
      <vt:lpstr>Other Dictionary Operations</vt:lpstr>
      <vt:lpstr>Generators and Comprehension Expressions</vt:lpstr>
      <vt:lpstr>Unpacking and Enumerating</vt:lpstr>
      <vt:lpstr>Unpacking iterables </vt:lpstr>
      <vt:lpstr>Enumerating iterables </vt:lpstr>
      <vt:lpstr>Enumerating iterables </vt:lpstr>
      <vt:lpstr>Generators</vt:lpstr>
      <vt:lpstr>Generators</vt:lpstr>
      <vt:lpstr>Generator Comprehension</vt:lpstr>
      <vt:lpstr>Generator Comprehension</vt:lpstr>
      <vt:lpstr>Generator Comprehension</vt:lpstr>
      <vt:lpstr>Consuming Generators</vt:lpstr>
      <vt:lpstr>Using generator comprehensions on the fly</vt:lpstr>
      <vt:lpstr>Iterating over generators (next)</vt:lpstr>
      <vt:lpstr>Iterable and Iterator</vt:lpstr>
      <vt:lpstr>List &amp; Tuple Comprehensions</vt:lpstr>
      <vt:lpstr>List &amp; Tuple Comprehensions</vt:lpstr>
      <vt:lpstr>List &amp; Tuple Comprehensions</vt:lpstr>
      <vt:lpstr>Dictionary Comprehension</vt:lpstr>
      <vt:lpstr>Itertools</vt:lpstr>
      <vt:lpstr>range</vt:lpstr>
      <vt:lpstr>enumerate</vt:lpstr>
      <vt:lpstr>zip</vt:lpstr>
      <vt:lpstr>…</vt:lpstr>
      <vt:lpstr>Shallow Copy</vt:lpstr>
      <vt:lpstr>Shallow Copy</vt:lpstr>
      <vt:lpstr>Deep Copy</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452</cp:revision>
  <cp:lastPrinted>2020-03-01T16:00:09Z</cp:lastPrinted>
  <dcterms:created xsi:type="dcterms:W3CDTF">2011-09-06T09:06:15Z</dcterms:created>
  <dcterms:modified xsi:type="dcterms:W3CDTF">2020-11-23T21:53:08Z</dcterms:modified>
</cp:coreProperties>
</file>