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4" r:id="rId3"/>
    <p:sldId id="356" r:id="rId4"/>
    <p:sldId id="386" r:id="rId5"/>
    <p:sldId id="418" r:id="rId6"/>
    <p:sldId id="417" r:id="rId7"/>
    <p:sldId id="403" r:id="rId8"/>
    <p:sldId id="402" r:id="rId9"/>
    <p:sldId id="411" r:id="rId10"/>
    <p:sldId id="410" r:id="rId11"/>
    <p:sldId id="404" r:id="rId12"/>
    <p:sldId id="409" r:id="rId13"/>
    <p:sldId id="408" r:id="rId14"/>
    <p:sldId id="412" r:id="rId15"/>
    <p:sldId id="414" r:id="rId16"/>
    <p:sldId id="415" r:id="rId17"/>
    <p:sldId id="413" r:id="rId18"/>
    <p:sldId id="405" r:id="rId19"/>
    <p:sldId id="406" r:id="rId20"/>
    <p:sldId id="407" r:id="rId21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0"/>
    <p:restoredTop sz="93609"/>
  </p:normalViewPr>
  <p:slideViewPr>
    <p:cSldViewPr>
      <p:cViewPr varScale="1">
        <p:scale>
          <a:sx n="120" d="100"/>
          <a:sy n="120" d="100"/>
        </p:scale>
        <p:origin x="13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352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2CAC0-C167-6C4E-B561-2FF143EE00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966DD-1E6C-4D41-B8D9-78DC392704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3F2BA-9128-DF4E-8DE0-A51BD831198C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830B8-B7BF-D94A-8605-AD4518D023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1AC64-5F0C-7B44-B082-C78A44E7D1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7AF96-A4D3-8842-8547-10016ED5E1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738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0955FBCF-214F-1C4A-8DE5-15806F7DA1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DD893E-CDF3-0748-A5A9-E6B9D45DA9F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62B1732-46DD-FF44-903D-CFDBFB1FD243}" type="datetimeFigureOut">
              <a:rPr lang="it-IT"/>
              <a:pPr>
                <a:defRPr/>
              </a:pPr>
              <a:t>23/11/20</a:t>
            </a:fld>
            <a:endParaRPr lang="it-IT"/>
          </a:p>
        </p:txBody>
      </p:sp>
      <p:sp>
        <p:nvSpPr>
          <p:cNvPr id="4" name="Segnaposto immagine diapositiva 3">
            <a:extLst>
              <a:ext uri="{FF2B5EF4-FFF2-40B4-BE49-F238E27FC236}">
                <a16:creationId xmlns:a16="http://schemas.microsoft.com/office/drawing/2014/main" id="{C602C346-2566-554A-834C-3799B63CD8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>
            <a:extLst>
              <a:ext uri="{FF2B5EF4-FFF2-40B4-BE49-F238E27FC236}">
                <a16:creationId xmlns:a16="http://schemas.microsoft.com/office/drawing/2014/main" id="{0D2931B1-8649-C84D-A999-175DF68F8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/>
              <a:t>Fare clic per modificare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89D938-DB8A-7D49-8B64-4E26C38117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B30AC5-50EA-D24A-8CAF-3ADFF7DCB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99595A4-B057-BF4C-9091-C8B1EF9055C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B25AB2-B286-564E-9699-589D80539ED5}"/>
              </a:ext>
            </a:extLst>
          </p:cNvPr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47F23FF-62C0-374F-978B-F89C2AD4E9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C9AD4-88C4-DC4C-929D-C95C9F5E82A0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105276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CF286E-67A9-BD48-9347-FDA2A84EB26C}"/>
              </a:ext>
            </a:extLst>
          </p:cNvPr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F0643E-E56F-5347-B677-68B9DABE6E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BC31E-AF2C-D247-BF20-9B83E941E5FF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930340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B5AC069-E1B3-B741-AF86-CBBD50359C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17D9B-9903-C741-A6FF-14187D2EB8EC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22767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E9623D-011F-174B-970D-4417988F55CB}"/>
              </a:ext>
            </a:extLst>
          </p:cNvPr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D9A6CBC-EEBA-DD47-A96E-D5BAF05D2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B1D7-7472-F447-9180-A50BF452206C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746375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B0D4F0-82C7-8F42-B1B5-00B1A09A8AD0}"/>
              </a:ext>
            </a:extLst>
          </p:cNvPr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9EE6584-0BF3-714B-BAC5-2E61BB7935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EB0E7-D1DD-FD40-8739-BF1FDE69490E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23536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473EFF-EF72-D943-A19B-31617612DD92}"/>
              </a:ext>
            </a:extLst>
          </p:cNvPr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F8FB468-0C58-D34B-88DB-321AF0DBF3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5EEF4-5380-CA44-921D-21E069A5ECCA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78956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7EC502-3E73-0B49-A6AD-C149D985F362}"/>
              </a:ext>
            </a:extLst>
          </p:cNvPr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E932A5BF-18AB-E344-9453-A7C91D0511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8454F-C51F-CA4D-9981-C011A957C4D2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30904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46681-69F2-CB40-A840-27C8EE794A62}"/>
              </a:ext>
            </a:extLst>
          </p:cNvPr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F6658E0E-155F-2E48-84F5-C5EA10E7B9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5C3F7-68C5-3B48-AE25-0EAEC0361409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258484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2CBDE5C-4F86-3E4A-84C1-92D85619F3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3CAC3-21DE-FE4C-B3FD-7DA28F377AB2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710082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AB331E-6A8D-5E49-B636-DE4210D5D0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BF18B-5A9D-3E41-90B0-E4611D0EB040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25088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3E3379-09D4-2C43-ABE0-07E3F7D4D7E1}"/>
              </a:ext>
            </a:extLst>
          </p:cNvPr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AF5E8235-58E4-7541-B50E-CC41687B65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DB2B9-FAED-BC41-BBA5-8D6AA354FAE8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96915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C998CCC6-1FCF-9646-916F-0C4060BE0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Click to edit Master title style</a:t>
            </a:r>
            <a:endParaRPr lang="en-US" altLang="it-IT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FF2F09A3-F25D-1741-8D82-D59930DF1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Click to edit Master text styles</a:t>
            </a:r>
          </a:p>
          <a:p>
            <a:pPr lvl="1"/>
            <a:r>
              <a:rPr lang="it-IT" altLang="it-IT"/>
              <a:t>Second level</a:t>
            </a:r>
          </a:p>
          <a:p>
            <a:pPr lvl="2"/>
            <a:r>
              <a:rPr lang="it-IT" altLang="it-IT"/>
              <a:t>Third level</a:t>
            </a:r>
          </a:p>
          <a:p>
            <a:pPr lvl="3"/>
            <a:r>
              <a:rPr lang="it-IT" altLang="it-IT"/>
              <a:t>Fourth level</a:t>
            </a:r>
          </a:p>
          <a:p>
            <a:pPr lvl="4"/>
            <a:r>
              <a:rPr lang="it-IT" altLang="it-IT"/>
              <a:t>Fifth level</a:t>
            </a:r>
            <a:endParaRPr lang="en-US" altLang="it-IT"/>
          </a:p>
        </p:txBody>
      </p:sp>
      <p:sp>
        <p:nvSpPr>
          <p:cNvPr id="2052" name="Picture 6" descr="ing-modena copy.png">
            <a:extLst>
              <a:ext uri="{FF2B5EF4-FFF2-40B4-BE49-F238E27FC236}">
                <a16:creationId xmlns:a16="http://schemas.microsoft.com/office/drawing/2014/main" id="{A9684947-10E2-1545-AA80-9603A2922D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3" y="5781675"/>
            <a:ext cx="16891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3" name="Picture 7" descr="ing-modena copy.png">
            <a:extLst>
              <a:ext uri="{FF2B5EF4-FFF2-40B4-BE49-F238E27FC236}">
                <a16:creationId xmlns:a16="http://schemas.microsoft.com/office/drawing/2014/main" id="{C8FA8484-F41B-5B49-BA5D-2CCCF098CB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3" y="5781675"/>
            <a:ext cx="16891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CC04300-5AF9-554D-83A3-284E7927D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6988" y="6362700"/>
            <a:ext cx="4849812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84012F5-81C9-CB48-B016-94C0A7006D35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692" r:id="rId7"/>
    <p:sldLayoutId id="2147483693" r:id="rId8"/>
    <p:sldLayoutId id="2147483701" r:id="rId9"/>
    <p:sldLayoutId id="2147483702" r:id="rId10"/>
    <p:sldLayoutId id="2147483694" r:id="rId11"/>
  </p:sldLayoutIdLst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olo 1">
            <a:extLst>
              <a:ext uri="{FF2B5EF4-FFF2-40B4-BE49-F238E27FC236}">
                <a16:creationId xmlns:a16="http://schemas.microsoft.com/office/drawing/2014/main" id="{A399F04C-624C-7B4C-BE94-A57CB24AC11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it-IT" altLang="it-IT" dirty="0" err="1"/>
              <a:t>Python</a:t>
            </a:r>
            <a:r>
              <a:rPr lang="it-IT" altLang="it-IT" dirty="0"/>
              <a:t> Object </a:t>
            </a:r>
            <a:r>
              <a:rPr lang="it-IT" altLang="it-IT" dirty="0" err="1"/>
              <a:t>Oriented</a:t>
            </a:r>
            <a:endParaRPr lang="it-IT" altLang="it-IT" dirty="0"/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EF5613F6-0310-894E-82CB-79E9B9F32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r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 fontAlgn="auto">
              <a:spcAft>
                <a:spcPts val="0"/>
              </a:spcAft>
              <a:buFont typeface="Arial"/>
              <a:buNone/>
              <a:defRPr/>
            </a:pPr>
            <a:endParaRPr lang="en-US" sz="1800" dirty="0"/>
          </a:p>
          <a:p>
            <a:pPr algn="r" fontAlgn="auto">
              <a:spcAft>
                <a:spcPts val="0"/>
              </a:spcAft>
              <a:buFont typeface="Arial"/>
              <a:buNone/>
              <a:defRPr/>
            </a:pPr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it-IT" sz="2000" dirty="0" err="1"/>
              <a:t>Destructors</a:t>
            </a:r>
            <a:r>
              <a:rPr lang="it-IT" sz="2000" dirty="0"/>
              <a:t> are </a:t>
            </a:r>
            <a:r>
              <a:rPr lang="it-IT" sz="2000" dirty="0" err="1"/>
              <a:t>called</a:t>
            </a:r>
            <a:r>
              <a:rPr lang="it-IT" sz="2000" dirty="0"/>
              <a:t> </a:t>
            </a:r>
            <a:r>
              <a:rPr lang="it-IT" sz="2000" dirty="0" err="1"/>
              <a:t>when</a:t>
            </a:r>
            <a:r>
              <a:rPr lang="it-IT" sz="2000" dirty="0"/>
              <a:t> an </a:t>
            </a:r>
            <a:r>
              <a:rPr lang="it-IT" sz="2000" dirty="0" err="1"/>
              <a:t>object</a:t>
            </a:r>
            <a:r>
              <a:rPr lang="it-IT" sz="2000" dirty="0"/>
              <a:t> </a:t>
            </a:r>
            <a:r>
              <a:rPr lang="it-IT" sz="2000" dirty="0" err="1"/>
              <a:t>gets</a:t>
            </a:r>
            <a:r>
              <a:rPr lang="it-IT" sz="2000" dirty="0"/>
              <a:t> </a:t>
            </a:r>
            <a:r>
              <a:rPr lang="it-IT" sz="2000" dirty="0" err="1"/>
              <a:t>destroyed</a:t>
            </a:r>
            <a:r>
              <a:rPr lang="it-IT" sz="2000" dirty="0"/>
              <a:t>. In </a:t>
            </a:r>
            <a:r>
              <a:rPr lang="it-IT" sz="2000" dirty="0" err="1"/>
              <a:t>Python</a:t>
            </a:r>
            <a:r>
              <a:rPr lang="it-IT" sz="2000" dirty="0"/>
              <a:t>, </a:t>
            </a:r>
            <a:r>
              <a:rPr lang="it-IT" sz="2000" dirty="0" err="1"/>
              <a:t>destructors</a:t>
            </a:r>
            <a:r>
              <a:rPr lang="it-IT" sz="2000" dirty="0"/>
              <a:t> are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needed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much</a:t>
            </a:r>
            <a:r>
              <a:rPr lang="it-IT" sz="2000" dirty="0"/>
              <a:t> </a:t>
            </a:r>
            <a:r>
              <a:rPr lang="it-IT" sz="2000" dirty="0" err="1"/>
              <a:t>needed</a:t>
            </a:r>
            <a:r>
              <a:rPr lang="it-IT" sz="2000" dirty="0"/>
              <a:t> in C++ </a:t>
            </a:r>
            <a:r>
              <a:rPr lang="it-IT" sz="2000" dirty="0" err="1"/>
              <a:t>because</a:t>
            </a:r>
            <a:r>
              <a:rPr lang="it-IT" sz="2000" dirty="0"/>
              <a:t> </a:t>
            </a:r>
            <a:r>
              <a:rPr lang="it-IT" sz="2000" dirty="0" err="1"/>
              <a:t>Python</a:t>
            </a:r>
            <a:r>
              <a:rPr lang="it-IT" sz="2000" dirty="0"/>
              <a:t> </a:t>
            </a:r>
            <a:r>
              <a:rPr lang="it-IT" sz="2000" dirty="0" err="1"/>
              <a:t>has</a:t>
            </a:r>
            <a:r>
              <a:rPr lang="it-IT" sz="2000" dirty="0"/>
              <a:t> a </a:t>
            </a:r>
            <a:r>
              <a:rPr lang="it-IT" sz="2000" dirty="0" err="1"/>
              <a:t>garbage</a:t>
            </a:r>
            <a:r>
              <a:rPr lang="it-IT" sz="2000" dirty="0"/>
              <a:t> </a:t>
            </a:r>
            <a:r>
              <a:rPr lang="it-IT" sz="2000" dirty="0" err="1"/>
              <a:t>collector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handles</a:t>
            </a:r>
            <a:r>
              <a:rPr lang="it-IT" sz="2000" dirty="0"/>
              <a:t> </a:t>
            </a:r>
            <a:r>
              <a:rPr lang="it-IT" sz="2000" dirty="0" err="1"/>
              <a:t>memory</a:t>
            </a:r>
            <a:r>
              <a:rPr lang="it-IT" sz="2000" dirty="0"/>
              <a:t> management </a:t>
            </a:r>
            <a:r>
              <a:rPr lang="it-IT" sz="2000" dirty="0" err="1"/>
              <a:t>automatically</a:t>
            </a:r>
            <a:r>
              <a:rPr lang="it-IT" sz="2000" dirty="0"/>
              <a:t>.</a:t>
            </a:r>
          </a:p>
          <a:p>
            <a:r>
              <a:rPr lang="it-IT" sz="2000" dirty="0"/>
              <a:t>The 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__del__() </a:t>
            </a:r>
            <a:r>
              <a:rPr lang="it-IT" sz="2000" dirty="0" err="1"/>
              <a:t>method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known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a </a:t>
            </a:r>
            <a:r>
              <a:rPr lang="it-IT" sz="2000" dirty="0" err="1"/>
              <a:t>destructor</a:t>
            </a:r>
            <a:r>
              <a:rPr lang="it-IT" sz="2000" dirty="0"/>
              <a:t> </a:t>
            </a:r>
            <a:r>
              <a:rPr lang="it-IT" sz="2000" dirty="0" err="1"/>
              <a:t>method</a:t>
            </a:r>
            <a:r>
              <a:rPr lang="it-IT" sz="2000" dirty="0"/>
              <a:t> in </a:t>
            </a:r>
            <a:r>
              <a:rPr lang="it-IT" sz="2000" dirty="0" err="1"/>
              <a:t>Python</a:t>
            </a:r>
            <a:r>
              <a:rPr lang="it-IT" sz="2000" dirty="0"/>
              <a:t>.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called</a:t>
            </a:r>
            <a:r>
              <a:rPr lang="it-IT" sz="2000" dirty="0"/>
              <a:t> </a:t>
            </a:r>
            <a:r>
              <a:rPr lang="it-IT" sz="2000" dirty="0" err="1"/>
              <a:t>when</a:t>
            </a:r>
            <a:r>
              <a:rPr lang="it-IT" sz="2000" dirty="0"/>
              <a:t> </a:t>
            </a:r>
            <a:r>
              <a:rPr lang="it-IT" sz="2000" dirty="0" err="1"/>
              <a:t>all</a:t>
            </a:r>
            <a:r>
              <a:rPr lang="it-IT" sz="2000" dirty="0"/>
              <a:t> </a:t>
            </a:r>
            <a:r>
              <a:rPr lang="it-IT" sz="2000" dirty="0" err="1"/>
              <a:t>references</a:t>
            </a:r>
            <a:r>
              <a:rPr lang="it-IT" sz="2000" dirty="0"/>
              <a:t> to the </a:t>
            </a:r>
            <a:r>
              <a:rPr lang="it-IT" sz="2000" dirty="0" err="1"/>
              <a:t>object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been</a:t>
            </a:r>
            <a:r>
              <a:rPr lang="it-IT" sz="2000" dirty="0"/>
              <a:t> </a:t>
            </a:r>
            <a:r>
              <a:rPr lang="it-IT" sz="2000" dirty="0" err="1"/>
              <a:t>deleted</a:t>
            </a:r>
            <a:r>
              <a:rPr lang="it-IT" sz="2000" dirty="0"/>
              <a:t> </a:t>
            </a:r>
            <a:r>
              <a:rPr lang="it-IT" sz="2000" dirty="0" err="1"/>
              <a:t>i.e</a:t>
            </a:r>
            <a:r>
              <a:rPr lang="it-IT" sz="2000" dirty="0"/>
              <a:t> </a:t>
            </a:r>
            <a:r>
              <a:rPr lang="it-IT" sz="2000" dirty="0" err="1"/>
              <a:t>when</a:t>
            </a:r>
            <a:r>
              <a:rPr lang="it-IT" sz="2000" dirty="0"/>
              <a:t> an </a:t>
            </a:r>
            <a:r>
              <a:rPr lang="it-IT" sz="2000" dirty="0" err="1"/>
              <a:t>object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garbage</a:t>
            </a:r>
            <a:r>
              <a:rPr lang="it-IT" sz="2000" dirty="0"/>
              <a:t> </a:t>
            </a:r>
            <a:r>
              <a:rPr lang="it-IT" sz="2000" dirty="0" err="1"/>
              <a:t>collected</a:t>
            </a:r>
            <a:r>
              <a:rPr lang="it-IT" sz="2000" dirty="0"/>
              <a:t>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34878A-93FE-3940-982A-D5CA022C93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Car: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# constructor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def __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__(self, brand, model):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# instance attribute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brand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model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# destructor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__del__(self):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print('Object destroyed!')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if __name__ == '__main__':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m3 = Car('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Bmw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', 'M3')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del m3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596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Methods are functions defined inside the body of a class</a:t>
            </a:r>
            <a:r>
              <a:rPr lang="en-US" sz="2000" dirty="0"/>
              <a:t>. They are used to define the behaviors of an object.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Instance methods are called on instances of a class (objects).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28BCB-4DD7-4343-9643-130677CAC7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Car: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# constructor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def __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__(self, brand, model):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# instance attribute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brand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model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 run(self, speed):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'{} {} is running at {}km/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h'.format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speed)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 brake(self):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'{} {} is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braking'.format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if __name__ == '__main__':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m3 = Car('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Bmw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', 'M3')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print(m3.run(90))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print(m3.brake())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781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staticmethod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A </a:t>
            </a:r>
            <a:r>
              <a:rPr lang="it-IT" sz="2000" dirty="0" err="1"/>
              <a:t>static</a:t>
            </a:r>
            <a:r>
              <a:rPr lang="it-IT" sz="2000" dirty="0"/>
              <a:t> </a:t>
            </a:r>
            <a:r>
              <a:rPr lang="it-IT" sz="2000" dirty="0" err="1"/>
              <a:t>method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method</a:t>
            </a:r>
            <a:r>
              <a:rPr lang="it-IT" sz="2000" dirty="0"/>
              <a:t>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bound</a:t>
            </a:r>
            <a:r>
              <a:rPr lang="it-IT" sz="2000" dirty="0"/>
              <a:t> to the </a:t>
            </a:r>
            <a:r>
              <a:rPr lang="it-IT" sz="2000" dirty="0" err="1"/>
              <a:t>class</a:t>
            </a:r>
            <a:r>
              <a:rPr lang="it-IT" sz="2000" dirty="0"/>
              <a:t> and </a:t>
            </a:r>
            <a:r>
              <a:rPr lang="it-IT" sz="2000" dirty="0" err="1"/>
              <a:t>not</a:t>
            </a:r>
            <a:r>
              <a:rPr lang="it-IT" sz="2000" dirty="0"/>
              <a:t> the </a:t>
            </a:r>
            <a:r>
              <a:rPr lang="it-IT" sz="2000" dirty="0" err="1"/>
              <a:t>object</a:t>
            </a:r>
            <a:r>
              <a:rPr lang="it-IT" sz="2000" dirty="0"/>
              <a:t> of the </a:t>
            </a:r>
            <a:r>
              <a:rPr lang="it-IT" sz="2000" dirty="0" err="1"/>
              <a:t>class</a:t>
            </a:r>
            <a:r>
              <a:rPr lang="it-IT" sz="2000" dirty="0"/>
              <a:t>.</a:t>
            </a:r>
          </a:p>
          <a:p>
            <a:r>
              <a:rPr lang="it-IT" sz="2000" dirty="0"/>
              <a:t>A </a:t>
            </a:r>
            <a:r>
              <a:rPr lang="it-IT" sz="2000" dirty="0" err="1"/>
              <a:t>static</a:t>
            </a:r>
            <a:r>
              <a:rPr lang="it-IT" sz="2000" dirty="0"/>
              <a:t> </a:t>
            </a:r>
            <a:r>
              <a:rPr lang="it-IT" sz="2000" dirty="0" err="1"/>
              <a:t>method</a:t>
            </a:r>
            <a:r>
              <a:rPr lang="it-IT" sz="2000" dirty="0"/>
              <a:t> </a:t>
            </a:r>
            <a:r>
              <a:rPr lang="it-IT" sz="2000" dirty="0" err="1"/>
              <a:t>can’t</a:t>
            </a:r>
            <a:r>
              <a:rPr lang="it-IT" sz="2000" dirty="0"/>
              <a:t> </a:t>
            </a:r>
            <a:r>
              <a:rPr lang="it-IT" sz="2000" dirty="0" err="1"/>
              <a:t>access</a:t>
            </a:r>
            <a:r>
              <a:rPr lang="it-IT" sz="2000" dirty="0"/>
              <a:t> or </a:t>
            </a:r>
            <a:r>
              <a:rPr lang="it-IT" sz="2000" dirty="0" err="1"/>
              <a:t>modify</a:t>
            </a:r>
            <a:r>
              <a:rPr lang="it-IT" sz="2000" dirty="0"/>
              <a:t> </a:t>
            </a:r>
            <a:r>
              <a:rPr lang="it-IT" sz="2000" dirty="0" err="1"/>
              <a:t>class</a:t>
            </a:r>
            <a:r>
              <a:rPr lang="it-IT" sz="2000" dirty="0"/>
              <a:t> state.</a:t>
            </a:r>
          </a:p>
          <a:p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present</a:t>
            </a:r>
            <a:r>
              <a:rPr lang="it-IT" sz="2000" dirty="0"/>
              <a:t> in a </a:t>
            </a:r>
            <a:r>
              <a:rPr lang="it-IT" sz="2000" dirty="0" err="1"/>
              <a:t>class</a:t>
            </a:r>
            <a:r>
              <a:rPr lang="it-IT" sz="2000" dirty="0"/>
              <a:t> </a:t>
            </a:r>
            <a:r>
              <a:rPr lang="it-IT" sz="2000" dirty="0" err="1"/>
              <a:t>because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makes</a:t>
            </a:r>
            <a:r>
              <a:rPr lang="it-IT" sz="2000" dirty="0"/>
              <a:t> </a:t>
            </a:r>
            <a:r>
              <a:rPr lang="it-IT" sz="2000" dirty="0" err="1"/>
              <a:t>sense</a:t>
            </a:r>
            <a:r>
              <a:rPr lang="it-IT" sz="2000" dirty="0"/>
              <a:t> for the </a:t>
            </a:r>
            <a:r>
              <a:rPr lang="it-IT" sz="2000" dirty="0" err="1"/>
              <a:t>method</a:t>
            </a:r>
            <a:r>
              <a:rPr lang="it-IT" sz="2000" dirty="0"/>
              <a:t> to be </a:t>
            </a:r>
            <a:r>
              <a:rPr lang="it-IT" sz="2000" dirty="0" err="1"/>
              <a:t>present</a:t>
            </a:r>
            <a:r>
              <a:rPr lang="it-IT" sz="2000" dirty="0"/>
              <a:t> in </a:t>
            </a:r>
            <a:r>
              <a:rPr lang="it-IT" sz="2000" dirty="0" err="1"/>
              <a:t>class</a:t>
            </a:r>
            <a:r>
              <a:rPr lang="it-IT" sz="2000" dirty="0"/>
              <a:t>.</a:t>
            </a:r>
          </a:p>
          <a:p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Generally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used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to create utility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functions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28BCB-4DD7-4343-9643-130677CAC7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Car: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def __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__(self, brand, model):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# instance attribute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brand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model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staticmethod</a:t>
            </a:r>
            <a:endParaRPr lang="en-GB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 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within_limits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(speed, 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maxspeed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speed &lt; 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maxspeed</a:t>
            </a:r>
            <a:endParaRPr lang="en-GB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if __name__ == '__main__':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m3 = Car('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Bmw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', 'M3')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Car.within_limits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(75, 90))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5139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classmethod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A class method is a method which is bound to the class and not the object of the class.</a:t>
            </a:r>
          </a:p>
          <a:p>
            <a:r>
              <a:rPr lang="en-US" sz="2000" dirty="0"/>
              <a:t>They have the access to the state of the class as it takes a class parameter that points to the class and not the object instance.</a:t>
            </a:r>
          </a:p>
          <a:p>
            <a:r>
              <a:rPr lang="en-US" sz="2000" dirty="0"/>
              <a:t>It can modify a class state that would apply across all the instances of the class. </a:t>
            </a:r>
          </a:p>
          <a:p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Generally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used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cto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create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factory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methods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Factory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methods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similar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to a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constructor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).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28BCB-4DD7-4343-9643-130677CAC7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Car: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__(self, brand, model):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#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attribute</a:t>
            </a: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= brand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= model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classmethod</a:t>
            </a:r>
            <a:endParaRPr lang="it-IT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from_chars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cls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c):</a:t>
            </a:r>
          </a:p>
          <a:p>
            <a:pPr marL="0" indent="0">
              <a:buNone/>
            </a:pP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cls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* 6, c * 6)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__ == '__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__':</a:t>
            </a:r>
          </a:p>
          <a:p>
            <a:pPr marL="0" indent="0">
              <a:buNone/>
            </a:pP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acar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Car.from_chars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('a')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("{} {}".format(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acar.brand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acar.model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4912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2B4A-C28A-094F-B931-CB688DAF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9F51-5D66-B247-9F31-AE95F7A9BF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repr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__ </a:t>
            </a:r>
            <a:r>
              <a:rPr lang="it-IT" sz="1800" dirty="0"/>
              <a:t>in </a:t>
            </a:r>
            <a:r>
              <a:rPr lang="it-IT" sz="1800" dirty="0" err="1"/>
              <a:t>interally</a:t>
            </a:r>
            <a:r>
              <a:rPr lang="it-IT" sz="1800" dirty="0"/>
              <a:t> </a:t>
            </a:r>
            <a:r>
              <a:rPr lang="it-IT" sz="1800" dirty="0" err="1"/>
              <a:t>called</a:t>
            </a:r>
            <a:r>
              <a:rPr lang="it-IT" sz="1800" dirty="0"/>
              <a:t> by the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repr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it-IT" sz="1800" dirty="0"/>
              <a:t>standard </a:t>
            </a:r>
            <a:r>
              <a:rPr lang="it-IT" sz="1800" dirty="0" err="1"/>
              <a:t>function</a:t>
            </a:r>
            <a:endParaRPr lang="it-IT" sz="1800" dirty="0"/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repr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__, </a:t>
            </a:r>
            <a:r>
              <a:rPr lang="it-IT" sz="1800" dirty="0"/>
              <a:t>and 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__ </a:t>
            </a:r>
            <a:r>
              <a:rPr lang="it-IT" sz="1800" dirty="0" err="1"/>
              <a:t>return</a:t>
            </a:r>
            <a:r>
              <a:rPr lang="it-IT" sz="1800" dirty="0"/>
              <a:t> a </a:t>
            </a:r>
            <a:r>
              <a:rPr lang="it-IT" sz="1800" dirty="0" err="1"/>
              <a:t>string</a:t>
            </a:r>
            <a:r>
              <a:rPr lang="it-IT" sz="1800" dirty="0"/>
              <a:t> </a:t>
            </a:r>
            <a:r>
              <a:rPr lang="it-IT" sz="1800" dirty="0" err="1"/>
              <a:t>representation</a:t>
            </a:r>
            <a:r>
              <a:rPr lang="it-IT" sz="1800" dirty="0"/>
              <a:t> of the </a:t>
            </a:r>
            <a:r>
              <a:rPr lang="it-IT" sz="1800" dirty="0" err="1"/>
              <a:t>object</a:t>
            </a:r>
            <a:r>
              <a:rPr lang="it-IT" sz="1800" dirty="0"/>
              <a:t> </a:t>
            </a:r>
          </a:p>
          <a:p>
            <a:r>
              <a:rPr lang="it-IT" sz="1800" dirty="0" err="1"/>
              <a:t>if</a:t>
            </a:r>
            <a:r>
              <a:rPr lang="it-IT" sz="1800" dirty="0"/>
              <a:t> 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repr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it-IT" sz="1800" dirty="0"/>
              <a:t> 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defined</a:t>
            </a:r>
            <a:r>
              <a:rPr lang="it-IT" sz="1800" dirty="0"/>
              <a:t>, and 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it-IT" sz="1800" dirty="0"/>
              <a:t> 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not</a:t>
            </a:r>
            <a:r>
              <a:rPr lang="it-IT" sz="1800" dirty="0"/>
              <a:t>, the </a:t>
            </a:r>
            <a:r>
              <a:rPr lang="it-IT" sz="1800" dirty="0" err="1"/>
              <a:t>object</a:t>
            </a:r>
            <a:r>
              <a:rPr lang="it-IT" sz="1800" dirty="0"/>
              <a:t> </a:t>
            </a:r>
            <a:r>
              <a:rPr lang="it-IT" sz="1800" dirty="0" err="1"/>
              <a:t>will</a:t>
            </a:r>
            <a:r>
              <a:rPr lang="it-IT" sz="1800" dirty="0"/>
              <a:t> </a:t>
            </a:r>
            <a:r>
              <a:rPr lang="it-IT" sz="1800" dirty="0" err="1"/>
              <a:t>behave</a:t>
            </a:r>
            <a:r>
              <a:rPr lang="it-IT" sz="1800" dirty="0"/>
              <a:t> </a:t>
            </a:r>
            <a:r>
              <a:rPr lang="it-IT" sz="1800" dirty="0" err="1"/>
              <a:t>as</a:t>
            </a:r>
            <a:r>
              <a:rPr lang="it-IT" sz="1800" dirty="0"/>
              <a:t> </a:t>
            </a:r>
            <a:r>
              <a:rPr lang="it-IT" sz="1800" dirty="0" err="1"/>
              <a:t>though</a:t>
            </a:r>
            <a:r>
              <a:rPr lang="it-IT" sz="1800" dirty="0"/>
              <a:t> __</a:t>
            </a:r>
            <a:r>
              <a:rPr lang="it-IT" sz="1800" dirty="0" err="1"/>
              <a:t>str</a:t>
            </a:r>
            <a:r>
              <a:rPr lang="it-IT" sz="1800" dirty="0"/>
              <a:t>__=__</a:t>
            </a:r>
            <a:r>
              <a:rPr lang="it-IT" sz="1800" dirty="0" err="1"/>
              <a:t>repr</a:t>
            </a:r>
            <a:r>
              <a:rPr lang="it-IT" sz="1800" dirty="0"/>
              <a:t>__.</a:t>
            </a:r>
          </a:p>
          <a:p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means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, in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simple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terms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almost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every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you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implement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should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have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a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functional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 __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repr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__ 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that’s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usable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understanding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the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it-IT" sz="1800" dirty="0" err="1"/>
              <a:t>Implementing</a:t>
            </a:r>
            <a:r>
              <a:rPr lang="it-IT" sz="1800" dirty="0"/>
              <a:t> __</a:t>
            </a:r>
            <a:r>
              <a:rPr lang="it-IT" sz="1800" dirty="0" err="1"/>
              <a:t>str</a:t>
            </a:r>
            <a:r>
              <a:rPr lang="it-IT" sz="1800" dirty="0"/>
              <a:t>__ </a:t>
            </a:r>
            <a:r>
              <a:rPr lang="it-IT" sz="1800" dirty="0" err="1"/>
              <a:t>is</a:t>
            </a:r>
            <a:r>
              <a:rPr lang="it-IT" sz="1800" dirty="0"/>
              <a:t> optional: do </a:t>
            </a:r>
            <a:r>
              <a:rPr lang="it-IT" sz="1800" dirty="0" err="1"/>
              <a:t>that</a:t>
            </a:r>
            <a:r>
              <a:rPr lang="it-IT" sz="1800" dirty="0"/>
              <a:t> </a:t>
            </a:r>
            <a:r>
              <a:rPr lang="it-IT" sz="1800" dirty="0" err="1"/>
              <a:t>if</a:t>
            </a:r>
            <a:r>
              <a:rPr lang="it-IT" sz="1800" dirty="0"/>
              <a:t> </a:t>
            </a:r>
            <a:r>
              <a:rPr lang="it-IT" sz="1800" dirty="0" err="1"/>
              <a:t>you</a:t>
            </a:r>
            <a:r>
              <a:rPr lang="it-IT" sz="1800" dirty="0"/>
              <a:t> </a:t>
            </a:r>
            <a:r>
              <a:rPr lang="it-IT" sz="1800" dirty="0" err="1"/>
              <a:t>need</a:t>
            </a:r>
            <a:r>
              <a:rPr lang="it-IT" sz="1800" dirty="0"/>
              <a:t> a “</a:t>
            </a:r>
            <a:r>
              <a:rPr lang="it-IT" sz="1800" dirty="0" err="1"/>
              <a:t>pretty</a:t>
            </a:r>
            <a:r>
              <a:rPr lang="it-IT" sz="1800" dirty="0"/>
              <a:t> </a:t>
            </a:r>
            <a:r>
              <a:rPr lang="it-IT" sz="1800" dirty="0" err="1"/>
              <a:t>print</a:t>
            </a:r>
            <a:r>
              <a:rPr lang="it-IT" sz="1800" dirty="0"/>
              <a:t>” </a:t>
            </a:r>
            <a:r>
              <a:rPr lang="it-IT" sz="1800" dirty="0" err="1"/>
              <a:t>functionality</a:t>
            </a:r>
            <a:r>
              <a:rPr lang="it-IT" sz="1800" dirty="0"/>
              <a:t> (for </a:t>
            </a:r>
            <a:r>
              <a:rPr lang="it-IT" sz="1800" dirty="0" err="1"/>
              <a:t>example</a:t>
            </a:r>
            <a:r>
              <a:rPr lang="it-IT" sz="1800" dirty="0"/>
              <a:t>, </a:t>
            </a:r>
            <a:r>
              <a:rPr lang="it-IT" sz="1800" dirty="0" err="1"/>
              <a:t>used</a:t>
            </a:r>
            <a:r>
              <a:rPr lang="it-IT" sz="1800" dirty="0"/>
              <a:t> by a report generator).</a:t>
            </a:r>
          </a:p>
          <a:p>
            <a:endParaRPr lang="it-IT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46DB0-E7EC-5A43-A6C6-1D68B487D6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Car: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def __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__(self, brand, model):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brand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model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 __</a:t>
            </a:r>
            <a:r>
              <a:rPr lang="en-GB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'{} {}'.format(</a:t>
            </a:r>
            <a:r>
              <a:rPr lang="en-GB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if __name__ == '__main__':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m3 = Car('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Bmw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', 'M3')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print(m3)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# Output without __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__()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&lt;__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main__.Car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object at 0x10aa1cdc0&gt;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# Output with __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__()</a:t>
            </a:r>
          </a:p>
          <a:p>
            <a:pPr marL="0" indent="0">
              <a:buNone/>
            </a:pP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Bmw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M3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649E3-5167-4645-ACFA-E0A248645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F5EEF4-5380-CA44-921D-21E069A5ECCA}" type="slidenum">
              <a:rPr lang="it-IT" smtClean="0"/>
              <a:pPr>
                <a:defRPr/>
              </a:pPr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4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2B4A-C28A-094F-B931-CB688DAF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9F51-5D66-B247-9F31-AE95F7A9B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__(self, brand, model):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brand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model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__(self):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'{} {}'.format(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__(self):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a {}. Model {}.'.format(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__ == '__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__':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m3 = Car('Bmw', 'M3')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(m3)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(m3))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a Bmw. Model M3.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Bmw M3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649E3-5167-4645-ACFA-E0A248645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F5EEF4-5380-CA44-921D-21E069A5ECCA}" type="slidenum">
              <a:rPr lang="it-IT" smtClean="0"/>
              <a:pPr>
                <a:defRPr/>
              </a:pPr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237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2B4A-C28A-094F-B931-CB688DAF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9F51-5D66-B247-9F31-AE95F7A9B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__(self, brand, model):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brand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model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__(self):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'{} {}'.format(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__ == '__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__':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m3 = Car('Bmw', 'M3')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(m3)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(m3))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Bmw M3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Bmw M3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649E3-5167-4645-ACFA-E0A248645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F5EEF4-5380-CA44-921D-21E069A5ECCA}" type="slidenum">
              <a:rPr lang="it-IT" smtClean="0"/>
              <a:pPr>
                <a:defRPr/>
              </a:pPr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9812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2B4A-C28A-094F-B931-CB688DAF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__doc__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9F51-5D66-B247-9F31-AE95F7A9BF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000" i="1" dirty="0"/>
              <a:t>docstring</a:t>
            </a:r>
            <a:r>
              <a:rPr lang="en-US" sz="2000" dirty="0"/>
              <a:t> is a short for </a:t>
            </a:r>
            <a:r>
              <a:rPr lang="en-US" sz="2000" i="1" dirty="0"/>
              <a:t>documentation string</a:t>
            </a:r>
            <a:r>
              <a:rPr lang="en-US" sz="2000" dirty="0"/>
              <a:t>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Python docstrings are the string literals that appear right after the definition of a function, method, class, or module. </a:t>
            </a:r>
            <a:r>
              <a:rPr lang="en-US" sz="2000" dirty="0"/>
              <a:t>Triple quotes are used.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it-IT" sz="2000" dirty="0"/>
              <a:t>The </a:t>
            </a:r>
            <a:r>
              <a:rPr lang="it-IT" sz="2000" dirty="0" err="1"/>
              <a:t>docstring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available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the 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__doc__ </a:t>
            </a:r>
            <a:r>
              <a:rPr lang="it-IT" sz="2000" dirty="0" err="1"/>
              <a:t>attribute</a:t>
            </a:r>
            <a:r>
              <a:rPr lang="it-IT" sz="2000" dirty="0"/>
              <a:t>.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46DB0-E7EC-5A43-A6C6-1D68B487D6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Car: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simple class for representing a car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with a brand and a model name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def __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__(self, brand, model):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brand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model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if __name__ == '__main__':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m3 = Car('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Bmw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', 'M3')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print(m3.__doc__)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Car.__doc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649E3-5167-4645-ACFA-E0A248645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F5EEF4-5380-CA44-921D-21E069A5ECCA}" type="slidenum">
              <a:rPr lang="it-IT" smtClean="0"/>
              <a:pPr>
                <a:defRPr/>
              </a:pPr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4242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Using OOP in Python, we can restrict access to methods and variables. </a:t>
            </a:r>
          </a:p>
          <a:p>
            <a:r>
              <a:rPr lang="en-US" sz="2000" dirty="0"/>
              <a:t>This prevents data from direct modification which is called encapsulation. </a:t>
            </a:r>
          </a:p>
          <a:p>
            <a:r>
              <a:rPr lang="en-US" sz="2000" dirty="0"/>
              <a:t>In Python,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we denote private attributes using underscore</a:t>
            </a:r>
            <a:r>
              <a:rPr lang="en-US" sz="2000" dirty="0"/>
              <a:t> as the prefix:</a:t>
            </a:r>
          </a:p>
          <a:p>
            <a:pPr lvl="1"/>
            <a:r>
              <a:rPr lang="en-US" sz="1600" dirty="0"/>
              <a:t>self._</a:t>
            </a:r>
            <a:r>
              <a:rPr lang="en-US" sz="1600" dirty="0" err="1"/>
              <a:t>varname</a:t>
            </a:r>
            <a:endParaRPr lang="en-US" sz="1600" dirty="0"/>
          </a:p>
          <a:p>
            <a:pPr lvl="1"/>
            <a:r>
              <a:rPr lang="en-US" sz="1600" dirty="0"/>
              <a:t>self.__</a:t>
            </a:r>
            <a:r>
              <a:rPr lang="en-US" sz="1600" dirty="0" err="1"/>
              <a:t>varname</a:t>
            </a:r>
            <a:endParaRPr lang="en-US" sz="1600" dirty="0"/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Getters and setters are needed for manipulating private attributes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28BCB-4DD7-4343-9643-130677CAC7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class Car: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def __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__(self, brand, model, licence):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self.__licence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licence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= brand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= model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get_licence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self.__licence</a:t>
            </a:r>
            <a:endParaRPr lang="en-GB" sz="11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set_licence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(self, licence):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self.__licence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licence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if __name__ == '__main__':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m3 = Car('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Bmw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', 'M3', 'GY455AI')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m3.set_licence('FY345YT')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print(m3.get_licence())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print(m3.__licence)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FY345YT</a:t>
            </a:r>
          </a:p>
          <a:p>
            <a:pPr marL="0" indent="0">
              <a:buNone/>
            </a:pPr>
            <a:r>
              <a:rPr lang="en-GB" sz="1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AttributeError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'Car' object has no attribute '__licence'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9614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Inheritance allows us to define a class that inherits all the methods and properties from another class. 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The class which get inherited is called base class or parent class. The class which inherits the other class is called child class or derived class.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The derived class inherits all attributes and methods from base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classe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. Furthermore it can:</a:t>
            </a:r>
          </a:p>
          <a:p>
            <a:pPr lvl="1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add attributes and methods</a:t>
            </a:r>
          </a:p>
          <a:p>
            <a:pPr lvl="1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redefine existing methods</a:t>
            </a:r>
          </a:p>
          <a:p>
            <a:r>
              <a:rPr lang="it-IT" sz="1800" dirty="0" err="1"/>
              <a:t>Python</a:t>
            </a:r>
            <a:r>
              <a:rPr lang="it-IT" sz="1800" dirty="0"/>
              <a:t> </a:t>
            </a:r>
            <a:r>
              <a:rPr lang="it-IT" sz="1800" dirty="0" err="1"/>
              <a:t>has</a:t>
            </a:r>
            <a:r>
              <a:rPr lang="it-IT" sz="1800" dirty="0"/>
              <a:t> a 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super</a:t>
            </a:r>
            <a:r>
              <a:rPr lang="it-IT" sz="1800" dirty="0"/>
              <a:t> </a:t>
            </a:r>
            <a:r>
              <a:rPr lang="it-IT" sz="1800" dirty="0" err="1"/>
              <a:t>function</a:t>
            </a:r>
            <a:r>
              <a:rPr lang="it-IT" sz="1800" dirty="0"/>
              <a:t> </a:t>
            </a:r>
            <a:r>
              <a:rPr lang="it-IT" sz="1800" dirty="0" err="1"/>
              <a:t>which</a:t>
            </a:r>
            <a:r>
              <a:rPr lang="it-IT" sz="1800" dirty="0"/>
              <a:t> </a:t>
            </a:r>
            <a:r>
              <a:rPr lang="it-IT" sz="1800" dirty="0" err="1"/>
              <a:t>allows</a:t>
            </a:r>
            <a:r>
              <a:rPr lang="it-IT" sz="1800" dirty="0"/>
              <a:t> </a:t>
            </a:r>
            <a:r>
              <a:rPr lang="it-IT" sz="1800" dirty="0" err="1"/>
              <a:t>us</a:t>
            </a:r>
            <a:r>
              <a:rPr lang="it-IT" sz="1800" dirty="0"/>
              <a:t> to </a:t>
            </a:r>
            <a:r>
              <a:rPr lang="it-IT" sz="1800" dirty="0" err="1"/>
              <a:t>access</a:t>
            </a:r>
            <a:r>
              <a:rPr lang="it-IT" sz="1800" dirty="0"/>
              <a:t> </a:t>
            </a:r>
            <a:r>
              <a:rPr lang="it-IT" sz="1800" dirty="0" err="1"/>
              <a:t>temporary</a:t>
            </a:r>
            <a:r>
              <a:rPr lang="it-IT" sz="1800" dirty="0"/>
              <a:t> </a:t>
            </a:r>
            <a:r>
              <a:rPr lang="it-IT" sz="1800" dirty="0" err="1"/>
              <a:t>object</a:t>
            </a:r>
            <a:r>
              <a:rPr lang="it-IT" sz="1800" dirty="0"/>
              <a:t> of the super </a:t>
            </a:r>
            <a:r>
              <a:rPr lang="it-IT" sz="1800" dirty="0" err="1"/>
              <a:t>class</a:t>
            </a:r>
            <a:r>
              <a:rPr lang="it-IT" sz="1800" dirty="0"/>
              <a:t>.</a:t>
            </a:r>
            <a:r>
              <a:rPr lang="en-US" sz="1800" dirty="0"/>
              <a:t> The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super</a:t>
            </a:r>
            <a:r>
              <a:rPr lang="en-US" sz="1800" dirty="0"/>
              <a:t> function is usually used in </a:t>
            </a:r>
            <a:r>
              <a:rPr lang="en-US" sz="1800" dirty="0" err="1"/>
              <a:t>constructurs</a:t>
            </a:r>
            <a:r>
              <a:rPr lang="en-US" sz="1800" dirty="0"/>
              <a:t> of derived classes</a:t>
            </a:r>
            <a:endParaRPr lang="it-IT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28BCB-4DD7-4343-9643-130677CAC7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class Car: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def __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__(self, brand, model):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= brand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= model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def brake(self):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'{} {} is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braking'.format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ECar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(Car):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 __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__(self, brand, model,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battery_cycles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super().__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__(brand, model)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self.battery_cycles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battery_cycles</a:t>
            </a:r>
            <a:endParaRPr lang="en-GB" sz="11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 charge(self):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'{} {} is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charging'.format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if __name__ == '__main__':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tsla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ECar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('Tesla', '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ModelX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', 0)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tsla.brake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tsla.charge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437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F53A46-AA54-C548-8CAA-550EAFF2B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188" y="3500275"/>
            <a:ext cx="3384376" cy="1080853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Descriptor of a class of objects </a:t>
            </a:r>
            <a:r>
              <a:rPr lang="en-US" sz="2000" i="1" dirty="0">
                <a:solidFill>
                  <a:schemeClr val="bg1"/>
                </a:solidFill>
              </a:rPr>
              <a:t>(Platonic idea)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Picture 4" descr="Screen Shot 2016-03-07 at 12.48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79881"/>
            <a:ext cx="8686800" cy="539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99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it-IT" sz="1800" dirty="0"/>
              <a:t>In </a:t>
            </a:r>
            <a:r>
              <a:rPr lang="it-IT" sz="1800" dirty="0" err="1"/>
              <a:t>inheritance</a:t>
            </a:r>
            <a:r>
              <a:rPr lang="it-IT" sz="1800" dirty="0"/>
              <a:t>, the </a:t>
            </a:r>
            <a:r>
              <a:rPr lang="it-IT" sz="1800" dirty="0" err="1"/>
              <a:t>child</a:t>
            </a:r>
            <a:r>
              <a:rPr lang="it-IT" sz="1800" dirty="0"/>
              <a:t> </a:t>
            </a:r>
            <a:r>
              <a:rPr lang="it-IT" sz="1800" dirty="0" err="1"/>
              <a:t>class</a:t>
            </a:r>
            <a:r>
              <a:rPr lang="it-IT" sz="1800" dirty="0"/>
              <a:t> </a:t>
            </a:r>
            <a:r>
              <a:rPr lang="it-IT" sz="1800" dirty="0" err="1"/>
              <a:t>inherits</a:t>
            </a:r>
            <a:r>
              <a:rPr lang="it-IT" sz="1800" dirty="0"/>
              <a:t> the </a:t>
            </a:r>
            <a:r>
              <a:rPr lang="it-IT" sz="1800" dirty="0" err="1"/>
              <a:t>methods</a:t>
            </a:r>
            <a:r>
              <a:rPr lang="it-IT" sz="1800" dirty="0"/>
              <a:t> from the </a:t>
            </a:r>
            <a:r>
              <a:rPr lang="it-IT" sz="1800" dirty="0" err="1"/>
              <a:t>parent</a:t>
            </a:r>
            <a:r>
              <a:rPr lang="it-IT" sz="1800" dirty="0"/>
              <a:t> </a:t>
            </a:r>
            <a:r>
              <a:rPr lang="it-IT" sz="1800" dirty="0" err="1"/>
              <a:t>class</a:t>
            </a:r>
            <a:r>
              <a:rPr lang="it-IT" sz="1800" dirty="0"/>
              <a:t>. </a:t>
            </a:r>
          </a:p>
          <a:p>
            <a:r>
              <a:rPr lang="it-IT" sz="1800" dirty="0" err="1"/>
              <a:t>However</a:t>
            </a:r>
            <a:r>
              <a:rPr lang="it-IT" sz="1800" dirty="0"/>
              <a:t>,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possible</a:t>
            </a:r>
            <a:r>
              <a:rPr lang="it-IT" sz="1800" dirty="0"/>
              <a:t> to </a:t>
            </a:r>
            <a:r>
              <a:rPr lang="it-IT" sz="1800" dirty="0" err="1"/>
              <a:t>modify</a:t>
            </a:r>
            <a:r>
              <a:rPr lang="it-IT" sz="1800" dirty="0"/>
              <a:t> a </a:t>
            </a:r>
            <a:r>
              <a:rPr lang="it-IT" sz="1800" dirty="0" err="1"/>
              <a:t>method</a:t>
            </a:r>
            <a:r>
              <a:rPr lang="it-IT" sz="1800" dirty="0"/>
              <a:t> in a </a:t>
            </a:r>
            <a:r>
              <a:rPr lang="it-IT" sz="1800" dirty="0" err="1"/>
              <a:t>child</a:t>
            </a:r>
            <a:r>
              <a:rPr lang="it-IT" sz="1800" dirty="0"/>
              <a:t> </a:t>
            </a:r>
            <a:r>
              <a:rPr lang="it-IT" sz="1800" dirty="0" err="1"/>
              <a:t>class</a:t>
            </a:r>
            <a:r>
              <a:rPr lang="it-IT" sz="1800" dirty="0"/>
              <a:t> </a:t>
            </a:r>
            <a:r>
              <a:rPr lang="it-IT" sz="1800" dirty="0" err="1"/>
              <a:t>that</a:t>
            </a:r>
            <a:r>
              <a:rPr lang="it-IT" sz="1800" dirty="0"/>
              <a:t>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has</a:t>
            </a:r>
            <a:r>
              <a:rPr lang="it-IT" sz="1800" dirty="0"/>
              <a:t> </a:t>
            </a:r>
            <a:r>
              <a:rPr lang="it-IT" sz="1800" dirty="0" err="1"/>
              <a:t>inherited</a:t>
            </a:r>
            <a:r>
              <a:rPr lang="it-IT" sz="1800" dirty="0"/>
              <a:t> from the </a:t>
            </a:r>
            <a:r>
              <a:rPr lang="it-IT" sz="1800" dirty="0" err="1"/>
              <a:t>parent</a:t>
            </a:r>
            <a:r>
              <a:rPr lang="it-IT" sz="1800" dirty="0"/>
              <a:t> </a:t>
            </a:r>
            <a:r>
              <a:rPr lang="it-IT" sz="1800" dirty="0" err="1"/>
              <a:t>class</a:t>
            </a:r>
            <a:r>
              <a:rPr lang="it-IT" sz="1800" dirty="0"/>
              <a:t>. </a:t>
            </a:r>
          </a:p>
          <a:p>
            <a:r>
              <a:rPr lang="it-IT" sz="1800" dirty="0"/>
              <a:t>In </a:t>
            </a:r>
            <a:r>
              <a:rPr lang="it-IT" sz="1800" dirty="0" err="1"/>
              <a:t>such</a:t>
            </a:r>
            <a:r>
              <a:rPr lang="it-IT" sz="1800" dirty="0"/>
              <a:t> </a:t>
            </a:r>
            <a:r>
              <a:rPr lang="it-IT" sz="1800" dirty="0" err="1"/>
              <a:t>cases</a:t>
            </a:r>
            <a:r>
              <a:rPr lang="it-IT" sz="1800" dirty="0"/>
              <a:t>, </a:t>
            </a:r>
            <a:r>
              <a:rPr lang="it-IT" sz="1800" dirty="0" err="1"/>
              <a:t>we</a:t>
            </a:r>
            <a:r>
              <a:rPr lang="it-IT" sz="1800" dirty="0"/>
              <a:t> re-</a:t>
            </a:r>
            <a:r>
              <a:rPr lang="it-IT" sz="1800" dirty="0" err="1"/>
              <a:t>implement</a:t>
            </a:r>
            <a:r>
              <a:rPr lang="it-IT" sz="1800" dirty="0"/>
              <a:t> the </a:t>
            </a:r>
            <a:r>
              <a:rPr lang="it-IT" sz="1800" dirty="0" err="1"/>
              <a:t>method</a:t>
            </a:r>
            <a:r>
              <a:rPr lang="it-IT" sz="1800" dirty="0"/>
              <a:t> in the </a:t>
            </a:r>
            <a:r>
              <a:rPr lang="it-IT" sz="1800" dirty="0" err="1"/>
              <a:t>child</a:t>
            </a:r>
            <a:r>
              <a:rPr lang="it-IT" sz="1800" dirty="0"/>
              <a:t> </a:t>
            </a:r>
            <a:r>
              <a:rPr lang="it-IT" sz="1800" dirty="0" err="1"/>
              <a:t>class</a:t>
            </a:r>
            <a:r>
              <a:rPr lang="it-IT" sz="1800" dirty="0"/>
              <a:t>. </a:t>
            </a:r>
            <a:r>
              <a:rPr lang="it-IT" sz="1800" dirty="0" err="1"/>
              <a:t>This</a:t>
            </a:r>
            <a:r>
              <a:rPr lang="it-IT" sz="1800" dirty="0"/>
              <a:t> </a:t>
            </a:r>
            <a:r>
              <a:rPr lang="it-IT" sz="1800" dirty="0" err="1"/>
              <a:t>process</a:t>
            </a:r>
            <a:r>
              <a:rPr lang="it-IT" sz="1800" dirty="0"/>
              <a:t> of re-</a:t>
            </a:r>
            <a:r>
              <a:rPr lang="it-IT" sz="1800" dirty="0" err="1"/>
              <a:t>implementing</a:t>
            </a:r>
            <a:r>
              <a:rPr lang="it-IT" sz="1800" dirty="0"/>
              <a:t> a </a:t>
            </a:r>
            <a:r>
              <a:rPr lang="it-IT" sz="1800" dirty="0" err="1"/>
              <a:t>method</a:t>
            </a:r>
            <a:r>
              <a:rPr lang="it-IT" sz="1800" dirty="0"/>
              <a:t> in the </a:t>
            </a:r>
            <a:r>
              <a:rPr lang="it-IT" sz="1800" dirty="0" err="1"/>
              <a:t>child</a:t>
            </a:r>
            <a:r>
              <a:rPr lang="it-IT" sz="1800" dirty="0"/>
              <a:t> </a:t>
            </a:r>
            <a:r>
              <a:rPr lang="it-IT" sz="1800" dirty="0" err="1"/>
              <a:t>class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known</a:t>
            </a:r>
            <a:r>
              <a:rPr lang="it-IT" sz="1800" dirty="0"/>
              <a:t> </a:t>
            </a:r>
            <a:r>
              <a:rPr lang="it-IT" sz="1800" dirty="0" err="1"/>
              <a:t>as</a:t>
            </a:r>
            <a:r>
              <a:rPr lang="it-IT" sz="1800" dirty="0"/>
              <a:t> 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method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overriding</a:t>
            </a:r>
            <a:r>
              <a:rPr lang="it-IT" sz="1800" dirty="0"/>
              <a:t>.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Method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overriding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eventually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leads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to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polymorphism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28BCB-4DD7-4343-9643-130677CAC7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class Car: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def __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__(self, brand, model):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= brand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= model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 brake(self):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'{} {} is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braking'.format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ECar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(Car):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def __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__(self, brand, model,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battery_cycles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super().__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__(brand, model)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self.battery_cycles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battery_cycles</a:t>
            </a: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 brake(self):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'{} {} is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regenerating'.format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if __name__ == '__main__':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m3 = Car('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Bmw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', 'M3')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tsla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ECar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('Tesla', '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ModelX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', 10)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print(m3.brake())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tsla.brake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43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39" name="Picture 38" descr="Screen Shot 2017-02-09 at 18.01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80433"/>
            <a:ext cx="8496944" cy="334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it-IT" sz="1800" dirty="0"/>
              <a:t>The </a:t>
            </a:r>
            <a:r>
              <a:rPr lang="it-IT" sz="1800" dirty="0" err="1"/>
              <a:t>usual</a:t>
            </a:r>
            <a:r>
              <a:rPr lang="it-IT" sz="1800" dirty="0"/>
              <a:t> “</a:t>
            </a:r>
            <a:r>
              <a:rPr lang="it-IT" sz="1800" dirty="0" err="1"/>
              <a:t>variables</a:t>
            </a:r>
            <a:r>
              <a:rPr lang="it-IT" sz="1800" dirty="0"/>
              <a:t> </a:t>
            </a:r>
            <a:r>
              <a:rPr lang="it-IT" sz="1800" dirty="0" err="1"/>
              <a:t>as</a:t>
            </a:r>
            <a:r>
              <a:rPr lang="it-IT" sz="1800" dirty="0"/>
              <a:t> boxes” </a:t>
            </a:r>
            <a:r>
              <a:rPr lang="it-IT" sz="1800" dirty="0" err="1"/>
              <a:t>metaphor</a:t>
            </a:r>
            <a:r>
              <a:rPr lang="it-IT" sz="1800" dirty="0"/>
              <a:t> </a:t>
            </a:r>
            <a:r>
              <a:rPr lang="it-IT" sz="1800" dirty="0" err="1"/>
              <a:t>actually</a:t>
            </a:r>
            <a:r>
              <a:rPr lang="it-IT" sz="1800" dirty="0"/>
              <a:t> </a:t>
            </a:r>
            <a:r>
              <a:rPr lang="it-IT" sz="1800" dirty="0" err="1"/>
              <a:t>hinders</a:t>
            </a:r>
            <a:r>
              <a:rPr lang="it-IT" sz="1800" dirty="0"/>
              <a:t> the </a:t>
            </a:r>
            <a:r>
              <a:rPr lang="it-IT" sz="1800" dirty="0" err="1"/>
              <a:t>understanding</a:t>
            </a:r>
            <a:r>
              <a:rPr lang="it-IT" sz="1800" dirty="0"/>
              <a:t> of </a:t>
            </a:r>
            <a:r>
              <a:rPr lang="it-IT" sz="1800" dirty="0" err="1"/>
              <a:t>reference</a:t>
            </a:r>
            <a:r>
              <a:rPr lang="it-IT" sz="1800" dirty="0"/>
              <a:t> </a:t>
            </a:r>
            <a:r>
              <a:rPr lang="it-IT" sz="1800" dirty="0" err="1"/>
              <a:t>variables</a:t>
            </a:r>
            <a:r>
              <a:rPr lang="it-IT" sz="1800" dirty="0"/>
              <a:t> in OO </a:t>
            </a:r>
            <a:r>
              <a:rPr lang="it-IT" sz="1800" dirty="0" err="1"/>
              <a:t>languages</a:t>
            </a:r>
            <a:r>
              <a:rPr lang="it-IT" sz="1800" dirty="0"/>
              <a:t>. </a:t>
            </a:r>
          </a:p>
          <a:p>
            <a:r>
              <a:rPr lang="it-IT" sz="1800" dirty="0" err="1"/>
              <a:t>Python</a:t>
            </a:r>
            <a:r>
              <a:rPr lang="it-IT" sz="1800" dirty="0"/>
              <a:t> </a:t>
            </a:r>
            <a:r>
              <a:rPr lang="it-IT" sz="1800" dirty="0" err="1"/>
              <a:t>variables</a:t>
            </a:r>
            <a:r>
              <a:rPr lang="it-IT" sz="1800" dirty="0"/>
              <a:t> are </a:t>
            </a:r>
            <a:r>
              <a:rPr lang="it-IT" sz="1800" dirty="0" err="1"/>
              <a:t>like</a:t>
            </a:r>
            <a:r>
              <a:rPr lang="it-IT" sz="1800" dirty="0"/>
              <a:t> </a:t>
            </a:r>
            <a:r>
              <a:rPr lang="it-IT" sz="1800" dirty="0" err="1"/>
              <a:t>reference</a:t>
            </a:r>
            <a:r>
              <a:rPr lang="it-IT" sz="1800" dirty="0"/>
              <a:t> </a:t>
            </a:r>
            <a:r>
              <a:rPr lang="it-IT" sz="1800" dirty="0" err="1"/>
              <a:t>variables</a:t>
            </a:r>
            <a:r>
              <a:rPr lang="it-IT" sz="1800" dirty="0"/>
              <a:t> in Java, 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so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it’s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better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to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think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of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them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as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labels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attached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to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objects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endParaRPr lang="it-IT" sz="1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it-IT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D3F6A3-EECD-E243-BDDB-112FB11F8A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a = [1, 2, 3]</a:t>
            </a:r>
            <a:b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b = a</a:t>
            </a:r>
            <a:b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a.append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  <a:p>
            <a:pPr marL="0" indent="0">
              <a:buNone/>
            </a:pP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  <a:b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</a:p>
          <a:p>
            <a:pPr marL="0" indent="0">
              <a:buNone/>
            </a:pP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(a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[1, 2, 3, 4]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[1, 2, 3, 4]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4371C3-2849-FA4D-A559-83BCBB740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4" y="4457065"/>
            <a:ext cx="7668344" cy="2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1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Every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has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an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identity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, a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and a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. An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object’s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identityis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unique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never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changes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once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it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has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been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created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it-IT" sz="1800" dirty="0"/>
              <a:t>The 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id() </a:t>
            </a:r>
            <a:r>
              <a:rPr lang="it-IT" sz="1800" dirty="0" err="1"/>
              <a:t>function</a:t>
            </a:r>
            <a:r>
              <a:rPr lang="it-IT" sz="1800" dirty="0"/>
              <a:t> </a:t>
            </a:r>
            <a:r>
              <a:rPr lang="it-IT" sz="1800" dirty="0" err="1"/>
              <a:t>returns</a:t>
            </a:r>
            <a:r>
              <a:rPr lang="it-IT" sz="1800" dirty="0"/>
              <a:t> an </a:t>
            </a:r>
            <a:r>
              <a:rPr lang="it-IT" sz="1800" dirty="0" err="1"/>
              <a:t>integer</a:t>
            </a:r>
            <a:r>
              <a:rPr lang="it-IT" sz="1800" dirty="0"/>
              <a:t> </a:t>
            </a:r>
            <a:r>
              <a:rPr lang="it-IT" sz="1800" dirty="0" err="1"/>
              <a:t>representing</a:t>
            </a:r>
            <a:r>
              <a:rPr lang="it-IT" sz="1800" dirty="0"/>
              <a:t> </a:t>
            </a:r>
            <a:r>
              <a:rPr lang="it-IT" sz="1800" dirty="0" err="1"/>
              <a:t>its</a:t>
            </a:r>
            <a:r>
              <a:rPr lang="it-IT" sz="1800" dirty="0"/>
              <a:t> </a:t>
            </a:r>
            <a:r>
              <a:rPr lang="it-IT" sz="1800" dirty="0" err="1"/>
              <a:t>identity</a:t>
            </a:r>
            <a:r>
              <a:rPr lang="it-IT" sz="1800" dirty="0"/>
              <a:t>. </a:t>
            </a:r>
            <a:endParaRPr lang="it-IT" sz="1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sz="1800" dirty="0"/>
              <a:t>The 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==</a:t>
            </a:r>
            <a:r>
              <a:rPr lang="it-IT" sz="1800" dirty="0"/>
              <a:t> operator </a:t>
            </a:r>
            <a:r>
              <a:rPr lang="it-IT" sz="1800" dirty="0" err="1"/>
              <a:t>compares</a:t>
            </a:r>
            <a:r>
              <a:rPr lang="it-IT" sz="1800" dirty="0"/>
              <a:t> the </a:t>
            </a:r>
            <a:r>
              <a:rPr lang="it-IT" sz="1800" dirty="0" err="1"/>
              <a:t>values</a:t>
            </a:r>
            <a:r>
              <a:rPr lang="it-IT" sz="1800" dirty="0"/>
              <a:t> of </a:t>
            </a:r>
            <a:r>
              <a:rPr lang="it-IT" sz="1800" dirty="0" err="1"/>
              <a:t>objects</a:t>
            </a:r>
            <a:r>
              <a:rPr lang="it-IT" sz="1800" dirty="0"/>
              <a:t> (the data </a:t>
            </a:r>
            <a:r>
              <a:rPr lang="it-IT" sz="1800" dirty="0" err="1"/>
              <a:t>they</a:t>
            </a:r>
            <a:r>
              <a:rPr lang="it-IT" sz="1800" dirty="0"/>
              <a:t> </a:t>
            </a:r>
            <a:r>
              <a:rPr lang="it-IT" sz="1800" dirty="0" err="1"/>
              <a:t>hold</a:t>
            </a:r>
            <a:r>
              <a:rPr lang="it-IT" sz="1800" dirty="0"/>
              <a:t>), </a:t>
            </a:r>
            <a:r>
              <a:rPr lang="it-IT" sz="1800" dirty="0" err="1"/>
              <a:t>while</a:t>
            </a:r>
            <a:r>
              <a:rPr lang="it-IT" sz="1800" dirty="0"/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it-IT" sz="1800" dirty="0"/>
              <a:t> </a:t>
            </a:r>
            <a:r>
              <a:rPr lang="it-IT" sz="1800" dirty="0" err="1"/>
              <a:t>compares</a:t>
            </a:r>
            <a:r>
              <a:rPr lang="it-IT" sz="1800" dirty="0"/>
              <a:t> </a:t>
            </a:r>
            <a:r>
              <a:rPr lang="it-IT" sz="1800" dirty="0" err="1"/>
              <a:t>their</a:t>
            </a:r>
            <a:r>
              <a:rPr lang="it-IT" sz="1800" dirty="0"/>
              <a:t> </a:t>
            </a:r>
            <a:r>
              <a:rPr lang="it-IT" sz="1800" dirty="0" err="1"/>
              <a:t>identities</a:t>
            </a:r>
            <a:r>
              <a:rPr lang="it-IT" sz="1800" dirty="0"/>
              <a:t>.</a:t>
            </a:r>
            <a:endParaRPr lang="it-IT" sz="1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D3F6A3-EECD-E243-BDDB-112FB11F8A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a = [1, 2, 3]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b = [1, 2, 3]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 = a</a:t>
            </a:r>
          </a:p>
          <a:p>
            <a:pPr marL="0" indent="0">
              <a:buNone/>
            </a:pP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(id(a))</a:t>
            </a:r>
          </a:p>
          <a:p>
            <a:pPr marL="0" indent="0">
              <a:buNone/>
            </a:pP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(id(b))</a:t>
            </a:r>
          </a:p>
          <a:p>
            <a:pPr marL="0" indent="0">
              <a:buNone/>
            </a:pP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(id(c))</a:t>
            </a:r>
          </a:p>
          <a:p>
            <a:pPr marL="0" indent="0">
              <a:buNone/>
            </a:pP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(a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</a:p>
          <a:p>
            <a:pPr marL="0" indent="0">
              <a:buNone/>
            </a:pP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(a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c)</a:t>
            </a:r>
          </a:p>
          <a:p>
            <a:pPr marL="0" indent="0">
              <a:buNone/>
            </a:pP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(a == b)</a:t>
            </a:r>
          </a:p>
          <a:p>
            <a:pPr marL="0" indent="0">
              <a:buNone/>
            </a:pP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(a == c)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4503580608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4504025216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4503580608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683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Car: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</a:t>
            </a:r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costructor</a:t>
            </a: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endParaRPr lang="it-IT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__(self, brand, model):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# </a:t>
            </a:r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attributes</a:t>
            </a:r>
            <a:endParaRPr lang="it-IT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brand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model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__ == '__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__':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m3 = Car('Bmw', 'M3’)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("Brand={},     Model={}".format(m3.brand, m3.model))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Brand=Bmw, Model=M3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D3F6A3-EECD-E243-BDDB-112FB11F8A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1800" dirty="0" err="1"/>
              <a:t>Attributes</a:t>
            </a:r>
            <a:r>
              <a:rPr lang="it-IT" sz="1800" dirty="0"/>
              <a:t> are the </a:t>
            </a:r>
            <a:r>
              <a:rPr lang="it-IT" sz="1800" dirty="0" err="1"/>
              <a:t>properties</a:t>
            </a:r>
            <a:r>
              <a:rPr lang="it-IT" sz="1800" dirty="0"/>
              <a:t> </a:t>
            </a:r>
            <a:r>
              <a:rPr lang="it-IT" sz="1800" dirty="0" err="1"/>
              <a:t>defining</a:t>
            </a:r>
            <a:r>
              <a:rPr lang="it-IT" sz="1800" dirty="0"/>
              <a:t> </a:t>
            </a:r>
            <a:r>
              <a:rPr lang="it-IT" sz="1800" dirty="0" err="1"/>
              <a:t>any</a:t>
            </a:r>
            <a:r>
              <a:rPr lang="it-IT" sz="1800" dirty="0"/>
              <a:t> </a:t>
            </a:r>
            <a:r>
              <a:rPr lang="it-IT" sz="1800" dirty="0" err="1"/>
              <a:t>specific</a:t>
            </a:r>
            <a:r>
              <a:rPr lang="it-IT" sz="1800" dirty="0"/>
              <a:t> </a:t>
            </a:r>
            <a:r>
              <a:rPr lang="it-IT" sz="1800" dirty="0" err="1"/>
              <a:t>class</a:t>
            </a:r>
            <a:r>
              <a:rPr lang="it-IT" sz="1800" dirty="0"/>
              <a:t> of </a:t>
            </a:r>
            <a:r>
              <a:rPr lang="it-IT" sz="1800" dirty="0" err="1"/>
              <a:t>objects</a:t>
            </a:r>
            <a:endParaRPr lang="it-IT" sz="1800" dirty="0"/>
          </a:p>
          <a:p>
            <a:r>
              <a:rPr lang="it-IT" sz="1800" dirty="0" err="1"/>
              <a:t>Attributes</a:t>
            </a:r>
            <a:r>
              <a:rPr lang="it-IT" sz="1800" dirty="0"/>
              <a:t> are </a:t>
            </a:r>
            <a:r>
              <a:rPr lang="it-IT" sz="1800" dirty="0" err="1"/>
              <a:t>defined</a:t>
            </a:r>
            <a:r>
              <a:rPr lang="it-IT" sz="1800" dirty="0"/>
              <a:t> inside the __</a:t>
            </a:r>
            <a:r>
              <a:rPr lang="it-IT" sz="1800" dirty="0" err="1"/>
              <a:t>init</a:t>
            </a:r>
            <a:r>
              <a:rPr lang="it-IT" sz="1800" dirty="0"/>
              <a:t>__ </a:t>
            </a:r>
            <a:r>
              <a:rPr lang="it-IT" sz="1800" dirty="0" err="1"/>
              <a:t>method</a:t>
            </a:r>
            <a:r>
              <a:rPr lang="it-IT" sz="1800" dirty="0"/>
              <a:t> of the </a:t>
            </a:r>
            <a:r>
              <a:rPr lang="it-IT" sz="1800" dirty="0" err="1"/>
              <a:t>class</a:t>
            </a:r>
            <a:r>
              <a:rPr lang="it-IT" sz="1800" dirty="0"/>
              <a:t>.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the </a:t>
            </a:r>
            <a:r>
              <a:rPr lang="it-IT" sz="1800" dirty="0" err="1"/>
              <a:t>initializer</a:t>
            </a:r>
            <a:r>
              <a:rPr lang="it-IT" sz="1800" dirty="0"/>
              <a:t> </a:t>
            </a:r>
            <a:r>
              <a:rPr lang="it-IT" sz="1800" dirty="0" err="1"/>
              <a:t>method</a:t>
            </a:r>
            <a:r>
              <a:rPr lang="it-IT" sz="1800" dirty="0"/>
              <a:t> </a:t>
            </a:r>
            <a:r>
              <a:rPr lang="it-IT" sz="1800" dirty="0" err="1"/>
              <a:t>that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first </a:t>
            </a:r>
            <a:r>
              <a:rPr lang="it-IT" sz="1800" dirty="0" err="1"/>
              <a:t>run</a:t>
            </a:r>
            <a:r>
              <a:rPr lang="it-IT" sz="1800" dirty="0"/>
              <a:t> </a:t>
            </a:r>
            <a:r>
              <a:rPr lang="it-IT" sz="1800" dirty="0" err="1"/>
              <a:t>as</a:t>
            </a:r>
            <a:r>
              <a:rPr lang="it-IT" sz="1800" dirty="0"/>
              <a:t> </a:t>
            </a:r>
            <a:r>
              <a:rPr lang="it-IT" sz="1800" dirty="0" err="1"/>
              <a:t>soon</a:t>
            </a:r>
            <a:r>
              <a:rPr lang="it-IT" sz="1800" dirty="0"/>
              <a:t> </a:t>
            </a:r>
            <a:r>
              <a:rPr lang="it-IT" sz="1800" dirty="0" err="1"/>
              <a:t>as</a:t>
            </a:r>
            <a:r>
              <a:rPr lang="it-IT" sz="1800" dirty="0"/>
              <a:t> the </a:t>
            </a:r>
            <a:r>
              <a:rPr lang="it-IT" sz="1800" dirty="0" err="1"/>
              <a:t>object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created</a:t>
            </a:r>
            <a:r>
              <a:rPr lang="it-IT" sz="1800" dirty="0"/>
              <a:t>.</a:t>
            </a:r>
          </a:p>
          <a:p>
            <a:r>
              <a:rPr lang="it-IT" sz="1800" dirty="0"/>
              <a:t>On </a:t>
            </a:r>
            <a:r>
              <a:rPr lang="it-IT" sz="1800" dirty="0" err="1"/>
              <a:t>execution</a:t>
            </a:r>
            <a:r>
              <a:rPr lang="it-IT" sz="1800" dirty="0"/>
              <a:t>, </a:t>
            </a:r>
            <a:r>
              <a:rPr lang="it-IT" sz="1800" dirty="0" err="1"/>
              <a:t>we</a:t>
            </a:r>
            <a:r>
              <a:rPr lang="it-IT" sz="1800" dirty="0"/>
              <a:t> create an </a:t>
            </a:r>
            <a:r>
              <a:rPr lang="it-IT" sz="1800" dirty="0" err="1"/>
              <a:t>instance</a:t>
            </a:r>
            <a:r>
              <a:rPr lang="it-IT" sz="1800" dirty="0"/>
              <a:t> (an </a:t>
            </a:r>
            <a:r>
              <a:rPr lang="it-IT" sz="1800" dirty="0" err="1"/>
              <a:t>object</a:t>
            </a:r>
            <a:r>
              <a:rPr lang="it-IT" sz="1800" dirty="0"/>
              <a:t>) of the Car </a:t>
            </a:r>
            <a:r>
              <a:rPr lang="it-IT" sz="1800" dirty="0" err="1"/>
              <a:t>class</a:t>
            </a:r>
            <a:r>
              <a:rPr lang="it-IT" sz="1800" dirty="0"/>
              <a:t> </a:t>
            </a:r>
            <a:r>
              <a:rPr lang="it-IT" sz="1800" dirty="0" err="1"/>
              <a:t>referenced</a:t>
            </a:r>
            <a:r>
              <a:rPr lang="it-IT" sz="1800" dirty="0"/>
              <a:t> with the m3 </a:t>
            </a:r>
            <a:r>
              <a:rPr lang="it-IT" sz="1800" dirty="0" err="1"/>
              <a:t>name</a:t>
            </a:r>
            <a:r>
              <a:rPr lang="it-IT" sz="1800" dirty="0"/>
              <a:t>.</a:t>
            </a:r>
          </a:p>
          <a:p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access</a:t>
            </a:r>
            <a:r>
              <a:rPr lang="it-IT" sz="1800" dirty="0"/>
              <a:t> the </a:t>
            </a:r>
            <a:r>
              <a:rPr lang="it-IT" sz="1800" dirty="0" err="1"/>
              <a:t>instance</a:t>
            </a:r>
            <a:r>
              <a:rPr lang="it-IT" sz="1800" dirty="0"/>
              <a:t> </a:t>
            </a:r>
            <a:r>
              <a:rPr lang="it-IT" sz="1800" dirty="0" err="1"/>
              <a:t>attributes</a:t>
            </a:r>
            <a:r>
              <a:rPr lang="it-IT" sz="1800" dirty="0"/>
              <a:t> </a:t>
            </a:r>
            <a:r>
              <a:rPr lang="it-IT" sz="1800" dirty="0" err="1"/>
              <a:t>using</a:t>
            </a:r>
            <a:r>
              <a:rPr lang="it-IT" sz="1800" dirty="0"/>
              <a:t> the dot </a:t>
            </a:r>
            <a:r>
              <a:rPr lang="it-IT" sz="1800" dirty="0" err="1"/>
              <a:t>notation</a:t>
            </a:r>
            <a:r>
              <a:rPr lang="it-IT" sz="1800" dirty="0"/>
              <a:t> (m3.brand)</a:t>
            </a:r>
          </a:p>
          <a:p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Instance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attributes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have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specific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each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instance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endParaRPr lang="it-IT" sz="1800" dirty="0"/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300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Car:</a:t>
            </a: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 # 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attribute</a:t>
            </a:r>
            <a:endParaRPr lang="it-IT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it-IT" sz="105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05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wheels</a:t>
            </a:r>
            <a:r>
              <a:rPr lang="it-IT" sz="105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</a:t>
            </a:r>
          </a:p>
          <a:p>
            <a:pPr marL="0" indent="0">
              <a:buNone/>
            </a:pPr>
            <a:endParaRPr lang="it-IT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__(self, brand, model):</a:t>
            </a: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= brand</a:t>
            </a: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= model</a:t>
            </a:r>
          </a:p>
          <a:p>
            <a:pPr marL="0" indent="0">
              <a:buNone/>
            </a:pPr>
            <a:endParaRPr lang="it-IT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__ == '__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__':</a:t>
            </a: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 m3 = Car('Bmw', 'M3')</a:t>
            </a: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tsla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= Car('Tesla', 'Roadster')</a:t>
            </a:r>
          </a:p>
          <a:p>
            <a:pPr marL="0" indent="0">
              <a:buNone/>
            </a:pPr>
            <a:endParaRPr lang="it-IT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 m3.__class__.wheels = 2</a:t>
            </a:r>
          </a:p>
          <a:p>
            <a:pPr marL="0" indent="0">
              <a:buNone/>
            </a:pPr>
            <a:endParaRPr lang="it-IT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Wheels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={}".format(m3.__class__.wheels))</a:t>
            </a: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("{}, {}".format(m3.brand, m3.model))</a:t>
            </a:r>
          </a:p>
          <a:p>
            <a:pPr marL="0" indent="0">
              <a:buNone/>
            </a:pPr>
            <a:endParaRPr lang="it-IT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Wheels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={}".format(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tsla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.__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__.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wheels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("{},{}".format(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tsla.brand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tsla.model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it-IT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Wheels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=2</a:t>
            </a: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Brand=Bmw, Model=M3</a:t>
            </a:r>
          </a:p>
          <a:p>
            <a:pPr marL="0" indent="0">
              <a:buNone/>
            </a:pP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Wheels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=2</a:t>
            </a: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Brand=Tesla, Model=Roadster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7693C4-C63A-2448-8528-CA34239FAE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1800" dirty="0" err="1"/>
              <a:t>Outside</a:t>
            </a:r>
            <a:r>
              <a:rPr lang="it-IT" sz="1800" dirty="0"/>
              <a:t> the __</a:t>
            </a:r>
            <a:r>
              <a:rPr lang="it-IT" sz="1800" dirty="0" err="1"/>
              <a:t>init</a:t>
            </a:r>
            <a:r>
              <a:rPr lang="it-IT" sz="1800" dirty="0"/>
              <a:t>__ </a:t>
            </a:r>
            <a:r>
              <a:rPr lang="it-IT" sz="1800" dirty="0" err="1"/>
              <a:t>method</a:t>
            </a:r>
            <a:r>
              <a:rPr lang="it-IT" sz="1800" dirty="0"/>
              <a:t> </a:t>
            </a:r>
            <a:r>
              <a:rPr lang="it-IT" sz="1800" dirty="0" err="1"/>
              <a:t>we</a:t>
            </a:r>
            <a:r>
              <a:rPr lang="it-IT" sz="1800" dirty="0"/>
              <a:t> can </a:t>
            </a:r>
            <a:r>
              <a:rPr lang="it-IT" sz="1800" dirty="0" err="1"/>
              <a:t>define</a:t>
            </a:r>
            <a:r>
              <a:rPr lang="it-IT" sz="1800" dirty="0"/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attributes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/>
              <a:t>(</a:t>
            </a:r>
            <a:r>
              <a:rPr lang="it-IT" sz="1800" dirty="0" err="1"/>
              <a:t>wheels</a:t>
            </a:r>
            <a:r>
              <a:rPr lang="it-IT" sz="1800" dirty="0"/>
              <a:t>).</a:t>
            </a:r>
          </a:p>
          <a:p>
            <a:r>
              <a:rPr lang="it-IT" sz="1800" dirty="0" err="1"/>
              <a:t>We</a:t>
            </a:r>
            <a:r>
              <a:rPr lang="it-IT" sz="1800" dirty="0"/>
              <a:t> can </a:t>
            </a:r>
            <a:r>
              <a:rPr lang="it-IT" sz="1800" dirty="0" err="1"/>
              <a:t>access</a:t>
            </a:r>
            <a:r>
              <a:rPr lang="it-IT" sz="1800" dirty="0"/>
              <a:t> the </a:t>
            </a:r>
            <a:r>
              <a:rPr lang="it-IT" sz="1800" dirty="0" err="1"/>
              <a:t>class</a:t>
            </a:r>
            <a:r>
              <a:rPr lang="it-IT" sz="1800" dirty="0"/>
              <a:t> </a:t>
            </a:r>
            <a:r>
              <a:rPr lang="it-IT" sz="1800" dirty="0" err="1"/>
              <a:t>attributes</a:t>
            </a:r>
            <a:r>
              <a:rPr lang="it-IT" sz="1800" dirty="0"/>
              <a:t> </a:t>
            </a:r>
            <a:r>
              <a:rPr lang="it-IT" sz="1800" dirty="0" err="1"/>
              <a:t>using</a:t>
            </a:r>
            <a:r>
              <a:rPr lang="it-IT" sz="1800" dirty="0"/>
              <a:t> 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__.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attribute</a:t>
            </a:r>
            <a:r>
              <a:rPr lang="it-IT" sz="1800" dirty="0"/>
              <a:t> 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attributes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are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shared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among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all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instances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of a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17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it-IT" sz="2000" dirty="0" err="1"/>
              <a:t>Constructors</a:t>
            </a:r>
            <a:r>
              <a:rPr lang="it-IT" sz="2000" dirty="0"/>
              <a:t> are </a:t>
            </a:r>
            <a:r>
              <a:rPr lang="it-IT" sz="2000" dirty="0" err="1"/>
              <a:t>generally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for </a:t>
            </a:r>
            <a:r>
              <a:rPr lang="it-IT" sz="2000" dirty="0" err="1"/>
              <a:t>instantiating</a:t>
            </a:r>
            <a:r>
              <a:rPr lang="it-IT" sz="2000" dirty="0"/>
              <a:t> an </a:t>
            </a:r>
            <a:r>
              <a:rPr lang="it-IT" sz="2000" dirty="0" err="1"/>
              <a:t>object</a:t>
            </a:r>
            <a:r>
              <a:rPr lang="it-IT" sz="2000" dirty="0"/>
              <a:t>.</a:t>
            </a:r>
          </a:p>
          <a:p>
            <a:r>
              <a:rPr lang="it-IT" sz="2000" dirty="0"/>
              <a:t>The task of </a:t>
            </a:r>
            <a:r>
              <a:rPr lang="it-IT" sz="2000" dirty="0" err="1"/>
              <a:t>constructors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to </a:t>
            </a:r>
            <a:r>
              <a:rPr lang="it-IT" sz="2000" dirty="0" err="1"/>
              <a:t>initialize</a:t>
            </a:r>
            <a:r>
              <a:rPr lang="it-IT" sz="2000" dirty="0"/>
              <a:t>(</a:t>
            </a:r>
            <a:r>
              <a:rPr lang="it-IT" sz="2000" dirty="0" err="1"/>
              <a:t>assign</a:t>
            </a:r>
            <a:r>
              <a:rPr lang="it-IT" sz="2000" dirty="0"/>
              <a:t> </a:t>
            </a:r>
            <a:r>
              <a:rPr lang="it-IT" sz="2000" dirty="0" err="1"/>
              <a:t>values</a:t>
            </a:r>
            <a:r>
              <a:rPr lang="it-IT" sz="2000" dirty="0"/>
              <a:t>) to the data </a:t>
            </a:r>
            <a:r>
              <a:rPr lang="it-IT" sz="2000" dirty="0" err="1"/>
              <a:t>members</a:t>
            </a:r>
            <a:r>
              <a:rPr lang="it-IT" sz="2000" dirty="0"/>
              <a:t> of the </a:t>
            </a:r>
            <a:r>
              <a:rPr lang="it-IT" sz="2000" dirty="0" err="1"/>
              <a:t>class</a:t>
            </a:r>
            <a:r>
              <a:rPr lang="it-IT" sz="2000" dirty="0"/>
              <a:t> </a:t>
            </a:r>
            <a:r>
              <a:rPr lang="it-IT" sz="2000" dirty="0" err="1"/>
              <a:t>when</a:t>
            </a:r>
            <a:r>
              <a:rPr lang="it-IT" sz="2000" dirty="0"/>
              <a:t> an </a:t>
            </a:r>
            <a:r>
              <a:rPr lang="it-IT" sz="2000" dirty="0" err="1"/>
              <a:t>object</a:t>
            </a:r>
            <a:r>
              <a:rPr lang="it-IT" sz="2000" dirty="0"/>
              <a:t> of </a:t>
            </a:r>
            <a:r>
              <a:rPr lang="it-IT" sz="2000" dirty="0" err="1"/>
              <a:t>class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created</a:t>
            </a:r>
            <a:r>
              <a:rPr lang="it-IT" sz="2000" dirty="0"/>
              <a:t>.</a:t>
            </a:r>
          </a:p>
          <a:p>
            <a:r>
              <a:rPr lang="it-IT" sz="2000" dirty="0"/>
              <a:t>In </a:t>
            </a:r>
            <a:r>
              <a:rPr lang="it-IT" sz="2000" dirty="0" err="1"/>
              <a:t>Python</a:t>
            </a:r>
            <a:r>
              <a:rPr lang="it-IT" sz="2000" dirty="0"/>
              <a:t> the __</a:t>
            </a:r>
            <a:r>
              <a:rPr lang="it-IT" sz="2000" dirty="0" err="1"/>
              <a:t>init</a:t>
            </a:r>
            <a:r>
              <a:rPr lang="it-IT" sz="2000" dirty="0"/>
              <a:t>__() </a:t>
            </a:r>
            <a:r>
              <a:rPr lang="it-IT" sz="2000" dirty="0" err="1"/>
              <a:t>method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called</a:t>
            </a:r>
            <a:r>
              <a:rPr lang="it-IT" sz="2000" dirty="0"/>
              <a:t> the </a:t>
            </a:r>
            <a:r>
              <a:rPr lang="it-IT" sz="2000" dirty="0" err="1"/>
              <a:t>constructor</a:t>
            </a:r>
            <a:r>
              <a:rPr lang="it-IT" sz="2000" dirty="0"/>
              <a:t> and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always</a:t>
            </a:r>
            <a:r>
              <a:rPr lang="it-IT" sz="2000" dirty="0"/>
              <a:t> </a:t>
            </a:r>
            <a:r>
              <a:rPr lang="it-IT" sz="2000" dirty="0" err="1"/>
              <a:t>called</a:t>
            </a:r>
            <a:r>
              <a:rPr lang="it-IT" sz="2000" dirty="0"/>
              <a:t> </a:t>
            </a:r>
            <a:r>
              <a:rPr lang="it-IT" sz="2000" dirty="0" err="1"/>
              <a:t>when</a:t>
            </a:r>
            <a:r>
              <a:rPr lang="it-IT" sz="2000" dirty="0"/>
              <a:t> an </a:t>
            </a:r>
            <a:r>
              <a:rPr lang="it-IT" sz="2000" dirty="0" err="1"/>
              <a:t>object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created</a:t>
            </a:r>
            <a:r>
              <a:rPr lang="it-IT" sz="2000" dirty="0"/>
              <a:t>.</a:t>
            </a:r>
          </a:p>
          <a:p>
            <a:r>
              <a:rPr lang="it-IT" sz="2000" dirty="0" err="1"/>
              <a:t>Unlike</a:t>
            </a:r>
            <a:r>
              <a:rPr lang="it-IT" sz="2000" dirty="0"/>
              <a:t> Java,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you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cannot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define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multiple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constructors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Python</a:t>
            </a:r>
            <a:r>
              <a:rPr lang="it-IT" sz="2000" dirty="0"/>
              <a:t>.</a:t>
            </a:r>
          </a:p>
          <a:p>
            <a:r>
              <a:rPr lang="it-IT" sz="2000" dirty="0" err="1"/>
              <a:t>However</a:t>
            </a:r>
            <a:r>
              <a:rPr lang="it-IT" sz="2000" dirty="0"/>
              <a:t>, </a:t>
            </a:r>
            <a:r>
              <a:rPr lang="it-IT" sz="2000" dirty="0" err="1"/>
              <a:t>you</a:t>
            </a:r>
            <a:r>
              <a:rPr lang="it-IT" sz="2000" dirty="0"/>
              <a:t> can </a:t>
            </a:r>
            <a:r>
              <a:rPr lang="it-IT" sz="2000" dirty="0" err="1"/>
              <a:t>define</a:t>
            </a:r>
            <a:r>
              <a:rPr lang="it-IT" sz="2000" dirty="0"/>
              <a:t> a default </a:t>
            </a:r>
            <a:r>
              <a:rPr lang="it-IT" sz="2000" dirty="0" err="1"/>
              <a:t>value</a:t>
            </a:r>
            <a:r>
              <a:rPr lang="it-IT" sz="2000" dirty="0"/>
              <a:t> </a:t>
            </a:r>
            <a:r>
              <a:rPr lang="it-IT" sz="2000" dirty="0" err="1"/>
              <a:t>if</a:t>
            </a:r>
            <a:r>
              <a:rPr lang="it-IT" sz="2000" dirty="0"/>
              <a:t> </a:t>
            </a:r>
            <a:r>
              <a:rPr lang="it-IT" sz="2000" dirty="0" err="1"/>
              <a:t>one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passed</a:t>
            </a:r>
            <a:r>
              <a:rPr lang="it-IT" sz="2000" dirty="0"/>
              <a:t>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34878A-93FE-3940-982A-D5CA022C93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Car:</a:t>
            </a:r>
            <a:b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#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b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it-IT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it-IT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__(self, brand='Fiat', model='Punto'):</a:t>
            </a:r>
            <a:br>
              <a:rPr lang="it-IT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#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attribute</a:t>
            </a:r>
            <a:b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= brand</a:t>
            </a:r>
            <a:b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= model</a:t>
            </a:r>
            <a:b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__ == '__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__':</a:t>
            </a:r>
            <a:b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m3 = Car('Bmw', 'M3')</a:t>
            </a:r>
            <a:b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punto = Car()</a:t>
            </a:r>
            <a:b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("{} {}".format(m3.brand, m3.model))</a:t>
            </a:r>
            <a:b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("{} {}".format(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punto.brand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punto.model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it-IT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Bmw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M3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Fiat Punto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122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it-IT" sz="2000" dirty="0" err="1"/>
              <a:t>Whenever</a:t>
            </a:r>
            <a:r>
              <a:rPr lang="it-IT" sz="2000" dirty="0"/>
              <a:t> </a:t>
            </a:r>
            <a:r>
              <a:rPr lang="it-IT" sz="2000" dirty="0" err="1"/>
              <a:t>you</a:t>
            </a:r>
            <a:r>
              <a:rPr lang="it-IT" sz="2000" dirty="0"/>
              <a:t> create an </a:t>
            </a:r>
            <a:r>
              <a:rPr lang="it-IT" sz="2000" dirty="0" err="1"/>
              <a:t>object</a:t>
            </a:r>
            <a:r>
              <a:rPr lang="it-IT" sz="2000" dirty="0"/>
              <a:t> in </a:t>
            </a:r>
            <a:r>
              <a:rPr lang="it-IT" sz="2000" dirty="0" err="1"/>
              <a:t>Python</a:t>
            </a:r>
            <a:r>
              <a:rPr lang="it-IT" sz="2000" dirty="0"/>
              <a:t>, the </a:t>
            </a:r>
            <a:r>
              <a:rPr lang="it-IT" sz="2000" dirty="0" err="1"/>
              <a:t>underlying</a:t>
            </a:r>
            <a:r>
              <a:rPr lang="it-IT" sz="2000" dirty="0"/>
              <a:t> C </a:t>
            </a:r>
            <a:r>
              <a:rPr lang="it-IT" sz="2000" dirty="0" err="1"/>
              <a:t>object</a:t>
            </a:r>
            <a:r>
              <a:rPr lang="it-IT" sz="2000" dirty="0"/>
              <a:t> </a:t>
            </a:r>
            <a:r>
              <a:rPr lang="it-IT" sz="2000" dirty="0" err="1"/>
              <a:t>has</a:t>
            </a:r>
            <a:r>
              <a:rPr lang="it-IT" sz="2000" dirty="0"/>
              <a:t> </a:t>
            </a:r>
            <a:r>
              <a:rPr lang="it-IT" sz="2000" dirty="0" err="1"/>
              <a:t>both</a:t>
            </a:r>
            <a:r>
              <a:rPr lang="it-IT" sz="2000" dirty="0"/>
              <a:t> a </a:t>
            </a:r>
            <a:r>
              <a:rPr lang="it-IT" sz="2000" dirty="0" err="1"/>
              <a:t>Python</a:t>
            </a:r>
            <a:r>
              <a:rPr lang="it-IT" sz="2000" dirty="0"/>
              <a:t> </a:t>
            </a:r>
            <a:r>
              <a:rPr lang="it-IT" sz="2000" dirty="0" err="1"/>
              <a:t>type</a:t>
            </a:r>
            <a:r>
              <a:rPr lang="it-IT" sz="2000" dirty="0"/>
              <a:t> (</a:t>
            </a:r>
            <a:r>
              <a:rPr lang="it-IT" sz="2000" dirty="0" err="1"/>
              <a:t>such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list, </a:t>
            </a:r>
            <a:r>
              <a:rPr lang="it-IT" sz="2000" dirty="0" err="1"/>
              <a:t>dict</a:t>
            </a:r>
            <a:r>
              <a:rPr lang="it-IT" sz="2000" dirty="0"/>
              <a:t>, or </a:t>
            </a:r>
            <a:r>
              <a:rPr lang="it-IT" sz="2000" dirty="0" err="1"/>
              <a:t>function</a:t>
            </a:r>
            <a:r>
              <a:rPr lang="it-IT" sz="2000" dirty="0"/>
              <a:t>) and a </a:t>
            </a:r>
            <a:r>
              <a:rPr lang="it-IT" sz="2000" dirty="0" err="1"/>
              <a:t>reference</a:t>
            </a:r>
            <a:r>
              <a:rPr lang="it-IT" sz="2000" dirty="0"/>
              <a:t> </a:t>
            </a:r>
            <a:r>
              <a:rPr lang="it-IT" sz="2000" dirty="0" err="1"/>
              <a:t>count</a:t>
            </a:r>
            <a:r>
              <a:rPr lang="it-IT" sz="2000" dirty="0"/>
              <a:t>.</a:t>
            </a:r>
          </a:p>
          <a:p>
            <a:r>
              <a:rPr lang="it-IT" sz="2000" dirty="0"/>
              <a:t>At a </a:t>
            </a:r>
            <a:r>
              <a:rPr lang="it-IT" sz="2000" dirty="0" err="1"/>
              <a:t>very</a:t>
            </a:r>
            <a:r>
              <a:rPr lang="it-IT" sz="2000" dirty="0"/>
              <a:t> </a:t>
            </a:r>
            <a:r>
              <a:rPr lang="it-IT" sz="2000" dirty="0" err="1"/>
              <a:t>basic</a:t>
            </a:r>
            <a:r>
              <a:rPr lang="it-IT" sz="2000" dirty="0"/>
              <a:t> </a:t>
            </a:r>
            <a:r>
              <a:rPr lang="it-IT" sz="2000" dirty="0" err="1"/>
              <a:t>level</a:t>
            </a:r>
            <a:r>
              <a:rPr lang="it-IT" sz="2000" dirty="0"/>
              <a:t>, 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Python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object’s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reference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count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incremented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whenever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the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referenced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, and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it’s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decremented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when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an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dereferenced</a:t>
            </a:r>
            <a:r>
              <a:rPr lang="it-IT" sz="2000" dirty="0"/>
              <a:t>. </a:t>
            </a:r>
            <a:r>
              <a:rPr lang="it-IT" sz="2000" dirty="0" err="1"/>
              <a:t>If</a:t>
            </a:r>
            <a:r>
              <a:rPr lang="it-IT" sz="2000" dirty="0"/>
              <a:t> an </a:t>
            </a:r>
            <a:r>
              <a:rPr lang="it-IT" sz="2000" dirty="0" err="1"/>
              <a:t>object’s</a:t>
            </a:r>
            <a:r>
              <a:rPr lang="it-IT" sz="2000" dirty="0"/>
              <a:t> </a:t>
            </a:r>
            <a:r>
              <a:rPr lang="it-IT" sz="2000" dirty="0" err="1"/>
              <a:t>reference</a:t>
            </a:r>
            <a:r>
              <a:rPr lang="it-IT" sz="2000" dirty="0"/>
              <a:t> </a:t>
            </a:r>
            <a:r>
              <a:rPr lang="it-IT" sz="2000" dirty="0" err="1"/>
              <a:t>count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0, the </a:t>
            </a:r>
            <a:r>
              <a:rPr lang="it-IT" sz="2000" dirty="0" err="1"/>
              <a:t>memory</a:t>
            </a:r>
            <a:r>
              <a:rPr lang="it-IT" sz="2000" dirty="0"/>
              <a:t> for the </a:t>
            </a:r>
            <a:r>
              <a:rPr lang="it-IT" sz="2000" dirty="0" err="1"/>
              <a:t>object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deallocated</a:t>
            </a:r>
            <a:r>
              <a:rPr lang="it-IT" sz="2000" dirty="0"/>
              <a:t>.</a:t>
            </a:r>
          </a:p>
          <a:p>
            <a:endParaRPr lang="it-IT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34878A-93FE-3940-982A-D5CA022C93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# For calling garbage collection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explicitely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gc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gc.collect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# For counting references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</a:t>
            </a:r>
            <a:b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a = '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my-string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b = [a] 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c = { '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': a }</a:t>
            </a:r>
            <a:b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sys.getrefcount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  <a:b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9022932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11874</TotalTime>
  <Words>2153</Words>
  <Application>Microsoft Macintosh PowerPoint</Application>
  <PresentationFormat>On-screen Show (4:3)</PresentationFormat>
  <Paragraphs>370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Consolas</vt:lpstr>
      <vt:lpstr>Nicola</vt:lpstr>
      <vt:lpstr>Python Object Oriented</vt:lpstr>
      <vt:lpstr>Class</vt:lpstr>
      <vt:lpstr>Class</vt:lpstr>
      <vt:lpstr>Objects and References</vt:lpstr>
      <vt:lpstr>Objects and References</vt:lpstr>
      <vt:lpstr>Instance Attributes</vt:lpstr>
      <vt:lpstr>Class Attributes</vt:lpstr>
      <vt:lpstr>Constructors</vt:lpstr>
      <vt:lpstr>Garbage Collector</vt:lpstr>
      <vt:lpstr>Destructors</vt:lpstr>
      <vt:lpstr>Methods</vt:lpstr>
      <vt:lpstr>@staticmethod</vt:lpstr>
      <vt:lpstr>@classmethod</vt:lpstr>
      <vt:lpstr>String representation</vt:lpstr>
      <vt:lpstr>String representation</vt:lpstr>
      <vt:lpstr>String representation</vt:lpstr>
      <vt:lpstr>__doc__</vt:lpstr>
      <vt:lpstr>Encapsulation</vt:lpstr>
      <vt:lpstr>Inheritance</vt:lpstr>
      <vt:lpstr>Polymorphism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471</cp:revision>
  <cp:lastPrinted>2020-03-01T16:00:09Z</cp:lastPrinted>
  <dcterms:created xsi:type="dcterms:W3CDTF">2011-09-06T09:06:15Z</dcterms:created>
  <dcterms:modified xsi:type="dcterms:W3CDTF">2020-11-23T21:17:34Z</dcterms:modified>
</cp:coreProperties>
</file>