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3"/>
  </p:notesMasterIdLst>
  <p:sldIdLst>
    <p:sldId id="256" r:id="rId2"/>
    <p:sldId id="429" r:id="rId3"/>
    <p:sldId id="411" r:id="rId4"/>
    <p:sldId id="435" r:id="rId5"/>
    <p:sldId id="410" r:id="rId6"/>
    <p:sldId id="412" r:id="rId7"/>
    <p:sldId id="434" r:id="rId8"/>
    <p:sldId id="439" r:id="rId9"/>
    <p:sldId id="432" r:id="rId10"/>
    <p:sldId id="417" r:id="rId11"/>
    <p:sldId id="418" r:id="rId12"/>
    <p:sldId id="419" r:id="rId13"/>
    <p:sldId id="433" r:id="rId14"/>
    <p:sldId id="414" r:id="rId15"/>
    <p:sldId id="441" r:id="rId16"/>
    <p:sldId id="436" r:id="rId17"/>
    <p:sldId id="440" r:id="rId18"/>
    <p:sldId id="428" r:id="rId19"/>
    <p:sldId id="431" r:id="rId20"/>
    <p:sldId id="437" r:id="rId21"/>
    <p:sldId id="438" r:id="rId22"/>
    <p:sldId id="444" r:id="rId23"/>
    <p:sldId id="442" r:id="rId24"/>
    <p:sldId id="443" r:id="rId25"/>
    <p:sldId id="420" r:id="rId26"/>
    <p:sldId id="423" r:id="rId27"/>
    <p:sldId id="421" r:id="rId28"/>
    <p:sldId id="426" r:id="rId29"/>
    <p:sldId id="424" r:id="rId30"/>
    <p:sldId id="427" r:id="rId31"/>
    <p:sldId id="425" r:id="rId32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89"/>
    <p:restoredTop sz="84395"/>
  </p:normalViewPr>
  <p:slideViewPr>
    <p:cSldViewPr>
      <p:cViewPr varScale="1">
        <p:scale>
          <a:sx n="129" d="100"/>
          <a:sy n="129" d="100"/>
        </p:scale>
        <p:origin x="172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B7694-8561-4BE2-948D-EDF7A201F8BB}" type="datetimeFigureOut">
              <a:rPr lang="it-IT" smtClean="0"/>
              <a:pPr/>
              <a:t>19/03/20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F0E4F-C068-4558-BD2C-4354A8A0FB1B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5502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57200" y="3600450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5667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08625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822881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C334F05-862D-0F4D-AD4C-A19492A1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9552533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22314" y="4406900"/>
            <a:ext cx="8421687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05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97945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36126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71706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0706527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147308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it-IT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4752218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65762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 dirty="0"/>
          </a:p>
        </p:txBody>
      </p:sp>
      <p:pic>
        <p:nvPicPr>
          <p:cNvPr id="7" name="Picture 6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2" y="5781975"/>
            <a:ext cx="1667488" cy="1066800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2377EE6-674D-FE47-898F-22063AA326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542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Bash</a:t>
            </a:r>
            <a:r>
              <a:rPr lang="it-IT" dirty="0"/>
              <a:t> Scripting</a:t>
            </a:r>
          </a:p>
        </p:txBody>
      </p:sp>
      <p:sp>
        <p:nvSpPr>
          <p:cNvPr id="4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1350" dirty="0" err="1"/>
              <a:t>Università</a:t>
            </a:r>
            <a:r>
              <a:rPr lang="en-US" sz="1350" dirty="0"/>
              <a:t> di Modena e Reggio Emilia</a:t>
            </a:r>
          </a:p>
          <a:p>
            <a:pPr algn="r"/>
            <a:r>
              <a:rPr lang="en-US" sz="1350" i="1" dirty="0"/>
              <a:t>Prof. Nicola Bicocchi (</a:t>
            </a:r>
            <a:r>
              <a:rPr lang="en-US" sz="1350" i="1" dirty="0" err="1"/>
              <a:t>nicola.bicocchi@unimore.it</a:t>
            </a:r>
            <a:r>
              <a:rPr lang="en-US" sz="1350" i="1" dirty="0"/>
              <a:t>)</a:t>
            </a:r>
          </a:p>
          <a:p>
            <a:pPr algn="r"/>
            <a:endParaRPr lang="en-US" sz="1350" dirty="0"/>
          </a:p>
          <a:p>
            <a:pPr algn="r"/>
            <a:endParaRPr lang="it-IT" sz="13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2EB5-EB2C-EF40-844A-834D2F4B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(strings)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CB3ED-F2D9-334F-8A12-1D77D3FE6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it-IT" dirty="0"/>
              <a:t>string1 = string2		True if strings are identical	</a:t>
            </a:r>
          </a:p>
          <a:p>
            <a:r>
              <a:rPr lang="en-GB" altLang="it-IT" dirty="0"/>
              <a:t>string1 == string2     True if strings are identical</a:t>
            </a:r>
          </a:p>
          <a:p>
            <a:r>
              <a:rPr lang="en-GB" altLang="it-IT" dirty="0"/>
              <a:t>string1 !=string2		True if strings are not identical	</a:t>
            </a:r>
          </a:p>
          <a:p>
            <a:r>
              <a:rPr lang="en-GB" altLang="it-IT" dirty="0"/>
              <a:t>string			Return 0 exit status (=true) if string is not null	</a:t>
            </a:r>
          </a:p>
          <a:p>
            <a:r>
              <a:rPr lang="en-GB" altLang="it-IT" dirty="0"/>
              <a:t>-n string		Return 0 exit status (=true) if string is not null	</a:t>
            </a:r>
          </a:p>
          <a:p>
            <a:r>
              <a:rPr lang="en-GB" altLang="it-IT" dirty="0"/>
              <a:t>-z string		Return 0 exit status (=true) if string is null	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C06BC-E8BA-3E4B-B27F-A8D0ACCC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82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2EB5-EB2C-EF40-844A-834D2F4B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(numbers)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CB3ED-F2D9-334F-8A12-1D77D3FE6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int1 –</a:t>
            </a:r>
            <a:r>
              <a:rPr lang="en-GB" dirty="0" err="1"/>
              <a:t>eq</a:t>
            </a:r>
            <a:r>
              <a:rPr lang="en-GB" dirty="0"/>
              <a:t> int2		Test identity</a:t>
            </a:r>
          </a:p>
          <a:p>
            <a:r>
              <a:rPr lang="en-GB" dirty="0"/>
              <a:t>int1 –ne int2		Test inequality</a:t>
            </a:r>
          </a:p>
          <a:p>
            <a:r>
              <a:rPr lang="en-GB" dirty="0"/>
              <a:t>int1 –</a:t>
            </a:r>
            <a:r>
              <a:rPr lang="en-GB" dirty="0" err="1"/>
              <a:t>lt</a:t>
            </a:r>
            <a:r>
              <a:rPr lang="en-GB" dirty="0"/>
              <a:t> int2			Less than</a:t>
            </a:r>
          </a:p>
          <a:p>
            <a:r>
              <a:rPr lang="en-GB" dirty="0"/>
              <a:t>int1 –</a:t>
            </a:r>
            <a:r>
              <a:rPr lang="en-GB" dirty="0" err="1"/>
              <a:t>gt</a:t>
            </a:r>
            <a:r>
              <a:rPr lang="en-GB" dirty="0"/>
              <a:t> int2		Greater than</a:t>
            </a:r>
          </a:p>
          <a:p>
            <a:r>
              <a:rPr lang="en-GB" dirty="0"/>
              <a:t>int1 –le int2		Less than or equal</a:t>
            </a:r>
          </a:p>
          <a:p>
            <a:r>
              <a:rPr lang="en-GB" dirty="0"/>
              <a:t>int1 –</a:t>
            </a:r>
            <a:r>
              <a:rPr lang="en-GB" dirty="0" err="1"/>
              <a:t>ge</a:t>
            </a:r>
            <a:r>
              <a:rPr lang="en-GB" dirty="0"/>
              <a:t> int2		Greater than or equal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C06BC-E8BA-3E4B-B27F-A8D0ACCC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9469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2EB5-EB2C-EF40-844A-834D2F4B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(files)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CB3ED-F2D9-334F-8A12-1D77D3FE6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it-IT" dirty="0"/>
              <a:t>-d file			Test if file is a directory</a:t>
            </a:r>
          </a:p>
          <a:p>
            <a:r>
              <a:rPr lang="en-GB" altLang="it-IT" dirty="0"/>
              <a:t>-f file			Test if file is not a directory</a:t>
            </a:r>
          </a:p>
          <a:p>
            <a:r>
              <a:rPr lang="en-GB" altLang="it-IT" dirty="0"/>
              <a:t>-s file			Test if the file has non zero length</a:t>
            </a:r>
          </a:p>
          <a:p>
            <a:r>
              <a:rPr lang="en-GB" altLang="it-IT" dirty="0"/>
              <a:t>-r file			Test if the file is readable</a:t>
            </a:r>
          </a:p>
          <a:p>
            <a:r>
              <a:rPr lang="en-GB" altLang="it-IT" dirty="0"/>
              <a:t>-w file			Test if the file is writable</a:t>
            </a:r>
          </a:p>
          <a:p>
            <a:r>
              <a:rPr lang="en-GB" altLang="it-IT" dirty="0"/>
              <a:t>-x file			Test if the file is executable</a:t>
            </a:r>
          </a:p>
          <a:p>
            <a:r>
              <a:rPr lang="en-GB" altLang="it-IT" dirty="0"/>
              <a:t>-o file			Test if the file is owned by the user</a:t>
            </a:r>
          </a:p>
          <a:p>
            <a:r>
              <a:rPr lang="en-GB" altLang="it-IT" dirty="0"/>
              <a:t>-e file			Test if the file exists</a:t>
            </a:r>
          </a:p>
          <a:p>
            <a:r>
              <a:rPr lang="en-GB" altLang="it-IT" dirty="0"/>
              <a:t>-z file			Test if the file has zero length</a:t>
            </a:r>
          </a:p>
          <a:p>
            <a:endParaRPr lang="en-GB" alt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C06BC-E8BA-3E4B-B27F-A8D0ACCC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77003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70BC9-4BCA-1041-9031-E2742410D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(logic)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163B2-416F-9243-A7E5-C2C1A34B6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-o		logical or</a:t>
            </a:r>
          </a:p>
          <a:p>
            <a:r>
              <a:rPr lang="en-GB" dirty="0"/>
              <a:t>-a 		logical and</a:t>
            </a:r>
          </a:p>
          <a:p>
            <a:r>
              <a:rPr lang="en-GB" dirty="0"/>
              <a:t>!		logical not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51B3A8-3E90-F84C-8D8C-F40A7BF97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86625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2EB5-EB2C-EF40-844A-834D2F4B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709AC0-FDAB-F445-B782-265A5F3092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test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condizione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  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	  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</a:t>
            </a: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[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condizione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  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	  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</a:t>
            </a: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354700F-119F-2C47-984A-9C9049BDD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Esempio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if [ -f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-a -r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]; then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echo “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file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leggibile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!”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fi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Esempio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if [ $# -ne 3 ]; then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echo “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numero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parametri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errato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!”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fi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Esempio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if [ ! $# -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3 ]; then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echo “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numero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parametri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errato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!”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fi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C06BC-E8BA-3E4B-B27F-A8D0ACCC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94474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2EB5-EB2C-EF40-844A-834D2F4B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946EB3B-AA12-904E-8F3D-32DBF3F0F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Non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è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possibile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effettuare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pattern matching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all’interno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di un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costrutto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if-test. </a:t>
            </a:r>
            <a:r>
              <a:rPr lang="en-GB" dirty="0"/>
              <a:t>Per </a:t>
            </a:r>
            <a:r>
              <a:rPr lang="en-GB" dirty="0" err="1"/>
              <a:t>ovviare</a:t>
            </a:r>
            <a:r>
              <a:rPr lang="en-GB" dirty="0"/>
              <a:t> al </a:t>
            </a:r>
            <a:r>
              <a:rPr lang="en-GB" dirty="0" err="1"/>
              <a:t>problema</a:t>
            </a:r>
            <a:r>
              <a:rPr lang="en-GB" dirty="0"/>
              <a:t>,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utilizza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costrutto</a:t>
            </a:r>
            <a:r>
              <a:rPr lang="en-GB" dirty="0"/>
              <a:t> switch-case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abbina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pattern matching </a:t>
            </a:r>
            <a:r>
              <a:rPr lang="en-GB" dirty="0" err="1"/>
              <a:t>alla</a:t>
            </a:r>
            <a:r>
              <a:rPr lang="en-GB" dirty="0"/>
              <a:t> </a:t>
            </a:r>
            <a:r>
              <a:rPr lang="en-GB" dirty="0" err="1"/>
              <a:t>possibilità</a:t>
            </a:r>
            <a:r>
              <a:rPr lang="en-GB" dirty="0"/>
              <a:t> di </a:t>
            </a:r>
            <a:r>
              <a:rPr lang="en-GB" dirty="0" err="1"/>
              <a:t>eseguire</a:t>
            </a:r>
            <a:r>
              <a:rPr lang="en-GB" dirty="0"/>
              <a:t> </a:t>
            </a:r>
            <a:r>
              <a:rPr lang="en-GB" dirty="0" err="1"/>
              <a:t>più</a:t>
            </a:r>
            <a:r>
              <a:rPr lang="en-GB" dirty="0"/>
              <a:t> </a:t>
            </a:r>
            <a:r>
              <a:rPr lang="en-GB" dirty="0" err="1"/>
              <a:t>confronti</a:t>
            </a:r>
            <a:r>
              <a:rPr lang="en-GB" dirty="0"/>
              <a:t> in </a:t>
            </a:r>
            <a:r>
              <a:rPr lang="en-GB" dirty="0" err="1"/>
              <a:t>modo</a:t>
            </a:r>
            <a:r>
              <a:rPr lang="en-GB" dirty="0"/>
              <a:t> </a:t>
            </a:r>
            <a:r>
              <a:rPr lang="en-GB" dirty="0" err="1"/>
              <a:t>sintetico</a:t>
            </a:r>
            <a:r>
              <a:rPr lang="en-GB" dirty="0"/>
              <a:t> (</a:t>
            </a:r>
            <a:r>
              <a:rPr lang="en-GB" dirty="0" err="1"/>
              <a:t>evitando</a:t>
            </a:r>
            <a:r>
              <a:rPr lang="en-GB" dirty="0"/>
              <a:t> else if).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Esempio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 “$1” == “</a:t>
            </a:r>
            <a:r>
              <a:rPr lang="en-GB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n?co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*” ];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echo “success”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fi 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 “$1” != “[0-9]*” ];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echo “success”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fi 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C06BC-E8BA-3E4B-B27F-A8D0ACCC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45231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924AE-DD63-1B42-BF67-0DE68379D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B12BF-1EDB-CD41-A91D-5FD58734032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EXPRESSION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PATTERN_1)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STATEMENTS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;;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PATTERN_2)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STATEMENTS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;;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PATTERN_N)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STATEMENTS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;;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*)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STATEMENTS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;;</a:t>
            </a:r>
          </a:p>
          <a:p>
            <a:pPr marL="0" indent="0">
              <a:buNone/>
            </a:pP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esac</a:t>
            </a:r>
            <a:endParaRPr lang="en-GB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95A1FF3-A106-8544-9675-1D55479AF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16016" y="1600202"/>
            <a:ext cx="3970784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if [ $# -ne 1 ]; then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echo "usage: $0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exit 1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fi</a:t>
            </a:r>
          </a:p>
          <a:p>
            <a:pPr marL="0" indent="0">
              <a:buNone/>
            </a:pPr>
            <a:endParaRPr lang="en-GB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"$1"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/*)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echo "Absolute filename”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;;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*/*)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echo "Relative filename"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;;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*)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echo "Simple, relative filename"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 ;;</a:t>
            </a:r>
          </a:p>
          <a:p>
            <a:pPr marL="0" indent="0">
              <a:buNone/>
            </a:pPr>
            <a:r>
              <a:rPr lang="en-GB" sz="1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esac</a:t>
            </a:r>
            <a:endParaRPr lang="en-GB" sz="16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exit 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8EA4D-FBA2-5A45-B6C4-7E5FDDE3E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77855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Costrutti iterativi</a:t>
            </a:r>
          </a:p>
        </p:txBody>
      </p:sp>
    </p:spTree>
    <p:extLst>
      <p:ext uri="{BB962C8B-B14F-4D97-AF65-F5344CB8AC3E}">
        <p14:creationId xmlns:p14="http://schemas.microsoft.com/office/powerpoint/2010/main" val="1457235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2EB5-EB2C-EF40-844A-834D2F4B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CB3ED-F2D9-334F-8A12-1D77D3FE6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None/>
            </a:pP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GB" altLang="it-IT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altLang="it-IT" i="1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GB" altLang="it-IT" dirty="0"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en-GB" altLang="it-IT" i="1" dirty="0">
                <a:latin typeface="Consolas" panose="020B0609020204030204" pitchFamily="49" charset="0"/>
                <a:cs typeface="Consolas" panose="020B0609020204030204" pitchFamily="49" charset="0"/>
              </a:rPr>
              <a:t>list; 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i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altLang="it-IT" i="1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r>
              <a:rPr lang="en-GB" altLang="it-IT" i="1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altLang="it-IT" i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GB" altLang="it-IT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GB" altLang="it-IT" dirty="0">
                <a:latin typeface="Consolas" panose="020B0609020204030204" pitchFamily="49" charset="0"/>
                <a:cs typeface="Consolas" panose="020B0609020204030204" pitchFamily="49" charset="0"/>
              </a:rPr>
              <a:t>	...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</a:p>
          <a:p>
            <a:pPr>
              <a:lnSpc>
                <a:spcPct val="80000"/>
              </a:lnSpc>
              <a:buNone/>
            </a:pPr>
            <a:endParaRPr lang="en-GB" altLang="it-IT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GB" altLang="it-IT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GB" alt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Esempio</a:t>
            </a:r>
            <a:r>
              <a:rPr lang="en-GB" altLang="it-IT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alt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tabellina</a:t>
            </a:r>
            <a:r>
              <a:rPr lang="en-GB" altLang="it-IT" dirty="0">
                <a:latin typeface="Consolas" panose="020B0609020204030204" pitchFamily="49" charset="0"/>
                <a:cs typeface="Consolas" panose="020B0609020204030204" pitchFamily="49" charset="0"/>
              </a:rPr>
              <a:t> del 5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i="1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GB" altLang="it-IT" i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altLang="it-IT" i="1" dirty="0">
                <a:latin typeface="Consolas" panose="020B0609020204030204" pitchFamily="49" charset="0"/>
                <a:cs typeface="Consolas" panose="020B0609020204030204" pitchFamily="49" charset="0"/>
              </a:rPr>
              <a:t> in 1 2 3 4 5; do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i="1" dirty="0">
                <a:latin typeface="Consolas" panose="020B0609020204030204" pitchFamily="49" charset="0"/>
                <a:cs typeface="Consolas" panose="020B0609020204030204" pitchFamily="49" charset="0"/>
              </a:rPr>
              <a:t>  echo ”5 * $</a:t>
            </a:r>
            <a:r>
              <a:rPr lang="en-GB" altLang="it-IT" i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altLang="it-IT" i="1" dirty="0">
                <a:latin typeface="Consolas" panose="020B0609020204030204" pitchFamily="49" charset="0"/>
                <a:cs typeface="Consolas" panose="020B0609020204030204" pitchFamily="49" charset="0"/>
              </a:rPr>
              <a:t> = $(expr 5 \* $</a:t>
            </a:r>
            <a:r>
              <a:rPr lang="en-GB" altLang="it-IT" i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altLang="it-IT" i="1" dirty="0">
                <a:latin typeface="Consolas" panose="020B0609020204030204" pitchFamily="49" charset="0"/>
                <a:cs typeface="Consolas" panose="020B0609020204030204" pitchFamily="49" charset="0"/>
              </a:rPr>
              <a:t> ))”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i="1" dirty="0"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</a:p>
          <a:p>
            <a:pPr>
              <a:lnSpc>
                <a:spcPct val="80000"/>
              </a:lnSpc>
              <a:buNone/>
            </a:pPr>
            <a:endParaRPr lang="en-GB" altLang="it-IT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GB" altLang="it-IT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GB" alt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Esempio</a:t>
            </a:r>
            <a:r>
              <a:rPr lang="en-GB" altLang="it-IT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alt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mostra</a:t>
            </a:r>
            <a:r>
              <a:rPr lang="en-GB" altLang="it-I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altLang="it-I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nomi</a:t>
            </a:r>
            <a:r>
              <a:rPr lang="en-GB" altLang="it-IT" dirty="0">
                <a:latin typeface="Consolas" panose="020B0609020204030204" pitchFamily="49" charset="0"/>
                <a:cs typeface="Consolas" panose="020B0609020204030204" pitchFamily="49" charset="0"/>
              </a:rPr>
              <a:t> file in home directory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i="1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GB" altLang="it-IT" i="1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GB" altLang="it-IT" i="1" dirty="0">
                <a:latin typeface="Consolas" panose="020B0609020204030204" pitchFamily="49" charset="0"/>
                <a:cs typeface="Consolas" panose="020B0609020204030204" pitchFamily="49" charset="0"/>
              </a:rPr>
              <a:t> in “$HOME”/*; do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i="1" dirty="0">
                <a:latin typeface="Consolas" panose="020B0609020204030204" pitchFamily="49" charset="0"/>
                <a:cs typeface="Consolas" panose="020B0609020204030204" pitchFamily="49" charset="0"/>
              </a:rPr>
              <a:t>  echo “$</a:t>
            </a:r>
            <a:r>
              <a:rPr lang="en-GB" altLang="it-IT" i="1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GB" altLang="it-IT" i="1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i="1" dirty="0"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</a:p>
          <a:p>
            <a:pPr>
              <a:lnSpc>
                <a:spcPct val="80000"/>
              </a:lnSpc>
              <a:buNone/>
            </a:pPr>
            <a:endParaRPr lang="en-GB" altLang="it-IT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GB" alt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C06BC-E8BA-3E4B-B27F-A8D0ACCC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4331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2EB5-EB2C-EF40-844A-834D2F4B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CB3ED-F2D9-334F-8A12-1D77D3FE6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altLang="it-IT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GB" altLang="it-IT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it-IT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commando_esegue_con_successo</a:t>
            </a:r>
            <a:r>
              <a:rPr lang="en-GB" altLang="it-IT" sz="22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GB" altLang="it-IT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</a:p>
          <a:p>
            <a:pPr>
              <a:buNone/>
            </a:pPr>
            <a:r>
              <a:rPr lang="en-GB" altLang="it-IT" sz="2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altLang="it-IT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r>
              <a:rPr lang="en-GB" altLang="it-IT" sz="22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altLang="it-IT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GB" altLang="it-IT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GB" altLang="it-IT" sz="2200" dirty="0">
                <a:latin typeface="Consolas" panose="020B0609020204030204" pitchFamily="49" charset="0"/>
                <a:cs typeface="Consolas" panose="020B0609020204030204" pitchFamily="49" charset="0"/>
              </a:rPr>
              <a:t>	…		</a:t>
            </a:r>
          </a:p>
          <a:p>
            <a:pPr>
              <a:buNone/>
            </a:pPr>
            <a:r>
              <a:rPr lang="en-GB" altLang="it-IT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</a:p>
          <a:p>
            <a:pPr marL="0" indent="0">
              <a:buNone/>
            </a:pPr>
            <a:endParaRPr lang="en-GB" altLang="it-IT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altLang="it-IT" sz="2200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GB" altLang="it-IT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Esempio</a:t>
            </a:r>
            <a:endParaRPr lang="en-GB" altLang="it-IT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altLang="it-IT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altLang="it-IT" sz="2200" dirty="0">
                <a:latin typeface="Consolas" panose="020B0609020204030204" pitchFamily="49" charset="0"/>
                <a:cs typeface="Consolas" panose="020B0609020204030204" pitchFamily="49" charset="0"/>
              </a:rPr>
              <a:t>=10</a:t>
            </a:r>
          </a:p>
          <a:p>
            <a:pPr>
              <a:buNone/>
            </a:pPr>
            <a:r>
              <a:rPr lang="en-GB" altLang="it-IT" sz="2200" dirty="0">
                <a:latin typeface="Consolas" panose="020B0609020204030204" pitchFamily="49" charset="0"/>
                <a:cs typeface="Consolas" panose="020B0609020204030204" pitchFamily="49" charset="0"/>
              </a:rPr>
              <a:t>while [ "$</a:t>
            </a:r>
            <a:r>
              <a:rPr lang="en-GB" altLang="it-IT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altLang="it-IT" sz="2200" dirty="0">
                <a:latin typeface="Consolas" panose="020B0609020204030204" pitchFamily="49" charset="0"/>
                <a:cs typeface="Consolas" panose="020B0609020204030204" pitchFamily="49" charset="0"/>
              </a:rPr>
              <a:t>" -</a:t>
            </a:r>
            <a:r>
              <a:rPr lang="en-GB" altLang="it-IT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gt</a:t>
            </a:r>
            <a:r>
              <a:rPr lang="en-GB" altLang="it-IT" sz="2200" dirty="0">
                <a:latin typeface="Consolas" panose="020B0609020204030204" pitchFamily="49" charset="0"/>
                <a:cs typeface="Consolas" panose="020B0609020204030204" pitchFamily="49" charset="0"/>
              </a:rPr>
              <a:t> 0 ]; do	</a:t>
            </a:r>
          </a:p>
          <a:p>
            <a:pPr>
              <a:buNone/>
            </a:pPr>
            <a:r>
              <a:rPr lang="en-GB" altLang="it-IT" sz="2200" dirty="0">
                <a:latin typeface="Consolas" panose="020B0609020204030204" pitchFamily="49" charset="0"/>
                <a:cs typeface="Consolas" panose="020B0609020204030204" pitchFamily="49" charset="0"/>
              </a:rPr>
              <a:t>	echo $</a:t>
            </a:r>
            <a:r>
              <a:rPr lang="en-GB" altLang="it-IT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altLang="it-IT" sz="2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>
              <a:buNone/>
            </a:pPr>
            <a:r>
              <a:rPr lang="en-GB" altLang="it-IT" sz="2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altLang="it-IT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altLang="it-IT" sz="2200" dirty="0">
                <a:latin typeface="Consolas" panose="020B0609020204030204" pitchFamily="49" charset="0"/>
                <a:cs typeface="Consolas" panose="020B0609020204030204" pitchFamily="49" charset="0"/>
              </a:rPr>
              <a:t>=$(expr $</a:t>
            </a:r>
            <a:r>
              <a:rPr lang="en-GB" altLang="it-IT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altLang="it-IT" sz="2200" dirty="0">
                <a:latin typeface="Consolas" panose="020B0609020204030204" pitchFamily="49" charset="0"/>
                <a:cs typeface="Consolas" panose="020B0609020204030204" pitchFamily="49" charset="0"/>
              </a:rPr>
              <a:t> – 1)</a:t>
            </a:r>
          </a:p>
          <a:p>
            <a:pPr>
              <a:buNone/>
            </a:pPr>
            <a:r>
              <a:rPr lang="en-GB" altLang="it-IT" sz="2200" dirty="0"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</a:p>
          <a:p>
            <a:pPr marL="0" indent="0">
              <a:buNone/>
            </a:pPr>
            <a:endParaRPr lang="en-GB" altLang="it-IT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C06BC-E8BA-3E4B-B27F-A8D0ACCC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23812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0B98C-5C7C-144D-8F16-B9E769A8F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Bash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68C3C-548F-4340-9B55-3319C748D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Editare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lo script. La prima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linea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(shebang)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specifica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l’interprete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da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utilizzare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per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comandi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successivi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(#!/bin/bash). </a:t>
            </a:r>
            <a:r>
              <a:rPr lang="en-GB" altLang="it-IT" dirty="0"/>
              <a:t>Si </a:t>
            </a:r>
            <a:r>
              <a:rPr lang="en-GB" altLang="it-IT" dirty="0" err="1"/>
              <a:t>tratta</a:t>
            </a:r>
            <a:r>
              <a:rPr lang="en-GB" altLang="it-IT" dirty="0"/>
              <a:t> di un </a:t>
            </a:r>
            <a:r>
              <a:rPr lang="en-GB" altLang="it-IT" dirty="0" err="1"/>
              <a:t>linguaggio</a:t>
            </a:r>
            <a:r>
              <a:rPr lang="en-GB" altLang="it-IT" dirty="0"/>
              <a:t> </a:t>
            </a:r>
            <a:r>
              <a:rPr lang="en-GB" altLang="it-IT" dirty="0" err="1"/>
              <a:t>interpretato</a:t>
            </a:r>
            <a:r>
              <a:rPr lang="en-GB" altLang="it-IT" dirty="0"/>
              <a:t> (non </a:t>
            </a:r>
            <a:r>
              <a:rPr lang="en-GB" altLang="it-IT" dirty="0" err="1"/>
              <a:t>compilato</a:t>
            </a:r>
            <a:r>
              <a:rPr lang="en-GB" altLang="it-IT" dirty="0"/>
              <a:t>)! </a:t>
            </a:r>
            <a:r>
              <a:rPr lang="en-GB" altLang="it-IT" dirty="0" err="1"/>
              <a:t>Tutte</a:t>
            </a:r>
            <a:r>
              <a:rPr lang="en-GB" altLang="it-IT" dirty="0"/>
              <a:t> le </a:t>
            </a:r>
            <a:r>
              <a:rPr lang="en-GB" altLang="it-IT" dirty="0" err="1"/>
              <a:t>altre</a:t>
            </a:r>
            <a:r>
              <a:rPr lang="en-GB" altLang="it-IT" dirty="0"/>
              <a:t> </a:t>
            </a:r>
            <a:r>
              <a:rPr lang="en-GB" altLang="it-IT" dirty="0" err="1"/>
              <a:t>linee</a:t>
            </a:r>
            <a:r>
              <a:rPr lang="en-GB" altLang="it-IT" dirty="0"/>
              <a:t> </a:t>
            </a:r>
            <a:r>
              <a:rPr lang="en-GB" altLang="it-IT" dirty="0" err="1"/>
              <a:t>che</a:t>
            </a:r>
            <a:r>
              <a:rPr lang="en-GB" altLang="it-IT" dirty="0"/>
              <a:t> </a:t>
            </a:r>
            <a:r>
              <a:rPr lang="en-GB" altLang="it-IT" dirty="0" err="1"/>
              <a:t>iniziano</a:t>
            </a:r>
            <a:r>
              <a:rPr lang="en-GB" altLang="it-IT" dirty="0"/>
              <a:t> con # </a:t>
            </a:r>
            <a:r>
              <a:rPr lang="en-GB" altLang="it-IT" dirty="0" err="1"/>
              <a:t>sono</a:t>
            </a:r>
            <a:r>
              <a:rPr lang="en-GB" altLang="it-IT" dirty="0"/>
              <a:t> </a:t>
            </a:r>
            <a:r>
              <a:rPr lang="en-GB" altLang="it-IT" dirty="0" err="1"/>
              <a:t>commenti</a:t>
            </a:r>
            <a:r>
              <a:rPr lang="en-GB" altLang="it-IT" dirty="0"/>
              <a:t> </a:t>
            </a:r>
            <a:r>
              <a:rPr lang="en-GB" altLang="it-IT" dirty="0" err="1"/>
              <a:t>nel</a:t>
            </a:r>
            <a:r>
              <a:rPr lang="en-GB" altLang="it-IT" dirty="0"/>
              <a:t> </a:t>
            </a:r>
            <a:r>
              <a:rPr lang="en-GB" altLang="it-IT" dirty="0" err="1"/>
              <a:t>codice</a:t>
            </a:r>
            <a:r>
              <a:rPr lang="en-GB" altLang="it-IT" dirty="0"/>
              <a:t>.</a:t>
            </a:r>
          </a:p>
          <a:p>
            <a:pPr marL="0" indent="0">
              <a:buNone/>
            </a:pPr>
            <a:r>
              <a:rPr lang="en-GB" altLang="it-IT" dirty="0">
                <a:latin typeface="Consolas" panose="020B0609020204030204" pitchFamily="49" charset="0"/>
                <a:cs typeface="Consolas" panose="020B0609020204030204" pitchFamily="49" charset="0"/>
              </a:rPr>
              <a:t>$ vim </a:t>
            </a:r>
            <a:r>
              <a:rPr lang="en-GB" alt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endParaRPr lang="en-GB" alt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altLang="it-IT" dirty="0"/>
          </a:p>
          <a:p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Rendere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lo script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eseguibile</a:t>
            </a:r>
            <a:endParaRPr lang="en-GB" altLang="it-IT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GB" altLang="it-IT" sz="24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altLang="it-IT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r>
              <a:rPr lang="en-GB" altLang="it-IT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it-IT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u+x</a:t>
            </a:r>
            <a:r>
              <a:rPr lang="en-GB" altLang="it-IT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it-IT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r>
              <a:rPr lang="en-GB" altLang="it-IT" sz="2400" dirty="0">
                <a:latin typeface="Consolas" panose="020B0609020204030204" pitchFamily="49" charset="0"/>
                <a:cs typeface="Consolas" panose="020B0609020204030204" pitchFamily="49" charset="0"/>
              </a:rPr>
              <a:t> # </a:t>
            </a:r>
            <a:r>
              <a:rPr lang="en-GB" altLang="it-IT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oppure</a:t>
            </a:r>
            <a:endParaRPr lang="en-GB" alt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altLang="it-IT" sz="24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altLang="it-IT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r>
              <a:rPr lang="en-GB" altLang="it-IT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it-IT" dirty="0">
                <a:latin typeface="Consolas" panose="020B0609020204030204" pitchFamily="49" charset="0"/>
                <a:cs typeface="Consolas" panose="020B0609020204030204" pitchFamily="49" charset="0"/>
              </a:rPr>
              <a:t>755</a:t>
            </a:r>
            <a:r>
              <a:rPr lang="en-GB" altLang="it-IT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GB" altLang="it-IT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.sh</a:t>
            </a:r>
            <a:endParaRPr lang="en-GB" altLang="it-IT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altLang="it-IT" dirty="0"/>
          </a:p>
          <a:p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Eseguire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lo script</a:t>
            </a:r>
          </a:p>
          <a:p>
            <a:pPr marL="0" indent="0">
              <a:buNone/>
            </a:pPr>
            <a:r>
              <a:rPr lang="en-GB" altLang="it-IT" sz="2400" dirty="0">
                <a:latin typeface="Consolas" panose="020B0609020204030204" pitchFamily="49" charset="0"/>
                <a:cs typeface="Consolas" panose="020B0609020204030204" pitchFamily="49" charset="0"/>
              </a:rPr>
              <a:t>$ ./</a:t>
            </a:r>
            <a:r>
              <a:rPr lang="en-GB" altLang="it-IT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endParaRPr lang="en-GB" altLang="it-IT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434DC-10A6-AF40-9532-64FB26ED9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32343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Funzioni</a:t>
            </a:r>
          </a:p>
        </p:txBody>
      </p:sp>
    </p:spTree>
    <p:extLst>
      <p:ext uri="{BB962C8B-B14F-4D97-AF65-F5344CB8AC3E}">
        <p14:creationId xmlns:p14="http://schemas.microsoft.com/office/powerpoint/2010/main" val="41652824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7A8B0-AB78-C14F-82C5-CFD168112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A2855-1700-F44E-BE7B-DF268A2F8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DE599-C886-144D-AC72-7D0A0EE41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888158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Best </a:t>
            </a:r>
            <a:r>
              <a:rPr lang="it-IT" dirty="0" err="1"/>
              <a:t>Practices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670487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3B44130-F4F1-DA47-AB6D-67C33825D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Struttura</a:t>
            </a:r>
            <a:r>
              <a:rPr lang="en-GB" dirty="0"/>
              <a:t> script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3346B34-A549-C945-8B7B-3871E30180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 sz="5100" dirty="0" err="1"/>
              <a:t>Nello</a:t>
            </a:r>
            <a:r>
              <a:rPr lang="en-GB" sz="5100" dirty="0"/>
              <a:t> </a:t>
            </a:r>
            <a:r>
              <a:rPr lang="en-GB" sz="5100" dirty="0" err="1"/>
              <a:t>sviluppo</a:t>
            </a:r>
            <a:r>
              <a:rPr lang="en-GB" sz="5100" dirty="0"/>
              <a:t> di script </a:t>
            </a:r>
            <a:r>
              <a:rPr lang="en-GB" sz="5100" dirty="0" err="1"/>
              <a:t>è</a:t>
            </a:r>
            <a:r>
              <a:rPr lang="en-GB" sz="5100" dirty="0"/>
              <a:t> </a:t>
            </a:r>
            <a:r>
              <a:rPr lang="en-GB" sz="5100" dirty="0" err="1"/>
              <a:t>buona</a:t>
            </a:r>
            <a:r>
              <a:rPr lang="en-GB" sz="5100" dirty="0"/>
              <a:t> </a:t>
            </a:r>
            <a:r>
              <a:rPr lang="en-GB" sz="5100" dirty="0" err="1"/>
              <a:t>norma</a:t>
            </a:r>
            <a:r>
              <a:rPr lang="en-GB" sz="5100" dirty="0"/>
              <a:t> (</a:t>
            </a:r>
            <a:r>
              <a:rPr lang="en-GB" sz="5100" i="1" dirty="0"/>
              <a:t>best </a:t>
            </a:r>
            <a:r>
              <a:rPr lang="en-GB" sz="5100" i="1" dirty="0" err="1"/>
              <a:t>pratice</a:t>
            </a:r>
            <a:r>
              <a:rPr lang="en-GB" sz="5100" dirty="0"/>
              <a:t>) </a:t>
            </a:r>
            <a:r>
              <a:rPr lang="en-GB" sz="5100" dirty="0" err="1"/>
              <a:t>aderire</a:t>
            </a:r>
            <a:r>
              <a:rPr lang="en-GB" sz="5100" dirty="0"/>
              <a:t> ad un </a:t>
            </a:r>
            <a:r>
              <a:rPr lang="en-GB" sz="5100" dirty="0" err="1"/>
              <a:t>canovaccio</a:t>
            </a:r>
            <a:r>
              <a:rPr lang="en-GB" sz="5100" dirty="0"/>
              <a:t> </a:t>
            </a:r>
            <a:r>
              <a:rPr lang="en-GB" sz="5100" dirty="0" err="1"/>
              <a:t>noto</a:t>
            </a:r>
            <a:r>
              <a:rPr lang="en-GB" sz="5100" dirty="0"/>
              <a:t> e </a:t>
            </a:r>
            <a:r>
              <a:rPr lang="en-GB" sz="5100" dirty="0" err="1"/>
              <a:t>consolidato</a:t>
            </a:r>
            <a:endParaRPr lang="en-GB" sz="5100" dirty="0"/>
          </a:p>
          <a:p>
            <a:endParaRPr lang="en-GB" sz="5100" dirty="0"/>
          </a:p>
          <a:p>
            <a:r>
              <a:rPr lang="en-GB" sz="5100" dirty="0" err="1">
                <a:solidFill>
                  <a:schemeClr val="accent6">
                    <a:lumMod val="75000"/>
                  </a:schemeClr>
                </a:solidFill>
              </a:rPr>
              <a:t>Definizione</a:t>
            </a:r>
            <a:r>
              <a:rPr lang="en-GB" sz="51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5100" dirty="0" err="1">
                <a:solidFill>
                  <a:schemeClr val="accent6">
                    <a:lumMod val="75000"/>
                  </a:schemeClr>
                </a:solidFill>
              </a:rPr>
              <a:t>interprete</a:t>
            </a:r>
            <a:r>
              <a:rPr lang="en-GB" sz="5100" dirty="0">
                <a:solidFill>
                  <a:schemeClr val="accent6">
                    <a:lumMod val="75000"/>
                  </a:schemeClr>
                </a:solidFill>
              </a:rPr>
              <a:t> (shebang)</a:t>
            </a:r>
          </a:p>
          <a:p>
            <a:r>
              <a:rPr lang="en-GB" sz="5100" dirty="0" err="1">
                <a:solidFill>
                  <a:srgbClr val="7030A0"/>
                </a:solidFill>
              </a:rPr>
              <a:t>Definizione</a:t>
            </a:r>
            <a:r>
              <a:rPr lang="en-GB" sz="5100" dirty="0">
                <a:solidFill>
                  <a:srgbClr val="7030A0"/>
                </a:solidFill>
              </a:rPr>
              <a:t> </a:t>
            </a:r>
            <a:r>
              <a:rPr lang="en-GB" sz="5100" dirty="0" err="1">
                <a:solidFill>
                  <a:srgbClr val="7030A0"/>
                </a:solidFill>
              </a:rPr>
              <a:t>variabili</a:t>
            </a:r>
            <a:r>
              <a:rPr lang="en-GB" sz="5100" dirty="0">
                <a:solidFill>
                  <a:srgbClr val="7030A0"/>
                </a:solidFill>
              </a:rPr>
              <a:t> </a:t>
            </a:r>
            <a:r>
              <a:rPr lang="en-GB" sz="5100" dirty="0" err="1">
                <a:solidFill>
                  <a:srgbClr val="7030A0"/>
                </a:solidFill>
              </a:rPr>
              <a:t>globali</a:t>
            </a:r>
            <a:endParaRPr lang="en-GB" sz="5100" dirty="0">
              <a:solidFill>
                <a:srgbClr val="7030A0"/>
              </a:solidFill>
            </a:endParaRPr>
          </a:p>
          <a:p>
            <a:r>
              <a:rPr lang="en-GB" sz="5100" dirty="0" err="1"/>
              <a:t>Definizione</a:t>
            </a:r>
            <a:r>
              <a:rPr lang="en-GB" sz="5100" dirty="0"/>
              <a:t> </a:t>
            </a:r>
            <a:r>
              <a:rPr lang="en-GB" sz="5100" dirty="0" err="1"/>
              <a:t>funzioni</a:t>
            </a:r>
            <a:endParaRPr lang="en-GB" sz="5100" dirty="0"/>
          </a:p>
          <a:p>
            <a:r>
              <a:rPr lang="en-GB" sz="5100" dirty="0" err="1">
                <a:solidFill>
                  <a:srgbClr val="00B050"/>
                </a:solidFill>
              </a:rPr>
              <a:t>Controllo</a:t>
            </a:r>
            <a:r>
              <a:rPr lang="en-GB" sz="5100" dirty="0">
                <a:solidFill>
                  <a:srgbClr val="00B050"/>
                </a:solidFill>
              </a:rPr>
              <a:t> </a:t>
            </a:r>
            <a:r>
              <a:rPr lang="en-GB" sz="5100" dirty="0" err="1">
                <a:solidFill>
                  <a:srgbClr val="00B050"/>
                </a:solidFill>
              </a:rPr>
              <a:t>parametri</a:t>
            </a:r>
            <a:endParaRPr lang="en-GB" sz="5100" dirty="0">
              <a:solidFill>
                <a:srgbClr val="00B050"/>
              </a:solidFill>
            </a:endParaRPr>
          </a:p>
          <a:p>
            <a:r>
              <a:rPr lang="en-GB" sz="5100" dirty="0" err="1">
                <a:solidFill>
                  <a:schemeClr val="accent5">
                    <a:lumMod val="75000"/>
                  </a:schemeClr>
                </a:solidFill>
              </a:rPr>
              <a:t>Corpo</a:t>
            </a:r>
            <a:r>
              <a:rPr lang="en-GB" sz="51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sz="5100" dirty="0" err="1">
                <a:solidFill>
                  <a:schemeClr val="accent5">
                    <a:lumMod val="75000"/>
                  </a:schemeClr>
                </a:solidFill>
              </a:rPr>
              <a:t>principale</a:t>
            </a:r>
            <a:endParaRPr lang="en-GB" sz="51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GB" sz="5100" dirty="0" err="1">
                <a:solidFill>
                  <a:srgbClr val="FF0000"/>
                </a:solidFill>
              </a:rPr>
              <a:t>Terminazione</a:t>
            </a:r>
            <a:endParaRPr lang="en-GB" sz="5100" dirty="0">
              <a:solidFill>
                <a:srgbClr val="FF0000"/>
              </a:solidFill>
            </a:endParaRPr>
          </a:p>
          <a:p>
            <a:endParaRPr lang="en-GB" sz="20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D431DC5-3861-0146-B5BD-1BF5B9298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51276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endParaRPr lang="en-GB" sz="1000" dirty="0">
              <a:latin typeface="Consolas" panose="020B0609020204030204" pitchFamily="49" charset="0"/>
              <a:ea typeface="HGGothicE" panose="020B0909000000000000" pitchFamily="49" charset="-128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000" dirty="0">
                <a:solidFill>
                  <a:srgbClr val="7030A0"/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USAGE="usage: $0 </a:t>
            </a:r>
            <a:r>
              <a:rPr lang="en-GB" sz="1000" dirty="0" err="1">
                <a:solidFill>
                  <a:srgbClr val="7030A0"/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dirname</a:t>
            </a:r>
            <a:r>
              <a:rPr lang="en-GB" sz="1000" dirty="0">
                <a:solidFill>
                  <a:srgbClr val="7030A0"/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”</a:t>
            </a:r>
          </a:p>
          <a:p>
            <a:pPr marL="0" indent="0">
              <a:buNone/>
            </a:pPr>
            <a:endParaRPr lang="en-GB" sz="1000" dirty="0">
              <a:latin typeface="Consolas" panose="020B0609020204030204" pitchFamily="49" charset="0"/>
              <a:ea typeface="HGGothicE" panose="020B0909000000000000" pitchFamily="49" charset="-128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000" dirty="0">
                <a:solidFill>
                  <a:srgbClr val="00B050"/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if [ $# -ne 1 ]; then </a:t>
            </a:r>
          </a:p>
          <a:p>
            <a:pPr marL="0" indent="0">
              <a:buNone/>
            </a:pPr>
            <a:r>
              <a:rPr lang="en-GB" sz="1000" dirty="0">
                <a:solidFill>
                  <a:srgbClr val="00B050"/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  echo “$USAGE”</a:t>
            </a:r>
          </a:p>
          <a:p>
            <a:pPr marL="0" indent="0">
              <a:buNone/>
            </a:pPr>
            <a:r>
              <a:rPr lang="en-GB" sz="1000" dirty="0">
                <a:solidFill>
                  <a:srgbClr val="00B050"/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  exit 1</a:t>
            </a:r>
          </a:p>
          <a:p>
            <a:pPr marL="0" indent="0">
              <a:buNone/>
            </a:pPr>
            <a:r>
              <a:rPr lang="en-GB" sz="1000" dirty="0">
                <a:solidFill>
                  <a:srgbClr val="00B050"/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fi</a:t>
            </a:r>
          </a:p>
          <a:p>
            <a:pPr marL="0" indent="0">
              <a:buNone/>
            </a:pPr>
            <a:endParaRPr lang="en-GB" sz="1000" dirty="0">
              <a:solidFill>
                <a:srgbClr val="00B050"/>
              </a:solidFill>
              <a:latin typeface="Consolas" panose="020B0609020204030204" pitchFamily="49" charset="0"/>
              <a:ea typeface="HGGothicE" panose="020B0909000000000000" pitchFamily="49" charset="-128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000" dirty="0">
                <a:solidFill>
                  <a:srgbClr val="00B050"/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if [ ! -d "$1" -o ! -x "$1" ]; then</a:t>
            </a:r>
          </a:p>
          <a:p>
            <a:pPr marL="0" indent="0">
              <a:buNone/>
            </a:pPr>
            <a:r>
              <a:rPr lang="en-GB" sz="1000" dirty="0">
                <a:solidFill>
                  <a:srgbClr val="00B050"/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  echo “$USAGE”  </a:t>
            </a:r>
          </a:p>
          <a:p>
            <a:pPr marL="0" indent="0">
              <a:buNone/>
            </a:pPr>
            <a:r>
              <a:rPr lang="en-GB" sz="1000" dirty="0">
                <a:solidFill>
                  <a:srgbClr val="00B050"/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  exit 1</a:t>
            </a:r>
          </a:p>
          <a:p>
            <a:pPr marL="0" indent="0">
              <a:buNone/>
            </a:pPr>
            <a:r>
              <a:rPr lang="en-GB" sz="1000" dirty="0">
                <a:solidFill>
                  <a:srgbClr val="00B050"/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fi</a:t>
            </a:r>
          </a:p>
          <a:p>
            <a:pPr marL="0" indent="0">
              <a:buNone/>
            </a:pPr>
            <a:endParaRPr lang="en-GB" sz="1000" dirty="0">
              <a:latin typeface="Consolas" panose="020B0609020204030204" pitchFamily="49" charset="0"/>
              <a:ea typeface="HGGothicE" panose="020B0909000000000000" pitchFamily="49" charset="-128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F=0; D=0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for </a:t>
            </a:r>
            <a:r>
              <a:rPr lang="en-GB" sz="1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fname</a:t>
            </a: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 in "$1"/*; do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  if [ -f "$</a:t>
            </a:r>
            <a:r>
              <a:rPr lang="en-GB" sz="1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fname</a:t>
            </a: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" ]; then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      F=$(expr $F + 1)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  fi  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  if [ -d "$</a:t>
            </a:r>
            <a:r>
              <a:rPr lang="en-GB" sz="1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fname</a:t>
            </a: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" ]; then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      D=$(expr $D + 1)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  fi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done</a:t>
            </a:r>
          </a:p>
          <a:p>
            <a:pPr marL="0" indent="0">
              <a:buNone/>
            </a:pPr>
            <a:endParaRPr lang="en-GB" sz="10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  <a:ea typeface="HGGothicE" panose="020B0909000000000000" pitchFamily="49" charset="-128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echo "#files=$F, #directories=$D" </a:t>
            </a:r>
          </a:p>
          <a:p>
            <a:pPr marL="0" indent="0">
              <a:buNone/>
            </a:pPr>
            <a:r>
              <a:rPr lang="en-GB" sz="1000" dirty="0">
                <a:solidFill>
                  <a:srgbClr val="FF0000"/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exit 0</a:t>
            </a:r>
          </a:p>
          <a:p>
            <a:pPr marL="0" indent="0">
              <a:buNone/>
            </a:pPr>
            <a:endParaRPr lang="en-GB" sz="1000" dirty="0">
              <a:latin typeface="Consolas" panose="020B0609020204030204" pitchFamily="49" charset="0"/>
              <a:ea typeface="HGGothicE" panose="020B0909000000000000" pitchFamily="49" charset="-128"/>
              <a:cs typeface="Consolas" panose="020B06090202040302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A3CCBD-F793-D049-86E6-3D5F0F874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50082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3B44130-F4F1-DA47-AB6D-67C33825D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Struttura</a:t>
            </a:r>
            <a:r>
              <a:rPr lang="en-GB" dirty="0"/>
              <a:t> script (Best Practices)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3346B34-A549-C945-8B7B-3871E3018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Trattandosi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di un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linguaggio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antico,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l’indentazione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è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ancora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facoltativa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(in Python,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recente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è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obbligatoria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!).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Indentazione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è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comunque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fondamentale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importanza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</a:p>
          <a:p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Variabili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globali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sono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MAIUSCOLE 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(ad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es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. USAGE=“$0 usage: ...”)</a:t>
            </a:r>
          </a:p>
          <a:p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Controllo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dei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parametri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avviene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via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negativa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. Si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controllano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le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condizioni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fallimento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e, se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verificate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termina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lo script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ritornando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un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codice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errore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(exit 1). Questa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pratica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evita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indentazione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eccessiva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valori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uscita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(exit)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utilizzano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valori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diversi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per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distinguere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successo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(exit 0) da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fallimento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(exit 1). 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Per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differenziare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fra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diversi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tipi di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fallimento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possono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utilizzare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numeri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positivi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&gt; 1 (exit 2)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I filesystem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moderni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supportano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la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presenza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spazi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. Per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questo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motivo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tutte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le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variabili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fuori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dal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controllo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del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programmatore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(ad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es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nomi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di file)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vanno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espanse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fra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doppie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virgolette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(echo “$filename”)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A3CCBD-F793-D049-86E6-3D5F0F874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177996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Comandi Principali</a:t>
            </a:r>
          </a:p>
        </p:txBody>
      </p:sp>
    </p:spTree>
    <p:extLst>
      <p:ext uri="{BB962C8B-B14F-4D97-AF65-F5344CB8AC3E}">
        <p14:creationId xmlns:p14="http://schemas.microsoft.com/office/powerpoint/2010/main" val="24240751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B313C5E-7F75-4147-B636-D835882E9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Comandi</a:t>
            </a:r>
            <a:r>
              <a:rPr lang="en-GB" dirty="0"/>
              <a:t> </a:t>
            </a:r>
            <a:r>
              <a:rPr lang="en-GB" dirty="0" err="1"/>
              <a:t>Principali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AC9FA7-8C0C-0F4D-BA08-5DD5BE2579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err="1"/>
              <a:t>Gestione</a:t>
            </a:r>
            <a:r>
              <a:rPr lang="en-GB" dirty="0"/>
              <a:t> Filesystem </a:t>
            </a:r>
            <a:r>
              <a:rPr lang="en-GB" dirty="0" err="1"/>
              <a:t>Mangement</a:t>
            </a:r>
            <a:endParaRPr lang="en-GB" dirty="0"/>
          </a:p>
          <a:p>
            <a:r>
              <a:rPr lang="en-GB" dirty="0" err="1"/>
              <a:t>Gestione</a:t>
            </a:r>
            <a:r>
              <a:rPr lang="en-GB" dirty="0"/>
              <a:t> </a:t>
            </a:r>
            <a:r>
              <a:rPr lang="en-GB" dirty="0" err="1"/>
              <a:t>processi</a:t>
            </a:r>
            <a:endParaRPr lang="en-GB" dirty="0"/>
          </a:p>
          <a:p>
            <a:r>
              <a:rPr lang="en-GB" dirty="0" err="1"/>
              <a:t>Gestione</a:t>
            </a:r>
            <a:r>
              <a:rPr lang="en-GB" dirty="0"/>
              <a:t> rete</a:t>
            </a:r>
          </a:p>
          <a:p>
            <a:r>
              <a:rPr lang="en-GB" dirty="0" err="1"/>
              <a:t>Gestione</a:t>
            </a:r>
            <a:r>
              <a:rPr lang="en-GB" dirty="0"/>
              <a:t> </a:t>
            </a:r>
            <a:r>
              <a:rPr lang="en-GB" dirty="0" err="1"/>
              <a:t>sistema</a:t>
            </a:r>
            <a:endParaRPr lang="en-GB" dirty="0"/>
          </a:p>
          <a:p>
            <a:r>
              <a:rPr lang="en-GB" dirty="0" err="1"/>
              <a:t>Gestione</a:t>
            </a:r>
            <a:r>
              <a:rPr lang="en-GB" dirty="0"/>
              <a:t> </a:t>
            </a:r>
            <a:r>
              <a:rPr lang="en-GB" dirty="0" err="1"/>
              <a:t>utente</a:t>
            </a:r>
            <a:endParaRPr lang="en-GB" dirty="0"/>
          </a:p>
          <a:p>
            <a:r>
              <a:rPr lang="en-GB" dirty="0" err="1"/>
              <a:t>Programmazione</a:t>
            </a:r>
            <a:endParaRPr lang="en-GB" dirty="0"/>
          </a:p>
          <a:p>
            <a:r>
              <a:rPr lang="en-GB" dirty="0"/>
              <a:t>Editing di </a:t>
            </a:r>
            <a:r>
              <a:rPr lang="en-GB" dirty="0" err="1"/>
              <a:t>testi</a:t>
            </a:r>
            <a:endParaRPr lang="en-GB" dirty="0"/>
          </a:p>
          <a:p>
            <a:r>
              <a:rPr lang="en-GB" dirty="0" err="1"/>
              <a:t>Varie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D8E85B0-81B2-DB47-AC6A-0CECA963EE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$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man</a:t>
            </a:r>
            <a:r>
              <a:rPr lang="en-GB" dirty="0"/>
              <a:t> </a:t>
            </a:r>
            <a:r>
              <a:rPr lang="en-GB" dirty="0" err="1"/>
              <a:t>cmd</a:t>
            </a:r>
            <a:endParaRPr lang="en-GB" dirty="0"/>
          </a:p>
          <a:p>
            <a:r>
              <a:rPr lang="en-GB" dirty="0"/>
              <a:t>$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info</a:t>
            </a:r>
            <a:r>
              <a:rPr lang="en-GB" dirty="0"/>
              <a:t> </a:t>
            </a:r>
            <a:r>
              <a:rPr lang="en-GB" dirty="0" err="1"/>
              <a:t>cmd</a:t>
            </a:r>
            <a:endParaRPr lang="en-GB" dirty="0"/>
          </a:p>
          <a:p>
            <a:r>
              <a:rPr lang="en-GB" dirty="0"/>
              <a:t>$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whatis</a:t>
            </a:r>
            <a:r>
              <a:rPr lang="en-GB" dirty="0"/>
              <a:t> </a:t>
            </a:r>
            <a:r>
              <a:rPr lang="en-GB" dirty="0" err="1"/>
              <a:t>cmd</a:t>
            </a:r>
            <a:endParaRPr lang="en-GB" dirty="0"/>
          </a:p>
          <a:p>
            <a:r>
              <a:rPr lang="en-GB" dirty="0"/>
              <a:t>$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cmd</a:t>
            </a:r>
            <a:r>
              <a:rPr lang="en-GB" dirty="0"/>
              <a:t> --help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0599D5-D045-6C42-92B5-4442DDC85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381656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D777B-65EC-6045-816B-43C6A1545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Filesystem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8AA39-3063-2944-9981-77293C9677F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err="1"/>
              <a:t>ls</a:t>
            </a:r>
            <a:endParaRPr lang="it-IT" dirty="0"/>
          </a:p>
          <a:p>
            <a:r>
              <a:rPr lang="it-IT" dirty="0" err="1"/>
              <a:t>pwd</a:t>
            </a:r>
            <a:endParaRPr lang="it-IT" dirty="0"/>
          </a:p>
          <a:p>
            <a:r>
              <a:rPr lang="it-IT" dirty="0" err="1"/>
              <a:t>cp</a:t>
            </a:r>
            <a:endParaRPr lang="it-IT" dirty="0"/>
          </a:p>
          <a:p>
            <a:r>
              <a:rPr lang="it-IT" dirty="0"/>
              <a:t>mv</a:t>
            </a:r>
          </a:p>
          <a:p>
            <a:r>
              <a:rPr lang="it-IT" dirty="0"/>
              <a:t>ln</a:t>
            </a:r>
          </a:p>
          <a:p>
            <a:r>
              <a:rPr lang="it-IT" dirty="0" err="1"/>
              <a:t>rm</a:t>
            </a:r>
            <a:endParaRPr lang="it-IT" dirty="0"/>
          </a:p>
          <a:p>
            <a:r>
              <a:rPr lang="it-IT" dirty="0" err="1"/>
              <a:t>mkdir</a:t>
            </a:r>
            <a:endParaRPr lang="it-IT" dirty="0"/>
          </a:p>
          <a:p>
            <a:r>
              <a:rPr lang="it-IT" dirty="0" err="1"/>
              <a:t>rmdir</a:t>
            </a:r>
            <a:endParaRPr lang="it-IT" dirty="0"/>
          </a:p>
          <a:p>
            <a:r>
              <a:rPr lang="it-IT" dirty="0"/>
              <a:t>locate</a:t>
            </a:r>
          </a:p>
          <a:p>
            <a:r>
              <a:rPr lang="it-IT" dirty="0" err="1"/>
              <a:t>which</a:t>
            </a:r>
            <a:endParaRPr lang="it-IT" dirty="0"/>
          </a:p>
          <a:p>
            <a:r>
              <a:rPr lang="it-IT" dirty="0" err="1"/>
              <a:t>cat</a:t>
            </a:r>
            <a:endParaRPr lang="it-IT" dirty="0"/>
          </a:p>
          <a:p>
            <a:r>
              <a:rPr lang="it-IT" dirty="0" err="1"/>
              <a:t>touch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7B0FC8-3415-E14B-9BB2-D6E7CF94B34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it-IT" dirty="0" err="1"/>
              <a:t>chmod</a:t>
            </a:r>
            <a:endParaRPr lang="it-IT" dirty="0"/>
          </a:p>
          <a:p>
            <a:r>
              <a:rPr lang="it-IT" dirty="0" err="1"/>
              <a:t>chown</a:t>
            </a:r>
            <a:endParaRPr lang="it-IT" dirty="0"/>
          </a:p>
          <a:p>
            <a:r>
              <a:rPr lang="it-IT" dirty="0" err="1"/>
              <a:t>find</a:t>
            </a:r>
            <a:endParaRPr lang="it-IT" dirty="0"/>
          </a:p>
          <a:p>
            <a:r>
              <a:rPr lang="it-IT" dirty="0" err="1"/>
              <a:t>cmp</a:t>
            </a:r>
            <a:endParaRPr lang="it-IT" dirty="0"/>
          </a:p>
          <a:p>
            <a:r>
              <a:rPr lang="it-IT" dirty="0" err="1"/>
              <a:t>diff</a:t>
            </a:r>
            <a:endParaRPr lang="it-IT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DC7702-A4F1-6243-8112-F7609FFFD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937377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A61D1-CD46-4A4E-8AFD-FBD077E03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Filtri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6E020-EB4B-D94E-AE39-0906FB672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grep</a:t>
            </a:r>
            <a:endParaRPr lang="it-IT" dirty="0"/>
          </a:p>
          <a:p>
            <a:r>
              <a:rPr lang="it-IT" dirty="0" err="1"/>
              <a:t>sort</a:t>
            </a:r>
            <a:endParaRPr lang="it-IT" dirty="0"/>
          </a:p>
          <a:p>
            <a:r>
              <a:rPr lang="it-IT" dirty="0"/>
              <a:t>head</a:t>
            </a:r>
          </a:p>
          <a:p>
            <a:r>
              <a:rPr lang="it-IT" dirty="0" err="1"/>
              <a:t>tail</a:t>
            </a:r>
            <a:endParaRPr lang="it-IT" dirty="0"/>
          </a:p>
          <a:p>
            <a:r>
              <a:rPr lang="it-IT" dirty="0" err="1"/>
              <a:t>cut</a:t>
            </a:r>
            <a:endParaRPr lang="it-IT" dirty="0"/>
          </a:p>
          <a:p>
            <a:r>
              <a:rPr lang="it-IT" dirty="0"/>
              <a:t>wc</a:t>
            </a:r>
          </a:p>
          <a:p>
            <a:r>
              <a:rPr lang="it-IT" dirty="0" err="1"/>
              <a:t>uniq</a:t>
            </a:r>
            <a:endParaRPr lang="it-IT" dirty="0"/>
          </a:p>
          <a:p>
            <a:r>
              <a:rPr lang="it-IT" dirty="0" err="1"/>
              <a:t>sed</a:t>
            </a:r>
            <a:endParaRPr lang="it-IT" dirty="0"/>
          </a:p>
          <a:p>
            <a:r>
              <a:rPr lang="it-IT" dirty="0" err="1"/>
              <a:t>awk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10DDF1-D539-3548-AA53-661349BB7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419506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B375F-1A0C-9C49-BE05-4C3303542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Processi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1ED2E-12A8-C149-8C05-43A8E3AAA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ps</a:t>
            </a:r>
            <a:endParaRPr lang="it-IT" dirty="0"/>
          </a:p>
          <a:p>
            <a:r>
              <a:rPr lang="it-IT" dirty="0"/>
              <a:t>top </a:t>
            </a:r>
          </a:p>
          <a:p>
            <a:r>
              <a:rPr lang="it-IT" dirty="0" err="1"/>
              <a:t>kill</a:t>
            </a:r>
            <a:r>
              <a:rPr lang="it-IT" dirty="0"/>
              <a:t> </a:t>
            </a:r>
          </a:p>
          <a:p>
            <a:r>
              <a:rPr lang="it-IT" dirty="0" err="1"/>
              <a:t>fg</a:t>
            </a:r>
            <a:endParaRPr lang="it-IT" dirty="0"/>
          </a:p>
          <a:p>
            <a:r>
              <a:rPr lang="it-IT" dirty="0" err="1"/>
              <a:t>bg</a:t>
            </a:r>
            <a:endParaRPr lang="it-IT" dirty="0"/>
          </a:p>
          <a:p>
            <a:r>
              <a:rPr lang="it-IT" dirty="0"/>
              <a:t>&amp;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684F4-8CED-F84A-8962-C4206529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65282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F4BD2-D17B-1448-A2D8-3E666648A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Bash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B5861-CD7B-8440-A705-C26103ADD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vim 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endParaRPr lang="en-US" altLang="zh-CN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echo Total number of inputs: $#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echo First input: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$1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echo Second input: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$2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exit 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755 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endParaRPr lang="en-US" altLang="zh-CN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zh-CN" dirty="0">
              <a:solidFill>
                <a:srgbClr val="CC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./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AAPL GOOGL MSFT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Total number of inputs: 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First input: AAPL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Second input: GOOGL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574883-9AB7-4D4A-AB90-5E4C5C259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994341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CC6C3-07E4-1B40-B646-207EF6AE7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Compressione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F8CF8-6DEA-6D4D-BE1F-A3219A12F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tar</a:t>
            </a:r>
          </a:p>
          <a:p>
            <a:r>
              <a:rPr lang="en-GB" dirty="0" err="1"/>
              <a:t>gzip</a:t>
            </a:r>
            <a:endParaRPr lang="en-GB" dirty="0"/>
          </a:p>
          <a:p>
            <a:r>
              <a:rPr lang="en-GB" dirty="0"/>
              <a:t>bzip2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219D2A-AB9D-4E46-B9B6-2F7E11A60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614643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CD925-C1A0-F642-A549-A5CE88573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Varie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BF2A9-EC59-0B45-9201-FA3105C7D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echo</a:t>
            </a:r>
          </a:p>
          <a:p>
            <a:r>
              <a:rPr lang="en-GB" dirty="0"/>
              <a:t>expr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D045C-1D95-554F-8BEA-513261088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02306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F4BD2-D17B-1448-A2D8-3E666648A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Bash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B5861-CD7B-8440-A705-C26103ADD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it-IT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it-IT" altLang="zh-C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</a:t>
            </a:r>
            <a:r>
              <a:rPr lang="it-IT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r>
              <a:rPr lang="it-IT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oppure $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?</a:t>
            </a:r>
          </a:p>
          <a:p>
            <a:pPr marL="0" indent="0">
              <a:lnSpc>
                <a:spcPct val="80000"/>
              </a:lnSpc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non specifichiamo un percorso - ma solo un nome -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Bash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cerca un programma eseguibile nell’elenco di cartelle rappresentato dalla variabile PATH.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Se $PATH non contiene la cartella punto ( . ), i programmi - anche se si trovano nella cartella corrente - non vengono trovati. Due opzioni:</a:t>
            </a:r>
          </a:p>
          <a:p>
            <a:pPr lvl="1">
              <a:lnSpc>
                <a:spcPct val="80000"/>
              </a:lnSpc>
            </a:pPr>
            <a:endParaRPr lang="it-IT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80000"/>
              </a:lnSpc>
            </a:pPr>
            <a:r>
              <a:rPr lang="it-IT" altLang="zh-CN" dirty="0">
                <a:latin typeface="Calibri" panose="020F0502020204030204" pitchFamily="34" charset="0"/>
                <a:cs typeface="Calibri" panose="020F0502020204030204" pitchFamily="34" charset="0"/>
              </a:rPr>
              <a:t>Invocazione tramite percorso esplicito (da preferire) </a:t>
            </a:r>
          </a:p>
          <a:p>
            <a:pPr lvl="1">
              <a:lnSpc>
                <a:spcPct val="80000"/>
              </a:lnSpc>
            </a:pPr>
            <a:r>
              <a:rPr lang="it-IT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it-IT" altLang="zh-C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</a:t>
            </a:r>
            <a:r>
              <a:rPr lang="it-IT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endParaRPr lang="it-IT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80000"/>
              </a:lnSpc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Modifica alla variabile PATH (uso didattico)</a:t>
            </a:r>
          </a:p>
          <a:p>
            <a:pPr lvl="1">
              <a:lnSpc>
                <a:spcPct val="80000"/>
              </a:lnSpc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export PATH=$PATH:.</a:t>
            </a:r>
          </a:p>
          <a:p>
            <a:pPr lvl="1">
              <a:lnSpc>
                <a:spcPct val="80000"/>
              </a:lnSpc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574883-9AB7-4D4A-AB90-5E4C5C259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87557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F4BD2-D17B-1448-A2D8-3E666648A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Variabili</a:t>
            </a:r>
            <a:r>
              <a:rPr lang="en-GB" dirty="0"/>
              <a:t> </a:t>
            </a:r>
            <a:r>
              <a:rPr lang="en-GB" dirty="0" err="1"/>
              <a:t>speciali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B5861-CD7B-8440-A705-C26103ADD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70000"/>
              </a:lnSpc>
            </a:pPr>
            <a:r>
              <a:rPr lang="it-IT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All’interno di uno script </a:t>
            </a:r>
            <a:r>
              <a:rPr lang="it-IT" altLang="it-IT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Bash</a:t>
            </a:r>
            <a:r>
              <a:rPr lang="it-IT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è </a:t>
            </a:r>
            <a:r>
              <a:rPr lang="it-IT" altLang="it-IT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possible</a:t>
            </a:r>
            <a:r>
              <a:rPr lang="it-IT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accedere ad un gruppo di variabili speciali che semplificano lo sviluppo</a:t>
            </a:r>
          </a:p>
          <a:p>
            <a:pPr>
              <a:lnSpc>
                <a:spcPct val="70000"/>
              </a:lnSpc>
            </a:pPr>
            <a:endParaRPr lang="it-IT" alt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70000"/>
              </a:lnSpc>
            </a:pPr>
            <a:r>
              <a:rPr lang="it-IT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$0 </a:t>
            </a:r>
            <a:r>
              <a:rPr lang="it-IT" altLang="it-IT" dirty="0">
                <a:latin typeface="Calibri" panose="020F0502020204030204" pitchFamily="34" charset="0"/>
                <a:cs typeface="Calibri" panose="020F0502020204030204" pitchFamily="34" charset="0"/>
              </a:rPr>
              <a:t>Il nome dello script in esecuzione</a:t>
            </a:r>
          </a:p>
          <a:p>
            <a:pPr>
              <a:lnSpc>
                <a:spcPct val="70000"/>
              </a:lnSpc>
            </a:pPr>
            <a:r>
              <a:rPr lang="it-IT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$1, $2, ….. $</a:t>
            </a:r>
            <a:r>
              <a:rPr lang="it-IT" altLang="it-IT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it-IT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altLang="it-IT" dirty="0">
                <a:latin typeface="Calibri" panose="020F0502020204030204" pitchFamily="34" charset="0"/>
                <a:cs typeface="Calibri" panose="020F0502020204030204" pitchFamily="34" charset="0"/>
              </a:rPr>
              <a:t>n-esimo parametro passato da linea di comando</a:t>
            </a:r>
          </a:p>
          <a:p>
            <a:pPr>
              <a:lnSpc>
                <a:spcPct val="70000"/>
              </a:lnSpc>
            </a:pPr>
            <a:r>
              <a:rPr lang="it-IT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$*</a:t>
            </a:r>
            <a:r>
              <a:rPr lang="it-IT" altLang="it-IT" dirty="0">
                <a:latin typeface="Calibri" panose="020F0502020204030204" pitchFamily="34" charset="0"/>
                <a:cs typeface="Calibri" panose="020F0502020204030204" pitchFamily="34" charset="0"/>
              </a:rPr>
              <a:t>  tutti i parametri passati a linea di comando</a:t>
            </a:r>
          </a:p>
          <a:p>
            <a:pPr>
              <a:lnSpc>
                <a:spcPct val="70000"/>
              </a:lnSpc>
            </a:pPr>
            <a:r>
              <a:rPr lang="it-IT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$@</a:t>
            </a:r>
            <a:r>
              <a:rPr lang="it-IT" altLang="it-IT" dirty="0">
                <a:latin typeface="Calibri" panose="020F0502020204030204" pitchFamily="34" charset="0"/>
                <a:cs typeface="Calibri" panose="020F0502020204030204" pitchFamily="34" charset="0"/>
              </a:rPr>
              <a:t> come $* ma in forma di lista</a:t>
            </a:r>
          </a:p>
          <a:p>
            <a:pPr>
              <a:lnSpc>
                <a:spcPct val="70000"/>
              </a:lnSpc>
            </a:pPr>
            <a:r>
              <a:rPr lang="it-IT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$#</a:t>
            </a:r>
            <a:r>
              <a:rPr lang="it-IT" altLang="it-IT" dirty="0">
                <a:solidFill>
                  <a:srgbClr val="FF3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altLang="it-IT" dirty="0">
                <a:latin typeface="Calibri" panose="020F0502020204030204" pitchFamily="34" charset="0"/>
                <a:cs typeface="Calibri" panose="020F0502020204030204" pitchFamily="34" charset="0"/>
              </a:rPr>
              <a:t> numero di parametri da linea di comando</a:t>
            </a:r>
          </a:p>
          <a:p>
            <a:pPr>
              <a:lnSpc>
                <a:spcPct val="70000"/>
              </a:lnSpc>
            </a:pPr>
            <a:r>
              <a:rPr lang="it-IT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it-IT" altLang="it-IT" dirty="0">
                <a:latin typeface="Calibri" panose="020F0502020204030204" pitchFamily="34" charset="0"/>
                <a:cs typeface="Calibri" panose="020F0502020204030204" pitchFamily="34" charset="0"/>
              </a:rPr>
              <a:t>  PID della </a:t>
            </a:r>
            <a:r>
              <a:rPr lang="it-IT" alt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shell</a:t>
            </a:r>
            <a:endParaRPr lang="it-IT" alt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70000"/>
              </a:lnSpc>
            </a:pPr>
            <a:r>
              <a:rPr lang="it-IT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$?</a:t>
            </a:r>
            <a:r>
              <a:rPr lang="it-IT" altLang="it-IT" dirty="0">
                <a:latin typeface="Calibri" panose="020F0502020204030204" pitchFamily="34" charset="0"/>
                <a:cs typeface="Calibri" panose="020F0502020204030204" pitchFamily="34" charset="0"/>
              </a:rPr>
              <a:t>  valore di ritorno dell’ultimo comando (exit)</a:t>
            </a:r>
          </a:p>
          <a:p>
            <a:pPr>
              <a:lnSpc>
                <a:spcPct val="70000"/>
              </a:lnSpc>
            </a:pPr>
            <a:r>
              <a:rPr lang="it-IT" altLang="it-IT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Shift</a:t>
            </a:r>
            <a:r>
              <a:rPr lang="it-IT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altLang="it-IT" dirty="0">
                <a:latin typeface="Calibri" panose="020F0502020204030204" pitchFamily="34" charset="0"/>
                <a:cs typeface="Calibri" panose="020F0502020204030204" pitchFamily="34" charset="0"/>
              </a:rPr>
              <a:t>elimina il primo parametro dalla lista $1...$</a:t>
            </a:r>
            <a:r>
              <a:rPr lang="it-IT" alt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it-IT" altLang="it-IT" dirty="0">
                <a:latin typeface="Calibri" panose="020F0502020204030204" pitchFamily="34" charset="0"/>
                <a:cs typeface="Calibri" panose="020F0502020204030204" pitchFamily="34" charset="0"/>
              </a:rPr>
              <a:t>, tutti gli altri scorrono indietro di una posizione </a:t>
            </a: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574883-9AB7-4D4A-AB90-5E4C5C259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91106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9EF2E-84E5-FE4B-B03C-66296BE25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C8280-E0F6-3842-8D2E-19C7E1555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exit</a:t>
            </a:r>
            <a:r>
              <a:rPr lang="en-GB" dirty="0"/>
              <a:t> </a:t>
            </a:r>
            <a:r>
              <a:rPr lang="en-GB" dirty="0" err="1"/>
              <a:t>termina</a:t>
            </a:r>
            <a:r>
              <a:rPr lang="en-GB" dirty="0"/>
              <a:t> </a:t>
            </a:r>
            <a:r>
              <a:rPr lang="en-GB" dirty="0" err="1"/>
              <a:t>l’esecuzione</a:t>
            </a:r>
            <a:r>
              <a:rPr lang="en-GB" dirty="0"/>
              <a:t> di </a:t>
            </a:r>
            <a:r>
              <a:rPr lang="en-GB" dirty="0" err="1"/>
              <a:t>una</a:t>
            </a:r>
            <a:r>
              <a:rPr lang="en-GB" dirty="0"/>
              <a:t> shell (e di </a:t>
            </a:r>
            <a:r>
              <a:rPr lang="en-GB" dirty="0" err="1"/>
              <a:t>conseguenza</a:t>
            </a:r>
            <a:r>
              <a:rPr lang="en-GB" dirty="0"/>
              <a:t> </a:t>
            </a:r>
            <a:r>
              <a:rPr lang="en-GB" dirty="0" err="1"/>
              <a:t>anche</a:t>
            </a:r>
            <a:r>
              <a:rPr lang="en-GB" dirty="0"/>
              <a:t> di </a:t>
            </a:r>
            <a:r>
              <a:rPr lang="en-GB" dirty="0" err="1"/>
              <a:t>uno</a:t>
            </a:r>
            <a:r>
              <a:rPr lang="en-GB" dirty="0"/>
              <a:t> script) e </a:t>
            </a:r>
            <a:r>
              <a:rPr lang="en-GB" dirty="0" err="1"/>
              <a:t>ritorna</a:t>
            </a:r>
            <a:r>
              <a:rPr lang="en-GB" dirty="0"/>
              <a:t> al </a:t>
            </a:r>
            <a:r>
              <a:rPr lang="en-GB" dirty="0" err="1"/>
              <a:t>chiamante</a:t>
            </a:r>
            <a:r>
              <a:rPr lang="en-GB" dirty="0"/>
              <a:t> un </a:t>
            </a:r>
            <a:r>
              <a:rPr lang="en-GB" dirty="0" err="1"/>
              <a:t>valore</a:t>
            </a:r>
            <a:r>
              <a:rPr lang="en-GB" dirty="0"/>
              <a:t> [0, 255]</a:t>
            </a:r>
          </a:p>
          <a:p>
            <a:pPr lvl="1"/>
            <a:endParaRPr lang="en-GB" dirty="0"/>
          </a:p>
          <a:p>
            <a:pPr marL="42862" indent="0">
              <a:buNone/>
            </a:pPr>
            <a:r>
              <a:rPr lang="en-GB" dirty="0"/>
              <a:t>$ bash         </a:t>
            </a:r>
            <a:r>
              <a:rPr lang="en-GB" i="1" dirty="0"/>
              <a:t># (</a:t>
            </a:r>
            <a:r>
              <a:rPr lang="en-GB" i="1" dirty="0" err="1"/>
              <a:t>avvio</a:t>
            </a:r>
            <a:r>
              <a:rPr lang="en-GB" i="1" dirty="0"/>
              <a:t> sotto-shell)</a:t>
            </a:r>
          </a:p>
          <a:p>
            <a:pPr marL="42862" indent="0">
              <a:buNone/>
            </a:pPr>
            <a:r>
              <a:rPr lang="en-GB" dirty="0"/>
              <a:t>$ exit 17</a:t>
            </a:r>
          </a:p>
          <a:p>
            <a:pPr marL="42862" indent="0">
              <a:buNone/>
            </a:pPr>
            <a:r>
              <a:rPr lang="en-GB" dirty="0"/>
              <a:t>$ ctrl-d        </a:t>
            </a:r>
            <a:r>
              <a:rPr lang="en-GB" i="1" dirty="0"/>
              <a:t># (</a:t>
            </a:r>
            <a:r>
              <a:rPr lang="en-GB" i="1" dirty="0" err="1"/>
              <a:t>terminazione</a:t>
            </a:r>
            <a:r>
              <a:rPr lang="en-GB" i="1" dirty="0"/>
              <a:t> sotto-shell)</a:t>
            </a:r>
          </a:p>
          <a:p>
            <a:pPr marL="42862" indent="0">
              <a:buNone/>
            </a:pPr>
            <a:r>
              <a:rPr lang="en-GB" dirty="0"/>
              <a:t>$ echo $?</a:t>
            </a:r>
          </a:p>
          <a:p>
            <a:pPr marL="42862" indent="0">
              <a:buNone/>
            </a:pPr>
            <a:r>
              <a:rPr lang="en-GB" dirty="0"/>
              <a:t>17</a:t>
            </a:r>
          </a:p>
          <a:p>
            <a:pPr marL="42862" indent="0">
              <a:buNone/>
            </a:pPr>
            <a:r>
              <a:rPr lang="en-GB" dirty="0"/>
              <a:t>$</a:t>
            </a:r>
          </a:p>
          <a:p>
            <a:pPr marL="42862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30FEA-D20E-0445-926E-681E41D82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39406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9EF2E-84E5-FE4B-B03C-66296BE25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C8280-E0F6-3842-8D2E-19C7E1555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expr</a:t>
            </a:r>
            <a:r>
              <a:rPr lang="en-GB" dirty="0"/>
              <a:t> </a:t>
            </a:r>
            <a:r>
              <a:rPr lang="en-GB" dirty="0" err="1"/>
              <a:t>è</a:t>
            </a:r>
            <a:r>
              <a:rPr lang="en-GB" dirty="0"/>
              <a:t> </a:t>
            </a:r>
            <a:r>
              <a:rPr lang="en-GB" dirty="0" err="1"/>
              <a:t>utilizzato</a:t>
            </a:r>
            <a:r>
              <a:rPr lang="en-GB" dirty="0"/>
              <a:t> per </a:t>
            </a:r>
            <a:r>
              <a:rPr lang="en-GB" dirty="0" err="1"/>
              <a:t>eseguire</a:t>
            </a:r>
            <a:r>
              <a:rPr lang="en-GB" dirty="0"/>
              <a:t> </a:t>
            </a:r>
            <a:r>
              <a:rPr lang="en-GB" dirty="0" err="1"/>
              <a:t>operazioni</a:t>
            </a:r>
            <a:r>
              <a:rPr lang="en-GB" dirty="0"/>
              <a:t> </a:t>
            </a:r>
            <a:r>
              <a:rPr lang="en-GB" dirty="0" err="1"/>
              <a:t>matematiche</a:t>
            </a:r>
            <a:r>
              <a:rPr lang="en-GB" dirty="0"/>
              <a:t>. </a:t>
            </a:r>
            <a:r>
              <a:rPr lang="en-GB" dirty="0" err="1"/>
              <a:t>Può</a:t>
            </a:r>
            <a:r>
              <a:rPr lang="en-GB" dirty="0"/>
              <a:t> </a:t>
            </a:r>
            <a:r>
              <a:rPr lang="en-GB" dirty="0" err="1"/>
              <a:t>essere</a:t>
            </a:r>
            <a:r>
              <a:rPr lang="en-GB" dirty="0"/>
              <a:t> utile </a:t>
            </a:r>
            <a:r>
              <a:rPr lang="en-GB" dirty="0" err="1"/>
              <a:t>negli</a:t>
            </a:r>
            <a:r>
              <a:rPr lang="en-GB" dirty="0"/>
              <a:t> script in </a:t>
            </a:r>
            <a:r>
              <a:rPr lang="en-GB" dirty="0" err="1"/>
              <a:t>abbinamento</a:t>
            </a:r>
            <a:r>
              <a:rPr lang="en-GB" dirty="0"/>
              <a:t> a </a:t>
            </a:r>
            <a:r>
              <a:rPr lang="en-GB" dirty="0" err="1"/>
              <a:t>costrutti</a:t>
            </a:r>
            <a:r>
              <a:rPr lang="en-GB" dirty="0"/>
              <a:t> </a:t>
            </a:r>
            <a:r>
              <a:rPr lang="en-GB" dirty="0" err="1"/>
              <a:t>iterativi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Op. </a:t>
            </a:r>
            <a:r>
              <a:rPr lang="en-GB" dirty="0" err="1"/>
              <a:t>aritmetiche</a:t>
            </a:r>
            <a:r>
              <a:rPr lang="en-GB" dirty="0"/>
              <a:t>: +,-,*,/,%</a:t>
            </a:r>
          </a:p>
          <a:p>
            <a:pPr lvl="1"/>
            <a:r>
              <a:rPr lang="en-GB" dirty="0"/>
              <a:t>Op. di </a:t>
            </a:r>
            <a:r>
              <a:rPr lang="en-GB" dirty="0" err="1"/>
              <a:t>confronto</a:t>
            </a:r>
            <a:r>
              <a:rPr lang="en-GB" dirty="0"/>
              <a:t>: &lt;, &lt;=, ==, !=, &gt;=, &gt;</a:t>
            </a:r>
          </a:p>
          <a:p>
            <a:pPr lvl="1"/>
            <a:r>
              <a:rPr lang="en-GB" dirty="0"/>
              <a:t>Op. </a:t>
            </a:r>
            <a:r>
              <a:rPr lang="en-GB" dirty="0" err="1"/>
              <a:t>logiche</a:t>
            </a:r>
            <a:r>
              <a:rPr lang="en-GB" dirty="0"/>
              <a:t>: &amp;, |</a:t>
            </a:r>
          </a:p>
          <a:p>
            <a:pPr lvl="1"/>
            <a:endParaRPr lang="en-GB" dirty="0"/>
          </a:p>
          <a:p>
            <a:pPr marL="42862" indent="0">
              <a:buNone/>
            </a:pPr>
            <a:r>
              <a:rPr lang="en-GB" dirty="0"/>
              <a:t>$ expr 2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\</a:t>
            </a:r>
            <a:r>
              <a:rPr lang="en-GB" dirty="0"/>
              <a:t>* 6</a:t>
            </a:r>
          </a:p>
          <a:p>
            <a:pPr marL="42862" indent="0">
              <a:buNone/>
            </a:pPr>
            <a:r>
              <a:rPr lang="en-GB" dirty="0"/>
              <a:t>12</a:t>
            </a:r>
          </a:p>
          <a:p>
            <a:pPr marL="42862" indent="0">
              <a:buNone/>
            </a:pPr>
            <a:r>
              <a:rPr lang="en-GB" dirty="0"/>
              <a:t>$ A=12</a:t>
            </a:r>
          </a:p>
          <a:p>
            <a:pPr marL="42862" indent="0">
              <a:buNone/>
            </a:pPr>
            <a:r>
              <a:rPr lang="en-GB" dirty="0"/>
              <a:t>$ A=$(expr $A - 1)</a:t>
            </a:r>
          </a:p>
          <a:p>
            <a:pPr marL="42862" indent="0">
              <a:buNone/>
            </a:pPr>
            <a:r>
              <a:rPr lang="en-GB" dirty="0"/>
              <a:t>$ echo $A</a:t>
            </a:r>
          </a:p>
          <a:p>
            <a:pPr marL="42862" indent="0">
              <a:buNone/>
            </a:pPr>
            <a:r>
              <a:rPr lang="en-GB" dirty="0"/>
              <a:t>$ 11</a:t>
            </a:r>
          </a:p>
          <a:p>
            <a:pPr marL="42862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30FEA-D20E-0445-926E-681E41D82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42237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Costrutti di controllo</a:t>
            </a:r>
          </a:p>
        </p:txBody>
      </p:sp>
    </p:spTree>
    <p:extLst>
      <p:ext uri="{BB962C8B-B14F-4D97-AF65-F5344CB8AC3E}">
        <p14:creationId xmlns:p14="http://schemas.microsoft.com/office/powerpoint/2010/main" val="1952298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9EF2E-84E5-FE4B-B03C-66296BE25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C8280-E0F6-3842-8D2E-19C7E1555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test</a:t>
            </a:r>
            <a:r>
              <a:rPr lang="en-GB" dirty="0"/>
              <a:t> </a:t>
            </a:r>
            <a:r>
              <a:rPr lang="en-GB" dirty="0" err="1"/>
              <a:t>è</a:t>
            </a:r>
            <a:r>
              <a:rPr lang="en-GB" dirty="0"/>
              <a:t> un commando per </a:t>
            </a:r>
            <a:r>
              <a:rPr lang="en-GB" dirty="0" err="1"/>
              <a:t>eseguire</a:t>
            </a:r>
            <a:r>
              <a:rPr lang="en-GB" dirty="0"/>
              <a:t> </a:t>
            </a:r>
            <a:r>
              <a:rPr lang="en-GB" dirty="0" err="1"/>
              <a:t>verifiche</a:t>
            </a:r>
            <a:r>
              <a:rPr lang="en-GB" dirty="0"/>
              <a:t> di </a:t>
            </a:r>
            <a:r>
              <a:rPr lang="en-GB" dirty="0" err="1"/>
              <a:t>varia</a:t>
            </a:r>
            <a:r>
              <a:rPr lang="en-GB" dirty="0"/>
              <a:t> </a:t>
            </a:r>
            <a:r>
              <a:rPr lang="en-GB" dirty="0" err="1"/>
              <a:t>natura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stringhe</a:t>
            </a:r>
            <a:r>
              <a:rPr lang="en-GB" dirty="0"/>
              <a:t>, numeri e file. Un </a:t>
            </a:r>
            <a:r>
              <a:rPr lang="en-GB" dirty="0" err="1"/>
              <a:t>controllo</a:t>
            </a:r>
            <a:r>
              <a:rPr lang="en-GB" dirty="0"/>
              <a:t> </a:t>
            </a:r>
            <a:r>
              <a:rPr lang="en-GB" dirty="0" err="1"/>
              <a:t>avvenuto</a:t>
            </a:r>
            <a:r>
              <a:rPr lang="en-GB" dirty="0"/>
              <a:t> con </a:t>
            </a:r>
            <a:r>
              <a:rPr lang="en-GB" dirty="0" err="1"/>
              <a:t>successo</a:t>
            </a:r>
            <a:r>
              <a:rPr lang="en-GB" dirty="0"/>
              <a:t> produce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valore</a:t>
            </a:r>
            <a:r>
              <a:rPr lang="en-GB" dirty="0"/>
              <a:t> di </a:t>
            </a:r>
            <a:r>
              <a:rPr lang="en-GB" dirty="0" err="1"/>
              <a:t>ritorno</a:t>
            </a:r>
            <a:r>
              <a:rPr lang="en-GB" dirty="0"/>
              <a:t> 0, </a:t>
            </a:r>
            <a:r>
              <a:rPr lang="en-GB" dirty="0" err="1"/>
              <a:t>altrimenti</a:t>
            </a:r>
            <a:r>
              <a:rPr lang="en-GB" dirty="0"/>
              <a:t> 1.</a:t>
            </a:r>
          </a:p>
          <a:p>
            <a:pPr marL="342900" lvl="1" indent="0">
              <a:buNone/>
            </a:pPr>
            <a:endParaRPr lang="en-GB" dirty="0"/>
          </a:p>
          <a:p>
            <a:pPr marL="42862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test 5 –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gt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3; echo $? # 0</a:t>
            </a:r>
          </a:p>
          <a:p>
            <a:pPr marL="42862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test 5 –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gt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3; echo $? # 1</a:t>
            </a:r>
          </a:p>
          <a:p>
            <a:pPr marL="42862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test “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” == “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”; echo $? # 0</a:t>
            </a:r>
          </a:p>
          <a:p>
            <a:pPr marL="42862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test “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” == “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mario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”; echo $? # 1</a:t>
            </a:r>
          </a:p>
          <a:p>
            <a:pPr marL="42862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test –f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; echo $? # 0</a:t>
            </a:r>
          </a:p>
          <a:p>
            <a:pPr marL="42862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test –d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; echo $? # 1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30FEA-D20E-0445-926E-681E41D82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37523278"/>
      </p:ext>
    </p:extLst>
  </p:cSld>
  <p:clrMapOvr>
    <a:masterClrMapping/>
  </p:clrMapOvr>
</p:sld>
</file>

<file path=ppt/theme/theme1.xml><?xml version="1.0" encoding="utf-8"?>
<a:theme xmlns:a="http://schemas.openxmlformats.org/drawingml/2006/main" name="Nicol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9488</TotalTime>
  <Words>1231</Words>
  <Application>Microsoft Macintosh PowerPoint</Application>
  <PresentationFormat>On-screen Show (4:3)</PresentationFormat>
  <Paragraphs>338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HGGothicE</vt:lpstr>
      <vt:lpstr>宋体</vt:lpstr>
      <vt:lpstr>Arial</vt:lpstr>
      <vt:lpstr>Calibri</vt:lpstr>
      <vt:lpstr>Consolas</vt:lpstr>
      <vt:lpstr>Nicola</vt:lpstr>
      <vt:lpstr>Bash Scripting</vt:lpstr>
      <vt:lpstr>Bash Script</vt:lpstr>
      <vt:lpstr>Bash Script</vt:lpstr>
      <vt:lpstr>Bash Script</vt:lpstr>
      <vt:lpstr>Variabili speciali</vt:lpstr>
      <vt:lpstr>exit</vt:lpstr>
      <vt:lpstr>expr</vt:lpstr>
      <vt:lpstr>Costrutti di controllo</vt:lpstr>
      <vt:lpstr>test</vt:lpstr>
      <vt:lpstr>test (strings)</vt:lpstr>
      <vt:lpstr>test (numbers)</vt:lpstr>
      <vt:lpstr>test (files)</vt:lpstr>
      <vt:lpstr>test (logic)</vt:lpstr>
      <vt:lpstr>if</vt:lpstr>
      <vt:lpstr>if</vt:lpstr>
      <vt:lpstr>case</vt:lpstr>
      <vt:lpstr>Costrutti iterativi</vt:lpstr>
      <vt:lpstr>for</vt:lpstr>
      <vt:lpstr>while</vt:lpstr>
      <vt:lpstr>Funzioni</vt:lpstr>
      <vt:lpstr>PowerPoint Presentation</vt:lpstr>
      <vt:lpstr>Best Practices</vt:lpstr>
      <vt:lpstr>Struttura script</vt:lpstr>
      <vt:lpstr>Struttura script (Best Practices)</vt:lpstr>
      <vt:lpstr>Comandi Principali</vt:lpstr>
      <vt:lpstr>Comandi Principali</vt:lpstr>
      <vt:lpstr>Filesystem</vt:lpstr>
      <vt:lpstr>Filtri</vt:lpstr>
      <vt:lpstr>Processi</vt:lpstr>
      <vt:lpstr>Compressione</vt:lpstr>
      <vt:lpstr>Varie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Introduzione alla Programmazione ad Oggetti</dc:title>
  <dc:creator>giacomo</dc:creator>
  <cp:lastModifiedBy>Microsoft Office User</cp:lastModifiedBy>
  <cp:revision>341</cp:revision>
  <cp:lastPrinted>2020-03-17T22:15:19Z</cp:lastPrinted>
  <dcterms:created xsi:type="dcterms:W3CDTF">2011-09-06T09:06:15Z</dcterms:created>
  <dcterms:modified xsi:type="dcterms:W3CDTF">2020-03-19T22:20:50Z</dcterms:modified>
</cp:coreProperties>
</file>