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4"/>
  </p:notesMasterIdLst>
  <p:sldIdLst>
    <p:sldId id="256" r:id="rId2"/>
    <p:sldId id="429" r:id="rId3"/>
    <p:sldId id="411" r:id="rId4"/>
    <p:sldId id="435" r:id="rId5"/>
    <p:sldId id="410" r:id="rId6"/>
    <p:sldId id="412" r:id="rId7"/>
    <p:sldId id="434" r:id="rId8"/>
    <p:sldId id="439" r:id="rId9"/>
    <p:sldId id="432" r:id="rId10"/>
    <p:sldId id="417" r:id="rId11"/>
    <p:sldId id="418" r:id="rId12"/>
    <p:sldId id="419" r:id="rId13"/>
    <p:sldId id="433" r:id="rId14"/>
    <p:sldId id="460" r:id="rId15"/>
    <p:sldId id="445" r:id="rId16"/>
    <p:sldId id="414" r:id="rId17"/>
    <p:sldId id="448" r:id="rId18"/>
    <p:sldId id="446" r:id="rId19"/>
    <p:sldId id="461" r:id="rId20"/>
    <p:sldId id="441" r:id="rId21"/>
    <p:sldId id="436" r:id="rId22"/>
    <p:sldId id="440" r:id="rId23"/>
    <p:sldId id="428" r:id="rId24"/>
    <p:sldId id="431" r:id="rId25"/>
    <p:sldId id="449" r:id="rId26"/>
    <p:sldId id="437" r:id="rId27"/>
    <p:sldId id="438" r:id="rId28"/>
    <p:sldId id="450" r:id="rId29"/>
    <p:sldId id="444" r:id="rId30"/>
    <p:sldId id="452" r:id="rId31"/>
    <p:sldId id="453" r:id="rId32"/>
    <p:sldId id="458" r:id="rId33"/>
    <p:sldId id="462" r:id="rId34"/>
    <p:sldId id="459" r:id="rId35"/>
    <p:sldId id="451" r:id="rId36"/>
    <p:sldId id="442" r:id="rId37"/>
    <p:sldId id="443" r:id="rId38"/>
    <p:sldId id="454" r:id="rId39"/>
    <p:sldId id="455" r:id="rId40"/>
    <p:sldId id="457" r:id="rId41"/>
    <p:sldId id="463" r:id="rId42"/>
    <p:sldId id="456" r:id="rId4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8"/>
    <p:restoredTop sz="84395"/>
  </p:normalViewPr>
  <p:slideViewPr>
    <p:cSldViewPr>
      <p:cViewPr varScale="1">
        <p:scale>
          <a:sx n="108" d="100"/>
          <a:sy n="108" d="100"/>
        </p:scale>
        <p:origin x="16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04/04/20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C334F05-862D-0F4D-AD4C-A19492A1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4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2" y="5781975"/>
            <a:ext cx="1667488" cy="1066800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2377EE6-674D-FE47-898F-22063AA32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xon.sh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Bash</a:t>
            </a:r>
            <a:r>
              <a:rPr lang="it-IT" dirty="0"/>
              <a:t> Scripting</a:t>
            </a:r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350" dirty="0" err="1"/>
              <a:t>Università</a:t>
            </a:r>
            <a:r>
              <a:rPr lang="en-US" sz="1350" dirty="0"/>
              <a:t> di Modena e Reggio Emilia</a:t>
            </a:r>
          </a:p>
          <a:p>
            <a:pPr algn="r"/>
            <a:r>
              <a:rPr lang="en-US" sz="1350" i="1" dirty="0"/>
              <a:t>Prof. Nicola Bicocchi (</a:t>
            </a:r>
            <a:r>
              <a:rPr lang="en-US" sz="1350" i="1" dirty="0" err="1"/>
              <a:t>nicola.bicocchi@unimore.it</a:t>
            </a:r>
            <a:r>
              <a:rPr lang="en-US" sz="1350" i="1" dirty="0"/>
              <a:t>)</a:t>
            </a:r>
          </a:p>
          <a:p>
            <a:pPr algn="r"/>
            <a:endParaRPr lang="en-US" sz="1350" dirty="0"/>
          </a:p>
          <a:p>
            <a:pPr algn="r"/>
            <a:endParaRPr lang="it-IT" sz="1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(strings)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it-IT" dirty="0"/>
              <a:t>string1 = string2		True if strings are identical	</a:t>
            </a:r>
          </a:p>
          <a:p>
            <a:r>
              <a:rPr lang="en-GB" altLang="it-IT" dirty="0"/>
              <a:t>string1 == string2     True if strings are identical</a:t>
            </a:r>
          </a:p>
          <a:p>
            <a:r>
              <a:rPr lang="en-GB" altLang="it-IT" dirty="0"/>
              <a:t>string1 !=string2		True if strings are not identical	</a:t>
            </a:r>
          </a:p>
          <a:p>
            <a:r>
              <a:rPr lang="en-GB" altLang="it-IT" dirty="0"/>
              <a:t>string			Return 0 exit status (=true) if string is not null	</a:t>
            </a:r>
          </a:p>
          <a:p>
            <a:r>
              <a:rPr lang="en-GB" altLang="it-IT" dirty="0"/>
              <a:t>-n string		Return 0 exit status (=true) if string is not null	</a:t>
            </a:r>
          </a:p>
          <a:p>
            <a:r>
              <a:rPr lang="en-GB" altLang="it-IT" dirty="0"/>
              <a:t>-z string		Return 0 exit status (=true) if string is null	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2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(numbers)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int1 –</a:t>
            </a:r>
            <a:r>
              <a:rPr lang="en-GB" dirty="0" err="1"/>
              <a:t>eq</a:t>
            </a:r>
            <a:r>
              <a:rPr lang="en-GB" dirty="0"/>
              <a:t> int2		Test identity</a:t>
            </a:r>
          </a:p>
          <a:p>
            <a:r>
              <a:rPr lang="en-GB" dirty="0"/>
              <a:t>int1 –ne int2		Test inequality</a:t>
            </a:r>
          </a:p>
          <a:p>
            <a:r>
              <a:rPr lang="en-GB" dirty="0"/>
              <a:t>int1 –</a:t>
            </a:r>
            <a:r>
              <a:rPr lang="en-GB" dirty="0" err="1"/>
              <a:t>lt</a:t>
            </a:r>
            <a:r>
              <a:rPr lang="en-GB" dirty="0"/>
              <a:t> int2			Less than</a:t>
            </a:r>
          </a:p>
          <a:p>
            <a:r>
              <a:rPr lang="en-GB" dirty="0"/>
              <a:t>int1 –</a:t>
            </a:r>
            <a:r>
              <a:rPr lang="en-GB" dirty="0" err="1"/>
              <a:t>gt</a:t>
            </a:r>
            <a:r>
              <a:rPr lang="en-GB" dirty="0"/>
              <a:t> int2		Greater than</a:t>
            </a:r>
          </a:p>
          <a:p>
            <a:r>
              <a:rPr lang="en-GB" dirty="0"/>
              <a:t>int1 –le int2		Less than or equal</a:t>
            </a:r>
          </a:p>
          <a:p>
            <a:r>
              <a:rPr lang="en-GB" dirty="0"/>
              <a:t>int1 –</a:t>
            </a:r>
            <a:r>
              <a:rPr lang="en-GB" dirty="0" err="1"/>
              <a:t>ge</a:t>
            </a:r>
            <a:r>
              <a:rPr lang="en-GB" dirty="0"/>
              <a:t> int2		Greater than or equal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469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(files)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it-IT" dirty="0"/>
              <a:t>-d file			Test if file is a directory</a:t>
            </a:r>
          </a:p>
          <a:p>
            <a:r>
              <a:rPr lang="en-GB" altLang="it-IT" dirty="0"/>
              <a:t>-f file			Test if file is not a directory</a:t>
            </a:r>
          </a:p>
          <a:p>
            <a:r>
              <a:rPr lang="en-GB" altLang="it-IT" dirty="0"/>
              <a:t>-s file			Test if the file has non zero length</a:t>
            </a:r>
          </a:p>
          <a:p>
            <a:r>
              <a:rPr lang="en-GB" altLang="it-IT" dirty="0"/>
              <a:t>-r file			Test if the file is readable</a:t>
            </a:r>
          </a:p>
          <a:p>
            <a:r>
              <a:rPr lang="en-GB" altLang="it-IT" dirty="0"/>
              <a:t>-w file			Test if the file is writable</a:t>
            </a:r>
          </a:p>
          <a:p>
            <a:r>
              <a:rPr lang="en-GB" altLang="it-IT" dirty="0"/>
              <a:t>-x file			Test if the file is executable</a:t>
            </a:r>
          </a:p>
          <a:p>
            <a:r>
              <a:rPr lang="en-GB" altLang="it-IT" dirty="0"/>
              <a:t>-o file			Test if the file is owned by the user</a:t>
            </a:r>
          </a:p>
          <a:p>
            <a:r>
              <a:rPr lang="en-GB" altLang="it-IT" dirty="0"/>
              <a:t>-e file			Test if the file exists</a:t>
            </a:r>
          </a:p>
          <a:p>
            <a:r>
              <a:rPr lang="en-GB" altLang="it-IT" dirty="0"/>
              <a:t>-z file			Test if the file has zero length</a:t>
            </a:r>
          </a:p>
          <a:p>
            <a:endParaRPr lang="en-GB" alt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7003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0BC9-4BCA-1041-9031-E2742410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(logic)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163B2-416F-9243-A7E5-C2C1A34B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-o		logical or</a:t>
            </a:r>
          </a:p>
          <a:p>
            <a:r>
              <a:rPr lang="en-GB" dirty="0"/>
              <a:t>-a 		logical and</a:t>
            </a:r>
          </a:p>
          <a:p>
            <a:r>
              <a:rPr lang="en-GB" dirty="0"/>
              <a:t>!		logical not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1B3A8-3E90-F84C-8D8C-F40A7BF9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6625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0BC9-4BCA-1041-9031-E2742410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(logic)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163B2-416F-9243-A7E5-C2C1A34B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un file E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scrivibile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-a -w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un file O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scrivibile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-o -w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NON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un file O NON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scrivibile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-o ! -w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1B3A8-3E90-F84C-8D8C-F40A7BF9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0118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0BC9-4BCA-1041-9031-E2742410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[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163B2-416F-9243-A7E5-C2C1A34B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Il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comando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test ha un alter ego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che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comporta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nello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stesso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modo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ma ha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nome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diverso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Il commando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è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stato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introdotto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principalmente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per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aumentare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la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leggibilità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degli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script</a:t>
            </a:r>
          </a:p>
          <a:p>
            <a:r>
              <a:rPr lang="en-GB" dirty="0" err="1"/>
              <a:t>Gli</a:t>
            </a:r>
            <a:r>
              <a:rPr lang="en-GB" dirty="0"/>
              <a:t> </a:t>
            </a:r>
            <a:r>
              <a:rPr lang="en-GB" dirty="0" err="1"/>
              <a:t>spazi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vedete</a:t>
            </a:r>
            <a:r>
              <a:rPr lang="en-GB" dirty="0"/>
              <a:t> </a:t>
            </a:r>
            <a:r>
              <a:rPr lang="en-GB" dirty="0" err="1"/>
              <a:t>nell’esempio</a:t>
            </a:r>
            <a:r>
              <a:rPr lang="en-GB" dirty="0"/>
              <a:t> sotto, </a:t>
            </a:r>
            <a:r>
              <a:rPr lang="en-GB" dirty="0" err="1"/>
              <a:t>dopo</a:t>
            </a:r>
            <a:r>
              <a:rPr lang="en-GB" dirty="0"/>
              <a:t> [ e prima di ] </a:t>
            </a:r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obbligatori</a:t>
            </a:r>
            <a:r>
              <a:rPr lang="en-GB" dirty="0"/>
              <a:t>! La </a:t>
            </a:r>
            <a:r>
              <a:rPr lang="en-GB" dirty="0" err="1"/>
              <a:t>loro</a:t>
            </a:r>
            <a:r>
              <a:rPr lang="en-GB" dirty="0"/>
              <a:t> </a:t>
            </a:r>
            <a:r>
              <a:rPr lang="en-GB" dirty="0" err="1"/>
              <a:t>assenza</a:t>
            </a:r>
            <a:r>
              <a:rPr lang="en-GB" dirty="0"/>
              <a:t> produce </a:t>
            </a:r>
            <a:r>
              <a:rPr lang="en-GB" dirty="0" err="1"/>
              <a:t>errori</a:t>
            </a:r>
            <a:r>
              <a:rPr lang="en-GB" dirty="0"/>
              <a:t>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which test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/bin/test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which [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/bin/[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[ -r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]; echo $?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$ 0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1B3A8-3E90-F84C-8D8C-F40A7BF9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9968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54700F-119F-2C47-984A-9C9049BDD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[ -f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-a -r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]; 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echo “/etc/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leggibile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!”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[ $# -ne 3 ]; 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“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numero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parametri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errato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“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numero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parametri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corretto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”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B1642-5AA5-4F44-9C0D-5204C4CF3E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test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	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[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	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474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709AC0-FDAB-F445-B782-265A5F3092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test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	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condizione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	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54700F-119F-2C47-984A-9C9049BDD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[ $# -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2 ];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"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&lt; 2"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[ $# -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4 ];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"2 &lt;=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&lt; 4"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"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&gt;= 4"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253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(forma </a:t>
            </a:r>
            <a:r>
              <a:rPr lang="en-GB" dirty="0" err="1"/>
              <a:t>sintetica</a:t>
            </a:r>
            <a:r>
              <a:rPr lang="en-GB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9B8D53-C1E1-AF41-8CF8-D1814E980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</a:t>
            </a:r>
            <a:r>
              <a:rPr lang="en-GB" dirty="0" err="1"/>
              <a:t>caso</a:t>
            </a:r>
            <a:r>
              <a:rPr lang="en-GB" dirty="0"/>
              <a:t> un </a:t>
            </a:r>
            <a:r>
              <a:rPr lang="en-GB" i="1" dirty="0" err="1"/>
              <a:t>blocco</a:t>
            </a:r>
            <a:r>
              <a:rPr lang="en-GB" i="1" dirty="0"/>
              <a:t> if</a:t>
            </a:r>
            <a:r>
              <a:rPr lang="en-GB" dirty="0"/>
              <a:t> </a:t>
            </a:r>
            <a:r>
              <a:rPr lang="en-GB" dirty="0" err="1"/>
              <a:t>determini</a:t>
            </a:r>
            <a:r>
              <a:rPr lang="en-GB" dirty="0"/>
              <a:t> </a:t>
            </a:r>
            <a:r>
              <a:rPr lang="en-GB" dirty="0" err="1"/>
              <a:t>l’esecuzione</a:t>
            </a:r>
            <a:r>
              <a:rPr lang="en-GB" dirty="0"/>
              <a:t> di </a:t>
            </a:r>
            <a:r>
              <a:rPr lang="en-GB" dirty="0" err="1"/>
              <a:t>poche</a:t>
            </a:r>
            <a:r>
              <a:rPr lang="en-GB" dirty="0"/>
              <a:t> </a:t>
            </a:r>
            <a:r>
              <a:rPr lang="en-GB" dirty="0" err="1"/>
              <a:t>istruzioni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possibile</a:t>
            </a:r>
            <a:r>
              <a:rPr lang="en-GB" dirty="0"/>
              <a:t> </a:t>
            </a:r>
            <a:r>
              <a:rPr lang="en-GB" dirty="0" err="1"/>
              <a:t>utilizzare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forma </a:t>
            </a:r>
            <a:r>
              <a:rPr lang="en-GB" dirty="0" err="1"/>
              <a:t>sintetica</a:t>
            </a:r>
            <a:r>
              <a:rPr lang="en-GB" dirty="0"/>
              <a:t> (&amp;&amp;, ||)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[ 1 –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0 ] &amp;&amp; echo “pass”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[ 1 –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1 ] &amp;&amp; echo “pass”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[ 1 –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0 ] || echo “fail”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[ 1 –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1 ] || echo “fail”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[ 1 –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1 ] &amp;&amp; (echo “pass”;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62391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0BC9-4BCA-1041-9031-E2742410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(forma </a:t>
            </a:r>
            <a:r>
              <a:rPr lang="en-GB" dirty="0" err="1"/>
              <a:t>sintetica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163B2-416F-9243-A7E5-C2C1A34B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Gli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operatori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&amp;&amp; e ||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possono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anche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sostituire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gli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operatori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-a e -o </a:t>
            </a:r>
            <a:r>
              <a:rPr lang="en-GB" sz="2000" dirty="0"/>
              <a:t>per </a:t>
            </a:r>
            <a:r>
              <a:rPr lang="en-GB" sz="2000" dirty="0" err="1"/>
              <a:t>combinare</a:t>
            </a:r>
            <a:r>
              <a:rPr lang="en-GB" sz="2000" dirty="0"/>
              <a:t> </a:t>
            </a:r>
            <a:r>
              <a:rPr lang="en-GB" sz="2000" dirty="0" err="1"/>
              <a:t>logicamente</a:t>
            </a:r>
            <a:r>
              <a:rPr lang="en-GB" sz="2000" dirty="0"/>
              <a:t> </a:t>
            </a:r>
            <a:r>
              <a:rPr lang="en-GB" sz="2000" dirty="0" err="1"/>
              <a:t>condizioni</a:t>
            </a:r>
            <a:r>
              <a:rPr lang="en-GB" sz="2000" dirty="0"/>
              <a:t> di test </a:t>
            </a:r>
            <a:r>
              <a:rPr lang="en-GB" sz="2000" dirty="0" err="1"/>
              <a:t>trattandole</a:t>
            </a:r>
            <a:r>
              <a:rPr lang="en-GB" sz="2000" dirty="0"/>
              <a:t> come </a:t>
            </a:r>
            <a:r>
              <a:rPr lang="en-GB" sz="2000" dirty="0" err="1"/>
              <a:t>comandi</a:t>
            </a:r>
            <a:r>
              <a:rPr lang="en-GB" sz="2000" dirty="0"/>
              <a:t> </a:t>
            </a:r>
            <a:r>
              <a:rPr lang="en-GB" sz="2000" dirty="0" err="1"/>
              <a:t>separati</a:t>
            </a:r>
            <a:endParaRPr lang="en-GB" sz="2000" dirty="0"/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un file E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scrivibile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test -w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un file O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scrivibile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test -w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un file E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scrivibile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[ -w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#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un file O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è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scrivibile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–f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[ -w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1B3A8-3E90-F84C-8D8C-F40A7BF9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995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B98C-5C7C-144D-8F16-B9E769A8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68C3C-548F-4340-9B55-3319C748D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Editare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lo script. La prima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linea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(shebang)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specifica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l’interprete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da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utilizzare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per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comandi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successivi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(#!/bin/bash). </a:t>
            </a:r>
            <a:r>
              <a:rPr lang="en-GB" altLang="it-IT" dirty="0"/>
              <a:t>Si </a:t>
            </a:r>
            <a:r>
              <a:rPr lang="en-GB" altLang="it-IT" dirty="0" err="1"/>
              <a:t>tratta</a:t>
            </a:r>
            <a:r>
              <a:rPr lang="en-GB" altLang="it-IT" dirty="0"/>
              <a:t> di un </a:t>
            </a:r>
            <a:r>
              <a:rPr lang="en-GB" altLang="it-IT" dirty="0" err="1"/>
              <a:t>linguaggio</a:t>
            </a:r>
            <a:r>
              <a:rPr lang="en-GB" altLang="it-IT" dirty="0"/>
              <a:t> </a:t>
            </a:r>
            <a:r>
              <a:rPr lang="en-GB" altLang="it-IT" dirty="0" err="1"/>
              <a:t>interpretato</a:t>
            </a:r>
            <a:r>
              <a:rPr lang="en-GB" altLang="it-IT" dirty="0"/>
              <a:t> (non </a:t>
            </a:r>
            <a:r>
              <a:rPr lang="en-GB" altLang="it-IT" dirty="0" err="1"/>
              <a:t>compilato</a:t>
            </a:r>
            <a:r>
              <a:rPr lang="en-GB" altLang="it-IT" dirty="0"/>
              <a:t>)! </a:t>
            </a:r>
          </a:p>
          <a:p>
            <a:r>
              <a:rPr lang="en-GB" altLang="it-IT" dirty="0" err="1"/>
              <a:t>Tutte</a:t>
            </a:r>
            <a:r>
              <a:rPr lang="en-GB" altLang="it-IT" dirty="0"/>
              <a:t> le </a:t>
            </a:r>
            <a:r>
              <a:rPr lang="en-GB" altLang="it-IT" dirty="0" err="1"/>
              <a:t>altre</a:t>
            </a:r>
            <a:r>
              <a:rPr lang="en-GB" altLang="it-IT" dirty="0"/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linee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che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iniziano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con #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sono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commenti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nel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codice</a:t>
            </a:r>
            <a:r>
              <a:rPr lang="en-GB" altLang="it-IT" dirty="0"/>
              <a:t>.</a:t>
            </a:r>
          </a:p>
          <a:p>
            <a:pPr marL="0" indent="0">
              <a:buNone/>
            </a:pP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GB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alt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altLang="it-IT" dirty="0"/>
          </a:p>
          <a:p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Rendere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lo script </a:t>
            </a:r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eseguibile</a:t>
            </a:r>
            <a:endParaRPr lang="en-GB" altLang="it-IT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u+x</a:t>
            </a: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# 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oppure</a:t>
            </a:r>
            <a:endParaRPr lang="en-GB" alt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755</a:t>
            </a: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.sh</a:t>
            </a:r>
            <a:endParaRPr lang="en-GB" altLang="it-IT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altLang="it-IT" dirty="0"/>
          </a:p>
          <a:p>
            <a:r>
              <a:rPr lang="en-GB" altLang="it-IT" dirty="0" err="1">
                <a:solidFill>
                  <a:schemeClr val="accent6">
                    <a:lumMod val="75000"/>
                  </a:schemeClr>
                </a:solidFill>
              </a:rPr>
              <a:t>Eseguire</a:t>
            </a:r>
            <a:r>
              <a:rPr lang="en-GB" altLang="it-IT" dirty="0">
                <a:solidFill>
                  <a:schemeClr val="accent6">
                    <a:lumMod val="75000"/>
                  </a:schemeClr>
                </a:solidFill>
              </a:rPr>
              <a:t> lo script</a:t>
            </a:r>
          </a:p>
          <a:p>
            <a:pPr marL="0" indent="0">
              <a:buNone/>
            </a:pPr>
            <a:r>
              <a:rPr lang="en-GB" alt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GB" alt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altLang="it-IT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434DC-10A6-AF40-9532-64FB26ED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2343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46EB3B-AA12-904E-8F3D-32DBF3F0F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Non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è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possibile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effettuare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operazioni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di pattern matching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all’interno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di un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costrutto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if-test. </a:t>
            </a:r>
            <a:r>
              <a:rPr lang="en-GB" dirty="0"/>
              <a:t>Per </a:t>
            </a:r>
            <a:r>
              <a:rPr lang="en-GB" dirty="0" err="1"/>
              <a:t>ovviare</a:t>
            </a:r>
            <a:r>
              <a:rPr lang="en-GB" dirty="0"/>
              <a:t> al </a:t>
            </a:r>
            <a:r>
              <a:rPr lang="en-GB" dirty="0" err="1"/>
              <a:t>problema</a:t>
            </a:r>
            <a:r>
              <a:rPr lang="en-GB" dirty="0"/>
              <a:t>,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utilizza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costrutto</a:t>
            </a:r>
            <a:r>
              <a:rPr lang="en-GB" dirty="0"/>
              <a:t> switch-case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abbina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pattern matching </a:t>
            </a:r>
            <a:r>
              <a:rPr lang="en-GB" dirty="0" err="1"/>
              <a:t>alla</a:t>
            </a:r>
            <a:r>
              <a:rPr lang="en-GB" dirty="0"/>
              <a:t> </a:t>
            </a:r>
            <a:r>
              <a:rPr lang="en-GB" dirty="0" err="1"/>
              <a:t>possibilità</a:t>
            </a:r>
            <a:r>
              <a:rPr lang="en-GB" dirty="0"/>
              <a:t> di </a:t>
            </a:r>
            <a:r>
              <a:rPr lang="en-GB" dirty="0" err="1"/>
              <a:t>eseguire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dirty="0"/>
              <a:t> </a:t>
            </a:r>
            <a:r>
              <a:rPr lang="en-GB" dirty="0" err="1"/>
              <a:t>confronti</a:t>
            </a:r>
            <a:r>
              <a:rPr lang="en-GB" dirty="0"/>
              <a:t> in </a:t>
            </a:r>
            <a:r>
              <a:rPr lang="en-GB" dirty="0" err="1"/>
              <a:t>modo</a:t>
            </a:r>
            <a:r>
              <a:rPr lang="en-GB" dirty="0"/>
              <a:t> </a:t>
            </a:r>
            <a:r>
              <a:rPr lang="en-GB" dirty="0" err="1"/>
              <a:t>sintetico</a:t>
            </a:r>
            <a:r>
              <a:rPr lang="en-GB" dirty="0"/>
              <a:t> (</a:t>
            </a:r>
            <a:r>
              <a:rPr lang="en-GB" dirty="0" err="1"/>
              <a:t>evitando</a:t>
            </a:r>
            <a:r>
              <a:rPr lang="en-GB" dirty="0"/>
              <a:t> else if).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Esempi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NON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funzionanti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“$1” == “</a:t>
            </a:r>
            <a:r>
              <a:rPr lang="en-GB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n?co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*” ];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“success”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 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“$1” != “[0-9]*” ];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“success”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 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5231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24AE-DD63-1B42-BF67-0DE68379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B12BF-1EDB-CD41-A91D-5FD5873403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espressione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PATTERN_1)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;;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PATTERN_2)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;;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PATTERN_N)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;;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*)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;;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esac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5A1FF3-A106-8544-9675-1D55479AF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6016" y="1600202"/>
            <a:ext cx="3970784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if [ $# -ne 1 ]; then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echo "usage: $0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exit 1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"$1"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/*)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echo "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Percorso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assoluto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;;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*/*)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echo "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Percorso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relativo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;;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*)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echo ”Nome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semplice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;;</a:t>
            </a:r>
          </a:p>
          <a:p>
            <a:pPr marL="0" indent="0">
              <a:buNone/>
            </a:pP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esac</a:t>
            </a:r>
            <a:endParaRPr lang="en-GB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8EA4D-FBA2-5A45-B6C4-7E5FDDE3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7855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Costrutti iterativi</a:t>
            </a:r>
          </a:p>
        </p:txBody>
      </p:sp>
    </p:spTree>
    <p:extLst>
      <p:ext uri="{BB962C8B-B14F-4D97-AF65-F5344CB8AC3E}">
        <p14:creationId xmlns:p14="http://schemas.microsoft.com/office/powerpoint/2010/main" val="1457235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argomento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lista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>
              <a:lnSpc>
                <a:spcPct val="80000"/>
              </a:lnSpc>
              <a:buNone/>
            </a:pPr>
            <a:endParaRPr lang="en-GB" altLang="it-IT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tabellina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del 5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1 2 3 4 5;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 echo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5 * 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= $(expr 5 \* 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>
              <a:lnSpc>
                <a:spcPct val="80000"/>
              </a:lnSpc>
              <a:buNone/>
            </a:pPr>
            <a:endParaRPr lang="en-GB" altLang="it-IT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nomi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file in home directory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$HOME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/*;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 echo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>
              <a:lnSpc>
                <a:spcPct val="80000"/>
              </a:lnSpc>
              <a:buNone/>
            </a:pPr>
            <a:endParaRPr lang="en-GB" altLang="it-IT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altLang="it-IT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331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commando_esegue_con_successo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comando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…		</a:t>
            </a:r>
          </a:p>
          <a:p>
            <a:pPr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Esempio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contatore</a:t>
            </a: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=10</a:t>
            </a:r>
          </a:p>
          <a:p>
            <a:pPr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[ "$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" -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0 ]; </a:t>
            </a: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echo 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>
              <a:buNone/>
            </a:pP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=$(expr $</a:t>
            </a:r>
            <a:r>
              <a:rPr lang="en-GB" alt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alt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– 1)</a:t>
            </a:r>
          </a:p>
          <a:p>
            <a:pPr>
              <a:buNone/>
            </a:pPr>
            <a:r>
              <a:rPr lang="en-GB" alt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alt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3812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EB5-EB2C-EF40-844A-834D2F4B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Espansione</a:t>
            </a:r>
            <a:r>
              <a:rPr lang="en-GB" dirty="0"/>
              <a:t> </a:t>
            </a:r>
            <a:r>
              <a:rPr lang="en-GB" dirty="0" err="1"/>
              <a:t>variabili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B3ED-F2D9-334F-8A12-1D77D3FE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Filesystem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supportano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contententi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spazi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Di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conseguenza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per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evitare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l’espansione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variabili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all’interno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script (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soprattutto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tratta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nomi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file!)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it-IT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effettuata</a:t>
            </a:r>
            <a:r>
              <a:rPr lang="en-GB" altLang="it-IT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 “”. </a:t>
            </a:r>
          </a:p>
          <a:p>
            <a:pPr>
              <a:lnSpc>
                <a:spcPct val="80000"/>
              </a:lnSpc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altLang="it-I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$HOME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/*; do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if [ -f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]; then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  echo F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it-IT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[ -d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]; then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  echo D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it-IT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fi</a:t>
            </a:r>
          </a:p>
          <a:p>
            <a:pPr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lnSpc>
                <a:spcPct val="80000"/>
              </a:lnSpc>
              <a:buNone/>
            </a:pPr>
            <a:endParaRPr lang="en-GB" altLang="it-I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 touch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$HOME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it-IT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Mario Rossi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it-IT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altLang="it-I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: line 4: [: /home/</a:t>
            </a:r>
            <a:r>
              <a:rPr lang="en-GB" alt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altLang="it-IT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Mario</a:t>
            </a:r>
            <a:r>
              <a:rPr lang="en-GB" alt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: binary operator expected</a:t>
            </a:r>
          </a:p>
          <a:p>
            <a:pPr>
              <a:lnSpc>
                <a:spcPct val="80000"/>
              </a:lnSpc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alt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06BC-E8BA-3E4B-B27F-A8D0ACC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20048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Funzioni</a:t>
            </a:r>
          </a:p>
        </p:txBody>
      </p:sp>
    </p:spTree>
    <p:extLst>
      <p:ext uri="{BB962C8B-B14F-4D97-AF65-F5344CB8AC3E}">
        <p14:creationId xmlns:p14="http://schemas.microsoft.com/office/powerpoint/2010/main" val="4165282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786174-2EE9-3047-8886-0C8B6BE3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Funzioni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30CC7-CB67-AD44-875E-8DF6FF9A8D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process()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echo -n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"$1"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[ -d "$1" -a -x "$1" ] &amp;&amp; return 0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return 1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for f in $*; do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 "$f"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if [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$? -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]; then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echo " [pass]"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echo " [fail]"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fi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DE599-C886-144D-AC72-7D0A0EE4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27</a:t>
            </a:fld>
            <a:endParaRPr lang="it-IT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A0E5D73-C878-F34C-9109-86F806C567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GB" sz="2000" dirty="0"/>
              <a:t>Definite con </a:t>
            </a:r>
            <a:r>
              <a:rPr lang="en-GB" sz="2000" dirty="0" err="1"/>
              <a:t>sintassi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nomefunzione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() {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  …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r>
              <a:rPr lang="en-GB" sz="2000" dirty="0" err="1"/>
              <a:t>Accedono</a:t>
            </a:r>
            <a:r>
              <a:rPr lang="en-GB" sz="2000" dirty="0"/>
              <a:t> a </a:t>
            </a:r>
            <a:r>
              <a:rPr lang="en-GB" sz="2000" dirty="0" err="1"/>
              <a:t>parametri</a:t>
            </a:r>
            <a:r>
              <a:rPr lang="en-GB" sz="2000" dirty="0"/>
              <a:t> di </a:t>
            </a:r>
            <a:r>
              <a:rPr lang="en-GB" sz="2000" dirty="0" err="1"/>
              <a:t>invocazione</a:t>
            </a:r>
            <a:r>
              <a:rPr lang="en-GB" sz="2000" dirty="0"/>
              <a:t> con </a:t>
            </a:r>
            <a:r>
              <a:rPr lang="en-GB" sz="2000" dirty="0" err="1"/>
              <a:t>sintassi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$1 … $n </a:t>
            </a:r>
            <a:r>
              <a:rPr lang="en-GB" sz="2000" dirty="0"/>
              <a:t>(come </a:t>
            </a:r>
            <a:r>
              <a:rPr lang="en-GB" sz="2000" dirty="0" err="1"/>
              <a:t>gli</a:t>
            </a:r>
            <a:r>
              <a:rPr lang="en-GB" sz="2000" dirty="0"/>
              <a:t> script)</a:t>
            </a:r>
          </a:p>
          <a:p>
            <a:r>
              <a:rPr lang="en-GB" sz="2000" dirty="0" err="1"/>
              <a:t>Ritornano</a:t>
            </a:r>
            <a:r>
              <a:rPr lang="en-GB" sz="2000" dirty="0"/>
              <a:t> al </a:t>
            </a:r>
            <a:r>
              <a:rPr lang="en-GB" sz="2000" dirty="0" err="1"/>
              <a:t>chiamante</a:t>
            </a:r>
            <a:r>
              <a:rPr lang="en-GB" sz="2000" dirty="0"/>
              <a:t> con </a:t>
            </a:r>
            <a:r>
              <a:rPr lang="en-GB" sz="2000" dirty="0" err="1"/>
              <a:t>istruzione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en-GB" sz="2000" dirty="0"/>
              <a:t> (script </a:t>
            </a:r>
            <a:r>
              <a:rPr lang="en-GB" sz="2000" dirty="0" err="1"/>
              <a:t>usano</a:t>
            </a:r>
            <a:r>
              <a:rPr lang="en-GB" sz="2000" dirty="0"/>
              <a:t> exit)</a:t>
            </a:r>
          </a:p>
          <a:p>
            <a:r>
              <a:rPr lang="en-GB" sz="2000" dirty="0" err="1"/>
              <a:t>Valori</a:t>
            </a:r>
            <a:r>
              <a:rPr lang="en-GB" sz="2000" dirty="0"/>
              <a:t> di </a:t>
            </a:r>
            <a:r>
              <a:rPr lang="en-GB" sz="2000" dirty="0" err="1"/>
              <a:t>ritorno</a:t>
            </a:r>
            <a:r>
              <a:rPr lang="en-GB" sz="2000" dirty="0"/>
              <a:t> </a:t>
            </a:r>
            <a:r>
              <a:rPr lang="en-GB" sz="2000" dirty="0" err="1"/>
              <a:t>possono</a:t>
            </a:r>
            <a:r>
              <a:rPr lang="en-GB" sz="2000" dirty="0"/>
              <a:t> </a:t>
            </a:r>
            <a:r>
              <a:rPr lang="en-GB" sz="2000" dirty="0" err="1"/>
              <a:t>essere</a:t>
            </a:r>
            <a:r>
              <a:rPr lang="en-GB" sz="2000" dirty="0"/>
              <a:t> </a:t>
            </a:r>
            <a:r>
              <a:rPr lang="en-GB" sz="2000" dirty="0" err="1"/>
              <a:t>letti</a:t>
            </a:r>
            <a:r>
              <a:rPr lang="en-GB" sz="2000" dirty="0"/>
              <a:t> dal </a:t>
            </a:r>
            <a:r>
              <a:rPr lang="en-GB" sz="2000" dirty="0" err="1"/>
              <a:t>chiamante</a:t>
            </a:r>
            <a:r>
              <a:rPr lang="en-GB" sz="2000" dirty="0"/>
              <a:t> con </a:t>
            </a:r>
            <a:r>
              <a:rPr lang="en-GB" sz="2000" dirty="0" err="1"/>
              <a:t>sintassi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$?</a:t>
            </a:r>
            <a:r>
              <a:rPr lang="en-GB" sz="2000" dirty="0"/>
              <a:t> (come </a:t>
            </a:r>
            <a:r>
              <a:rPr lang="en-GB" sz="2000" dirty="0" err="1"/>
              <a:t>gli</a:t>
            </a:r>
            <a:r>
              <a:rPr lang="en-GB" sz="2000" dirty="0"/>
              <a:t> script)</a:t>
            </a:r>
          </a:p>
        </p:txBody>
      </p:sp>
    </p:spTree>
    <p:extLst>
      <p:ext uri="{BB962C8B-B14F-4D97-AF65-F5344CB8AC3E}">
        <p14:creationId xmlns:p14="http://schemas.microsoft.com/office/powerpoint/2010/main" val="3388815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786174-2EE9-3047-8886-0C8B6BE3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Script multi-file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30CC7-CB67-AD44-875E-8DF6FF9A8D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GB" sz="15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lib.sh</a:t>
            </a: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oppure</a:t>
            </a:r>
            <a:endParaRPr lang="en-GB" sz="15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.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lib.sh</a:t>
            </a:r>
            <a:endParaRPr lang="en-GB" sz="15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for f in $*; do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process "$f"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if [ $? -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0 ]; then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  echo " [pass]"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  echo " [fail]"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fi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  <a:p>
            <a:pPr marL="0" indent="0">
              <a:buNone/>
            </a:pPr>
            <a:endParaRPr lang="en-GB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DE599-C886-144D-AC72-7D0A0EE4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28</a:t>
            </a:fld>
            <a:endParaRPr lang="it-IT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A0E5D73-C878-F34C-9109-86F806C567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5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GB" sz="15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lib.sh</a:t>
            </a:r>
            <a:endParaRPr lang="en-GB" sz="15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process() {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echo -n "$1"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[ -d "$1" -a -x "$1" ] &amp;&amp; return 0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 return 1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93412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467048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4BD2-D17B-1448-A2D8-3E666648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B5861-CD7B-8440-A705-C26103AD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echo Total number of inputs: $#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echo First input: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$1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echo Second input: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$2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755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dirty="0">
              <a:solidFill>
                <a:srgbClr val="CC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AAPL GOOGL MSFT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Total number of inputs: 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First input: AAPL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Second input: GOOGL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74883-9AB7-4D4A-AB90-5E4C5C25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9434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386F-9B7D-6545-B296-970AA3653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Definizioni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E36AA-8A09-5F43-91A7-2EF25C3E9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=()               # array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definito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vuoto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=(1 2 3)          # array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definito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con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valori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all’intero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+=(4 5)           #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aggiunge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valori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ad array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esistente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[0]=3             #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sovrascrive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valore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di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indice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${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[@]}       #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valori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nell’array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${!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[@]}      #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gli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indici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validi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dell’array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${#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[@]}      #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il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numero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di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valori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nell’array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${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[@]: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s:n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}   #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elementi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partendo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da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indice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s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3E47F-1D76-6A46-B097-CF9157EC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9285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386F-9B7D-6545-B296-970AA3653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Esempio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3E47F-1D76-6A46-B097-CF9157EC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31</a:t>
            </a:fld>
            <a:endParaRPr lang="it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9653B-E39B-C54D-9B7C-5A2CA1287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files=(/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/log/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kern.log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/log/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auth.log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/log/syslog)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keyw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=(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marzia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echo "* searching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${#files[@]}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files with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${#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keyw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[@]}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keywords"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echo "* press enter to continue..."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for f in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${files[@]};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for k in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keyw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[@]};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l=$(cat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${f}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grep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${k}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-l)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echo "*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${f}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: found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${l}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occurrences of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${k}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!"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done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778697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getopts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63455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0BD480-EE37-354E-9301-4D60558F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getopts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F0AA5-5D43-8149-B355-9F0937A566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getopts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m:dh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; do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case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"$o"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  MESSAGE="$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OPTARG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  DEBUG=TRUE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  usage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  usage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esac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shift $(expr $OPTIND - 1)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72041B-C95A-DF4A-AD00-698EB62B94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Funzione standard (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builtin</a:t>
            </a:r>
            <a:r>
              <a:rPr lang="it-IT" dirty="0"/>
              <a:t>) per gestire parametri a linea di comando. Esiste in Java, C, </a:t>
            </a:r>
            <a:r>
              <a:rPr lang="it-IT" dirty="0" err="1"/>
              <a:t>Python</a:t>
            </a:r>
            <a:r>
              <a:rPr lang="it-IT" dirty="0"/>
              <a:t>, etc.</a:t>
            </a:r>
          </a:p>
          <a:p>
            <a:r>
              <a:rPr lang="it-IT" dirty="0" err="1"/>
              <a:t>getopts</a:t>
            </a:r>
            <a:r>
              <a:rPr lang="it-IT" dirty="0"/>
              <a:t> va sempre utilizzata nella forma rappresentata a fianco,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abbinata ad un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while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e un case</a:t>
            </a:r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La stringa "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m:dh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" rappresenta i parametri da controllare. </a:t>
            </a:r>
            <a:r>
              <a:rPr lang="it-IT" dirty="0"/>
              <a:t>Le lettere singole (e.g., d e h) rappresentano parametri senza argomenti. Le lettere seguite da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it-IT" dirty="0"/>
              <a:t> (e.g., m) rappresentano parametri con argomenti</a:t>
            </a:r>
          </a:p>
          <a:p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getopts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scansiona la linea di comando </a:t>
            </a:r>
            <a:r>
              <a:rPr lang="it-IT" dirty="0"/>
              <a:t>e ad ogni ciclo aggiorna la variabile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it-IT" dirty="0"/>
              <a:t> affinché sia analizzata dal blocco case</a:t>
            </a:r>
          </a:p>
          <a:p>
            <a:r>
              <a:rPr lang="it-IT" dirty="0"/>
              <a:t>Il blocco case, tipicamente, assegna a delle variabili il valore degli argomenti (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OPTARG</a:t>
            </a:r>
            <a:r>
              <a:rPr lang="it-IT" dirty="0"/>
              <a:t>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2DC83-28F6-A544-BC7D-07A34378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0792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94F022-C99E-5644-B7D1-0FE8D8084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getopts</a:t>
            </a:r>
            <a:r>
              <a:rPr lang="en-GB" dirty="0"/>
              <a:t>(</a:t>
            </a:r>
            <a:r>
              <a:rPr lang="en-GB" dirty="0" err="1"/>
              <a:t>esempio</a:t>
            </a:r>
            <a:r>
              <a:rPr lang="en-GB" dirty="0"/>
              <a:t> </a:t>
            </a:r>
            <a:r>
              <a:rPr lang="en-GB" dirty="0" err="1"/>
              <a:t>completo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9272E-36ED-B841-92FB-38087AAB81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Default values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MESSAGE="Hello World!"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DEBUG=FALSE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Usage function</a:t>
            </a: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usage() { </a:t>
            </a: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echo "Usage: $0 [-m &lt;string&gt;] [-d] filename" 1&gt;&amp;2; </a:t>
            </a: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exit 1; </a:t>
            </a: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 case of optional [] parameters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default values are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overriden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getopts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m:dh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o; do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 "$o" in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m)  MESSAGE="$OPTARG"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d)  DEBUG=TRUE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h)  usage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*)  usage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;;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esac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Shift parameters away. $1 becomes filename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shift $(expr $OPTIND - 1)</a:t>
            </a:r>
          </a:p>
          <a:p>
            <a:pPr marL="0" indent="0">
              <a:buNone/>
            </a:pP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65C08-3280-8A49-9215-C94DC7F105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Additional checks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# Check if filename exists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 -e "$1" ] || usage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echo m = "$MESSAGE"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echo d = "$DEBUG"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echo filename = "$1"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exit 0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66EBC-83D9-734A-9E00-A6F1F7B0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1865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Best </a:t>
            </a:r>
            <a:r>
              <a:rPr lang="it-IT" dirty="0" err="1"/>
              <a:t>Practices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4483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3B44130-F4F1-DA47-AB6D-67C33825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Struttura</a:t>
            </a:r>
            <a:r>
              <a:rPr lang="en-GB" dirty="0"/>
              <a:t> script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346B34-A549-C945-8B7B-3871E30180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sz="5100" dirty="0" err="1"/>
              <a:t>Nello</a:t>
            </a:r>
            <a:r>
              <a:rPr lang="en-GB" sz="5100" dirty="0"/>
              <a:t> </a:t>
            </a:r>
            <a:r>
              <a:rPr lang="en-GB" sz="5100" dirty="0" err="1"/>
              <a:t>sviluppo</a:t>
            </a:r>
            <a:r>
              <a:rPr lang="en-GB" sz="5100" dirty="0"/>
              <a:t> di script </a:t>
            </a:r>
            <a:r>
              <a:rPr lang="en-GB" sz="5100" dirty="0" err="1"/>
              <a:t>è</a:t>
            </a:r>
            <a:r>
              <a:rPr lang="en-GB" sz="5100" dirty="0"/>
              <a:t> </a:t>
            </a:r>
            <a:r>
              <a:rPr lang="en-GB" sz="5100" dirty="0" err="1"/>
              <a:t>buona</a:t>
            </a:r>
            <a:r>
              <a:rPr lang="en-GB" sz="5100" dirty="0"/>
              <a:t> </a:t>
            </a:r>
            <a:r>
              <a:rPr lang="en-GB" sz="5100" dirty="0" err="1"/>
              <a:t>norma</a:t>
            </a:r>
            <a:r>
              <a:rPr lang="en-GB" sz="5100" dirty="0"/>
              <a:t> (</a:t>
            </a:r>
            <a:r>
              <a:rPr lang="en-GB" sz="5100" i="1" dirty="0"/>
              <a:t>best practice</a:t>
            </a:r>
            <a:r>
              <a:rPr lang="en-GB" sz="5100" dirty="0"/>
              <a:t>) </a:t>
            </a:r>
            <a:r>
              <a:rPr lang="en-GB" sz="5100" dirty="0" err="1"/>
              <a:t>aderire</a:t>
            </a:r>
            <a:r>
              <a:rPr lang="en-GB" sz="5100" dirty="0"/>
              <a:t> ad un </a:t>
            </a:r>
            <a:r>
              <a:rPr lang="en-GB" sz="5100" dirty="0" err="1"/>
              <a:t>canovaccio</a:t>
            </a:r>
            <a:r>
              <a:rPr lang="en-GB" sz="5100" dirty="0"/>
              <a:t> </a:t>
            </a:r>
            <a:r>
              <a:rPr lang="en-GB" sz="5100" dirty="0" err="1"/>
              <a:t>noto</a:t>
            </a:r>
            <a:r>
              <a:rPr lang="en-GB" sz="5100" dirty="0"/>
              <a:t> e </a:t>
            </a:r>
            <a:r>
              <a:rPr lang="en-GB" sz="5100" dirty="0" err="1"/>
              <a:t>consolidato</a:t>
            </a:r>
            <a:endParaRPr lang="en-GB" sz="5100" dirty="0"/>
          </a:p>
          <a:p>
            <a:endParaRPr lang="en-GB" sz="5100" dirty="0"/>
          </a:p>
          <a:p>
            <a:r>
              <a:rPr lang="en-GB" sz="5100" dirty="0" err="1">
                <a:solidFill>
                  <a:schemeClr val="accent6">
                    <a:lumMod val="75000"/>
                  </a:schemeClr>
                </a:solidFill>
              </a:rPr>
              <a:t>Definizione</a:t>
            </a:r>
            <a:r>
              <a:rPr lang="en-GB" sz="5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5100" dirty="0" err="1">
                <a:solidFill>
                  <a:schemeClr val="accent6">
                    <a:lumMod val="75000"/>
                  </a:schemeClr>
                </a:solidFill>
              </a:rPr>
              <a:t>interprete</a:t>
            </a:r>
            <a:endParaRPr lang="en-GB" sz="51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sz="5100" dirty="0" err="1">
                <a:solidFill>
                  <a:srgbClr val="7030A0"/>
                </a:solidFill>
              </a:rPr>
              <a:t>Definizione</a:t>
            </a:r>
            <a:r>
              <a:rPr lang="en-GB" sz="5100" dirty="0">
                <a:solidFill>
                  <a:srgbClr val="7030A0"/>
                </a:solidFill>
              </a:rPr>
              <a:t> </a:t>
            </a:r>
            <a:r>
              <a:rPr lang="en-GB" sz="5100" dirty="0" err="1">
                <a:solidFill>
                  <a:srgbClr val="7030A0"/>
                </a:solidFill>
              </a:rPr>
              <a:t>variabili</a:t>
            </a:r>
            <a:r>
              <a:rPr lang="en-GB" sz="5100" dirty="0">
                <a:solidFill>
                  <a:srgbClr val="7030A0"/>
                </a:solidFill>
              </a:rPr>
              <a:t> </a:t>
            </a:r>
            <a:r>
              <a:rPr lang="en-GB" sz="5100" dirty="0" err="1">
                <a:solidFill>
                  <a:srgbClr val="7030A0"/>
                </a:solidFill>
              </a:rPr>
              <a:t>globali</a:t>
            </a:r>
            <a:endParaRPr lang="en-GB" sz="5100" dirty="0">
              <a:solidFill>
                <a:srgbClr val="7030A0"/>
              </a:solidFill>
            </a:endParaRPr>
          </a:p>
          <a:p>
            <a:r>
              <a:rPr lang="en-GB" sz="5100" dirty="0" err="1"/>
              <a:t>Definizione</a:t>
            </a:r>
            <a:r>
              <a:rPr lang="en-GB" sz="5100" dirty="0"/>
              <a:t> </a:t>
            </a:r>
            <a:r>
              <a:rPr lang="en-GB" sz="5100" dirty="0" err="1"/>
              <a:t>funzioni</a:t>
            </a:r>
            <a:endParaRPr lang="en-GB" sz="5100" dirty="0"/>
          </a:p>
          <a:p>
            <a:r>
              <a:rPr lang="en-GB" sz="5100" dirty="0" err="1">
                <a:solidFill>
                  <a:srgbClr val="00B050"/>
                </a:solidFill>
              </a:rPr>
              <a:t>Controllo</a:t>
            </a:r>
            <a:r>
              <a:rPr lang="en-GB" sz="5100" dirty="0">
                <a:solidFill>
                  <a:srgbClr val="00B050"/>
                </a:solidFill>
              </a:rPr>
              <a:t> </a:t>
            </a:r>
            <a:r>
              <a:rPr lang="en-GB" sz="5100" dirty="0" err="1">
                <a:solidFill>
                  <a:srgbClr val="00B050"/>
                </a:solidFill>
              </a:rPr>
              <a:t>parametri</a:t>
            </a:r>
            <a:endParaRPr lang="en-GB" sz="5100" dirty="0">
              <a:solidFill>
                <a:srgbClr val="00B050"/>
              </a:solidFill>
            </a:endParaRPr>
          </a:p>
          <a:p>
            <a:r>
              <a:rPr lang="en-GB" sz="5100" dirty="0" err="1">
                <a:solidFill>
                  <a:schemeClr val="accent5">
                    <a:lumMod val="75000"/>
                  </a:schemeClr>
                </a:solidFill>
              </a:rPr>
              <a:t>Corpo</a:t>
            </a:r>
            <a:r>
              <a:rPr lang="en-GB" sz="51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5100" dirty="0" err="1">
                <a:solidFill>
                  <a:schemeClr val="accent5">
                    <a:lumMod val="75000"/>
                  </a:schemeClr>
                </a:solidFill>
              </a:rPr>
              <a:t>principale</a:t>
            </a:r>
            <a:endParaRPr lang="en-GB" sz="5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5100" dirty="0" err="1">
                <a:solidFill>
                  <a:srgbClr val="FF0000"/>
                </a:solidFill>
              </a:rPr>
              <a:t>Terminazione</a:t>
            </a:r>
            <a:endParaRPr lang="en-GB" sz="5100" dirty="0">
              <a:solidFill>
                <a:srgbClr val="FF0000"/>
              </a:solidFill>
            </a:endParaRPr>
          </a:p>
          <a:p>
            <a:endParaRPr lang="en-GB" sz="2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431DC5-3861-0146-B5BD-1BF5B9298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51276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rgbClr val="7030A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USAGE="usage: $0 </a:t>
            </a:r>
            <a:r>
              <a:rPr lang="en-GB" sz="1000" dirty="0" err="1">
                <a:solidFill>
                  <a:srgbClr val="7030A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dirname</a:t>
            </a:r>
            <a:r>
              <a:rPr lang="en-GB" sz="1000" dirty="0">
                <a:solidFill>
                  <a:srgbClr val="7030A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if [ $# -ne 1 ]; then 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echo “$USAGE”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exit 1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1000" dirty="0">
              <a:solidFill>
                <a:srgbClr val="00B050"/>
              </a:solidFill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if [ ! -d "$1" -o ! -x "$1" ]; then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echo “$USAGE”  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exit 1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00B05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fi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F=0; D=0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for </a:t>
            </a:r>
            <a:r>
              <a:rPr lang="en-GB" sz="1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fname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in "$1"/*; do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if [ -f "$</a:t>
            </a:r>
            <a:r>
              <a:rPr lang="en-GB" sz="1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fname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" ]; then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    F=$(expr $F + 1)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fi  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if [ -d "$</a:t>
            </a:r>
            <a:r>
              <a:rPr lang="en-GB" sz="1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fname</a:t>
            </a: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" ]; then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    D=$(expr $D + 1)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  fi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done</a:t>
            </a:r>
          </a:p>
          <a:p>
            <a:pPr marL="0" indent="0">
              <a:buNone/>
            </a:pPr>
            <a:endParaRPr lang="en-GB" sz="10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echo "#files=$F, #directories=$D" </a:t>
            </a:r>
          </a:p>
          <a:p>
            <a:pPr marL="0" indent="0">
              <a:buNone/>
            </a:pPr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  <a:ea typeface="HGGothicE" panose="020B0909000000000000" pitchFamily="49" charset="-128"/>
                <a:cs typeface="Consolas" panose="020B0609020204030204" pitchFamily="49" charset="0"/>
              </a:rPr>
              <a:t>exit 0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ea typeface="HGGothicE" panose="020B0909000000000000" pitchFamily="49" charset="-128"/>
              <a:cs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3CCBD-F793-D049-86E6-3D5F0F87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008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3B44130-F4F1-DA47-AB6D-67C33825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Struttura</a:t>
            </a:r>
            <a:r>
              <a:rPr lang="en-GB" dirty="0"/>
              <a:t> script (Best Practices)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346B34-A549-C945-8B7B-3871E3018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Trattandosi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un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linguaggio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antico,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l’indentazione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ancora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facoltativa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(in Python,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recente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obbligatoria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!).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Indentazione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comunque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fondamentale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importanza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Variabili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MAIUSCOLE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(ad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USAGE=“$0 usage: ...”)</a:t>
            </a:r>
          </a:p>
          <a:p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Controllo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parametri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avviene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via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negativa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Si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controllano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condizioni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fallimento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e, se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verificate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termina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lo script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ritornando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codice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errore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(exit 1). Questa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pratica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evita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indentazione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eccessiva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valori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uscita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(exit)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utilizzano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valori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diversi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distinguere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successo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(exit 0) da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fallimento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(exit 1).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Per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differenziare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fra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diversi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tipi di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fallimento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possono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utilizzare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numeri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positivi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&gt; 1 (exit 2)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 filesystem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moderni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supportano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presenza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spazi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Per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questo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motivo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tutte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variabili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fuori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dal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controllo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del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programmatore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(ad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nomi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file)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vanno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espanse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fra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doppie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virgolette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(echo “$filename”)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3CCBD-F793-D049-86E6-3D5F0F87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77996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Bash</a:t>
            </a:r>
            <a:r>
              <a:rPr lang="it-IT" dirty="0"/>
              <a:t> e </a:t>
            </a:r>
            <a:r>
              <a:rPr lang="it-IT" dirty="0" err="1"/>
              <a:t>Python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01108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D5C37D-7B15-F34F-B6CF-717074C8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vs Python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3D2B-C279-4B43-AF9A-090C06FA88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1800" b="1" dirty="0"/>
              <a:t>BASH</a:t>
            </a:r>
          </a:p>
          <a:p>
            <a:r>
              <a:rPr lang="it-IT" sz="1800" dirty="0">
                <a:solidFill>
                  <a:srgbClr val="00B050"/>
                </a:solidFill>
              </a:rPr>
              <a:t>Tradizionale, notissima, installata ovunque</a:t>
            </a:r>
          </a:p>
          <a:p>
            <a:r>
              <a:rPr lang="it-IT" sz="1800" dirty="0">
                <a:solidFill>
                  <a:srgbClr val="00B050"/>
                </a:solidFill>
              </a:rPr>
              <a:t>Supporto nativo e integrazione profonda con Unix (</a:t>
            </a:r>
            <a:r>
              <a:rPr lang="it-IT" sz="1800" dirty="0" err="1">
                <a:solidFill>
                  <a:srgbClr val="00B050"/>
                </a:solidFill>
              </a:rPr>
              <a:t>piping</a:t>
            </a:r>
            <a:r>
              <a:rPr lang="it-IT" sz="1800" dirty="0">
                <a:solidFill>
                  <a:srgbClr val="00B050"/>
                </a:solidFill>
              </a:rPr>
              <a:t>, </a:t>
            </a:r>
            <a:r>
              <a:rPr lang="it-IT" sz="1800" dirty="0" err="1">
                <a:solidFill>
                  <a:srgbClr val="00B050"/>
                </a:solidFill>
              </a:rPr>
              <a:t>ridirezione</a:t>
            </a:r>
            <a:r>
              <a:rPr lang="it-IT" sz="1800" dirty="0">
                <a:solidFill>
                  <a:srgbClr val="00B050"/>
                </a:solidFill>
              </a:rPr>
              <a:t>)</a:t>
            </a:r>
          </a:p>
          <a:p>
            <a:r>
              <a:rPr lang="it-IT" sz="1800" dirty="0">
                <a:solidFill>
                  <a:srgbClr val="00B050"/>
                </a:solidFill>
              </a:rPr>
              <a:t>Avvio quasi istantaneo</a:t>
            </a:r>
          </a:p>
          <a:p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Non usabile su Windows</a:t>
            </a:r>
          </a:p>
          <a:p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Non completamente compatibile con altre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shell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csh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zsh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fish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Manca supporto per oggetti, strutture dati complesse, multi-threading</a:t>
            </a:r>
          </a:p>
          <a:p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Mancano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tool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 di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</a:rPr>
              <a:t>debug</a:t>
            </a:r>
            <a:endParaRPr lang="it-IT" sz="18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GB" sz="1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715F8F-44DE-B940-B130-93429E5706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b="1" dirty="0"/>
              <a:t>PYTHON</a:t>
            </a:r>
          </a:p>
          <a:p>
            <a:r>
              <a:rPr lang="it-IT" dirty="0">
                <a:solidFill>
                  <a:srgbClr val="00B050"/>
                </a:solidFill>
              </a:rPr>
              <a:t>Linguaggio ad oggetti general-</a:t>
            </a:r>
            <a:r>
              <a:rPr lang="it-IT" dirty="0" err="1">
                <a:solidFill>
                  <a:srgbClr val="00B050"/>
                </a:solidFill>
              </a:rPr>
              <a:t>purpose</a:t>
            </a:r>
            <a:endParaRPr lang="it-IT" dirty="0">
              <a:solidFill>
                <a:srgbClr val="00B050"/>
              </a:solidFill>
            </a:endParaRPr>
          </a:p>
          <a:p>
            <a:r>
              <a:rPr lang="it-IT" dirty="0">
                <a:solidFill>
                  <a:srgbClr val="00B050"/>
                </a:solidFill>
              </a:rPr>
              <a:t>Portabile. Funziona su tutti i principali OS</a:t>
            </a:r>
          </a:p>
          <a:p>
            <a:r>
              <a:rPr lang="it-IT" dirty="0">
                <a:solidFill>
                  <a:srgbClr val="00B050"/>
                </a:solidFill>
              </a:rPr>
              <a:t>Sintassi chiara e leggibile, semplice da leggere e da scrivere</a:t>
            </a:r>
          </a:p>
          <a:p>
            <a:r>
              <a:rPr lang="it-IT" dirty="0">
                <a:solidFill>
                  <a:srgbClr val="00B050"/>
                </a:solidFill>
              </a:rPr>
              <a:t>Ottima gestione degli errori (eccezioni)</a:t>
            </a:r>
          </a:p>
          <a:p>
            <a:r>
              <a:rPr lang="it-IT" dirty="0" err="1">
                <a:solidFill>
                  <a:srgbClr val="00B050"/>
                </a:solidFill>
              </a:rPr>
              <a:t>Tool</a:t>
            </a:r>
            <a:r>
              <a:rPr lang="it-IT" dirty="0">
                <a:solidFill>
                  <a:srgbClr val="00B050"/>
                </a:solidFill>
              </a:rPr>
              <a:t> di </a:t>
            </a:r>
            <a:r>
              <a:rPr lang="it-IT" dirty="0" err="1">
                <a:solidFill>
                  <a:srgbClr val="00B050"/>
                </a:solidFill>
              </a:rPr>
              <a:t>debug</a:t>
            </a:r>
            <a:endParaRPr lang="it-IT" dirty="0">
              <a:solidFill>
                <a:srgbClr val="00B050"/>
              </a:solidFill>
            </a:endParaRPr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Spesso richiede dipendenze da installare</a:t>
            </a:r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Codice generalmente più prolisso</a:t>
            </a:r>
            <a:br>
              <a:rPr lang="it-IT" dirty="0"/>
            </a:b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7DCC2-F272-5C4B-825F-A2D37C97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146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4BD2-D17B-1448-A2D8-3E666648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Bash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B5861-CD7B-8440-A705-C26103AD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it-IT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it-IT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it-IT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it-IT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oppure 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?</a:t>
            </a:r>
          </a:p>
          <a:p>
            <a:pPr marL="0" indent="0">
              <a:lnSpc>
                <a:spcPct val="80000"/>
              </a:lnSpc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non specifichiamo un percorso - ma solo un nome -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Bash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cerca un programma eseguibile nell’elenco di cartelle rappresentato dalla variabile PATH. </a:t>
            </a:r>
          </a:p>
          <a:p>
            <a:pPr>
              <a:lnSpc>
                <a:spcPct val="80000"/>
              </a:lnSpc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Se PATH non contiene la cartella punto ( . ) che indica la cartella corrente, i programmi non vengono trovati anche se si trovano nella cartella corrente. Due opzioni:</a:t>
            </a:r>
          </a:p>
          <a:p>
            <a:pPr lvl="1">
              <a:lnSpc>
                <a:spcPct val="80000"/>
              </a:lnSpc>
            </a:pPr>
            <a:endParaRPr lang="it-IT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80000"/>
              </a:lnSpc>
            </a:pPr>
            <a:r>
              <a:rPr lang="it-IT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Invocazione tramite percorso esplicito relativo o assoluto (da preferire) </a:t>
            </a:r>
          </a:p>
          <a:p>
            <a:pPr lvl="1">
              <a:lnSpc>
                <a:spcPct val="80000"/>
              </a:lnSpc>
            </a:pPr>
            <a:r>
              <a:rPr lang="it-IT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it-IT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it-IT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it-IT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80000"/>
              </a:lnSpc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Modifica alla variabile PATH (uso didattico)</a:t>
            </a:r>
          </a:p>
          <a:p>
            <a:pPr lvl="1">
              <a:lnSpc>
                <a:spcPct val="80000"/>
              </a:lnSpc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export PATH=$PATH:.</a:t>
            </a:r>
          </a:p>
          <a:p>
            <a:pPr lvl="1">
              <a:lnSpc>
                <a:spcPct val="80000"/>
              </a:lnSpc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script.sh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74883-9AB7-4D4A-AB90-5E4C5C25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75572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D5C37D-7B15-F34F-B6CF-717074C8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Esempio</a:t>
            </a:r>
            <a:r>
              <a:rPr lang="en-GB" dirty="0"/>
              <a:t>(Bash)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05D388-FE84-6147-9EAF-2CE8CD395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#!/bin/bash</a:t>
            </a:r>
          </a:p>
          <a:p>
            <a:pPr marL="0" indent="0">
              <a:buNone/>
            </a:pPr>
            <a:r>
              <a:rPr lang="en-GB" dirty="0"/>
              <a:t>if [ $# -</a:t>
            </a:r>
            <a:r>
              <a:rPr lang="en-GB" dirty="0" err="1"/>
              <a:t>lt</a:t>
            </a:r>
            <a:r>
              <a:rPr lang="en-GB" dirty="0"/>
              <a:t> 1 ]; then</a:t>
            </a:r>
          </a:p>
          <a:p>
            <a:pPr marL="0" indent="0">
              <a:buNone/>
            </a:pPr>
            <a:r>
              <a:rPr lang="en-GB" dirty="0"/>
              <a:t>	echo “usage: $0 file ...”</a:t>
            </a:r>
          </a:p>
          <a:p>
            <a:pPr marL="0" indent="0">
              <a:buNone/>
            </a:pPr>
            <a:r>
              <a:rPr lang="en-GB" dirty="0"/>
              <a:t>	exit 1</a:t>
            </a:r>
          </a:p>
          <a:p>
            <a:pPr marL="0" indent="0">
              <a:buNone/>
            </a:pPr>
            <a:r>
              <a:rPr lang="en-GB" dirty="0"/>
              <a:t>fi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l=0</a:t>
            </a:r>
          </a:p>
          <a:p>
            <a:pPr marL="0" indent="0">
              <a:buNone/>
            </a:pPr>
            <a:r>
              <a:rPr lang="en-GB" dirty="0"/>
              <a:t>for </a:t>
            </a:r>
            <a:r>
              <a:rPr lang="en-GB" dirty="0" err="1"/>
              <a:t>fname</a:t>
            </a:r>
            <a:r>
              <a:rPr lang="en-GB" dirty="0"/>
              <a:t> in $*; do</a:t>
            </a:r>
          </a:p>
          <a:p>
            <a:pPr marL="0" indent="0">
              <a:buNone/>
            </a:pPr>
            <a:r>
              <a:rPr lang="en-GB" dirty="0"/>
              <a:t>	l=$(</a:t>
            </a:r>
            <a:r>
              <a:rPr lang="en-GB" dirty="0" err="1"/>
              <a:t>wc</a:t>
            </a:r>
            <a:r>
              <a:rPr lang="en-GB" dirty="0"/>
              <a:t> -l “$</a:t>
            </a:r>
            <a:r>
              <a:rPr lang="en-GB" dirty="0" err="1"/>
              <a:t>fname</a:t>
            </a:r>
            <a:r>
              <a:rPr lang="en-GB" dirty="0"/>
              <a:t>” | cut -d ‘ ‘ -f 1)</a:t>
            </a:r>
          </a:p>
          <a:p>
            <a:pPr marL="0" indent="0">
              <a:buNone/>
            </a:pPr>
            <a:r>
              <a:rPr lang="en-GB" dirty="0"/>
              <a:t>	echo “$f”: “$l”</a:t>
            </a:r>
          </a:p>
          <a:p>
            <a:pPr marL="0" indent="0">
              <a:buNone/>
            </a:pPr>
            <a:r>
              <a:rPr lang="en-GB" dirty="0"/>
              <a:t>done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7DCC2-F272-5C4B-825F-A2D37C97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72104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D5C37D-7B15-F34F-B6CF-717074C8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Esempio</a:t>
            </a:r>
            <a:r>
              <a:rPr lang="en-GB" dirty="0"/>
              <a:t>(Python)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05D388-FE84-6147-9EAF-2CE8CD395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TBD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7DCC2-F272-5C4B-825F-A2D37C97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57078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77490-742D-024C-AC22-B8277836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Xonsh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18294-4CEA-C34C-A4C7-C0DED2ED7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https://xon.sh/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Xonsh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Python-powered</a:t>
            </a:r>
            <a:r>
              <a:rPr lang="it-IT" dirty="0"/>
              <a:t>, cross-</a:t>
            </a:r>
            <a:r>
              <a:rPr lang="it-IT" dirty="0" err="1"/>
              <a:t>platform</a:t>
            </a:r>
            <a:r>
              <a:rPr lang="it-IT" dirty="0"/>
              <a:t>, Unix-</a:t>
            </a:r>
            <a:r>
              <a:rPr lang="it-IT" dirty="0" err="1"/>
              <a:t>gazing</a:t>
            </a:r>
            <a:r>
              <a:rPr lang="it-IT" dirty="0"/>
              <a:t> </a:t>
            </a:r>
            <a:r>
              <a:rPr lang="it-IT" dirty="0" err="1"/>
              <a:t>shell</a:t>
            </a:r>
            <a:r>
              <a:rPr lang="it-IT" dirty="0"/>
              <a:t> </a:t>
            </a:r>
            <a:r>
              <a:rPr lang="it-IT" dirty="0" err="1"/>
              <a:t>language</a:t>
            </a:r>
            <a:r>
              <a:rPr lang="it-IT" dirty="0"/>
              <a:t> and </a:t>
            </a:r>
            <a:r>
              <a:rPr lang="it-IT" dirty="0" err="1"/>
              <a:t>command</a:t>
            </a:r>
            <a:r>
              <a:rPr lang="it-IT" dirty="0"/>
              <a:t> </a:t>
            </a:r>
            <a:r>
              <a:rPr lang="it-IT" dirty="0" err="1"/>
              <a:t>prompt</a:t>
            </a:r>
            <a:r>
              <a:rPr lang="it-IT" dirty="0"/>
              <a:t>. The </a:t>
            </a:r>
            <a:r>
              <a:rPr lang="it-IT" dirty="0" err="1"/>
              <a:t>language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superset</a:t>
            </a:r>
            <a:r>
              <a:rPr lang="it-IT" dirty="0"/>
              <a:t> of </a:t>
            </a:r>
            <a:r>
              <a:rPr lang="it-IT" dirty="0" err="1"/>
              <a:t>Python</a:t>
            </a:r>
            <a:r>
              <a:rPr lang="it-IT" dirty="0"/>
              <a:t> 3.5+ with </a:t>
            </a:r>
            <a:r>
              <a:rPr lang="it-IT" dirty="0" err="1"/>
              <a:t>additional</a:t>
            </a:r>
            <a:r>
              <a:rPr lang="it-IT" dirty="0"/>
              <a:t> </a:t>
            </a:r>
            <a:r>
              <a:rPr lang="it-IT" dirty="0" err="1"/>
              <a:t>shell</a:t>
            </a:r>
            <a:r>
              <a:rPr lang="it-IT" dirty="0"/>
              <a:t> </a:t>
            </a:r>
            <a:r>
              <a:rPr lang="it-IT" dirty="0" err="1"/>
              <a:t>primitives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are </a:t>
            </a:r>
            <a:r>
              <a:rPr lang="it-IT" dirty="0" err="1"/>
              <a:t>used</a:t>
            </a:r>
            <a:r>
              <a:rPr lang="it-IT" dirty="0"/>
              <a:t> to from </a:t>
            </a:r>
            <a:r>
              <a:rPr lang="it-IT" dirty="0" err="1"/>
              <a:t>Bash</a:t>
            </a:r>
            <a:r>
              <a:rPr lang="it-IT" dirty="0"/>
              <a:t> and </a:t>
            </a:r>
            <a:r>
              <a:rPr lang="it-IT" dirty="0" err="1"/>
              <a:t>IPython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works</a:t>
            </a:r>
            <a:r>
              <a:rPr lang="it-IT" dirty="0"/>
              <a:t> on </a:t>
            </a:r>
            <a:r>
              <a:rPr lang="it-IT" dirty="0" err="1"/>
              <a:t>all</a:t>
            </a:r>
            <a:r>
              <a:rPr lang="it-IT" dirty="0"/>
              <a:t> major </a:t>
            </a:r>
            <a:r>
              <a:rPr lang="it-IT" dirty="0" err="1"/>
              <a:t>systems</a:t>
            </a:r>
            <a:r>
              <a:rPr lang="it-IT" dirty="0"/>
              <a:t> </a:t>
            </a:r>
            <a:r>
              <a:rPr lang="it-IT" dirty="0" err="1"/>
              <a:t>including</a:t>
            </a:r>
            <a:r>
              <a:rPr lang="it-IT" dirty="0"/>
              <a:t> Linux, Mac OSX, and Windows. </a:t>
            </a:r>
            <a:r>
              <a:rPr lang="it-IT" dirty="0" err="1"/>
              <a:t>Xonsh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meant</a:t>
            </a:r>
            <a:r>
              <a:rPr lang="it-IT" dirty="0"/>
              <a:t> for the </a:t>
            </a:r>
            <a:r>
              <a:rPr lang="it-IT" dirty="0" err="1"/>
              <a:t>daily</a:t>
            </a:r>
            <a:r>
              <a:rPr lang="it-IT" dirty="0"/>
              <a:t> use of </a:t>
            </a:r>
            <a:r>
              <a:rPr lang="it-IT" dirty="0" err="1"/>
              <a:t>experts</a:t>
            </a:r>
            <a:r>
              <a:rPr lang="it-IT" dirty="0"/>
              <a:t> and </a:t>
            </a:r>
            <a:r>
              <a:rPr lang="it-IT" dirty="0" err="1"/>
              <a:t>novices</a:t>
            </a:r>
            <a:r>
              <a:rPr lang="it-IT" dirty="0"/>
              <a:t> </a:t>
            </a:r>
            <a:r>
              <a:rPr lang="it-IT" dirty="0" err="1"/>
              <a:t>alike</a:t>
            </a:r>
            <a:r>
              <a:rPr lang="it-IT" dirty="0"/>
              <a:t>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DBB8B-050F-8B42-8E57-BCFE5492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42</a:t>
            </a:fld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95258B-94C0-CA40-A027-786C0A8BA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597699"/>
            <a:ext cx="1388053" cy="21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7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4BD2-D17B-1448-A2D8-3E666648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Variabili</a:t>
            </a:r>
            <a:r>
              <a:rPr lang="en-GB" dirty="0"/>
              <a:t> </a:t>
            </a:r>
            <a:r>
              <a:rPr lang="en-GB" dirty="0" err="1"/>
              <a:t>speciali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B5861-CD7B-8440-A705-C26103AD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All’interno di uno script </a:t>
            </a:r>
            <a:r>
              <a:rPr lang="it-IT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Bash</a:t>
            </a: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è </a:t>
            </a:r>
            <a:r>
              <a:rPr lang="it-IT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</a:t>
            </a: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accedere ad un gruppo di variabili speciali che rendono possibile lo sviluppo</a:t>
            </a:r>
          </a:p>
          <a:p>
            <a:pPr>
              <a:lnSpc>
                <a:spcPct val="70000"/>
              </a:lnSpc>
            </a:pPr>
            <a:endParaRPr lang="it-IT" alt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$0 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Il nome dello script in esecuzione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$1, $2, ….. $</a:t>
            </a:r>
            <a:r>
              <a:rPr lang="it-IT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n-esimo parametro passato da linea di comando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$*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 tutti i parametri passati a linea di comando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$@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come $* ma in forma di lista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$#</a:t>
            </a:r>
            <a:r>
              <a:rPr lang="it-IT" altLang="it-IT" dirty="0">
                <a:solidFill>
                  <a:srgbClr val="FF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numero di parametri da linea di comando</a:t>
            </a: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 PID della </a:t>
            </a:r>
            <a:r>
              <a:rPr lang="it-IT" alt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endParaRPr lang="it-IT" alt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0000"/>
              </a:lnSpc>
            </a:pP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$?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  valore di ritorno dell’ultimo comando (exit)</a:t>
            </a:r>
          </a:p>
          <a:p>
            <a:pPr>
              <a:lnSpc>
                <a:spcPct val="70000"/>
              </a:lnSpc>
            </a:pPr>
            <a:r>
              <a:rPr lang="it-IT" alt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it-IT" alt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elimina il primo parametro dalla lista $1...$</a:t>
            </a:r>
            <a:r>
              <a:rPr lang="it-IT" alt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it-IT" altLang="it-IT" dirty="0">
                <a:latin typeface="Calibri" panose="020F0502020204030204" pitchFamily="34" charset="0"/>
                <a:cs typeface="Calibri" panose="020F0502020204030204" pitchFamily="34" charset="0"/>
              </a:rPr>
              <a:t>, tutti gli altri scorrono indietro di una posizione 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74883-9AB7-4D4A-AB90-5E4C5C25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110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EF2E-84E5-FE4B-B03C-66296BE2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8280-E0F6-3842-8D2E-19C7E1555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exit</a:t>
            </a:r>
            <a:r>
              <a:rPr lang="en-GB" dirty="0"/>
              <a:t> </a:t>
            </a:r>
            <a:r>
              <a:rPr lang="en-GB" dirty="0" err="1"/>
              <a:t>termina</a:t>
            </a:r>
            <a:r>
              <a:rPr lang="en-GB" dirty="0"/>
              <a:t> </a:t>
            </a:r>
            <a:r>
              <a:rPr lang="en-GB" dirty="0" err="1"/>
              <a:t>l’esecuzione</a:t>
            </a:r>
            <a:r>
              <a:rPr lang="en-GB" dirty="0"/>
              <a:t> di </a:t>
            </a:r>
            <a:r>
              <a:rPr lang="en-GB" dirty="0" err="1"/>
              <a:t>una</a:t>
            </a:r>
            <a:r>
              <a:rPr lang="en-GB" dirty="0"/>
              <a:t> shell (e di </a:t>
            </a:r>
            <a:r>
              <a:rPr lang="en-GB" dirty="0" err="1"/>
              <a:t>conseguenza</a:t>
            </a:r>
            <a:r>
              <a:rPr lang="en-GB" dirty="0"/>
              <a:t> </a:t>
            </a:r>
            <a:r>
              <a:rPr lang="en-GB" dirty="0" err="1"/>
              <a:t>anche</a:t>
            </a:r>
            <a:r>
              <a:rPr lang="en-GB" dirty="0"/>
              <a:t> di </a:t>
            </a:r>
            <a:r>
              <a:rPr lang="en-GB" dirty="0" err="1"/>
              <a:t>uno</a:t>
            </a:r>
            <a:r>
              <a:rPr lang="en-GB" dirty="0"/>
              <a:t> script) e </a:t>
            </a:r>
            <a:r>
              <a:rPr lang="en-GB" dirty="0" err="1"/>
              <a:t>ritorna</a:t>
            </a:r>
            <a:r>
              <a:rPr lang="en-GB" dirty="0"/>
              <a:t> al </a:t>
            </a:r>
            <a:r>
              <a:rPr lang="en-GB" dirty="0" err="1"/>
              <a:t>chiamante</a:t>
            </a:r>
            <a:r>
              <a:rPr lang="en-GB" dirty="0"/>
              <a:t> un </a:t>
            </a:r>
            <a:r>
              <a:rPr lang="en-GB" dirty="0" err="1"/>
              <a:t>valore</a:t>
            </a:r>
            <a:r>
              <a:rPr lang="en-GB" dirty="0"/>
              <a:t> [0, 255]</a:t>
            </a:r>
          </a:p>
          <a:p>
            <a:pPr lvl="1"/>
            <a:endParaRPr lang="en-GB" dirty="0"/>
          </a:p>
          <a:p>
            <a:pPr marL="42862" indent="0">
              <a:buNone/>
            </a:pPr>
            <a:r>
              <a:rPr lang="en-GB" dirty="0"/>
              <a:t>$ bash         </a:t>
            </a:r>
            <a:r>
              <a:rPr lang="en-GB" i="1" dirty="0"/>
              <a:t># (</a:t>
            </a:r>
            <a:r>
              <a:rPr lang="en-GB" i="1" dirty="0" err="1"/>
              <a:t>avvio</a:t>
            </a:r>
            <a:r>
              <a:rPr lang="en-GB" i="1" dirty="0"/>
              <a:t> sotto-shell)</a:t>
            </a:r>
          </a:p>
          <a:p>
            <a:pPr marL="42862" indent="0">
              <a:buNone/>
            </a:pPr>
            <a:r>
              <a:rPr lang="en-GB" dirty="0"/>
              <a:t>$ exit 15     </a:t>
            </a:r>
            <a:r>
              <a:rPr lang="en-GB" i="1" dirty="0"/>
              <a:t># (</a:t>
            </a:r>
            <a:r>
              <a:rPr lang="en-GB" i="1" dirty="0" err="1"/>
              <a:t>terminazione</a:t>
            </a:r>
            <a:r>
              <a:rPr lang="en-GB" i="1" dirty="0"/>
              <a:t> sotto-shell con </a:t>
            </a:r>
            <a:r>
              <a:rPr lang="en-GB" i="1" dirty="0" err="1"/>
              <a:t>valore</a:t>
            </a:r>
            <a:r>
              <a:rPr lang="en-GB" i="1" dirty="0"/>
              <a:t> 15)</a:t>
            </a:r>
          </a:p>
          <a:p>
            <a:pPr marL="42862" indent="0">
              <a:buNone/>
            </a:pPr>
            <a:r>
              <a:rPr lang="en-GB" dirty="0"/>
              <a:t>$ echo $?</a:t>
            </a:r>
          </a:p>
          <a:p>
            <a:pPr marL="42862" indent="0">
              <a:buNone/>
            </a:pPr>
            <a:r>
              <a:rPr lang="en-GB" dirty="0"/>
              <a:t>15</a:t>
            </a:r>
          </a:p>
          <a:p>
            <a:pPr marL="42862" indent="0">
              <a:buNone/>
            </a:pPr>
            <a:r>
              <a:rPr lang="en-GB" dirty="0"/>
              <a:t>$</a:t>
            </a:r>
          </a:p>
          <a:p>
            <a:pPr marL="42862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30FEA-D20E-0445-926E-681E41D8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3940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EF2E-84E5-FE4B-B03C-66296BE2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8280-E0F6-3842-8D2E-19C7E1555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expr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utilizzato</a:t>
            </a:r>
            <a:r>
              <a:rPr lang="en-GB" dirty="0"/>
              <a:t> per </a:t>
            </a:r>
            <a:r>
              <a:rPr lang="en-GB" dirty="0" err="1"/>
              <a:t>eseguire</a:t>
            </a:r>
            <a:r>
              <a:rPr lang="en-GB" dirty="0"/>
              <a:t> </a:t>
            </a:r>
            <a:r>
              <a:rPr lang="en-GB" dirty="0" err="1"/>
              <a:t>operazioni</a:t>
            </a:r>
            <a:r>
              <a:rPr lang="en-GB" dirty="0"/>
              <a:t> </a:t>
            </a:r>
            <a:r>
              <a:rPr lang="en-GB" dirty="0" err="1"/>
              <a:t>matematiche</a:t>
            </a:r>
            <a:r>
              <a:rPr lang="en-GB" dirty="0"/>
              <a:t>. </a:t>
            </a:r>
            <a:r>
              <a:rPr lang="en-GB" dirty="0" err="1"/>
              <a:t>Spesso</a:t>
            </a:r>
            <a:r>
              <a:rPr lang="en-GB" dirty="0"/>
              <a:t> utile </a:t>
            </a:r>
            <a:r>
              <a:rPr lang="en-GB" dirty="0" err="1"/>
              <a:t>negli</a:t>
            </a:r>
            <a:r>
              <a:rPr lang="en-GB" dirty="0"/>
              <a:t> script in </a:t>
            </a:r>
            <a:r>
              <a:rPr lang="en-GB" dirty="0" err="1"/>
              <a:t>abbinamento</a:t>
            </a:r>
            <a:r>
              <a:rPr lang="en-GB" dirty="0"/>
              <a:t> a </a:t>
            </a:r>
            <a:r>
              <a:rPr lang="en-GB" dirty="0" err="1"/>
              <a:t>costrutti</a:t>
            </a:r>
            <a:r>
              <a:rPr lang="en-GB" dirty="0"/>
              <a:t> </a:t>
            </a:r>
            <a:r>
              <a:rPr lang="en-GB" dirty="0" err="1"/>
              <a:t>iterativi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Op. </a:t>
            </a:r>
            <a:r>
              <a:rPr lang="en-GB" dirty="0" err="1"/>
              <a:t>aritmetiche</a:t>
            </a:r>
            <a:r>
              <a:rPr lang="en-GB" dirty="0"/>
              <a:t>: +,-,*,/,%</a:t>
            </a:r>
          </a:p>
          <a:p>
            <a:pPr lvl="1"/>
            <a:r>
              <a:rPr lang="en-GB" dirty="0"/>
              <a:t>Op. di </a:t>
            </a:r>
            <a:r>
              <a:rPr lang="en-GB" dirty="0" err="1"/>
              <a:t>confronto</a:t>
            </a:r>
            <a:r>
              <a:rPr lang="en-GB" dirty="0"/>
              <a:t>: &lt;, &lt;=, ==, !=, &gt;=, &gt;</a:t>
            </a:r>
          </a:p>
          <a:p>
            <a:pPr lvl="1"/>
            <a:r>
              <a:rPr lang="en-GB" dirty="0"/>
              <a:t>Op. </a:t>
            </a:r>
            <a:r>
              <a:rPr lang="en-GB" dirty="0" err="1"/>
              <a:t>logiche</a:t>
            </a:r>
            <a:r>
              <a:rPr lang="en-GB" dirty="0"/>
              <a:t>: &amp;, |</a:t>
            </a:r>
          </a:p>
          <a:p>
            <a:pPr lvl="1"/>
            <a:endParaRPr lang="en-GB" dirty="0"/>
          </a:p>
          <a:p>
            <a:pPr marL="42862" indent="0">
              <a:buNone/>
            </a:pPr>
            <a:r>
              <a:rPr lang="en-GB" dirty="0"/>
              <a:t>$ expr 2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\</a:t>
            </a:r>
            <a:r>
              <a:rPr lang="en-GB" dirty="0"/>
              <a:t>* 6</a:t>
            </a:r>
          </a:p>
          <a:p>
            <a:pPr marL="42862" indent="0">
              <a:buNone/>
            </a:pPr>
            <a:r>
              <a:rPr lang="en-GB" dirty="0"/>
              <a:t>12</a:t>
            </a:r>
          </a:p>
          <a:p>
            <a:pPr marL="42862" indent="0">
              <a:buNone/>
            </a:pPr>
            <a:r>
              <a:rPr lang="en-GB" dirty="0"/>
              <a:t>$ A=12</a:t>
            </a:r>
          </a:p>
          <a:p>
            <a:pPr marL="42862" indent="0">
              <a:buNone/>
            </a:pPr>
            <a:r>
              <a:rPr lang="en-GB" dirty="0"/>
              <a:t>$ A=$(expr $A - 1)</a:t>
            </a:r>
          </a:p>
          <a:p>
            <a:pPr marL="42862" indent="0">
              <a:buNone/>
            </a:pPr>
            <a:r>
              <a:rPr lang="en-GB" dirty="0"/>
              <a:t>$ echo $A</a:t>
            </a:r>
          </a:p>
          <a:p>
            <a:pPr marL="42862" indent="0">
              <a:buNone/>
            </a:pPr>
            <a:r>
              <a:rPr lang="en-GB" dirty="0"/>
              <a:t>$ 11</a:t>
            </a:r>
          </a:p>
          <a:p>
            <a:pPr marL="42862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30FEA-D20E-0445-926E-681E41D8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4223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Costrutti di controllo</a:t>
            </a:r>
          </a:p>
        </p:txBody>
      </p:sp>
    </p:spTree>
    <p:extLst>
      <p:ext uri="{BB962C8B-B14F-4D97-AF65-F5344CB8AC3E}">
        <p14:creationId xmlns:p14="http://schemas.microsoft.com/office/powerpoint/2010/main" val="1952298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EF2E-84E5-FE4B-B03C-66296BE2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8280-E0F6-3842-8D2E-19C7E1555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test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è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un commando per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eseguire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verifiche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/>
              <a:t>di </a:t>
            </a:r>
            <a:r>
              <a:rPr lang="en-GB" dirty="0" err="1"/>
              <a:t>varia</a:t>
            </a:r>
            <a:r>
              <a:rPr lang="en-GB" dirty="0"/>
              <a:t> </a:t>
            </a:r>
            <a:r>
              <a:rPr lang="en-GB" dirty="0" err="1"/>
              <a:t>natura</a:t>
            </a:r>
            <a:r>
              <a:rPr lang="en-GB" dirty="0"/>
              <a:t> </a:t>
            </a:r>
            <a:r>
              <a:rPr lang="en-GB" dirty="0" err="1"/>
              <a:t>sulle</a:t>
            </a:r>
            <a:r>
              <a:rPr lang="en-GB" dirty="0"/>
              <a:t> </a:t>
            </a:r>
            <a:r>
              <a:rPr lang="en-GB" dirty="0" err="1"/>
              <a:t>stringhe</a:t>
            </a:r>
            <a:r>
              <a:rPr lang="en-GB" dirty="0"/>
              <a:t> (</a:t>
            </a:r>
            <a:r>
              <a:rPr lang="en-GB" dirty="0" err="1"/>
              <a:t>interpretandole</a:t>
            </a:r>
            <a:r>
              <a:rPr lang="en-GB" dirty="0"/>
              <a:t> in base </a:t>
            </a:r>
            <a:r>
              <a:rPr lang="en-GB" dirty="0" err="1"/>
              <a:t>ai</a:t>
            </a:r>
            <a:r>
              <a:rPr lang="en-GB" dirty="0"/>
              <a:t> </a:t>
            </a:r>
            <a:r>
              <a:rPr lang="en-GB" dirty="0" err="1"/>
              <a:t>casi</a:t>
            </a:r>
            <a:r>
              <a:rPr lang="en-GB" dirty="0"/>
              <a:t> come </a:t>
            </a:r>
            <a:r>
              <a:rPr lang="en-GB" dirty="0" err="1"/>
              <a:t>stringhe</a:t>
            </a:r>
            <a:r>
              <a:rPr lang="en-GB" dirty="0"/>
              <a:t>, numeri, o file).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Un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controllo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avvenuto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con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successo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ritorna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0,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altrimenti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1.</a:t>
            </a:r>
          </a:p>
          <a:p>
            <a:pPr marL="342900" lvl="1" indent="0">
              <a:buNone/>
            </a:pPr>
            <a:endParaRPr lang="en-GB" dirty="0"/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5 –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3; echo $? # 0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5 –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3; echo $? # 1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“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” == “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”; echo $? # 0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“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” == “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mario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”; echo $? # 1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–f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# 0</a:t>
            </a:r>
          </a:p>
          <a:p>
            <a:pPr marL="42862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test –d /etc/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; echo $? # 1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30FEA-D20E-0445-926E-681E41D8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7523278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10201</TotalTime>
  <Words>2665</Words>
  <Application>Microsoft Macintosh PowerPoint</Application>
  <PresentationFormat>On-screen Show (4:3)</PresentationFormat>
  <Paragraphs>554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HGGothicE</vt:lpstr>
      <vt:lpstr>宋体</vt:lpstr>
      <vt:lpstr>Arial</vt:lpstr>
      <vt:lpstr>Calibri</vt:lpstr>
      <vt:lpstr>Consolas</vt:lpstr>
      <vt:lpstr>Nicola</vt:lpstr>
      <vt:lpstr>Bash Scripting</vt:lpstr>
      <vt:lpstr>Bash Script</vt:lpstr>
      <vt:lpstr>Bash Script</vt:lpstr>
      <vt:lpstr>Bash Script</vt:lpstr>
      <vt:lpstr>Variabili speciali</vt:lpstr>
      <vt:lpstr>exit</vt:lpstr>
      <vt:lpstr>expr</vt:lpstr>
      <vt:lpstr>Costrutti di controllo</vt:lpstr>
      <vt:lpstr>test</vt:lpstr>
      <vt:lpstr>test (strings)</vt:lpstr>
      <vt:lpstr>test (numbers)</vt:lpstr>
      <vt:lpstr>test (files)</vt:lpstr>
      <vt:lpstr>test (logic)</vt:lpstr>
      <vt:lpstr>test (logic)</vt:lpstr>
      <vt:lpstr>[</vt:lpstr>
      <vt:lpstr>if</vt:lpstr>
      <vt:lpstr>if</vt:lpstr>
      <vt:lpstr>if (forma sintetica)</vt:lpstr>
      <vt:lpstr>if (forma sintetica)</vt:lpstr>
      <vt:lpstr>case</vt:lpstr>
      <vt:lpstr>case</vt:lpstr>
      <vt:lpstr>Costrutti iterativi</vt:lpstr>
      <vt:lpstr>for</vt:lpstr>
      <vt:lpstr>while</vt:lpstr>
      <vt:lpstr>Espansione variabili</vt:lpstr>
      <vt:lpstr>Funzioni</vt:lpstr>
      <vt:lpstr>Funzioni</vt:lpstr>
      <vt:lpstr>Script multi-file</vt:lpstr>
      <vt:lpstr>Arrays</vt:lpstr>
      <vt:lpstr>Definizioni</vt:lpstr>
      <vt:lpstr>Esempio</vt:lpstr>
      <vt:lpstr>getopts</vt:lpstr>
      <vt:lpstr>getopts</vt:lpstr>
      <vt:lpstr>getopts(esempio completo)</vt:lpstr>
      <vt:lpstr>Best Practices</vt:lpstr>
      <vt:lpstr>Struttura script</vt:lpstr>
      <vt:lpstr>Struttura script (Best Practices)</vt:lpstr>
      <vt:lpstr>Bash e Python</vt:lpstr>
      <vt:lpstr>Bash vs Python</vt:lpstr>
      <vt:lpstr>Esempio(Bash)</vt:lpstr>
      <vt:lpstr>Esempio(Python)</vt:lpstr>
      <vt:lpstr>Xonsh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Microsoft Office User</cp:lastModifiedBy>
  <cp:revision>400</cp:revision>
  <cp:lastPrinted>2020-03-25T18:04:48Z</cp:lastPrinted>
  <dcterms:created xsi:type="dcterms:W3CDTF">2011-09-06T09:06:15Z</dcterms:created>
  <dcterms:modified xsi:type="dcterms:W3CDTF">2020-04-04T14:04:32Z</dcterms:modified>
</cp:coreProperties>
</file>