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409" r:id="rId3"/>
    <p:sldId id="424" r:id="rId4"/>
    <p:sldId id="425" r:id="rId5"/>
    <p:sldId id="429" r:id="rId6"/>
    <p:sldId id="449" r:id="rId7"/>
    <p:sldId id="427" r:id="rId8"/>
    <p:sldId id="440" r:id="rId9"/>
    <p:sldId id="416" r:id="rId10"/>
    <p:sldId id="417" r:id="rId11"/>
    <p:sldId id="418" r:id="rId12"/>
    <p:sldId id="419" r:id="rId13"/>
    <p:sldId id="448" r:id="rId14"/>
    <p:sldId id="426" r:id="rId15"/>
    <p:sldId id="451" r:id="rId16"/>
    <p:sldId id="450" r:id="rId17"/>
    <p:sldId id="430" r:id="rId18"/>
    <p:sldId id="413" r:id="rId19"/>
    <p:sldId id="420" r:id="rId20"/>
    <p:sldId id="453" r:id="rId21"/>
    <p:sldId id="452" r:id="rId22"/>
    <p:sldId id="421" r:id="rId23"/>
    <p:sldId id="454" r:id="rId24"/>
    <p:sldId id="422" r:id="rId25"/>
    <p:sldId id="423" r:id="rId26"/>
    <p:sldId id="410" r:id="rId27"/>
    <p:sldId id="433" r:id="rId28"/>
    <p:sldId id="436" r:id="rId29"/>
    <p:sldId id="434" r:id="rId30"/>
    <p:sldId id="437" r:id="rId31"/>
    <p:sldId id="441" r:id="rId32"/>
    <p:sldId id="439" r:id="rId33"/>
    <p:sldId id="435" r:id="rId34"/>
    <p:sldId id="438" r:id="rId35"/>
    <p:sldId id="447" r:id="rId36"/>
    <p:sldId id="431" r:id="rId37"/>
    <p:sldId id="432" r:id="rId38"/>
    <p:sldId id="442" r:id="rId39"/>
    <p:sldId id="443" r:id="rId40"/>
    <p:sldId id="444" r:id="rId41"/>
    <p:sldId id="445" r:id="rId42"/>
    <p:sldId id="446" r:id="rId4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1"/>
    <p:restoredTop sz="84395"/>
  </p:normalViewPr>
  <p:slideViewPr>
    <p:cSldViewPr>
      <p:cViewPr varScale="1">
        <p:scale>
          <a:sx n="108" d="100"/>
          <a:sy n="108" d="100"/>
        </p:scale>
        <p:origin x="16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19/03/20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Basics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cat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/>
              <a:t>grep [</a:t>
            </a:r>
            <a:r>
              <a:rPr lang="en-GB" dirty="0" err="1"/>
              <a:t>opzioni</a:t>
            </a:r>
            <a:r>
              <a:rPr lang="en-GB" dirty="0"/>
              <a:t>] </a:t>
            </a:r>
            <a:r>
              <a:rPr lang="en-GB" dirty="0" err="1"/>
              <a:t>testo</a:t>
            </a:r>
            <a:r>
              <a:rPr lang="en-GB" dirty="0"/>
              <a:t> [file...]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/>
              <a:t>head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/>
              <a:t>tail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/>
              <a:t>cut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/>
              <a:t>sort [</a:t>
            </a:r>
            <a:r>
              <a:rPr lang="en-GB" dirty="0" err="1"/>
              <a:t>opzioni</a:t>
            </a:r>
            <a:r>
              <a:rPr lang="en-GB" dirty="0"/>
              <a:t>] [file...]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</a:t>
            </a:r>
            <a:r>
              <a:rPr lang="en-GB" dirty="0" err="1"/>
              <a:t>linee</a:t>
            </a:r>
            <a:r>
              <a:rPr lang="en-GB" dirty="0"/>
              <a:t> ordinate</a:t>
            </a:r>
          </a:p>
          <a:p>
            <a:r>
              <a:rPr lang="en-GB" dirty="0"/>
              <a:t>tee [</a:t>
            </a:r>
            <a:r>
              <a:rPr lang="en-GB" dirty="0" err="1"/>
              <a:t>opzioni</a:t>
            </a:r>
            <a:r>
              <a:rPr lang="en-GB" dirty="0"/>
              <a:t>]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stdin,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'[a-z]' '[A-Z]' &lt; fin &gt;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US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who &gt;&gt; users</a:t>
            </a:r>
          </a:p>
          <a:p>
            <a:pPr marL="0" indent="0">
              <a:buNone/>
            </a:pPr>
            <a:r>
              <a:rPr lang="en-GB" dirty="0"/>
              <a:t>who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users (append)</a:t>
            </a:r>
          </a:p>
          <a:p>
            <a:pPr marL="0" indent="0">
              <a:buNone/>
            </a:pP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7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Seleziona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righe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i="1" dirty="0" err="1"/>
              <a:t>nicola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file </a:t>
            </a:r>
            <a:r>
              <a:rPr lang="en-GB" i="1" dirty="0"/>
              <a:t>/etc/</a:t>
            </a:r>
            <a:r>
              <a:rPr lang="en-GB" i="1" dirty="0" err="1"/>
              <a:t>passwd</a:t>
            </a:r>
            <a:r>
              <a:rPr lang="en-GB" i="1" dirty="0"/>
              <a:t> </a:t>
            </a:r>
            <a:r>
              <a:rPr lang="en-GB" dirty="0"/>
              <a:t>e le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terminale</a:t>
            </a:r>
            <a:endParaRPr lang="en-GB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</a:t>
            </a:r>
            <a:r>
              <a:rPr lang="en-GB" sz="1800" dirty="0" err="1"/>
              <a:t>il</a:t>
            </a:r>
            <a:r>
              <a:rPr lang="en-GB" sz="1800" dirty="0"/>
              <a:t> </a:t>
            </a:r>
            <a:r>
              <a:rPr lang="en-GB" sz="1800" dirty="0" err="1"/>
              <a:t>risultato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stdout</a:t>
            </a:r>
            <a:endParaRPr lang="en-GB" sz="1800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non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un </a:t>
            </a:r>
            <a:r>
              <a:rPr lang="en-GB" sz="1800" dirty="0" err="1"/>
              <a:t>errore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stderr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separare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e stderr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menzionandoli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esplicito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forma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numerica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(0 = stdin, 1=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2=stderr)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stderr)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FAB-2B6D-C04F-89C9-9EC8A133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1A1-B048-9741-9920-8A978C2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python3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stderr\n")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stderr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846C-E02C-804A-AB41-F0595FC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703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/dev/null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/dev/null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scarta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ciò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scritto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sopra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E’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buco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nero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ogni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/dev/zero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zeri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urandom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casuali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$ cat /dev/zero &gt; zeros         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</a:t>
            </a:r>
            <a:r>
              <a:rPr lang="en-GB" dirty="0" err="1"/>
              <a:t>urandom</a:t>
            </a:r>
            <a:r>
              <a:rPr lang="en-GB" dirty="0"/>
              <a:t> &gt; zeros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/dev/zero &gt; /dev/null   (</a:t>
            </a:r>
            <a:r>
              <a:rPr lang="en-GB" dirty="0" err="1"/>
              <a:t>zeri</a:t>
            </a:r>
            <a:r>
              <a:rPr lang="en-GB" dirty="0"/>
              <a:t> </a:t>
            </a:r>
            <a:r>
              <a:rPr lang="en-GB" dirty="0" err="1"/>
              <a:t>diretti</a:t>
            </a:r>
            <a:r>
              <a:rPr lang="en-GB" dirty="0"/>
              <a:t> verso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cosmico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79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2&gt;&amp;1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ridirigere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Stesso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significato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scrittura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chiara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Il </a:t>
            </a:r>
            <a:r>
              <a:rPr lang="en-GB" dirty="0" err="1"/>
              <a:t>flusso</a:t>
            </a:r>
            <a:r>
              <a:rPr lang="en-GB" dirty="0"/>
              <a:t> 2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1. Il </a:t>
            </a:r>
            <a:r>
              <a:rPr lang="en-GB" dirty="0" err="1"/>
              <a:t>carattere</a:t>
            </a:r>
            <a:r>
              <a:rPr lang="en-GB" dirty="0"/>
              <a:t> &amp; </a:t>
            </a:r>
            <a:r>
              <a:rPr lang="en-GB" dirty="0" err="1"/>
              <a:t>chiarisce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un file di </a:t>
            </a:r>
            <a:r>
              <a:rPr lang="en-GB" dirty="0" err="1"/>
              <a:t>nome</a:t>
            </a:r>
            <a:r>
              <a:rPr lang="en-GB" dirty="0"/>
              <a:t> 1, ma del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1 (</a:t>
            </a:r>
            <a:r>
              <a:rPr lang="en-GB" dirty="0" err="1"/>
              <a:t>stdout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Composizione comandi</a:t>
            </a:r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(&amp;&amp;, 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&amp;&amp; AND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termina</a:t>
            </a:r>
            <a:r>
              <a:rPr lang="en-GB" dirty="0"/>
              <a:t> con </a:t>
            </a:r>
            <a:r>
              <a:rPr lang="en-GB" dirty="0" err="1"/>
              <a:t>successo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0):</a:t>
            </a:r>
          </a:p>
          <a:p>
            <a:pPr marL="0" indent="0">
              <a:buNone/>
            </a:pPr>
            <a:r>
              <a:rPr lang="en-GB" dirty="0"/>
              <a:t>$ true &amp;&amp; ls</a:t>
            </a:r>
          </a:p>
          <a:p>
            <a:pPr marL="0" indent="0">
              <a:buNone/>
            </a:pPr>
            <a:r>
              <a:rPr lang="en-GB" dirty="0"/>
              <a:t>$ false &amp;&amp; 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|| OR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fallisce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1):</a:t>
            </a:r>
          </a:p>
          <a:p>
            <a:pPr marL="0" indent="0">
              <a:buNone/>
            </a:pPr>
            <a:r>
              <a:rPr lang="en-GB" dirty="0"/>
              <a:t>$ true || ls</a:t>
            </a:r>
          </a:p>
          <a:p>
            <a:pPr marL="0" indent="0">
              <a:buNone/>
            </a:pPr>
            <a:r>
              <a:rPr lang="en-GB" dirty="0"/>
              <a:t>$ false || 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; CONCATENAZIONE SEMPLICE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cmd</a:t>
            </a:r>
            <a:r>
              <a:rPr lang="en-GB" dirty="0"/>
              <a:t> a </a:t>
            </a:r>
            <a:r>
              <a:rPr lang="en-GB" dirty="0" err="1"/>
              <a:t>prescindere</a:t>
            </a:r>
            <a:r>
              <a:rPr lang="en-GB" dirty="0"/>
              <a:t> dal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dirty="0" err="1"/>
              <a:t>ritorno</a:t>
            </a:r>
            <a:r>
              <a:rPr lang="en-GB" dirty="0"/>
              <a:t> del primo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true; ls</a:t>
            </a:r>
          </a:p>
          <a:p>
            <a:pPr marL="0" indent="0">
              <a:buNone/>
            </a:pPr>
            <a:r>
              <a:rPr lang="en-GB" dirty="0"/>
              <a:t>$ false; ls</a:t>
            </a:r>
          </a:p>
          <a:p>
            <a:pPr marL="0" indent="0">
              <a:buNone/>
            </a:pPr>
            <a:r>
              <a:rPr lang="en-GB" dirty="0"/>
              <a:t>$ true; echo $?</a:t>
            </a:r>
          </a:p>
          <a:p>
            <a:pPr marL="0" indent="0">
              <a:buNone/>
            </a:pPr>
            <a:r>
              <a:rPr lang="en-GB" dirty="0"/>
              <a:t>$ false; echo $?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12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sempre</a:t>
            </a:r>
            <a:r>
              <a:rPr lang="en-GB" dirty="0"/>
              <a:t>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–n 10 f2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file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10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f2. Il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(HDD)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(RAM).  HDD SSD: ~0.1GB/S, DDR4: ~5GB/S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77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L’output di un comando può esser diretto a diventare l’input di un altro comando (usando costrutto pipe ‘|’)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Pipe come costrutto parallelo </a:t>
            </a:r>
            <a:r>
              <a:rPr lang="it-IT" dirty="0"/>
              <a:t>(l’output del primo comando viene reso disponibile al secondo e consumato appena possibile, in assenza di file temporanei)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5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–c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osservare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con top)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930910-2BE4-8242-83B7-D81A8B70E756}"/>
              </a:ext>
            </a:extLst>
          </p:cNvPr>
          <p:cNvSpPr/>
          <p:nvPr/>
        </p:nvSpPr>
        <p:spPr>
          <a:xfrm>
            <a:off x="3779912" y="4293096"/>
            <a:ext cx="1008112" cy="100811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Pipe</a:t>
            </a:r>
          </a:p>
          <a:p>
            <a:pPr algn="ctr"/>
            <a:r>
              <a:rPr lang="en-GB" dirty="0"/>
              <a:t>(64K)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F30D21-15AC-4D48-80A7-B4960E16EC41}"/>
              </a:ext>
            </a:extLst>
          </p:cNvPr>
          <p:cNvCxnSpPr/>
          <p:nvPr/>
        </p:nvCxnSpPr>
        <p:spPr>
          <a:xfrm>
            <a:off x="611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9DD1C0-C3EF-6443-8F42-428C2AB22723}"/>
              </a:ext>
            </a:extLst>
          </p:cNvPr>
          <p:cNvSpPr txBox="1"/>
          <p:nvPr/>
        </p:nvSpPr>
        <p:spPr>
          <a:xfrm>
            <a:off x="6941681" y="4229460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Kernel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756D-B737-7D48-AABC-7C3DD83C8605}"/>
              </a:ext>
            </a:extLst>
          </p:cNvPr>
          <p:cNvSpPr txBox="1"/>
          <p:nvPr/>
        </p:nvSpPr>
        <p:spPr>
          <a:xfrm>
            <a:off x="7110637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A1D4-B2D4-FC44-B364-71310D0BF0C1}"/>
              </a:ext>
            </a:extLst>
          </p:cNvPr>
          <p:cNvSpPr/>
          <p:nvPr/>
        </p:nvSpPr>
        <p:spPr>
          <a:xfrm>
            <a:off x="2195736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C69F-07DB-9644-AC16-44CF32649463}"/>
              </a:ext>
            </a:extLst>
          </p:cNvPr>
          <p:cNvSpPr/>
          <p:nvPr/>
        </p:nvSpPr>
        <p:spPr>
          <a:xfrm>
            <a:off x="5148064" y="2725166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 –n 10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0D9BCB5-8013-9945-8F4C-98AEF641749C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6200000" flipH="1">
            <a:off x="2555776" y="3573016"/>
            <a:ext cx="1512168" cy="93610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33E45DF-7FD6-7743-8DFF-9D933D66EF5B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4788024" y="3301230"/>
            <a:ext cx="1008112" cy="14959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DDDA8E-34D3-9543-B59F-123B717E9A23}"/>
              </a:ext>
            </a:extLst>
          </p:cNvPr>
          <p:cNvSpPr txBox="1"/>
          <p:nvPr/>
        </p:nvSpPr>
        <p:spPr>
          <a:xfrm>
            <a:off x="2843808" y="3590609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3C3E-1645-234F-AE43-789D8EFB543E}"/>
              </a:ext>
            </a:extLst>
          </p:cNvPr>
          <p:cNvSpPr txBox="1"/>
          <p:nvPr/>
        </p:nvSpPr>
        <p:spPr>
          <a:xfrm>
            <a:off x="5796136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77280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6356522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8030708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>
            <a:cxnSpLocks/>
          </p:cNvCxnSpPr>
          <p:nvPr/>
        </p:nvCxnSpPr>
        <p:spPr>
          <a:xfrm>
            <a:off x="7511342" y="2003473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6084168" y="2975580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>
            <a:cxnSpLocks/>
          </p:cNvCxnSpPr>
          <p:nvPr/>
        </p:nvCxnSpPr>
        <p:spPr>
          <a:xfrm flipV="1">
            <a:off x="6699422" y="2651545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7166612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7652666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6317963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7992149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7472783" y="4527122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4967813" y="5143981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7128053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7614107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4643777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5420555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5777903" y="4532041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5927345" y="46940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EB4D9C90-637A-5B42-9B79-3D79896B199E}"/>
              </a:ext>
            </a:extLst>
          </p:cNvPr>
          <p:cNvSpPr/>
          <p:nvPr/>
        </p:nvSpPr>
        <p:spPr>
          <a:xfrm>
            <a:off x="4363584" y="5575268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ls –l | grep ^d | sort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per d (directory),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cut -d ":" -f 7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shell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usate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senza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ripetizioni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penultimi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alfabetico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 </a:t>
            </a:r>
            <a:r>
              <a:rPr lang="it-IT" dirty="0" err="1"/>
              <a:t>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definire variabili (trattate come stringhe) ed assegnare loro un valore con operatore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it-IT" dirty="0"/>
              <a:t>$ VAR=3</a:t>
            </a:r>
          </a:p>
          <a:p>
            <a:r>
              <a:rPr lang="it-IT" dirty="0"/>
              <a:t>Si accede ai valori delle variabili con il carattere speciale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echo</a:t>
            </a:r>
            <a:r>
              <a:rPr lang="it-IT" dirty="0"/>
              <a:t> $VAR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A=1; B=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$B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00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visibilità delle variabili definite all’interno di una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limitata alla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stessa.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Eventuali sotto-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ereditano le variabili.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0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Per propagare variabili anche alle sotto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si utilizzano particolari variabili chiamate d’ambiente.</a:t>
            </a:r>
          </a:p>
          <a:p>
            <a:r>
              <a:rPr lang="it-IT" dirty="0"/>
              <a:t>Ogni comando esegue nell'ambiente associato alla </a:t>
            </a:r>
            <a:r>
              <a:rPr lang="it-IT" dirty="0" err="1"/>
              <a:t>shell</a:t>
            </a:r>
            <a:r>
              <a:rPr lang="it-IT" dirty="0"/>
              <a:t> che lo esegue. Ogni </a:t>
            </a:r>
            <a:r>
              <a:rPr lang="it-IT" dirty="0" err="1"/>
              <a:t>shell</a:t>
            </a:r>
            <a:r>
              <a:rPr lang="it-IT" dirty="0"/>
              <a:t> eredita l'ambiente dalla </a:t>
            </a:r>
            <a:r>
              <a:rPr lang="it-IT" dirty="0" err="1"/>
              <a:t>shell</a:t>
            </a:r>
            <a:r>
              <a:rPr lang="it-IT" dirty="0"/>
              <a:t> che l'ha creata </a:t>
            </a:r>
            <a:endParaRPr lang="en-GB" dirty="0"/>
          </a:p>
          <a:p>
            <a:r>
              <a:rPr lang="en-GB" dirty="0"/>
              <a:t>La prima shell ad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login o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l’apertura</a:t>
            </a:r>
            <a:r>
              <a:rPr lang="en-GB" dirty="0"/>
              <a:t> di un </a:t>
            </a:r>
            <a:r>
              <a:rPr lang="en-GB" dirty="0" err="1"/>
              <a:t>terminale</a:t>
            </a:r>
            <a:r>
              <a:rPr lang="en-GB" dirty="0"/>
              <a:t> </a:t>
            </a:r>
            <a:r>
              <a:rPr lang="en-GB" dirty="0" err="1"/>
              <a:t>grafico</a:t>
            </a:r>
            <a:r>
              <a:rPr lang="en-GB" dirty="0"/>
              <a:t>, </a:t>
            </a:r>
            <a:r>
              <a:rPr lang="en-GB" dirty="0" err="1"/>
              <a:t>legge</a:t>
            </a:r>
            <a:r>
              <a:rPr lang="en-GB" dirty="0"/>
              <a:t> un file (</a:t>
            </a:r>
            <a:r>
              <a:rPr lang="en-GB" dirty="0" err="1"/>
              <a:t>es</a:t>
            </a:r>
            <a:r>
              <a:rPr lang="en-GB" dirty="0"/>
              <a:t>. .profile/.</a:t>
            </a:r>
            <a:r>
              <a:rPr lang="en-GB" dirty="0" err="1"/>
              <a:t>bashrc</a:t>
            </a:r>
            <a:r>
              <a:rPr lang="en-GB" dirty="0"/>
              <a:t>)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le </a:t>
            </a:r>
            <a:r>
              <a:rPr lang="en-GB" dirty="0" err="1"/>
              <a:t>altre</a:t>
            </a:r>
            <a:r>
              <a:rPr lang="en-GB" dirty="0"/>
              <a:t> </a:t>
            </a:r>
            <a:r>
              <a:rPr lang="en-GB" dirty="0" err="1"/>
              <a:t>cose</a:t>
            </a:r>
            <a:r>
              <a:rPr lang="en-GB" dirty="0"/>
              <a:t> </a:t>
            </a:r>
            <a:r>
              <a:rPr lang="en-GB" dirty="0" err="1"/>
              <a:t>variabili</a:t>
            </a:r>
            <a:r>
              <a:rPr lang="en-GB" dirty="0"/>
              <a:t> di </a:t>
            </a:r>
            <a:r>
              <a:rPr lang="en-GB" dirty="0" err="1"/>
              <a:t>configurazione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cosi</a:t>
            </a:r>
            <a:r>
              <a:rPr lang="en-GB" dirty="0"/>
              <a:t> </a:t>
            </a:r>
            <a:r>
              <a:rPr lang="en-GB" dirty="0" err="1"/>
              <a:t>propogate</a:t>
            </a:r>
            <a:r>
              <a:rPr lang="en-GB" dirty="0"/>
              <a:t> a </a:t>
            </a:r>
            <a:r>
              <a:rPr lang="en-GB" dirty="0" err="1"/>
              <a:t>tutte</a:t>
            </a:r>
            <a:r>
              <a:rPr lang="en-GB" dirty="0"/>
              <a:t> le shell </a:t>
            </a:r>
            <a:r>
              <a:rPr lang="en-GB" dirty="0" err="1"/>
              <a:t>eseguite</a:t>
            </a:r>
            <a:r>
              <a:rPr lang="en-GB" dirty="0"/>
              <a:t> in </a:t>
            </a:r>
            <a:r>
              <a:rPr lang="en-GB" dirty="0" err="1"/>
              <a:t>futuro</a:t>
            </a:r>
            <a:r>
              <a:rPr lang="en-GB" dirty="0"/>
              <a:t>.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20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Bash, come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/>
              <a:t>,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di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filesystem (</a:t>
            </a:r>
            <a:r>
              <a:rPr lang="en-GB" dirty="0" err="1"/>
              <a:t>es</a:t>
            </a:r>
            <a:r>
              <a:rPr lang="en-GB" dirty="0"/>
              <a:t>. /bin/ls)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SHELL=/bin/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TERM=xterm-256color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HOME=/home/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LOGNAME=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PATH=/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191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un’alternativa al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Differenze principali: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vede variabili sia locali che d’ambiente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</a:t>
            </a:r>
          </a:p>
          <a:p>
            <a:pPr lvl="1"/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esterno: vede, per ovvi motivi, solo variabili d’ambiente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 una variabile dalla memoria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511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E’ possibile aggiungere variabili all’ambiente utilizzando il comando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. Le variabili esportate si comportano come variabili locali ma sono visibili anche dalle sotto-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A=1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960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binari di sistema sono posizionati all’interno di varie directory. Le principali sono /bin, /</a:t>
            </a:r>
            <a:r>
              <a:rPr lang="it-IT" dirty="0" err="1"/>
              <a:t>usr</a:t>
            </a:r>
            <a:r>
              <a:rPr lang="it-IT" dirty="0"/>
              <a:t>/bin ma possono esisterne altre.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variabile d’ambiente PATH tiene traccia dell’elenco delle cartelle che contengono binari all’interno del sistema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$PATH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0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aggiungere un nuovo percorso alla variabile PATH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PATH="$PATH"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(alla fine)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"$PATH" (all’inizio)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PATH="" 	(svuota PATH)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 No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or directory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91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Espansione ed inibizione</a:t>
            </a:r>
          </a:p>
        </p:txBody>
      </p:sp>
    </p:spTree>
    <p:extLst>
      <p:ext uri="{BB962C8B-B14F-4D97-AF65-F5344CB8AC3E}">
        <p14:creationId xmlns:p14="http://schemas.microsoft.com/office/powerpoint/2010/main" val="3769378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</a:t>
            </a:r>
            <a:r>
              <a:rPr lang="it-IT" dirty="0" err="1"/>
              <a:t>shell</a:t>
            </a:r>
            <a:r>
              <a:rPr lang="it-IT" dirty="0"/>
              <a:t> riconosce caratteri speciali (wild </a:t>
            </a:r>
            <a:r>
              <a:rPr lang="it-IT" dirty="0" err="1"/>
              <a:t>cards</a:t>
            </a:r>
            <a:r>
              <a:rPr lang="it-IT" dirty="0"/>
              <a:t>)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dirty="0"/>
              <a:t> una qualunque stringa di zero o più caratteri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dirty="0"/>
              <a:t> un qualunque carattere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/>
              <a:t>abc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dirty="0"/>
              <a:t> un qualunque carattere, in un nome di file, compreso tra quelli nell'insieme. Anche </a:t>
            </a:r>
            <a:r>
              <a:rPr lang="it-IT" dirty="0" err="1"/>
              <a:t>range</a:t>
            </a:r>
            <a:r>
              <a:rPr lang="it-IT" dirty="0"/>
              <a:t> di valori: [a-g]. Per esempio </a:t>
            </a:r>
            <a:r>
              <a:rPr lang="it-IT" dirty="0" err="1"/>
              <a:t>ls</a:t>
            </a:r>
            <a:r>
              <a:rPr lang="it-IT" dirty="0"/>
              <a:t> [</a:t>
            </a:r>
            <a:r>
              <a:rPr lang="it-IT" dirty="0" err="1"/>
              <a:t>q-s</a:t>
            </a:r>
            <a:r>
              <a:rPr lang="it-IT" dirty="0"/>
              <a:t>]* stampa tutti i file con nomi che iniziano con un carattere compreso tra </a:t>
            </a:r>
            <a:r>
              <a:rPr lang="it-IT" dirty="0" err="1"/>
              <a:t>q</a:t>
            </a:r>
            <a:r>
              <a:rPr lang="it-IT" dirty="0"/>
              <a:t> e </a:t>
            </a:r>
            <a:r>
              <a:rPr lang="it-IT" dirty="0" err="1"/>
              <a:t>s</a:t>
            </a:r>
            <a:endParaRPr lang="it-IT" dirty="0"/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segnala di non interpretare il carattere successivo come speciale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sz="2100" dirty="0"/>
              <a:t>Elenca i file i cui nomi hanno come iniziale un carattere compreso tra ‘a’ e ‘</a:t>
            </a:r>
            <a:r>
              <a:rPr lang="it-IT" sz="2100" dirty="0" err="1"/>
              <a:t>p</a:t>
            </a:r>
            <a:r>
              <a:rPr lang="it-IT" sz="2100" dirty="0"/>
              <a:t>’ oppure tra ‘1’ e ‘7’, e il cui penultimo carattere sia ‘c’, ‘</a:t>
            </a:r>
            <a:r>
              <a:rPr lang="it-IT" sz="2100" dirty="0" err="1"/>
              <a:t>f</a:t>
            </a:r>
            <a:r>
              <a:rPr lang="it-IT" sz="2100" dirty="0"/>
              <a:t>’, o ‘d’</a:t>
            </a:r>
          </a:p>
          <a:p>
            <a:pPr marL="0" indent="0">
              <a:buNone/>
            </a:pPr>
            <a:endParaRPr lang="it-IT" sz="2100" dirty="0"/>
          </a:p>
          <a:p>
            <a:pPr marL="0" indent="0">
              <a:buNone/>
            </a:pP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sz="2100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Esecuzione</a:t>
            </a:r>
            <a:r>
              <a:rPr lang="en-GB" dirty="0"/>
              <a:t> in-line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E’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it-IT" dirty="0"/>
              <a:t>eseguire un comando ed utilizzarne l’output all’interno di un altro comando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2 + 3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86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contenuti tra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$()</a:t>
            </a:r>
            <a:r>
              <a:rPr lang="it-IT" dirty="0"/>
              <a:t> o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` `</a:t>
            </a:r>
            <a:r>
              <a:rPr lang="it-IT" dirty="0"/>
              <a:t> (</a:t>
            </a:r>
            <a:r>
              <a:rPr lang="it-IT" dirty="0" err="1"/>
              <a:t>backquote</a:t>
            </a:r>
            <a:r>
              <a:rPr lang="it-IT" dirty="0"/>
              <a:t>) sono eseguiti e sostituiti col il risultato prodotto </a:t>
            </a:r>
          </a:p>
          <a:p>
            <a:r>
              <a:rPr lang="it-IT" dirty="0"/>
              <a:t>Nomi delle variabili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$A</a:t>
            </a:r>
            <a:r>
              <a:rPr lang="it-IT" dirty="0"/>
              <a:t>) sono espansi nei valori corrispondenti </a:t>
            </a:r>
          </a:p>
          <a:p>
            <a:r>
              <a:rPr lang="it-IT" dirty="0"/>
              <a:t>Metacaratteri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 ? [ ] </a:t>
            </a:r>
            <a:r>
              <a:rPr lang="it-IT" dirty="0"/>
              <a:t>sono espansi nei nomi di file secondo un meccanismo di pattern </a:t>
            </a:r>
            <a:r>
              <a:rPr lang="it-IT" dirty="0" err="1"/>
              <a:t>matching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2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100" dirty="0" err="1"/>
              <a:t>Esistono</a:t>
            </a:r>
            <a:r>
              <a:rPr lang="en-GB" sz="2100" dirty="0"/>
              <a:t> </a:t>
            </a:r>
            <a:r>
              <a:rPr lang="en-GB" sz="2100" dirty="0" err="1"/>
              <a:t>particolari</a:t>
            </a:r>
            <a:r>
              <a:rPr lang="en-GB" sz="2100" dirty="0"/>
              <a:t> </a:t>
            </a:r>
            <a:r>
              <a:rPr lang="en-GB" sz="2100" dirty="0" err="1"/>
              <a:t>comandi</a:t>
            </a:r>
            <a:r>
              <a:rPr lang="en-GB" sz="2100" dirty="0"/>
              <a:t>, </a:t>
            </a:r>
            <a:r>
              <a:rPr lang="en-GB" sz="2100" dirty="0" err="1"/>
              <a:t>detti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builtins</a:t>
            </a:r>
            <a:r>
              <a:rPr lang="en-GB" sz="2100" dirty="0"/>
              <a:t>, </a:t>
            </a:r>
            <a:r>
              <a:rPr lang="en-GB" sz="2100" dirty="0" err="1"/>
              <a:t>che</a:t>
            </a:r>
            <a:r>
              <a:rPr lang="en-GB" sz="2100" dirty="0"/>
              <a:t> non </a:t>
            </a:r>
            <a:r>
              <a:rPr lang="en-GB" sz="2100" dirty="0" err="1"/>
              <a:t>provengono</a:t>
            </a:r>
            <a:r>
              <a:rPr lang="en-GB" sz="2100" dirty="0"/>
              <a:t> </a:t>
            </a:r>
            <a:r>
              <a:rPr lang="en-GB" sz="2100" dirty="0" err="1"/>
              <a:t>dall’esecuzione</a:t>
            </a:r>
            <a:r>
              <a:rPr lang="en-GB" sz="2100" dirty="0"/>
              <a:t> di un file </a:t>
            </a:r>
            <a:r>
              <a:rPr lang="en-GB" sz="2100" dirty="0" err="1"/>
              <a:t>binario</a:t>
            </a:r>
            <a:r>
              <a:rPr lang="en-GB" sz="2100" dirty="0"/>
              <a:t> ma </a:t>
            </a:r>
            <a:r>
              <a:rPr lang="en-GB" sz="2100" dirty="0" err="1"/>
              <a:t>sono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shell</a:t>
            </a:r>
            <a:r>
              <a:rPr lang="en-GB" sz="2100" dirty="0"/>
              <a:t>. </a:t>
            </a:r>
            <a:r>
              <a:rPr lang="en-GB" sz="2100" dirty="0" err="1"/>
              <a:t>Nel</a:t>
            </a:r>
            <a:r>
              <a:rPr lang="en-GB" sz="2100" dirty="0"/>
              <a:t> </a:t>
            </a:r>
            <a:r>
              <a:rPr lang="en-GB" sz="2100" dirty="0" err="1"/>
              <a:t>loro</a:t>
            </a:r>
            <a:r>
              <a:rPr lang="en-GB" sz="2100" dirty="0"/>
              <a:t> </a:t>
            </a:r>
            <a:r>
              <a:rPr lang="en-GB" sz="2100" dirty="0" err="1"/>
              <a:t>caso</a:t>
            </a:r>
            <a:r>
              <a:rPr lang="en-GB" sz="2100" dirty="0"/>
              <a:t>, </a:t>
            </a:r>
            <a:r>
              <a:rPr lang="en-GB" sz="2100" i="1" dirty="0"/>
              <a:t>$ which </a:t>
            </a:r>
            <a:r>
              <a:rPr lang="en-GB" sz="2100" i="1" dirty="0" err="1"/>
              <a:t>comando</a:t>
            </a:r>
            <a:r>
              <a:rPr lang="en-GB" sz="2100" i="1" dirty="0"/>
              <a:t> </a:t>
            </a:r>
            <a:r>
              <a:rPr lang="en-GB" sz="2100" dirty="0"/>
              <a:t>non </a:t>
            </a:r>
            <a:r>
              <a:rPr lang="en-GB" sz="2100" dirty="0" err="1"/>
              <a:t>ritorna</a:t>
            </a:r>
            <a:r>
              <a:rPr lang="en-GB" sz="2100" dirty="0"/>
              <a:t> un </a:t>
            </a:r>
            <a:r>
              <a:rPr lang="en-GB" sz="2100" dirty="0" err="1"/>
              <a:t>percorso</a:t>
            </a:r>
            <a:r>
              <a:rPr lang="en-GB" sz="2100" dirty="0"/>
              <a:t> </a:t>
            </a:r>
            <a:r>
              <a:rPr lang="en-GB" sz="2100" dirty="0" err="1"/>
              <a:t>perchè</a:t>
            </a:r>
            <a:r>
              <a:rPr lang="en-GB" sz="2100" dirty="0"/>
              <a:t> </a:t>
            </a:r>
            <a:r>
              <a:rPr lang="en-GB" sz="2100" dirty="0" err="1"/>
              <a:t>il</a:t>
            </a:r>
            <a:r>
              <a:rPr lang="en-GB" sz="2100" dirty="0"/>
              <a:t> file </a:t>
            </a:r>
            <a:r>
              <a:rPr lang="en-GB" sz="2100" dirty="0" err="1"/>
              <a:t>binario</a:t>
            </a:r>
            <a:r>
              <a:rPr lang="en-GB" sz="2100" dirty="0"/>
              <a:t> non </a:t>
            </a:r>
            <a:r>
              <a:rPr lang="en-GB" sz="2100" dirty="0" err="1"/>
              <a:t>esiste</a:t>
            </a:r>
            <a:r>
              <a:rPr lang="en-GB" sz="2100" dirty="0"/>
              <a:t>! Ad </a:t>
            </a:r>
            <a:r>
              <a:rPr lang="en-GB" sz="2100" dirty="0" err="1"/>
              <a:t>esempio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echo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alias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100" dirty="0">
                <a:hlinkClick r:id="rId2"/>
              </a:rPr>
              <a:t>https://www.gnu.org/software/bash/manual/html_node/Bash-Builtins.html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alcuni casi è necessario privare i caratteri speciali del loro significato, considerandoli come caratteri normali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carattere successivo è considerato come un normale carattere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‘ ‘ (singoli apici)</a:t>
            </a:r>
            <a:r>
              <a:rPr lang="it-IT" dirty="0"/>
              <a:t>: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/>
              <a:t>proteggono da qualsiasi tipo di espansione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(doppi apici) </a:t>
            </a:r>
            <a:r>
              <a:rPr lang="it-IT" dirty="0"/>
              <a:t>proteggono dalle espansioni con l’eccezione di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` `(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backquote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674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*$</a:t>
            </a:r>
            <a:r>
              <a:rPr lang="it-IT" dirty="0" err="1"/>
              <a:t>var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*&lt;contenuto della variabile </a:t>
            </a:r>
            <a:r>
              <a:rPr lang="it-IT" dirty="0" err="1"/>
              <a:t>var</a:t>
            </a:r>
            <a:r>
              <a:rPr lang="it-IT" dirty="0"/>
              <a:t>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A=1+2; B=$(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1 + 2) </a:t>
            </a:r>
          </a:p>
          <a:p>
            <a:pPr marL="0" indent="0">
              <a:buNone/>
            </a:pPr>
            <a:r>
              <a:rPr lang="it-IT" dirty="0"/>
              <a:t>In A viene memorizzata la stringa 1+2, in B la stringa 3</a:t>
            </a:r>
            <a:endParaRPr lang="it-IT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568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A8F-05BB-5A4D-948D-BD5161A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Riassumendo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E222-E784-5841-A15E-19E568CA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cp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 –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 $(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pwd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)/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ssh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$HOME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service.log</a:t>
            </a:r>
            <a:endParaRPr lang="it-IT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dirty="0"/>
          </a:p>
          <a:p>
            <a:r>
              <a:rPr lang="it-IT" dirty="0" err="1"/>
              <a:t>Ridirezione</a:t>
            </a:r>
            <a:r>
              <a:rPr lang="it-IT" dirty="0"/>
              <a:t> dell’input/output</a:t>
            </a:r>
          </a:p>
          <a:p>
            <a:r>
              <a:rPr lang="it-IT" dirty="0"/>
              <a:t>Esecuzione e sostituzione dei comandi $() </a:t>
            </a:r>
          </a:p>
          <a:p>
            <a:pPr marL="0" indent="0">
              <a:buNone/>
            </a:pPr>
            <a:r>
              <a:rPr lang="it-IT" dirty="0"/>
              <a:t>$(</a:t>
            </a:r>
            <a:r>
              <a:rPr lang="it-IT" dirty="0" err="1"/>
              <a:t>pwd</a:t>
            </a:r>
            <a:r>
              <a:rPr lang="it-IT" dirty="0"/>
              <a:t>)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 /</a:t>
            </a:r>
            <a:r>
              <a:rPr lang="it-IT" dirty="0" err="1"/>
              <a:t>etc</a:t>
            </a:r>
            <a:endParaRPr lang="it-IT" dirty="0"/>
          </a:p>
          <a:p>
            <a:r>
              <a:rPr lang="it-IT" dirty="0"/>
              <a:t>Sostituzione di variabili e parametri </a:t>
            </a:r>
          </a:p>
          <a:p>
            <a:pPr marL="0" indent="0">
              <a:buNone/>
            </a:pPr>
            <a:r>
              <a:rPr lang="it-IT" dirty="0"/>
              <a:t>$HOME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/home/</a:t>
            </a:r>
            <a:r>
              <a:rPr lang="it-IT" dirty="0" err="1"/>
              <a:t>nicola</a:t>
            </a:r>
            <a:endParaRPr lang="it-IT" dirty="0"/>
          </a:p>
          <a:p>
            <a:r>
              <a:rPr lang="it-IT" dirty="0"/>
              <a:t>Sostituzione di metacaratteri</a:t>
            </a:r>
          </a:p>
          <a:p>
            <a:pPr marL="0" indent="0">
              <a:buNone/>
            </a:pPr>
            <a:r>
              <a:rPr lang="it-IT" dirty="0" err="1"/>
              <a:t>ss</a:t>
            </a:r>
            <a:r>
              <a:rPr lang="it-IT" dirty="0"/>
              <a:t>* </a:t>
            </a:r>
            <a:r>
              <a:rPr lang="it-IT" dirty="0">
                <a:sym typeface="Wingdings" pitchFamily="2" charset="2"/>
              </a:rPr>
              <a:t> /</a:t>
            </a:r>
            <a:r>
              <a:rPr lang="it-IT" dirty="0" err="1">
                <a:sym typeface="Wingdings" pitchFamily="2" charset="2"/>
              </a:rPr>
              <a:t>ssh</a:t>
            </a:r>
            <a:r>
              <a:rPr lang="it-IT" dirty="0">
                <a:sym typeface="Wingdings" pitchFamily="2" charset="2"/>
              </a:rPr>
              <a:t>/</a:t>
            </a:r>
            <a:r>
              <a:rPr lang="it-IT" dirty="0"/>
              <a:t> 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15E9-D653-C246-8386-80E7B2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4CF39-DF02-5C4E-B226-37CD9E386907}"/>
              </a:ext>
            </a:extLst>
          </p:cNvPr>
          <p:cNvCxnSpPr>
            <a:cxnSpLocks/>
          </p:cNvCxnSpPr>
          <p:nvPr/>
        </p:nvCxnSpPr>
        <p:spPr>
          <a:xfrm>
            <a:off x="305526" y="2780928"/>
            <a:ext cx="0" cy="3096344"/>
          </a:xfrm>
          <a:prstGeom prst="straightConnector1">
            <a:avLst/>
          </a:prstGeom>
          <a:ln cmpd="sng">
            <a:solidFill>
              <a:schemeClr val="accent1">
                <a:alpha val="37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=‘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–l’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51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1632 Mar 14 11:09 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 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14  2018 ..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 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24 16:09 Applications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192 Mar 19 00:10 Desktop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7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224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29 12:15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28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896 Mar 18 18:55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9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288 Mar 11 13:16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Dropbox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10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320 Mar 14 11:10 Google Drive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75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2400 Mar  3 19:07 Library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3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  96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6  2018 Movies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unalias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Tasti freccia (su e giù) </a:t>
            </a:r>
            <a:r>
              <a:rPr lang="it-IT" dirty="0"/>
              <a:t>consentono di spostarsi all’interno della lista dei comandi precedenti (lo stesso elenco mostrato dal commando </a:t>
            </a:r>
            <a:r>
              <a:rPr lang="it-IT" dirty="0" err="1"/>
              <a:t>history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consente di inserire una stringa e selezionare tutti i comandi precedenti che la contengono. Ogni pressione successiva della combinazione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accede agli altri comandi della stessa selezione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it-IT" dirty="0"/>
              <a:t> auto-completa i nomi di file. Una doppia pressione (rapida) mostra l’elenco di tutte le possibilità</a:t>
            </a:r>
          </a:p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Ridirezione</a:t>
            </a:r>
            <a:r>
              <a:rPr lang="it-IT" dirty="0"/>
              <a:t> flussi dati</a:t>
            </a:r>
          </a:p>
        </p:txBody>
      </p:sp>
    </p:spTree>
    <p:extLst>
      <p:ext uri="{BB962C8B-B14F-4D97-AF65-F5344CB8AC3E}">
        <p14:creationId xmlns:p14="http://schemas.microsoft.com/office/powerpoint/2010/main" val="34210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3253867" y="2864392"/>
            <a:ext cx="1923522" cy="1212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Processo</a:t>
            </a:r>
            <a:endParaRPr lang="en-GB" sz="1600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457200" y="2945373"/>
            <a:ext cx="1662860" cy="1026114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Input (stdin, id=0)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6861922" y="1988840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Output (</a:t>
            </a:r>
            <a:r>
              <a:rPr lang="en-GB" sz="1600" dirty="0" err="1"/>
              <a:t>stdout</a:t>
            </a:r>
            <a:r>
              <a:rPr lang="en-GB" sz="1600" dirty="0"/>
              <a:t>, id=1)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6861922" y="4005064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Error (stderr, id=2)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>
            <a:off x="2120060" y="3458430"/>
            <a:ext cx="1133807" cy="123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5177389" y="3470732"/>
            <a:ext cx="1684533" cy="1047389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5177389" y="2501897"/>
            <a:ext cx="1684533" cy="968835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845586" y="409710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</a:t>
            </a:r>
            <a:r>
              <a:rPr lang="en-GB" sz="1600" dirty="0" err="1"/>
              <a:t>tastiera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6797549" y="5034662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6797549" y="3068960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9100</TotalTime>
  <Words>2428</Words>
  <Application>Microsoft Macintosh PowerPoint</Application>
  <PresentationFormat>On-screen Show (4:3)</PresentationFormat>
  <Paragraphs>356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Nicola</vt:lpstr>
      <vt:lpstr>Bash Basics</vt:lpstr>
      <vt:lpstr>Utilità</vt:lpstr>
      <vt:lpstr>Builtins</vt:lpstr>
      <vt:lpstr>Builtins</vt:lpstr>
      <vt:lpstr>alias</vt:lpstr>
      <vt:lpstr>history</vt:lpstr>
      <vt:lpstr>Freccia su-giù, ctrl-r, tab</vt:lpstr>
      <vt:lpstr>Ridirezione flussi dati</vt:lpstr>
      <vt:lpstr>Flussi dati</vt:lpstr>
      <vt:lpstr>Filtri Unix</vt:lpstr>
      <vt:lpstr>Ridirezione</vt:lpstr>
      <vt:lpstr>Esempi ridirezione</vt:lpstr>
      <vt:lpstr>Esempi ridirezione</vt:lpstr>
      <vt:lpstr>Separazione stdout, stderr</vt:lpstr>
      <vt:lpstr>Separazione stdout, stderr</vt:lpstr>
      <vt:lpstr>/dev/null</vt:lpstr>
      <vt:lpstr>2&gt;&amp;1</vt:lpstr>
      <vt:lpstr>Composizione comandi</vt:lpstr>
      <vt:lpstr>Combinare comandi (&amp;&amp;, ||)</vt:lpstr>
      <vt:lpstr>Combinare comandi (;)</vt:lpstr>
      <vt:lpstr>Combinare comandi</vt:lpstr>
      <vt:lpstr>Pipes</vt:lpstr>
      <vt:lpstr>Implementazione pipes</vt:lpstr>
      <vt:lpstr>Esempi</vt:lpstr>
      <vt:lpstr>Esempi</vt:lpstr>
      <vt:lpstr>Variabili</vt:lpstr>
      <vt:lpstr>Variabili shell</vt:lpstr>
      <vt:lpstr>Visibilità variabili</vt:lpstr>
      <vt:lpstr>Variabili d’ambiente</vt:lpstr>
      <vt:lpstr>env</vt:lpstr>
      <vt:lpstr>set</vt:lpstr>
      <vt:lpstr>export</vt:lpstr>
      <vt:lpstr>Variabile PATH</vt:lpstr>
      <vt:lpstr>Variabile PATH</vt:lpstr>
      <vt:lpstr>Espansione ed inibizione</vt:lpstr>
      <vt:lpstr>Metacaratteri</vt:lpstr>
      <vt:lpstr>Metacaratteri</vt:lpstr>
      <vt:lpstr>Esecuzione in-line</vt:lpstr>
      <vt:lpstr>Espansione </vt:lpstr>
      <vt:lpstr>Inibizione espansione </vt:lpstr>
      <vt:lpstr>Inibizione espansione </vt:lpstr>
      <vt:lpstr>Riassumendo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328</cp:revision>
  <cp:lastPrinted>2020-03-17T22:15:19Z</cp:lastPrinted>
  <dcterms:created xsi:type="dcterms:W3CDTF">2011-09-06T09:06:15Z</dcterms:created>
  <dcterms:modified xsi:type="dcterms:W3CDTF">2020-03-19T21:52:11Z</dcterms:modified>
</cp:coreProperties>
</file>