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429" r:id="rId3"/>
    <p:sldId id="411" r:id="rId4"/>
    <p:sldId id="435" r:id="rId5"/>
    <p:sldId id="410" r:id="rId6"/>
    <p:sldId id="412" r:id="rId7"/>
    <p:sldId id="434" r:id="rId8"/>
    <p:sldId id="439" r:id="rId9"/>
    <p:sldId id="432" r:id="rId10"/>
    <p:sldId id="417" r:id="rId11"/>
    <p:sldId id="418" r:id="rId12"/>
    <p:sldId id="419" r:id="rId13"/>
    <p:sldId id="433" r:id="rId14"/>
    <p:sldId id="445" r:id="rId15"/>
    <p:sldId id="414" r:id="rId16"/>
    <p:sldId id="448" r:id="rId17"/>
    <p:sldId id="446" r:id="rId18"/>
    <p:sldId id="441" r:id="rId19"/>
    <p:sldId id="436" r:id="rId20"/>
    <p:sldId id="440" r:id="rId21"/>
    <p:sldId id="428" r:id="rId22"/>
    <p:sldId id="431" r:id="rId23"/>
    <p:sldId id="449" r:id="rId24"/>
    <p:sldId id="437" r:id="rId25"/>
    <p:sldId id="438" r:id="rId26"/>
    <p:sldId id="450" r:id="rId27"/>
    <p:sldId id="444" r:id="rId28"/>
    <p:sldId id="452" r:id="rId29"/>
    <p:sldId id="453" r:id="rId30"/>
    <p:sldId id="451" r:id="rId31"/>
    <p:sldId id="442" r:id="rId32"/>
    <p:sldId id="443" r:id="rId3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84395"/>
  </p:normalViewPr>
  <p:slideViewPr>
    <p:cSldViewPr>
      <p:cViewPr varScale="1">
        <p:scale>
          <a:sx n="108" d="100"/>
          <a:sy n="108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27/03/20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Scripting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string1 = string2		True if strings are identical	</a:t>
            </a:r>
          </a:p>
          <a:p>
            <a:r>
              <a:rPr lang="en-GB" altLang="it-IT" dirty="0"/>
              <a:t>string1 == string2     True if strings are identical</a:t>
            </a:r>
          </a:p>
          <a:p>
            <a:r>
              <a:rPr lang="en-GB" altLang="it-IT" dirty="0"/>
              <a:t>string1 !=string2		True if strings are not identical	</a:t>
            </a:r>
          </a:p>
          <a:p>
            <a:r>
              <a:rPr lang="en-GB" altLang="it-IT" dirty="0"/>
              <a:t>string			Return 0 exit status (=true) if string is not null	</a:t>
            </a:r>
          </a:p>
          <a:p>
            <a:r>
              <a:rPr lang="en-GB" altLang="it-IT" dirty="0"/>
              <a:t>-n string		Return 0 exit status (=true) if string is not null	</a:t>
            </a:r>
          </a:p>
          <a:p>
            <a:r>
              <a:rPr lang="en-GB" altLang="it-IT" dirty="0"/>
              <a:t>-z string		Return 0 exit status (=true) if string is null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int1 –</a:t>
            </a:r>
            <a:r>
              <a:rPr lang="en-GB" dirty="0" err="1"/>
              <a:t>eq</a:t>
            </a:r>
            <a:r>
              <a:rPr lang="en-GB" dirty="0"/>
              <a:t> int2		Test identity</a:t>
            </a:r>
          </a:p>
          <a:p>
            <a:r>
              <a:rPr lang="en-GB" dirty="0"/>
              <a:t>int1 –ne int2		Test inequality</a:t>
            </a:r>
          </a:p>
          <a:p>
            <a:r>
              <a:rPr lang="en-GB" dirty="0"/>
              <a:t>int1 –</a:t>
            </a:r>
            <a:r>
              <a:rPr lang="en-GB" dirty="0" err="1"/>
              <a:t>lt</a:t>
            </a:r>
            <a:r>
              <a:rPr lang="en-GB" dirty="0"/>
              <a:t> int2			Less than</a:t>
            </a:r>
          </a:p>
          <a:p>
            <a:r>
              <a:rPr lang="en-GB" dirty="0"/>
              <a:t>int1 –</a:t>
            </a:r>
            <a:r>
              <a:rPr lang="en-GB" dirty="0" err="1"/>
              <a:t>gt</a:t>
            </a:r>
            <a:r>
              <a:rPr lang="en-GB" dirty="0"/>
              <a:t> int2		Greater than</a:t>
            </a:r>
          </a:p>
          <a:p>
            <a:r>
              <a:rPr lang="en-GB" dirty="0"/>
              <a:t>int1 –le int2		Less than or equal</a:t>
            </a:r>
          </a:p>
          <a:p>
            <a:r>
              <a:rPr lang="en-GB" dirty="0"/>
              <a:t>int1 –</a:t>
            </a:r>
            <a:r>
              <a:rPr lang="en-GB" dirty="0" err="1"/>
              <a:t>ge</a:t>
            </a:r>
            <a:r>
              <a:rPr lang="en-GB" dirty="0"/>
              <a:t> int2		Greater than or equal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-d file			Test if file is a directory</a:t>
            </a:r>
          </a:p>
          <a:p>
            <a:r>
              <a:rPr lang="en-GB" altLang="it-IT" dirty="0"/>
              <a:t>-f file			Test if file is not a directory</a:t>
            </a:r>
          </a:p>
          <a:p>
            <a:r>
              <a:rPr lang="en-GB" altLang="it-IT" dirty="0"/>
              <a:t>-s file			Test if the file has non zero length</a:t>
            </a:r>
          </a:p>
          <a:p>
            <a:r>
              <a:rPr lang="en-GB" altLang="it-IT" dirty="0"/>
              <a:t>-r file			Test if the file is readable</a:t>
            </a:r>
          </a:p>
          <a:p>
            <a:r>
              <a:rPr lang="en-GB" altLang="it-IT" dirty="0"/>
              <a:t>-w file			Test if the file is writable</a:t>
            </a:r>
          </a:p>
          <a:p>
            <a:r>
              <a:rPr lang="en-GB" altLang="it-IT" dirty="0"/>
              <a:t>-x file			Test if the file is executable</a:t>
            </a:r>
          </a:p>
          <a:p>
            <a:r>
              <a:rPr lang="en-GB" altLang="it-IT" dirty="0"/>
              <a:t>-o file			Test if the file is owned by the user</a:t>
            </a:r>
          </a:p>
          <a:p>
            <a:r>
              <a:rPr lang="en-GB" altLang="it-IT" dirty="0"/>
              <a:t>-e file			Test if the file exists</a:t>
            </a:r>
          </a:p>
          <a:p>
            <a:r>
              <a:rPr lang="en-GB" altLang="it-IT" dirty="0"/>
              <a:t>-z file			Test if the file has zero length</a:t>
            </a:r>
          </a:p>
          <a:p>
            <a:endParaRPr lang="en-GB" alt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-o		logical or</a:t>
            </a:r>
          </a:p>
          <a:p>
            <a:r>
              <a:rPr lang="en-GB" dirty="0"/>
              <a:t>-a 		logical and</a:t>
            </a:r>
          </a:p>
          <a:p>
            <a:r>
              <a:rPr lang="en-GB" dirty="0"/>
              <a:t>!		logical not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6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test ha un alter ego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comporta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nello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ma ha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nome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diverso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stato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introdotto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principalmente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aumentare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leggibilità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degli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script</a:t>
            </a:r>
          </a:p>
          <a:p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spazi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vedete</a:t>
            </a:r>
            <a:r>
              <a:rPr lang="en-GB" dirty="0"/>
              <a:t> </a:t>
            </a:r>
            <a:r>
              <a:rPr lang="en-GB" dirty="0" err="1"/>
              <a:t>nell’esempio</a:t>
            </a:r>
            <a:r>
              <a:rPr lang="en-GB" dirty="0"/>
              <a:t> sotto, </a:t>
            </a:r>
            <a:r>
              <a:rPr lang="en-GB" dirty="0" err="1"/>
              <a:t>dopo</a:t>
            </a:r>
            <a:r>
              <a:rPr lang="en-GB" dirty="0"/>
              <a:t> [ e prima di ]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obbligatori</a:t>
            </a:r>
            <a:r>
              <a:rPr lang="en-GB" dirty="0"/>
              <a:t>! La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assenza</a:t>
            </a:r>
            <a:r>
              <a:rPr lang="en-GB" dirty="0"/>
              <a:t> produce </a:t>
            </a:r>
            <a:r>
              <a:rPr lang="en-GB" dirty="0" err="1"/>
              <a:t>errori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echo $?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96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-f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-a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“/etc/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leggibile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-ne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corretto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1642-5AA5-4F44-9C0D-5204C4CF3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7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2"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"2 &lt;=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&gt;=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53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B8D53-C1E1-AF41-8CF8-D1814E98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caso</a:t>
            </a:r>
            <a:r>
              <a:rPr lang="en-GB" dirty="0"/>
              <a:t> un </a:t>
            </a:r>
            <a:r>
              <a:rPr lang="en-GB" i="1" dirty="0" err="1"/>
              <a:t>blocco</a:t>
            </a:r>
            <a:r>
              <a:rPr lang="en-GB" i="1" dirty="0"/>
              <a:t> if</a:t>
            </a:r>
            <a:r>
              <a:rPr lang="en-GB" dirty="0"/>
              <a:t> </a:t>
            </a:r>
            <a:r>
              <a:rPr lang="en-GB" dirty="0" err="1"/>
              <a:t>determini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poche</a:t>
            </a:r>
            <a:r>
              <a:rPr lang="en-GB" dirty="0"/>
              <a:t> </a:t>
            </a:r>
            <a:r>
              <a:rPr lang="en-GB" dirty="0" err="1"/>
              <a:t>istruzioni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forma </a:t>
            </a:r>
            <a:r>
              <a:rPr lang="en-GB" dirty="0" err="1"/>
              <a:t>sintetica</a:t>
            </a:r>
            <a:r>
              <a:rPr lang="en-GB" dirty="0"/>
              <a:t> (&amp;&amp;, ||)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0 ]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0 ] || echo “fail”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|| echo “fail”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&amp;&amp; (echo “pass”;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39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46EB3B-AA12-904E-8F3D-32DBF3F0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effettuare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operazioni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pattern matching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costrutto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if-test. </a:t>
            </a:r>
            <a:r>
              <a:rPr lang="en-GB" dirty="0"/>
              <a:t>Per </a:t>
            </a:r>
            <a:r>
              <a:rPr lang="en-GB" dirty="0" err="1"/>
              <a:t>ovviare</a:t>
            </a:r>
            <a:r>
              <a:rPr lang="en-GB" dirty="0"/>
              <a:t> al </a:t>
            </a:r>
            <a:r>
              <a:rPr lang="en-GB" dirty="0" err="1"/>
              <a:t>problema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utilizza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costrutto</a:t>
            </a:r>
            <a:r>
              <a:rPr lang="en-GB" dirty="0"/>
              <a:t> switch-case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abbina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pattern matching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confronti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sintetico</a:t>
            </a:r>
            <a:r>
              <a:rPr lang="en-GB" dirty="0"/>
              <a:t> (</a:t>
            </a:r>
            <a:r>
              <a:rPr lang="en-GB" dirty="0" err="1"/>
              <a:t>evitando</a:t>
            </a:r>
            <a:r>
              <a:rPr lang="en-GB" dirty="0"/>
              <a:t> else if).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== “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!= “[0-9]*”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3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4AE-DD63-1B42-BF67-0DE6837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2BF-1EDB-CD41-A91D-5FD58734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espressione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1FF3-A106-8544-9675-1D55479A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16" y="1600202"/>
            <a:ext cx="39707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if [ $# -ne 1 ]; then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echo "usage: $0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"$1"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assoluto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”Nome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semplice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;;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EA4D-FBA2-5A45-B6C4-7E5FDDE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5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98C-5C7C-144D-8F16-B9E769A8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8C3C-548F-4340-9B55-3319C74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Editare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script. La prima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(shebang)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specifica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l’interprete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successivi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(#!/bin/bash). </a:t>
            </a:r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un </a:t>
            </a:r>
            <a:r>
              <a:rPr lang="en-GB" altLang="it-IT" dirty="0" err="1"/>
              <a:t>linguaggio</a:t>
            </a:r>
            <a:r>
              <a:rPr lang="en-GB" altLang="it-IT" dirty="0"/>
              <a:t> </a:t>
            </a:r>
            <a:r>
              <a:rPr lang="en-GB" altLang="it-IT" dirty="0" err="1"/>
              <a:t>interpretato</a:t>
            </a:r>
            <a:r>
              <a:rPr lang="en-GB" altLang="it-IT" dirty="0"/>
              <a:t> (non </a:t>
            </a:r>
            <a:r>
              <a:rPr lang="en-GB" altLang="it-IT" dirty="0" err="1"/>
              <a:t>compilato</a:t>
            </a:r>
            <a:r>
              <a:rPr lang="en-GB" altLang="it-IT" dirty="0"/>
              <a:t>)! </a:t>
            </a:r>
          </a:p>
          <a:p>
            <a:r>
              <a:rPr lang="en-GB" altLang="it-IT" dirty="0" err="1"/>
              <a:t>Tutte</a:t>
            </a:r>
            <a:r>
              <a:rPr lang="en-GB" altLang="it-IT" dirty="0"/>
              <a:t> le </a:t>
            </a:r>
            <a:r>
              <a:rPr lang="en-GB" altLang="it-IT" dirty="0" err="1"/>
              <a:t>altre</a:t>
            </a:r>
            <a:r>
              <a:rPr lang="en-GB" altLang="it-IT" dirty="0"/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iniziano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con #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sono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commenti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nel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codice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Rendere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eseguibile</a:t>
            </a: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755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</a:t>
            </a: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34DC-10A6-AF40-9532-64FB26E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3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iterativi</a:t>
            </a:r>
          </a:p>
        </p:txBody>
      </p:sp>
    </p:spTree>
    <p:extLst>
      <p:ext uri="{BB962C8B-B14F-4D97-AF65-F5344CB8AC3E}">
        <p14:creationId xmlns:p14="http://schemas.microsoft.com/office/powerpoint/2010/main" val="145723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argomento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2 3 4 5;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nomi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in home directory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/*;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3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commando_esegue_con_successo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…		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contatore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=10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[ "$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 -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0 ];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=$(expr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– 1)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12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Espansione</a:t>
            </a:r>
            <a:r>
              <a:rPr lang="en-GB" dirty="0"/>
              <a:t> </a:t>
            </a:r>
            <a:r>
              <a:rPr lang="en-GB" dirty="0" err="1"/>
              <a:t>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Filesystem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contententi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conseguenza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l’espansione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script (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soprattutto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file!)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effettuata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“”. </a:t>
            </a: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/*;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if [ -f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[ -d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touch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 Rossi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line 4: [: /home/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binary operator expected</a:t>
            </a:r>
          </a:p>
          <a:p>
            <a:pPr>
              <a:lnSpc>
                <a:spcPct val="80000"/>
              </a:lnSpc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048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4165282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Funzioni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-n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"$1"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"$f"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[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$? -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Definite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nomefunzione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  …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GB" sz="2000" dirty="0" err="1"/>
              <a:t>Accedono</a:t>
            </a:r>
            <a:r>
              <a:rPr lang="en-GB" sz="2000" dirty="0"/>
              <a:t> a </a:t>
            </a:r>
            <a:r>
              <a:rPr lang="en-GB" sz="2000" dirty="0" err="1"/>
              <a:t>parametri</a:t>
            </a:r>
            <a:r>
              <a:rPr lang="en-GB" sz="2000" dirty="0"/>
              <a:t> di </a:t>
            </a:r>
            <a:r>
              <a:rPr lang="en-GB" sz="2000" dirty="0" err="1"/>
              <a:t>invocazione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$1 … $n </a:t>
            </a:r>
            <a:r>
              <a:rPr lang="en-GB" sz="2000" dirty="0"/>
              <a:t>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  <a:p>
            <a:r>
              <a:rPr lang="en-GB" sz="2000" dirty="0" err="1"/>
              <a:t>Ritornano</a:t>
            </a:r>
            <a:r>
              <a:rPr lang="en-GB" sz="2000" dirty="0"/>
              <a:t> 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istruzione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GB" sz="2000" dirty="0"/>
              <a:t> (script </a:t>
            </a:r>
            <a:r>
              <a:rPr lang="en-GB" sz="2000" dirty="0" err="1"/>
              <a:t>usano</a:t>
            </a:r>
            <a:r>
              <a:rPr lang="en-GB" sz="2000" dirty="0"/>
              <a:t> exit)</a:t>
            </a:r>
          </a:p>
          <a:p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ritorno</a:t>
            </a:r>
            <a:r>
              <a:rPr lang="en-GB" sz="2000" dirty="0"/>
              <a:t> </a:t>
            </a:r>
            <a:r>
              <a:rPr lang="en-GB" sz="2000" dirty="0" err="1"/>
              <a:t>possono</a:t>
            </a:r>
            <a:r>
              <a:rPr lang="en-GB" sz="2000" dirty="0"/>
              <a:t> </a:t>
            </a:r>
            <a:r>
              <a:rPr lang="en-GB" sz="2000" dirty="0" err="1"/>
              <a:t>essere</a:t>
            </a:r>
            <a:r>
              <a:rPr lang="en-GB" sz="2000" dirty="0"/>
              <a:t> </a:t>
            </a:r>
            <a:r>
              <a:rPr lang="en-GB" sz="2000" dirty="0" err="1"/>
              <a:t>letti</a:t>
            </a:r>
            <a:r>
              <a:rPr lang="en-GB" sz="2000" dirty="0"/>
              <a:t> dal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$?</a:t>
            </a:r>
            <a:r>
              <a:rPr lang="en-GB" sz="2000" dirty="0"/>
              <a:t> 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</p:txBody>
      </p:sp>
    </p:spTree>
    <p:extLst>
      <p:ext uri="{BB962C8B-B14F-4D97-AF65-F5344CB8AC3E}">
        <p14:creationId xmlns:p14="http://schemas.microsoft.com/office/powerpoint/2010/main" val="3388815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multi-file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.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process "$f"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if [ $? 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0 ]; then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echo -n "$1"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341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67048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Definizioni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36AA-8A09-5F43-91A7-2EF25C3E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=()     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vuoto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=(1 2 3)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all’intero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+=(4 5)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aggiunge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ad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esistente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[0]=3  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sovrascrive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${!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validi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${#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[@]: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s:n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partendo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da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285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653B-E39B-C54D-9B7C-5A2CA128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files=(/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/log/syslog)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marzia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searching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${#files[@]}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files with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keywords"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press enter to continue..."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${files[@]};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for k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l=$(cat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grep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"*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found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occurrences of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done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7869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Total number of inputs: $#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First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Second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AAPL GOOGL MSFT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number of inputs: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First input: AAPL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Second input: GOOGL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3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Best </a:t>
            </a:r>
            <a:r>
              <a:rPr lang="it-IT" dirty="0" err="1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483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5100" dirty="0" err="1"/>
              <a:t>Nello</a:t>
            </a:r>
            <a:r>
              <a:rPr lang="en-GB" sz="5100" dirty="0"/>
              <a:t> </a:t>
            </a:r>
            <a:r>
              <a:rPr lang="en-GB" sz="5100" dirty="0" err="1"/>
              <a:t>sviluppo</a:t>
            </a:r>
            <a:r>
              <a:rPr lang="en-GB" sz="5100" dirty="0"/>
              <a:t> di script </a:t>
            </a:r>
            <a:r>
              <a:rPr lang="en-GB" sz="5100" dirty="0" err="1"/>
              <a:t>è</a:t>
            </a:r>
            <a:r>
              <a:rPr lang="en-GB" sz="5100" dirty="0"/>
              <a:t> </a:t>
            </a:r>
            <a:r>
              <a:rPr lang="en-GB" sz="5100" dirty="0" err="1"/>
              <a:t>buona</a:t>
            </a:r>
            <a:r>
              <a:rPr lang="en-GB" sz="5100" dirty="0"/>
              <a:t> </a:t>
            </a:r>
            <a:r>
              <a:rPr lang="en-GB" sz="5100" dirty="0" err="1"/>
              <a:t>norma</a:t>
            </a:r>
            <a:r>
              <a:rPr lang="en-GB" sz="5100" dirty="0"/>
              <a:t> (</a:t>
            </a:r>
            <a:r>
              <a:rPr lang="en-GB" sz="5100" i="1" dirty="0"/>
              <a:t>best practice</a:t>
            </a:r>
            <a:r>
              <a:rPr lang="en-GB" sz="5100" dirty="0"/>
              <a:t>) </a:t>
            </a:r>
            <a:r>
              <a:rPr lang="en-GB" sz="5100" dirty="0" err="1"/>
              <a:t>aderire</a:t>
            </a:r>
            <a:r>
              <a:rPr lang="en-GB" sz="5100" dirty="0"/>
              <a:t> ad un </a:t>
            </a:r>
            <a:r>
              <a:rPr lang="en-GB" sz="5100" dirty="0" err="1"/>
              <a:t>canovaccio</a:t>
            </a:r>
            <a:r>
              <a:rPr lang="en-GB" sz="5100" dirty="0"/>
              <a:t> </a:t>
            </a:r>
            <a:r>
              <a:rPr lang="en-GB" sz="5100" dirty="0" err="1"/>
              <a:t>noto</a:t>
            </a:r>
            <a:r>
              <a:rPr lang="en-GB" sz="5100" dirty="0"/>
              <a:t> e </a:t>
            </a:r>
            <a:r>
              <a:rPr lang="en-GB" sz="5100" dirty="0" err="1"/>
              <a:t>consolidato</a:t>
            </a:r>
            <a:endParaRPr lang="en-GB" sz="5100" dirty="0"/>
          </a:p>
          <a:p>
            <a:endParaRPr lang="en-GB" sz="5100" dirty="0"/>
          </a:p>
          <a:p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Definizione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endParaRPr lang="en-GB" sz="5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7030A0"/>
                </a:solidFill>
              </a:rPr>
              <a:t>Definizione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variabili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globali</a:t>
            </a:r>
            <a:endParaRPr lang="en-GB" sz="5100" dirty="0">
              <a:solidFill>
                <a:srgbClr val="7030A0"/>
              </a:solidFill>
            </a:endParaRPr>
          </a:p>
          <a:p>
            <a:r>
              <a:rPr lang="en-GB" sz="5100" dirty="0" err="1"/>
              <a:t>Definizione</a:t>
            </a:r>
            <a:r>
              <a:rPr lang="en-GB" sz="5100" dirty="0"/>
              <a:t> </a:t>
            </a:r>
            <a:r>
              <a:rPr lang="en-GB" sz="5100" dirty="0" err="1"/>
              <a:t>funzioni</a:t>
            </a:r>
            <a:endParaRPr lang="en-GB" sz="5100" dirty="0"/>
          </a:p>
          <a:p>
            <a:r>
              <a:rPr lang="en-GB" sz="5100" dirty="0" err="1">
                <a:solidFill>
                  <a:srgbClr val="00B050"/>
                </a:solidFill>
              </a:rPr>
              <a:t>Controllo</a:t>
            </a:r>
            <a:r>
              <a:rPr lang="en-GB" sz="5100" dirty="0">
                <a:solidFill>
                  <a:srgbClr val="00B050"/>
                </a:solidFill>
              </a:rPr>
              <a:t> </a:t>
            </a:r>
            <a:r>
              <a:rPr lang="en-GB" sz="5100" dirty="0" err="1">
                <a:solidFill>
                  <a:srgbClr val="00B050"/>
                </a:solidFill>
              </a:rPr>
              <a:t>parametri</a:t>
            </a:r>
            <a:endParaRPr lang="en-GB" sz="5100" dirty="0">
              <a:solidFill>
                <a:srgbClr val="00B050"/>
              </a:solidFill>
            </a:endParaRPr>
          </a:p>
          <a:p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Corpo</a:t>
            </a:r>
            <a:r>
              <a:rPr lang="en-GB" sz="5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principale</a:t>
            </a:r>
            <a:endParaRPr lang="en-GB" sz="5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FF0000"/>
                </a:solidFill>
              </a:rPr>
              <a:t>Terminazione</a:t>
            </a:r>
            <a:endParaRPr lang="en-GB" sz="5100" dirty="0">
              <a:solidFill>
                <a:srgbClr val="FF0000"/>
              </a:solidFill>
            </a:endParaRPr>
          </a:p>
          <a:p>
            <a:endParaRPr lang="en-GB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31DC5-3861-0146-B5BD-1BF5B92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512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USAGE="usage: $0 </a:t>
            </a:r>
            <a:r>
              <a:rPr lang="en-GB" sz="1000" dirty="0" err="1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dirname</a:t>
            </a: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$# -ne 1 ]; then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solidFill>
                <a:srgbClr val="00B050"/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! -d "$1" -o ! -x "$1"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 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F=0; D=0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for 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in "$1"/*; do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-f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F=$(expr $F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  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-d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D=$(expr $D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echo "#files=$F, #directories=$D"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0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 (Best Practices)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Trattandosi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antico,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ancora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(in Python,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recente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obbligatoria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!).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comunque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fondamentale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importanza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MAIUSCOLE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USAGE=“$0 usage: ...”)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via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condizioni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verificate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 script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ritornando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errore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1). Questa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pratica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eccessiva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uscita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0) da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1).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differenziare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tipi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possono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numeri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&gt; 1 (exit 2)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filesystem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moderni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motivo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fuori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file)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vanno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espanse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doppie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virgolette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(echo “$filename”)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79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oppure 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non specifichiamo un percorso - ma solo un nome -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cerca un programma eseguibile nell’elenco di cartelle rappresentato dalla variabile PATH. </a:t>
            </a:r>
          </a:p>
          <a:p>
            <a:pPr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PATH non contiene la cartella punto ( . ) che indica la cartella corrente, i programmi non vengono trovati anche se si trovano nella cartella corrente. Due opzioni:</a:t>
            </a:r>
          </a:p>
          <a:p>
            <a:pPr lvl="1">
              <a:lnSpc>
                <a:spcPct val="80000"/>
              </a:lnSpc>
            </a:pP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Invocazione tramite percorso esplicito relativo o assoluto (da preferire) </a:t>
            </a: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Modifica alla variabile PATH (uso didattico)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PATH=$PATH:.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55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speciali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 di uno script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accedere ad un gruppo di variabili speciali che rendono possibile lo sviluppo</a:t>
            </a:r>
          </a:p>
          <a:p>
            <a:pPr>
              <a:lnSpc>
                <a:spcPct val="70000"/>
              </a:lnSpc>
            </a:pP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$0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Il nome dello script in esecuzione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$1, $2, ….. $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n-esimo parametro passato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tutti i parametri passati 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come $* ma in forma di lista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$#</a:t>
            </a:r>
            <a:r>
              <a:rPr lang="it-IT" altLang="it-IT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parametri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PID della 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$?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valore di ritorno dell’ultimo comando (exit)</a:t>
            </a:r>
          </a:p>
          <a:p>
            <a:pPr>
              <a:lnSpc>
                <a:spcPct val="70000"/>
              </a:lnSpc>
            </a:pP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elimina il primo parametro dalla lista $1...$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tutti gli altri scorrono indietro di una posizione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exit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shell (e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di </a:t>
            </a:r>
            <a:r>
              <a:rPr lang="en-GB" dirty="0" err="1"/>
              <a:t>uno</a:t>
            </a:r>
            <a:r>
              <a:rPr lang="en-GB" dirty="0"/>
              <a:t> script) e </a:t>
            </a:r>
            <a:r>
              <a:rPr lang="en-GB" dirty="0" err="1"/>
              <a:t>ritorna</a:t>
            </a:r>
            <a:r>
              <a:rPr lang="en-GB" dirty="0"/>
              <a:t> al </a:t>
            </a:r>
            <a:r>
              <a:rPr lang="en-GB" dirty="0" err="1"/>
              <a:t>chiamante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[0, 255]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bash         </a:t>
            </a:r>
            <a:r>
              <a:rPr lang="en-GB" i="1" dirty="0"/>
              <a:t># (</a:t>
            </a:r>
            <a:r>
              <a:rPr lang="en-GB" i="1" dirty="0" err="1"/>
              <a:t>avvio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exit 15     </a:t>
            </a:r>
            <a:r>
              <a:rPr lang="en-GB" i="1" dirty="0"/>
              <a:t># (</a:t>
            </a:r>
            <a:r>
              <a:rPr lang="en-GB" i="1" dirty="0" err="1"/>
              <a:t>terminazione</a:t>
            </a:r>
            <a:r>
              <a:rPr lang="en-GB" i="1" dirty="0"/>
              <a:t> sotto-shell con </a:t>
            </a:r>
            <a:r>
              <a:rPr lang="en-GB" i="1" dirty="0" err="1"/>
              <a:t>valore</a:t>
            </a:r>
            <a:r>
              <a:rPr lang="en-GB" i="1" dirty="0"/>
              <a:t> 15)</a:t>
            </a:r>
          </a:p>
          <a:p>
            <a:pPr marL="42862" indent="0">
              <a:buNone/>
            </a:pPr>
            <a:r>
              <a:rPr lang="en-GB" dirty="0"/>
              <a:t>$ echo $?</a:t>
            </a:r>
          </a:p>
          <a:p>
            <a:pPr marL="42862" indent="0">
              <a:buNone/>
            </a:pPr>
            <a:r>
              <a:rPr lang="en-GB" dirty="0"/>
              <a:t>15</a:t>
            </a:r>
          </a:p>
          <a:p>
            <a:pPr marL="42862" indent="0">
              <a:buNone/>
            </a:pPr>
            <a:r>
              <a:rPr lang="en-GB" dirty="0"/>
              <a:t>$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expr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matematiche</a:t>
            </a:r>
            <a:r>
              <a:rPr lang="en-GB" dirty="0"/>
              <a:t>. </a:t>
            </a:r>
            <a:r>
              <a:rPr lang="en-GB" dirty="0" err="1"/>
              <a:t>Spesso</a:t>
            </a:r>
            <a:r>
              <a:rPr lang="en-GB" dirty="0"/>
              <a:t> utile </a:t>
            </a:r>
            <a:r>
              <a:rPr lang="en-GB" dirty="0" err="1"/>
              <a:t>negli</a:t>
            </a:r>
            <a:r>
              <a:rPr lang="en-GB" dirty="0"/>
              <a:t> script in </a:t>
            </a:r>
            <a:r>
              <a:rPr lang="en-GB" dirty="0" err="1"/>
              <a:t>abbinamento</a:t>
            </a:r>
            <a:r>
              <a:rPr lang="en-GB" dirty="0"/>
              <a:t> a </a:t>
            </a:r>
            <a:r>
              <a:rPr lang="en-GB" dirty="0" err="1"/>
              <a:t>costrutti</a:t>
            </a:r>
            <a:r>
              <a:rPr lang="en-GB" dirty="0"/>
              <a:t> </a:t>
            </a:r>
            <a:r>
              <a:rPr lang="en-GB" dirty="0" err="1"/>
              <a:t>iterativi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aritmetiche</a:t>
            </a:r>
            <a:r>
              <a:rPr lang="en-GB" dirty="0"/>
              <a:t>: +,-,*,/,%</a:t>
            </a:r>
          </a:p>
          <a:p>
            <a:pPr lvl="1"/>
            <a:r>
              <a:rPr lang="en-GB" dirty="0"/>
              <a:t>Op. di </a:t>
            </a:r>
            <a:r>
              <a:rPr lang="en-GB" dirty="0" err="1"/>
              <a:t>confronto</a:t>
            </a:r>
            <a:r>
              <a:rPr lang="en-GB" dirty="0"/>
              <a:t>: &lt;, &lt;=, ==, !=, &gt;=, &gt;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logiche</a:t>
            </a:r>
            <a:r>
              <a:rPr lang="en-GB" dirty="0"/>
              <a:t>: &amp;, |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expr 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GB" dirty="0"/>
              <a:t>* 6</a:t>
            </a:r>
          </a:p>
          <a:p>
            <a:pPr marL="42862" indent="0">
              <a:buNone/>
            </a:pPr>
            <a:r>
              <a:rPr lang="en-GB" dirty="0"/>
              <a:t>12</a:t>
            </a:r>
          </a:p>
          <a:p>
            <a:pPr marL="42862" indent="0">
              <a:buNone/>
            </a:pPr>
            <a:r>
              <a:rPr lang="en-GB" dirty="0"/>
              <a:t>$ A=12</a:t>
            </a:r>
          </a:p>
          <a:p>
            <a:pPr marL="42862" indent="0">
              <a:buNone/>
            </a:pPr>
            <a:r>
              <a:rPr lang="en-GB" dirty="0"/>
              <a:t>$ A=$(expr $A - 1)</a:t>
            </a:r>
          </a:p>
          <a:p>
            <a:pPr marL="42862" indent="0">
              <a:buNone/>
            </a:pPr>
            <a:r>
              <a:rPr lang="en-GB" dirty="0"/>
              <a:t>$ echo $A</a:t>
            </a:r>
          </a:p>
          <a:p>
            <a:pPr marL="42862" indent="0">
              <a:buNone/>
            </a:pPr>
            <a:r>
              <a:rPr lang="en-GB" dirty="0"/>
              <a:t>$ 11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2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di controllo</a:t>
            </a:r>
          </a:p>
        </p:txBody>
      </p:sp>
    </p:spTree>
    <p:extLst>
      <p:ext uri="{BB962C8B-B14F-4D97-AF65-F5344CB8AC3E}">
        <p14:creationId xmlns:p14="http://schemas.microsoft.com/office/powerpoint/2010/main" val="19522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commando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verifiche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di </a:t>
            </a:r>
            <a:r>
              <a:rPr lang="en-GB" dirty="0" err="1"/>
              <a:t>varia</a:t>
            </a:r>
            <a:r>
              <a:rPr lang="en-GB" dirty="0"/>
              <a:t> </a:t>
            </a:r>
            <a:r>
              <a:rPr lang="en-GB" dirty="0" err="1"/>
              <a:t>natura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stringhe</a:t>
            </a:r>
            <a:r>
              <a:rPr lang="en-GB" dirty="0"/>
              <a:t> (</a:t>
            </a:r>
            <a:r>
              <a:rPr lang="en-GB" dirty="0" err="1"/>
              <a:t>interpretandole</a:t>
            </a:r>
            <a:r>
              <a:rPr lang="en-GB" dirty="0"/>
              <a:t> in base </a:t>
            </a:r>
            <a:r>
              <a:rPr lang="en-GB" dirty="0" err="1"/>
              <a:t>ai</a:t>
            </a:r>
            <a:r>
              <a:rPr lang="en-GB" dirty="0"/>
              <a:t> </a:t>
            </a:r>
            <a:r>
              <a:rPr lang="en-GB" dirty="0" err="1"/>
              <a:t>casi</a:t>
            </a:r>
            <a:r>
              <a:rPr lang="en-GB" dirty="0"/>
              <a:t> come </a:t>
            </a:r>
            <a:r>
              <a:rPr lang="en-GB" dirty="0" err="1"/>
              <a:t>stringhe</a:t>
            </a:r>
            <a:r>
              <a:rPr lang="en-GB" dirty="0"/>
              <a:t>, numeri, o file).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avvenuto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ritorna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0,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altrimenti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1.</a:t>
            </a:r>
          </a:p>
          <a:p>
            <a:pPr marL="342900" lvl="1" indent="0">
              <a:buNone/>
            </a:pPr>
            <a:endParaRPr lang="en-GB" dirty="0"/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–f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–d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2327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10061</TotalTime>
  <Words>1956</Words>
  <Application>Microsoft Macintosh PowerPoint</Application>
  <PresentationFormat>On-screen Show (4:3)</PresentationFormat>
  <Paragraphs>428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HGGothicE</vt:lpstr>
      <vt:lpstr>宋体</vt:lpstr>
      <vt:lpstr>Arial</vt:lpstr>
      <vt:lpstr>Calibri</vt:lpstr>
      <vt:lpstr>Consolas</vt:lpstr>
      <vt:lpstr>Nicola</vt:lpstr>
      <vt:lpstr>Bash Scripting</vt:lpstr>
      <vt:lpstr>Bash Script</vt:lpstr>
      <vt:lpstr>Bash Script</vt:lpstr>
      <vt:lpstr>Bash Script</vt:lpstr>
      <vt:lpstr>Variabili speciali</vt:lpstr>
      <vt:lpstr>exit</vt:lpstr>
      <vt:lpstr>expr</vt:lpstr>
      <vt:lpstr>Costrutti di controllo</vt:lpstr>
      <vt:lpstr>test</vt:lpstr>
      <vt:lpstr>test (strings)</vt:lpstr>
      <vt:lpstr>test (numbers)</vt:lpstr>
      <vt:lpstr>test (files)</vt:lpstr>
      <vt:lpstr>test (logic)</vt:lpstr>
      <vt:lpstr>[</vt:lpstr>
      <vt:lpstr>if</vt:lpstr>
      <vt:lpstr>if</vt:lpstr>
      <vt:lpstr>if (forma sintetica)</vt:lpstr>
      <vt:lpstr>case</vt:lpstr>
      <vt:lpstr>case</vt:lpstr>
      <vt:lpstr>Costrutti iterativi</vt:lpstr>
      <vt:lpstr>for</vt:lpstr>
      <vt:lpstr>while</vt:lpstr>
      <vt:lpstr>Espansione variabili</vt:lpstr>
      <vt:lpstr>Funzioni</vt:lpstr>
      <vt:lpstr>Funzioni</vt:lpstr>
      <vt:lpstr>Script multi-file</vt:lpstr>
      <vt:lpstr>Arrays</vt:lpstr>
      <vt:lpstr>Definizioni</vt:lpstr>
      <vt:lpstr>Esempio</vt:lpstr>
      <vt:lpstr>Best Practices</vt:lpstr>
      <vt:lpstr>Struttura script</vt:lpstr>
      <vt:lpstr>Struttura script (Best Practices)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384</cp:revision>
  <cp:lastPrinted>2020-03-25T18:04:48Z</cp:lastPrinted>
  <dcterms:created xsi:type="dcterms:W3CDTF">2011-09-06T09:06:15Z</dcterms:created>
  <dcterms:modified xsi:type="dcterms:W3CDTF">2020-03-27T22:19:50Z</dcterms:modified>
</cp:coreProperties>
</file>