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gif" ContentType="image/gif"/>
  <Override PartName="/ppt/slides/slide69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71.xml" ContentType="application/vnd.openxmlformats-officedocument.presentationml.slide+xml"/>
  <Override PartName="/ppt/slides/slide32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s/slide70.xml" ContentType="application/vnd.openxmlformats-officedocument.presentationml.slide+xml"/>
  <Override PartName="/ppt/slides/slide31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73"/>
  </p:notesMasterIdLst>
  <p:sldIdLst>
    <p:sldId id="330" r:id="rId2"/>
    <p:sldId id="256" r:id="rId3"/>
    <p:sldId id="319" r:id="rId4"/>
    <p:sldId id="32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2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35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24" r:id="rId40"/>
    <p:sldId id="325" r:id="rId41"/>
    <p:sldId id="327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31" r:id="rId53"/>
    <p:sldId id="302" r:id="rId54"/>
    <p:sldId id="332" r:id="rId55"/>
    <p:sldId id="303" r:id="rId56"/>
    <p:sldId id="305" r:id="rId57"/>
    <p:sldId id="306" r:id="rId58"/>
    <p:sldId id="321" r:id="rId59"/>
    <p:sldId id="322" r:id="rId60"/>
    <p:sldId id="333" r:id="rId61"/>
    <p:sldId id="336" r:id="rId62"/>
    <p:sldId id="301" r:id="rId63"/>
    <p:sldId id="308" r:id="rId64"/>
    <p:sldId id="304" r:id="rId65"/>
    <p:sldId id="307" r:id="rId66"/>
    <p:sldId id="309" r:id="rId67"/>
    <p:sldId id="310" r:id="rId68"/>
    <p:sldId id="311" r:id="rId69"/>
    <p:sldId id="312" r:id="rId70"/>
    <p:sldId id="320" r:id="rId71"/>
    <p:sldId id="316" r:id="rId72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48" y="-104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8B2F-7F0D-3D4A-9758-6D0EFF77CFAD}" type="datetimeFigureOut">
              <a:rPr lang="en-US" smtClean="0"/>
              <a:pPr/>
              <a:t>8/14/13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BCB6-DAEF-3D4C-AE7C-9D2A39077D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8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Show </a:t>
            </a:r>
            <a:r>
              <a:rPr lang="es-ES_tradnl" dirty="0" err="1" smtClean="0"/>
              <a:t>client</a:t>
            </a:r>
            <a:r>
              <a:rPr lang="es-ES_tradnl" dirty="0" smtClean="0"/>
              <a:t>/</a:t>
            </a:r>
            <a:r>
              <a:rPr lang="es-ES_tradnl" dirty="0" err="1" smtClean="0"/>
              <a:t>server</a:t>
            </a:r>
            <a:r>
              <a:rPr lang="es-ES_tradnl" dirty="0" smtClean="0"/>
              <a:t> </a:t>
            </a:r>
            <a:r>
              <a:rPr lang="es-ES_tradnl" dirty="0" err="1" smtClean="0"/>
              <a:t>slides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here</a:t>
            </a:r>
            <a:r>
              <a:rPr lang="es-ES_tradnl" baseline="0" dirty="0" smtClean="0"/>
              <a:t>?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tabLst>
                <a:tab pos="546100" algn="l"/>
                <a:tab pos="546100" algn="l"/>
              </a:tabLst>
            </a:pPr>
            <a:r>
              <a:rPr lang="en-CA" sz="1200" dirty="0" smtClean="0">
                <a:solidFill>
                  <a:srgbClr val="FFFFFF"/>
                </a:solidFill>
                <a:latin typeface="Arial"/>
                <a:cs typeface="Arial"/>
              </a:rPr>
              <a:t>A hierarchy/tree for describing elements on the page</a:t>
            </a:r>
            <a:endParaRPr lang="en-CA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495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n-US" dirty="0" smtClean="0"/>
              <a:t>http://www.w3schools.com/jsref/dom_obj_document.asp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n-US" dirty="0" smtClean="0"/>
              <a:t>http://www.w3schools.com/jsref/dom_obj_document.asp</a:t>
            </a:r>
          </a:p>
          <a:p>
            <a:endParaRPr lang="en-US" dirty="0" smtClean="0"/>
          </a:p>
          <a:p>
            <a:r>
              <a:rPr lang="en-US" dirty="0" smtClean="0"/>
              <a:t>Write a </a:t>
            </a:r>
            <a:r>
              <a:rPr lang="en-US" dirty="0" err="1" smtClean="0"/>
              <a:t>changeText</a:t>
            </a:r>
            <a:r>
              <a:rPr lang="en-US" dirty="0" smtClean="0"/>
              <a:t> function as a class</a:t>
            </a:r>
          </a:p>
          <a:p>
            <a:endParaRPr lang="en-US" dirty="0" smtClean="0"/>
          </a:p>
          <a:p>
            <a:r>
              <a:rPr lang="en-US" dirty="0" smtClean="0"/>
              <a:t>function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changeText</a:t>
            </a:r>
            <a:r>
              <a:rPr lang="en-US" baseline="0" dirty="0" smtClean="0"/>
              <a:t>() {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document.getElementById(‘boldStuff’).innerHTML</a:t>
            </a:r>
            <a:r>
              <a:rPr lang="en-US" baseline="0" dirty="0" smtClean="0"/>
              <a:t> = ‘Fred </a:t>
            </a:r>
            <a:r>
              <a:rPr lang="en-US" baseline="0" dirty="0" err="1" smtClean="0"/>
              <a:t>Flinstone</a:t>
            </a:r>
            <a:r>
              <a:rPr lang="en-US" baseline="0" dirty="0" smtClean="0"/>
              <a:t>’;</a:t>
            </a:r>
          </a:p>
          <a:p>
            <a:r>
              <a:rPr lang="en-US" baseline="0" dirty="0" smtClean="0"/>
              <a:t>}</a:t>
            </a:r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p</a:t>
            </a:r>
            <a:r>
              <a:rPr lang="en-US" baseline="0" dirty="0" smtClean="0"/>
              <a:t>&gt;Hello, &lt;</a:t>
            </a:r>
            <a:r>
              <a:rPr lang="en-US" baseline="0" dirty="0" err="1" smtClean="0"/>
              <a:t>b</a:t>
            </a:r>
            <a:r>
              <a:rPr lang="en-US" baseline="0" dirty="0" smtClean="0"/>
              <a:t> id=“</a:t>
            </a:r>
            <a:r>
              <a:rPr lang="en-US" baseline="0" dirty="0" err="1" smtClean="0"/>
              <a:t>boldStuff</a:t>
            </a:r>
            <a:r>
              <a:rPr lang="en-US" baseline="0" dirty="0" smtClean="0"/>
              <a:t>”&gt;dude&lt;/</a:t>
            </a:r>
            <a:r>
              <a:rPr lang="en-US" baseline="0" dirty="0" err="1" smtClean="0"/>
              <a:t>b</a:t>
            </a:r>
            <a:r>
              <a:rPr lang="en-US" baseline="0" dirty="0" smtClean="0"/>
              <a:t>&gt;&lt;/</a:t>
            </a:r>
            <a:r>
              <a:rPr lang="en-US" baseline="0" dirty="0" err="1" smtClean="0"/>
              <a:t>p</a:t>
            </a:r>
            <a:r>
              <a:rPr lang="en-US" baseline="0" dirty="0" smtClean="0"/>
              <a:t>&gt;</a:t>
            </a:r>
          </a:p>
          <a:p>
            <a:r>
              <a:rPr lang="en-US" baseline="0" dirty="0" smtClean="0"/>
              <a:t>&lt;input type =‘button’ </a:t>
            </a:r>
            <a:r>
              <a:rPr lang="en-US" baseline="0" dirty="0" err="1" smtClean="0"/>
              <a:t>onclick</a:t>
            </a:r>
            <a:r>
              <a:rPr lang="en-US" baseline="0" dirty="0" smtClean="0"/>
              <a:t>=‘</a:t>
            </a:r>
            <a:r>
              <a:rPr lang="en-US" baseline="0" dirty="0" err="1" smtClean="0"/>
              <a:t>changeText</a:t>
            </a:r>
            <a:r>
              <a:rPr lang="en-US" baseline="0" dirty="0" smtClean="0"/>
              <a:t>()’ value=‘Change Text’/&gt;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Point</a:t>
            </a:r>
            <a:r>
              <a:rPr lang="es-ES_tradnl" dirty="0" smtClean="0"/>
              <a:t> out </a:t>
            </a:r>
            <a:r>
              <a:rPr lang="es-ES_tradnl" dirty="0" err="1" smtClean="0"/>
              <a:t>that</a:t>
            </a:r>
            <a:r>
              <a:rPr lang="es-ES_tradnl" dirty="0" smtClean="0"/>
              <a:t> scripts are </a:t>
            </a:r>
            <a:r>
              <a:rPr lang="es-ES_tradnl" dirty="0" err="1" smtClean="0"/>
              <a:t>loaded</a:t>
            </a:r>
            <a:r>
              <a:rPr lang="es-ES_tradnl" baseline="0" dirty="0" smtClean="0"/>
              <a:t> at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bottom</a:t>
            </a:r>
            <a:r>
              <a:rPr lang="es-ES_tradnl" baseline="0" dirty="0" smtClean="0"/>
              <a:t>, so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give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page</a:t>
            </a:r>
            <a:r>
              <a:rPr lang="es-ES_tradnl" baseline="0" dirty="0" smtClean="0"/>
              <a:t> time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render </a:t>
            </a:r>
            <a:r>
              <a:rPr lang="es-ES_tradnl" baseline="0" dirty="0" err="1" smtClean="0"/>
              <a:t>first</a:t>
            </a:r>
            <a:endParaRPr lang="es-ES_tradnl" baseline="0" dirty="0" smtClean="0"/>
          </a:p>
          <a:p>
            <a:r>
              <a:rPr lang="es-ES_tradnl" baseline="0" dirty="0" smtClean="0"/>
              <a:t>CSS </a:t>
            </a:r>
            <a:r>
              <a:rPr lang="es-ES_tradnl" baseline="0" dirty="0" err="1" smtClean="0"/>
              <a:t>goes</a:t>
            </a:r>
            <a:r>
              <a:rPr lang="es-ES_tradnl" baseline="0" dirty="0" smtClean="0"/>
              <a:t> at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top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because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you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need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render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page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Open</a:t>
            </a:r>
            <a:r>
              <a:rPr lang="es-ES_tradnl" baseline="0" dirty="0" smtClean="0"/>
              <a:t> file,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students</a:t>
            </a:r>
            <a:r>
              <a:rPr lang="es-ES_tradnl" baseline="0" dirty="0" smtClean="0"/>
              <a:t> open </a:t>
            </a:r>
            <a:r>
              <a:rPr lang="es-ES_tradnl" baseline="0" dirty="0" err="1" smtClean="0"/>
              <a:t>too</a:t>
            </a:r>
            <a:r>
              <a:rPr lang="es-ES_tradnl" baseline="0" dirty="0" smtClean="0"/>
              <a:t>.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Missing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n-US" dirty="0" err="1" smtClean="0"/>
              <a:t>hide(n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n</a:t>
            </a:r>
            <a:r>
              <a:rPr lang="en-US" dirty="0" smtClean="0"/>
              <a:t> = (</a:t>
            </a:r>
            <a:r>
              <a:rPr lang="en-US" dirty="0" err="1" smtClean="0"/>
              <a:t>n</a:t>
            </a:r>
            <a:r>
              <a:rPr lang="en-US" dirty="0" smtClean="0"/>
              <a:t> + 1) % count;</a:t>
            </a:r>
          </a:p>
          <a:p>
            <a:r>
              <a:rPr lang="en-US" dirty="0" err="1" smtClean="0"/>
              <a:t>show(n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best </a:t>
            </a:r>
            <a:r>
              <a:rPr lang="es-ES_tradnl" dirty="0" err="1" smtClean="0"/>
              <a:t>way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learn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by </a:t>
            </a:r>
            <a:r>
              <a:rPr lang="es-ES_tradnl" dirty="0" err="1" smtClean="0"/>
              <a:t>doing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practice</a:t>
            </a:r>
            <a:r>
              <a:rPr lang="es-ES_tradnl" dirty="0" smtClean="0"/>
              <a:t> a </a:t>
            </a:r>
            <a:r>
              <a:rPr lang="es-ES_tradnl" dirty="0" err="1" smtClean="0"/>
              <a:t>little</a:t>
            </a:r>
            <a:r>
              <a:rPr lang="es-ES_tradnl" dirty="0" smtClean="0"/>
              <a:t> more, </a:t>
            </a:r>
            <a:r>
              <a:rPr lang="es-ES_tradnl" dirty="0" err="1" smtClean="0"/>
              <a:t>then</a:t>
            </a:r>
            <a:r>
              <a:rPr lang="es-ES_tradnl" baseline="0" dirty="0" smtClean="0"/>
              <a:t> pick a </a:t>
            </a:r>
            <a:r>
              <a:rPr lang="es-ES_tradnl" baseline="0" dirty="0" err="1" smtClean="0"/>
              <a:t>project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and</a:t>
            </a:r>
            <a:r>
              <a:rPr lang="es-ES_tradnl" baseline="0" dirty="0" smtClean="0"/>
              <a:t> stick </a:t>
            </a:r>
            <a:r>
              <a:rPr lang="es-ES_tradnl" baseline="0" dirty="0" err="1" smtClean="0"/>
              <a:t>w</a:t>
            </a:r>
            <a:r>
              <a:rPr lang="es-ES_tradnl" baseline="0" dirty="0" smtClean="0"/>
              <a:t>/ </a:t>
            </a:r>
            <a:r>
              <a:rPr lang="es-ES_tradnl" baseline="0" dirty="0" err="1" smtClean="0"/>
              <a:t>it</a:t>
            </a:r>
            <a:r>
              <a:rPr lang="es-ES_tradnl" baseline="0" dirty="0" smtClean="0"/>
              <a:t>!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open Chrome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Type</a:t>
            </a:r>
            <a:r>
              <a:rPr lang="en-US" baseline="0" dirty="0" smtClean="0"/>
              <a:t> in alert(“Hello world!”);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9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tools will become</a:t>
            </a:r>
            <a:r>
              <a:rPr lang="en-US" baseline="0" dirty="0" smtClean="0"/>
              <a:t> your best friend!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19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smtClean="0"/>
              <a:t>try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341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try this out.  Create some variables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770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http://stackoverflow.com/questions/1470488/difference-between-using-var-and-not-using-var-in-javascript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en-US" baseline="0" dirty="0" smtClean="0"/>
              <a:t> c = a</a:t>
            </a:r>
          </a:p>
          <a:p>
            <a:r>
              <a:rPr lang="en-US" dirty="0" smtClean="0"/>
              <a:t>Print a</a:t>
            </a:r>
          </a:p>
          <a:p>
            <a:r>
              <a:rPr lang="en-US" dirty="0" smtClean="0"/>
              <a:t>Print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730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need to decide when you initialize – this is called static typing</a:t>
            </a:r>
          </a:p>
          <a:p>
            <a:endParaRPr lang="en-US" dirty="0" smtClean="0"/>
          </a:p>
          <a:p>
            <a:r>
              <a:rPr lang="en-US" dirty="0" smtClean="0"/>
              <a:t>Undefined and Null</a:t>
            </a:r>
            <a:r>
              <a:rPr lang="en-US" baseline="0" dirty="0" smtClean="0"/>
              <a:t> are two different things!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368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Try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BCB6-DAEF-3D4C-AE7C-9D2A39077D5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8/14/13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30400" y="304800"/>
            <a:ext cx="9874623" cy="22159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 smtClean="0"/>
              <a:t>Welcome!  Please download </a:t>
            </a:r>
            <a:r>
              <a:rPr lang="en-US" sz="3600" dirty="0" smtClean="0"/>
              <a:t>today’s lesson files: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CA" sz="3600" b="1" dirty="0" err="1" smtClean="0">
                <a:solidFill>
                  <a:srgbClr val="FFFFFF"/>
                </a:solidFill>
                <a:latin typeface="Arial Bold"/>
                <a:cs typeface="Arial Bold"/>
              </a:rPr>
              <a:t>https</a:t>
            </a:r>
            <a:r>
              <a:rPr lang="en-CA" sz="3600" b="1" dirty="0" err="1" smtClean="0">
                <a:solidFill>
                  <a:srgbClr val="FFFFFF"/>
                </a:solidFill>
                <a:latin typeface="Arial Bold"/>
                <a:cs typeface="Arial Bold"/>
              </a:rPr>
              <a:t>://github.com/nbieber/intro-to-javascript</a:t>
            </a:r>
            <a:endParaRPr lang="en-CA" sz="3600" b="1" dirty="0" smtClean="0">
              <a:solidFill>
                <a:srgbClr val="FFFFFF"/>
              </a:solidFill>
              <a:latin typeface="Arial Bold"/>
              <a:cs typeface="Arial Bold"/>
            </a:endParaRPr>
          </a:p>
          <a:p>
            <a:pPr algn="ctr"/>
            <a:endParaRPr lang="en-CA" sz="3600" dirty="0">
              <a:solidFill>
                <a:srgbClr val="000000"/>
              </a:solidFill>
            </a:endParaRPr>
          </a:p>
        </p:txBody>
      </p:sp>
      <p:pic>
        <p:nvPicPr>
          <p:cNvPr id="5" name="Picture 4" descr="Screen Shot 2013-08-15 at 3.47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2971800"/>
            <a:ext cx="8864600" cy="5533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626600" y="7848600"/>
            <a:ext cx="1905000" cy="609600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50400" y="8610600"/>
            <a:ext cx="838200" cy="685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255000" y="8824286"/>
            <a:ext cx="1364977" cy="929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360"/>
              </a:lnSpc>
            </a:pPr>
            <a:r>
              <a:rPr lang="en-CA" b="1" dirty="0" smtClean="0">
                <a:solidFill>
                  <a:srgbClr val="FFFFFF"/>
                </a:solidFill>
                <a:latin typeface="Arial Bold"/>
                <a:cs typeface="Arial Bold"/>
              </a:rPr>
              <a:t>Click here!</a:t>
            </a:r>
            <a:endParaRPr lang="en-CA" b="1" dirty="0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628900" y="3632200"/>
            <a:ext cx="103759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8400" smtClean="0">
                <a:solidFill>
                  <a:srgbClr val="FFFFFF"/>
                </a:solidFill>
                <a:latin typeface="Arial"/>
                <a:cs typeface="Arial"/>
              </a:rPr>
              <a:t>Programming is</a:t>
            </a:r>
          </a:p>
          <a:p>
            <a:pPr>
              <a:lnSpc>
                <a:spcPts val="966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902200" y="4914900"/>
            <a:ext cx="81026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8400" smtClean="0">
                <a:solidFill>
                  <a:srgbClr val="D1EA2B"/>
                </a:solidFill>
                <a:latin typeface="Arial"/>
                <a:cs typeface="Arial"/>
              </a:rPr>
              <a:t>typing</a:t>
            </a:r>
          </a:p>
          <a:p>
            <a:pPr>
              <a:lnSpc>
                <a:spcPts val="966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2400" y="3581400"/>
            <a:ext cx="9876953" cy="38779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100"/>
              </a:lnSpc>
              <a:tabLst>
                <a:tab pos="1651000" algn="l"/>
              </a:tabLst>
            </a:pPr>
            <a:r>
              <a:rPr lang="en-CA" sz="8400" dirty="0" smtClean="0">
                <a:solidFill>
                  <a:srgbClr val="FFFFFF"/>
                </a:solidFill>
                <a:latin typeface="Arial"/>
                <a:cs typeface="Arial"/>
              </a:rPr>
              <a:t>Programming is </a:t>
            </a:r>
            <a:r>
              <a:rPr lang="en-CA" sz="8400" dirty="0" smtClean="0">
                <a:solidFill>
                  <a:srgbClr val="D1EA2B"/>
                </a:solidFill>
                <a:latin typeface="Arial"/>
                <a:cs typeface="Arial"/>
              </a:rPr>
              <a:t>very</a:t>
            </a:r>
            <a:r>
              <a:rPr lang="en-CA" sz="8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8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8400" dirty="0" smtClean="0">
                <a:solidFill>
                  <a:srgbClr val="D1EA2B"/>
                </a:solidFill>
                <a:latin typeface="Arial"/>
                <a:cs typeface="Arial"/>
              </a:rPr>
              <a:t>	careful</a:t>
            </a:r>
            <a:r>
              <a:rPr lang="en-CA" sz="8400" dirty="0" smtClean="0">
                <a:solidFill>
                  <a:srgbClr val="FFFFFF"/>
                </a:solidFill>
                <a:latin typeface="Arial"/>
                <a:cs typeface="Arial"/>
              </a:rPr>
              <a:t>	typing</a:t>
            </a:r>
          </a:p>
          <a:p>
            <a:pPr>
              <a:lnSpc>
                <a:spcPts val="1010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8900" y="3581400"/>
            <a:ext cx="10375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100"/>
              </a:lnSpc>
              <a:tabLst>
                <a:tab pos="1244600" algn="l"/>
              </a:tabLst>
            </a:pPr>
            <a:r>
              <a:rPr lang="en-CA" sz="8400" smtClean="0">
                <a:solidFill>
                  <a:srgbClr val="FFFFFF"/>
                </a:solidFill>
                <a:latin typeface="Arial"/>
                <a:cs typeface="Arial"/>
              </a:rPr>
              <a:t>Programming is</a:t>
            </a:r>
            <a:r>
              <a:rPr lang="en-CA" sz="8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8400" smtClean="0">
                <a:solidFill>
                  <a:srgbClr val="000000"/>
                </a:solidFill>
                <a:latin typeface="Times New Roman"/>
              </a:rPr>
            </a:br>
            <a:r>
              <a:rPr lang="en-CA" sz="8400" smtClean="0">
                <a:solidFill>
                  <a:srgbClr val="D1EA2B"/>
                </a:solidFill>
                <a:latin typeface="Arial"/>
                <a:cs typeface="Arial"/>
              </a:rPr>
              <a:t>	fast </a:t>
            </a:r>
            <a:r>
              <a:rPr lang="en-CA" sz="8400" smtClean="0">
                <a:solidFill>
                  <a:srgbClr val="FFFFFF"/>
                </a:solidFill>
                <a:latin typeface="Arial"/>
                <a:cs typeface="Arial"/>
              </a:rPr>
              <a:t>	typing</a:t>
            </a:r>
          </a:p>
          <a:p>
            <a:pPr>
              <a:lnSpc>
                <a:spcPts val="1010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2628900" y="3060700"/>
            <a:ext cx="103759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8400" dirty="0" smtClean="0">
                <a:solidFill>
                  <a:srgbClr val="FFFFFF"/>
                </a:solidFill>
                <a:latin typeface="Arial"/>
                <a:cs typeface="Arial"/>
              </a:rPr>
              <a:t>Programming is</a:t>
            </a:r>
          </a:p>
          <a:p>
            <a:pPr>
              <a:lnSpc>
                <a:spcPts val="966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53928" y="4300736"/>
            <a:ext cx="111252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100"/>
              </a:lnSpc>
              <a:tabLst>
                <a:tab pos="3213100" algn="l"/>
              </a:tabLst>
            </a:pPr>
            <a:r>
              <a:rPr lang="en-CA" sz="8400" dirty="0" smtClean="0">
                <a:solidFill>
                  <a:srgbClr val="D1EA2B"/>
                </a:solidFill>
                <a:latin typeface="Arial"/>
                <a:cs typeface="Arial"/>
              </a:rPr>
              <a:t>figuring out why it</a:t>
            </a:r>
            <a:r>
              <a:rPr lang="en-CA" sz="8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8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8400" dirty="0" smtClean="0">
                <a:solidFill>
                  <a:srgbClr val="D1EA2B"/>
                </a:solidFill>
                <a:latin typeface="Arial"/>
                <a:cs typeface="Arial"/>
              </a:rPr>
              <a:t>	broke</a:t>
            </a:r>
          </a:p>
          <a:p>
            <a:pPr>
              <a:lnSpc>
                <a:spcPts val="1010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Programming in general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6703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 A series of </a:t>
            </a:r>
            <a:r>
              <a:rPr lang="en-CA" sz="4200" dirty="0" smtClean="0">
                <a:solidFill>
                  <a:srgbClr val="D1EA2B"/>
                </a:solidFill>
                <a:latin typeface="Arial"/>
                <a:cs typeface="Arial"/>
              </a:rPr>
              <a:t>text files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 that get compiled</a:t>
            </a:r>
            <a:r>
              <a:rPr lang="en-CA" sz="4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	and executed</a:t>
            </a:r>
          </a:p>
          <a:p>
            <a:pPr>
              <a:lnSpc>
                <a:spcPts val="3900"/>
              </a:lnSpc>
            </a:pPr>
            <a:endParaRPr lang="en-CA" sz="4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52451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Code is “digested,” going from human-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readable to a hardware-ready form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6819900"/>
            <a:ext cx="9441673" cy="15247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 Ultimately programs run as assembly,</a:t>
            </a:r>
            <a:r>
              <a:rPr lang="en-CA" sz="4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	low-level </a:t>
            </a:r>
            <a:r>
              <a:rPr lang="en-CA" sz="4200" dirty="0" smtClean="0">
                <a:solidFill>
                  <a:srgbClr val="D1EA2B"/>
                </a:solidFill>
                <a:latin typeface="Arial"/>
                <a:cs typeface="Arial"/>
              </a:rPr>
              <a:t>instructions for your CPU</a:t>
            </a:r>
          </a:p>
          <a:p>
            <a:pPr>
              <a:lnSpc>
                <a:spcPts val="3900"/>
              </a:lnSpc>
            </a:pPr>
            <a:endParaRPr lang="en-CA" sz="4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320800" y="1016000"/>
            <a:ext cx="4157615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JavaScript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6703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Increasingly the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web page scripting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language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52451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Most likely the widest deployed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runtime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67056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JavaScript has nothing to do with</a:t>
            </a:r>
          </a:p>
          <a:p>
            <a:pPr>
              <a:lnSpc>
                <a:spcPts val="4945"/>
              </a:lnSpc>
            </a:pPr>
            <a:endParaRPr lang="en-CA" sz="428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97100" y="7315200"/>
            <a:ext cx="108077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80"/>
              </a:lnSpc>
            </a:pP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Java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, except some syntax similarities</a:t>
            </a:r>
          </a:p>
          <a:p>
            <a:pPr>
              <a:lnSpc>
                <a:spcPts val="378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320801" y="1016000"/>
            <a:ext cx="10972800" cy="28529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How is this different from Rails?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1" y="3670300"/>
            <a:ext cx="10198100" cy="15247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 Rails is </a:t>
            </a:r>
            <a:r>
              <a:rPr lang="en-CA" sz="4200" dirty="0" smtClean="0">
                <a:solidFill>
                  <a:srgbClr val="D1EA2B"/>
                </a:solidFill>
                <a:latin typeface="Arial"/>
                <a:cs typeface="Arial"/>
              </a:rPr>
              <a:t>server-side 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– it runs on the machine that is hosting your webpage</a:t>
            </a:r>
          </a:p>
          <a:p>
            <a:pPr>
              <a:lnSpc>
                <a:spcPts val="3900"/>
              </a:lnSpc>
            </a:pPr>
            <a:endParaRPr lang="en-CA" sz="4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5245100"/>
            <a:ext cx="9817100" cy="15247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 JavaScript is </a:t>
            </a:r>
            <a:r>
              <a:rPr lang="en-CA" sz="4200" dirty="0" smtClean="0">
                <a:solidFill>
                  <a:srgbClr val="D1EA2B"/>
                </a:solidFill>
                <a:latin typeface="Arial"/>
                <a:cs typeface="Arial"/>
              </a:rPr>
              <a:t>client</a:t>
            </a:r>
            <a:r>
              <a:rPr lang="en-CA" sz="4200" dirty="0" smtClean="0">
                <a:solidFill>
                  <a:srgbClr val="D1EA2B"/>
                </a:solidFill>
                <a:latin typeface="Arial"/>
                <a:cs typeface="Arial"/>
              </a:rPr>
              <a:t>-side  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– it runs on the browser that is viewing your webpage</a:t>
            </a:r>
          </a:p>
          <a:p>
            <a:pPr>
              <a:lnSpc>
                <a:spcPts val="3900"/>
              </a:lnSpc>
            </a:pPr>
            <a:endParaRPr lang="en-CA" sz="4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1" y="6705600"/>
            <a:ext cx="10274300" cy="189030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 JavaScript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 lets you mess with </a:t>
            </a:r>
            <a:r>
              <a:rPr lang="en-CA" sz="4200" dirty="0" smtClean="0">
                <a:solidFill>
                  <a:srgbClr val="FFFFFF"/>
                </a:solidFill>
                <a:latin typeface="Arial"/>
                <a:cs typeface="Arial"/>
              </a:rPr>
              <a:t>how things look/behave on the page</a:t>
            </a:r>
            <a:endParaRPr lang="en-CA" sz="4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945"/>
              </a:lnSpc>
            </a:pPr>
            <a:endParaRPr lang="en-CA" sz="428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A simple line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632200"/>
            <a:ext cx="11684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FFFFFF"/>
                </a:solidFill>
                <a:latin typeface="Arial"/>
                <a:cs typeface="Arial"/>
              </a:rPr>
              <a:t>alert("Hello, world!");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828800" y="3632200"/>
            <a:ext cx="11176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8410" b="1" dirty="0" smtClean="0">
                <a:solidFill>
                  <a:srgbClr val="FFFFFF"/>
                </a:solidFill>
                <a:latin typeface="Arial Bold"/>
                <a:cs typeface="Arial Bold"/>
              </a:rPr>
              <a:t>Let’s try this using</a:t>
            </a:r>
          </a:p>
          <a:p>
            <a:pPr>
              <a:lnSpc>
                <a:spcPts val="966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21880" y="4876800"/>
            <a:ext cx="9605194" cy="37253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CA" sz="8410" b="1" dirty="0" smtClean="0">
                <a:solidFill>
                  <a:srgbClr val="D1EA2B"/>
                </a:solidFill>
                <a:latin typeface="Arial Bold"/>
                <a:cs typeface="Arial Bold"/>
              </a:rPr>
              <a:t>Chrome Developer</a:t>
            </a:r>
          </a:p>
          <a:p>
            <a:pPr algn="ctr">
              <a:lnSpc>
                <a:spcPts val="9660"/>
              </a:lnSpc>
            </a:pPr>
            <a:r>
              <a:rPr lang="en-CA" sz="8410" b="1" dirty="0" smtClean="0">
                <a:solidFill>
                  <a:srgbClr val="D1EA2B"/>
                </a:solidFill>
                <a:latin typeface="Arial Bold"/>
                <a:cs typeface="Arial Bold"/>
              </a:rPr>
              <a:t> Tools</a:t>
            </a:r>
          </a:p>
          <a:p>
            <a:pPr>
              <a:lnSpc>
                <a:spcPts val="966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235700" y="3784600"/>
            <a:ext cx="6769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smtClean="0">
                <a:solidFill>
                  <a:srgbClr val="FFFFFF"/>
                </a:solidFill>
                <a:latin typeface="Arial Bold"/>
                <a:cs typeface="Arial Bold"/>
              </a:rPr>
              <a:t>2</a:t>
            </a:r>
          </a:p>
          <a:p>
            <a:pPr>
              <a:lnSpc>
                <a:spcPts val="966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51300" y="5054600"/>
            <a:ext cx="5163146" cy="1894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Writing</a:t>
            </a: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 </a:t>
            </a: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code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524000" y="3937000"/>
            <a:ext cx="114808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Introduction to JavaScript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45503" y="5092824"/>
            <a:ext cx="10031743" cy="21967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3600" dirty="0"/>
              <a:t>Nicole Bieber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(Slides adapted from Dan </a:t>
            </a:r>
            <a:r>
              <a:rPr lang="en-US" sz="3600" dirty="0" err="1"/>
              <a:t>Phiffer’s</a:t>
            </a:r>
            <a:r>
              <a:rPr lang="en-US" sz="3600" dirty="0"/>
              <a:t> </a:t>
            </a:r>
            <a:r>
              <a:rPr lang="en-US" sz="3600" dirty="0" smtClean="0"/>
              <a:t>Intro to JavaScript)</a:t>
            </a:r>
            <a:endParaRPr lang="en-US" sz="3600" dirty="0"/>
          </a:p>
          <a:p>
            <a:pPr algn="ctr"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Compilers are unforgiving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4036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The computer cuts you no slack</a:t>
            </a:r>
          </a:p>
          <a:p>
            <a:pPr>
              <a:lnSpc>
                <a:spcPts val="4945"/>
              </a:lnSpc>
            </a:pPr>
            <a:endParaRPr lang="en-CA" sz="42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43434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All code is subject to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 bugs</a:t>
            </a:r>
          </a:p>
          <a:p>
            <a:pPr>
              <a:lnSpc>
                <a:spcPts val="4945"/>
              </a:lnSpc>
            </a:pPr>
            <a:endParaRPr lang="en-CA" sz="430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52832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The error console is your friend</a:t>
            </a:r>
          </a:p>
          <a:p>
            <a:pPr>
              <a:lnSpc>
                <a:spcPts val="4945"/>
              </a:lnSpc>
            </a:pPr>
            <a:endParaRPr lang="en-CA" sz="428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63373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 Debugging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is about identifying,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characterizing, and resolving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97100" y="7366000"/>
            <a:ext cx="108077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30"/>
              </a:lnSpc>
            </a:pP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</a:p>
          <a:p>
            <a:pPr>
              <a:lnSpc>
                <a:spcPts val="483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A simple line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632200"/>
            <a:ext cx="11684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D1EA2B"/>
                </a:solidFill>
                <a:latin typeface="Arial"/>
                <a:cs typeface="Arial"/>
              </a:rPr>
              <a:t>alert</a:t>
            </a:r>
            <a:r>
              <a:rPr lang="en-CA" sz="4800" smtClean="0">
                <a:solidFill>
                  <a:srgbClr val="FFFFFF"/>
                </a:solidFill>
                <a:latin typeface="Arial"/>
                <a:cs typeface="Arial"/>
              </a:rPr>
              <a:t>("Hello, world!");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5600" y="5410200"/>
            <a:ext cx="12649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D1EA2B"/>
                </a:solidFill>
                <a:latin typeface="Arial"/>
                <a:cs typeface="Arial"/>
              </a:rPr>
              <a:t>Function name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A simple line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632200"/>
            <a:ext cx="11684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FFFFFF"/>
                </a:solidFill>
                <a:latin typeface="Arial"/>
                <a:cs typeface="Arial"/>
              </a:rPr>
              <a:t>alert</a:t>
            </a:r>
            <a:r>
              <a:rPr lang="en-CA" sz="4800" smtClean="0">
                <a:solidFill>
                  <a:srgbClr val="D1EA2B"/>
                </a:solidFill>
                <a:latin typeface="Arial"/>
                <a:cs typeface="Arial"/>
              </a:rPr>
              <a:t>(</a:t>
            </a:r>
            <a:r>
              <a:rPr lang="en-CA" sz="4800" smtClean="0">
                <a:solidFill>
                  <a:srgbClr val="FFFFFF"/>
                </a:solidFill>
                <a:latin typeface="Arial"/>
                <a:cs typeface="Arial"/>
              </a:rPr>
              <a:t>"Hello, world!"</a:t>
            </a:r>
            <a:r>
              <a:rPr lang="en-CA" sz="4800" smtClean="0">
                <a:solidFill>
                  <a:srgbClr val="D1EA2B"/>
                </a:solidFill>
                <a:latin typeface="Arial"/>
                <a:cs typeface="Arial"/>
              </a:rPr>
              <a:t>)</a:t>
            </a:r>
            <a:r>
              <a:rPr lang="en-CA" sz="4800" smtClean="0">
                <a:solidFill>
                  <a:srgbClr val="FFFFFF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5600" y="5422900"/>
            <a:ext cx="12649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FFFFFF"/>
                </a:solidFill>
                <a:latin typeface="Arial"/>
                <a:cs typeface="Arial"/>
              </a:rPr>
              <a:t>Function name</a:t>
            </a:r>
            <a:r>
              <a:rPr lang="en-CA" sz="3000" smtClean="0">
                <a:solidFill>
                  <a:srgbClr val="D1EA2B"/>
                </a:solidFill>
                <a:latin typeface="Arial"/>
                <a:cs typeface="Arial"/>
              </a:rPr>
              <a:t>  Parentheses call the function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A simple line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632200"/>
            <a:ext cx="11684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FFFFFF"/>
                </a:solidFill>
                <a:latin typeface="Arial"/>
                <a:cs typeface="Arial"/>
              </a:rPr>
              <a:t>alert(</a:t>
            </a:r>
            <a:r>
              <a:rPr lang="en-CA" sz="4800" smtClean="0">
                <a:solidFill>
                  <a:srgbClr val="D1EA2B"/>
                </a:solidFill>
                <a:latin typeface="Arial"/>
                <a:cs typeface="Arial"/>
              </a:rPr>
              <a:t>"Hello, world!"</a:t>
            </a:r>
            <a:r>
              <a:rPr lang="en-CA" sz="4800" smtClean="0">
                <a:solidFill>
                  <a:srgbClr val="FFFFFF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5600" y="5422900"/>
            <a:ext cx="12649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FFFFFF"/>
                </a:solidFill>
                <a:latin typeface="Arial"/>
                <a:cs typeface="Arial"/>
              </a:rPr>
              <a:t>Function name  Parentheses call the function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29200" y="6299200"/>
            <a:ext cx="7975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dirty="0" smtClean="0">
                <a:solidFill>
                  <a:srgbClr val="D1EA2B"/>
                </a:solidFill>
                <a:latin typeface="Arial"/>
                <a:cs typeface="Arial"/>
              </a:rPr>
              <a:t>Function argument (a string)</a:t>
            </a:r>
          </a:p>
          <a:p>
            <a:pPr>
              <a:lnSpc>
                <a:spcPts val="345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A simple line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632200"/>
            <a:ext cx="11684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dirty="0" smtClean="0">
                <a:solidFill>
                  <a:srgbClr val="FFFFFF"/>
                </a:solidFill>
                <a:latin typeface="Arial"/>
                <a:cs typeface="Arial"/>
              </a:rPr>
              <a:t>alert("Hello, world!")</a:t>
            </a:r>
            <a:r>
              <a:rPr lang="en-CA" sz="4800" dirty="0" smtClean="0">
                <a:solidFill>
                  <a:srgbClr val="D1EA2B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5600" y="5422900"/>
            <a:ext cx="126492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dirty="0" smtClean="0">
                <a:solidFill>
                  <a:srgbClr val="FFFFFF"/>
                </a:solidFill>
                <a:latin typeface="Arial"/>
                <a:cs typeface="Arial"/>
              </a:rPr>
              <a:t>Function name  Parentheses call the function</a:t>
            </a:r>
          </a:p>
          <a:p>
            <a:pPr>
              <a:lnSpc>
                <a:spcPts val="345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29200" y="6299200"/>
            <a:ext cx="79756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dirty="0" smtClean="0">
                <a:solidFill>
                  <a:srgbClr val="FFFFFF"/>
                </a:solidFill>
                <a:latin typeface="Arial"/>
                <a:cs typeface="Arial"/>
              </a:rPr>
              <a:t>Function argument (a string)</a:t>
            </a:r>
          </a:p>
          <a:p>
            <a:pPr>
              <a:lnSpc>
                <a:spcPts val="345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62800" y="7188200"/>
            <a:ext cx="584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dirty="0" smtClean="0">
                <a:solidFill>
                  <a:srgbClr val="D1EA2B"/>
                </a:solidFill>
                <a:latin typeface="Arial"/>
                <a:cs typeface="Arial"/>
              </a:rPr>
              <a:t>Designates the end of the line</a:t>
            </a:r>
          </a:p>
          <a:p>
            <a:pPr>
              <a:lnSpc>
                <a:spcPts val="345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320800" y="1016000"/>
            <a:ext cx="8722163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More simple functions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632200"/>
            <a:ext cx="4001997" cy="14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dirty="0" err="1" smtClean="0">
                <a:solidFill>
                  <a:srgbClr val="FFFFFF"/>
                </a:solidFill>
                <a:latin typeface="Arial"/>
                <a:cs typeface="Arial"/>
              </a:rPr>
              <a:t>prompt(</a:t>
            </a:r>
            <a:r>
              <a:rPr lang="en-CA" sz="4800" dirty="0" err="1" smtClean="0">
                <a:solidFill>
                  <a:srgbClr val="D1EA2B"/>
                </a:solidFill>
                <a:latin typeface="Arial"/>
                <a:cs typeface="Arial"/>
              </a:rPr>
              <a:t>string</a:t>
            </a:r>
            <a:r>
              <a:rPr lang="en-CA" sz="4800" dirty="0" smtClean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lang="en-CA" sz="4800" dirty="0" smtClean="0">
              <a:solidFill>
                <a:srgbClr val="D1EA2B"/>
              </a:solidFill>
              <a:latin typeface="Arial"/>
              <a:cs typeface="Arial"/>
            </a:endParaRP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7874000" y="5410200"/>
            <a:ext cx="4104188" cy="14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dirty="0" err="1" smtClean="0">
                <a:solidFill>
                  <a:srgbClr val="FFFFFF"/>
                </a:solidFill>
                <a:latin typeface="Arial"/>
                <a:cs typeface="Arial"/>
              </a:rPr>
              <a:t>confirm(</a:t>
            </a:r>
            <a:r>
              <a:rPr lang="en-CA" sz="4800" dirty="0" err="1" smtClean="0">
                <a:solidFill>
                  <a:srgbClr val="D1EA2B"/>
                </a:solidFill>
                <a:latin typeface="Arial"/>
                <a:cs typeface="Arial"/>
              </a:rPr>
              <a:t>string</a:t>
            </a:r>
            <a:r>
              <a:rPr lang="en-CA" sz="4800" dirty="0" smtClean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lang="en-CA" sz="4800" dirty="0" smtClean="0">
              <a:solidFill>
                <a:srgbClr val="D1EA2B"/>
              </a:solidFill>
              <a:latin typeface="Arial"/>
              <a:cs typeface="Arial"/>
            </a:endParaRP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235700" y="3784600"/>
            <a:ext cx="6769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smtClean="0">
                <a:solidFill>
                  <a:srgbClr val="FFFFFF"/>
                </a:solidFill>
                <a:latin typeface="Arial Bold"/>
                <a:cs typeface="Arial Bold"/>
              </a:rPr>
              <a:t>3</a:t>
            </a:r>
          </a:p>
          <a:p>
            <a:pPr>
              <a:lnSpc>
                <a:spcPts val="966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711700" y="5054600"/>
            <a:ext cx="3825968" cy="1894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Variables</a:t>
            </a:r>
          </a:p>
          <a:p>
            <a:pPr>
              <a:lnSpc>
                <a:spcPts val="7360"/>
              </a:lnSpc>
            </a:pPr>
            <a:endParaRPr lang="en-CA" sz="64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e8e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325916" y="2356520"/>
            <a:ext cx="3721100" cy="3721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728" y="268288"/>
            <a:ext cx="7632848" cy="6644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360"/>
              </a:lnSpc>
            </a:pPr>
            <a:r>
              <a:rPr lang="en-CA" sz="6000" b="1" dirty="0">
                <a:solidFill>
                  <a:srgbClr val="FFFFFF"/>
                </a:solidFill>
                <a:latin typeface="Arial Bold"/>
                <a:cs typeface="Arial Bold"/>
              </a:rPr>
              <a:t>Introduction to </a:t>
            </a:r>
            <a:r>
              <a:rPr lang="en-CA" sz="6000" b="1" dirty="0" smtClean="0">
                <a:solidFill>
                  <a:srgbClr val="FFFFFF"/>
                </a:solidFill>
                <a:latin typeface="Arial Bold"/>
                <a:cs typeface="Arial Bold"/>
              </a:rPr>
              <a:t>Me</a:t>
            </a:r>
          </a:p>
          <a:p>
            <a:pPr>
              <a:lnSpc>
                <a:spcPts val="7360"/>
              </a:lnSpc>
            </a:pPr>
            <a:endParaRPr lang="en-CA" sz="6000" b="1" dirty="0" smtClean="0">
              <a:solidFill>
                <a:srgbClr val="FFFFFF"/>
              </a:solidFill>
              <a:latin typeface="Arial Bold"/>
              <a:cs typeface="Arial Bold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Software Developer at </a:t>
            </a:r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Amplify</a:t>
            </a: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Studied computer science at MIT</a:t>
            </a: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Newest member of the NYCDA team</a:t>
            </a:r>
            <a:endParaRPr lang="en-CA" sz="3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71500" indent="-571500">
              <a:lnSpc>
                <a:spcPts val="7360"/>
              </a:lnSpc>
              <a:buFont typeface="Arial"/>
              <a:buChar char="•"/>
            </a:pPr>
            <a:endParaRPr lang="en-CA" sz="4000" b="1" dirty="0">
              <a:solidFill>
                <a:srgbClr val="FFFFFF"/>
              </a:solidFill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1584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The variable metaphor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92500" y="4991100"/>
            <a:ext cx="9512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30"/>
              </a:lnSpc>
            </a:pP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“Variables are like a box</a:t>
            </a:r>
          </a:p>
          <a:p>
            <a:pPr>
              <a:lnSpc>
                <a:spcPts val="483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44900" y="5626100"/>
            <a:ext cx="93599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30"/>
              </a:lnSpc>
            </a:pP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you can put data into.”</a:t>
            </a:r>
          </a:p>
          <a:p>
            <a:pPr>
              <a:lnSpc>
                <a:spcPts val="483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The variable metaphor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The variable metaphor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Variables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8735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Variables store data for future use</a:t>
            </a:r>
          </a:p>
          <a:p>
            <a:pPr>
              <a:lnSpc>
                <a:spcPts val="4945"/>
              </a:lnSpc>
            </a:pPr>
            <a:endParaRPr lang="en-CA" sz="428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49276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 var x = y;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is how you assign a new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variable in JavaScript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65024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We can now refer to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x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in future lines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of code, and know it means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	y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Variables (boolean type)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8735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Variables store data for future use</a:t>
            </a:r>
          </a:p>
          <a:p>
            <a:pPr>
              <a:lnSpc>
                <a:spcPts val="4945"/>
              </a:lnSpc>
            </a:pPr>
            <a:endParaRPr lang="en-CA" sz="428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49276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 var x = true;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is how you assign a new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variable in JavaScript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65024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We can now refer to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x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in future lines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of code, and know it means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	true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Variables (boolean type)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8735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Variables store data for future use</a:t>
            </a:r>
          </a:p>
          <a:p>
            <a:pPr>
              <a:lnSpc>
                <a:spcPts val="4945"/>
              </a:lnSpc>
            </a:pPr>
            <a:endParaRPr lang="en-CA" sz="428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49276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 var x = false;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is how you assign a new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variable in JavaScript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65024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We can now refer to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x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in future lines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of code, and know it means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	false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Variables (numeric type)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8735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Variables store data for future use</a:t>
            </a:r>
          </a:p>
          <a:p>
            <a:pPr>
              <a:lnSpc>
                <a:spcPts val="4945"/>
              </a:lnSpc>
            </a:pPr>
            <a:endParaRPr lang="en-CA" sz="428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49276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 var x = 47;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is how you assign a new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variable in JavaScript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65024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We can now refer to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x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in future lines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of code, and know it means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	47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Variables (string type)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873500"/>
            <a:ext cx="113665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Variables store data for future use</a:t>
            </a:r>
          </a:p>
          <a:p>
            <a:pPr>
              <a:lnSpc>
                <a:spcPts val="4945"/>
              </a:lnSpc>
            </a:pPr>
            <a:endParaRPr lang="en-CA" sz="428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8300" y="49276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 var x = "pony";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is how you assign a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new variable in JavaScript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300" y="6502400"/>
            <a:ext cx="11366500" cy="163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58800" algn="l"/>
              </a:tabLst>
            </a:pPr>
            <a:r>
              <a:rPr lang="en-CA" sz="7181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We can now refer to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x</a:t>
            </a: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 in future lines</a:t>
            </a:r>
            <a:r>
              <a:rPr lang="en-CA" sz="42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200" smtClean="0">
                <a:solidFill>
                  <a:srgbClr val="000000"/>
                </a:solidFill>
                <a:latin typeface="Times New Roman"/>
              </a:rPr>
            </a:br>
            <a:r>
              <a:rPr lang="en-CA" sz="4200" smtClean="0">
                <a:solidFill>
                  <a:srgbClr val="FFFFFF"/>
                </a:solidFill>
                <a:latin typeface="Arial"/>
                <a:cs typeface="Arial"/>
              </a:rPr>
              <a:t>	of code, and know it means </a:t>
            </a:r>
            <a:r>
              <a:rPr lang="en-CA" sz="4200" smtClean="0">
                <a:solidFill>
                  <a:srgbClr val="D1EA2B"/>
                </a:solidFill>
                <a:latin typeface="Arial"/>
                <a:cs typeface="Arial"/>
              </a:rPr>
              <a:t>	pony.</a:t>
            </a:r>
          </a:p>
          <a:p>
            <a:pPr>
              <a:lnSpc>
                <a:spcPts val="3900"/>
              </a:lnSpc>
            </a:pPr>
            <a:endParaRPr lang="en-CA"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Variable logic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45593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// What is the value of z?</a:t>
            </a:r>
          </a:p>
          <a:p>
            <a:pPr>
              <a:lnSpc>
                <a:spcPts val="414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50800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x = 3;</a:t>
            </a:r>
          </a:p>
          <a:p>
            <a:pPr>
              <a:lnSpc>
                <a:spcPts val="409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5600700"/>
            <a:ext cx="11684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y = x + 1;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z = y;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4292055" cy="1894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Try it out…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3495" y="2716560"/>
            <a:ext cx="7724095" cy="42009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Create some variables in the console.</a:t>
            </a:r>
          </a:p>
          <a:p>
            <a:pPr>
              <a:lnSpc>
                <a:spcPts val="4090"/>
              </a:lnSpc>
            </a:pPr>
            <a:endParaRPr lang="en-CA" sz="3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A variable </a:t>
            </a: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a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with a String in it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A variable </a:t>
            </a: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b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with a Number in it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A variable </a:t>
            </a: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c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with a Boolean in it</a:t>
            </a:r>
          </a:p>
          <a:p>
            <a:pPr>
              <a:lnSpc>
                <a:spcPts val="4090"/>
              </a:lnSpc>
            </a:pPr>
            <a:endParaRPr lang="en-CA" sz="36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090"/>
              </a:lnSpc>
            </a:pPr>
            <a:endParaRPr lang="en-CA" sz="3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09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09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6223000" y="3784600"/>
            <a:ext cx="67818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dirty="0" smtClean="0">
                <a:solidFill>
                  <a:srgbClr val="FFFFFF"/>
                </a:solidFill>
                <a:latin typeface="Arial Bold"/>
                <a:cs typeface="Arial Bold"/>
              </a:rPr>
              <a:t>0</a:t>
            </a:r>
          </a:p>
          <a:p>
            <a:pPr>
              <a:lnSpc>
                <a:spcPts val="966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7864" y="5092824"/>
            <a:ext cx="9910374" cy="1894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90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Why program computers?</a:t>
            </a:r>
          </a:p>
          <a:p>
            <a:pPr>
              <a:lnSpc>
                <a:spcPts val="7360"/>
              </a:lnSpc>
            </a:pPr>
            <a:endParaRPr lang="en-CA" sz="64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1" y="1016000"/>
            <a:ext cx="10798224" cy="283838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Now let’s try something crazy…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3024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6286988" cy="1894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Dynamic Typing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3495" y="2716560"/>
            <a:ext cx="9931433" cy="78914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Variables in JavaScript can be any type (just like in Ruby on Rails!)</a:t>
            </a:r>
          </a:p>
          <a:p>
            <a:pPr>
              <a:lnSpc>
                <a:spcPts val="4090"/>
              </a:lnSpc>
            </a:pPr>
            <a:endParaRPr lang="en-CA" sz="36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090"/>
              </a:lnSpc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Types of variables: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undefined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Null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Array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lang="en-CA" sz="3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endParaRPr lang="en-CA" sz="3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571500" indent="-571500">
              <a:lnSpc>
                <a:spcPts val="4090"/>
              </a:lnSpc>
              <a:buFont typeface="Arial"/>
              <a:buChar char="•"/>
            </a:pPr>
            <a:endParaRPr lang="en-CA" sz="3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09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054128" y="5020816"/>
            <a:ext cx="158417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54128" y="5452864"/>
            <a:ext cx="158417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4"/>
          <p:cNvSpPr txBox="1"/>
          <p:nvPr/>
        </p:nvSpPr>
        <p:spPr>
          <a:xfrm>
            <a:off x="5926336" y="5139470"/>
            <a:ext cx="5544615" cy="5294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dirty="0" smtClean="0">
                <a:latin typeface="Arial"/>
                <a:cs typeface="Arial"/>
              </a:rPr>
              <a:t>Whoa! They’re different!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5317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235700" y="3784600"/>
            <a:ext cx="6769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smtClean="0">
                <a:solidFill>
                  <a:srgbClr val="FFFFFF"/>
                </a:solidFill>
                <a:latin typeface="Arial Bold"/>
                <a:cs typeface="Arial Bold"/>
              </a:rPr>
              <a:t>4</a:t>
            </a:r>
          </a:p>
          <a:p>
            <a:pPr>
              <a:lnSpc>
                <a:spcPts val="966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84700" y="5054600"/>
            <a:ext cx="84201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Functions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Multiple lines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4826000"/>
            <a:ext cx="11684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msg = "Hello, world!"</a:t>
            </a: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func = alert</a:t>
            </a: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58674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func(msg)</a:t>
            </a: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7700" y="7188200"/>
            <a:ext cx="6007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D1EA2B"/>
                </a:solidFill>
                <a:latin typeface="Arial"/>
                <a:cs typeface="Arial"/>
              </a:rPr>
              <a:t>Designate the ends of the lines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Multiple lines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48133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var msg = "Hello, world!";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53467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func = alert;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58674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func(msg);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8191500"/>
            <a:ext cx="1159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D1EA2B"/>
                </a:solidFill>
                <a:latin typeface="Arial"/>
                <a:cs typeface="Arial"/>
              </a:rPr>
              <a:t>The first line stores a string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Multiple lines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48133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msg = "Hello, world!";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53467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var func = alert;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58674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func(msg);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8191500"/>
            <a:ext cx="1159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D1EA2B"/>
                </a:solidFill>
                <a:latin typeface="Arial"/>
                <a:cs typeface="Arial"/>
              </a:rPr>
              <a:t>The second line stores a function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Multiple lines of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4826000"/>
            <a:ext cx="11684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msg = "Hello, world!";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func = alert;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58674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func(msg);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700" y="7962900"/>
            <a:ext cx="1159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D1EA2B"/>
                </a:solidFill>
                <a:latin typeface="Arial"/>
                <a:cs typeface="Arial"/>
              </a:rPr>
              <a:t>The third line executes the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8420100"/>
            <a:ext cx="1159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00" smtClean="0">
                <a:solidFill>
                  <a:srgbClr val="D1EA2B"/>
                </a:solidFill>
                <a:latin typeface="Arial"/>
                <a:cs typeface="Arial"/>
              </a:rPr>
              <a:t>stored function with the string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Commenting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5179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// First we store the message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40386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msg = "Hello, world!";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50800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// Next, we choose a function to call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56007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func = alert;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0800" y="66421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// Finally, we combine the two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20800" y="71628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func(msg);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Commenting code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29972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/*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40386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This code demonstrates the standard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4559300"/>
            <a:ext cx="11684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Hello World program, over three lines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instead of just one.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61214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*/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0800" y="6642100"/>
            <a:ext cx="11684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msg = "Hello, world!";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func = alert;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20800" y="76835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85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func(msg);</a:t>
            </a:r>
          </a:p>
          <a:p>
            <a:pPr>
              <a:lnSpc>
                <a:spcPts val="408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Creating a new function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5179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// Outputs a simple message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40386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function output_message() {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66900" y="4559300"/>
            <a:ext cx="111379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msg = "Hello, world!";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var func = alert;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66900" y="5600700"/>
            <a:ext cx="11137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func(msg);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0800" y="61214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41400" y="2400300"/>
            <a:ext cx="11963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“Everything is deeply intertwingled.</a:t>
            </a: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 In an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0" y="2933700"/>
            <a:ext cx="11734800" cy="294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important sense there are no “subjects” at all;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there is only all knowledge, since the cross-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connections among the myriad topics of this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world simply cannot be divided up neatly.”</a:t>
            </a:r>
          </a:p>
          <a:p>
            <a:pPr>
              <a:lnSpc>
                <a:spcPts val="56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6235700"/>
            <a:ext cx="117348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—Ted Nelson, Computer Lib/Dream Machines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Calling our function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517900"/>
            <a:ext cx="11684000" cy="226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  <a:tabLst>
                <a:tab pos="546100" algn="l"/>
                <a:tab pos="546100" algn="l"/>
              </a:tabLst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// Outputs a simple message</a:t>
            </a:r>
            <a:r>
              <a:rPr lang="en-CA" sz="3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lang="en-CA" sz="3600" dirty="0" err="1" smtClean="0">
                <a:solidFill>
                  <a:srgbClr val="D1EA2B"/>
                </a:solidFill>
                <a:latin typeface="Arial"/>
                <a:cs typeface="Arial"/>
              </a:rPr>
              <a:t>output_message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() {</a:t>
            </a:r>
            <a:r>
              <a:rPr lang="en-CA" sz="3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msg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= "Hello, world!";</a:t>
            </a:r>
            <a:r>
              <a:rPr lang="en-CA" sz="3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func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= alert;</a:t>
            </a:r>
          </a:p>
          <a:p>
            <a:pPr>
              <a:lnSpc>
                <a:spcPts val="410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66900" y="5600700"/>
            <a:ext cx="11137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func(msg);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61214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71374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2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output_message();</a:t>
            </a:r>
          </a:p>
          <a:p>
            <a:pPr>
              <a:lnSpc>
                <a:spcPts val="432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Arguments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5179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// Outputs a simple message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4038600"/>
            <a:ext cx="11684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  <a:tabLst>
                <a:tab pos="546100" algn="l"/>
              </a:tabLst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output_message</a:t>
            </a: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(msg) {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	var func = alert;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66900" y="5080000"/>
            <a:ext cx="11137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85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func(msg);</a:t>
            </a:r>
          </a:p>
          <a:p>
            <a:pPr>
              <a:lnSpc>
                <a:spcPts val="408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5600700"/>
            <a:ext cx="11684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0800" y="6642100"/>
            <a:ext cx="11684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output_message("Hello, world!");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output_message("¡Hola, mundo!");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35700" y="3784600"/>
            <a:ext cx="557874" cy="24959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dirty="0" smtClean="0">
                <a:solidFill>
                  <a:srgbClr val="FFFFFF"/>
                </a:solidFill>
                <a:latin typeface="Arial Bold"/>
                <a:cs typeface="Arial Bold"/>
              </a:rPr>
              <a:t>6</a:t>
            </a:r>
          </a:p>
          <a:p>
            <a:pPr>
              <a:lnSpc>
                <a:spcPts val="966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54600" y="5029200"/>
            <a:ext cx="3014672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Objects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3330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6576737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Creating Objects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 flipH="1">
            <a:off x="1336730" y="4533900"/>
            <a:ext cx="3489270" cy="7198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endParaRPr lang="en-CA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54800" y="5257800"/>
            <a:ext cx="273663" cy="7198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or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4600" y="2514600"/>
            <a:ext cx="65024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 err="1" smtClean="0"/>
              <a:t>var</a:t>
            </a:r>
            <a:r>
              <a:rPr lang="en-US" sz="3000" dirty="0" smtClean="0"/>
              <a:t> person</a:t>
            </a:r>
            <a:r>
              <a:rPr lang="en-US" sz="3000" dirty="0" smtClean="0"/>
              <a:t>=new Object();</a:t>
            </a:r>
          </a:p>
          <a:p>
            <a:r>
              <a:rPr lang="en-US" sz="3000" dirty="0" err="1" smtClean="0"/>
              <a:t>person.firstname</a:t>
            </a:r>
            <a:r>
              <a:rPr lang="en-US" sz="3000" dirty="0" smtClean="0"/>
              <a:t>="John";</a:t>
            </a:r>
          </a:p>
          <a:p>
            <a:r>
              <a:rPr lang="en-US" sz="3000" dirty="0" err="1" smtClean="0"/>
              <a:t>person.lastname</a:t>
            </a:r>
            <a:r>
              <a:rPr lang="en-US" sz="3000" dirty="0" smtClean="0"/>
              <a:t>="Doe";</a:t>
            </a:r>
          </a:p>
          <a:p>
            <a:r>
              <a:rPr lang="en-US" sz="3000" dirty="0" err="1" smtClean="0"/>
              <a:t>person.age</a:t>
            </a:r>
            <a:r>
              <a:rPr lang="en-US" sz="3000" dirty="0" smtClean="0"/>
              <a:t>=50;</a:t>
            </a:r>
          </a:p>
          <a:p>
            <a:r>
              <a:rPr lang="en-US" sz="3000" dirty="0" err="1" smtClean="0"/>
              <a:t>person.eyecolor</a:t>
            </a:r>
            <a:r>
              <a:rPr lang="en-US" sz="3000" dirty="0" smtClean="0"/>
              <a:t>="blue";</a:t>
            </a:r>
            <a:endParaRPr lang="es-ES_tradnl" sz="3000" dirty="0"/>
          </a:p>
        </p:txBody>
      </p:sp>
      <p:sp>
        <p:nvSpPr>
          <p:cNvPr id="9" name="Rectangle 8"/>
          <p:cNvSpPr/>
          <p:nvPr/>
        </p:nvSpPr>
        <p:spPr>
          <a:xfrm>
            <a:off x="1320800" y="6172200"/>
            <a:ext cx="487589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 smtClean="0"/>
              <a:t>var</a:t>
            </a:r>
            <a:r>
              <a:rPr lang="en-US" sz="3000" dirty="0" smtClean="0"/>
              <a:t> person</a:t>
            </a:r>
            <a:r>
              <a:rPr lang="en-US" sz="3000" dirty="0" smtClean="0"/>
              <a:t>={firstname:"John"</a:t>
            </a:r>
            <a:r>
              <a:rPr lang="en-US" sz="3000" dirty="0" smtClean="0"/>
              <a:t>,</a:t>
            </a:r>
          </a:p>
          <a:p>
            <a:r>
              <a:rPr lang="en-US" sz="3000" dirty="0" smtClean="0"/>
              <a:t>                lastname</a:t>
            </a:r>
            <a:r>
              <a:rPr lang="en-US" sz="3000" dirty="0" smtClean="0"/>
              <a:t>:"Doe"</a:t>
            </a:r>
            <a:r>
              <a:rPr lang="en-US" sz="3000" dirty="0" smtClean="0"/>
              <a:t>,</a:t>
            </a:r>
          </a:p>
          <a:p>
            <a:r>
              <a:rPr lang="en-US" sz="3000" dirty="0" smtClean="0"/>
              <a:t>	     age</a:t>
            </a:r>
            <a:r>
              <a:rPr lang="en-US" sz="3000" dirty="0" smtClean="0"/>
              <a:t>:50</a:t>
            </a:r>
            <a:r>
              <a:rPr lang="en-US" sz="3000" dirty="0" smtClean="0"/>
              <a:t>,</a:t>
            </a:r>
          </a:p>
          <a:p>
            <a:r>
              <a:rPr lang="en-US" sz="3000" dirty="0" smtClean="0"/>
              <a:t>	     </a:t>
            </a:r>
            <a:r>
              <a:rPr lang="en-US" sz="3000" dirty="0" err="1" smtClean="0"/>
              <a:t>eyecolor</a:t>
            </a:r>
            <a:r>
              <a:rPr lang="en-US" sz="3000" dirty="0" err="1" smtClean="0"/>
              <a:t>:"blue</a:t>
            </a:r>
            <a:r>
              <a:rPr lang="en-US" sz="3000" dirty="0" smtClean="0"/>
              <a:t>"};</a:t>
            </a:r>
            <a:endParaRPr lang="es-ES_tradnl" sz="3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JavaScript on the web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45339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&lt;script&gt;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5245100"/>
            <a:ext cx="11684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// JavaScript code is typically embedded in HTML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// &lt;script&gt; tags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63119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&lt;/script&gt;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90" b="1" smtClean="0">
                <a:solidFill>
                  <a:srgbClr val="FFFFFF"/>
                </a:solidFill>
                <a:latin typeface="Arial Bold"/>
                <a:cs typeface="Arial Bold"/>
              </a:rPr>
              <a:t>HTML + JavaScript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1115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&lt;html&gt;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34671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&lt;head&gt;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6400" y="3822700"/>
            <a:ext cx="11328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39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&lt;title&gt;HTML + JavaScript&lt;/title&gt;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&lt;/head&gt;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6400" y="45339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&lt;body&gt;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44700" y="4889500"/>
            <a:ext cx="1096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&lt;p&gt;Stuff *on* the page goes up here.&lt;/p&gt;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&lt;script&gt;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4700" y="5956300"/>
            <a:ext cx="1096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// JavaScript code that modifies the page should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// go below everything else in the &lt;body&gt;.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44700" y="7023100"/>
            <a:ext cx="1096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&lt;/script&gt;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0800" y="7378700"/>
            <a:ext cx="11684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40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&lt;/body&gt;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&lt;/html&gt;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90" b="1" smtClean="0">
                <a:solidFill>
                  <a:srgbClr val="FFFFFF"/>
                </a:solidFill>
                <a:latin typeface="Arial Bold"/>
                <a:cs typeface="Arial Bold"/>
              </a:rPr>
              <a:t>HTML + CSS + JavaScript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25781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&lt;html&gt;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29337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&lt;head&gt;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44700" y="3289300"/>
            <a:ext cx="1096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&lt;title&gt;HTML + CSS + JavaScript&lt;/title&gt;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&lt;style&gt;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44700" y="4000500"/>
            <a:ext cx="1096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#content 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3000" y="4343400"/>
            <a:ext cx="334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background: #000;</a:t>
            </a:r>
          </a:p>
          <a:p>
            <a:pPr>
              <a:lnSpc>
                <a:spcPts val="2760"/>
              </a:lnSpc>
            </a:pPr>
            <a:endParaRPr lang="en-CA" sz="2400" smtClean="0">
              <a:solidFill>
                <a:srgbClr val="D1EA2B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4700" y="4699000"/>
            <a:ext cx="342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 smtClean="0">
              <a:solidFill>
                <a:srgbClr val="D1EA2B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76400" y="5067300"/>
            <a:ext cx="11328400" cy="118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39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&lt;/style&gt;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&lt;/head&gt;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&lt;body&gt;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44700" y="6134100"/>
            <a:ext cx="1096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&lt;p id="content"&gt;Hello, world!&lt;/p&gt;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&lt;script&gt;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13000" y="6845300"/>
            <a:ext cx="10591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var content = document.getElementById('content');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content.style.color = '#fff';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44700" y="7556500"/>
            <a:ext cx="1096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5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&lt;/script&gt;</a:t>
            </a:r>
          </a:p>
          <a:p>
            <a:pPr>
              <a:lnSpc>
                <a:spcPts val="27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20800" y="7912100"/>
            <a:ext cx="11684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40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&lt;/body&gt;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&lt;/html&gt;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90" b="1" smtClean="0">
                <a:solidFill>
                  <a:srgbClr val="FFFFFF"/>
                </a:solidFill>
                <a:latin typeface="Arial Bold"/>
                <a:cs typeface="Arial Bold"/>
              </a:rPr>
              <a:t>HTML + CSS + JavaScript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2893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&lt;html&gt;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36449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&lt;head&gt;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44700" y="4000500"/>
            <a:ext cx="1096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&lt;title&gt;HTML + CSS + JavaScript&lt;/title&gt;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6400" y="4356100"/>
            <a:ext cx="11328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39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&lt;link rel="stylesheet" href="</a:t>
            </a: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styles.css</a:t>
            </a: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" /&gt;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&lt;/head&gt;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76400" y="5067300"/>
            <a:ext cx="11328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68300" algn="l"/>
              </a:tabLst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&lt;body&gt;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	&lt;p&gt;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13000" y="5778500"/>
            <a:ext cx="10591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Separating code into .js and .css files is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good way to keep things tidy.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44700" y="6489700"/>
            <a:ext cx="1096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&lt;/p&gt;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6400" y="6845300"/>
            <a:ext cx="11328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39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&lt;script src="</a:t>
            </a: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scripts.js</a:t>
            </a: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"&gt;&lt;/script&gt;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&lt;/body&gt;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20800" y="75565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&lt;/html&gt;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35700" y="3784600"/>
            <a:ext cx="557874" cy="24959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dirty="0" smtClean="0">
                <a:solidFill>
                  <a:srgbClr val="FFFFFF"/>
                </a:solidFill>
                <a:latin typeface="Arial Bold"/>
                <a:cs typeface="Arial Bold"/>
              </a:rPr>
              <a:t>6</a:t>
            </a:r>
            <a:endParaRPr lang="en-CA" sz="7822" b="1" dirty="0" smtClean="0">
              <a:solidFill>
                <a:srgbClr val="FFFFFF"/>
              </a:solidFill>
              <a:latin typeface="Arial Bold"/>
              <a:cs typeface="Arial Bold"/>
            </a:endParaRPr>
          </a:p>
          <a:p>
            <a:pPr>
              <a:lnSpc>
                <a:spcPts val="966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30192" y="5020816"/>
            <a:ext cx="3808310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The DOM</a:t>
            </a:r>
          </a:p>
          <a:p>
            <a:pPr>
              <a:lnSpc>
                <a:spcPts val="7360"/>
              </a:lnSpc>
            </a:pPr>
            <a:endParaRPr lang="en-CA" sz="6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3330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320800" y="1016000"/>
            <a:ext cx="8948504" cy="1894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Introducing the DOM…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7824" y="2644552"/>
            <a:ext cx="10657184" cy="113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  <a:tabLst>
                <a:tab pos="546100" algn="l"/>
                <a:tab pos="546100" algn="l"/>
              </a:tabLst>
            </a:pPr>
            <a:r>
              <a:rPr lang="en-CA" sz="4800" dirty="0" smtClean="0">
                <a:solidFill>
                  <a:srgbClr val="FFFFFF"/>
                </a:solidFill>
                <a:latin typeface="Arial"/>
                <a:cs typeface="Arial"/>
              </a:rPr>
              <a:t>DOM = Document Object Model</a:t>
            </a:r>
            <a:endParaRPr lang="en-CA" sz="48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100"/>
              </a:lnSpc>
            </a:pPr>
            <a:endParaRPr lang="en-CA" sz="3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1" name="Picture 10" descr="Screen Shot 2013-08-15 at 4.10.5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0"/>
            <a:ext cx="13004800" cy="5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801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41400" y="2400300"/>
            <a:ext cx="11963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“When human beings acquired language, we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0" y="2959100"/>
            <a:ext cx="11734800" cy="365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learned not just how to listen but how to speak.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When we gained literacy, we learned not just how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to read but how to write. And as we move into an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increasingly digital reality, </a:t>
            </a: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we must learn not just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smtClean="0">
                <a:solidFill>
                  <a:srgbClr val="D1EA2B"/>
                </a:solidFill>
                <a:latin typeface="Arial"/>
                <a:cs typeface="Arial"/>
              </a:rPr>
              <a:t>how to use programs but how to make them.”</a:t>
            </a:r>
          </a:p>
          <a:p>
            <a:pPr>
              <a:lnSpc>
                <a:spcPts val="56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6972300"/>
            <a:ext cx="117348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—Douglas Rushkoff, Program or Be Programmed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320800" y="1016000"/>
            <a:ext cx="7580424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Objects in the DOM</a:t>
            </a:r>
            <a:endParaRPr lang="en-CA" sz="6409" b="1" dirty="0" smtClean="0">
              <a:solidFill>
                <a:srgbClr val="FFFFFF"/>
              </a:solidFill>
              <a:latin typeface="Arial Bold"/>
              <a:cs typeface="Arial Bold"/>
            </a:endParaRP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1" y="2590800"/>
            <a:ext cx="10134600" cy="158205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00"/>
              </a:lnSpc>
              <a:tabLst>
                <a:tab pos="546100" algn="l"/>
              </a:tabLst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Objects exist for the </a:t>
            </a: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document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, the </a:t>
            </a: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window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, and everything in them</a:t>
            </a:r>
          </a:p>
          <a:p>
            <a:pPr>
              <a:lnSpc>
                <a:spcPts val="410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320800" y="1016000"/>
            <a:ext cx="9635153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Some useful functions…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1" y="2590800"/>
            <a:ext cx="10134600" cy="421098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00"/>
              </a:lnSpc>
              <a:tabLst>
                <a:tab pos="546100" algn="l"/>
              </a:tabLst>
            </a:pP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document.getElementById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()</a:t>
            </a:r>
          </a:p>
          <a:p>
            <a:pPr>
              <a:lnSpc>
                <a:spcPts val="4100"/>
              </a:lnSpc>
              <a:tabLst>
                <a:tab pos="546100" algn="l"/>
              </a:tabLst>
            </a:pPr>
            <a:endParaRPr lang="en-CA" sz="3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100"/>
              </a:lnSpc>
              <a:tabLst>
                <a:tab pos="546100" algn="l"/>
              </a:tabLst>
            </a:pP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element.innerHTML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ts val="4100"/>
              </a:lnSpc>
              <a:tabLst>
                <a:tab pos="546100" algn="l"/>
              </a:tabLst>
            </a:pPr>
            <a:endParaRPr lang="en-CA" sz="3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100"/>
              </a:lnSpc>
              <a:tabLst>
                <a:tab pos="546100" algn="l"/>
              </a:tabLst>
            </a:pPr>
            <a:endParaRPr lang="en-CA" sz="3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100"/>
              </a:lnSpc>
              <a:tabLst>
                <a:tab pos="546100" algn="l"/>
              </a:tabLst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(Find the full list at </a:t>
            </a:r>
            <a:r>
              <a:rPr lang="en-US" sz="3600" dirty="0" smtClean="0">
                <a:solidFill>
                  <a:srgbClr val="FFFFFF"/>
                </a:solidFill>
                <a:latin typeface="Arial"/>
                <a:cs typeface="Arial"/>
              </a:rPr>
              <a:t>http://www.w3schools.com/jsref/</a:t>
            </a:r>
            <a:r>
              <a:rPr lang="en-US" sz="3600" dirty="0" smtClean="0">
                <a:solidFill>
                  <a:srgbClr val="FFFFFF"/>
                </a:solidFill>
                <a:latin typeface="Arial"/>
                <a:cs typeface="Arial"/>
              </a:rPr>
              <a:t>dom_obj_document.asp)</a:t>
            </a:r>
            <a:endParaRPr lang="en-CA" sz="3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4100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235700" y="3784600"/>
            <a:ext cx="557874" cy="12372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dirty="0" smtClean="0">
                <a:solidFill>
                  <a:srgbClr val="FFFFFF"/>
                </a:solidFill>
                <a:latin typeface="Arial Bold"/>
                <a:cs typeface="Arial Bold"/>
              </a:rPr>
              <a:t>7</a:t>
            </a:r>
            <a:endParaRPr lang="en-CA" sz="7822" b="1" dirty="0" smtClean="0">
              <a:solidFill>
                <a:srgbClr val="FFFFFF"/>
              </a:solidFill>
              <a:latin typeface="Arial Bold"/>
              <a:cs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775200" y="5054600"/>
            <a:ext cx="3673068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Libraries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8-15 at 8.10.0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3004800" cy="75152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Hide content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31115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&lt;html&gt;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34671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&lt;head&gt;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6400" y="3822700"/>
            <a:ext cx="11328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39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&lt;title&gt;Hide content&lt;/title&gt;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&lt;/head&gt;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6400" y="45339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&lt;body&gt;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44700" y="4889500"/>
            <a:ext cx="4726955" cy="143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lang="en-CA" sz="240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 id="hide"&gt;Click to hide me!&lt;/</a:t>
            </a:r>
            <a:r>
              <a:rPr lang="en-CA" sz="240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&lt;script </a:t>
            </a:r>
            <a:r>
              <a:rPr lang="en-CA" sz="2400" dirty="0" err="1" smtClean="0">
                <a:solidFill>
                  <a:srgbClr val="FFFFFF"/>
                </a:solidFill>
                <a:latin typeface="Arial"/>
                <a:cs typeface="Arial"/>
              </a:rPr>
              <a:t>src</a:t>
            </a: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=”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jquery.js</a:t>
            </a: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"&gt;&lt;/script&gt;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&lt;script&gt;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4700" y="5956300"/>
            <a:ext cx="3917188" cy="10789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68300" algn="l"/>
              </a:tabLst>
            </a:pP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$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('#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hide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'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).click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(function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 () {</a:t>
            </a:r>
          </a:p>
          <a:p>
            <a:pPr>
              <a:lnSpc>
                <a:spcPts val="2800"/>
              </a:lnSpc>
              <a:tabLst>
                <a:tab pos="368300" algn="l"/>
              </a:tabLst>
            </a:pP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	$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('#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hide'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).fadeOut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rgbClr val="D1EA2B"/>
                </a:solidFill>
                <a:latin typeface="Arial"/>
                <a:cs typeface="Arial"/>
              </a:rPr>
              <a:t>"slow"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);</a:t>
            </a:r>
          </a:p>
          <a:p>
            <a:pPr>
              <a:lnSpc>
                <a:spcPts val="2800"/>
              </a:lnSpc>
              <a:tabLst>
                <a:tab pos="368300" algn="l"/>
              </a:tabLst>
            </a:pP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});</a:t>
            </a: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0800" y="7023100"/>
            <a:ext cx="116840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734080">
              <a:lnSpc>
                <a:spcPts val="2800"/>
              </a:lnSpc>
              <a:tabLst>
                <a:tab pos="355600" algn="l"/>
              </a:tabLst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&lt;/script&gt;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	&lt;/body&gt;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&lt;/html&gt;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235700" y="3784600"/>
            <a:ext cx="557874" cy="24959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dirty="0" smtClean="0">
                <a:solidFill>
                  <a:srgbClr val="FFFFFF"/>
                </a:solidFill>
                <a:latin typeface="Arial Bold"/>
                <a:cs typeface="Arial Bold"/>
              </a:rPr>
              <a:t>7</a:t>
            </a:r>
            <a:endParaRPr lang="en-CA" sz="7822" b="1" dirty="0" smtClean="0">
              <a:solidFill>
                <a:srgbClr val="FFFFFF"/>
              </a:solidFill>
              <a:latin typeface="Arial Bold"/>
              <a:cs typeface="Arial Bold"/>
            </a:endParaRPr>
          </a:p>
          <a:p>
            <a:pPr>
              <a:lnSpc>
                <a:spcPts val="966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45000" y="5054600"/>
            <a:ext cx="4494156" cy="19039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Slide show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smtClean="0">
                <a:solidFill>
                  <a:srgbClr val="FFFFFF"/>
                </a:solidFill>
                <a:latin typeface="Arial Bold"/>
                <a:cs typeface="Arial Bold"/>
              </a:rPr>
              <a:t>Slide show HTML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24003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&lt;html&gt;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27559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&lt;head&gt;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44700" y="3111500"/>
            <a:ext cx="1096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&lt;title&gt;Slide show&lt;/title&gt;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6400" y="3467100"/>
            <a:ext cx="11328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39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&lt;link rel="stylesheet" href="styles.css" /&gt;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&lt;/head&gt;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76400" y="41783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&lt;body&gt;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4700" y="4533900"/>
            <a:ext cx="10960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68300" algn="l"/>
              </a:tabLst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&lt;div id="slides"&gt;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	&lt;div id="inner"&gt;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81300" y="5245100"/>
            <a:ext cx="102235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&lt;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img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 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src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="images/1.jpg" /&gt;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&lt;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img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 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src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="images/2.jpg" /&gt;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&lt;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img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 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src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="images/3.jpg" /&gt;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&lt;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img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 </a:t>
            </a:r>
            <a:r>
              <a:rPr lang="en-CA" sz="2400" dirty="0" err="1" smtClean="0">
                <a:solidFill>
                  <a:srgbClr val="D1EA2B"/>
                </a:solidFill>
                <a:latin typeface="Arial"/>
                <a:cs typeface="Arial"/>
              </a:rPr>
              <a:t>src</a:t>
            </a:r>
            <a:r>
              <a:rPr lang="en-CA" sz="2400" dirty="0" smtClean="0">
                <a:solidFill>
                  <a:srgbClr val="D1EA2B"/>
                </a:solidFill>
                <a:latin typeface="Arial"/>
                <a:cs typeface="Arial"/>
              </a:rPr>
              <a:t>="images/4.jpg" /&gt;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13000" y="6667500"/>
            <a:ext cx="10591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&lt;/div&gt;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44700" y="7023100"/>
            <a:ext cx="10960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&lt;/div&gt;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76400" y="7378700"/>
            <a:ext cx="4656201" cy="143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39">
              <a:lnSpc>
                <a:spcPts val="2800"/>
              </a:lnSpc>
              <a:tabLst>
                <a:tab pos="368300" algn="l"/>
              </a:tabLst>
            </a:pP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&lt;script </a:t>
            </a:r>
            <a:r>
              <a:rPr lang="en-CA" sz="2400" dirty="0" err="1" smtClean="0">
                <a:solidFill>
                  <a:srgbClr val="FFFFFF"/>
                </a:solidFill>
                <a:latin typeface="Arial"/>
                <a:cs typeface="Arial"/>
              </a:rPr>
              <a:t>src</a:t>
            </a: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=”</a:t>
            </a:r>
            <a:r>
              <a:rPr lang="en-CA" sz="2400" dirty="0" err="1" smtClean="0">
                <a:solidFill>
                  <a:srgbClr val="FFFFFF"/>
                </a:solidFill>
                <a:latin typeface="Arial"/>
                <a:cs typeface="Arial"/>
              </a:rPr>
              <a:t>jquery.js</a:t>
            </a: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"&gt;&lt;/script&gt;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	&lt;script </a:t>
            </a:r>
            <a:r>
              <a:rPr lang="en-CA" sz="2400" dirty="0" err="1" smtClean="0">
                <a:solidFill>
                  <a:srgbClr val="FFFFFF"/>
                </a:solidFill>
                <a:latin typeface="Arial"/>
                <a:cs typeface="Arial"/>
              </a:rPr>
              <a:t>src</a:t>
            </a: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="</a:t>
            </a:r>
            <a:r>
              <a:rPr lang="en-CA" sz="2400" dirty="0" err="1" smtClean="0">
                <a:solidFill>
                  <a:srgbClr val="FFFFFF"/>
                </a:solidFill>
                <a:latin typeface="Arial"/>
                <a:cs typeface="Arial"/>
              </a:rPr>
              <a:t>script.js</a:t>
            </a: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"&gt;&lt;/script&gt;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FFFFFF"/>
                </a:solidFill>
                <a:latin typeface="Arial"/>
                <a:cs typeface="Arial"/>
              </a:rPr>
              <a:t>&lt;/body&gt;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20800" y="84455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&lt;/html&gt;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90" b="1" smtClean="0">
                <a:solidFill>
                  <a:srgbClr val="FFFFFF"/>
                </a:solidFill>
                <a:latin typeface="Arial Bold"/>
                <a:cs typeface="Arial Bold"/>
              </a:rPr>
              <a:t>Slide show CSS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25781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#slides 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6400" y="2933700"/>
            <a:ext cx="113284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width: 991px;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height: 671px;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margin: 0 auto;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6400" y="40005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overflow: hidden;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4356100"/>
            <a:ext cx="11684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7040">
              <a:lnSpc>
                <a:spcPts val="280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position: relative;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0800" y="54229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#inner 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76400" y="5778500"/>
            <a:ext cx="11328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position: absolute;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left: 0;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76400" y="6489700"/>
            <a:ext cx="11328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D1EA2B"/>
                </a:solidFill>
                <a:latin typeface="Arial"/>
                <a:cs typeface="Arial"/>
              </a:rPr>
              <a:t>top: 0;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0800" y="6845300"/>
            <a:ext cx="11684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20800" y="7556500"/>
            <a:ext cx="116840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55600" algn="l"/>
              </a:tabLst>
            </a:pP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#slides img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	float: left;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FFFF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320800" y="1016000"/>
            <a:ext cx="116840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090" b="1" smtClean="0">
                <a:solidFill>
                  <a:srgbClr val="FFFFFF"/>
                </a:solidFill>
                <a:latin typeface="Arial Bold"/>
                <a:cs typeface="Arial Bold"/>
              </a:rPr>
              <a:t>Slide show JavaScript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235700" y="3784600"/>
            <a:ext cx="557874" cy="24959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dirty="0" smtClean="0">
                <a:solidFill>
                  <a:srgbClr val="FFFFFF"/>
                </a:solidFill>
                <a:latin typeface="Arial Bold"/>
                <a:cs typeface="Arial Bold"/>
              </a:rPr>
              <a:t>8</a:t>
            </a:r>
            <a:endParaRPr lang="en-CA" sz="7822" b="1" dirty="0" smtClean="0">
              <a:solidFill>
                <a:srgbClr val="FFFFFF"/>
              </a:solidFill>
              <a:latin typeface="Arial Bold"/>
              <a:cs typeface="Arial Bold"/>
            </a:endParaRPr>
          </a:p>
          <a:p>
            <a:pPr>
              <a:lnSpc>
                <a:spcPts val="9660"/>
              </a:lnSpc>
            </a:pPr>
            <a:endParaRPr lang="en-CA" sz="8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18000" y="5054600"/>
            <a:ext cx="4630202" cy="1894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What next?</a:t>
            </a:r>
          </a:p>
          <a:p>
            <a:pPr>
              <a:lnSpc>
                <a:spcPts val="7360"/>
              </a:lnSpc>
            </a:pPr>
            <a:endParaRPr lang="en-CA" sz="64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041400" y="2247900"/>
            <a:ext cx="11963400" cy="361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75"/>
              </a:lnSpc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“The single most significant change in the politics</a:t>
            </a:r>
            <a:r>
              <a:rPr lang="en-CA" sz="3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of cyberspace is the coming of age of this simple</a:t>
            </a:r>
            <a:r>
              <a:rPr lang="en-CA" sz="3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idea: </a:t>
            </a: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The code is law. The architectures of</a:t>
            </a:r>
            <a:r>
              <a:rPr lang="en-CA" sz="3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cyberspace are as important as the law in defining</a:t>
            </a:r>
            <a:r>
              <a:rPr lang="en-CA" sz="3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600" dirty="0" smtClean="0">
                <a:solidFill>
                  <a:srgbClr val="D1EA2B"/>
                </a:solidFill>
                <a:latin typeface="Arial"/>
                <a:cs typeface="Arial"/>
              </a:rPr>
              <a:t>and defeating the liberties of the Net.”</a:t>
            </a:r>
          </a:p>
          <a:p>
            <a:pPr>
              <a:lnSpc>
                <a:spcPts val="5575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0" y="6235700"/>
            <a:ext cx="117348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FFFFFF"/>
                </a:solidFill>
                <a:latin typeface="Arial"/>
                <a:cs typeface="Arial"/>
              </a:rPr>
              <a:t>—Lawrence Lessig, The Code Is the Law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ecadem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41760" y="2212504"/>
            <a:ext cx="5760640" cy="5760640"/>
          </a:xfrm>
          <a:prstGeom prst="rect">
            <a:avLst/>
          </a:prstGeom>
        </p:spPr>
      </p:pic>
      <p:pic>
        <p:nvPicPr>
          <p:cNvPr id="3" name="Picture 2" descr="e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150472" y="1564432"/>
            <a:ext cx="5125561" cy="67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4851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"/>
          <p:cNvSpPr txBox="1"/>
          <p:nvPr/>
        </p:nvSpPr>
        <p:spPr>
          <a:xfrm>
            <a:off x="1320800" y="876300"/>
            <a:ext cx="11684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989" b="1" smtClean="0">
                <a:solidFill>
                  <a:srgbClr val="FFFFFF"/>
                </a:solidFill>
                <a:latin typeface="Arial Bold"/>
                <a:cs typeface="Arial Bold"/>
              </a:rPr>
              <a:t>Resources</a:t>
            </a:r>
          </a:p>
          <a:p>
            <a:pPr>
              <a:lnSpc>
                <a:spcPts val="966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38300" y="3187700"/>
            <a:ext cx="53340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Eloquent JavaScript</a:t>
            </a:r>
          </a:p>
          <a:p>
            <a:pPr>
              <a:lnSpc>
                <a:spcPts val="6265"/>
              </a:lnSpc>
            </a:pPr>
            <a:endParaRPr lang="en-CA" sz="3308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25600" y="4130204"/>
            <a:ext cx="53340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w3schools.com</a:t>
            </a:r>
          </a:p>
          <a:p>
            <a:pPr>
              <a:lnSpc>
                <a:spcPts val="6265"/>
              </a:lnSpc>
            </a:pPr>
            <a:endParaRPr lang="en-CA" sz="3351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600" y="5095404"/>
            <a:ext cx="53340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Mozilla </a:t>
            </a:r>
            <a:r>
              <a:rPr lang="en-CA" sz="3200" dirty="0" err="1" smtClean="0">
                <a:solidFill>
                  <a:srgbClr val="FFFFFF"/>
                </a:solidFill>
                <a:latin typeface="Arial"/>
                <a:cs typeface="Arial"/>
              </a:rPr>
              <a:t>devmo</a:t>
            </a:r>
            <a:endParaRPr lang="en-CA" sz="3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6265"/>
              </a:lnSpc>
            </a:pPr>
            <a:endParaRPr lang="en-CA" sz="3351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5600" y="6060604"/>
            <a:ext cx="53340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3200" dirty="0" err="1" smtClean="0">
                <a:solidFill>
                  <a:srgbClr val="FFFFFF"/>
                </a:solidFill>
                <a:latin typeface="Arial"/>
                <a:cs typeface="Arial"/>
              </a:rPr>
              <a:t>WebMonkey</a:t>
            </a:r>
            <a:endParaRPr lang="en-CA" sz="3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6265"/>
              </a:lnSpc>
            </a:pPr>
            <a:endParaRPr lang="en-CA" sz="3406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59756" y="7073900"/>
            <a:ext cx="53340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The Rhino Book</a:t>
            </a:r>
          </a:p>
          <a:p>
            <a:pPr>
              <a:lnSpc>
                <a:spcPts val="6265"/>
              </a:lnSpc>
            </a:pPr>
            <a:endParaRPr lang="en-CA" sz="3342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34448" y="3543300"/>
            <a:ext cx="5829300" cy="1333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82600" algn="l"/>
              </a:tabLst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Visual </a:t>
            </a:r>
            <a:r>
              <a:rPr lang="en-CA" sz="3200" dirty="0" err="1" smtClean="0">
                <a:solidFill>
                  <a:srgbClr val="FFFFFF"/>
                </a:solidFill>
                <a:latin typeface="Arial"/>
                <a:cs typeface="Arial"/>
              </a:rPr>
              <a:t>Quickstart</a:t>
            </a:r>
            <a:r>
              <a:rPr lang="en-CA" sz="3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	Guide</a:t>
            </a:r>
          </a:p>
          <a:p>
            <a:pPr>
              <a:lnSpc>
                <a:spcPts val="2890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34448" y="4168800"/>
            <a:ext cx="58293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Lynda 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tutorials</a:t>
            </a:r>
          </a:p>
          <a:p>
            <a:pPr>
              <a:lnSpc>
                <a:spcPts val="6265"/>
              </a:lnSpc>
            </a:pPr>
            <a:endParaRPr lang="en-CA" sz="3333" dirty="0">
              <a:solidFill>
                <a:srgbClr val="000000"/>
              </a:solidFill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6959600" y="5257800"/>
            <a:ext cx="5392917" cy="23617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JavaScript: The Good Parts</a:t>
            </a:r>
          </a:p>
          <a:p>
            <a:pPr>
              <a:lnSpc>
                <a:spcPts val="6265"/>
              </a:lnSpc>
            </a:pPr>
            <a:endParaRPr lang="en-CA" sz="3333" dirty="0" smtClean="0">
              <a:solidFill>
                <a:srgbClr val="000000"/>
              </a:solidFill>
            </a:endParaRPr>
          </a:p>
          <a:p>
            <a:pPr>
              <a:lnSpc>
                <a:spcPts val="6265"/>
              </a:lnSpc>
            </a:pPr>
            <a:endParaRPr lang="en-CA" sz="3333" dirty="0" smtClean="0">
              <a:solidFill>
                <a:srgbClr val="000000"/>
              </a:solidFill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6959600" y="6324600"/>
            <a:ext cx="2777617" cy="23617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200"/>
              </a:lnSpc>
            </a:pPr>
            <a:r>
              <a:rPr lang="en-CA" sz="5472" dirty="0" smtClean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CA" sz="32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3200" dirty="0" err="1" smtClean="0">
                <a:solidFill>
                  <a:srgbClr val="FFFFFF"/>
                </a:solidFill>
                <a:latin typeface="Arial"/>
                <a:cs typeface="Arial"/>
              </a:rPr>
              <a:t>Codecademy</a:t>
            </a:r>
            <a:endParaRPr lang="en-CA" sz="3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6265"/>
              </a:lnSpc>
            </a:pPr>
            <a:endParaRPr lang="en-CA" sz="3333" dirty="0" smtClean="0">
              <a:solidFill>
                <a:srgbClr val="000000"/>
              </a:solidFill>
            </a:endParaRPr>
          </a:p>
          <a:p>
            <a:pPr>
              <a:lnSpc>
                <a:spcPts val="6265"/>
              </a:lnSpc>
            </a:pPr>
            <a:endParaRPr lang="en-CA" sz="3333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235700" y="3784600"/>
            <a:ext cx="67691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7822" b="1" smtClean="0">
                <a:solidFill>
                  <a:srgbClr val="FFFFFF"/>
                </a:solidFill>
                <a:latin typeface="Arial Bold"/>
                <a:cs typeface="Arial Bold"/>
              </a:rPr>
              <a:t>1</a:t>
            </a:r>
          </a:p>
          <a:p>
            <a:pPr>
              <a:lnSpc>
                <a:spcPts val="966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01800" y="5054600"/>
            <a:ext cx="10020253" cy="1894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Learning</a:t>
            </a:r>
            <a:r>
              <a:rPr lang="en-CA" sz="6409" b="1" dirty="0" smtClean="0">
                <a:solidFill>
                  <a:srgbClr val="FFFFFF"/>
                </a:solidFill>
                <a:latin typeface="Arial Bold"/>
                <a:cs typeface="Arial Bold"/>
              </a:rPr>
              <a:t> </a:t>
            </a:r>
            <a:r>
              <a:rPr lang="en-CA" sz="6409" b="1" i="1" dirty="0" smtClean="0">
                <a:solidFill>
                  <a:srgbClr val="FFFFFF"/>
                </a:solidFill>
                <a:latin typeface="Arial Bold"/>
                <a:cs typeface="Arial Bold"/>
              </a:rPr>
              <a:t>a new language</a:t>
            </a:r>
          </a:p>
          <a:p>
            <a:pPr>
              <a:lnSpc>
                <a:spcPts val="7360"/>
              </a:lnSpc>
            </a:pPr>
            <a:endParaRPr lang="en-CA" sz="6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0300" y="4279900"/>
            <a:ext cx="93345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660"/>
              </a:lnSpc>
            </a:pPr>
            <a:r>
              <a:rPr lang="en-CA" sz="8400" smtClean="0">
                <a:solidFill>
                  <a:srgbClr val="FFFFFF"/>
                </a:solidFill>
                <a:latin typeface="Arial"/>
                <a:cs typeface="Arial"/>
              </a:rPr>
              <a:t>Code is </a:t>
            </a:r>
            <a:r>
              <a:rPr lang="en-CA" sz="8400" smtClean="0">
                <a:solidFill>
                  <a:srgbClr val="D1EA2B"/>
                </a:solidFill>
                <a:latin typeface="Arial"/>
                <a:cs typeface="Arial"/>
              </a:rPr>
              <a:t>text</a:t>
            </a:r>
          </a:p>
          <a:p>
            <a:pPr>
              <a:lnSpc>
                <a:spcPts val="9660"/>
              </a:lnSpc>
            </a:pPr>
            <a:endParaRPr lang="en-CA" sz="8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1434</TotalTime>
  <Words>2427</Words>
  <Application>Microsoft Macintosh PowerPoint</Application>
  <PresentationFormat>Custom</PresentationFormat>
  <Paragraphs>341</Paragraphs>
  <Slides>71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Black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Nicole Bieber</cp:lastModifiedBy>
  <cp:revision>19</cp:revision>
  <dcterms:created xsi:type="dcterms:W3CDTF">2013-08-15T01:55:08Z</dcterms:created>
  <dcterms:modified xsi:type="dcterms:W3CDTF">2013-08-15T20:50:08Z</dcterms:modified>
</cp:coreProperties>
</file>