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35"/>
  </p:notesMasterIdLst>
  <p:sldIdLst>
    <p:sldId id="330" r:id="rId2"/>
    <p:sldId id="256" r:id="rId3"/>
    <p:sldId id="319" r:id="rId4"/>
    <p:sldId id="359" r:id="rId5"/>
    <p:sldId id="360" r:id="rId6"/>
    <p:sldId id="361" r:id="rId7"/>
    <p:sldId id="363" r:id="rId8"/>
    <p:sldId id="332" r:id="rId9"/>
    <p:sldId id="357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</p:sldIdLst>
  <p:sldSz cx="13004800" cy="975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3264" autoAdjust="0"/>
  </p:normalViewPr>
  <p:slideViewPr>
    <p:cSldViewPr>
      <p:cViewPr varScale="1">
        <p:scale>
          <a:sx n="54" d="100"/>
          <a:sy n="54" d="100"/>
        </p:scale>
        <p:origin x="-128" y="-816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dobe Caslon Pro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dobe Caslon Pro"/>
              </a:defRPr>
            </a:lvl1pPr>
          </a:lstStyle>
          <a:p>
            <a:fld id="{455A8B2F-7F0D-3D4A-9758-6D0EFF77CFAD}" type="datetimeFigureOut">
              <a:rPr lang="en-US" smtClean="0"/>
              <a:pPr/>
              <a:t>9/7/13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dobe Caslon Pro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dobe Caslon Pro"/>
              </a:defRPr>
            </a:lvl1pPr>
          </a:lstStyle>
          <a:p>
            <a:fld id="{D069BCB6-DAEF-3D4C-AE7C-9D2A39077D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981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Open </a:t>
            </a:r>
            <a:r>
              <a:rPr lang="es-ES_tradnl" dirty="0" err="1" smtClean="0"/>
              <a:t>index.html</a:t>
            </a:r>
            <a:r>
              <a:rPr lang="es-ES_tradnl" dirty="0" smtClean="0"/>
              <a:t> in </a:t>
            </a:r>
            <a:r>
              <a:rPr lang="es-ES_tradnl" dirty="0" err="1" smtClean="0"/>
              <a:t>browser</a:t>
            </a:r>
            <a:r>
              <a:rPr lang="es-ES_tradnl" dirty="0" smtClean="0"/>
              <a:t> </a:t>
            </a:r>
            <a:r>
              <a:rPr lang="es-ES_tradnl" dirty="0" err="1" smtClean="0"/>
              <a:t>and</a:t>
            </a:r>
            <a:r>
              <a:rPr lang="es-ES_tradnl" dirty="0" smtClean="0"/>
              <a:t> in Sublime </a:t>
            </a:r>
            <a:r>
              <a:rPr lang="es-ES_tradnl" dirty="0" err="1" smtClean="0"/>
              <a:t>Text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Open up Sublime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Text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write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this</a:t>
            </a:r>
            <a:r>
              <a:rPr lang="es-ES_tradnl" baseline="0" dirty="0" smtClean="0"/>
              <a:t> out</a:t>
            </a:r>
          </a:p>
          <a:p>
            <a:endParaRPr lang="es-ES_tradnl" baseline="0" dirty="0" smtClean="0"/>
          </a:p>
          <a:p>
            <a:r>
              <a:rPr lang="es-ES_tradnl" baseline="0" dirty="0" err="1" smtClean="0"/>
              <a:t>Have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everybody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change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their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title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students</a:t>
            </a:r>
            <a:r>
              <a:rPr lang="es-ES_tradnl" dirty="0" smtClean="0"/>
              <a:t> </a:t>
            </a:r>
            <a:r>
              <a:rPr lang="es-ES_tradnl" dirty="0" err="1" smtClean="0"/>
              <a:t>duplicate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tiger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page</a:t>
            </a:r>
            <a:endParaRPr lang="es-ES_tradnl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  <a:latin typeface="Adobe Caslon Pro"/>
              </a:defRPr>
            </a:lvl1pPr>
          </a:lstStyle>
          <a:p>
            <a:fld id="{5988523B-E035-4CAE-A96A-58211FC229D1}" type="datetimeFigureOut">
              <a:rPr lang="en-US" smtClean="0"/>
              <a:pPr/>
              <a:t>9/7/13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  <a:latin typeface="Adobe Caslon Pro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  <a:latin typeface="Adobe Caslon Pro"/>
              </a:defRPr>
            </a:lvl1pPr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00460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Adobe Caslon Pro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bg1"/>
          </a:solidFill>
          <a:latin typeface="Adobe Caslon Pro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bg1"/>
          </a:solidFill>
          <a:latin typeface="Adobe Caslon Pro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bg1"/>
          </a:solidFill>
          <a:latin typeface="Adobe Caslon Pro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Adobe Caslon Pro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bg1"/>
          </a:solidFill>
          <a:latin typeface="Adobe Caslon Pro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gle.co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25600" y="304800"/>
            <a:ext cx="9662276" cy="11079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Welcome!  If you haven’t already, please download:</a:t>
            </a:r>
          </a:p>
          <a:p>
            <a:pPr algn="ctr"/>
            <a:endParaRPr lang="en-CA" sz="3600" dirty="0">
              <a:solidFill>
                <a:srgbClr val="000000"/>
              </a:solidFill>
              <a:latin typeface="Adobe Caslon Pro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5600" y="2895600"/>
            <a:ext cx="4164013" cy="396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854200" y="70104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Adobe Caslon Pro"/>
                <a:cs typeface="Adobe Caslon Pro"/>
              </a:rPr>
              <a:t>www.google.com</a:t>
            </a:r>
            <a:r>
              <a:rPr lang="en-US" sz="28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/chrome‎</a:t>
            </a:r>
            <a:endParaRPr lang="es-ES_tradnl" sz="28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0600" y="29718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645400" y="70104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Adobe Caslon Pro"/>
                <a:cs typeface="Adobe Caslon Pro"/>
              </a:rPr>
              <a:t>www.sublimetext.com</a:t>
            </a:r>
            <a:endParaRPr lang="es-ES_tradnl" sz="2800" dirty="0">
              <a:solidFill>
                <a:srgbClr val="000000"/>
              </a:solidFill>
              <a:latin typeface="Adobe Caslon Pro"/>
              <a:cs typeface="Adobe Caslon Pr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3800" y="2209800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Google Chrome</a:t>
            </a:r>
            <a:endParaRPr lang="es-ES_tradnl" sz="28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78800" y="22098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Sublime Text</a:t>
            </a:r>
            <a:endParaRPr lang="es-ES_tradnl" sz="28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is HTML?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/>
              <a:t>Hyper Text Markup Language</a:t>
            </a:r>
          </a:p>
          <a:p>
            <a:pPr marL="889000"/>
            <a:r>
              <a:rPr lang="en-US" dirty="0"/>
              <a:t>Marks up </a:t>
            </a:r>
            <a:r>
              <a:rPr lang="en-US" dirty="0" smtClean="0"/>
              <a:t>text</a:t>
            </a:r>
          </a:p>
          <a:p>
            <a:pPr marL="889000"/>
            <a:r>
              <a:rPr lang="en-US" dirty="0"/>
              <a:t>With CSS, associates style information</a:t>
            </a:r>
          </a:p>
          <a:p>
            <a:pPr marL="889000"/>
            <a:r>
              <a:rPr lang="en-US" dirty="0"/>
              <a:t>HTML files contain tags and regular text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Creating an HTML File	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/>
              <a:t>Quick demonstration</a:t>
            </a:r>
            <a:r>
              <a:rPr lang="en-US" dirty="0" smtClean="0"/>
              <a:t> –what you see, </a:t>
            </a:r>
            <a:r>
              <a:rPr lang="en-US" dirty="0"/>
              <a:t>what the browser sees </a:t>
            </a:r>
          </a:p>
          <a:p>
            <a:pPr marL="889000"/>
            <a:r>
              <a:rPr lang="en-US" dirty="0"/>
              <a:t>An HTML file can be created in any plain text editor - it is a plain text file that ends in .</a:t>
            </a:r>
            <a:r>
              <a:rPr lang="en-US" dirty="0" err="1"/>
              <a:t>htm</a:t>
            </a:r>
            <a:r>
              <a:rPr lang="en-US" dirty="0"/>
              <a:t> or .html.</a:t>
            </a:r>
          </a:p>
          <a:p>
            <a:pPr marL="889000"/>
            <a:r>
              <a:rPr lang="en-US" dirty="0"/>
              <a:t>HTML files are typically edited in applications like Sublime Text 2, </a:t>
            </a:r>
            <a:r>
              <a:rPr lang="en-US" dirty="0" err="1"/>
              <a:t>TextWrangler</a:t>
            </a:r>
            <a:r>
              <a:rPr lang="en-US" dirty="0"/>
              <a:t>, and BBEdit.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/>
              <a:t>An tag is enclosed in 2 angle brackets (&lt;&gt;)</a:t>
            </a:r>
          </a:p>
          <a:p>
            <a:pPr marL="889000"/>
            <a:r>
              <a:rPr lang="en-US" dirty="0"/>
              <a:t>A closing tag has a / before the keyword</a:t>
            </a:r>
          </a:p>
          <a:p>
            <a:pPr marL="889000"/>
            <a:r>
              <a:rPr lang="en-US" dirty="0"/>
              <a:t>For instance, </a:t>
            </a:r>
            <a:r>
              <a:rPr lang="en-US" dirty="0">
                <a:latin typeface="American Typewriter"/>
                <a:cs typeface="American Typewriter"/>
              </a:rPr>
              <a:t>&lt;html&gt;</a:t>
            </a:r>
            <a:r>
              <a:rPr lang="en-US" dirty="0"/>
              <a:t> is the opening tag,   </a:t>
            </a:r>
            <a:r>
              <a:rPr lang="en-US" dirty="0" smtClean="0"/>
              <a:t> 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</a:t>
            </a:r>
            <a:r>
              <a:rPr lang="en-US" dirty="0">
                <a:latin typeface="American Typewriter"/>
                <a:cs typeface="American Typewriter"/>
              </a:rPr>
              <a:t>/html&gt;</a:t>
            </a:r>
            <a:r>
              <a:rPr lang="en-US" dirty="0"/>
              <a:t> is the closing tag of the document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Other Tag Info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/>
              <a:t>Tags, much of the time, have other tags inside of them</a:t>
            </a:r>
          </a:p>
          <a:p>
            <a:pPr marL="889000"/>
            <a:r>
              <a:rPr lang="en-US" dirty="0"/>
              <a:t>Beware of improper nesting:                            </a:t>
            </a:r>
            <a:r>
              <a:rPr lang="en-US" dirty="0" smtClean="0"/>
              <a:t> 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&gt;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	&lt;</a:t>
            </a:r>
            <a:r>
              <a:rPr lang="en-US" dirty="0" err="1">
                <a:latin typeface="American Typewriter"/>
                <a:cs typeface="American Typewriter"/>
              </a:rPr>
              <a:t>li</a:t>
            </a:r>
            <a:r>
              <a:rPr lang="en-US" dirty="0" smtClean="0">
                <a:latin typeface="American Typewriter"/>
                <a:cs typeface="American Typewriter"/>
              </a:rPr>
              <a:t>&gt;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	&lt;</a:t>
            </a:r>
            <a:r>
              <a:rPr lang="en-US" dirty="0">
                <a:latin typeface="American Typewriter"/>
                <a:cs typeface="American Typewriter"/>
              </a:rPr>
              <a:t>/</a:t>
            </a:r>
            <a:r>
              <a:rPr lang="en-US" dirty="0" err="1" smtClean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&gt;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</a:t>
            </a:r>
            <a:r>
              <a:rPr lang="en-US" dirty="0">
                <a:latin typeface="American Typewriter"/>
                <a:cs typeface="American Typewriter"/>
              </a:rPr>
              <a:t>/</a:t>
            </a:r>
            <a:r>
              <a:rPr lang="en-US" dirty="0" err="1">
                <a:latin typeface="American Typewriter"/>
                <a:cs typeface="American Typewriter"/>
              </a:rPr>
              <a:t>li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Elements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2959100"/>
            <a:ext cx="10623550" cy="4051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More on links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0240" y="2275841"/>
            <a:ext cx="12354560" cy="6410959"/>
          </a:xfrm>
          <a:ln/>
        </p:spPr>
        <p:txBody>
          <a:bodyPr>
            <a:normAutofit lnSpcReduction="10000"/>
          </a:bodyPr>
          <a:lstStyle/>
          <a:p>
            <a:pPr marL="889000">
              <a:buClr>
                <a:srgbClr val="000000"/>
              </a:buClr>
            </a:pPr>
            <a:r>
              <a:rPr lang="en-US" dirty="0" smtClean="0"/>
              <a:t>T</a:t>
            </a:r>
            <a:r>
              <a:rPr lang="en-US" dirty="0" smtClean="0"/>
              <a:t>arget </a:t>
            </a:r>
            <a:r>
              <a:rPr lang="en-US" dirty="0"/>
              <a:t>attribute, to open the link in a new </a:t>
            </a:r>
            <a:r>
              <a:rPr lang="en-US" dirty="0" smtClean="0"/>
              <a:t>window</a:t>
            </a:r>
          </a:p>
          <a:p>
            <a:pPr marL="889000">
              <a:buClr>
                <a:srgbClr val="000000"/>
              </a:buClr>
            </a:pPr>
            <a:r>
              <a:rPr lang="en-US" dirty="0" smtClean="0"/>
              <a:t>ID </a:t>
            </a:r>
            <a:r>
              <a:rPr lang="en-US" dirty="0"/>
              <a:t>to specify an anchor</a:t>
            </a:r>
            <a:r>
              <a:rPr lang="en-US" dirty="0" smtClean="0"/>
              <a:t>.</a:t>
            </a:r>
          </a:p>
          <a:p>
            <a:pPr marL="889000">
              <a:buClr>
                <a:srgbClr val="000000"/>
              </a:buClr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&lt;a </a:t>
            </a:r>
            <a:r>
              <a:rPr lang="en-US" dirty="0" err="1" smtClean="0">
                <a:latin typeface="American Typewriter"/>
                <a:cs typeface="American Typewriter"/>
              </a:rPr>
              <a:t>href</a:t>
            </a:r>
            <a:r>
              <a:rPr lang="en-US" dirty="0" smtClean="0">
                <a:latin typeface="American Typewriter"/>
                <a:cs typeface="American Typewriter"/>
              </a:rPr>
              <a:t>="</a:t>
            </a:r>
            <a:r>
              <a:rPr lang="en-US" u="sng" dirty="0" smtClean="0">
                <a:latin typeface="American Typewriter"/>
                <a:cs typeface="American Typewriter"/>
                <a:hlinkClick r:id="rId2"/>
              </a:rPr>
              <a:t>http://google.com</a:t>
            </a:r>
            <a:r>
              <a:rPr lang="en-US" dirty="0" smtClean="0">
                <a:latin typeface="American Typewriter"/>
                <a:cs typeface="American Typewriter"/>
              </a:rPr>
              <a:t>" target="_new" id="</a:t>
            </a:r>
            <a:r>
              <a:rPr lang="en-US" dirty="0" err="1" smtClean="0">
                <a:latin typeface="American Typewriter"/>
                <a:cs typeface="American Typewriter"/>
              </a:rPr>
              <a:t>google</a:t>
            </a:r>
            <a:r>
              <a:rPr lang="en-US" dirty="0" smtClean="0">
                <a:latin typeface="American Typewriter"/>
                <a:cs typeface="American Typewriter"/>
              </a:rPr>
              <a:t>"&gt;Google&lt;/a&gt;</a:t>
            </a:r>
          </a:p>
          <a:p>
            <a:pPr marL="889000">
              <a:buClr>
                <a:srgbClr val="000000"/>
              </a:buClr>
            </a:pPr>
            <a:r>
              <a:rPr lang="en-US" dirty="0" smtClean="0"/>
              <a:t>An </a:t>
            </a:r>
            <a:r>
              <a:rPr lang="en-US" dirty="0"/>
              <a:t>anchor allows you to send people to a certain part of your page using another link.</a:t>
            </a:r>
          </a:p>
          <a:p>
            <a:pPr marL="889000">
              <a:buClr>
                <a:srgbClr val="000000"/>
              </a:buClr>
              <a:buNone/>
            </a:pPr>
            <a:r>
              <a:rPr lang="en-US" dirty="0">
                <a:latin typeface="American Typewriter"/>
                <a:cs typeface="American Typewriter"/>
              </a:rPr>
              <a:t>&lt;a </a:t>
            </a:r>
            <a:r>
              <a:rPr lang="en-US" dirty="0" err="1">
                <a:latin typeface="American Typewriter"/>
                <a:cs typeface="American Typewriter"/>
              </a:rPr>
              <a:t>href</a:t>
            </a:r>
            <a:r>
              <a:rPr lang="en-US" dirty="0">
                <a:latin typeface="American Typewriter"/>
                <a:cs typeface="American Typewriter"/>
              </a:rPr>
              <a:t>="#</a:t>
            </a:r>
            <a:r>
              <a:rPr lang="en-US" dirty="0" err="1">
                <a:latin typeface="American Typewriter"/>
                <a:cs typeface="American Typewriter"/>
              </a:rPr>
              <a:t>google</a:t>
            </a:r>
            <a:r>
              <a:rPr lang="en-US" dirty="0">
                <a:latin typeface="American Typewriter"/>
                <a:cs typeface="American Typewriter"/>
              </a:rPr>
              <a:t>"&gt;Visit our Link to Google&lt;/a&gt;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More on anchors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4800" dirty="0"/>
              <a:t>Anchors can be used in any link to the page as well.</a:t>
            </a:r>
          </a:p>
          <a:p>
            <a:pPr marL="889000">
              <a:buClr>
                <a:srgbClr val="000000"/>
              </a:buClr>
            </a:pPr>
            <a:r>
              <a:rPr lang="en-US" sz="4800" dirty="0">
                <a:latin typeface="American Typewriter"/>
                <a:cs typeface="American Typewriter"/>
              </a:rPr>
              <a:t>&lt;a </a:t>
            </a:r>
            <a:r>
              <a:rPr lang="en-US" sz="4800" dirty="0" err="1">
                <a:latin typeface="American Typewriter"/>
                <a:cs typeface="American Typewriter"/>
              </a:rPr>
              <a:t>href</a:t>
            </a:r>
            <a:r>
              <a:rPr lang="en-US" sz="4800" dirty="0">
                <a:latin typeface="American Typewriter"/>
                <a:cs typeface="American Typewriter"/>
              </a:rPr>
              <a:t>="</a:t>
            </a:r>
            <a:r>
              <a:rPr lang="en-US" sz="4800" dirty="0" err="1">
                <a:latin typeface="American Typewriter"/>
                <a:cs typeface="American Typewriter"/>
              </a:rPr>
              <a:t>page.html#google</a:t>
            </a:r>
            <a:r>
              <a:rPr lang="en-US" sz="4800" dirty="0">
                <a:latin typeface="American Typewriter"/>
                <a:cs typeface="American Typewriter"/>
              </a:rPr>
              <a:t>"&gt;</a:t>
            </a:r>
            <a:r>
              <a:rPr lang="en-US" sz="4800" dirty="0"/>
              <a:t>Visit the Link to Google on the Page!</a:t>
            </a:r>
            <a:r>
              <a:rPr lang="en-US" sz="4800" dirty="0">
                <a:latin typeface="American Typewriter"/>
                <a:cs typeface="American Typewriter"/>
              </a:rPr>
              <a:t>&lt;/a&gt;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Anatomy of a Webpage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 err="1" smtClean="0"/>
              <a:t>Doctype</a:t>
            </a:r>
            <a:endParaRPr lang="en-US" dirty="0" smtClean="0"/>
          </a:p>
          <a:p>
            <a:pPr marL="1457951" lvl="1"/>
            <a:r>
              <a:rPr lang="en-US" dirty="0" smtClean="0"/>
              <a:t>tells the browser what </a:t>
            </a:r>
            <a:r>
              <a:rPr lang="en-US" dirty="0" smtClean="0"/>
              <a:t>HTML version you’re using. Always use:</a:t>
            </a:r>
          </a:p>
          <a:p>
            <a:pPr marL="1457951" lvl="1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&lt;!DOCTYPE html&gt;</a:t>
            </a:r>
          </a:p>
          <a:p>
            <a:pPr marL="889000"/>
            <a:r>
              <a:rPr lang="en-US" dirty="0"/>
              <a:t>HTML</a:t>
            </a:r>
          </a:p>
          <a:p>
            <a:pPr marL="1333500" lvl="1"/>
            <a:r>
              <a:rPr lang="en-US" dirty="0"/>
              <a:t>Head section - loaded first, user does not see it</a:t>
            </a:r>
          </a:p>
          <a:p>
            <a:pPr marL="1333500" lvl="1"/>
            <a:r>
              <a:rPr lang="en-US" dirty="0"/>
              <a:t>Body section - Page content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00" y="2743200"/>
            <a:ext cx="12357100" cy="4521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>
                <a:latin typeface="American Typewriter"/>
                <a:cs typeface="American Typewriter"/>
              </a:rPr>
              <a:t>&lt;!DOCTYPE html&gt;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&lt;html&gt;&lt;/html&gt;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&lt;head&gt;&lt;/head&gt;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&lt;title&gt;&lt;/title&gt;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&lt;body&gt;&lt;/body&gt;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0" y="1981200"/>
            <a:ext cx="13004800" cy="285291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360"/>
              </a:lnSpc>
            </a:pPr>
            <a:r>
              <a:rPr lang="en-CA" sz="6409" b="1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Introduction to Web Design &amp; Development</a:t>
            </a:r>
          </a:p>
          <a:p>
            <a:pPr algn="ctr"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  <a:latin typeface="Adobe Caslon Pro"/>
              <a:cs typeface="Adobe Caslon Pr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85384" y="5092824"/>
            <a:ext cx="2551981" cy="16619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Lesson One</a:t>
            </a:r>
          </a:p>
          <a:p>
            <a:pPr algn="ctr"/>
            <a:endParaRPr lang="en-US" sz="3600" dirty="0" smtClean="0">
              <a:solidFill>
                <a:srgbClr val="000000"/>
              </a:solidFill>
              <a:latin typeface="Adobe Caslon Pro"/>
            </a:endParaRPr>
          </a:p>
          <a:p>
            <a:pPr algn="ctr"/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Nicole Bieber</a:t>
            </a:r>
            <a:endParaRPr lang="en-CA" sz="3600" dirty="0">
              <a:solidFill>
                <a:srgbClr val="000000"/>
              </a:solidFill>
              <a:latin typeface="Adobe Casl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&lt;head&gt; Section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The </a:t>
            </a:r>
            <a:r>
              <a:rPr lang="en-US" sz="3800" dirty="0">
                <a:latin typeface="American Typewriter"/>
                <a:cs typeface="American Typewriter"/>
              </a:rPr>
              <a:t>&lt;head&gt;</a:t>
            </a:r>
            <a:r>
              <a:rPr lang="en-US" sz="3800" dirty="0"/>
              <a:t> section of your file contains more then just the title of your document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This section of your document is meant to enclose links to external files as well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You can also create CSS or </a:t>
            </a:r>
            <a:r>
              <a:rPr lang="en-US" sz="3800" dirty="0" smtClean="0"/>
              <a:t>JavaScript </a:t>
            </a:r>
            <a:r>
              <a:rPr lang="en-US" sz="3800" dirty="0"/>
              <a:t>in this space that will work with your page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HTML Tags 2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p</a:t>
            </a:r>
            <a:r>
              <a:rPr lang="en-US" dirty="0">
                <a:latin typeface="American Typewriter"/>
                <a:cs typeface="American Typewriter"/>
              </a:rPr>
              <a:t>&gt;&lt;/</a:t>
            </a:r>
            <a:r>
              <a:rPr lang="en-US" dirty="0" err="1">
                <a:latin typeface="American Typewriter"/>
                <a:cs typeface="American Typewriter"/>
              </a:rPr>
              <a:t>p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&lt;h1&gt;&lt;/h1&gt;</a:t>
            </a:r>
            <a:r>
              <a:rPr lang="en-US" dirty="0"/>
              <a:t>, </a:t>
            </a:r>
            <a:r>
              <a:rPr lang="en-US" dirty="0">
                <a:latin typeface="American Typewriter"/>
                <a:cs typeface="American Typewriter"/>
              </a:rPr>
              <a:t>&lt;h2&gt;&lt;/h2&gt;</a:t>
            </a:r>
            <a:r>
              <a:rPr lang="en-US" dirty="0"/>
              <a:t>, etc.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&lt;a&gt;&lt;/a&gt;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img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Lists are declared with the </a:t>
            </a:r>
            <a:r>
              <a:rPr lang="en-US" sz="3800" dirty="0">
                <a:latin typeface="American Typewriter"/>
                <a:cs typeface="American Typewriter"/>
              </a:rPr>
              <a:t>&lt;</a:t>
            </a:r>
            <a:r>
              <a:rPr lang="en-US" sz="3800" dirty="0" err="1">
                <a:latin typeface="American Typewriter"/>
                <a:cs typeface="American Typewriter"/>
              </a:rPr>
              <a:t>ul</a:t>
            </a:r>
            <a:r>
              <a:rPr lang="en-US" sz="3800" dirty="0">
                <a:latin typeface="American Typewriter"/>
                <a:cs typeface="American Typewriter"/>
              </a:rPr>
              <a:t>&gt; </a:t>
            </a:r>
            <a:r>
              <a:rPr lang="en-US" sz="3800" dirty="0"/>
              <a:t>tag, which denotes an unordered list.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List items are declared with the </a:t>
            </a:r>
            <a:r>
              <a:rPr lang="en-US" sz="3800" dirty="0">
                <a:latin typeface="American Typewriter"/>
                <a:cs typeface="American Typewriter"/>
              </a:rPr>
              <a:t>&lt;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  <a:r>
              <a:rPr lang="en-US" sz="3800" dirty="0"/>
              <a:t> tag.</a:t>
            </a:r>
          </a:p>
          <a:p>
            <a:pPr marL="889000">
              <a:buClr>
                <a:srgbClr val="000000"/>
              </a:buClr>
            </a:pPr>
            <a:r>
              <a:rPr lang="en-US" sz="3800" dirty="0">
                <a:latin typeface="American Typewriter"/>
                <a:cs typeface="American Typewriter"/>
              </a:rPr>
              <a:t>&lt;</a:t>
            </a:r>
            <a:r>
              <a:rPr lang="en-US" sz="3800" dirty="0" err="1">
                <a:latin typeface="American Typewriter"/>
                <a:cs typeface="American Typewriter"/>
              </a:rPr>
              <a:t>ul</a:t>
            </a:r>
            <a:r>
              <a:rPr lang="en-US" sz="3800" dirty="0">
                <a:latin typeface="American Typewriter"/>
                <a:cs typeface="American Typewriter"/>
              </a:rPr>
              <a:t>&gt; &lt;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  <a:r>
              <a:rPr lang="en-US" sz="3800" dirty="0"/>
              <a:t>Item one </a:t>
            </a:r>
            <a:r>
              <a:rPr lang="en-US" sz="3800" dirty="0">
                <a:latin typeface="American Typewriter"/>
                <a:cs typeface="American Typewriter"/>
              </a:rPr>
              <a:t>&lt;/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&gt;&lt;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  <a:r>
              <a:rPr lang="en-US" sz="3800" dirty="0"/>
              <a:t>Item two</a:t>
            </a:r>
            <a:r>
              <a:rPr lang="en-US" sz="3800" dirty="0">
                <a:latin typeface="American Typewriter"/>
                <a:cs typeface="American Typewriter"/>
              </a:rPr>
              <a:t>&lt;/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&gt;&lt;/</a:t>
            </a:r>
            <a:r>
              <a:rPr lang="en-US" sz="3800" dirty="0" err="1">
                <a:latin typeface="American Typewriter"/>
                <a:cs typeface="American Typewriter"/>
              </a:rPr>
              <a:t>ul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HTML Text Formatting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sz="3800" dirty="0"/>
              <a:t>Although text should be styled with CSS in most cases, there are tags to format text within HTML itself</a:t>
            </a:r>
          </a:p>
          <a:p>
            <a:pPr marL="1333500" lvl="1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b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  <a:r>
              <a:rPr lang="en-US" dirty="0"/>
              <a:t> makes text bold</a:t>
            </a:r>
            <a:r>
              <a:rPr lang="en-US" dirty="0">
                <a:latin typeface="American Typewriter"/>
                <a:cs typeface="American Typewriter"/>
              </a:rPr>
              <a:t>&lt;/</a:t>
            </a:r>
            <a:r>
              <a:rPr lang="en-US" dirty="0" err="1">
                <a:latin typeface="American Typewriter"/>
                <a:cs typeface="American Typewriter"/>
              </a:rPr>
              <a:t>b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  <a:p>
            <a:pPr marL="1333500" lvl="1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i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  <a:r>
              <a:rPr lang="en-US" dirty="0"/>
              <a:t> makes it italic</a:t>
            </a:r>
            <a:r>
              <a:rPr lang="en-US" dirty="0">
                <a:latin typeface="American Typewriter"/>
                <a:cs typeface="American Typewriter"/>
              </a:rPr>
              <a:t>&lt;/</a:t>
            </a:r>
            <a:r>
              <a:rPr lang="en-US" dirty="0" err="1">
                <a:latin typeface="American Typewriter"/>
                <a:cs typeface="American Typewriter"/>
              </a:rPr>
              <a:t>i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  <a:r>
              <a:rPr lang="en-US" dirty="0"/>
              <a:t>,</a:t>
            </a:r>
          </a:p>
          <a:p>
            <a:pPr marL="1333500" lvl="1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u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  <a:r>
              <a:rPr lang="en-US" dirty="0"/>
              <a:t> creates an underline</a:t>
            </a:r>
            <a:r>
              <a:rPr lang="en-US" dirty="0">
                <a:latin typeface="American Typewriter"/>
                <a:cs typeface="American Typewriter"/>
              </a:rPr>
              <a:t>&lt;/</a:t>
            </a:r>
            <a:r>
              <a:rPr lang="en-US" dirty="0" err="1">
                <a:latin typeface="American Typewriter"/>
                <a:cs typeface="American Typewriter"/>
              </a:rPr>
              <a:t>u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Notes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/>
              <a:t>NEVER forget the end tag!</a:t>
            </a:r>
          </a:p>
          <a:p>
            <a:pPr marL="889000"/>
            <a:r>
              <a:rPr lang="en-US"/>
              <a:t>Use tabs for easier to read code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Marking Up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Let’s mark up a document with HTML!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Tables are an important layout element, but have mostly been replaced by</a:t>
            </a:r>
            <a:r>
              <a:rPr lang="en-US" sz="3800" dirty="0" smtClean="0">
                <a:latin typeface="American Typewriter"/>
                <a:cs typeface="American Typewriter"/>
              </a:rPr>
              <a:t> &lt;div&gt;</a:t>
            </a:r>
            <a:r>
              <a:rPr lang="en-US" sz="3800" dirty="0" smtClean="0"/>
              <a:t> </a:t>
            </a:r>
            <a:r>
              <a:rPr lang="en-US" sz="3800" dirty="0"/>
              <a:t>and</a:t>
            </a:r>
            <a:r>
              <a:rPr lang="en-US" sz="3800" dirty="0" smtClean="0"/>
              <a:t> &lt;</a:t>
            </a:r>
            <a:r>
              <a:rPr lang="en-US" sz="3800" dirty="0" smtClean="0">
                <a:latin typeface="American Typewriter"/>
                <a:cs typeface="American Typewriter"/>
              </a:rPr>
              <a:t>span&gt;</a:t>
            </a:r>
            <a:r>
              <a:rPr lang="en-US" sz="3800" dirty="0" smtClean="0"/>
              <a:t> </a:t>
            </a:r>
            <a:r>
              <a:rPr lang="en-US" sz="3800" dirty="0"/>
              <a:t>tags for basic page </a:t>
            </a:r>
            <a:r>
              <a:rPr lang="en-US" sz="3800" dirty="0" smtClean="0"/>
              <a:t>layout</a:t>
            </a:r>
          </a:p>
          <a:p>
            <a:pPr marL="889000">
              <a:buClr>
                <a:srgbClr val="000000"/>
              </a:buClr>
            </a:pPr>
            <a:r>
              <a:rPr lang="en-US" sz="3800" dirty="0" smtClean="0"/>
              <a:t>Only use tables for tabular data!</a:t>
            </a:r>
            <a:endParaRPr lang="en-US" sz="38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Tables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A table begins with a </a:t>
            </a:r>
            <a:r>
              <a:rPr lang="en-US" sz="3800" dirty="0">
                <a:latin typeface="American Typewriter"/>
                <a:cs typeface="American Typewriter"/>
              </a:rPr>
              <a:t>&lt;table&gt;</a:t>
            </a:r>
            <a:r>
              <a:rPr lang="en-US" sz="3800" dirty="0"/>
              <a:t> tag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A row starts with the table row tag, </a:t>
            </a:r>
            <a:r>
              <a:rPr lang="en-US" sz="3800" dirty="0">
                <a:latin typeface="American Typewriter"/>
                <a:cs typeface="American Typewriter"/>
              </a:rPr>
              <a:t>&lt;</a:t>
            </a:r>
            <a:r>
              <a:rPr lang="en-US" sz="3800" dirty="0" err="1">
                <a:latin typeface="American Typewriter"/>
                <a:cs typeface="American Typewriter"/>
              </a:rPr>
              <a:t>tr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A column with the row starts with a </a:t>
            </a:r>
            <a:r>
              <a:rPr lang="en-US" sz="3800" dirty="0">
                <a:latin typeface="American Typewriter"/>
                <a:cs typeface="American Typewriter"/>
              </a:rPr>
              <a:t>&lt;td&gt;</a:t>
            </a:r>
            <a:r>
              <a:rPr lang="en-US" sz="3800" dirty="0"/>
              <a:t>, or table data, tag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Sample Table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None/>
            </a:pPr>
            <a:r>
              <a:rPr lang="en-US" sz="3800" dirty="0">
                <a:latin typeface="American Typewriter"/>
                <a:cs typeface="American Typewriter"/>
              </a:rPr>
              <a:t>&lt;table&gt;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>
                <a:latin typeface="American Typewriter"/>
                <a:cs typeface="American Typewriter"/>
              </a:rPr>
              <a:t>	&lt;</a:t>
            </a:r>
            <a:r>
              <a:rPr lang="en-US" sz="3800" dirty="0" err="1">
                <a:latin typeface="American Typewriter"/>
                <a:cs typeface="American Typewriter"/>
              </a:rPr>
              <a:t>tr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>
                <a:latin typeface="American Typewriter"/>
                <a:cs typeface="American Typewriter"/>
              </a:rPr>
              <a:t>		&lt;</a:t>
            </a:r>
            <a:r>
              <a:rPr lang="en-US" sz="3800" dirty="0">
                <a:latin typeface="American Typewriter"/>
                <a:cs typeface="American Typewriter"/>
              </a:rPr>
              <a:t>td&gt;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/>
              <a:t>					</a:t>
            </a:r>
            <a:r>
              <a:rPr lang="en-US" sz="3800" dirty="0" smtClean="0">
                <a:latin typeface="American Typewriter"/>
                <a:cs typeface="American Typewriter"/>
              </a:rPr>
              <a:t>Hello</a:t>
            </a:r>
            <a:r>
              <a:rPr lang="en-US" sz="3800" dirty="0">
                <a:latin typeface="American Typewriter"/>
                <a:cs typeface="American Typewriter"/>
              </a:rPr>
              <a:t>!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>
                <a:latin typeface="American Typewriter"/>
                <a:cs typeface="American Typewriter"/>
              </a:rPr>
              <a:t>		&lt;</a:t>
            </a:r>
            <a:r>
              <a:rPr lang="en-US" sz="3800" dirty="0">
                <a:latin typeface="American Typewriter"/>
                <a:cs typeface="American Typewriter"/>
              </a:rPr>
              <a:t>/td&gt;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>
                <a:latin typeface="American Typewriter"/>
                <a:cs typeface="American Typewriter"/>
              </a:rPr>
              <a:t>	&lt;</a:t>
            </a:r>
            <a:r>
              <a:rPr lang="en-US" sz="3800" dirty="0">
                <a:latin typeface="American Typewriter"/>
                <a:cs typeface="American Typewriter"/>
              </a:rPr>
              <a:t>/</a:t>
            </a:r>
            <a:r>
              <a:rPr lang="en-US" sz="3800" dirty="0" err="1">
                <a:latin typeface="American Typewriter"/>
                <a:cs typeface="American Typewriter"/>
              </a:rPr>
              <a:t>tr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</a:p>
          <a:p>
            <a:pPr>
              <a:buNone/>
            </a:pPr>
            <a:r>
              <a:rPr lang="en-US" sz="3800" dirty="0">
                <a:latin typeface="American Typewriter"/>
                <a:cs typeface="American Typewriter"/>
              </a:rPr>
              <a:t>&lt;/table&gt;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iFrames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sz="3800" dirty="0"/>
              <a:t>An </a:t>
            </a:r>
            <a:r>
              <a:rPr lang="en-US" sz="3800" dirty="0" err="1"/>
              <a:t>Iframe</a:t>
            </a:r>
            <a:r>
              <a:rPr lang="en-US" sz="3800" dirty="0"/>
              <a:t> is another HTML page or website viewed in a frame inside your HTML page</a:t>
            </a:r>
          </a:p>
          <a:p>
            <a:pPr marL="889000"/>
            <a:r>
              <a:rPr lang="en-US" dirty="0"/>
              <a:t>This is how some websites create embeddable </a:t>
            </a:r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16200" y="6172200"/>
            <a:ext cx="79876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&lt;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iframe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src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="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page.html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"&gt;&lt;/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iframe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&gt;</a:t>
            </a:r>
          </a:p>
          <a:p>
            <a:endParaRPr lang="es-ES_tradnl" sz="3600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e8e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325916" y="2356520"/>
            <a:ext cx="3721100" cy="3721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3728" y="268288"/>
            <a:ext cx="7632848" cy="667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7360"/>
              </a:lnSpc>
            </a:pPr>
            <a:r>
              <a:rPr lang="en-CA" sz="6000" b="1" dirty="0">
                <a:solidFill>
                  <a:srgbClr val="000000"/>
                </a:solidFill>
                <a:latin typeface="Adobe Caslon Pro"/>
                <a:cs typeface="Adobe Caslon Pro"/>
              </a:rPr>
              <a:t>Introduction to </a:t>
            </a:r>
            <a:r>
              <a:rPr lang="en-CA" sz="6000" b="1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Me</a:t>
            </a:r>
          </a:p>
          <a:p>
            <a:pPr>
              <a:lnSpc>
                <a:spcPts val="7360"/>
              </a:lnSpc>
            </a:pPr>
            <a:endParaRPr lang="en-CA" sz="6000" b="1" dirty="0" smtClean="0">
              <a:solidFill>
                <a:srgbClr val="000000"/>
              </a:solidFill>
              <a:latin typeface="Arial Bold"/>
              <a:cs typeface="Arial Bold"/>
            </a:endParaRP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Software Developer at </a:t>
            </a:r>
            <a:r>
              <a:rPr lang="en-CA" sz="3600" dirty="0" smtClean="0">
                <a:solidFill>
                  <a:schemeClr val="accent6"/>
                </a:solidFill>
                <a:latin typeface="Adobe Caslon Pro"/>
                <a:cs typeface="Adobe Caslon Pro"/>
              </a:rPr>
              <a:t>Amplify</a:t>
            </a:r>
          </a:p>
          <a:p>
            <a:pPr marL="1028700" lvl="1" indent="-571500">
              <a:lnSpc>
                <a:spcPts val="736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Makes educational apps</a:t>
            </a:r>
            <a:endParaRPr lang="en-CA" sz="3600" dirty="0" smtClean="0">
              <a:solidFill>
                <a:srgbClr val="000000"/>
              </a:solidFill>
              <a:latin typeface="Adobe Caslon Pro"/>
              <a:cs typeface="Adobe Caslon Pro"/>
            </a:endParaRP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Studied computer science at MIT</a:t>
            </a:r>
            <a:endParaRPr lang="en-CA" sz="3600" dirty="0" smtClean="0">
              <a:solidFill>
                <a:srgbClr val="000000"/>
              </a:solidFill>
              <a:latin typeface="Adobe Caslon Pro"/>
              <a:cs typeface="Adobe Caslon Pro"/>
            </a:endParaRP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r>
              <a:rPr lang="en-CA" sz="3600" dirty="0" err="1" smtClean="0">
                <a:solidFill>
                  <a:srgbClr val="000000"/>
                </a:solidFill>
                <a:latin typeface="Adobe Caslon Pro"/>
                <a:cs typeface="Adobe Caslon Pro"/>
              </a:rPr>
              <a:t>Favorite</a:t>
            </a:r>
            <a:r>
              <a:rPr lang="en-CA" sz="36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 TV Show: Dr Who</a:t>
            </a:r>
            <a:endParaRPr lang="en-CA" sz="3600" dirty="0" smtClean="0">
              <a:solidFill>
                <a:srgbClr val="000000"/>
              </a:solidFill>
              <a:latin typeface="Adobe Caslon Pro"/>
              <a:cs typeface="Adobe Caslon Pro"/>
            </a:endParaRP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endParaRPr lang="en-CA" sz="4000" b="1" dirty="0">
              <a:solidFill>
                <a:srgbClr val="000000"/>
              </a:solidFill>
              <a:latin typeface="Arial Bold"/>
              <a:cs typeface="Arial Bold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15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Embedding Javascript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To embed JavaScript in your page, use the script tag.</a:t>
            </a:r>
            <a:endParaRPr lang="en-US" sz="3800" dirty="0" smtClean="0"/>
          </a:p>
          <a:p>
            <a:pPr marL="889000">
              <a:buClr>
                <a:srgbClr val="000000"/>
              </a:buClr>
              <a:buNone/>
            </a:pPr>
            <a:endParaRPr lang="en-US" sz="3200" dirty="0" smtClean="0"/>
          </a:p>
          <a:p>
            <a:pPr marL="889000">
              <a:buClr>
                <a:srgbClr val="000000"/>
              </a:buClr>
              <a:buNone/>
            </a:pPr>
            <a:endParaRPr lang="en-US" sz="3200" dirty="0" smtClean="0"/>
          </a:p>
          <a:p>
            <a:pPr marL="889000">
              <a:buClr>
                <a:srgbClr val="000000"/>
              </a:buClr>
              <a:buNone/>
            </a:pPr>
            <a:endParaRPr lang="en-US" sz="3200" dirty="0" smtClean="0"/>
          </a:p>
          <a:p>
            <a:pPr marL="889000">
              <a:buClr>
                <a:srgbClr val="000000"/>
              </a:buClr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79455" y="4648200"/>
            <a:ext cx="12347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&lt;script type="text/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javascript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" 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src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="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yourfile.js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"&gt;&lt;/script&gt;</a:t>
            </a:r>
            <a:endParaRPr lang="es-ES_tradnl" sz="3600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Create Your Own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Markup your own page.</a:t>
            </a:r>
          </a:p>
          <a:p>
            <a:r>
              <a:rPr lang="en-US" dirty="0"/>
              <a:t>Feel free to use Google to look things up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hlinkClick r:id="rId2"/>
              </a:rPr>
              <a:t>www.w3schools.com</a:t>
            </a:r>
            <a:r>
              <a:rPr lang="en-US" dirty="0" smtClean="0"/>
              <a:t> is a great resource!</a:t>
            </a:r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div</a:t>
            </a:r>
            <a:r>
              <a:rPr lang="es-ES_tradnl" dirty="0" smtClean="0"/>
              <a:t>&gt; </a:t>
            </a:r>
            <a:r>
              <a:rPr lang="es-ES_tradnl" dirty="0" err="1" smtClean="0"/>
              <a:t>and</a:t>
            </a:r>
            <a:r>
              <a:rPr lang="es-ES_tradnl" dirty="0" smtClean="0"/>
              <a:t> &lt;</a:t>
            </a:r>
            <a:r>
              <a:rPr lang="es-ES_tradnl" dirty="0" err="1" smtClean="0"/>
              <a:t>span</a:t>
            </a:r>
            <a:r>
              <a:rPr lang="es-ES_tradnl" dirty="0" smtClean="0"/>
              <a:t>&gt;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div</a:t>
            </a:r>
            <a:r>
              <a:rPr lang="es-ES_tradnl" dirty="0" smtClean="0"/>
              <a:t>&gt; </a:t>
            </a:r>
            <a:r>
              <a:rPr lang="es-ES_tradnl" dirty="0" err="1" smtClean="0"/>
              <a:t>represents</a:t>
            </a:r>
            <a:r>
              <a:rPr lang="es-ES_tradnl" dirty="0" smtClean="0"/>
              <a:t> a </a:t>
            </a:r>
            <a:r>
              <a:rPr lang="es-ES_tradnl" dirty="0" err="1" smtClean="0"/>
              <a:t>generic</a:t>
            </a:r>
            <a:r>
              <a:rPr lang="es-ES_tradnl" dirty="0" smtClean="0"/>
              <a:t> </a:t>
            </a:r>
            <a:r>
              <a:rPr lang="es-ES_tradnl" dirty="0" err="1" smtClean="0"/>
              <a:t>element</a:t>
            </a:r>
            <a:r>
              <a:rPr lang="es-ES_tradnl" dirty="0" smtClean="0"/>
              <a:t> (a “</a:t>
            </a:r>
            <a:r>
              <a:rPr lang="es-ES_tradnl" dirty="0" err="1" smtClean="0"/>
              <a:t>division</a:t>
            </a:r>
            <a:r>
              <a:rPr lang="es-ES_tradnl" dirty="0" smtClean="0"/>
              <a:t>”)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can </a:t>
            </a:r>
            <a:r>
              <a:rPr lang="es-ES_tradnl" dirty="0" err="1" smtClean="0"/>
              <a:t>style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however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want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span</a:t>
            </a:r>
            <a:r>
              <a:rPr lang="es-ES_tradnl" dirty="0" smtClean="0"/>
              <a:t>&gt; </a:t>
            </a:r>
            <a:r>
              <a:rPr lang="es-ES_tradnl" dirty="0" err="1" smtClean="0"/>
              <a:t>is</a:t>
            </a:r>
            <a:r>
              <a:rPr lang="es-ES_tradnl" dirty="0" smtClean="0"/>
              <a:t> similar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inline</a:t>
            </a:r>
            <a:r>
              <a:rPr lang="es-ES_tradnl" dirty="0" smtClean="0"/>
              <a:t>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styling</a:t>
            </a:r>
            <a:endParaRPr lang="es-ES_tradnl" dirty="0" smtClean="0"/>
          </a:p>
          <a:p>
            <a:endParaRPr lang="es-ES_tradnl" dirty="0" smtClean="0"/>
          </a:p>
          <a:p>
            <a:pPr>
              <a:buNone/>
            </a:pPr>
            <a:r>
              <a:rPr lang="es-ES_tradnl" dirty="0" smtClean="0"/>
              <a:t>&lt;</a:t>
            </a:r>
            <a:r>
              <a:rPr lang="es-ES_tradnl" dirty="0" err="1" smtClean="0"/>
              <a:t>div</a:t>
            </a:r>
            <a:r>
              <a:rPr lang="es-ES_tradnl" dirty="0" smtClean="0"/>
              <a:t>&gt;</a:t>
            </a:r>
          </a:p>
          <a:p>
            <a:pPr>
              <a:buNone/>
            </a:pPr>
            <a:r>
              <a:rPr lang="es-ES_tradnl" dirty="0" smtClean="0"/>
              <a:t>	&lt;</a:t>
            </a:r>
            <a:r>
              <a:rPr lang="es-ES_tradnl" dirty="0" err="1" smtClean="0"/>
              <a:t>p</a:t>
            </a:r>
            <a:r>
              <a:rPr lang="es-ES_tradnl" dirty="0" smtClean="0"/>
              <a:t>&gt;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paragraph</a:t>
            </a:r>
            <a:r>
              <a:rPr lang="es-ES_tradnl" dirty="0" smtClean="0"/>
              <a:t>.&lt;/</a:t>
            </a:r>
            <a:r>
              <a:rPr lang="es-ES_tradnl" dirty="0" err="1" smtClean="0"/>
              <a:t>p</a:t>
            </a:r>
            <a:r>
              <a:rPr lang="es-ES_tradnl" dirty="0" smtClean="0"/>
              <a:t>&gt;</a:t>
            </a:r>
          </a:p>
          <a:p>
            <a:pPr>
              <a:buNone/>
            </a:pPr>
            <a:r>
              <a:rPr lang="es-ES_tradnl" dirty="0" smtClean="0"/>
              <a:t>	&lt;</a:t>
            </a:r>
            <a:r>
              <a:rPr lang="es-ES_tradnl" dirty="0" err="1" smtClean="0"/>
              <a:t>p</a:t>
            </a:r>
            <a:r>
              <a:rPr lang="es-ES_tradnl" dirty="0" smtClean="0"/>
              <a:t>&gt;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another</a:t>
            </a:r>
            <a:r>
              <a:rPr lang="es-ES_tradnl" dirty="0" smtClean="0"/>
              <a:t> </a:t>
            </a:r>
            <a:r>
              <a:rPr lang="es-ES_tradnl" dirty="0" err="1" smtClean="0"/>
              <a:t>paragraph</a:t>
            </a:r>
            <a:r>
              <a:rPr lang="es-ES_tradnl" dirty="0" smtClean="0"/>
              <a:t>.&lt;/</a:t>
            </a:r>
            <a:r>
              <a:rPr lang="es-ES_tradnl" dirty="0" err="1" smtClean="0"/>
              <a:t>p</a:t>
            </a:r>
            <a:r>
              <a:rPr lang="es-ES_tradnl" dirty="0" smtClean="0"/>
              <a:t>&gt;</a:t>
            </a:r>
          </a:p>
          <a:p>
            <a:pPr>
              <a:buNone/>
            </a:pPr>
            <a:r>
              <a:rPr lang="es-ES_tradnl" dirty="0" smtClean="0"/>
              <a:t>&lt;/</a:t>
            </a:r>
            <a:r>
              <a:rPr lang="es-ES_tradnl" dirty="0" err="1" smtClean="0"/>
              <a:t>div</a:t>
            </a:r>
            <a:r>
              <a:rPr lang="es-ES_tradnl" dirty="0" smtClean="0"/>
              <a:t>&gt; </a:t>
            </a:r>
            <a:endParaRPr lang="es-ES_tradn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 </a:t>
            </a:r>
            <a:r>
              <a:rPr lang="es-ES_tradnl" dirty="0" err="1" smtClean="0"/>
              <a:t>Attributes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68400" y="2627956"/>
            <a:ext cx="10820400" cy="552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“Everything is deeply </a:t>
            </a:r>
            <a:r>
              <a:rPr lang="en-CA" sz="4400" dirty="0" err="1" smtClean="0">
                <a:solidFill>
                  <a:schemeClr val="accent5"/>
                </a:solidFill>
                <a:latin typeface="Adobe Caslon Pro"/>
                <a:cs typeface="Adobe Caslon Pro"/>
              </a:rPr>
              <a:t>intertwingled</a:t>
            </a: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.</a:t>
            </a: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  </a:t>
            </a: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In </a:t>
            </a: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an</a:t>
            </a:r>
            <a:endParaRPr lang="en-CA" sz="4400" dirty="0" smtClean="0">
              <a:solidFill>
                <a:srgbClr val="000000"/>
              </a:solidFill>
              <a:latin typeface="Adobe Caslon Pro"/>
              <a:cs typeface="Adobe Caslon Pro"/>
            </a:endParaRPr>
          </a:p>
          <a:p>
            <a:pPr>
              <a:lnSpc>
                <a:spcPts val="5600"/>
              </a:lnSpc>
            </a:pP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important </a:t>
            </a: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sense there are no “subjects” at all;</a:t>
            </a:r>
            <a:b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there is only all knowledge, since the cross-</a:t>
            </a:r>
            <a:b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connections among the myriad topics of this</a:t>
            </a:r>
            <a:b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world simply cannot be divided up neatly.</a:t>
            </a: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”</a:t>
            </a:r>
          </a:p>
          <a:p>
            <a:pPr>
              <a:lnSpc>
                <a:spcPts val="5600"/>
              </a:lnSpc>
            </a:pP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—Ted Nelson, Computer Lib/Dream Machines</a:t>
            </a:r>
          </a:p>
          <a:p>
            <a:pPr>
              <a:lnSpc>
                <a:spcPts val="5600"/>
              </a:lnSpc>
            </a:pPr>
            <a:endParaRPr lang="en-CA" sz="4400" dirty="0" smtClean="0">
              <a:solidFill>
                <a:srgbClr val="000000"/>
              </a:solidFill>
              <a:latin typeface="Adobe Caslon Pro"/>
              <a:cs typeface="Adobe Caslon Pro"/>
            </a:endParaRPr>
          </a:p>
          <a:p>
            <a:pPr>
              <a:lnSpc>
                <a:spcPts val="5600"/>
              </a:lnSpc>
            </a:pPr>
            <a:endParaRPr lang="en-CA" sz="4400" dirty="0">
              <a:solidFill>
                <a:srgbClr val="000000"/>
              </a:solidFill>
              <a:latin typeface="Adobe Caslon Pro"/>
              <a:cs typeface="Adobe Caslo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39800" y="2057400"/>
            <a:ext cx="11362085" cy="65975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“When human beings acquired language, we</a:t>
            </a:r>
            <a:endParaRPr lang="en-CA" sz="4400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pPr>
              <a:lnSpc>
                <a:spcPts val="5600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learned 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not just how to listen but how to speak.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When we gained literacy, we learned not just how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to read but how to write. And as we move into an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increasingly digital reality, </a:t>
            </a: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we must learn not just</a:t>
            </a:r>
            <a:b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how to use programs but how to make them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.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”</a:t>
            </a:r>
          </a:p>
          <a:p>
            <a:pPr>
              <a:lnSpc>
                <a:spcPts val="4140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—Douglas </a:t>
            </a:r>
            <a:r>
              <a:rPr lang="en-CA" sz="4400" dirty="0" err="1" smtClean="0">
                <a:solidFill>
                  <a:schemeClr val="bg1"/>
                </a:solidFill>
                <a:latin typeface="Adobe Caslon Pro"/>
                <a:cs typeface="Adobe Caslon Pro"/>
              </a:rPr>
              <a:t>Rushkoff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, Program or Be Programmed</a:t>
            </a:r>
          </a:p>
          <a:p>
            <a:pPr>
              <a:lnSpc>
                <a:spcPts val="4140"/>
              </a:lnSpc>
            </a:pPr>
            <a:endParaRPr lang="en-CA" sz="4400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pPr>
              <a:lnSpc>
                <a:spcPts val="5600"/>
              </a:lnSpc>
            </a:pPr>
            <a:endParaRPr lang="en-CA" sz="4400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pPr>
              <a:lnSpc>
                <a:spcPts val="5600"/>
              </a:lnSpc>
            </a:pPr>
            <a:endParaRPr lang="en-CA" sz="44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1041400" y="2247900"/>
            <a:ext cx="11246765" cy="60717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75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“The single most significant change in the politics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of cyberspace is the coming of age of this simple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idea: </a:t>
            </a: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The code is law. The architectures of</a:t>
            </a:r>
            <a:b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cyberspace are as important as the law in defining</a:t>
            </a:r>
            <a:b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and defeating the liberties of the Net.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”</a:t>
            </a:r>
          </a:p>
          <a:p>
            <a:pPr>
              <a:lnSpc>
                <a:spcPts val="4140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—Lawrence </a:t>
            </a:r>
            <a:r>
              <a:rPr lang="en-CA" sz="4400" dirty="0" err="1" smtClean="0">
                <a:solidFill>
                  <a:schemeClr val="bg1"/>
                </a:solidFill>
                <a:latin typeface="Adobe Caslon Pro"/>
                <a:cs typeface="Adobe Caslon Pro"/>
              </a:rPr>
              <a:t>Lessig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, The Code Is the Law</a:t>
            </a:r>
          </a:p>
          <a:p>
            <a:pPr>
              <a:lnSpc>
                <a:spcPts val="4140"/>
              </a:lnSpc>
            </a:pPr>
            <a:endParaRPr lang="en-CA" sz="4400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pPr>
              <a:lnSpc>
                <a:spcPts val="5575"/>
              </a:lnSpc>
            </a:pPr>
            <a:endParaRPr lang="en-CA" sz="4400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pPr>
              <a:lnSpc>
                <a:spcPts val="5575"/>
              </a:lnSpc>
            </a:pPr>
            <a:endParaRPr lang="en-CA" sz="44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Course</a:t>
            </a:r>
            <a:r>
              <a:rPr lang="es-ES_tradnl" dirty="0" smtClean="0"/>
              <a:t> </a:t>
            </a:r>
            <a:r>
              <a:rPr lang="es-ES_tradnl" dirty="0" err="1" smtClean="0"/>
              <a:t>Overview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Tuesdays</a:t>
            </a:r>
            <a:r>
              <a:rPr lang="es-ES_tradnl" dirty="0" smtClean="0"/>
              <a:t> &amp; </a:t>
            </a:r>
            <a:r>
              <a:rPr lang="es-ES_tradnl" dirty="0" err="1" smtClean="0"/>
              <a:t>Thursdays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6:30-9:30</a:t>
            </a:r>
          </a:p>
          <a:p>
            <a:pPr lvl="1"/>
            <a:r>
              <a:rPr lang="es-ES_tradnl" dirty="0" smtClean="0"/>
              <a:t>15 min. </a:t>
            </a:r>
            <a:r>
              <a:rPr lang="es-ES_tradnl" dirty="0" err="1" smtClean="0"/>
              <a:t>break</a:t>
            </a:r>
            <a:r>
              <a:rPr lang="es-ES_tradnl" dirty="0" smtClean="0"/>
              <a:t> at 8pm</a:t>
            </a:r>
          </a:p>
          <a:p>
            <a:r>
              <a:rPr lang="es-ES_tradnl" dirty="0" smtClean="0"/>
              <a:t>Short (5-10 </a:t>
            </a:r>
            <a:r>
              <a:rPr lang="es-ES_tradnl" dirty="0" err="1" smtClean="0"/>
              <a:t>min</a:t>
            </a:r>
            <a:r>
              <a:rPr lang="es-ES_tradnl" dirty="0" smtClean="0"/>
              <a:t>) </a:t>
            </a:r>
            <a:r>
              <a:rPr lang="es-ES_tradnl" dirty="0" err="1" smtClean="0"/>
              <a:t>quizzes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Thursdays</a:t>
            </a:r>
            <a:endParaRPr lang="es-ES_tradnl" dirty="0" smtClean="0"/>
          </a:p>
          <a:p>
            <a:r>
              <a:rPr lang="es-ES_tradnl" dirty="0" err="1" smtClean="0"/>
              <a:t>Homework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short </a:t>
            </a:r>
            <a:r>
              <a:rPr lang="es-ES_tradnl" dirty="0" err="1" smtClean="0"/>
              <a:t>assignment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endParaRPr lang="es-ES_tradnl" dirty="0" smtClean="0"/>
          </a:p>
          <a:p>
            <a:pPr lvl="1"/>
            <a:r>
              <a:rPr lang="es-ES_tradnl" dirty="0" err="1" smtClean="0"/>
              <a:t>Recommended</a:t>
            </a:r>
            <a:r>
              <a:rPr lang="es-ES_tradnl" dirty="0" smtClean="0"/>
              <a:t> </a:t>
            </a:r>
            <a:r>
              <a:rPr lang="es-ES_tradnl" dirty="0" err="1" smtClean="0"/>
              <a:t>activities</a:t>
            </a:r>
            <a:r>
              <a:rPr lang="es-ES_tradnl" dirty="0" smtClean="0"/>
              <a:t>/</a:t>
            </a:r>
            <a:r>
              <a:rPr lang="es-ES_tradnl" dirty="0" err="1" smtClean="0"/>
              <a:t>resources</a:t>
            </a:r>
            <a:endParaRPr lang="es-ES_tradnl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9800" y="685800"/>
            <a:ext cx="11224794" cy="842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Parts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a </a:t>
            </a:r>
            <a:r>
              <a:rPr lang="es-ES_tradnl" dirty="0" err="1" smtClean="0"/>
              <a:t>Website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HTML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content</a:t>
            </a:r>
            <a:r>
              <a:rPr lang="es-ES_tradnl" dirty="0" smtClean="0"/>
              <a:t> </a:t>
            </a:r>
            <a:r>
              <a:rPr lang="es-ES_tradnl" dirty="0" err="1" smtClean="0"/>
              <a:t>markup</a:t>
            </a:r>
            <a:endParaRPr lang="es-ES_tradnl" dirty="0" smtClean="0"/>
          </a:p>
          <a:p>
            <a:r>
              <a:rPr lang="es-ES_tradnl" dirty="0" smtClean="0"/>
              <a:t>CSS - layout/</a:t>
            </a:r>
            <a:r>
              <a:rPr lang="es-ES_tradnl" dirty="0" err="1" smtClean="0"/>
              <a:t>styling</a:t>
            </a:r>
            <a:endParaRPr lang="es-ES_tradnl" dirty="0" smtClean="0"/>
          </a:p>
          <a:p>
            <a:r>
              <a:rPr lang="es-ES_tradnl" dirty="0" smtClean="0"/>
              <a:t>JavaScript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client</a:t>
            </a:r>
            <a:r>
              <a:rPr lang="es-ES_tradnl" dirty="0" smtClean="0"/>
              <a:t>-</a:t>
            </a:r>
            <a:r>
              <a:rPr lang="es-ES_tradnl" dirty="0" err="1" smtClean="0"/>
              <a:t>side</a:t>
            </a:r>
            <a:r>
              <a:rPr lang="es-ES_tradnl" dirty="0" smtClean="0"/>
              <a:t> </a:t>
            </a:r>
            <a:r>
              <a:rPr lang="es-ES_tradnl" dirty="0" err="1" smtClean="0"/>
              <a:t>behavior</a:t>
            </a:r>
            <a:endParaRPr lang="es-ES_tradnl" dirty="0" smtClean="0"/>
          </a:p>
          <a:p>
            <a:r>
              <a:rPr lang="es-ES_tradnl" dirty="0" err="1" smtClean="0"/>
              <a:t>Ruby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Rails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server</a:t>
            </a:r>
            <a:r>
              <a:rPr lang="es-ES_tradnl" dirty="0" smtClean="0"/>
              <a:t>-</a:t>
            </a:r>
            <a:r>
              <a:rPr lang="es-ES_tradnl" dirty="0" err="1" smtClean="0"/>
              <a:t>side</a:t>
            </a:r>
            <a:r>
              <a:rPr lang="es-ES_tradnl" dirty="0" smtClean="0"/>
              <a:t> </a:t>
            </a:r>
            <a:r>
              <a:rPr lang="es-ES_tradnl" dirty="0" err="1" smtClean="0"/>
              <a:t>behavior</a:t>
            </a:r>
            <a:endParaRPr lang="es-ES_trad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5608</TotalTime>
  <Words>1200</Words>
  <Application>Microsoft Macintosh PowerPoint</Application>
  <PresentationFormat>Custom</PresentationFormat>
  <Paragraphs>150</Paragraphs>
  <Slides>33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Black</vt:lpstr>
      <vt:lpstr>Slide 1</vt:lpstr>
      <vt:lpstr>Slide 2</vt:lpstr>
      <vt:lpstr>Slide 3</vt:lpstr>
      <vt:lpstr>Slide 4</vt:lpstr>
      <vt:lpstr>Slide 5</vt:lpstr>
      <vt:lpstr>Slide 6</vt:lpstr>
      <vt:lpstr>Course Overview</vt:lpstr>
      <vt:lpstr>Slide 8</vt:lpstr>
      <vt:lpstr>Parts of a Website</vt:lpstr>
      <vt:lpstr>What is HTML?</vt:lpstr>
      <vt:lpstr>Creating an HTML File </vt:lpstr>
      <vt:lpstr>HTML tags</vt:lpstr>
      <vt:lpstr>Other Tag Info</vt:lpstr>
      <vt:lpstr>Elements</vt:lpstr>
      <vt:lpstr>More on links</vt:lpstr>
      <vt:lpstr>More on anchors</vt:lpstr>
      <vt:lpstr>Anatomy of a Webpage</vt:lpstr>
      <vt:lpstr>Slide 18</vt:lpstr>
      <vt:lpstr>HTML Tags</vt:lpstr>
      <vt:lpstr>The &lt;head&gt; Section</vt:lpstr>
      <vt:lpstr>HTML Tags 2</vt:lpstr>
      <vt:lpstr>Lists</vt:lpstr>
      <vt:lpstr>HTML Text Formatting</vt:lpstr>
      <vt:lpstr>Notes</vt:lpstr>
      <vt:lpstr>Marking Up</vt:lpstr>
      <vt:lpstr>Tables</vt:lpstr>
      <vt:lpstr>Tables</vt:lpstr>
      <vt:lpstr>Sample Table</vt:lpstr>
      <vt:lpstr>iFrames</vt:lpstr>
      <vt:lpstr>Embedding Javascript</vt:lpstr>
      <vt:lpstr>Create Your Own</vt:lpstr>
      <vt:lpstr>&lt;div&gt; and &lt;span&gt;</vt:lpstr>
      <vt:lpstr>HTML Attributes</vt:lpstr>
    </vt:vector>
  </TitlesOfParts>
  <Company>Investintech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Nicole Bieber</cp:lastModifiedBy>
  <cp:revision>31</cp:revision>
  <dcterms:created xsi:type="dcterms:W3CDTF">2013-09-07T19:24:17Z</dcterms:created>
  <dcterms:modified xsi:type="dcterms:W3CDTF">2013-09-10T16:30:03Z</dcterms:modified>
</cp:coreProperties>
</file>