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2" r:id="rId5"/>
    <p:sldId id="263" r:id="rId6"/>
    <p:sldId id="264" r:id="rId7"/>
    <p:sldId id="265" r:id="rId8"/>
    <p:sldId id="266" r:id="rId9"/>
    <p:sldId id="267" r:id="rId10"/>
    <p:sldId id="268" r:id="rId11"/>
    <p:sldId id="269"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48"/>
    <p:restoredTop sz="94643"/>
  </p:normalViewPr>
  <p:slideViewPr>
    <p:cSldViewPr snapToGrid="0" snapToObjects="1">
      <p:cViewPr varScale="1">
        <p:scale>
          <a:sx n="55" d="100"/>
          <a:sy n="55" d="100"/>
        </p:scale>
        <p:origin x="87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75D1C-D8FE-6B48-84A4-FE914B65D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E0A27D-F438-F042-B05F-48384280F2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11DBCF-7B0B-7947-A192-487BEF99868E}"/>
              </a:ext>
            </a:extLst>
          </p:cNvPr>
          <p:cNvSpPr>
            <a:spLocks noGrp="1"/>
          </p:cNvSpPr>
          <p:nvPr>
            <p:ph type="dt" sz="half" idx="10"/>
          </p:nvPr>
        </p:nvSpPr>
        <p:spPr/>
        <p:txBody>
          <a:bodyPr/>
          <a:lstStyle/>
          <a:p>
            <a:fld id="{79EC9898-07BD-8B48-B9A9-D57151BAA008}" type="datetimeFigureOut">
              <a:rPr lang="en-US" smtClean="0"/>
              <a:t>9/11/2020</a:t>
            </a:fld>
            <a:endParaRPr lang="en-US"/>
          </a:p>
        </p:txBody>
      </p:sp>
      <p:sp>
        <p:nvSpPr>
          <p:cNvPr id="5" name="Footer Placeholder 4">
            <a:extLst>
              <a:ext uri="{FF2B5EF4-FFF2-40B4-BE49-F238E27FC236}">
                <a16:creationId xmlns:a16="http://schemas.microsoft.com/office/drawing/2014/main" id="{EDDB4E87-80B8-FE48-8722-CF91FF67B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EE91B9-41D6-444D-8C9C-2117662E96D4}"/>
              </a:ext>
            </a:extLst>
          </p:cNvPr>
          <p:cNvSpPr>
            <a:spLocks noGrp="1"/>
          </p:cNvSpPr>
          <p:nvPr>
            <p:ph type="sldNum" sz="quarter" idx="12"/>
          </p:nvPr>
        </p:nvSpPr>
        <p:spPr/>
        <p:txBody>
          <a:bodyPr/>
          <a:lstStyle/>
          <a:p>
            <a:fld id="{532D424B-C247-7843-A231-D8647B8C18A0}" type="slidenum">
              <a:rPr lang="en-US" smtClean="0"/>
              <a:t>‹#›</a:t>
            </a:fld>
            <a:endParaRPr lang="en-US"/>
          </a:p>
        </p:txBody>
      </p:sp>
    </p:spTree>
    <p:extLst>
      <p:ext uri="{BB962C8B-B14F-4D97-AF65-F5344CB8AC3E}">
        <p14:creationId xmlns:p14="http://schemas.microsoft.com/office/powerpoint/2010/main" val="823889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4FC25-6C07-F642-8F79-8CE330EDEB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7C7DD2-5B03-004A-B9EB-089AA30C296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47520E-573A-C74B-89CE-25B3CA5A61C4}"/>
              </a:ext>
            </a:extLst>
          </p:cNvPr>
          <p:cNvSpPr>
            <a:spLocks noGrp="1"/>
          </p:cNvSpPr>
          <p:nvPr>
            <p:ph type="dt" sz="half" idx="10"/>
          </p:nvPr>
        </p:nvSpPr>
        <p:spPr/>
        <p:txBody>
          <a:bodyPr/>
          <a:lstStyle/>
          <a:p>
            <a:fld id="{79EC9898-07BD-8B48-B9A9-D57151BAA008}" type="datetimeFigureOut">
              <a:rPr lang="en-US" smtClean="0"/>
              <a:t>9/11/2020</a:t>
            </a:fld>
            <a:endParaRPr lang="en-US"/>
          </a:p>
        </p:txBody>
      </p:sp>
      <p:sp>
        <p:nvSpPr>
          <p:cNvPr id="5" name="Footer Placeholder 4">
            <a:extLst>
              <a:ext uri="{FF2B5EF4-FFF2-40B4-BE49-F238E27FC236}">
                <a16:creationId xmlns:a16="http://schemas.microsoft.com/office/drawing/2014/main" id="{058854F3-9240-A84B-8E81-0E8A9EC429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46F-896E-0B40-9E1C-DE00A39C5A9D}"/>
              </a:ext>
            </a:extLst>
          </p:cNvPr>
          <p:cNvSpPr>
            <a:spLocks noGrp="1"/>
          </p:cNvSpPr>
          <p:nvPr>
            <p:ph type="sldNum" sz="quarter" idx="12"/>
          </p:nvPr>
        </p:nvSpPr>
        <p:spPr/>
        <p:txBody>
          <a:bodyPr/>
          <a:lstStyle/>
          <a:p>
            <a:fld id="{532D424B-C247-7843-A231-D8647B8C18A0}" type="slidenum">
              <a:rPr lang="en-US" smtClean="0"/>
              <a:t>‹#›</a:t>
            </a:fld>
            <a:endParaRPr lang="en-US"/>
          </a:p>
        </p:txBody>
      </p:sp>
    </p:spTree>
    <p:extLst>
      <p:ext uri="{BB962C8B-B14F-4D97-AF65-F5344CB8AC3E}">
        <p14:creationId xmlns:p14="http://schemas.microsoft.com/office/powerpoint/2010/main" val="3941885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AE6260-EC27-AA41-A08B-04567D7799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2745A0-C99B-2240-9E2A-CC2FAC787E0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92BA6D-020C-B34C-BB26-B9B41850E366}"/>
              </a:ext>
            </a:extLst>
          </p:cNvPr>
          <p:cNvSpPr>
            <a:spLocks noGrp="1"/>
          </p:cNvSpPr>
          <p:nvPr>
            <p:ph type="dt" sz="half" idx="10"/>
          </p:nvPr>
        </p:nvSpPr>
        <p:spPr/>
        <p:txBody>
          <a:bodyPr/>
          <a:lstStyle/>
          <a:p>
            <a:fld id="{79EC9898-07BD-8B48-B9A9-D57151BAA008}" type="datetimeFigureOut">
              <a:rPr lang="en-US" smtClean="0"/>
              <a:t>9/11/2020</a:t>
            </a:fld>
            <a:endParaRPr lang="en-US"/>
          </a:p>
        </p:txBody>
      </p:sp>
      <p:sp>
        <p:nvSpPr>
          <p:cNvPr id="5" name="Footer Placeholder 4">
            <a:extLst>
              <a:ext uri="{FF2B5EF4-FFF2-40B4-BE49-F238E27FC236}">
                <a16:creationId xmlns:a16="http://schemas.microsoft.com/office/drawing/2014/main" id="{73E7B313-A7EF-EA40-9620-CD84C6C713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EE0A30-63B8-C348-BA2D-DEB0E9B56F7E}"/>
              </a:ext>
            </a:extLst>
          </p:cNvPr>
          <p:cNvSpPr>
            <a:spLocks noGrp="1"/>
          </p:cNvSpPr>
          <p:nvPr>
            <p:ph type="sldNum" sz="quarter" idx="12"/>
          </p:nvPr>
        </p:nvSpPr>
        <p:spPr/>
        <p:txBody>
          <a:bodyPr/>
          <a:lstStyle/>
          <a:p>
            <a:fld id="{532D424B-C247-7843-A231-D8647B8C18A0}" type="slidenum">
              <a:rPr lang="en-US" smtClean="0"/>
              <a:t>‹#›</a:t>
            </a:fld>
            <a:endParaRPr lang="en-US"/>
          </a:p>
        </p:txBody>
      </p:sp>
    </p:spTree>
    <p:extLst>
      <p:ext uri="{BB962C8B-B14F-4D97-AF65-F5344CB8AC3E}">
        <p14:creationId xmlns:p14="http://schemas.microsoft.com/office/powerpoint/2010/main" val="688340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5676-111B-764E-A078-D36317E0B4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032949-7385-D94F-9CC3-3FF7356296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93904F-B47E-7046-A3EE-52A03CD42590}"/>
              </a:ext>
            </a:extLst>
          </p:cNvPr>
          <p:cNvSpPr>
            <a:spLocks noGrp="1"/>
          </p:cNvSpPr>
          <p:nvPr>
            <p:ph type="dt" sz="half" idx="10"/>
          </p:nvPr>
        </p:nvSpPr>
        <p:spPr/>
        <p:txBody>
          <a:bodyPr/>
          <a:lstStyle/>
          <a:p>
            <a:fld id="{79EC9898-07BD-8B48-B9A9-D57151BAA008}" type="datetimeFigureOut">
              <a:rPr lang="en-US" smtClean="0"/>
              <a:t>9/11/2020</a:t>
            </a:fld>
            <a:endParaRPr lang="en-US"/>
          </a:p>
        </p:txBody>
      </p:sp>
      <p:sp>
        <p:nvSpPr>
          <p:cNvPr id="5" name="Footer Placeholder 4">
            <a:extLst>
              <a:ext uri="{FF2B5EF4-FFF2-40B4-BE49-F238E27FC236}">
                <a16:creationId xmlns:a16="http://schemas.microsoft.com/office/drawing/2014/main" id="{809D393D-8751-B74B-91CC-8FEC4D617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EA7E9A-9608-1242-B230-2DE63D9B6B55}"/>
              </a:ext>
            </a:extLst>
          </p:cNvPr>
          <p:cNvSpPr>
            <a:spLocks noGrp="1"/>
          </p:cNvSpPr>
          <p:nvPr>
            <p:ph type="sldNum" sz="quarter" idx="12"/>
          </p:nvPr>
        </p:nvSpPr>
        <p:spPr/>
        <p:txBody>
          <a:bodyPr/>
          <a:lstStyle/>
          <a:p>
            <a:fld id="{532D424B-C247-7843-A231-D8647B8C18A0}" type="slidenum">
              <a:rPr lang="en-US" smtClean="0"/>
              <a:t>‹#›</a:t>
            </a:fld>
            <a:endParaRPr lang="en-US"/>
          </a:p>
        </p:txBody>
      </p:sp>
    </p:spTree>
    <p:extLst>
      <p:ext uri="{BB962C8B-B14F-4D97-AF65-F5344CB8AC3E}">
        <p14:creationId xmlns:p14="http://schemas.microsoft.com/office/powerpoint/2010/main" val="1867695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0C845-BFD8-F14B-B9F3-9143818C5D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3D081C-7F9B-6546-8275-0DD0AAB587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A05D5D4-DB55-8A4E-98EF-224E2696F177}"/>
              </a:ext>
            </a:extLst>
          </p:cNvPr>
          <p:cNvSpPr>
            <a:spLocks noGrp="1"/>
          </p:cNvSpPr>
          <p:nvPr>
            <p:ph type="dt" sz="half" idx="10"/>
          </p:nvPr>
        </p:nvSpPr>
        <p:spPr/>
        <p:txBody>
          <a:bodyPr/>
          <a:lstStyle/>
          <a:p>
            <a:fld id="{79EC9898-07BD-8B48-B9A9-D57151BAA008}" type="datetimeFigureOut">
              <a:rPr lang="en-US" smtClean="0"/>
              <a:t>9/11/2020</a:t>
            </a:fld>
            <a:endParaRPr lang="en-US"/>
          </a:p>
        </p:txBody>
      </p:sp>
      <p:sp>
        <p:nvSpPr>
          <p:cNvPr id="5" name="Footer Placeholder 4">
            <a:extLst>
              <a:ext uri="{FF2B5EF4-FFF2-40B4-BE49-F238E27FC236}">
                <a16:creationId xmlns:a16="http://schemas.microsoft.com/office/drawing/2014/main" id="{98C0552E-28F3-2B43-B931-012E2CC635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3238AA-473F-854B-A386-71D304853180}"/>
              </a:ext>
            </a:extLst>
          </p:cNvPr>
          <p:cNvSpPr>
            <a:spLocks noGrp="1"/>
          </p:cNvSpPr>
          <p:nvPr>
            <p:ph type="sldNum" sz="quarter" idx="12"/>
          </p:nvPr>
        </p:nvSpPr>
        <p:spPr/>
        <p:txBody>
          <a:bodyPr/>
          <a:lstStyle/>
          <a:p>
            <a:fld id="{532D424B-C247-7843-A231-D8647B8C18A0}" type="slidenum">
              <a:rPr lang="en-US" smtClean="0"/>
              <a:t>‹#›</a:t>
            </a:fld>
            <a:endParaRPr lang="en-US"/>
          </a:p>
        </p:txBody>
      </p:sp>
    </p:spTree>
    <p:extLst>
      <p:ext uri="{BB962C8B-B14F-4D97-AF65-F5344CB8AC3E}">
        <p14:creationId xmlns:p14="http://schemas.microsoft.com/office/powerpoint/2010/main" val="1316568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34B7A-15EC-FD48-ACD4-757FAECAD3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CEE78C-E14D-5F41-834D-26ABA4A00C8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E92DAD-5132-C642-B65B-5F99C0B485F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D5D278-65F0-EC45-90F2-104217E123BC}"/>
              </a:ext>
            </a:extLst>
          </p:cNvPr>
          <p:cNvSpPr>
            <a:spLocks noGrp="1"/>
          </p:cNvSpPr>
          <p:nvPr>
            <p:ph type="dt" sz="half" idx="10"/>
          </p:nvPr>
        </p:nvSpPr>
        <p:spPr/>
        <p:txBody>
          <a:bodyPr/>
          <a:lstStyle/>
          <a:p>
            <a:fld id="{79EC9898-07BD-8B48-B9A9-D57151BAA008}" type="datetimeFigureOut">
              <a:rPr lang="en-US" smtClean="0"/>
              <a:t>9/11/2020</a:t>
            </a:fld>
            <a:endParaRPr lang="en-US"/>
          </a:p>
        </p:txBody>
      </p:sp>
      <p:sp>
        <p:nvSpPr>
          <p:cNvPr id="6" name="Footer Placeholder 5">
            <a:extLst>
              <a:ext uri="{FF2B5EF4-FFF2-40B4-BE49-F238E27FC236}">
                <a16:creationId xmlns:a16="http://schemas.microsoft.com/office/drawing/2014/main" id="{61A96449-A676-E145-B127-59A107BF39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7E6E24-B715-9447-A683-3C041FB2E938}"/>
              </a:ext>
            </a:extLst>
          </p:cNvPr>
          <p:cNvSpPr>
            <a:spLocks noGrp="1"/>
          </p:cNvSpPr>
          <p:nvPr>
            <p:ph type="sldNum" sz="quarter" idx="12"/>
          </p:nvPr>
        </p:nvSpPr>
        <p:spPr/>
        <p:txBody>
          <a:bodyPr/>
          <a:lstStyle/>
          <a:p>
            <a:fld id="{532D424B-C247-7843-A231-D8647B8C18A0}" type="slidenum">
              <a:rPr lang="en-US" smtClean="0"/>
              <a:t>‹#›</a:t>
            </a:fld>
            <a:endParaRPr lang="en-US"/>
          </a:p>
        </p:txBody>
      </p:sp>
    </p:spTree>
    <p:extLst>
      <p:ext uri="{BB962C8B-B14F-4D97-AF65-F5344CB8AC3E}">
        <p14:creationId xmlns:p14="http://schemas.microsoft.com/office/powerpoint/2010/main" val="4111048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01B30-884A-864F-9333-9A5104AEBA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01FC14-89DD-EA4F-8B1D-F3931EADAC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2FEAD36-F55C-4240-A5A3-5BD038A442A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DA04F3-3C79-254B-AA71-AD61512739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CEECFA5-0A31-0046-AA05-92EE24AE5A8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14C5AD-CAEA-DB4F-BB84-D6693A01C5E4}"/>
              </a:ext>
            </a:extLst>
          </p:cNvPr>
          <p:cNvSpPr>
            <a:spLocks noGrp="1"/>
          </p:cNvSpPr>
          <p:nvPr>
            <p:ph type="dt" sz="half" idx="10"/>
          </p:nvPr>
        </p:nvSpPr>
        <p:spPr/>
        <p:txBody>
          <a:bodyPr/>
          <a:lstStyle/>
          <a:p>
            <a:fld id="{79EC9898-07BD-8B48-B9A9-D57151BAA008}" type="datetimeFigureOut">
              <a:rPr lang="en-US" smtClean="0"/>
              <a:t>9/11/2020</a:t>
            </a:fld>
            <a:endParaRPr lang="en-US"/>
          </a:p>
        </p:txBody>
      </p:sp>
      <p:sp>
        <p:nvSpPr>
          <p:cNvPr id="8" name="Footer Placeholder 7">
            <a:extLst>
              <a:ext uri="{FF2B5EF4-FFF2-40B4-BE49-F238E27FC236}">
                <a16:creationId xmlns:a16="http://schemas.microsoft.com/office/drawing/2014/main" id="{F10871C9-2EA5-9E44-91F8-FFAD4BFB97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C9DFCF-9740-CA4A-9811-EBB312BBB932}"/>
              </a:ext>
            </a:extLst>
          </p:cNvPr>
          <p:cNvSpPr>
            <a:spLocks noGrp="1"/>
          </p:cNvSpPr>
          <p:nvPr>
            <p:ph type="sldNum" sz="quarter" idx="12"/>
          </p:nvPr>
        </p:nvSpPr>
        <p:spPr/>
        <p:txBody>
          <a:bodyPr/>
          <a:lstStyle/>
          <a:p>
            <a:fld id="{532D424B-C247-7843-A231-D8647B8C18A0}" type="slidenum">
              <a:rPr lang="en-US" smtClean="0"/>
              <a:t>‹#›</a:t>
            </a:fld>
            <a:endParaRPr lang="en-US"/>
          </a:p>
        </p:txBody>
      </p:sp>
    </p:spTree>
    <p:extLst>
      <p:ext uri="{BB962C8B-B14F-4D97-AF65-F5344CB8AC3E}">
        <p14:creationId xmlns:p14="http://schemas.microsoft.com/office/powerpoint/2010/main" val="1538570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4B3BD-4612-0F4C-808A-7C2CE86660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B95DF2-F14A-1C4D-84C4-59C091129475}"/>
              </a:ext>
            </a:extLst>
          </p:cNvPr>
          <p:cNvSpPr>
            <a:spLocks noGrp="1"/>
          </p:cNvSpPr>
          <p:nvPr>
            <p:ph type="dt" sz="half" idx="10"/>
          </p:nvPr>
        </p:nvSpPr>
        <p:spPr/>
        <p:txBody>
          <a:bodyPr/>
          <a:lstStyle/>
          <a:p>
            <a:fld id="{79EC9898-07BD-8B48-B9A9-D57151BAA008}" type="datetimeFigureOut">
              <a:rPr lang="en-US" smtClean="0"/>
              <a:t>9/11/2020</a:t>
            </a:fld>
            <a:endParaRPr lang="en-US"/>
          </a:p>
        </p:txBody>
      </p:sp>
      <p:sp>
        <p:nvSpPr>
          <p:cNvPr id="4" name="Footer Placeholder 3">
            <a:extLst>
              <a:ext uri="{FF2B5EF4-FFF2-40B4-BE49-F238E27FC236}">
                <a16:creationId xmlns:a16="http://schemas.microsoft.com/office/drawing/2014/main" id="{4F3374A0-2E9E-8E45-9EA7-02EBBD8A28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62D9EC-3A3A-E04A-A33E-15AFF7F13308}"/>
              </a:ext>
            </a:extLst>
          </p:cNvPr>
          <p:cNvSpPr>
            <a:spLocks noGrp="1"/>
          </p:cNvSpPr>
          <p:nvPr>
            <p:ph type="sldNum" sz="quarter" idx="12"/>
          </p:nvPr>
        </p:nvSpPr>
        <p:spPr/>
        <p:txBody>
          <a:bodyPr/>
          <a:lstStyle/>
          <a:p>
            <a:fld id="{532D424B-C247-7843-A231-D8647B8C18A0}" type="slidenum">
              <a:rPr lang="en-US" smtClean="0"/>
              <a:t>‹#›</a:t>
            </a:fld>
            <a:endParaRPr lang="en-US"/>
          </a:p>
        </p:txBody>
      </p:sp>
    </p:spTree>
    <p:extLst>
      <p:ext uri="{BB962C8B-B14F-4D97-AF65-F5344CB8AC3E}">
        <p14:creationId xmlns:p14="http://schemas.microsoft.com/office/powerpoint/2010/main" val="3226415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34782E-E654-CD49-ADFF-1DCB485F9170}"/>
              </a:ext>
            </a:extLst>
          </p:cNvPr>
          <p:cNvSpPr>
            <a:spLocks noGrp="1"/>
          </p:cNvSpPr>
          <p:nvPr>
            <p:ph type="dt" sz="half" idx="10"/>
          </p:nvPr>
        </p:nvSpPr>
        <p:spPr/>
        <p:txBody>
          <a:bodyPr/>
          <a:lstStyle/>
          <a:p>
            <a:fld id="{79EC9898-07BD-8B48-B9A9-D57151BAA008}" type="datetimeFigureOut">
              <a:rPr lang="en-US" smtClean="0"/>
              <a:t>9/11/2020</a:t>
            </a:fld>
            <a:endParaRPr lang="en-US"/>
          </a:p>
        </p:txBody>
      </p:sp>
      <p:sp>
        <p:nvSpPr>
          <p:cNvPr id="3" name="Footer Placeholder 2">
            <a:extLst>
              <a:ext uri="{FF2B5EF4-FFF2-40B4-BE49-F238E27FC236}">
                <a16:creationId xmlns:a16="http://schemas.microsoft.com/office/drawing/2014/main" id="{C2A76AD4-4B31-A941-A0D0-776B100B23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35526E-D2D7-CD48-9F44-EA6BA5CB91B5}"/>
              </a:ext>
            </a:extLst>
          </p:cNvPr>
          <p:cNvSpPr>
            <a:spLocks noGrp="1"/>
          </p:cNvSpPr>
          <p:nvPr>
            <p:ph type="sldNum" sz="quarter" idx="12"/>
          </p:nvPr>
        </p:nvSpPr>
        <p:spPr/>
        <p:txBody>
          <a:bodyPr/>
          <a:lstStyle/>
          <a:p>
            <a:fld id="{532D424B-C247-7843-A231-D8647B8C18A0}" type="slidenum">
              <a:rPr lang="en-US" smtClean="0"/>
              <a:t>‹#›</a:t>
            </a:fld>
            <a:endParaRPr lang="en-US"/>
          </a:p>
        </p:txBody>
      </p:sp>
    </p:spTree>
    <p:extLst>
      <p:ext uri="{BB962C8B-B14F-4D97-AF65-F5344CB8AC3E}">
        <p14:creationId xmlns:p14="http://schemas.microsoft.com/office/powerpoint/2010/main" val="105609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8D7F9-34D8-8E4A-AC51-6699F4340B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0099BC-B80D-384B-A245-5307A9B3B3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83BEBF-88A7-4848-9681-A589F3C53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E65E09-FD76-4347-97E7-D4FD8974206B}"/>
              </a:ext>
            </a:extLst>
          </p:cNvPr>
          <p:cNvSpPr>
            <a:spLocks noGrp="1"/>
          </p:cNvSpPr>
          <p:nvPr>
            <p:ph type="dt" sz="half" idx="10"/>
          </p:nvPr>
        </p:nvSpPr>
        <p:spPr/>
        <p:txBody>
          <a:bodyPr/>
          <a:lstStyle/>
          <a:p>
            <a:fld id="{79EC9898-07BD-8B48-B9A9-D57151BAA008}" type="datetimeFigureOut">
              <a:rPr lang="en-US" smtClean="0"/>
              <a:t>9/11/2020</a:t>
            </a:fld>
            <a:endParaRPr lang="en-US"/>
          </a:p>
        </p:txBody>
      </p:sp>
      <p:sp>
        <p:nvSpPr>
          <p:cNvPr id="6" name="Footer Placeholder 5">
            <a:extLst>
              <a:ext uri="{FF2B5EF4-FFF2-40B4-BE49-F238E27FC236}">
                <a16:creationId xmlns:a16="http://schemas.microsoft.com/office/drawing/2014/main" id="{CAC067C6-7681-8249-AAAA-206062FE11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E5A94D-D4C7-A743-8F12-5684B60B7DB7}"/>
              </a:ext>
            </a:extLst>
          </p:cNvPr>
          <p:cNvSpPr>
            <a:spLocks noGrp="1"/>
          </p:cNvSpPr>
          <p:nvPr>
            <p:ph type="sldNum" sz="quarter" idx="12"/>
          </p:nvPr>
        </p:nvSpPr>
        <p:spPr/>
        <p:txBody>
          <a:bodyPr/>
          <a:lstStyle/>
          <a:p>
            <a:fld id="{532D424B-C247-7843-A231-D8647B8C18A0}" type="slidenum">
              <a:rPr lang="en-US" smtClean="0"/>
              <a:t>‹#›</a:t>
            </a:fld>
            <a:endParaRPr lang="en-US"/>
          </a:p>
        </p:txBody>
      </p:sp>
    </p:spTree>
    <p:extLst>
      <p:ext uri="{BB962C8B-B14F-4D97-AF65-F5344CB8AC3E}">
        <p14:creationId xmlns:p14="http://schemas.microsoft.com/office/powerpoint/2010/main" val="977232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0AEA4-0F00-2A4B-B9DF-81AD213877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A67F51-0CFA-484D-9E66-03C9EF35A5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F0899C-3666-1D4E-8E48-31E4F2665F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148107-5F68-784E-B5E2-F090A43AEEA9}"/>
              </a:ext>
            </a:extLst>
          </p:cNvPr>
          <p:cNvSpPr>
            <a:spLocks noGrp="1"/>
          </p:cNvSpPr>
          <p:nvPr>
            <p:ph type="dt" sz="half" idx="10"/>
          </p:nvPr>
        </p:nvSpPr>
        <p:spPr/>
        <p:txBody>
          <a:bodyPr/>
          <a:lstStyle/>
          <a:p>
            <a:fld id="{79EC9898-07BD-8B48-B9A9-D57151BAA008}" type="datetimeFigureOut">
              <a:rPr lang="en-US" smtClean="0"/>
              <a:t>9/11/2020</a:t>
            </a:fld>
            <a:endParaRPr lang="en-US"/>
          </a:p>
        </p:txBody>
      </p:sp>
      <p:sp>
        <p:nvSpPr>
          <p:cNvPr id="6" name="Footer Placeholder 5">
            <a:extLst>
              <a:ext uri="{FF2B5EF4-FFF2-40B4-BE49-F238E27FC236}">
                <a16:creationId xmlns:a16="http://schemas.microsoft.com/office/drawing/2014/main" id="{60512B4A-E9D0-8A47-9B43-5167CDA39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21450D-23C2-A340-AE8C-8C7A42B0D2DC}"/>
              </a:ext>
            </a:extLst>
          </p:cNvPr>
          <p:cNvSpPr>
            <a:spLocks noGrp="1"/>
          </p:cNvSpPr>
          <p:nvPr>
            <p:ph type="sldNum" sz="quarter" idx="12"/>
          </p:nvPr>
        </p:nvSpPr>
        <p:spPr/>
        <p:txBody>
          <a:bodyPr/>
          <a:lstStyle/>
          <a:p>
            <a:fld id="{532D424B-C247-7843-A231-D8647B8C18A0}" type="slidenum">
              <a:rPr lang="en-US" smtClean="0"/>
              <a:t>‹#›</a:t>
            </a:fld>
            <a:endParaRPr lang="en-US"/>
          </a:p>
        </p:txBody>
      </p:sp>
    </p:spTree>
    <p:extLst>
      <p:ext uri="{BB962C8B-B14F-4D97-AF65-F5344CB8AC3E}">
        <p14:creationId xmlns:p14="http://schemas.microsoft.com/office/powerpoint/2010/main" val="3028264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7B59B6-AAE7-5C42-BCD1-F25238944A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5F440B-6C46-CA40-BDC8-9A611F9391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D21660-D490-F845-B98B-1CD18DED5A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EC9898-07BD-8B48-B9A9-D57151BAA008}" type="datetimeFigureOut">
              <a:rPr lang="en-US" smtClean="0"/>
              <a:t>9/11/2020</a:t>
            </a:fld>
            <a:endParaRPr lang="en-US"/>
          </a:p>
        </p:txBody>
      </p:sp>
      <p:sp>
        <p:nvSpPr>
          <p:cNvPr id="5" name="Footer Placeholder 4">
            <a:extLst>
              <a:ext uri="{FF2B5EF4-FFF2-40B4-BE49-F238E27FC236}">
                <a16:creationId xmlns:a16="http://schemas.microsoft.com/office/drawing/2014/main" id="{269C8980-9A9B-EC4C-B1F3-6DE28545B4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91A83D-0A17-504E-83DB-DD7D8CC092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2D424B-C247-7843-A231-D8647B8C18A0}" type="slidenum">
              <a:rPr lang="en-US" smtClean="0"/>
              <a:t>‹#›</a:t>
            </a:fld>
            <a:endParaRPr lang="en-US"/>
          </a:p>
        </p:txBody>
      </p:sp>
    </p:spTree>
    <p:extLst>
      <p:ext uri="{BB962C8B-B14F-4D97-AF65-F5344CB8AC3E}">
        <p14:creationId xmlns:p14="http://schemas.microsoft.com/office/powerpoint/2010/main" val="1189981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3D553-22D6-F64B-9770-68EE25A65546}"/>
              </a:ext>
            </a:extLst>
          </p:cNvPr>
          <p:cNvSpPr>
            <a:spLocks noGrp="1"/>
          </p:cNvSpPr>
          <p:nvPr>
            <p:ph type="ctrTitle"/>
          </p:nvPr>
        </p:nvSpPr>
        <p:spPr/>
        <p:txBody>
          <a:bodyPr>
            <a:normAutofit fontScale="90000"/>
          </a:bodyPr>
          <a:lstStyle/>
          <a:p>
            <a:r>
              <a:rPr lang="en-US" dirty="0"/>
              <a:t>Phenotyping Evaluation Project – Identifying Patient Populations</a:t>
            </a:r>
          </a:p>
        </p:txBody>
      </p:sp>
      <p:sp>
        <p:nvSpPr>
          <p:cNvPr id="3" name="Subtitle 2">
            <a:extLst>
              <a:ext uri="{FF2B5EF4-FFF2-40B4-BE49-F238E27FC236}">
                <a16:creationId xmlns:a16="http://schemas.microsoft.com/office/drawing/2014/main" id="{36F47B27-CF00-B34C-A3F4-789D5019D0E4}"/>
              </a:ext>
            </a:extLst>
          </p:cNvPr>
          <p:cNvSpPr>
            <a:spLocks noGrp="1"/>
          </p:cNvSpPr>
          <p:nvPr>
            <p:ph type="subTitle" idx="1"/>
          </p:nvPr>
        </p:nvSpPr>
        <p:spPr>
          <a:xfrm>
            <a:off x="1524000" y="3740584"/>
            <a:ext cx="9144000" cy="1655762"/>
          </a:xfrm>
        </p:spPr>
        <p:txBody>
          <a:bodyPr/>
          <a:lstStyle/>
          <a:p>
            <a:r>
              <a:rPr lang="en-US" dirty="0"/>
              <a:t>Nivedita Bijlani</a:t>
            </a:r>
          </a:p>
        </p:txBody>
      </p:sp>
    </p:spTree>
    <p:extLst>
      <p:ext uri="{BB962C8B-B14F-4D97-AF65-F5344CB8AC3E}">
        <p14:creationId xmlns:p14="http://schemas.microsoft.com/office/powerpoint/2010/main" val="275859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7BBD-2147-8E40-97AB-230DE84ECB09}"/>
              </a:ext>
            </a:extLst>
          </p:cNvPr>
          <p:cNvSpPr>
            <a:spLocks noGrp="1"/>
          </p:cNvSpPr>
          <p:nvPr>
            <p:ph type="title"/>
          </p:nvPr>
        </p:nvSpPr>
        <p:spPr>
          <a:xfrm>
            <a:off x="257175" y="205387"/>
            <a:ext cx="11839575" cy="1340192"/>
          </a:xfrm>
        </p:spPr>
        <p:txBody>
          <a:bodyPr>
            <a:normAutofit/>
          </a:bodyPr>
          <a:lstStyle/>
          <a:p>
            <a:r>
              <a:rPr lang="en-US" dirty="0"/>
              <a:t>Combination of Data Types: ICD codes and BP events</a:t>
            </a:r>
          </a:p>
        </p:txBody>
      </p:sp>
      <p:graphicFrame>
        <p:nvGraphicFramePr>
          <p:cNvPr id="4" name="Content Placeholder 3">
            <a:extLst>
              <a:ext uri="{FF2B5EF4-FFF2-40B4-BE49-F238E27FC236}">
                <a16:creationId xmlns:a16="http://schemas.microsoft.com/office/drawing/2014/main" id="{E6D80CEF-C17E-C542-BE90-67E09683D59F}"/>
              </a:ext>
            </a:extLst>
          </p:cNvPr>
          <p:cNvGraphicFramePr>
            <a:graphicFrameLocks noGrp="1"/>
          </p:cNvGraphicFramePr>
          <p:nvPr>
            <p:ph idx="1"/>
            <p:extLst>
              <p:ext uri="{D42A27DB-BD31-4B8C-83A1-F6EECF244321}">
                <p14:modId xmlns:p14="http://schemas.microsoft.com/office/powerpoint/2010/main" val="2933128921"/>
              </p:ext>
            </p:extLst>
          </p:nvPr>
        </p:nvGraphicFramePr>
        <p:xfrm>
          <a:off x="533400" y="1804452"/>
          <a:ext cx="5111115" cy="4389120"/>
        </p:xfrm>
        <a:graphic>
          <a:graphicData uri="http://schemas.openxmlformats.org/drawingml/2006/table">
            <a:tbl>
              <a:tblPr firstRow="1" bandRow="1">
                <a:tableStyleId>{5940675A-B579-460E-94D1-54222C63F5DA}</a:tableStyleId>
              </a:tblPr>
              <a:tblGrid>
                <a:gridCol w="895350">
                  <a:extLst>
                    <a:ext uri="{9D8B030D-6E8A-4147-A177-3AD203B41FA5}">
                      <a16:colId xmlns:a16="http://schemas.microsoft.com/office/drawing/2014/main" val="1386048701"/>
                    </a:ext>
                  </a:extLst>
                </a:gridCol>
                <a:gridCol w="326213">
                  <a:extLst>
                    <a:ext uri="{9D8B030D-6E8A-4147-A177-3AD203B41FA5}">
                      <a16:colId xmlns:a16="http://schemas.microsoft.com/office/drawing/2014/main" val="2118795672"/>
                    </a:ext>
                  </a:extLst>
                </a:gridCol>
                <a:gridCol w="1944776">
                  <a:extLst>
                    <a:ext uri="{9D8B030D-6E8A-4147-A177-3AD203B41FA5}">
                      <a16:colId xmlns:a16="http://schemas.microsoft.com/office/drawing/2014/main" val="277883075"/>
                    </a:ext>
                  </a:extLst>
                </a:gridCol>
                <a:gridCol w="1944776">
                  <a:extLst>
                    <a:ext uri="{9D8B030D-6E8A-4147-A177-3AD203B41FA5}">
                      <a16:colId xmlns:a16="http://schemas.microsoft.com/office/drawing/2014/main" val="1264689526"/>
                    </a:ext>
                  </a:extLst>
                </a:gridCol>
              </a:tblGrid>
              <a:tr h="370840">
                <a:tc rowSpan="2" gridSpan="2">
                  <a:txBody>
                    <a:bodyPr/>
                    <a:lstStyle/>
                    <a:p>
                      <a:endParaRPr lang="en-US" sz="3200" dirty="0"/>
                    </a:p>
                  </a:txBody>
                  <a:tcPr/>
                </a:tc>
                <a:tc rowSpan="2" hMerge="1">
                  <a:txBody>
                    <a:bodyPr/>
                    <a:lstStyle/>
                    <a:p>
                      <a:endParaRPr lang="en-US"/>
                    </a:p>
                  </a:txBody>
                  <a:tcPr/>
                </a:tc>
                <a:tc gridSpan="2">
                  <a:txBody>
                    <a:bodyPr/>
                    <a:lstStyle/>
                    <a:p>
                      <a:pPr algn="ctr"/>
                      <a:r>
                        <a:rPr lang="en-US" sz="3200" dirty="0"/>
                        <a:t>Hypertension Gold standard</a:t>
                      </a:r>
                    </a:p>
                  </a:txBody>
                  <a:tcPr/>
                </a:tc>
                <a:tc hMerge="1">
                  <a:txBody>
                    <a:bodyPr/>
                    <a:lstStyle/>
                    <a:p>
                      <a:endParaRPr lang="en-US" dirty="0"/>
                    </a:p>
                  </a:txBody>
                  <a:tcPr/>
                </a:tc>
                <a:extLst>
                  <a:ext uri="{0D108BD9-81ED-4DB2-BD59-A6C34878D82A}">
                    <a16:rowId xmlns:a16="http://schemas.microsoft.com/office/drawing/2014/main" val="129981206"/>
                  </a:ext>
                </a:extLst>
              </a:tr>
              <a:tr h="300573">
                <a:tc gridSpan="2" vMerge="1">
                  <a:txBody>
                    <a:bodyPr/>
                    <a:lstStyle/>
                    <a:p>
                      <a:endParaRPr lang="en-US"/>
                    </a:p>
                  </a:txBody>
                  <a:tcPr/>
                </a:tc>
                <a:tc hMerge="1" vMerge="1">
                  <a:txBody>
                    <a:bodyPr/>
                    <a:lstStyle/>
                    <a:p>
                      <a:endParaRPr lang="en-US" dirty="0"/>
                    </a:p>
                  </a:txBody>
                  <a:tcPr/>
                </a:tc>
                <a:tc>
                  <a:txBody>
                    <a:bodyPr/>
                    <a:lstStyle/>
                    <a:p>
                      <a:pPr algn="ctr"/>
                      <a:r>
                        <a:rPr lang="en-US" sz="3200" dirty="0"/>
                        <a:t>+</a:t>
                      </a:r>
                    </a:p>
                  </a:txBody>
                  <a:tcPr anchor="ctr"/>
                </a:tc>
                <a:tc>
                  <a:txBody>
                    <a:bodyPr/>
                    <a:lstStyle/>
                    <a:p>
                      <a:pPr algn="ctr"/>
                      <a:r>
                        <a:rPr lang="en-US" sz="3200" dirty="0"/>
                        <a:t>-</a:t>
                      </a:r>
                    </a:p>
                  </a:txBody>
                  <a:tcPr anchor="ctr"/>
                </a:tc>
                <a:extLst>
                  <a:ext uri="{0D108BD9-81ED-4DB2-BD59-A6C34878D82A}">
                    <a16:rowId xmlns:a16="http://schemas.microsoft.com/office/drawing/2014/main" val="1934340674"/>
                  </a:ext>
                </a:extLst>
              </a:tr>
              <a:tr h="137160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aseline="0" dirty="0"/>
                        <a:t>4010, 11, 19</a:t>
                      </a:r>
                      <a:endParaRPr lang="en-US" sz="3200" dirty="0"/>
                    </a:p>
                    <a:p>
                      <a:pPr algn="ctr"/>
                      <a:r>
                        <a:rPr lang="en-US" sz="3200" baseline="0" dirty="0"/>
                        <a:t> + BP events</a:t>
                      </a:r>
                      <a:endParaRPr lang="en-US" sz="3200" dirty="0"/>
                    </a:p>
                  </a:txBody>
                  <a:tcPr vert="vert270" anchor="ctr"/>
                </a:tc>
                <a:tc>
                  <a:txBody>
                    <a:bodyPr/>
                    <a:lstStyle/>
                    <a:p>
                      <a:pPr algn="ctr"/>
                      <a:r>
                        <a:rPr lang="en-US" sz="3200" dirty="0"/>
                        <a:t>+</a:t>
                      </a:r>
                    </a:p>
                  </a:txBody>
                  <a:tcPr anchor="ctr"/>
                </a:tc>
                <a:tc>
                  <a:txBody>
                    <a:bodyPr/>
                    <a:lstStyle/>
                    <a:p>
                      <a:pPr algn="ctr"/>
                      <a:r>
                        <a:rPr lang="en-US" sz="3200" dirty="0"/>
                        <a:t>20</a:t>
                      </a:r>
                    </a:p>
                  </a:txBody>
                  <a:tcPr anchor="ctr"/>
                </a:tc>
                <a:tc>
                  <a:txBody>
                    <a:bodyPr/>
                    <a:lstStyle/>
                    <a:p>
                      <a:pPr algn="ctr"/>
                      <a:r>
                        <a:rPr lang="en-US" sz="3200" dirty="0"/>
                        <a:t>1</a:t>
                      </a:r>
                    </a:p>
                  </a:txBody>
                  <a:tcPr anchor="ctr"/>
                </a:tc>
                <a:extLst>
                  <a:ext uri="{0D108BD9-81ED-4DB2-BD59-A6C34878D82A}">
                    <a16:rowId xmlns:a16="http://schemas.microsoft.com/office/drawing/2014/main" val="2032352894"/>
                  </a:ext>
                </a:extLst>
              </a:tr>
              <a:tr h="1371600">
                <a:tc vMerge="1">
                  <a:txBody>
                    <a:bodyPr/>
                    <a:lstStyle/>
                    <a:p>
                      <a:endParaRPr lang="en-US" dirty="0"/>
                    </a:p>
                  </a:txBody>
                  <a:tcPr/>
                </a:tc>
                <a:tc>
                  <a:txBody>
                    <a:bodyPr/>
                    <a:lstStyle/>
                    <a:p>
                      <a:pPr algn="ctr"/>
                      <a:r>
                        <a:rPr lang="en-US" sz="3200" dirty="0"/>
                        <a:t>-</a:t>
                      </a:r>
                    </a:p>
                  </a:txBody>
                  <a:tcPr anchor="ctr"/>
                </a:tc>
                <a:tc>
                  <a:txBody>
                    <a:bodyPr/>
                    <a:lstStyle/>
                    <a:p>
                      <a:pPr algn="ctr"/>
                      <a:r>
                        <a:rPr lang="en-US" sz="3200" dirty="0"/>
                        <a:t>46</a:t>
                      </a:r>
                    </a:p>
                  </a:txBody>
                  <a:tcPr anchor="ctr"/>
                </a:tc>
                <a:tc>
                  <a:txBody>
                    <a:bodyPr/>
                    <a:lstStyle/>
                    <a:p>
                      <a:pPr algn="ctr"/>
                      <a:r>
                        <a:rPr lang="en-US" sz="3200" dirty="0"/>
                        <a:t>38</a:t>
                      </a:r>
                    </a:p>
                  </a:txBody>
                  <a:tcPr anchor="ctr"/>
                </a:tc>
                <a:extLst>
                  <a:ext uri="{0D108BD9-81ED-4DB2-BD59-A6C34878D82A}">
                    <a16:rowId xmlns:a16="http://schemas.microsoft.com/office/drawing/2014/main" val="3266365410"/>
                  </a:ext>
                </a:extLst>
              </a:tr>
            </a:tbl>
          </a:graphicData>
        </a:graphic>
      </p:graphicFrame>
      <p:sp>
        <p:nvSpPr>
          <p:cNvPr id="5" name="TextBox 4">
            <a:extLst>
              <a:ext uri="{FF2B5EF4-FFF2-40B4-BE49-F238E27FC236}">
                <a16:creationId xmlns:a16="http://schemas.microsoft.com/office/drawing/2014/main" id="{B9374892-975F-F24E-BE58-1D721337A528}"/>
              </a:ext>
            </a:extLst>
          </p:cNvPr>
          <p:cNvSpPr txBox="1"/>
          <p:nvPr/>
        </p:nvSpPr>
        <p:spPr>
          <a:xfrm>
            <a:off x="7038753" y="1690688"/>
            <a:ext cx="3571812" cy="2308324"/>
          </a:xfrm>
          <a:prstGeom prst="rect">
            <a:avLst/>
          </a:prstGeom>
          <a:noFill/>
        </p:spPr>
        <p:txBody>
          <a:bodyPr wrap="none" rtlCol="0">
            <a:spAutoFit/>
          </a:bodyPr>
          <a:lstStyle/>
          <a:p>
            <a:r>
              <a:rPr lang="en-US" sz="3600" dirty="0"/>
              <a:t>Sensitivity:  30.3%</a:t>
            </a:r>
          </a:p>
          <a:p>
            <a:r>
              <a:rPr lang="en-US" sz="3600" dirty="0"/>
              <a:t>Specificity: 97.4 %</a:t>
            </a:r>
          </a:p>
          <a:p>
            <a:r>
              <a:rPr lang="en-US" sz="3600" dirty="0"/>
              <a:t>PPV: 95.2 %</a:t>
            </a:r>
          </a:p>
          <a:p>
            <a:r>
              <a:rPr lang="en-US" sz="3600" dirty="0"/>
              <a:t>NPV: 45.2%</a:t>
            </a:r>
          </a:p>
        </p:txBody>
      </p:sp>
      <p:sp>
        <p:nvSpPr>
          <p:cNvPr id="6" name="TextBox 5">
            <a:extLst>
              <a:ext uri="{FF2B5EF4-FFF2-40B4-BE49-F238E27FC236}">
                <a16:creationId xmlns:a16="http://schemas.microsoft.com/office/drawing/2014/main" id="{B9374892-975F-F24E-BE58-1D721337A528}"/>
              </a:ext>
            </a:extLst>
          </p:cNvPr>
          <p:cNvSpPr txBox="1"/>
          <p:nvPr/>
        </p:nvSpPr>
        <p:spPr>
          <a:xfrm>
            <a:off x="7038754" y="4158750"/>
            <a:ext cx="5057996" cy="1569660"/>
          </a:xfrm>
          <a:prstGeom prst="rect">
            <a:avLst/>
          </a:prstGeom>
          <a:solidFill>
            <a:schemeClr val="accent5">
              <a:lumMod val="20000"/>
              <a:lumOff val="80000"/>
            </a:schemeClr>
          </a:solidFill>
        </p:spPr>
        <p:txBody>
          <a:bodyPr wrap="square" rtlCol="0">
            <a:spAutoFit/>
          </a:bodyPr>
          <a:lstStyle/>
          <a:p>
            <a:r>
              <a:rPr lang="en-US" sz="1600" dirty="0"/>
              <a:t>Condition: </a:t>
            </a:r>
          </a:p>
          <a:p>
            <a:r>
              <a:rPr lang="en-US" sz="1600" dirty="0"/>
              <a:t>3 or more occurrences of ICD codes 4010 (Malignant), 4011 (Benign) or 4019 (Unspecified) for patient in table mimic3_demo. DIAGNOSES_ICD, OR patient’s last Systolic BP &gt;= 140 mmHg OR patient’s last Diastolic BP &gt;= 90 mmHg from table mimic3_demo.CHARTEVENTS</a:t>
            </a:r>
          </a:p>
        </p:txBody>
      </p:sp>
    </p:spTree>
    <p:extLst>
      <p:ext uri="{BB962C8B-B14F-4D97-AF65-F5344CB8AC3E}">
        <p14:creationId xmlns:p14="http://schemas.microsoft.com/office/powerpoint/2010/main" val="3724982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7BBD-2147-8E40-97AB-230DE84ECB09}"/>
              </a:ext>
            </a:extLst>
          </p:cNvPr>
          <p:cNvSpPr>
            <a:spLocks noGrp="1"/>
          </p:cNvSpPr>
          <p:nvPr>
            <p:ph type="title"/>
          </p:nvPr>
        </p:nvSpPr>
        <p:spPr>
          <a:xfrm>
            <a:off x="257175" y="205387"/>
            <a:ext cx="11839575" cy="1340192"/>
          </a:xfrm>
        </p:spPr>
        <p:txBody>
          <a:bodyPr>
            <a:normAutofit/>
          </a:bodyPr>
          <a:lstStyle/>
          <a:p>
            <a:r>
              <a:rPr lang="en-US" dirty="0"/>
              <a:t>Summary of Hypertension Algorithm Performance</a:t>
            </a:r>
          </a:p>
        </p:txBody>
      </p:sp>
      <p:graphicFrame>
        <p:nvGraphicFramePr>
          <p:cNvPr id="7" name="Table 6"/>
          <p:cNvGraphicFramePr>
            <a:graphicFrameLocks noGrp="1"/>
          </p:cNvGraphicFramePr>
          <p:nvPr>
            <p:extLst>
              <p:ext uri="{D42A27DB-BD31-4B8C-83A1-F6EECF244321}">
                <p14:modId xmlns:p14="http://schemas.microsoft.com/office/powerpoint/2010/main" val="2316096321"/>
              </p:ext>
            </p:extLst>
          </p:nvPr>
        </p:nvGraphicFramePr>
        <p:xfrm>
          <a:off x="403224" y="1443567"/>
          <a:ext cx="10931525" cy="5332853"/>
        </p:xfrm>
        <a:graphic>
          <a:graphicData uri="http://schemas.openxmlformats.org/drawingml/2006/table">
            <a:tbl>
              <a:tblPr firstRow="1" bandRow="1">
                <a:tableStyleId>{7DF18680-E054-41AD-8BC1-D1AEF772440D}</a:tableStyleId>
              </a:tblPr>
              <a:tblGrid>
                <a:gridCol w="3606801">
                  <a:extLst>
                    <a:ext uri="{9D8B030D-6E8A-4147-A177-3AD203B41FA5}">
                      <a16:colId xmlns:a16="http://schemas.microsoft.com/office/drawing/2014/main" val="20000"/>
                    </a:ext>
                  </a:extLst>
                </a:gridCol>
                <a:gridCol w="15621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2052319">
                  <a:extLst>
                    <a:ext uri="{9D8B030D-6E8A-4147-A177-3AD203B41FA5}">
                      <a16:colId xmlns:a16="http://schemas.microsoft.com/office/drawing/2014/main" val="20003"/>
                    </a:ext>
                  </a:extLst>
                </a:gridCol>
                <a:gridCol w="2186305">
                  <a:extLst>
                    <a:ext uri="{9D8B030D-6E8A-4147-A177-3AD203B41FA5}">
                      <a16:colId xmlns:a16="http://schemas.microsoft.com/office/drawing/2014/main" val="20004"/>
                    </a:ext>
                  </a:extLst>
                </a:gridCol>
              </a:tblGrid>
              <a:tr h="386033">
                <a:tc>
                  <a:txBody>
                    <a:bodyPr/>
                    <a:lstStyle/>
                    <a:p>
                      <a:r>
                        <a:rPr lang="en-GB" dirty="0"/>
                        <a:t>Algorithm</a:t>
                      </a:r>
                    </a:p>
                  </a:txBody>
                  <a:tcPr/>
                </a:tc>
                <a:tc>
                  <a:txBody>
                    <a:bodyPr/>
                    <a:lstStyle/>
                    <a:p>
                      <a:r>
                        <a:rPr lang="en-GB" dirty="0"/>
                        <a:t>Sensitivity (%)</a:t>
                      </a:r>
                    </a:p>
                  </a:txBody>
                  <a:tcPr/>
                </a:tc>
                <a:tc>
                  <a:txBody>
                    <a:bodyPr/>
                    <a:lstStyle/>
                    <a:p>
                      <a:r>
                        <a:rPr lang="en-GB" dirty="0"/>
                        <a:t>Specificity (%)</a:t>
                      </a:r>
                    </a:p>
                  </a:txBody>
                  <a:tcPr/>
                </a:tc>
                <a:tc>
                  <a:txBody>
                    <a:bodyPr/>
                    <a:lstStyle/>
                    <a:p>
                      <a:r>
                        <a:rPr lang="en-GB" dirty="0"/>
                        <a:t>PPV(%)</a:t>
                      </a:r>
                    </a:p>
                  </a:txBody>
                  <a:tcPr/>
                </a:tc>
                <a:tc>
                  <a:txBody>
                    <a:bodyPr/>
                    <a:lstStyle/>
                    <a:p>
                      <a:r>
                        <a:rPr lang="en-GB" dirty="0"/>
                        <a:t>NPV</a:t>
                      </a:r>
                      <a:r>
                        <a:rPr lang="en-GB" baseline="0" dirty="0"/>
                        <a:t> (%)</a:t>
                      </a:r>
                      <a:endParaRPr lang="en-GB" dirty="0"/>
                    </a:p>
                  </a:txBody>
                  <a:tcPr/>
                </a:tc>
                <a:extLst>
                  <a:ext uri="{0D108BD9-81ED-4DB2-BD59-A6C34878D82A}">
                    <a16:rowId xmlns:a16="http://schemas.microsoft.com/office/drawing/2014/main" val="10000"/>
                  </a:ext>
                </a:extLst>
              </a:tr>
              <a:tr h="553170">
                <a:tc>
                  <a:txBody>
                    <a:bodyPr/>
                    <a:lstStyle/>
                    <a:p>
                      <a:r>
                        <a:rPr lang="en-GB" dirty="0"/>
                        <a:t>Individual: All ICD-9 codes</a:t>
                      </a:r>
                    </a:p>
                  </a:txBody>
                  <a:tcPr/>
                </a:tc>
                <a:tc>
                  <a:txBody>
                    <a:bodyPr/>
                    <a:lstStyle/>
                    <a:p>
                      <a:r>
                        <a:rPr lang="en-GB" dirty="0"/>
                        <a:t>58.7</a:t>
                      </a:r>
                    </a:p>
                  </a:txBody>
                  <a:tcPr/>
                </a:tc>
                <a:tc>
                  <a:txBody>
                    <a:bodyPr/>
                    <a:lstStyle/>
                    <a:p>
                      <a:r>
                        <a:rPr lang="en-GB" dirty="0"/>
                        <a:t>88.9</a:t>
                      </a:r>
                    </a:p>
                  </a:txBody>
                  <a:tcPr/>
                </a:tc>
                <a:tc>
                  <a:txBody>
                    <a:bodyPr/>
                    <a:lstStyle/>
                    <a:p>
                      <a:r>
                        <a:rPr lang="en-GB" dirty="0"/>
                        <a:t>90.0</a:t>
                      </a:r>
                    </a:p>
                  </a:txBody>
                  <a:tcPr/>
                </a:tc>
                <a:tc>
                  <a:txBody>
                    <a:bodyPr/>
                    <a:lstStyle/>
                    <a:p>
                      <a:r>
                        <a:rPr lang="en-GB" dirty="0"/>
                        <a:t>55.2</a:t>
                      </a:r>
                    </a:p>
                  </a:txBody>
                  <a:tcPr/>
                </a:tc>
                <a:extLst>
                  <a:ext uri="{0D108BD9-81ED-4DB2-BD59-A6C34878D82A}">
                    <a16:rowId xmlns:a16="http://schemas.microsoft.com/office/drawing/2014/main" val="10001"/>
                  </a:ext>
                </a:extLst>
              </a:tr>
              <a:tr h="553170">
                <a:tc>
                  <a:txBody>
                    <a:bodyPr/>
                    <a:lstStyle/>
                    <a:p>
                      <a:pPr marL="0" algn="l" defTabSz="914400" rtl="0" eaLnBrk="1" latinLnBrk="0" hangingPunct="1"/>
                      <a:r>
                        <a:rPr lang="en-GB" sz="1800" kern="1200" dirty="0">
                          <a:solidFill>
                            <a:schemeClr val="dk1"/>
                          </a:solidFill>
                          <a:latin typeface="+mn-lt"/>
                          <a:ea typeface="+mn-ea"/>
                          <a:cs typeface="+mn-cs"/>
                        </a:rPr>
                        <a:t>Individual: Prescriptions</a:t>
                      </a:r>
                    </a:p>
                  </a:txBody>
                  <a:tcPr>
                    <a:solidFill>
                      <a:schemeClr val="accent5">
                        <a:lumMod val="20000"/>
                        <a:lumOff val="80000"/>
                      </a:schemeClr>
                    </a:solidFill>
                  </a:tcPr>
                </a:tc>
                <a:tc>
                  <a:txBody>
                    <a:bodyPr/>
                    <a:lstStyle/>
                    <a:p>
                      <a:pPr marL="0" algn="l" defTabSz="914400" rtl="0" eaLnBrk="1" latinLnBrk="0" hangingPunct="1"/>
                      <a:r>
                        <a:rPr lang="en-GB" sz="1800" kern="1200" dirty="0">
                          <a:solidFill>
                            <a:schemeClr val="dk1"/>
                          </a:solidFill>
                          <a:latin typeface="+mn-lt"/>
                          <a:ea typeface="+mn-ea"/>
                          <a:cs typeface="+mn-cs"/>
                        </a:rPr>
                        <a:t>82.5</a:t>
                      </a:r>
                    </a:p>
                  </a:txBody>
                  <a:tcPr>
                    <a:solidFill>
                      <a:schemeClr val="accent5">
                        <a:lumMod val="20000"/>
                        <a:lumOff val="80000"/>
                      </a:schemeClr>
                    </a:solidFill>
                  </a:tcPr>
                </a:tc>
                <a:tc>
                  <a:txBody>
                    <a:bodyPr/>
                    <a:lstStyle/>
                    <a:p>
                      <a:pPr marL="0" algn="l" defTabSz="914400" rtl="0" eaLnBrk="1" latinLnBrk="0" hangingPunct="1"/>
                      <a:r>
                        <a:rPr lang="en-GB" sz="1800" kern="1200" dirty="0">
                          <a:solidFill>
                            <a:schemeClr val="dk1"/>
                          </a:solidFill>
                          <a:latin typeface="+mn-lt"/>
                          <a:ea typeface="+mn-ea"/>
                          <a:cs typeface="+mn-cs"/>
                        </a:rPr>
                        <a:t>33.3</a:t>
                      </a:r>
                    </a:p>
                  </a:txBody>
                  <a:tcPr>
                    <a:solidFill>
                      <a:schemeClr val="accent5">
                        <a:lumMod val="20000"/>
                        <a:lumOff val="80000"/>
                      </a:schemeClr>
                    </a:solidFill>
                  </a:tcPr>
                </a:tc>
                <a:tc>
                  <a:txBody>
                    <a:bodyPr/>
                    <a:lstStyle/>
                    <a:p>
                      <a:pPr marL="0" algn="l" defTabSz="914400" rtl="0" eaLnBrk="1" latinLnBrk="0" hangingPunct="1"/>
                      <a:r>
                        <a:rPr lang="en-GB" sz="1800" kern="1200" dirty="0">
                          <a:solidFill>
                            <a:schemeClr val="dk1"/>
                          </a:solidFill>
                          <a:latin typeface="+mn-lt"/>
                          <a:ea typeface="+mn-ea"/>
                          <a:cs typeface="+mn-cs"/>
                        </a:rPr>
                        <a:t>68.4</a:t>
                      </a:r>
                    </a:p>
                  </a:txBody>
                  <a:tcPr>
                    <a:solidFill>
                      <a:schemeClr val="accent5">
                        <a:lumMod val="20000"/>
                        <a:lumOff val="80000"/>
                      </a:schemeClr>
                    </a:solidFill>
                  </a:tcPr>
                </a:tc>
                <a:tc>
                  <a:txBody>
                    <a:bodyPr/>
                    <a:lstStyle/>
                    <a:p>
                      <a:pPr marL="0" algn="l" defTabSz="914400" rtl="0" eaLnBrk="1" latinLnBrk="0" hangingPunct="1"/>
                      <a:r>
                        <a:rPr lang="en-GB" sz="1800" kern="1200" dirty="0">
                          <a:solidFill>
                            <a:schemeClr val="dk1"/>
                          </a:solidFill>
                          <a:latin typeface="+mn-lt"/>
                          <a:ea typeface="+mn-ea"/>
                          <a:cs typeface="+mn-cs"/>
                        </a:rPr>
                        <a:t>52.2</a:t>
                      </a:r>
                    </a:p>
                  </a:txBody>
                  <a:tcPr>
                    <a:solidFill>
                      <a:schemeClr val="accent5">
                        <a:lumMod val="20000"/>
                        <a:lumOff val="80000"/>
                      </a:schemeClr>
                    </a:solidFill>
                  </a:tcPr>
                </a:tc>
                <a:extLst>
                  <a:ext uri="{0D108BD9-81ED-4DB2-BD59-A6C34878D82A}">
                    <a16:rowId xmlns:a16="http://schemas.microsoft.com/office/drawing/2014/main" val="10002"/>
                  </a:ext>
                </a:extLst>
              </a:tr>
              <a:tr h="625932">
                <a:tc>
                  <a:txBody>
                    <a:bodyPr/>
                    <a:lstStyle/>
                    <a:p>
                      <a:r>
                        <a:rPr lang="en-GB" dirty="0"/>
                        <a:t>Individual Data</a:t>
                      </a:r>
                      <a:r>
                        <a:rPr lang="en-GB" baseline="0" dirty="0"/>
                        <a:t> Manipulation</a:t>
                      </a:r>
                      <a:r>
                        <a:rPr lang="en-GB" dirty="0"/>
                        <a:t>: Systolic BP</a:t>
                      </a:r>
                    </a:p>
                  </a:txBody>
                  <a:tcPr>
                    <a:solidFill>
                      <a:srgbClr val="92D050"/>
                    </a:solidFill>
                  </a:tcPr>
                </a:tc>
                <a:tc>
                  <a:txBody>
                    <a:bodyPr/>
                    <a:lstStyle/>
                    <a:p>
                      <a:r>
                        <a:rPr lang="en-GB" dirty="0"/>
                        <a:t>71.4</a:t>
                      </a:r>
                    </a:p>
                  </a:txBody>
                  <a:tcPr>
                    <a:solidFill>
                      <a:srgbClr val="92D050"/>
                    </a:solidFill>
                  </a:tcPr>
                </a:tc>
                <a:tc>
                  <a:txBody>
                    <a:bodyPr/>
                    <a:lstStyle/>
                    <a:p>
                      <a:r>
                        <a:rPr lang="en-GB" dirty="0"/>
                        <a:t>50.0</a:t>
                      </a:r>
                    </a:p>
                  </a:txBody>
                  <a:tcPr>
                    <a:solidFill>
                      <a:srgbClr val="92D050"/>
                    </a:solidFill>
                  </a:tcPr>
                </a:tc>
                <a:tc>
                  <a:txBody>
                    <a:bodyPr/>
                    <a:lstStyle/>
                    <a:p>
                      <a:r>
                        <a:rPr lang="en-GB" dirty="0"/>
                        <a:t>71.4</a:t>
                      </a:r>
                    </a:p>
                  </a:txBody>
                  <a:tcPr>
                    <a:solidFill>
                      <a:srgbClr val="92D050"/>
                    </a:solidFill>
                  </a:tcPr>
                </a:tc>
                <a:tc>
                  <a:txBody>
                    <a:bodyPr/>
                    <a:lstStyle/>
                    <a:p>
                      <a:r>
                        <a:rPr lang="en-GB" dirty="0"/>
                        <a:t>50.0</a:t>
                      </a:r>
                    </a:p>
                  </a:txBody>
                  <a:tcPr>
                    <a:solidFill>
                      <a:srgbClr val="92D050"/>
                    </a:solidFill>
                  </a:tcPr>
                </a:tc>
                <a:extLst>
                  <a:ext uri="{0D108BD9-81ED-4DB2-BD59-A6C34878D82A}">
                    <a16:rowId xmlns:a16="http://schemas.microsoft.com/office/drawing/2014/main" val="10003"/>
                  </a:ext>
                </a:extLst>
              </a:tr>
              <a:tr h="625932">
                <a:tc>
                  <a:txBody>
                    <a:bodyPr/>
                    <a:lstStyle/>
                    <a:p>
                      <a:r>
                        <a:rPr lang="en-GB" dirty="0"/>
                        <a:t>Individual Data</a:t>
                      </a:r>
                      <a:r>
                        <a:rPr lang="en-GB" baseline="0" dirty="0"/>
                        <a:t> Manipulation</a:t>
                      </a:r>
                      <a:r>
                        <a:rPr lang="en-GB" dirty="0"/>
                        <a:t>:</a:t>
                      </a:r>
                      <a:r>
                        <a:rPr lang="en-GB" baseline="0" dirty="0"/>
                        <a:t> Diastolic BP</a:t>
                      </a:r>
                      <a:endParaRPr lang="en-GB" dirty="0"/>
                    </a:p>
                  </a:txBody>
                  <a:tcPr/>
                </a:tc>
                <a:tc>
                  <a:txBody>
                    <a:bodyPr/>
                    <a:lstStyle/>
                    <a:p>
                      <a:r>
                        <a:rPr lang="en-GB" dirty="0"/>
                        <a:t>39.7</a:t>
                      </a:r>
                    </a:p>
                  </a:txBody>
                  <a:tcPr/>
                </a:tc>
                <a:tc>
                  <a:txBody>
                    <a:bodyPr/>
                    <a:lstStyle/>
                    <a:p>
                      <a:r>
                        <a:rPr lang="en-GB" dirty="0"/>
                        <a:t>63.9</a:t>
                      </a:r>
                    </a:p>
                  </a:txBody>
                  <a:tcPr/>
                </a:tc>
                <a:tc>
                  <a:txBody>
                    <a:bodyPr/>
                    <a:lstStyle/>
                    <a:p>
                      <a:r>
                        <a:rPr lang="en-GB" dirty="0"/>
                        <a:t>65.8</a:t>
                      </a:r>
                    </a:p>
                  </a:txBody>
                  <a:tcPr/>
                </a:tc>
                <a:tc>
                  <a:txBody>
                    <a:bodyPr/>
                    <a:lstStyle/>
                    <a:p>
                      <a:r>
                        <a:rPr lang="en-GB" dirty="0"/>
                        <a:t>37.7</a:t>
                      </a:r>
                    </a:p>
                  </a:txBody>
                  <a:tcPr/>
                </a:tc>
                <a:extLst>
                  <a:ext uri="{0D108BD9-81ED-4DB2-BD59-A6C34878D82A}">
                    <a16:rowId xmlns:a16="http://schemas.microsoft.com/office/drawing/2014/main" val="10004"/>
                  </a:ext>
                </a:extLst>
              </a:tr>
              <a:tr h="625932">
                <a:tc>
                  <a:txBody>
                    <a:bodyPr/>
                    <a:lstStyle/>
                    <a:p>
                      <a:r>
                        <a:rPr lang="en-GB" dirty="0"/>
                        <a:t>Individual Data Manipulation:</a:t>
                      </a:r>
                      <a:r>
                        <a:rPr lang="en-GB" baseline="0" dirty="0"/>
                        <a:t> All hypertension ICD-9 codes</a:t>
                      </a:r>
                      <a:endParaRPr lang="en-GB" dirty="0"/>
                    </a:p>
                  </a:txBody>
                  <a:tcPr/>
                </a:tc>
                <a:tc>
                  <a:txBody>
                    <a:bodyPr/>
                    <a:lstStyle/>
                    <a:p>
                      <a:r>
                        <a:rPr lang="en-GB" dirty="0"/>
                        <a:t>11.1</a:t>
                      </a:r>
                    </a:p>
                  </a:txBody>
                  <a:tcPr/>
                </a:tc>
                <a:tc>
                  <a:txBody>
                    <a:bodyPr/>
                    <a:lstStyle/>
                    <a:p>
                      <a:r>
                        <a:rPr lang="en-GB" dirty="0"/>
                        <a:t>100.0</a:t>
                      </a:r>
                    </a:p>
                  </a:txBody>
                  <a:tcPr/>
                </a:tc>
                <a:tc>
                  <a:txBody>
                    <a:bodyPr/>
                    <a:lstStyle/>
                    <a:p>
                      <a:r>
                        <a:rPr lang="en-GB" dirty="0"/>
                        <a:t>100.0</a:t>
                      </a:r>
                    </a:p>
                  </a:txBody>
                  <a:tcPr/>
                </a:tc>
                <a:tc>
                  <a:txBody>
                    <a:bodyPr/>
                    <a:lstStyle/>
                    <a:p>
                      <a:r>
                        <a:rPr lang="en-GB" dirty="0"/>
                        <a:t>39.1</a:t>
                      </a:r>
                    </a:p>
                  </a:txBody>
                  <a:tcPr/>
                </a:tc>
                <a:extLst>
                  <a:ext uri="{0D108BD9-81ED-4DB2-BD59-A6C34878D82A}">
                    <a16:rowId xmlns:a16="http://schemas.microsoft.com/office/drawing/2014/main" val="10005"/>
                  </a:ext>
                </a:extLst>
              </a:tr>
              <a:tr h="6365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Individual Data Manipulation:</a:t>
                      </a:r>
                      <a:r>
                        <a:rPr lang="en-GB" baseline="0" dirty="0"/>
                        <a:t> Specific ICD-9 codes</a:t>
                      </a:r>
                    </a:p>
                  </a:txBody>
                  <a:tcPr/>
                </a:tc>
                <a:tc>
                  <a:txBody>
                    <a:bodyPr/>
                    <a:lstStyle/>
                    <a:p>
                      <a:r>
                        <a:rPr lang="en-GB" dirty="0"/>
                        <a:t>7.9</a:t>
                      </a:r>
                    </a:p>
                  </a:txBody>
                  <a:tcPr/>
                </a:tc>
                <a:tc>
                  <a:txBody>
                    <a:bodyPr/>
                    <a:lstStyle/>
                    <a:p>
                      <a:r>
                        <a:rPr lang="en-GB" dirty="0"/>
                        <a:t>100.0</a:t>
                      </a:r>
                    </a:p>
                  </a:txBody>
                  <a:tcPr/>
                </a:tc>
                <a:tc>
                  <a:txBody>
                    <a:bodyPr/>
                    <a:lstStyle/>
                    <a:p>
                      <a:r>
                        <a:rPr lang="en-GB" dirty="0"/>
                        <a:t>100.0</a:t>
                      </a:r>
                    </a:p>
                  </a:txBody>
                  <a:tcPr/>
                </a:tc>
                <a:tc>
                  <a:txBody>
                    <a:bodyPr/>
                    <a:lstStyle/>
                    <a:p>
                      <a:r>
                        <a:rPr lang="en-GB" dirty="0"/>
                        <a:t>38.3</a:t>
                      </a:r>
                    </a:p>
                  </a:txBody>
                  <a:tcPr/>
                </a:tc>
                <a:extLst>
                  <a:ext uri="{0D108BD9-81ED-4DB2-BD59-A6C34878D82A}">
                    <a16:rowId xmlns:a16="http://schemas.microsoft.com/office/drawing/2014/main" val="10006"/>
                  </a:ext>
                </a:extLst>
              </a:tr>
              <a:tr h="625932">
                <a:tc>
                  <a:txBody>
                    <a:bodyPr/>
                    <a:lstStyle/>
                    <a:p>
                      <a:r>
                        <a:rPr lang="en-GB" dirty="0"/>
                        <a:t>Combination:</a:t>
                      </a:r>
                      <a:r>
                        <a:rPr lang="en-GB" baseline="0" dirty="0"/>
                        <a:t> Prescriptions and BP events</a:t>
                      </a:r>
                      <a:endParaRPr lang="en-GB" dirty="0"/>
                    </a:p>
                  </a:txBody>
                  <a:tcPr/>
                </a:tc>
                <a:tc>
                  <a:txBody>
                    <a:bodyPr/>
                    <a:lstStyle/>
                    <a:p>
                      <a:r>
                        <a:rPr lang="en-GB" dirty="0"/>
                        <a:t>66.7</a:t>
                      </a:r>
                    </a:p>
                  </a:txBody>
                  <a:tcPr/>
                </a:tc>
                <a:tc>
                  <a:txBody>
                    <a:bodyPr/>
                    <a:lstStyle/>
                    <a:p>
                      <a:r>
                        <a:rPr lang="en-GB" dirty="0"/>
                        <a:t>58.3</a:t>
                      </a:r>
                    </a:p>
                  </a:txBody>
                  <a:tcPr/>
                </a:tc>
                <a:tc>
                  <a:txBody>
                    <a:bodyPr/>
                    <a:lstStyle/>
                    <a:p>
                      <a:r>
                        <a:rPr lang="en-GB" dirty="0"/>
                        <a:t>73.7</a:t>
                      </a:r>
                    </a:p>
                  </a:txBody>
                  <a:tcPr/>
                </a:tc>
                <a:tc>
                  <a:txBody>
                    <a:bodyPr/>
                    <a:lstStyle/>
                    <a:p>
                      <a:r>
                        <a:rPr lang="en-GB" dirty="0"/>
                        <a:t>50.0</a:t>
                      </a:r>
                    </a:p>
                  </a:txBody>
                  <a:tcPr/>
                </a:tc>
                <a:extLst>
                  <a:ext uri="{0D108BD9-81ED-4DB2-BD59-A6C34878D82A}">
                    <a16:rowId xmlns:a16="http://schemas.microsoft.com/office/drawing/2014/main" val="10007"/>
                  </a:ext>
                </a:extLst>
              </a:tr>
              <a:tr h="553170">
                <a:tc>
                  <a:txBody>
                    <a:bodyPr/>
                    <a:lstStyle/>
                    <a:p>
                      <a:r>
                        <a:rPr lang="en-GB" dirty="0"/>
                        <a:t>Combination: ICD-9</a:t>
                      </a:r>
                      <a:r>
                        <a:rPr lang="en-GB" baseline="0" dirty="0"/>
                        <a:t> codes and BP events</a:t>
                      </a:r>
                      <a:endParaRPr lang="en-GB" dirty="0"/>
                    </a:p>
                  </a:txBody>
                  <a:tcPr/>
                </a:tc>
                <a:tc>
                  <a:txBody>
                    <a:bodyPr/>
                    <a:lstStyle/>
                    <a:p>
                      <a:r>
                        <a:rPr lang="en-GB" dirty="0"/>
                        <a:t>30.3</a:t>
                      </a:r>
                    </a:p>
                  </a:txBody>
                  <a:tcPr/>
                </a:tc>
                <a:tc>
                  <a:txBody>
                    <a:bodyPr/>
                    <a:lstStyle/>
                    <a:p>
                      <a:r>
                        <a:rPr lang="en-GB" dirty="0"/>
                        <a:t>97.4</a:t>
                      </a:r>
                    </a:p>
                  </a:txBody>
                  <a:tcPr/>
                </a:tc>
                <a:tc>
                  <a:txBody>
                    <a:bodyPr/>
                    <a:lstStyle/>
                    <a:p>
                      <a:r>
                        <a:rPr lang="en-GB" dirty="0"/>
                        <a:t>95.2</a:t>
                      </a:r>
                    </a:p>
                  </a:txBody>
                  <a:tcPr/>
                </a:tc>
                <a:tc>
                  <a:txBody>
                    <a:bodyPr/>
                    <a:lstStyle/>
                    <a:p>
                      <a:r>
                        <a:rPr lang="en-GB" dirty="0"/>
                        <a:t>45.2</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312584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F0262-9B80-7948-AD70-F3A8EAC05B6F}"/>
              </a:ext>
            </a:extLst>
          </p:cNvPr>
          <p:cNvSpPr>
            <a:spLocks noGrp="1"/>
          </p:cNvSpPr>
          <p:nvPr>
            <p:ph type="title"/>
          </p:nvPr>
        </p:nvSpPr>
        <p:spPr/>
        <p:txBody>
          <a:bodyPr/>
          <a:lstStyle/>
          <a:p>
            <a:r>
              <a:rPr lang="en-US" dirty="0"/>
              <a:t>The Best Algorithm is….</a:t>
            </a:r>
          </a:p>
        </p:txBody>
      </p:sp>
      <p:sp>
        <p:nvSpPr>
          <p:cNvPr id="3" name="Content Placeholder 2">
            <a:extLst>
              <a:ext uri="{FF2B5EF4-FFF2-40B4-BE49-F238E27FC236}">
                <a16:creationId xmlns:a16="http://schemas.microsoft.com/office/drawing/2014/main" id="{B0443159-BFD4-934B-B7FF-32C8B3A43AD3}"/>
              </a:ext>
            </a:extLst>
          </p:cNvPr>
          <p:cNvSpPr>
            <a:spLocks noGrp="1"/>
          </p:cNvSpPr>
          <p:nvPr>
            <p:ph idx="1"/>
          </p:nvPr>
        </p:nvSpPr>
        <p:spPr>
          <a:xfrm>
            <a:off x="838200" y="1825625"/>
            <a:ext cx="11154878" cy="4351338"/>
          </a:xfrm>
        </p:spPr>
        <p:txBody>
          <a:bodyPr>
            <a:normAutofit lnSpcReduction="10000"/>
          </a:bodyPr>
          <a:lstStyle/>
          <a:p>
            <a:r>
              <a:rPr lang="en-US" dirty="0"/>
              <a:t>Individual Data Manipulation: Systolic BP (highlighted). This algorithm classified those patients to have hypertension who had a systolic BP measurement of &gt;= 140 mmHg on 2 or more occasions. </a:t>
            </a:r>
          </a:p>
          <a:p>
            <a:r>
              <a:rPr lang="en-US" dirty="0"/>
              <a:t>It had the best balance between sensitivity (71.4%) and specificity (50.0%). While the specificity was relatively low and no better than a random guess and therefore there were a large number of false positives, in this scenario I assume that accurate classification of true patients with hypertension is more significantly weighted or required than those without the condition. This algorithm is simple to understand and fast to execute. It is also highly portable across healthcare settings due to standardization of systolic BP measurements</a:t>
            </a:r>
          </a:p>
        </p:txBody>
      </p:sp>
    </p:spTree>
    <p:extLst>
      <p:ext uri="{BB962C8B-B14F-4D97-AF65-F5344CB8AC3E}">
        <p14:creationId xmlns:p14="http://schemas.microsoft.com/office/powerpoint/2010/main" val="1311321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AF835-43D2-9648-BD6C-EDE3389B5670}"/>
              </a:ext>
            </a:extLst>
          </p:cNvPr>
          <p:cNvSpPr>
            <a:spLocks noGrp="1"/>
          </p:cNvSpPr>
          <p:nvPr>
            <p:ph type="title"/>
          </p:nvPr>
        </p:nvSpPr>
        <p:spPr/>
        <p:txBody>
          <a:bodyPr/>
          <a:lstStyle/>
          <a:p>
            <a:r>
              <a:rPr lang="en-US" dirty="0"/>
              <a:t>Data Types – Testing for Hypertension</a:t>
            </a:r>
          </a:p>
        </p:txBody>
      </p:sp>
      <p:sp>
        <p:nvSpPr>
          <p:cNvPr id="3" name="Content Placeholder 2">
            <a:extLst>
              <a:ext uri="{FF2B5EF4-FFF2-40B4-BE49-F238E27FC236}">
                <a16:creationId xmlns:a16="http://schemas.microsoft.com/office/drawing/2014/main" id="{1343FE11-65CF-2D4B-98AE-CC9002B9D3AB}"/>
              </a:ext>
            </a:extLst>
          </p:cNvPr>
          <p:cNvSpPr>
            <a:spLocks noGrp="1"/>
          </p:cNvSpPr>
          <p:nvPr>
            <p:ph idx="1"/>
          </p:nvPr>
        </p:nvSpPr>
        <p:spPr>
          <a:xfrm>
            <a:off x="838200" y="1687513"/>
            <a:ext cx="10515600" cy="4794250"/>
          </a:xfrm>
        </p:spPr>
        <p:txBody>
          <a:bodyPr>
            <a:normAutofit lnSpcReduction="10000"/>
          </a:bodyPr>
          <a:lstStyle/>
          <a:p>
            <a:r>
              <a:rPr lang="en-US" dirty="0"/>
              <a:t>ICD-9 Diagnosis Codes</a:t>
            </a:r>
          </a:p>
          <a:p>
            <a:pPr lvl="1"/>
            <a:r>
              <a:rPr lang="en-US" dirty="0"/>
              <a:t>4010 (Malignant) + 4011 (Benign) + 4019 (Unspecified)</a:t>
            </a:r>
          </a:p>
          <a:p>
            <a:pPr lvl="1"/>
            <a:r>
              <a:rPr lang="en-US" dirty="0"/>
              <a:t>All ICD codes from table mimic3_demo.D_ICD_DIAGNOSES where lower(LONG_TITLE) like “%hypertension%” and lower(LONG_TITLE) not like “%, without mention of hypertension%”. Joined with patient-specific ICD codes in table mimic3_demo.DIAGNOSES_ICD</a:t>
            </a:r>
          </a:p>
          <a:p>
            <a:r>
              <a:rPr lang="en-US" dirty="0"/>
              <a:t>Prescriptions</a:t>
            </a:r>
          </a:p>
          <a:p>
            <a:pPr lvl="1"/>
            <a:r>
              <a:rPr lang="en-US" dirty="0"/>
              <a:t>All drugs present in table course3_data.D_ANTIHYPERTENSIVES. Joined with patient-specific prescriptions in table mimic3_demo.PRESCRIPTIONS</a:t>
            </a:r>
          </a:p>
          <a:p>
            <a:r>
              <a:rPr lang="en-US" dirty="0"/>
              <a:t>Chart events</a:t>
            </a:r>
          </a:p>
          <a:p>
            <a:pPr lvl="1"/>
            <a:r>
              <a:rPr lang="en-US" dirty="0"/>
              <a:t>All events in table mimic3_demo.D_ITEMS where lower(LABEL) like '%systolic%‘ (for systolic BP) and lower(LABEL) like '%diastolic%‘ (for diastolic BP). Joined with patient-specific events in table mimic3_demo.CHARTEVENTS</a:t>
            </a:r>
          </a:p>
        </p:txBody>
      </p:sp>
    </p:spTree>
    <p:extLst>
      <p:ext uri="{BB962C8B-B14F-4D97-AF65-F5344CB8AC3E}">
        <p14:creationId xmlns:p14="http://schemas.microsoft.com/office/powerpoint/2010/main" val="2491286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7BBD-2147-8E40-97AB-230DE84ECB09}"/>
              </a:ext>
            </a:extLst>
          </p:cNvPr>
          <p:cNvSpPr>
            <a:spLocks noGrp="1"/>
          </p:cNvSpPr>
          <p:nvPr>
            <p:ph type="title"/>
          </p:nvPr>
        </p:nvSpPr>
        <p:spPr>
          <a:xfrm>
            <a:off x="257175" y="205387"/>
            <a:ext cx="11839575" cy="1325563"/>
          </a:xfrm>
        </p:spPr>
        <p:txBody>
          <a:bodyPr/>
          <a:lstStyle/>
          <a:p>
            <a:r>
              <a:rPr lang="en-US" dirty="0"/>
              <a:t>Individual Data Types: All hypertension ICD-9 codes</a:t>
            </a:r>
          </a:p>
        </p:txBody>
      </p:sp>
      <p:graphicFrame>
        <p:nvGraphicFramePr>
          <p:cNvPr id="4" name="Content Placeholder 3">
            <a:extLst>
              <a:ext uri="{FF2B5EF4-FFF2-40B4-BE49-F238E27FC236}">
                <a16:creationId xmlns:a16="http://schemas.microsoft.com/office/drawing/2014/main" id="{E6D80CEF-C17E-C542-BE90-67E09683D59F}"/>
              </a:ext>
            </a:extLst>
          </p:cNvPr>
          <p:cNvGraphicFramePr>
            <a:graphicFrameLocks noGrp="1"/>
          </p:cNvGraphicFramePr>
          <p:nvPr>
            <p:ph idx="1"/>
            <p:extLst>
              <p:ext uri="{D42A27DB-BD31-4B8C-83A1-F6EECF244321}">
                <p14:modId xmlns:p14="http://schemas.microsoft.com/office/powerpoint/2010/main" val="3669025274"/>
              </p:ext>
            </p:extLst>
          </p:nvPr>
        </p:nvGraphicFramePr>
        <p:xfrm>
          <a:off x="838200" y="1530950"/>
          <a:ext cx="4806315" cy="4389120"/>
        </p:xfrm>
        <a:graphic>
          <a:graphicData uri="http://schemas.openxmlformats.org/drawingml/2006/table">
            <a:tbl>
              <a:tblPr firstRow="1" bandRow="1">
                <a:tableStyleId>{5940675A-B579-460E-94D1-54222C63F5DA}</a:tableStyleId>
              </a:tblPr>
              <a:tblGrid>
                <a:gridCol w="670560">
                  <a:extLst>
                    <a:ext uri="{9D8B030D-6E8A-4147-A177-3AD203B41FA5}">
                      <a16:colId xmlns:a16="http://schemas.microsoft.com/office/drawing/2014/main" val="1386048701"/>
                    </a:ext>
                  </a:extLst>
                </a:gridCol>
                <a:gridCol w="478155">
                  <a:extLst>
                    <a:ext uri="{9D8B030D-6E8A-4147-A177-3AD203B41FA5}">
                      <a16:colId xmlns:a16="http://schemas.microsoft.com/office/drawing/2014/main" val="2118795672"/>
                    </a:ext>
                  </a:extLst>
                </a:gridCol>
                <a:gridCol w="1828800">
                  <a:extLst>
                    <a:ext uri="{9D8B030D-6E8A-4147-A177-3AD203B41FA5}">
                      <a16:colId xmlns:a16="http://schemas.microsoft.com/office/drawing/2014/main" val="277883075"/>
                    </a:ext>
                  </a:extLst>
                </a:gridCol>
                <a:gridCol w="1828800">
                  <a:extLst>
                    <a:ext uri="{9D8B030D-6E8A-4147-A177-3AD203B41FA5}">
                      <a16:colId xmlns:a16="http://schemas.microsoft.com/office/drawing/2014/main" val="1264689526"/>
                    </a:ext>
                  </a:extLst>
                </a:gridCol>
              </a:tblGrid>
              <a:tr h="370840">
                <a:tc rowSpan="2" gridSpan="2">
                  <a:txBody>
                    <a:bodyPr/>
                    <a:lstStyle/>
                    <a:p>
                      <a:endParaRPr lang="en-US" sz="3200" dirty="0"/>
                    </a:p>
                  </a:txBody>
                  <a:tcPr/>
                </a:tc>
                <a:tc rowSpan="2" hMerge="1">
                  <a:txBody>
                    <a:bodyPr/>
                    <a:lstStyle/>
                    <a:p>
                      <a:endParaRPr lang="en-US"/>
                    </a:p>
                  </a:txBody>
                  <a:tcPr/>
                </a:tc>
                <a:tc gridSpan="2">
                  <a:txBody>
                    <a:bodyPr/>
                    <a:lstStyle/>
                    <a:p>
                      <a:pPr algn="ctr"/>
                      <a:r>
                        <a:rPr lang="en-US" sz="3200" dirty="0"/>
                        <a:t>Hypertension Gold standard</a:t>
                      </a:r>
                    </a:p>
                  </a:txBody>
                  <a:tcPr/>
                </a:tc>
                <a:tc hMerge="1">
                  <a:txBody>
                    <a:bodyPr/>
                    <a:lstStyle/>
                    <a:p>
                      <a:endParaRPr lang="en-US" dirty="0"/>
                    </a:p>
                  </a:txBody>
                  <a:tcPr/>
                </a:tc>
                <a:extLst>
                  <a:ext uri="{0D108BD9-81ED-4DB2-BD59-A6C34878D82A}">
                    <a16:rowId xmlns:a16="http://schemas.microsoft.com/office/drawing/2014/main" val="129981206"/>
                  </a:ext>
                </a:extLst>
              </a:tr>
              <a:tr h="370840">
                <a:tc gridSpan="2" vMerge="1">
                  <a:txBody>
                    <a:bodyPr/>
                    <a:lstStyle/>
                    <a:p>
                      <a:endParaRPr lang="en-US"/>
                    </a:p>
                  </a:txBody>
                  <a:tcPr/>
                </a:tc>
                <a:tc hMerge="1" vMerge="1">
                  <a:txBody>
                    <a:bodyPr/>
                    <a:lstStyle/>
                    <a:p>
                      <a:endParaRPr lang="en-US" dirty="0"/>
                    </a:p>
                  </a:txBody>
                  <a:tcPr/>
                </a:tc>
                <a:tc>
                  <a:txBody>
                    <a:bodyPr/>
                    <a:lstStyle/>
                    <a:p>
                      <a:pPr algn="ctr"/>
                      <a:r>
                        <a:rPr lang="en-US" sz="3200" dirty="0"/>
                        <a:t>+</a:t>
                      </a:r>
                    </a:p>
                  </a:txBody>
                  <a:tcPr anchor="ctr"/>
                </a:tc>
                <a:tc>
                  <a:txBody>
                    <a:bodyPr/>
                    <a:lstStyle/>
                    <a:p>
                      <a:pPr algn="ctr"/>
                      <a:r>
                        <a:rPr lang="en-US" sz="3200" dirty="0"/>
                        <a:t>-</a:t>
                      </a:r>
                    </a:p>
                  </a:txBody>
                  <a:tcPr anchor="ctr"/>
                </a:tc>
                <a:extLst>
                  <a:ext uri="{0D108BD9-81ED-4DB2-BD59-A6C34878D82A}">
                    <a16:rowId xmlns:a16="http://schemas.microsoft.com/office/drawing/2014/main" val="1934340674"/>
                  </a:ext>
                </a:extLst>
              </a:tr>
              <a:tr h="1371600">
                <a:tc rowSpan="2">
                  <a:txBody>
                    <a:bodyPr/>
                    <a:lstStyle/>
                    <a:p>
                      <a:pPr algn="ctr"/>
                      <a:r>
                        <a:rPr lang="en-US" sz="3200" dirty="0"/>
                        <a:t>ICD-9 codes</a:t>
                      </a:r>
                    </a:p>
                  </a:txBody>
                  <a:tcPr vert="vert270" anchor="ctr"/>
                </a:tc>
                <a:tc>
                  <a:txBody>
                    <a:bodyPr/>
                    <a:lstStyle/>
                    <a:p>
                      <a:pPr algn="ctr"/>
                      <a:r>
                        <a:rPr lang="en-US" sz="3200" dirty="0"/>
                        <a:t>+</a:t>
                      </a:r>
                    </a:p>
                  </a:txBody>
                  <a:tcPr anchor="ctr"/>
                </a:tc>
                <a:tc>
                  <a:txBody>
                    <a:bodyPr/>
                    <a:lstStyle/>
                    <a:p>
                      <a:pPr algn="ctr"/>
                      <a:r>
                        <a:rPr lang="en-US" sz="3200" dirty="0"/>
                        <a:t>37</a:t>
                      </a:r>
                    </a:p>
                  </a:txBody>
                  <a:tcPr anchor="ctr"/>
                </a:tc>
                <a:tc>
                  <a:txBody>
                    <a:bodyPr/>
                    <a:lstStyle/>
                    <a:p>
                      <a:pPr algn="ctr"/>
                      <a:r>
                        <a:rPr lang="en-US" sz="3200" dirty="0"/>
                        <a:t>4</a:t>
                      </a:r>
                    </a:p>
                  </a:txBody>
                  <a:tcPr anchor="ctr"/>
                </a:tc>
                <a:extLst>
                  <a:ext uri="{0D108BD9-81ED-4DB2-BD59-A6C34878D82A}">
                    <a16:rowId xmlns:a16="http://schemas.microsoft.com/office/drawing/2014/main" val="2032352894"/>
                  </a:ext>
                </a:extLst>
              </a:tr>
              <a:tr h="1371600">
                <a:tc vMerge="1">
                  <a:txBody>
                    <a:bodyPr/>
                    <a:lstStyle/>
                    <a:p>
                      <a:endParaRPr lang="en-US" dirty="0"/>
                    </a:p>
                  </a:txBody>
                  <a:tcPr/>
                </a:tc>
                <a:tc>
                  <a:txBody>
                    <a:bodyPr/>
                    <a:lstStyle/>
                    <a:p>
                      <a:pPr algn="ctr"/>
                      <a:r>
                        <a:rPr lang="en-US" sz="3200" dirty="0"/>
                        <a:t>-</a:t>
                      </a:r>
                    </a:p>
                  </a:txBody>
                  <a:tcPr anchor="ctr"/>
                </a:tc>
                <a:tc>
                  <a:txBody>
                    <a:bodyPr/>
                    <a:lstStyle/>
                    <a:p>
                      <a:pPr algn="ctr"/>
                      <a:r>
                        <a:rPr lang="en-US" sz="3200" dirty="0"/>
                        <a:t>26</a:t>
                      </a:r>
                    </a:p>
                  </a:txBody>
                  <a:tcPr anchor="ctr"/>
                </a:tc>
                <a:tc>
                  <a:txBody>
                    <a:bodyPr/>
                    <a:lstStyle/>
                    <a:p>
                      <a:pPr algn="ctr"/>
                      <a:r>
                        <a:rPr lang="en-US" sz="3200" dirty="0"/>
                        <a:t>32</a:t>
                      </a:r>
                    </a:p>
                  </a:txBody>
                  <a:tcPr anchor="ctr"/>
                </a:tc>
                <a:extLst>
                  <a:ext uri="{0D108BD9-81ED-4DB2-BD59-A6C34878D82A}">
                    <a16:rowId xmlns:a16="http://schemas.microsoft.com/office/drawing/2014/main" val="3266365410"/>
                  </a:ext>
                </a:extLst>
              </a:tr>
            </a:tbl>
          </a:graphicData>
        </a:graphic>
      </p:graphicFrame>
      <p:sp>
        <p:nvSpPr>
          <p:cNvPr id="5" name="TextBox 4">
            <a:extLst>
              <a:ext uri="{FF2B5EF4-FFF2-40B4-BE49-F238E27FC236}">
                <a16:creationId xmlns:a16="http://schemas.microsoft.com/office/drawing/2014/main" id="{B9374892-975F-F24E-BE58-1D721337A528}"/>
              </a:ext>
            </a:extLst>
          </p:cNvPr>
          <p:cNvSpPr txBox="1"/>
          <p:nvPr/>
        </p:nvSpPr>
        <p:spPr>
          <a:xfrm>
            <a:off x="7038753" y="1690688"/>
            <a:ext cx="3571812" cy="2308324"/>
          </a:xfrm>
          <a:prstGeom prst="rect">
            <a:avLst/>
          </a:prstGeom>
          <a:noFill/>
        </p:spPr>
        <p:txBody>
          <a:bodyPr wrap="none" rtlCol="0">
            <a:spAutoFit/>
          </a:bodyPr>
          <a:lstStyle/>
          <a:p>
            <a:r>
              <a:rPr lang="en-US" sz="3600" dirty="0"/>
              <a:t>Sensitivity:  58.7%</a:t>
            </a:r>
          </a:p>
          <a:p>
            <a:r>
              <a:rPr lang="en-US" sz="3600" dirty="0"/>
              <a:t>Specificity: 88.9%</a:t>
            </a:r>
          </a:p>
          <a:p>
            <a:r>
              <a:rPr lang="en-US" sz="3600" dirty="0"/>
              <a:t>PPV: 90.0 %</a:t>
            </a:r>
          </a:p>
          <a:p>
            <a:r>
              <a:rPr lang="en-US" sz="3600" dirty="0"/>
              <a:t>NPV: 55.2%</a:t>
            </a:r>
          </a:p>
        </p:txBody>
      </p:sp>
      <p:sp>
        <p:nvSpPr>
          <p:cNvPr id="6" name="TextBox 5">
            <a:extLst>
              <a:ext uri="{FF2B5EF4-FFF2-40B4-BE49-F238E27FC236}">
                <a16:creationId xmlns:a16="http://schemas.microsoft.com/office/drawing/2014/main" id="{B9374892-975F-F24E-BE58-1D721337A528}"/>
              </a:ext>
            </a:extLst>
          </p:cNvPr>
          <p:cNvSpPr txBox="1"/>
          <p:nvPr/>
        </p:nvSpPr>
        <p:spPr>
          <a:xfrm>
            <a:off x="7038754" y="4158750"/>
            <a:ext cx="5057996" cy="1815882"/>
          </a:xfrm>
          <a:prstGeom prst="rect">
            <a:avLst/>
          </a:prstGeom>
          <a:solidFill>
            <a:schemeClr val="accent5">
              <a:lumMod val="20000"/>
              <a:lumOff val="80000"/>
            </a:schemeClr>
          </a:solidFill>
        </p:spPr>
        <p:txBody>
          <a:bodyPr wrap="square" rtlCol="0">
            <a:spAutoFit/>
          </a:bodyPr>
          <a:lstStyle/>
          <a:p>
            <a:r>
              <a:rPr lang="en-US" sz="1600" dirty="0"/>
              <a:t>Condition: </a:t>
            </a:r>
          </a:p>
          <a:p>
            <a:r>
              <a:rPr lang="en-US" sz="1600" dirty="0"/>
              <a:t>All ICD codes from table mimic3_demo.D_ICD_DIAGNOSES where lower(LONG_TITLE) like “%hypertension%” and lower(LONG_TITLE) not like “%, without mention of hypertension%”. Joined with patient-specific ICD codes in table mimic3_demo.DIAGNOSES_ICD</a:t>
            </a:r>
          </a:p>
          <a:p>
            <a:r>
              <a:rPr lang="en-US" sz="1600" dirty="0"/>
              <a:t> </a:t>
            </a:r>
          </a:p>
        </p:txBody>
      </p:sp>
    </p:spTree>
    <p:extLst>
      <p:ext uri="{BB962C8B-B14F-4D97-AF65-F5344CB8AC3E}">
        <p14:creationId xmlns:p14="http://schemas.microsoft.com/office/powerpoint/2010/main" val="1465366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7BBD-2147-8E40-97AB-230DE84ECB09}"/>
              </a:ext>
            </a:extLst>
          </p:cNvPr>
          <p:cNvSpPr>
            <a:spLocks noGrp="1"/>
          </p:cNvSpPr>
          <p:nvPr>
            <p:ph type="title"/>
          </p:nvPr>
        </p:nvSpPr>
        <p:spPr>
          <a:xfrm>
            <a:off x="257175" y="205387"/>
            <a:ext cx="11839575" cy="1325563"/>
          </a:xfrm>
        </p:spPr>
        <p:txBody>
          <a:bodyPr/>
          <a:lstStyle/>
          <a:p>
            <a:r>
              <a:rPr lang="en-US" dirty="0"/>
              <a:t>Individual Data Types: Prescriptions</a:t>
            </a:r>
          </a:p>
        </p:txBody>
      </p:sp>
      <p:graphicFrame>
        <p:nvGraphicFramePr>
          <p:cNvPr id="4" name="Content Placeholder 3">
            <a:extLst>
              <a:ext uri="{FF2B5EF4-FFF2-40B4-BE49-F238E27FC236}">
                <a16:creationId xmlns:a16="http://schemas.microsoft.com/office/drawing/2014/main" id="{E6D80CEF-C17E-C542-BE90-67E09683D59F}"/>
              </a:ext>
            </a:extLst>
          </p:cNvPr>
          <p:cNvGraphicFramePr>
            <a:graphicFrameLocks noGrp="1"/>
          </p:cNvGraphicFramePr>
          <p:nvPr>
            <p:ph idx="1"/>
            <p:extLst>
              <p:ext uri="{D42A27DB-BD31-4B8C-83A1-F6EECF244321}">
                <p14:modId xmlns:p14="http://schemas.microsoft.com/office/powerpoint/2010/main" val="511545396"/>
              </p:ext>
            </p:extLst>
          </p:nvPr>
        </p:nvGraphicFramePr>
        <p:xfrm>
          <a:off x="838200" y="1530950"/>
          <a:ext cx="4806315" cy="4389120"/>
        </p:xfrm>
        <a:graphic>
          <a:graphicData uri="http://schemas.openxmlformats.org/drawingml/2006/table">
            <a:tbl>
              <a:tblPr firstRow="1" bandRow="1">
                <a:tableStyleId>{5940675A-B579-460E-94D1-54222C63F5DA}</a:tableStyleId>
              </a:tblPr>
              <a:tblGrid>
                <a:gridCol w="670560">
                  <a:extLst>
                    <a:ext uri="{9D8B030D-6E8A-4147-A177-3AD203B41FA5}">
                      <a16:colId xmlns:a16="http://schemas.microsoft.com/office/drawing/2014/main" val="1386048701"/>
                    </a:ext>
                  </a:extLst>
                </a:gridCol>
                <a:gridCol w="478155">
                  <a:extLst>
                    <a:ext uri="{9D8B030D-6E8A-4147-A177-3AD203B41FA5}">
                      <a16:colId xmlns:a16="http://schemas.microsoft.com/office/drawing/2014/main" val="2118795672"/>
                    </a:ext>
                  </a:extLst>
                </a:gridCol>
                <a:gridCol w="1828800">
                  <a:extLst>
                    <a:ext uri="{9D8B030D-6E8A-4147-A177-3AD203B41FA5}">
                      <a16:colId xmlns:a16="http://schemas.microsoft.com/office/drawing/2014/main" val="277883075"/>
                    </a:ext>
                  </a:extLst>
                </a:gridCol>
                <a:gridCol w="1828800">
                  <a:extLst>
                    <a:ext uri="{9D8B030D-6E8A-4147-A177-3AD203B41FA5}">
                      <a16:colId xmlns:a16="http://schemas.microsoft.com/office/drawing/2014/main" val="1264689526"/>
                    </a:ext>
                  </a:extLst>
                </a:gridCol>
              </a:tblGrid>
              <a:tr h="370840">
                <a:tc rowSpan="2" gridSpan="2">
                  <a:txBody>
                    <a:bodyPr/>
                    <a:lstStyle/>
                    <a:p>
                      <a:endParaRPr lang="en-US" sz="3200" dirty="0"/>
                    </a:p>
                  </a:txBody>
                  <a:tcPr/>
                </a:tc>
                <a:tc rowSpan="2" hMerge="1">
                  <a:txBody>
                    <a:bodyPr/>
                    <a:lstStyle/>
                    <a:p>
                      <a:endParaRPr lang="en-US"/>
                    </a:p>
                  </a:txBody>
                  <a:tcPr/>
                </a:tc>
                <a:tc gridSpan="2">
                  <a:txBody>
                    <a:bodyPr/>
                    <a:lstStyle/>
                    <a:p>
                      <a:pPr algn="ctr"/>
                      <a:r>
                        <a:rPr lang="en-US" sz="3200" dirty="0"/>
                        <a:t>Hypertension Gold standard</a:t>
                      </a:r>
                    </a:p>
                  </a:txBody>
                  <a:tcPr/>
                </a:tc>
                <a:tc hMerge="1">
                  <a:txBody>
                    <a:bodyPr/>
                    <a:lstStyle/>
                    <a:p>
                      <a:endParaRPr lang="en-US" dirty="0"/>
                    </a:p>
                  </a:txBody>
                  <a:tcPr/>
                </a:tc>
                <a:extLst>
                  <a:ext uri="{0D108BD9-81ED-4DB2-BD59-A6C34878D82A}">
                    <a16:rowId xmlns:a16="http://schemas.microsoft.com/office/drawing/2014/main" val="129981206"/>
                  </a:ext>
                </a:extLst>
              </a:tr>
              <a:tr h="370840">
                <a:tc gridSpan="2" vMerge="1">
                  <a:txBody>
                    <a:bodyPr/>
                    <a:lstStyle/>
                    <a:p>
                      <a:endParaRPr lang="en-US"/>
                    </a:p>
                  </a:txBody>
                  <a:tcPr/>
                </a:tc>
                <a:tc hMerge="1" vMerge="1">
                  <a:txBody>
                    <a:bodyPr/>
                    <a:lstStyle/>
                    <a:p>
                      <a:endParaRPr lang="en-US" dirty="0"/>
                    </a:p>
                  </a:txBody>
                  <a:tcPr/>
                </a:tc>
                <a:tc>
                  <a:txBody>
                    <a:bodyPr/>
                    <a:lstStyle/>
                    <a:p>
                      <a:pPr algn="ctr"/>
                      <a:r>
                        <a:rPr lang="en-US" sz="3200" dirty="0"/>
                        <a:t>+</a:t>
                      </a:r>
                    </a:p>
                  </a:txBody>
                  <a:tcPr anchor="ctr"/>
                </a:tc>
                <a:tc>
                  <a:txBody>
                    <a:bodyPr/>
                    <a:lstStyle/>
                    <a:p>
                      <a:pPr algn="ctr"/>
                      <a:r>
                        <a:rPr lang="en-US" sz="3200" dirty="0"/>
                        <a:t>-</a:t>
                      </a:r>
                    </a:p>
                  </a:txBody>
                  <a:tcPr anchor="ctr"/>
                </a:tc>
                <a:extLst>
                  <a:ext uri="{0D108BD9-81ED-4DB2-BD59-A6C34878D82A}">
                    <a16:rowId xmlns:a16="http://schemas.microsoft.com/office/drawing/2014/main" val="1934340674"/>
                  </a:ext>
                </a:extLst>
              </a:tr>
              <a:tr h="1371600">
                <a:tc rowSpan="2">
                  <a:txBody>
                    <a:bodyPr/>
                    <a:lstStyle/>
                    <a:p>
                      <a:pPr algn="ctr"/>
                      <a:r>
                        <a:rPr lang="en-US" sz="3200" dirty="0"/>
                        <a:t>Drug codes</a:t>
                      </a:r>
                    </a:p>
                  </a:txBody>
                  <a:tcPr vert="vert270" anchor="ctr"/>
                </a:tc>
                <a:tc>
                  <a:txBody>
                    <a:bodyPr/>
                    <a:lstStyle/>
                    <a:p>
                      <a:pPr algn="ctr"/>
                      <a:r>
                        <a:rPr lang="en-US" sz="3200" dirty="0"/>
                        <a:t>+</a:t>
                      </a:r>
                    </a:p>
                  </a:txBody>
                  <a:tcPr anchor="ctr"/>
                </a:tc>
                <a:tc>
                  <a:txBody>
                    <a:bodyPr/>
                    <a:lstStyle/>
                    <a:p>
                      <a:pPr algn="ctr"/>
                      <a:r>
                        <a:rPr lang="en-US" sz="3200" dirty="0"/>
                        <a:t>52</a:t>
                      </a:r>
                    </a:p>
                  </a:txBody>
                  <a:tcPr anchor="ctr"/>
                </a:tc>
                <a:tc>
                  <a:txBody>
                    <a:bodyPr/>
                    <a:lstStyle/>
                    <a:p>
                      <a:pPr algn="ctr"/>
                      <a:r>
                        <a:rPr lang="en-US" sz="3200" dirty="0"/>
                        <a:t>24</a:t>
                      </a:r>
                    </a:p>
                  </a:txBody>
                  <a:tcPr anchor="ctr"/>
                </a:tc>
                <a:extLst>
                  <a:ext uri="{0D108BD9-81ED-4DB2-BD59-A6C34878D82A}">
                    <a16:rowId xmlns:a16="http://schemas.microsoft.com/office/drawing/2014/main" val="2032352894"/>
                  </a:ext>
                </a:extLst>
              </a:tr>
              <a:tr h="1371600">
                <a:tc vMerge="1">
                  <a:txBody>
                    <a:bodyPr/>
                    <a:lstStyle/>
                    <a:p>
                      <a:endParaRPr lang="en-US" dirty="0"/>
                    </a:p>
                  </a:txBody>
                  <a:tcPr/>
                </a:tc>
                <a:tc>
                  <a:txBody>
                    <a:bodyPr/>
                    <a:lstStyle/>
                    <a:p>
                      <a:pPr algn="ctr"/>
                      <a:r>
                        <a:rPr lang="en-US" sz="3200" dirty="0"/>
                        <a:t>-</a:t>
                      </a:r>
                    </a:p>
                  </a:txBody>
                  <a:tcPr anchor="ctr"/>
                </a:tc>
                <a:tc>
                  <a:txBody>
                    <a:bodyPr/>
                    <a:lstStyle/>
                    <a:p>
                      <a:pPr algn="ctr"/>
                      <a:r>
                        <a:rPr lang="en-US" sz="3200" dirty="0"/>
                        <a:t>11</a:t>
                      </a:r>
                    </a:p>
                  </a:txBody>
                  <a:tcPr anchor="ctr"/>
                </a:tc>
                <a:tc>
                  <a:txBody>
                    <a:bodyPr/>
                    <a:lstStyle/>
                    <a:p>
                      <a:pPr algn="ctr"/>
                      <a:r>
                        <a:rPr lang="en-US" sz="3200" dirty="0"/>
                        <a:t>12</a:t>
                      </a:r>
                    </a:p>
                  </a:txBody>
                  <a:tcPr anchor="ctr"/>
                </a:tc>
                <a:extLst>
                  <a:ext uri="{0D108BD9-81ED-4DB2-BD59-A6C34878D82A}">
                    <a16:rowId xmlns:a16="http://schemas.microsoft.com/office/drawing/2014/main" val="3266365410"/>
                  </a:ext>
                </a:extLst>
              </a:tr>
            </a:tbl>
          </a:graphicData>
        </a:graphic>
      </p:graphicFrame>
      <p:sp>
        <p:nvSpPr>
          <p:cNvPr id="5" name="TextBox 4">
            <a:extLst>
              <a:ext uri="{FF2B5EF4-FFF2-40B4-BE49-F238E27FC236}">
                <a16:creationId xmlns:a16="http://schemas.microsoft.com/office/drawing/2014/main" id="{B9374892-975F-F24E-BE58-1D721337A528}"/>
              </a:ext>
            </a:extLst>
          </p:cNvPr>
          <p:cNvSpPr txBox="1"/>
          <p:nvPr/>
        </p:nvSpPr>
        <p:spPr>
          <a:xfrm>
            <a:off x="7038753" y="1690688"/>
            <a:ext cx="3571812" cy="2308324"/>
          </a:xfrm>
          <a:prstGeom prst="rect">
            <a:avLst/>
          </a:prstGeom>
          <a:noFill/>
        </p:spPr>
        <p:txBody>
          <a:bodyPr wrap="none" rtlCol="0">
            <a:spAutoFit/>
          </a:bodyPr>
          <a:lstStyle/>
          <a:p>
            <a:r>
              <a:rPr lang="en-US" sz="3600" dirty="0"/>
              <a:t>Sensitivity:  82.5%</a:t>
            </a:r>
          </a:p>
          <a:p>
            <a:r>
              <a:rPr lang="en-US" sz="3600" dirty="0"/>
              <a:t>Specificity: 33.3%</a:t>
            </a:r>
          </a:p>
          <a:p>
            <a:r>
              <a:rPr lang="en-US" sz="3600" dirty="0"/>
              <a:t>PPV: 68.4 %</a:t>
            </a:r>
          </a:p>
          <a:p>
            <a:r>
              <a:rPr lang="en-US" sz="3600" dirty="0"/>
              <a:t>NPV: 52.2%</a:t>
            </a:r>
          </a:p>
        </p:txBody>
      </p:sp>
      <p:sp>
        <p:nvSpPr>
          <p:cNvPr id="6" name="TextBox 5">
            <a:extLst>
              <a:ext uri="{FF2B5EF4-FFF2-40B4-BE49-F238E27FC236}">
                <a16:creationId xmlns:a16="http://schemas.microsoft.com/office/drawing/2014/main" id="{B9374892-975F-F24E-BE58-1D721337A528}"/>
              </a:ext>
            </a:extLst>
          </p:cNvPr>
          <p:cNvSpPr txBox="1"/>
          <p:nvPr/>
        </p:nvSpPr>
        <p:spPr>
          <a:xfrm>
            <a:off x="7038754" y="4158750"/>
            <a:ext cx="5057996" cy="1569660"/>
          </a:xfrm>
          <a:prstGeom prst="rect">
            <a:avLst/>
          </a:prstGeom>
          <a:solidFill>
            <a:schemeClr val="accent5">
              <a:lumMod val="20000"/>
              <a:lumOff val="80000"/>
            </a:schemeClr>
          </a:solidFill>
        </p:spPr>
        <p:txBody>
          <a:bodyPr wrap="square" rtlCol="0">
            <a:spAutoFit/>
          </a:bodyPr>
          <a:lstStyle/>
          <a:p>
            <a:r>
              <a:rPr lang="en-US" sz="1600" dirty="0"/>
              <a:t>Condition: </a:t>
            </a:r>
          </a:p>
          <a:p>
            <a:r>
              <a:rPr lang="en-US" sz="1600" dirty="0"/>
              <a:t>All drugs present in table course3_data.D_ANTIHYPERTENSIVES. Joined with patient-specific prescriptions in table mimic3_demo.PRESCRIPTIONS</a:t>
            </a:r>
          </a:p>
          <a:p>
            <a:r>
              <a:rPr lang="en-US" sz="1600" dirty="0"/>
              <a:t> </a:t>
            </a:r>
          </a:p>
        </p:txBody>
      </p:sp>
    </p:spTree>
    <p:extLst>
      <p:ext uri="{BB962C8B-B14F-4D97-AF65-F5344CB8AC3E}">
        <p14:creationId xmlns:p14="http://schemas.microsoft.com/office/powerpoint/2010/main" val="316508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7BBD-2147-8E40-97AB-230DE84ECB09}"/>
              </a:ext>
            </a:extLst>
          </p:cNvPr>
          <p:cNvSpPr>
            <a:spLocks noGrp="1"/>
          </p:cNvSpPr>
          <p:nvPr>
            <p:ph type="title"/>
          </p:nvPr>
        </p:nvSpPr>
        <p:spPr>
          <a:xfrm>
            <a:off x="257175" y="205387"/>
            <a:ext cx="11839575" cy="1340192"/>
          </a:xfrm>
        </p:spPr>
        <p:txBody>
          <a:bodyPr/>
          <a:lstStyle/>
          <a:p>
            <a:r>
              <a:rPr lang="en-US" dirty="0"/>
              <a:t>Individual Data Manipulations: Systolic BP &gt;= 140 mmHg on 2 or more occasions</a:t>
            </a:r>
          </a:p>
        </p:txBody>
      </p:sp>
      <p:graphicFrame>
        <p:nvGraphicFramePr>
          <p:cNvPr id="4" name="Content Placeholder 3">
            <a:extLst>
              <a:ext uri="{FF2B5EF4-FFF2-40B4-BE49-F238E27FC236}">
                <a16:creationId xmlns:a16="http://schemas.microsoft.com/office/drawing/2014/main" id="{E6D80CEF-C17E-C542-BE90-67E09683D59F}"/>
              </a:ext>
            </a:extLst>
          </p:cNvPr>
          <p:cNvGraphicFramePr>
            <a:graphicFrameLocks noGrp="1"/>
          </p:cNvGraphicFramePr>
          <p:nvPr>
            <p:ph idx="1"/>
            <p:extLst>
              <p:ext uri="{D42A27DB-BD31-4B8C-83A1-F6EECF244321}">
                <p14:modId xmlns:p14="http://schemas.microsoft.com/office/powerpoint/2010/main" val="3620950502"/>
              </p:ext>
            </p:extLst>
          </p:nvPr>
        </p:nvGraphicFramePr>
        <p:xfrm>
          <a:off x="838200" y="1804452"/>
          <a:ext cx="4806315" cy="4389120"/>
        </p:xfrm>
        <a:graphic>
          <a:graphicData uri="http://schemas.openxmlformats.org/drawingml/2006/table">
            <a:tbl>
              <a:tblPr firstRow="1" bandRow="1">
                <a:tableStyleId>{5940675A-B579-460E-94D1-54222C63F5DA}</a:tableStyleId>
              </a:tblPr>
              <a:tblGrid>
                <a:gridCol w="670560">
                  <a:extLst>
                    <a:ext uri="{9D8B030D-6E8A-4147-A177-3AD203B41FA5}">
                      <a16:colId xmlns:a16="http://schemas.microsoft.com/office/drawing/2014/main" val="1386048701"/>
                    </a:ext>
                  </a:extLst>
                </a:gridCol>
                <a:gridCol w="478155">
                  <a:extLst>
                    <a:ext uri="{9D8B030D-6E8A-4147-A177-3AD203B41FA5}">
                      <a16:colId xmlns:a16="http://schemas.microsoft.com/office/drawing/2014/main" val="2118795672"/>
                    </a:ext>
                  </a:extLst>
                </a:gridCol>
                <a:gridCol w="1828800">
                  <a:extLst>
                    <a:ext uri="{9D8B030D-6E8A-4147-A177-3AD203B41FA5}">
                      <a16:colId xmlns:a16="http://schemas.microsoft.com/office/drawing/2014/main" val="277883075"/>
                    </a:ext>
                  </a:extLst>
                </a:gridCol>
                <a:gridCol w="1828800">
                  <a:extLst>
                    <a:ext uri="{9D8B030D-6E8A-4147-A177-3AD203B41FA5}">
                      <a16:colId xmlns:a16="http://schemas.microsoft.com/office/drawing/2014/main" val="1264689526"/>
                    </a:ext>
                  </a:extLst>
                </a:gridCol>
              </a:tblGrid>
              <a:tr h="370840">
                <a:tc rowSpan="2" gridSpan="2">
                  <a:txBody>
                    <a:bodyPr/>
                    <a:lstStyle/>
                    <a:p>
                      <a:endParaRPr lang="en-US" sz="3200" dirty="0"/>
                    </a:p>
                  </a:txBody>
                  <a:tcPr/>
                </a:tc>
                <a:tc rowSpan="2" hMerge="1">
                  <a:txBody>
                    <a:bodyPr/>
                    <a:lstStyle/>
                    <a:p>
                      <a:endParaRPr lang="en-US"/>
                    </a:p>
                  </a:txBody>
                  <a:tcPr/>
                </a:tc>
                <a:tc gridSpan="2">
                  <a:txBody>
                    <a:bodyPr/>
                    <a:lstStyle/>
                    <a:p>
                      <a:pPr algn="ctr"/>
                      <a:r>
                        <a:rPr lang="en-US" sz="3200" dirty="0"/>
                        <a:t>Hypertension Gold standard</a:t>
                      </a:r>
                    </a:p>
                  </a:txBody>
                  <a:tcPr/>
                </a:tc>
                <a:tc hMerge="1">
                  <a:txBody>
                    <a:bodyPr/>
                    <a:lstStyle/>
                    <a:p>
                      <a:endParaRPr lang="en-US" dirty="0"/>
                    </a:p>
                  </a:txBody>
                  <a:tcPr/>
                </a:tc>
                <a:extLst>
                  <a:ext uri="{0D108BD9-81ED-4DB2-BD59-A6C34878D82A}">
                    <a16:rowId xmlns:a16="http://schemas.microsoft.com/office/drawing/2014/main" val="129981206"/>
                  </a:ext>
                </a:extLst>
              </a:tr>
              <a:tr h="370840">
                <a:tc gridSpan="2" vMerge="1">
                  <a:txBody>
                    <a:bodyPr/>
                    <a:lstStyle/>
                    <a:p>
                      <a:endParaRPr lang="en-US"/>
                    </a:p>
                  </a:txBody>
                  <a:tcPr/>
                </a:tc>
                <a:tc hMerge="1" vMerge="1">
                  <a:txBody>
                    <a:bodyPr/>
                    <a:lstStyle/>
                    <a:p>
                      <a:endParaRPr lang="en-US" dirty="0"/>
                    </a:p>
                  </a:txBody>
                  <a:tcPr/>
                </a:tc>
                <a:tc>
                  <a:txBody>
                    <a:bodyPr/>
                    <a:lstStyle/>
                    <a:p>
                      <a:pPr algn="ctr"/>
                      <a:r>
                        <a:rPr lang="en-US" sz="3200" dirty="0"/>
                        <a:t>+</a:t>
                      </a:r>
                    </a:p>
                  </a:txBody>
                  <a:tcPr anchor="ctr"/>
                </a:tc>
                <a:tc>
                  <a:txBody>
                    <a:bodyPr/>
                    <a:lstStyle/>
                    <a:p>
                      <a:pPr algn="ctr"/>
                      <a:r>
                        <a:rPr lang="en-US" sz="3200" dirty="0"/>
                        <a:t>-</a:t>
                      </a:r>
                    </a:p>
                  </a:txBody>
                  <a:tcPr anchor="ctr"/>
                </a:tc>
                <a:extLst>
                  <a:ext uri="{0D108BD9-81ED-4DB2-BD59-A6C34878D82A}">
                    <a16:rowId xmlns:a16="http://schemas.microsoft.com/office/drawing/2014/main" val="1934340674"/>
                  </a:ext>
                </a:extLst>
              </a:tr>
              <a:tr h="1371600">
                <a:tc rowSpan="2">
                  <a:txBody>
                    <a:bodyPr/>
                    <a:lstStyle/>
                    <a:p>
                      <a:pPr algn="ctr"/>
                      <a:r>
                        <a:rPr lang="en-US" sz="3200" dirty="0"/>
                        <a:t>Systolic</a:t>
                      </a:r>
                      <a:r>
                        <a:rPr lang="en-US" sz="3200" baseline="0" dirty="0"/>
                        <a:t> &gt;= 140</a:t>
                      </a:r>
                      <a:endParaRPr lang="en-US" sz="3200" dirty="0"/>
                    </a:p>
                  </a:txBody>
                  <a:tcPr vert="vert270" anchor="ctr"/>
                </a:tc>
                <a:tc>
                  <a:txBody>
                    <a:bodyPr/>
                    <a:lstStyle/>
                    <a:p>
                      <a:pPr algn="ctr"/>
                      <a:r>
                        <a:rPr lang="en-US" sz="3200" dirty="0"/>
                        <a:t>+</a:t>
                      </a:r>
                    </a:p>
                  </a:txBody>
                  <a:tcPr anchor="ctr"/>
                </a:tc>
                <a:tc>
                  <a:txBody>
                    <a:bodyPr/>
                    <a:lstStyle/>
                    <a:p>
                      <a:pPr algn="ctr"/>
                      <a:r>
                        <a:rPr lang="en-US" sz="3200" dirty="0"/>
                        <a:t>45</a:t>
                      </a:r>
                    </a:p>
                  </a:txBody>
                  <a:tcPr anchor="ctr"/>
                </a:tc>
                <a:tc>
                  <a:txBody>
                    <a:bodyPr/>
                    <a:lstStyle/>
                    <a:p>
                      <a:pPr algn="ctr"/>
                      <a:r>
                        <a:rPr lang="en-US" sz="3200" dirty="0"/>
                        <a:t>18</a:t>
                      </a:r>
                    </a:p>
                  </a:txBody>
                  <a:tcPr anchor="ctr"/>
                </a:tc>
                <a:extLst>
                  <a:ext uri="{0D108BD9-81ED-4DB2-BD59-A6C34878D82A}">
                    <a16:rowId xmlns:a16="http://schemas.microsoft.com/office/drawing/2014/main" val="2032352894"/>
                  </a:ext>
                </a:extLst>
              </a:tr>
              <a:tr h="1371600">
                <a:tc vMerge="1">
                  <a:txBody>
                    <a:bodyPr/>
                    <a:lstStyle/>
                    <a:p>
                      <a:endParaRPr lang="en-US" dirty="0"/>
                    </a:p>
                  </a:txBody>
                  <a:tcPr/>
                </a:tc>
                <a:tc>
                  <a:txBody>
                    <a:bodyPr/>
                    <a:lstStyle/>
                    <a:p>
                      <a:pPr algn="ctr"/>
                      <a:r>
                        <a:rPr lang="en-US" sz="3200" dirty="0"/>
                        <a:t>-</a:t>
                      </a:r>
                    </a:p>
                  </a:txBody>
                  <a:tcPr anchor="ctr"/>
                </a:tc>
                <a:tc>
                  <a:txBody>
                    <a:bodyPr/>
                    <a:lstStyle/>
                    <a:p>
                      <a:pPr algn="ctr"/>
                      <a:r>
                        <a:rPr lang="en-US" sz="3200" dirty="0"/>
                        <a:t>18</a:t>
                      </a:r>
                    </a:p>
                  </a:txBody>
                  <a:tcPr anchor="ctr"/>
                </a:tc>
                <a:tc>
                  <a:txBody>
                    <a:bodyPr/>
                    <a:lstStyle/>
                    <a:p>
                      <a:pPr algn="ctr"/>
                      <a:r>
                        <a:rPr lang="en-US" sz="3200" dirty="0"/>
                        <a:t>18</a:t>
                      </a:r>
                    </a:p>
                  </a:txBody>
                  <a:tcPr anchor="ctr"/>
                </a:tc>
                <a:extLst>
                  <a:ext uri="{0D108BD9-81ED-4DB2-BD59-A6C34878D82A}">
                    <a16:rowId xmlns:a16="http://schemas.microsoft.com/office/drawing/2014/main" val="3266365410"/>
                  </a:ext>
                </a:extLst>
              </a:tr>
            </a:tbl>
          </a:graphicData>
        </a:graphic>
      </p:graphicFrame>
      <p:sp>
        <p:nvSpPr>
          <p:cNvPr id="5" name="TextBox 4">
            <a:extLst>
              <a:ext uri="{FF2B5EF4-FFF2-40B4-BE49-F238E27FC236}">
                <a16:creationId xmlns:a16="http://schemas.microsoft.com/office/drawing/2014/main" id="{B9374892-975F-F24E-BE58-1D721337A528}"/>
              </a:ext>
            </a:extLst>
          </p:cNvPr>
          <p:cNvSpPr txBox="1"/>
          <p:nvPr/>
        </p:nvSpPr>
        <p:spPr>
          <a:xfrm>
            <a:off x="7038753" y="1690688"/>
            <a:ext cx="3571812" cy="2308324"/>
          </a:xfrm>
          <a:prstGeom prst="rect">
            <a:avLst/>
          </a:prstGeom>
          <a:noFill/>
        </p:spPr>
        <p:txBody>
          <a:bodyPr wrap="none" rtlCol="0">
            <a:spAutoFit/>
          </a:bodyPr>
          <a:lstStyle/>
          <a:p>
            <a:r>
              <a:rPr lang="en-US" sz="3600" dirty="0"/>
              <a:t>Sensitivity:  71.4%</a:t>
            </a:r>
          </a:p>
          <a:p>
            <a:r>
              <a:rPr lang="en-US" sz="3600" dirty="0"/>
              <a:t>Specificity: 50.0%</a:t>
            </a:r>
          </a:p>
          <a:p>
            <a:r>
              <a:rPr lang="en-US" sz="3600" dirty="0"/>
              <a:t>PPV: 71.4 %</a:t>
            </a:r>
          </a:p>
          <a:p>
            <a:r>
              <a:rPr lang="en-US" sz="3600" dirty="0"/>
              <a:t>NPV: 50.0%</a:t>
            </a:r>
          </a:p>
        </p:txBody>
      </p:sp>
      <p:sp>
        <p:nvSpPr>
          <p:cNvPr id="6" name="TextBox 5">
            <a:extLst>
              <a:ext uri="{FF2B5EF4-FFF2-40B4-BE49-F238E27FC236}">
                <a16:creationId xmlns:a16="http://schemas.microsoft.com/office/drawing/2014/main" id="{B9374892-975F-F24E-BE58-1D721337A528}"/>
              </a:ext>
            </a:extLst>
          </p:cNvPr>
          <p:cNvSpPr txBox="1"/>
          <p:nvPr/>
        </p:nvSpPr>
        <p:spPr>
          <a:xfrm>
            <a:off x="7038754" y="4158750"/>
            <a:ext cx="5057996" cy="1569660"/>
          </a:xfrm>
          <a:prstGeom prst="rect">
            <a:avLst/>
          </a:prstGeom>
          <a:solidFill>
            <a:schemeClr val="accent5">
              <a:lumMod val="20000"/>
              <a:lumOff val="80000"/>
            </a:schemeClr>
          </a:solidFill>
        </p:spPr>
        <p:txBody>
          <a:bodyPr wrap="square" rtlCol="0">
            <a:spAutoFit/>
          </a:bodyPr>
          <a:lstStyle/>
          <a:p>
            <a:r>
              <a:rPr lang="en-US" sz="1600" dirty="0"/>
              <a:t>Condition: </a:t>
            </a:r>
          </a:p>
          <a:p>
            <a:r>
              <a:rPr lang="en-US" sz="1600" dirty="0"/>
              <a:t>Filtered items from table mimic3_demo.D_ITEMS where tolower(LABEL) like '%systolic%‘. Joined with patient-specific event in table mimic3_demo.CHARTEVENTS and isolated patients with measurements &gt;= 140 mmHg on 2 or more occasions </a:t>
            </a:r>
          </a:p>
        </p:txBody>
      </p:sp>
    </p:spTree>
    <p:extLst>
      <p:ext uri="{BB962C8B-B14F-4D97-AF65-F5344CB8AC3E}">
        <p14:creationId xmlns:p14="http://schemas.microsoft.com/office/powerpoint/2010/main" val="3250095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7BBD-2147-8E40-97AB-230DE84ECB09}"/>
              </a:ext>
            </a:extLst>
          </p:cNvPr>
          <p:cNvSpPr>
            <a:spLocks noGrp="1"/>
          </p:cNvSpPr>
          <p:nvPr>
            <p:ph type="title"/>
          </p:nvPr>
        </p:nvSpPr>
        <p:spPr>
          <a:xfrm>
            <a:off x="257175" y="205387"/>
            <a:ext cx="11839575" cy="1340192"/>
          </a:xfrm>
        </p:spPr>
        <p:txBody>
          <a:bodyPr/>
          <a:lstStyle/>
          <a:p>
            <a:r>
              <a:rPr lang="en-US" dirty="0"/>
              <a:t>Individual Data Manipulations: Diastolic BP &gt;= 90 mmHg on 2 or more occasions</a:t>
            </a:r>
          </a:p>
        </p:txBody>
      </p:sp>
      <p:graphicFrame>
        <p:nvGraphicFramePr>
          <p:cNvPr id="4" name="Content Placeholder 3">
            <a:extLst>
              <a:ext uri="{FF2B5EF4-FFF2-40B4-BE49-F238E27FC236}">
                <a16:creationId xmlns:a16="http://schemas.microsoft.com/office/drawing/2014/main" id="{E6D80CEF-C17E-C542-BE90-67E09683D59F}"/>
              </a:ext>
            </a:extLst>
          </p:cNvPr>
          <p:cNvGraphicFramePr>
            <a:graphicFrameLocks noGrp="1"/>
          </p:cNvGraphicFramePr>
          <p:nvPr>
            <p:ph idx="1"/>
            <p:extLst>
              <p:ext uri="{D42A27DB-BD31-4B8C-83A1-F6EECF244321}">
                <p14:modId xmlns:p14="http://schemas.microsoft.com/office/powerpoint/2010/main" val="2862929478"/>
              </p:ext>
            </p:extLst>
          </p:nvPr>
        </p:nvGraphicFramePr>
        <p:xfrm>
          <a:off x="838200" y="1804452"/>
          <a:ext cx="4806315" cy="4389120"/>
        </p:xfrm>
        <a:graphic>
          <a:graphicData uri="http://schemas.openxmlformats.org/drawingml/2006/table">
            <a:tbl>
              <a:tblPr firstRow="1" bandRow="1">
                <a:tableStyleId>{5940675A-B579-460E-94D1-54222C63F5DA}</a:tableStyleId>
              </a:tblPr>
              <a:tblGrid>
                <a:gridCol w="670560">
                  <a:extLst>
                    <a:ext uri="{9D8B030D-6E8A-4147-A177-3AD203B41FA5}">
                      <a16:colId xmlns:a16="http://schemas.microsoft.com/office/drawing/2014/main" val="1386048701"/>
                    </a:ext>
                  </a:extLst>
                </a:gridCol>
                <a:gridCol w="478155">
                  <a:extLst>
                    <a:ext uri="{9D8B030D-6E8A-4147-A177-3AD203B41FA5}">
                      <a16:colId xmlns:a16="http://schemas.microsoft.com/office/drawing/2014/main" val="2118795672"/>
                    </a:ext>
                  </a:extLst>
                </a:gridCol>
                <a:gridCol w="1828800">
                  <a:extLst>
                    <a:ext uri="{9D8B030D-6E8A-4147-A177-3AD203B41FA5}">
                      <a16:colId xmlns:a16="http://schemas.microsoft.com/office/drawing/2014/main" val="277883075"/>
                    </a:ext>
                  </a:extLst>
                </a:gridCol>
                <a:gridCol w="1828800">
                  <a:extLst>
                    <a:ext uri="{9D8B030D-6E8A-4147-A177-3AD203B41FA5}">
                      <a16:colId xmlns:a16="http://schemas.microsoft.com/office/drawing/2014/main" val="1264689526"/>
                    </a:ext>
                  </a:extLst>
                </a:gridCol>
              </a:tblGrid>
              <a:tr h="370840">
                <a:tc rowSpan="2" gridSpan="2">
                  <a:txBody>
                    <a:bodyPr/>
                    <a:lstStyle/>
                    <a:p>
                      <a:endParaRPr lang="en-US" sz="3200" dirty="0"/>
                    </a:p>
                  </a:txBody>
                  <a:tcPr/>
                </a:tc>
                <a:tc rowSpan="2" hMerge="1">
                  <a:txBody>
                    <a:bodyPr/>
                    <a:lstStyle/>
                    <a:p>
                      <a:endParaRPr lang="en-US"/>
                    </a:p>
                  </a:txBody>
                  <a:tcPr/>
                </a:tc>
                <a:tc gridSpan="2">
                  <a:txBody>
                    <a:bodyPr/>
                    <a:lstStyle/>
                    <a:p>
                      <a:pPr algn="ctr"/>
                      <a:r>
                        <a:rPr lang="en-US" sz="3200" dirty="0"/>
                        <a:t>Hypertension Gold standard</a:t>
                      </a:r>
                    </a:p>
                  </a:txBody>
                  <a:tcPr/>
                </a:tc>
                <a:tc hMerge="1">
                  <a:txBody>
                    <a:bodyPr/>
                    <a:lstStyle/>
                    <a:p>
                      <a:endParaRPr lang="en-US" dirty="0"/>
                    </a:p>
                  </a:txBody>
                  <a:tcPr/>
                </a:tc>
                <a:extLst>
                  <a:ext uri="{0D108BD9-81ED-4DB2-BD59-A6C34878D82A}">
                    <a16:rowId xmlns:a16="http://schemas.microsoft.com/office/drawing/2014/main" val="129981206"/>
                  </a:ext>
                </a:extLst>
              </a:tr>
              <a:tr h="370840">
                <a:tc gridSpan="2" vMerge="1">
                  <a:txBody>
                    <a:bodyPr/>
                    <a:lstStyle/>
                    <a:p>
                      <a:endParaRPr lang="en-US"/>
                    </a:p>
                  </a:txBody>
                  <a:tcPr/>
                </a:tc>
                <a:tc hMerge="1" vMerge="1">
                  <a:txBody>
                    <a:bodyPr/>
                    <a:lstStyle/>
                    <a:p>
                      <a:endParaRPr lang="en-US" dirty="0"/>
                    </a:p>
                  </a:txBody>
                  <a:tcPr/>
                </a:tc>
                <a:tc>
                  <a:txBody>
                    <a:bodyPr/>
                    <a:lstStyle/>
                    <a:p>
                      <a:pPr algn="ctr"/>
                      <a:r>
                        <a:rPr lang="en-US" sz="3200" dirty="0"/>
                        <a:t>+</a:t>
                      </a:r>
                    </a:p>
                  </a:txBody>
                  <a:tcPr anchor="ctr"/>
                </a:tc>
                <a:tc>
                  <a:txBody>
                    <a:bodyPr/>
                    <a:lstStyle/>
                    <a:p>
                      <a:pPr algn="ctr"/>
                      <a:r>
                        <a:rPr lang="en-US" sz="3200" dirty="0"/>
                        <a:t>-</a:t>
                      </a:r>
                    </a:p>
                  </a:txBody>
                  <a:tcPr anchor="ctr"/>
                </a:tc>
                <a:extLst>
                  <a:ext uri="{0D108BD9-81ED-4DB2-BD59-A6C34878D82A}">
                    <a16:rowId xmlns:a16="http://schemas.microsoft.com/office/drawing/2014/main" val="1934340674"/>
                  </a:ext>
                </a:extLst>
              </a:tr>
              <a:tr h="1371600">
                <a:tc rowSpan="2">
                  <a:txBody>
                    <a:bodyPr/>
                    <a:lstStyle/>
                    <a:p>
                      <a:pPr algn="ctr"/>
                      <a:r>
                        <a:rPr lang="en-US" sz="3200" dirty="0"/>
                        <a:t>Diastolic</a:t>
                      </a:r>
                      <a:r>
                        <a:rPr lang="en-US" sz="3200" baseline="0" dirty="0"/>
                        <a:t> &gt;= 90</a:t>
                      </a:r>
                      <a:endParaRPr lang="en-US" sz="3200" dirty="0"/>
                    </a:p>
                  </a:txBody>
                  <a:tcPr vert="vert270" anchor="ctr"/>
                </a:tc>
                <a:tc>
                  <a:txBody>
                    <a:bodyPr/>
                    <a:lstStyle/>
                    <a:p>
                      <a:pPr algn="ctr"/>
                      <a:r>
                        <a:rPr lang="en-US" sz="3200" dirty="0"/>
                        <a:t>+</a:t>
                      </a:r>
                    </a:p>
                  </a:txBody>
                  <a:tcPr anchor="ctr"/>
                </a:tc>
                <a:tc>
                  <a:txBody>
                    <a:bodyPr/>
                    <a:lstStyle/>
                    <a:p>
                      <a:pPr algn="ctr"/>
                      <a:r>
                        <a:rPr lang="en-US" sz="3200" dirty="0"/>
                        <a:t>25</a:t>
                      </a:r>
                    </a:p>
                  </a:txBody>
                  <a:tcPr anchor="ctr"/>
                </a:tc>
                <a:tc>
                  <a:txBody>
                    <a:bodyPr/>
                    <a:lstStyle/>
                    <a:p>
                      <a:pPr algn="ctr"/>
                      <a:r>
                        <a:rPr lang="en-US" sz="3200" dirty="0"/>
                        <a:t>13</a:t>
                      </a:r>
                    </a:p>
                  </a:txBody>
                  <a:tcPr anchor="ctr"/>
                </a:tc>
                <a:extLst>
                  <a:ext uri="{0D108BD9-81ED-4DB2-BD59-A6C34878D82A}">
                    <a16:rowId xmlns:a16="http://schemas.microsoft.com/office/drawing/2014/main" val="2032352894"/>
                  </a:ext>
                </a:extLst>
              </a:tr>
              <a:tr h="1371600">
                <a:tc vMerge="1">
                  <a:txBody>
                    <a:bodyPr/>
                    <a:lstStyle/>
                    <a:p>
                      <a:endParaRPr lang="en-US" dirty="0"/>
                    </a:p>
                  </a:txBody>
                  <a:tcPr/>
                </a:tc>
                <a:tc>
                  <a:txBody>
                    <a:bodyPr/>
                    <a:lstStyle/>
                    <a:p>
                      <a:pPr algn="ctr"/>
                      <a:r>
                        <a:rPr lang="en-US" sz="3200" dirty="0"/>
                        <a:t>-</a:t>
                      </a:r>
                    </a:p>
                  </a:txBody>
                  <a:tcPr anchor="ctr"/>
                </a:tc>
                <a:tc>
                  <a:txBody>
                    <a:bodyPr/>
                    <a:lstStyle/>
                    <a:p>
                      <a:pPr algn="ctr"/>
                      <a:r>
                        <a:rPr lang="en-US" sz="3200" dirty="0"/>
                        <a:t>38</a:t>
                      </a:r>
                    </a:p>
                  </a:txBody>
                  <a:tcPr anchor="ctr"/>
                </a:tc>
                <a:tc>
                  <a:txBody>
                    <a:bodyPr/>
                    <a:lstStyle/>
                    <a:p>
                      <a:pPr algn="ctr"/>
                      <a:r>
                        <a:rPr lang="en-US" sz="3200" dirty="0"/>
                        <a:t>23</a:t>
                      </a:r>
                    </a:p>
                  </a:txBody>
                  <a:tcPr anchor="ctr"/>
                </a:tc>
                <a:extLst>
                  <a:ext uri="{0D108BD9-81ED-4DB2-BD59-A6C34878D82A}">
                    <a16:rowId xmlns:a16="http://schemas.microsoft.com/office/drawing/2014/main" val="3266365410"/>
                  </a:ext>
                </a:extLst>
              </a:tr>
            </a:tbl>
          </a:graphicData>
        </a:graphic>
      </p:graphicFrame>
      <p:sp>
        <p:nvSpPr>
          <p:cNvPr id="5" name="TextBox 4">
            <a:extLst>
              <a:ext uri="{FF2B5EF4-FFF2-40B4-BE49-F238E27FC236}">
                <a16:creationId xmlns:a16="http://schemas.microsoft.com/office/drawing/2014/main" id="{B9374892-975F-F24E-BE58-1D721337A528}"/>
              </a:ext>
            </a:extLst>
          </p:cNvPr>
          <p:cNvSpPr txBox="1"/>
          <p:nvPr/>
        </p:nvSpPr>
        <p:spPr>
          <a:xfrm>
            <a:off x="7038753" y="1690688"/>
            <a:ext cx="3571812" cy="2308324"/>
          </a:xfrm>
          <a:prstGeom prst="rect">
            <a:avLst/>
          </a:prstGeom>
          <a:noFill/>
        </p:spPr>
        <p:txBody>
          <a:bodyPr wrap="none" rtlCol="0">
            <a:spAutoFit/>
          </a:bodyPr>
          <a:lstStyle/>
          <a:p>
            <a:r>
              <a:rPr lang="en-US" sz="3600" dirty="0"/>
              <a:t>Sensitivity:  39.7%</a:t>
            </a:r>
          </a:p>
          <a:p>
            <a:r>
              <a:rPr lang="en-US" sz="3600" dirty="0"/>
              <a:t>Specificity: 63.9%</a:t>
            </a:r>
          </a:p>
          <a:p>
            <a:r>
              <a:rPr lang="en-US" sz="3600" dirty="0"/>
              <a:t>PPV: 65.8 %</a:t>
            </a:r>
          </a:p>
          <a:p>
            <a:r>
              <a:rPr lang="en-US" sz="3600" dirty="0"/>
              <a:t>NPV: 37.7%</a:t>
            </a:r>
          </a:p>
        </p:txBody>
      </p:sp>
      <p:sp>
        <p:nvSpPr>
          <p:cNvPr id="6" name="TextBox 5">
            <a:extLst>
              <a:ext uri="{FF2B5EF4-FFF2-40B4-BE49-F238E27FC236}">
                <a16:creationId xmlns:a16="http://schemas.microsoft.com/office/drawing/2014/main" id="{B9374892-975F-F24E-BE58-1D721337A528}"/>
              </a:ext>
            </a:extLst>
          </p:cNvPr>
          <p:cNvSpPr txBox="1"/>
          <p:nvPr/>
        </p:nvSpPr>
        <p:spPr>
          <a:xfrm>
            <a:off x="7038754" y="4158750"/>
            <a:ext cx="5057996" cy="1569660"/>
          </a:xfrm>
          <a:prstGeom prst="rect">
            <a:avLst/>
          </a:prstGeom>
          <a:solidFill>
            <a:schemeClr val="accent5">
              <a:lumMod val="20000"/>
              <a:lumOff val="80000"/>
            </a:schemeClr>
          </a:solidFill>
        </p:spPr>
        <p:txBody>
          <a:bodyPr wrap="square" rtlCol="0">
            <a:spAutoFit/>
          </a:bodyPr>
          <a:lstStyle/>
          <a:p>
            <a:r>
              <a:rPr lang="en-US" sz="1600" dirty="0"/>
              <a:t>Condition: </a:t>
            </a:r>
          </a:p>
          <a:p>
            <a:r>
              <a:rPr lang="en-US" sz="1600" dirty="0"/>
              <a:t>Filtered items from table mimic3_demo.D_ITEMS where tolower(LABEL) like '%diastolic%‘. Joined with patient-specific event in table mimic3_demo.CHARTEVENTS and isolated patients with measurements &gt;= 90 mmHg on 2 or more occasions</a:t>
            </a:r>
          </a:p>
        </p:txBody>
      </p:sp>
    </p:spTree>
    <p:extLst>
      <p:ext uri="{BB962C8B-B14F-4D97-AF65-F5344CB8AC3E}">
        <p14:creationId xmlns:p14="http://schemas.microsoft.com/office/powerpoint/2010/main" val="1673393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7BBD-2147-8E40-97AB-230DE84ECB09}"/>
              </a:ext>
            </a:extLst>
          </p:cNvPr>
          <p:cNvSpPr>
            <a:spLocks noGrp="1"/>
          </p:cNvSpPr>
          <p:nvPr>
            <p:ph type="title"/>
          </p:nvPr>
        </p:nvSpPr>
        <p:spPr>
          <a:xfrm>
            <a:off x="257175" y="205387"/>
            <a:ext cx="11839575" cy="1340192"/>
          </a:xfrm>
        </p:spPr>
        <p:txBody>
          <a:bodyPr>
            <a:normAutofit/>
          </a:bodyPr>
          <a:lstStyle/>
          <a:p>
            <a:r>
              <a:rPr lang="en-US" dirty="0"/>
              <a:t>Individual Data Manipulations: ICD codes for hypertension on 2 or more occasions</a:t>
            </a:r>
          </a:p>
        </p:txBody>
      </p:sp>
      <p:graphicFrame>
        <p:nvGraphicFramePr>
          <p:cNvPr id="4" name="Content Placeholder 3">
            <a:extLst>
              <a:ext uri="{FF2B5EF4-FFF2-40B4-BE49-F238E27FC236}">
                <a16:creationId xmlns:a16="http://schemas.microsoft.com/office/drawing/2014/main" id="{E6D80CEF-C17E-C542-BE90-67E09683D59F}"/>
              </a:ext>
            </a:extLst>
          </p:cNvPr>
          <p:cNvGraphicFramePr>
            <a:graphicFrameLocks noGrp="1"/>
          </p:cNvGraphicFramePr>
          <p:nvPr>
            <p:ph idx="1"/>
            <p:extLst>
              <p:ext uri="{D42A27DB-BD31-4B8C-83A1-F6EECF244321}">
                <p14:modId xmlns:p14="http://schemas.microsoft.com/office/powerpoint/2010/main" val="650520532"/>
              </p:ext>
            </p:extLst>
          </p:nvPr>
        </p:nvGraphicFramePr>
        <p:xfrm>
          <a:off x="838200" y="1804452"/>
          <a:ext cx="4806315" cy="4389120"/>
        </p:xfrm>
        <a:graphic>
          <a:graphicData uri="http://schemas.openxmlformats.org/drawingml/2006/table">
            <a:tbl>
              <a:tblPr firstRow="1" bandRow="1">
                <a:tableStyleId>{5940675A-B579-460E-94D1-54222C63F5DA}</a:tableStyleId>
              </a:tblPr>
              <a:tblGrid>
                <a:gridCol w="670560">
                  <a:extLst>
                    <a:ext uri="{9D8B030D-6E8A-4147-A177-3AD203B41FA5}">
                      <a16:colId xmlns:a16="http://schemas.microsoft.com/office/drawing/2014/main" val="1386048701"/>
                    </a:ext>
                  </a:extLst>
                </a:gridCol>
                <a:gridCol w="478155">
                  <a:extLst>
                    <a:ext uri="{9D8B030D-6E8A-4147-A177-3AD203B41FA5}">
                      <a16:colId xmlns:a16="http://schemas.microsoft.com/office/drawing/2014/main" val="2118795672"/>
                    </a:ext>
                  </a:extLst>
                </a:gridCol>
                <a:gridCol w="1828800">
                  <a:extLst>
                    <a:ext uri="{9D8B030D-6E8A-4147-A177-3AD203B41FA5}">
                      <a16:colId xmlns:a16="http://schemas.microsoft.com/office/drawing/2014/main" val="277883075"/>
                    </a:ext>
                  </a:extLst>
                </a:gridCol>
                <a:gridCol w="1828800">
                  <a:extLst>
                    <a:ext uri="{9D8B030D-6E8A-4147-A177-3AD203B41FA5}">
                      <a16:colId xmlns:a16="http://schemas.microsoft.com/office/drawing/2014/main" val="1264689526"/>
                    </a:ext>
                  </a:extLst>
                </a:gridCol>
              </a:tblGrid>
              <a:tr h="370840">
                <a:tc rowSpan="2" gridSpan="2">
                  <a:txBody>
                    <a:bodyPr/>
                    <a:lstStyle/>
                    <a:p>
                      <a:endParaRPr lang="en-US" sz="3200" dirty="0"/>
                    </a:p>
                  </a:txBody>
                  <a:tcPr/>
                </a:tc>
                <a:tc rowSpan="2" hMerge="1">
                  <a:txBody>
                    <a:bodyPr/>
                    <a:lstStyle/>
                    <a:p>
                      <a:endParaRPr lang="en-US"/>
                    </a:p>
                  </a:txBody>
                  <a:tcPr/>
                </a:tc>
                <a:tc gridSpan="2">
                  <a:txBody>
                    <a:bodyPr/>
                    <a:lstStyle/>
                    <a:p>
                      <a:pPr algn="ctr"/>
                      <a:r>
                        <a:rPr lang="en-US" sz="3200" dirty="0"/>
                        <a:t>Hypertension Gold standard</a:t>
                      </a:r>
                    </a:p>
                  </a:txBody>
                  <a:tcPr/>
                </a:tc>
                <a:tc hMerge="1">
                  <a:txBody>
                    <a:bodyPr/>
                    <a:lstStyle/>
                    <a:p>
                      <a:endParaRPr lang="en-US" dirty="0"/>
                    </a:p>
                  </a:txBody>
                  <a:tcPr/>
                </a:tc>
                <a:extLst>
                  <a:ext uri="{0D108BD9-81ED-4DB2-BD59-A6C34878D82A}">
                    <a16:rowId xmlns:a16="http://schemas.microsoft.com/office/drawing/2014/main" val="129981206"/>
                  </a:ext>
                </a:extLst>
              </a:tr>
              <a:tr h="370840">
                <a:tc gridSpan="2" vMerge="1">
                  <a:txBody>
                    <a:bodyPr/>
                    <a:lstStyle/>
                    <a:p>
                      <a:endParaRPr lang="en-US"/>
                    </a:p>
                  </a:txBody>
                  <a:tcPr/>
                </a:tc>
                <a:tc hMerge="1" vMerge="1">
                  <a:txBody>
                    <a:bodyPr/>
                    <a:lstStyle/>
                    <a:p>
                      <a:endParaRPr lang="en-US" dirty="0"/>
                    </a:p>
                  </a:txBody>
                  <a:tcPr/>
                </a:tc>
                <a:tc>
                  <a:txBody>
                    <a:bodyPr/>
                    <a:lstStyle/>
                    <a:p>
                      <a:pPr algn="ctr"/>
                      <a:r>
                        <a:rPr lang="en-US" sz="3200" dirty="0"/>
                        <a:t>+</a:t>
                      </a:r>
                    </a:p>
                  </a:txBody>
                  <a:tcPr anchor="ctr"/>
                </a:tc>
                <a:tc>
                  <a:txBody>
                    <a:bodyPr/>
                    <a:lstStyle/>
                    <a:p>
                      <a:pPr algn="ctr"/>
                      <a:r>
                        <a:rPr lang="en-US" sz="3200" dirty="0"/>
                        <a:t>-</a:t>
                      </a:r>
                    </a:p>
                  </a:txBody>
                  <a:tcPr anchor="ctr"/>
                </a:tc>
                <a:extLst>
                  <a:ext uri="{0D108BD9-81ED-4DB2-BD59-A6C34878D82A}">
                    <a16:rowId xmlns:a16="http://schemas.microsoft.com/office/drawing/2014/main" val="1934340674"/>
                  </a:ext>
                </a:extLst>
              </a:tr>
              <a:tr h="1371600">
                <a:tc rowSpan="2">
                  <a:txBody>
                    <a:bodyPr/>
                    <a:lstStyle/>
                    <a:p>
                      <a:pPr algn="ctr"/>
                      <a:r>
                        <a:rPr lang="en-US" sz="3200" dirty="0"/>
                        <a:t>ICD-9 codes</a:t>
                      </a:r>
                    </a:p>
                  </a:txBody>
                  <a:tcPr vert="vert270" anchor="ctr"/>
                </a:tc>
                <a:tc>
                  <a:txBody>
                    <a:bodyPr/>
                    <a:lstStyle/>
                    <a:p>
                      <a:pPr algn="ctr"/>
                      <a:r>
                        <a:rPr lang="en-US" sz="3200" dirty="0"/>
                        <a:t>+</a:t>
                      </a:r>
                    </a:p>
                  </a:txBody>
                  <a:tcPr anchor="ctr"/>
                </a:tc>
                <a:tc>
                  <a:txBody>
                    <a:bodyPr/>
                    <a:lstStyle/>
                    <a:p>
                      <a:pPr algn="ctr"/>
                      <a:r>
                        <a:rPr lang="en-US" sz="3200" dirty="0"/>
                        <a:t>7</a:t>
                      </a:r>
                    </a:p>
                  </a:txBody>
                  <a:tcPr anchor="ctr"/>
                </a:tc>
                <a:tc>
                  <a:txBody>
                    <a:bodyPr/>
                    <a:lstStyle/>
                    <a:p>
                      <a:pPr algn="ctr"/>
                      <a:r>
                        <a:rPr lang="en-US" sz="3200" dirty="0"/>
                        <a:t>0</a:t>
                      </a:r>
                    </a:p>
                  </a:txBody>
                  <a:tcPr anchor="ctr"/>
                </a:tc>
                <a:extLst>
                  <a:ext uri="{0D108BD9-81ED-4DB2-BD59-A6C34878D82A}">
                    <a16:rowId xmlns:a16="http://schemas.microsoft.com/office/drawing/2014/main" val="2032352894"/>
                  </a:ext>
                </a:extLst>
              </a:tr>
              <a:tr h="1371600">
                <a:tc vMerge="1">
                  <a:txBody>
                    <a:bodyPr/>
                    <a:lstStyle/>
                    <a:p>
                      <a:endParaRPr lang="en-US" dirty="0"/>
                    </a:p>
                  </a:txBody>
                  <a:tcPr/>
                </a:tc>
                <a:tc>
                  <a:txBody>
                    <a:bodyPr/>
                    <a:lstStyle/>
                    <a:p>
                      <a:pPr algn="ctr"/>
                      <a:r>
                        <a:rPr lang="en-US" sz="3200" dirty="0"/>
                        <a:t>-</a:t>
                      </a:r>
                    </a:p>
                  </a:txBody>
                  <a:tcPr anchor="ctr"/>
                </a:tc>
                <a:tc>
                  <a:txBody>
                    <a:bodyPr/>
                    <a:lstStyle/>
                    <a:p>
                      <a:pPr algn="ctr"/>
                      <a:r>
                        <a:rPr lang="en-US" sz="3200" dirty="0"/>
                        <a:t>56</a:t>
                      </a:r>
                    </a:p>
                  </a:txBody>
                  <a:tcPr anchor="ctr"/>
                </a:tc>
                <a:tc>
                  <a:txBody>
                    <a:bodyPr/>
                    <a:lstStyle/>
                    <a:p>
                      <a:pPr algn="ctr"/>
                      <a:r>
                        <a:rPr lang="en-US" sz="3200" dirty="0"/>
                        <a:t>36</a:t>
                      </a:r>
                    </a:p>
                  </a:txBody>
                  <a:tcPr anchor="ctr"/>
                </a:tc>
                <a:extLst>
                  <a:ext uri="{0D108BD9-81ED-4DB2-BD59-A6C34878D82A}">
                    <a16:rowId xmlns:a16="http://schemas.microsoft.com/office/drawing/2014/main" val="3266365410"/>
                  </a:ext>
                </a:extLst>
              </a:tr>
            </a:tbl>
          </a:graphicData>
        </a:graphic>
      </p:graphicFrame>
      <p:sp>
        <p:nvSpPr>
          <p:cNvPr id="5" name="TextBox 4">
            <a:extLst>
              <a:ext uri="{FF2B5EF4-FFF2-40B4-BE49-F238E27FC236}">
                <a16:creationId xmlns:a16="http://schemas.microsoft.com/office/drawing/2014/main" id="{B9374892-975F-F24E-BE58-1D721337A528}"/>
              </a:ext>
            </a:extLst>
          </p:cNvPr>
          <p:cNvSpPr txBox="1"/>
          <p:nvPr/>
        </p:nvSpPr>
        <p:spPr>
          <a:xfrm>
            <a:off x="7038753" y="1690688"/>
            <a:ext cx="3571812" cy="2308324"/>
          </a:xfrm>
          <a:prstGeom prst="rect">
            <a:avLst/>
          </a:prstGeom>
          <a:noFill/>
        </p:spPr>
        <p:txBody>
          <a:bodyPr wrap="none" rtlCol="0">
            <a:spAutoFit/>
          </a:bodyPr>
          <a:lstStyle/>
          <a:p>
            <a:r>
              <a:rPr lang="en-US" sz="3600" dirty="0"/>
              <a:t>Sensitivity:  11.1%</a:t>
            </a:r>
          </a:p>
          <a:p>
            <a:r>
              <a:rPr lang="en-US" sz="3600" dirty="0"/>
              <a:t>Specificity: 100%</a:t>
            </a:r>
          </a:p>
          <a:p>
            <a:r>
              <a:rPr lang="en-US" sz="3600" dirty="0"/>
              <a:t>PPV: 100 %</a:t>
            </a:r>
          </a:p>
          <a:p>
            <a:r>
              <a:rPr lang="en-US" sz="3600" dirty="0"/>
              <a:t>NPV: 39.1%</a:t>
            </a:r>
          </a:p>
        </p:txBody>
      </p:sp>
      <p:sp>
        <p:nvSpPr>
          <p:cNvPr id="6" name="TextBox 5">
            <a:extLst>
              <a:ext uri="{FF2B5EF4-FFF2-40B4-BE49-F238E27FC236}">
                <a16:creationId xmlns:a16="http://schemas.microsoft.com/office/drawing/2014/main" id="{B9374892-975F-F24E-BE58-1D721337A528}"/>
              </a:ext>
            </a:extLst>
          </p:cNvPr>
          <p:cNvSpPr txBox="1"/>
          <p:nvPr/>
        </p:nvSpPr>
        <p:spPr>
          <a:xfrm>
            <a:off x="7038754" y="4158750"/>
            <a:ext cx="5057996" cy="1815882"/>
          </a:xfrm>
          <a:prstGeom prst="rect">
            <a:avLst/>
          </a:prstGeom>
          <a:solidFill>
            <a:schemeClr val="accent5">
              <a:lumMod val="20000"/>
              <a:lumOff val="80000"/>
            </a:schemeClr>
          </a:solidFill>
        </p:spPr>
        <p:txBody>
          <a:bodyPr wrap="square" rtlCol="0">
            <a:spAutoFit/>
          </a:bodyPr>
          <a:lstStyle/>
          <a:p>
            <a:r>
              <a:rPr lang="en-US" sz="1600" dirty="0"/>
              <a:t>Condition: </a:t>
            </a:r>
          </a:p>
          <a:p>
            <a:r>
              <a:rPr lang="en-US" sz="1600" dirty="0"/>
              <a:t>All ICD codes from table mimic3_demo.D_ICD_DIAGNOSES where lower(LONG_TITLE) like “%hypertension%” and lower(LONG_TITLE) not like “%, without mention of hypertension%”. Joined with patient-specific diagnoses in table mimic3_demo.DIAGNOSES_ICD. Isolated patients where ICD codes were present on 2 or more occasions</a:t>
            </a:r>
          </a:p>
        </p:txBody>
      </p:sp>
    </p:spTree>
    <p:extLst>
      <p:ext uri="{BB962C8B-B14F-4D97-AF65-F5344CB8AC3E}">
        <p14:creationId xmlns:p14="http://schemas.microsoft.com/office/powerpoint/2010/main" val="1483348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7BBD-2147-8E40-97AB-230DE84ECB09}"/>
              </a:ext>
            </a:extLst>
          </p:cNvPr>
          <p:cNvSpPr>
            <a:spLocks noGrp="1"/>
          </p:cNvSpPr>
          <p:nvPr>
            <p:ph type="title"/>
          </p:nvPr>
        </p:nvSpPr>
        <p:spPr>
          <a:xfrm>
            <a:off x="257175" y="205387"/>
            <a:ext cx="11839575" cy="1340192"/>
          </a:xfrm>
        </p:spPr>
        <p:txBody>
          <a:bodyPr>
            <a:normAutofit/>
          </a:bodyPr>
          <a:lstStyle/>
          <a:p>
            <a:r>
              <a:rPr lang="en-US" dirty="0"/>
              <a:t>Individual Data Manipulations: Specific ICD codes for hypertension on 2 or more occasions</a:t>
            </a:r>
          </a:p>
        </p:txBody>
      </p:sp>
      <p:graphicFrame>
        <p:nvGraphicFramePr>
          <p:cNvPr id="4" name="Content Placeholder 3">
            <a:extLst>
              <a:ext uri="{FF2B5EF4-FFF2-40B4-BE49-F238E27FC236}">
                <a16:creationId xmlns:a16="http://schemas.microsoft.com/office/drawing/2014/main" id="{E6D80CEF-C17E-C542-BE90-67E09683D59F}"/>
              </a:ext>
            </a:extLst>
          </p:cNvPr>
          <p:cNvGraphicFramePr>
            <a:graphicFrameLocks noGrp="1"/>
          </p:cNvGraphicFramePr>
          <p:nvPr>
            <p:ph idx="1"/>
            <p:extLst>
              <p:ext uri="{D42A27DB-BD31-4B8C-83A1-F6EECF244321}">
                <p14:modId xmlns:p14="http://schemas.microsoft.com/office/powerpoint/2010/main" val="4280968497"/>
              </p:ext>
            </p:extLst>
          </p:nvPr>
        </p:nvGraphicFramePr>
        <p:xfrm>
          <a:off x="838200" y="1804452"/>
          <a:ext cx="4806315" cy="4389120"/>
        </p:xfrm>
        <a:graphic>
          <a:graphicData uri="http://schemas.openxmlformats.org/drawingml/2006/table">
            <a:tbl>
              <a:tblPr firstRow="1" bandRow="1">
                <a:tableStyleId>{5940675A-B579-460E-94D1-54222C63F5DA}</a:tableStyleId>
              </a:tblPr>
              <a:tblGrid>
                <a:gridCol w="670560">
                  <a:extLst>
                    <a:ext uri="{9D8B030D-6E8A-4147-A177-3AD203B41FA5}">
                      <a16:colId xmlns:a16="http://schemas.microsoft.com/office/drawing/2014/main" val="1386048701"/>
                    </a:ext>
                  </a:extLst>
                </a:gridCol>
                <a:gridCol w="478155">
                  <a:extLst>
                    <a:ext uri="{9D8B030D-6E8A-4147-A177-3AD203B41FA5}">
                      <a16:colId xmlns:a16="http://schemas.microsoft.com/office/drawing/2014/main" val="2118795672"/>
                    </a:ext>
                  </a:extLst>
                </a:gridCol>
                <a:gridCol w="1828800">
                  <a:extLst>
                    <a:ext uri="{9D8B030D-6E8A-4147-A177-3AD203B41FA5}">
                      <a16:colId xmlns:a16="http://schemas.microsoft.com/office/drawing/2014/main" val="277883075"/>
                    </a:ext>
                  </a:extLst>
                </a:gridCol>
                <a:gridCol w="1828800">
                  <a:extLst>
                    <a:ext uri="{9D8B030D-6E8A-4147-A177-3AD203B41FA5}">
                      <a16:colId xmlns:a16="http://schemas.microsoft.com/office/drawing/2014/main" val="1264689526"/>
                    </a:ext>
                  </a:extLst>
                </a:gridCol>
              </a:tblGrid>
              <a:tr h="370840">
                <a:tc rowSpan="2" gridSpan="2">
                  <a:txBody>
                    <a:bodyPr/>
                    <a:lstStyle/>
                    <a:p>
                      <a:endParaRPr lang="en-US" sz="3200" dirty="0"/>
                    </a:p>
                  </a:txBody>
                  <a:tcPr/>
                </a:tc>
                <a:tc rowSpan="2" hMerge="1">
                  <a:txBody>
                    <a:bodyPr/>
                    <a:lstStyle/>
                    <a:p>
                      <a:endParaRPr lang="en-US"/>
                    </a:p>
                  </a:txBody>
                  <a:tcPr/>
                </a:tc>
                <a:tc gridSpan="2">
                  <a:txBody>
                    <a:bodyPr/>
                    <a:lstStyle/>
                    <a:p>
                      <a:pPr algn="ctr"/>
                      <a:r>
                        <a:rPr lang="en-US" sz="3200" dirty="0"/>
                        <a:t>Hypertension Gold standard</a:t>
                      </a:r>
                    </a:p>
                  </a:txBody>
                  <a:tcPr/>
                </a:tc>
                <a:tc hMerge="1">
                  <a:txBody>
                    <a:bodyPr/>
                    <a:lstStyle/>
                    <a:p>
                      <a:endParaRPr lang="en-US" dirty="0"/>
                    </a:p>
                  </a:txBody>
                  <a:tcPr/>
                </a:tc>
                <a:extLst>
                  <a:ext uri="{0D108BD9-81ED-4DB2-BD59-A6C34878D82A}">
                    <a16:rowId xmlns:a16="http://schemas.microsoft.com/office/drawing/2014/main" val="129981206"/>
                  </a:ext>
                </a:extLst>
              </a:tr>
              <a:tr h="370840">
                <a:tc gridSpan="2" vMerge="1">
                  <a:txBody>
                    <a:bodyPr/>
                    <a:lstStyle/>
                    <a:p>
                      <a:endParaRPr lang="en-US"/>
                    </a:p>
                  </a:txBody>
                  <a:tcPr/>
                </a:tc>
                <a:tc hMerge="1" vMerge="1">
                  <a:txBody>
                    <a:bodyPr/>
                    <a:lstStyle/>
                    <a:p>
                      <a:endParaRPr lang="en-US" dirty="0"/>
                    </a:p>
                  </a:txBody>
                  <a:tcPr/>
                </a:tc>
                <a:tc>
                  <a:txBody>
                    <a:bodyPr/>
                    <a:lstStyle/>
                    <a:p>
                      <a:pPr algn="ctr"/>
                      <a:r>
                        <a:rPr lang="en-US" sz="3200" dirty="0"/>
                        <a:t>+</a:t>
                      </a:r>
                    </a:p>
                  </a:txBody>
                  <a:tcPr anchor="ctr"/>
                </a:tc>
                <a:tc>
                  <a:txBody>
                    <a:bodyPr/>
                    <a:lstStyle/>
                    <a:p>
                      <a:pPr algn="ctr"/>
                      <a:r>
                        <a:rPr lang="en-US" sz="3200" dirty="0"/>
                        <a:t>-</a:t>
                      </a:r>
                    </a:p>
                  </a:txBody>
                  <a:tcPr anchor="ctr"/>
                </a:tc>
                <a:extLst>
                  <a:ext uri="{0D108BD9-81ED-4DB2-BD59-A6C34878D82A}">
                    <a16:rowId xmlns:a16="http://schemas.microsoft.com/office/drawing/2014/main" val="1934340674"/>
                  </a:ext>
                </a:extLst>
              </a:tr>
              <a:tr h="1371600">
                <a:tc rowSpan="2">
                  <a:txBody>
                    <a:bodyPr/>
                    <a:lstStyle/>
                    <a:p>
                      <a:pPr algn="ctr"/>
                      <a:r>
                        <a:rPr lang="en-US" sz="3200" baseline="0" dirty="0"/>
                        <a:t>4010, 11 or 19</a:t>
                      </a:r>
                      <a:endParaRPr lang="en-US" sz="3200" dirty="0"/>
                    </a:p>
                  </a:txBody>
                  <a:tcPr vert="vert270" anchor="ctr"/>
                </a:tc>
                <a:tc>
                  <a:txBody>
                    <a:bodyPr/>
                    <a:lstStyle/>
                    <a:p>
                      <a:pPr algn="ctr"/>
                      <a:r>
                        <a:rPr lang="en-US" sz="3200" dirty="0"/>
                        <a:t>+</a:t>
                      </a:r>
                    </a:p>
                  </a:txBody>
                  <a:tcPr anchor="ctr"/>
                </a:tc>
                <a:tc>
                  <a:txBody>
                    <a:bodyPr/>
                    <a:lstStyle/>
                    <a:p>
                      <a:pPr algn="ctr"/>
                      <a:r>
                        <a:rPr lang="en-US" sz="3200" dirty="0"/>
                        <a:t>5</a:t>
                      </a:r>
                    </a:p>
                  </a:txBody>
                  <a:tcPr anchor="ctr"/>
                </a:tc>
                <a:tc>
                  <a:txBody>
                    <a:bodyPr/>
                    <a:lstStyle/>
                    <a:p>
                      <a:pPr algn="ctr"/>
                      <a:r>
                        <a:rPr lang="en-US" sz="3200" dirty="0"/>
                        <a:t>0</a:t>
                      </a:r>
                    </a:p>
                  </a:txBody>
                  <a:tcPr anchor="ctr"/>
                </a:tc>
                <a:extLst>
                  <a:ext uri="{0D108BD9-81ED-4DB2-BD59-A6C34878D82A}">
                    <a16:rowId xmlns:a16="http://schemas.microsoft.com/office/drawing/2014/main" val="2032352894"/>
                  </a:ext>
                </a:extLst>
              </a:tr>
              <a:tr h="1371600">
                <a:tc vMerge="1">
                  <a:txBody>
                    <a:bodyPr/>
                    <a:lstStyle/>
                    <a:p>
                      <a:endParaRPr lang="en-US" dirty="0"/>
                    </a:p>
                  </a:txBody>
                  <a:tcPr/>
                </a:tc>
                <a:tc>
                  <a:txBody>
                    <a:bodyPr/>
                    <a:lstStyle/>
                    <a:p>
                      <a:pPr algn="ctr"/>
                      <a:r>
                        <a:rPr lang="en-US" sz="3200" dirty="0"/>
                        <a:t>-</a:t>
                      </a:r>
                    </a:p>
                  </a:txBody>
                  <a:tcPr anchor="ctr"/>
                </a:tc>
                <a:tc>
                  <a:txBody>
                    <a:bodyPr/>
                    <a:lstStyle/>
                    <a:p>
                      <a:pPr algn="ctr"/>
                      <a:r>
                        <a:rPr lang="en-US" sz="3200" dirty="0"/>
                        <a:t>58</a:t>
                      </a:r>
                    </a:p>
                  </a:txBody>
                  <a:tcPr anchor="ctr"/>
                </a:tc>
                <a:tc>
                  <a:txBody>
                    <a:bodyPr/>
                    <a:lstStyle/>
                    <a:p>
                      <a:pPr algn="ctr"/>
                      <a:r>
                        <a:rPr lang="en-US" sz="3200" dirty="0"/>
                        <a:t>36</a:t>
                      </a:r>
                    </a:p>
                  </a:txBody>
                  <a:tcPr anchor="ctr"/>
                </a:tc>
                <a:extLst>
                  <a:ext uri="{0D108BD9-81ED-4DB2-BD59-A6C34878D82A}">
                    <a16:rowId xmlns:a16="http://schemas.microsoft.com/office/drawing/2014/main" val="3266365410"/>
                  </a:ext>
                </a:extLst>
              </a:tr>
            </a:tbl>
          </a:graphicData>
        </a:graphic>
      </p:graphicFrame>
      <p:sp>
        <p:nvSpPr>
          <p:cNvPr id="5" name="TextBox 4">
            <a:extLst>
              <a:ext uri="{FF2B5EF4-FFF2-40B4-BE49-F238E27FC236}">
                <a16:creationId xmlns:a16="http://schemas.microsoft.com/office/drawing/2014/main" id="{B9374892-975F-F24E-BE58-1D721337A528}"/>
              </a:ext>
            </a:extLst>
          </p:cNvPr>
          <p:cNvSpPr txBox="1"/>
          <p:nvPr/>
        </p:nvSpPr>
        <p:spPr>
          <a:xfrm>
            <a:off x="7038753" y="1690688"/>
            <a:ext cx="3443571" cy="2308324"/>
          </a:xfrm>
          <a:prstGeom prst="rect">
            <a:avLst/>
          </a:prstGeom>
          <a:noFill/>
        </p:spPr>
        <p:txBody>
          <a:bodyPr wrap="none" rtlCol="0">
            <a:spAutoFit/>
          </a:bodyPr>
          <a:lstStyle/>
          <a:p>
            <a:r>
              <a:rPr lang="en-US" sz="3600" dirty="0"/>
              <a:t>Sensitivity:  7.9%</a:t>
            </a:r>
          </a:p>
          <a:p>
            <a:r>
              <a:rPr lang="en-US" sz="3600" dirty="0"/>
              <a:t>Specificity: 100 %</a:t>
            </a:r>
          </a:p>
          <a:p>
            <a:r>
              <a:rPr lang="en-US" sz="3600" dirty="0"/>
              <a:t>PPV: 100 %</a:t>
            </a:r>
          </a:p>
          <a:p>
            <a:r>
              <a:rPr lang="en-US" sz="3600" dirty="0"/>
              <a:t>NPV: 38.3%</a:t>
            </a:r>
          </a:p>
        </p:txBody>
      </p:sp>
      <p:sp>
        <p:nvSpPr>
          <p:cNvPr id="6" name="TextBox 5">
            <a:extLst>
              <a:ext uri="{FF2B5EF4-FFF2-40B4-BE49-F238E27FC236}">
                <a16:creationId xmlns:a16="http://schemas.microsoft.com/office/drawing/2014/main" id="{B9374892-975F-F24E-BE58-1D721337A528}"/>
              </a:ext>
            </a:extLst>
          </p:cNvPr>
          <p:cNvSpPr txBox="1"/>
          <p:nvPr/>
        </p:nvSpPr>
        <p:spPr>
          <a:xfrm>
            <a:off x="7038754" y="4158750"/>
            <a:ext cx="5057996" cy="1815882"/>
          </a:xfrm>
          <a:prstGeom prst="rect">
            <a:avLst/>
          </a:prstGeom>
          <a:solidFill>
            <a:schemeClr val="accent5">
              <a:lumMod val="20000"/>
              <a:lumOff val="80000"/>
            </a:schemeClr>
          </a:solidFill>
        </p:spPr>
        <p:txBody>
          <a:bodyPr wrap="square" rtlCol="0">
            <a:spAutoFit/>
          </a:bodyPr>
          <a:lstStyle/>
          <a:p>
            <a:r>
              <a:rPr lang="en-US" sz="1600" dirty="0"/>
              <a:t>Condition: </a:t>
            </a:r>
          </a:p>
          <a:p>
            <a:r>
              <a:rPr lang="en-US" sz="1600" dirty="0"/>
              <a:t>ICD codes 4010 (Malignant), 4011 (Benign) or 4019 (Unspecified) from table mimic3_demo.D_ICD_DIAGNOSES. Joined with patient-specific diagnoses in table mimic3_demo.DIAGNOSES_ICD. Isolated patients where above ICD codes were present on 2 or more occasions.</a:t>
            </a:r>
          </a:p>
        </p:txBody>
      </p:sp>
    </p:spTree>
    <p:extLst>
      <p:ext uri="{BB962C8B-B14F-4D97-AF65-F5344CB8AC3E}">
        <p14:creationId xmlns:p14="http://schemas.microsoft.com/office/powerpoint/2010/main" val="1051263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7BBD-2147-8E40-97AB-230DE84ECB09}"/>
              </a:ext>
            </a:extLst>
          </p:cNvPr>
          <p:cNvSpPr>
            <a:spLocks noGrp="1"/>
          </p:cNvSpPr>
          <p:nvPr>
            <p:ph type="title"/>
          </p:nvPr>
        </p:nvSpPr>
        <p:spPr>
          <a:xfrm>
            <a:off x="257175" y="205387"/>
            <a:ext cx="11839575" cy="1340192"/>
          </a:xfrm>
        </p:spPr>
        <p:txBody>
          <a:bodyPr>
            <a:normAutofit/>
          </a:bodyPr>
          <a:lstStyle/>
          <a:p>
            <a:r>
              <a:rPr lang="en-US" dirty="0"/>
              <a:t>Combination of Data Types: Prescriptions and BP events</a:t>
            </a:r>
          </a:p>
        </p:txBody>
      </p:sp>
      <p:graphicFrame>
        <p:nvGraphicFramePr>
          <p:cNvPr id="4" name="Content Placeholder 3">
            <a:extLst>
              <a:ext uri="{FF2B5EF4-FFF2-40B4-BE49-F238E27FC236}">
                <a16:creationId xmlns:a16="http://schemas.microsoft.com/office/drawing/2014/main" id="{E6D80CEF-C17E-C542-BE90-67E09683D59F}"/>
              </a:ext>
            </a:extLst>
          </p:cNvPr>
          <p:cNvGraphicFramePr>
            <a:graphicFrameLocks noGrp="1"/>
          </p:cNvGraphicFramePr>
          <p:nvPr>
            <p:ph idx="1"/>
            <p:extLst>
              <p:ext uri="{D42A27DB-BD31-4B8C-83A1-F6EECF244321}">
                <p14:modId xmlns:p14="http://schemas.microsoft.com/office/powerpoint/2010/main" val="1842758679"/>
              </p:ext>
            </p:extLst>
          </p:nvPr>
        </p:nvGraphicFramePr>
        <p:xfrm>
          <a:off x="838200" y="1804452"/>
          <a:ext cx="4806315" cy="4389120"/>
        </p:xfrm>
        <a:graphic>
          <a:graphicData uri="http://schemas.openxmlformats.org/drawingml/2006/table">
            <a:tbl>
              <a:tblPr firstRow="1" bandRow="1">
                <a:tableStyleId>{5940675A-B579-460E-94D1-54222C63F5DA}</a:tableStyleId>
              </a:tblPr>
              <a:tblGrid>
                <a:gridCol w="670560">
                  <a:extLst>
                    <a:ext uri="{9D8B030D-6E8A-4147-A177-3AD203B41FA5}">
                      <a16:colId xmlns:a16="http://schemas.microsoft.com/office/drawing/2014/main" val="1386048701"/>
                    </a:ext>
                  </a:extLst>
                </a:gridCol>
                <a:gridCol w="478155">
                  <a:extLst>
                    <a:ext uri="{9D8B030D-6E8A-4147-A177-3AD203B41FA5}">
                      <a16:colId xmlns:a16="http://schemas.microsoft.com/office/drawing/2014/main" val="2118795672"/>
                    </a:ext>
                  </a:extLst>
                </a:gridCol>
                <a:gridCol w="1828800">
                  <a:extLst>
                    <a:ext uri="{9D8B030D-6E8A-4147-A177-3AD203B41FA5}">
                      <a16:colId xmlns:a16="http://schemas.microsoft.com/office/drawing/2014/main" val="277883075"/>
                    </a:ext>
                  </a:extLst>
                </a:gridCol>
                <a:gridCol w="1828800">
                  <a:extLst>
                    <a:ext uri="{9D8B030D-6E8A-4147-A177-3AD203B41FA5}">
                      <a16:colId xmlns:a16="http://schemas.microsoft.com/office/drawing/2014/main" val="1264689526"/>
                    </a:ext>
                  </a:extLst>
                </a:gridCol>
              </a:tblGrid>
              <a:tr h="370840">
                <a:tc rowSpan="2" gridSpan="2">
                  <a:txBody>
                    <a:bodyPr/>
                    <a:lstStyle/>
                    <a:p>
                      <a:endParaRPr lang="en-US" sz="3200" dirty="0"/>
                    </a:p>
                  </a:txBody>
                  <a:tcPr/>
                </a:tc>
                <a:tc rowSpan="2" hMerge="1">
                  <a:txBody>
                    <a:bodyPr/>
                    <a:lstStyle/>
                    <a:p>
                      <a:endParaRPr lang="en-US"/>
                    </a:p>
                  </a:txBody>
                  <a:tcPr/>
                </a:tc>
                <a:tc gridSpan="2">
                  <a:txBody>
                    <a:bodyPr/>
                    <a:lstStyle/>
                    <a:p>
                      <a:pPr algn="ctr"/>
                      <a:r>
                        <a:rPr lang="en-US" sz="3200" dirty="0"/>
                        <a:t>Hypertension Gold standard</a:t>
                      </a:r>
                    </a:p>
                  </a:txBody>
                  <a:tcPr/>
                </a:tc>
                <a:tc hMerge="1">
                  <a:txBody>
                    <a:bodyPr/>
                    <a:lstStyle/>
                    <a:p>
                      <a:endParaRPr lang="en-US" dirty="0"/>
                    </a:p>
                  </a:txBody>
                  <a:tcPr/>
                </a:tc>
                <a:extLst>
                  <a:ext uri="{0D108BD9-81ED-4DB2-BD59-A6C34878D82A}">
                    <a16:rowId xmlns:a16="http://schemas.microsoft.com/office/drawing/2014/main" val="129981206"/>
                  </a:ext>
                </a:extLst>
              </a:tr>
              <a:tr h="370840">
                <a:tc gridSpan="2" vMerge="1">
                  <a:txBody>
                    <a:bodyPr/>
                    <a:lstStyle/>
                    <a:p>
                      <a:endParaRPr lang="en-US"/>
                    </a:p>
                  </a:txBody>
                  <a:tcPr/>
                </a:tc>
                <a:tc hMerge="1" vMerge="1">
                  <a:txBody>
                    <a:bodyPr/>
                    <a:lstStyle/>
                    <a:p>
                      <a:endParaRPr lang="en-US" dirty="0"/>
                    </a:p>
                  </a:txBody>
                  <a:tcPr/>
                </a:tc>
                <a:tc>
                  <a:txBody>
                    <a:bodyPr/>
                    <a:lstStyle/>
                    <a:p>
                      <a:pPr algn="ctr"/>
                      <a:r>
                        <a:rPr lang="en-US" sz="3200" dirty="0"/>
                        <a:t>+</a:t>
                      </a:r>
                    </a:p>
                  </a:txBody>
                  <a:tcPr anchor="ctr"/>
                </a:tc>
                <a:tc>
                  <a:txBody>
                    <a:bodyPr/>
                    <a:lstStyle/>
                    <a:p>
                      <a:pPr algn="ctr"/>
                      <a:r>
                        <a:rPr lang="en-US" sz="3200" dirty="0"/>
                        <a:t>-</a:t>
                      </a:r>
                    </a:p>
                  </a:txBody>
                  <a:tcPr anchor="ctr"/>
                </a:tc>
                <a:extLst>
                  <a:ext uri="{0D108BD9-81ED-4DB2-BD59-A6C34878D82A}">
                    <a16:rowId xmlns:a16="http://schemas.microsoft.com/office/drawing/2014/main" val="1934340674"/>
                  </a:ext>
                </a:extLst>
              </a:tr>
              <a:tr h="1371600">
                <a:tc rowSpan="2">
                  <a:txBody>
                    <a:bodyPr/>
                    <a:lstStyle/>
                    <a:p>
                      <a:pPr algn="ctr"/>
                      <a:r>
                        <a:rPr lang="en-US" sz="3200" baseline="0" dirty="0"/>
                        <a:t>Drugs + BP</a:t>
                      </a:r>
                      <a:endParaRPr lang="en-US" sz="3200" dirty="0"/>
                    </a:p>
                  </a:txBody>
                  <a:tcPr vert="vert270" anchor="ctr"/>
                </a:tc>
                <a:tc>
                  <a:txBody>
                    <a:bodyPr/>
                    <a:lstStyle/>
                    <a:p>
                      <a:pPr algn="ctr"/>
                      <a:r>
                        <a:rPr lang="en-US" sz="3200" dirty="0"/>
                        <a:t>+</a:t>
                      </a:r>
                    </a:p>
                  </a:txBody>
                  <a:tcPr anchor="ctr"/>
                </a:tc>
                <a:tc>
                  <a:txBody>
                    <a:bodyPr/>
                    <a:lstStyle/>
                    <a:p>
                      <a:pPr algn="ctr"/>
                      <a:r>
                        <a:rPr lang="en-US" sz="3200" dirty="0"/>
                        <a:t>42</a:t>
                      </a:r>
                    </a:p>
                  </a:txBody>
                  <a:tcPr anchor="ctr"/>
                </a:tc>
                <a:tc>
                  <a:txBody>
                    <a:bodyPr/>
                    <a:lstStyle/>
                    <a:p>
                      <a:pPr algn="ctr"/>
                      <a:r>
                        <a:rPr lang="en-US" sz="3200" dirty="0"/>
                        <a:t>15</a:t>
                      </a:r>
                    </a:p>
                  </a:txBody>
                  <a:tcPr anchor="ctr"/>
                </a:tc>
                <a:extLst>
                  <a:ext uri="{0D108BD9-81ED-4DB2-BD59-A6C34878D82A}">
                    <a16:rowId xmlns:a16="http://schemas.microsoft.com/office/drawing/2014/main" val="2032352894"/>
                  </a:ext>
                </a:extLst>
              </a:tr>
              <a:tr h="1371600">
                <a:tc vMerge="1">
                  <a:txBody>
                    <a:bodyPr/>
                    <a:lstStyle/>
                    <a:p>
                      <a:endParaRPr lang="en-US" dirty="0"/>
                    </a:p>
                  </a:txBody>
                  <a:tcPr/>
                </a:tc>
                <a:tc>
                  <a:txBody>
                    <a:bodyPr/>
                    <a:lstStyle/>
                    <a:p>
                      <a:pPr algn="ctr"/>
                      <a:r>
                        <a:rPr lang="en-US" sz="3200" dirty="0"/>
                        <a:t>-</a:t>
                      </a:r>
                    </a:p>
                  </a:txBody>
                  <a:tcPr anchor="ctr"/>
                </a:tc>
                <a:tc>
                  <a:txBody>
                    <a:bodyPr/>
                    <a:lstStyle/>
                    <a:p>
                      <a:pPr algn="ctr"/>
                      <a:r>
                        <a:rPr lang="en-US" sz="3200" dirty="0"/>
                        <a:t>21</a:t>
                      </a:r>
                    </a:p>
                  </a:txBody>
                  <a:tcPr anchor="ctr"/>
                </a:tc>
                <a:tc>
                  <a:txBody>
                    <a:bodyPr/>
                    <a:lstStyle/>
                    <a:p>
                      <a:pPr algn="ctr"/>
                      <a:r>
                        <a:rPr lang="en-US" sz="3200" dirty="0"/>
                        <a:t>21</a:t>
                      </a:r>
                    </a:p>
                  </a:txBody>
                  <a:tcPr anchor="ctr"/>
                </a:tc>
                <a:extLst>
                  <a:ext uri="{0D108BD9-81ED-4DB2-BD59-A6C34878D82A}">
                    <a16:rowId xmlns:a16="http://schemas.microsoft.com/office/drawing/2014/main" val="3266365410"/>
                  </a:ext>
                </a:extLst>
              </a:tr>
            </a:tbl>
          </a:graphicData>
        </a:graphic>
      </p:graphicFrame>
      <p:sp>
        <p:nvSpPr>
          <p:cNvPr id="5" name="TextBox 4">
            <a:extLst>
              <a:ext uri="{FF2B5EF4-FFF2-40B4-BE49-F238E27FC236}">
                <a16:creationId xmlns:a16="http://schemas.microsoft.com/office/drawing/2014/main" id="{B9374892-975F-F24E-BE58-1D721337A528}"/>
              </a:ext>
            </a:extLst>
          </p:cNvPr>
          <p:cNvSpPr txBox="1"/>
          <p:nvPr/>
        </p:nvSpPr>
        <p:spPr>
          <a:xfrm>
            <a:off x="7038753" y="1690688"/>
            <a:ext cx="3571812" cy="2308324"/>
          </a:xfrm>
          <a:prstGeom prst="rect">
            <a:avLst/>
          </a:prstGeom>
          <a:noFill/>
        </p:spPr>
        <p:txBody>
          <a:bodyPr wrap="none" rtlCol="0">
            <a:spAutoFit/>
          </a:bodyPr>
          <a:lstStyle/>
          <a:p>
            <a:r>
              <a:rPr lang="en-US" sz="3600" dirty="0"/>
              <a:t>Sensitivity:  66.7%</a:t>
            </a:r>
          </a:p>
          <a:p>
            <a:r>
              <a:rPr lang="en-US" sz="3600" dirty="0"/>
              <a:t>Specificity: 58.3 %</a:t>
            </a:r>
          </a:p>
          <a:p>
            <a:r>
              <a:rPr lang="en-US" sz="3600" dirty="0"/>
              <a:t>PPV: 73.7 %</a:t>
            </a:r>
          </a:p>
          <a:p>
            <a:r>
              <a:rPr lang="en-US" sz="3600" dirty="0"/>
              <a:t>NPV: 50.0%</a:t>
            </a:r>
          </a:p>
        </p:txBody>
      </p:sp>
      <p:sp>
        <p:nvSpPr>
          <p:cNvPr id="6" name="TextBox 5">
            <a:extLst>
              <a:ext uri="{FF2B5EF4-FFF2-40B4-BE49-F238E27FC236}">
                <a16:creationId xmlns:a16="http://schemas.microsoft.com/office/drawing/2014/main" id="{B9374892-975F-F24E-BE58-1D721337A528}"/>
              </a:ext>
            </a:extLst>
          </p:cNvPr>
          <p:cNvSpPr txBox="1"/>
          <p:nvPr/>
        </p:nvSpPr>
        <p:spPr>
          <a:xfrm>
            <a:off x="7038754" y="4158750"/>
            <a:ext cx="5057996" cy="1077218"/>
          </a:xfrm>
          <a:prstGeom prst="rect">
            <a:avLst/>
          </a:prstGeom>
          <a:solidFill>
            <a:schemeClr val="accent5">
              <a:lumMod val="20000"/>
              <a:lumOff val="80000"/>
            </a:schemeClr>
          </a:solidFill>
        </p:spPr>
        <p:txBody>
          <a:bodyPr wrap="square" rtlCol="0">
            <a:spAutoFit/>
          </a:bodyPr>
          <a:lstStyle/>
          <a:p>
            <a:r>
              <a:rPr lang="en-US" sz="1600" dirty="0"/>
              <a:t>Condition: </a:t>
            </a:r>
          </a:p>
          <a:p>
            <a:r>
              <a:rPr lang="en-US" sz="1600" dirty="0"/>
              <a:t>Presence of any antihypertensives in patient prescriptions AND (Systolic BP &gt;= 140 mmHg on 2 or more occasions  OR Diastolic BP &gt;= 90 mmHg on 2 or more occasions).</a:t>
            </a:r>
          </a:p>
        </p:txBody>
      </p:sp>
    </p:spTree>
    <p:extLst>
      <p:ext uri="{BB962C8B-B14F-4D97-AF65-F5344CB8AC3E}">
        <p14:creationId xmlns:p14="http://schemas.microsoft.com/office/powerpoint/2010/main" val="1040101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1108</Words>
  <Application>Microsoft Office PowerPoint</Application>
  <PresentationFormat>Widescreen</PresentationFormat>
  <Paragraphs>198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Phenotyping Evaluation Project – Identifying Patient Populations</vt:lpstr>
      <vt:lpstr>Data Types – Testing for Hypertension</vt:lpstr>
      <vt:lpstr>Individual Data Types: All hypertension ICD-9 codes</vt:lpstr>
      <vt:lpstr>Individual Data Types: Prescriptions</vt:lpstr>
      <vt:lpstr>Individual Data Manipulations: Systolic BP &gt;= 140 mmHg on 2 or more occasions</vt:lpstr>
      <vt:lpstr>Individual Data Manipulations: Diastolic BP &gt;= 90 mmHg on 2 or more occasions</vt:lpstr>
      <vt:lpstr>Individual Data Manipulations: ICD codes for hypertension on 2 or more occasions</vt:lpstr>
      <vt:lpstr>Individual Data Manipulations: Specific ICD codes for hypertension on 2 or more occasions</vt:lpstr>
      <vt:lpstr>Combination of Data Types: Prescriptions and BP events</vt:lpstr>
      <vt:lpstr>Combination of Data Types: ICD codes and BP events</vt:lpstr>
      <vt:lpstr>Summary of Hypertension Algorithm Performance</vt:lpstr>
      <vt:lpstr>The Best Algorithm 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Wiley, Laura</dc:creator>
  <cp:lastModifiedBy>Nivedita Bijlani</cp:lastModifiedBy>
  <cp:revision>78</cp:revision>
  <dcterms:created xsi:type="dcterms:W3CDTF">2018-03-02T05:37:34Z</dcterms:created>
  <dcterms:modified xsi:type="dcterms:W3CDTF">2020-09-11T15:46:03Z</dcterms:modified>
</cp:coreProperties>
</file>