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58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D1C-D8FE-6B48-84A4-FE914B65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A27D-F438-F042-B05F-4838428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DBCF-7B0B-7947-A192-487BEF9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4E87-80B8-FE48-8722-CF91FF6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91B9-41D6-444D-8C9C-2117662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FC25-6C07-F642-8F79-8CE330E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7DD2-5B03-004A-B9EB-089AA30C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520E-573A-C74B-89CE-25B3CA5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54F3-9240-A84B-8E81-0E8A9EC4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46F-896E-0B40-9E1C-DE00A39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E6260-EC27-AA41-A08B-04567D77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45A0-C99B-2240-9E2A-CC2FAC78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A6D-020C-B34C-BB26-B9B4185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B313-A7EF-EA40-9620-CD84C6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0A30-63B8-C348-BA2D-DEB0E9B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676-111B-764E-A078-D36317E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2949-7385-D94F-9CC3-3FF7356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904F-B47E-7046-A3EE-52A03CD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393D-8751-B74B-91CC-8FEC4D6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7E9A-9608-1242-B230-2DE63D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845-BFD8-F14B-B9F3-9143818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D081C-7F9B-6546-8275-0DD0AAB5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D5D4-DB55-8A4E-98EF-224E269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552E-28F3-2B43-B931-012E2CC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38AA-473F-854B-A386-71D3048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B7A-15EC-FD48-ACD4-757FAE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E78C-E14D-5F41-834D-26ABA4A0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2DAD-5132-C642-B65B-5F99C0B4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D278-65F0-EC45-90F2-104217E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6449-A676-E145-B127-59A107BF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6E24-B715-9447-A683-3C041F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B30-884A-864F-9333-9A5104A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FC14-89DD-EA4F-8B1D-F3931EA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AD36-F55C-4240-A5A3-5BD038A4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A04F3-3C79-254B-AA71-AD615127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ECFA5-0A31-0046-AA05-92EE24AE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C5AD-CAEA-DB4F-BB84-D6693A0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71C9-2EA5-9E44-91F8-FFAD4BF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DFCF-9740-CA4A-9811-EBB312B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BD-4612-0F4C-808A-7C2CE86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5DF2-F14A-1C4D-84C4-59C0911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74A0-2E9E-8E45-9EA7-02EBBD8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2D9EC-3A3A-E04A-A33E-15AFF7F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4782E-E654-CD49-ADFF-1DCB485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76AD4-4B31-A941-A0D0-776B10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526E-D2D7-CD48-9F44-EA6BA5C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D7F9-34D8-8E4A-AC51-6699F434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99BC-B80D-384B-A245-5307A9B3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BEBF-88A7-4848-9681-A589F3C5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5E09-FD76-4347-97E7-D4FD897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67C6-7681-8249-AAAA-206062F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A94D-D4C7-A743-8F12-5684B60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EA4-0F00-2A4B-B9DF-81AD213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7F51-0CFA-484D-9E66-03C9EF35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899C-3666-1D4E-8E48-31E4F2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8107-5F68-784E-B5E2-F090A43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2B4A-E9D0-8A47-9B43-5167CDA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450D-23C2-A340-AE8C-8C7A42B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B59B6-AAE7-5C42-BCD1-F252389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440B-6C46-CA40-BDC8-9A611F93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1660-D490-F845-B98B-1CD18DED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9898-07BD-8B48-B9A9-D57151BAA00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8980-9A9B-EC4C-B1F3-6DE2854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A83D-0A17-504E-83DB-DD7D8CC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Diabetic Complications Text Mining Project – Clinical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Nivedita Bijlani</a:t>
            </a:r>
          </a:p>
        </p:txBody>
      </p:sp>
    </p:spTree>
    <p:extLst>
      <p:ext uri="{BB962C8B-B14F-4D97-AF65-F5344CB8AC3E}">
        <p14:creationId xmlns:p14="http://schemas.microsoft.com/office/powerpoint/2010/main" val="2758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4794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Manual review of diabetes notes with aim to collect regex patterns</a:t>
            </a:r>
          </a:p>
          <a:p>
            <a:pPr lvl="1"/>
            <a:r>
              <a:rPr lang="en-US" dirty="0"/>
              <a:t>Reviewed around 25% of the notes to get a sense of how variedly each condition – retinopathy, nephropathy, neuropathy – is described</a:t>
            </a:r>
          </a:p>
          <a:p>
            <a:r>
              <a:rPr lang="en-US" dirty="0"/>
              <a:t>Applied initial regex to notes for all 3 conditions, regardless of note section</a:t>
            </a:r>
          </a:p>
          <a:p>
            <a:r>
              <a:rPr lang="en-US" dirty="0"/>
              <a:t>Compared accuracy with gold standard</a:t>
            </a:r>
          </a:p>
          <a:p>
            <a:r>
              <a:rPr lang="en-US" dirty="0"/>
              <a:t>Refined regex and applied “exclude” conditions to classify more accurately</a:t>
            </a:r>
          </a:p>
          <a:p>
            <a:r>
              <a:rPr lang="en-US" dirty="0"/>
              <a:t>Compared accuracy with gold standard again</a:t>
            </a:r>
          </a:p>
          <a:p>
            <a:r>
              <a:rPr lang="en-US" dirty="0"/>
              <a:t>Manually reviewed misclassified notes separately for each condition and enhanced the regex for additional “include” or “exclude” conditions that would correctly re-classify the maximum number of misclassified notes</a:t>
            </a:r>
          </a:p>
          <a:p>
            <a:r>
              <a:rPr lang="en-US" dirty="0"/>
              <a:t>Compared accuracy with gold standard – final</a:t>
            </a:r>
          </a:p>
          <a:p>
            <a:r>
              <a:rPr lang="en-US" dirty="0"/>
              <a:t>Identified 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249128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Retinopathy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4794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Manual review of notes</a:t>
            </a:r>
          </a:p>
          <a:p>
            <a:r>
              <a:rPr lang="en-US" dirty="0"/>
              <a:t>Applied Initial regex</a:t>
            </a:r>
          </a:p>
          <a:p>
            <a:pPr lvl="1"/>
            <a:r>
              <a:rPr lang="en-US" dirty="0"/>
              <a:t>(?&lt;![a-</a:t>
            </a:r>
            <a:r>
              <a:rPr lang="en-US" dirty="0" err="1"/>
              <a:t>zA</a:t>
            </a:r>
            <a:r>
              <a:rPr lang="en-US" dirty="0"/>
              <a:t>-Z])retinopathy|optic nerve damage|visual complaints(?![a-</a:t>
            </a:r>
            <a:r>
              <a:rPr lang="en-US" dirty="0" err="1"/>
              <a:t>zA</a:t>
            </a:r>
            <a:r>
              <a:rPr lang="en-US" dirty="0"/>
              <a:t>-z])</a:t>
            </a:r>
          </a:p>
          <a:p>
            <a:r>
              <a:rPr lang="en-US" dirty="0"/>
              <a:t>Compared with gold standard</a:t>
            </a:r>
          </a:p>
          <a:p>
            <a:pPr lvl="1"/>
            <a:r>
              <a:rPr lang="en-US" dirty="0"/>
              <a:t>5 notes misclassified</a:t>
            </a:r>
          </a:p>
          <a:p>
            <a:r>
              <a:rPr lang="en-US" dirty="0"/>
              <a:t>Manual review of misclassified notes. Findings:</a:t>
            </a:r>
          </a:p>
          <a:p>
            <a:pPr lvl="1"/>
            <a:r>
              <a:rPr lang="en-GB" dirty="0"/>
              <a:t>Denial words "no retinopathy" and "does not have any serious visual complaints“. Should be excluded</a:t>
            </a:r>
          </a:p>
          <a:p>
            <a:pPr lvl="1"/>
            <a:r>
              <a:rPr lang="en-US" dirty="0"/>
              <a:t>Retinopathy keywords appeared in FAMILY HISTORY section. Should be excluded.</a:t>
            </a:r>
          </a:p>
          <a:p>
            <a:r>
              <a:rPr lang="en-US" dirty="0"/>
              <a:t>Update algorithm to exclude above notes</a:t>
            </a:r>
          </a:p>
          <a:p>
            <a:r>
              <a:rPr lang="en-US" dirty="0"/>
              <a:t>Final comparison with gold standard</a:t>
            </a:r>
          </a:p>
          <a:p>
            <a:pPr lvl="1"/>
            <a:r>
              <a:rPr lang="en-US" dirty="0"/>
              <a:t>1 note (note 16) misclassified. Manual review does not reveal diabetic complication!</a:t>
            </a:r>
          </a:p>
        </p:txBody>
      </p:sp>
    </p:spTree>
    <p:extLst>
      <p:ext uri="{BB962C8B-B14F-4D97-AF65-F5344CB8AC3E}">
        <p14:creationId xmlns:p14="http://schemas.microsoft.com/office/powerpoint/2010/main" val="243003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Nephropathy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4794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Manual review of notes</a:t>
            </a:r>
          </a:p>
          <a:p>
            <a:r>
              <a:rPr lang="en-US" dirty="0"/>
              <a:t>Applied Initial regex</a:t>
            </a:r>
          </a:p>
          <a:p>
            <a:pPr lvl="1"/>
            <a:r>
              <a:rPr lang="en-US" dirty="0"/>
              <a:t>(?&lt;![a-</a:t>
            </a:r>
            <a:r>
              <a:rPr lang="en-US" dirty="0" err="1"/>
              <a:t>zA</a:t>
            </a:r>
            <a:r>
              <a:rPr lang="en-US" dirty="0"/>
              <a:t>-Z])nephropathy(?![a-</a:t>
            </a:r>
            <a:r>
              <a:rPr lang="en-US" dirty="0" err="1"/>
              <a:t>zA</a:t>
            </a:r>
            <a:r>
              <a:rPr lang="en-US" dirty="0"/>
              <a:t>-z])</a:t>
            </a:r>
          </a:p>
          <a:p>
            <a:r>
              <a:rPr lang="en-US" dirty="0"/>
              <a:t>Compared with gold standard</a:t>
            </a:r>
          </a:p>
          <a:p>
            <a:pPr lvl="1"/>
            <a:r>
              <a:rPr lang="en-US" dirty="0"/>
              <a:t>6 notes misclassified</a:t>
            </a:r>
          </a:p>
          <a:p>
            <a:r>
              <a:rPr lang="en-US" dirty="0"/>
              <a:t>Manual review of misclassified notes. Regex updated.</a:t>
            </a:r>
          </a:p>
          <a:p>
            <a:pPr lvl="1"/>
            <a:r>
              <a:rPr lang="en-GB" dirty="0"/>
              <a:t>Include notes with this regex: “renal (</a:t>
            </a:r>
            <a:r>
              <a:rPr lang="en-GB" dirty="0" err="1"/>
              <a:t>disease|insufficiency</a:t>
            </a:r>
            <a:r>
              <a:rPr lang="en-GB" dirty="0"/>
              <a:t>) .* (</a:t>
            </a:r>
            <a:r>
              <a:rPr lang="en-GB" dirty="0" err="1"/>
              <a:t>DM|diabetes</a:t>
            </a:r>
            <a:r>
              <a:rPr lang="en-GB" dirty="0"/>
              <a:t>)”</a:t>
            </a:r>
          </a:p>
          <a:p>
            <a:pPr lvl="1"/>
            <a:r>
              <a:rPr lang="en-GB" dirty="0"/>
              <a:t>Exclude notes with this regex: “can cause .* </a:t>
            </a:r>
            <a:r>
              <a:rPr lang="en-GB" dirty="0" err="1"/>
              <a:t>nephropathy|normal</a:t>
            </a:r>
            <a:r>
              <a:rPr lang="en-GB" dirty="0"/>
              <a:t> </a:t>
            </a:r>
            <a:r>
              <a:rPr lang="en-GB" dirty="0" err="1"/>
              <a:t>rectal|reflux</a:t>
            </a:r>
            <a:r>
              <a:rPr lang="en-GB" dirty="0"/>
              <a:t> nephropathy”</a:t>
            </a:r>
          </a:p>
          <a:p>
            <a:r>
              <a:rPr lang="en-US" dirty="0"/>
              <a:t>Updated algorithm to include and exclude notes per above pattern</a:t>
            </a:r>
          </a:p>
          <a:p>
            <a:r>
              <a:rPr lang="en-US" dirty="0"/>
              <a:t>Final comparison with gold standard</a:t>
            </a:r>
          </a:p>
          <a:p>
            <a:pPr lvl="1"/>
            <a:r>
              <a:rPr lang="en-US" dirty="0"/>
              <a:t>All notes correctly classified</a:t>
            </a:r>
          </a:p>
        </p:txBody>
      </p:sp>
    </p:spTree>
    <p:extLst>
      <p:ext uri="{BB962C8B-B14F-4D97-AF65-F5344CB8AC3E}">
        <p14:creationId xmlns:p14="http://schemas.microsoft.com/office/powerpoint/2010/main" val="293671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Neuropathy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4794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Manual review of notes</a:t>
            </a:r>
          </a:p>
          <a:p>
            <a:r>
              <a:rPr lang="en-US" dirty="0"/>
              <a:t>Applied Initial regex</a:t>
            </a:r>
          </a:p>
          <a:p>
            <a:pPr lvl="1"/>
            <a:r>
              <a:rPr lang="en-US" dirty="0"/>
              <a:t>(?&lt;![a-</a:t>
            </a:r>
            <a:r>
              <a:rPr lang="en-US" dirty="0" err="1"/>
              <a:t>zA</a:t>
            </a:r>
            <a:r>
              <a:rPr lang="en-US" dirty="0"/>
              <a:t>-Z])(</a:t>
            </a:r>
            <a:r>
              <a:rPr lang="en-US" dirty="0" err="1"/>
              <a:t>neuopathic</a:t>
            </a:r>
            <a:r>
              <a:rPr lang="en-US" dirty="0"/>
              <a:t> pain)|</a:t>
            </a:r>
            <a:r>
              <a:rPr lang="en-US" dirty="0" err="1"/>
              <a:t>neuropathy|tingling|numbness|numb</a:t>
            </a:r>
            <a:r>
              <a:rPr lang="en-US" dirty="0"/>
              <a:t> |(nerve pain)(?![a-</a:t>
            </a:r>
            <a:r>
              <a:rPr lang="en-US" dirty="0" err="1"/>
              <a:t>zA</a:t>
            </a:r>
            <a:r>
              <a:rPr lang="en-US" dirty="0"/>
              <a:t>-z])</a:t>
            </a:r>
          </a:p>
          <a:p>
            <a:r>
              <a:rPr lang="en-US" dirty="0"/>
              <a:t>Compared with gold standard</a:t>
            </a:r>
          </a:p>
          <a:p>
            <a:pPr lvl="1"/>
            <a:r>
              <a:rPr lang="en-US" dirty="0"/>
              <a:t>17 notes misclassified</a:t>
            </a:r>
          </a:p>
          <a:p>
            <a:r>
              <a:rPr lang="en-US" dirty="0"/>
              <a:t>Manual review of misclassified notes. Regex updated.</a:t>
            </a:r>
          </a:p>
          <a:p>
            <a:pPr lvl="1"/>
            <a:r>
              <a:rPr lang="en-GB" dirty="0"/>
              <a:t>Exclude notes with this regex: "((no history of)|(no mention of)|(no problems with)|denies) (</a:t>
            </a:r>
            <a:r>
              <a:rPr lang="en-GB" dirty="0" err="1"/>
              <a:t>diabetes|neuropathy|tingling|numbness|numb</a:t>
            </a:r>
            <a:r>
              <a:rPr lang="en-GB" dirty="0"/>
              <a:t> |(nerve pain))"</a:t>
            </a:r>
          </a:p>
          <a:p>
            <a:pPr lvl="1"/>
            <a:r>
              <a:rPr lang="en-GB" dirty="0"/>
              <a:t>Exclude notes with this regex: "(no numbness)|(without tingling)"</a:t>
            </a:r>
          </a:p>
          <a:p>
            <a:r>
              <a:rPr lang="en-US" dirty="0"/>
              <a:t>Updated algorithm to exclude notes per above pattern</a:t>
            </a:r>
          </a:p>
          <a:p>
            <a:r>
              <a:rPr lang="en-US" dirty="0"/>
              <a:t>Compared with gold standard again</a:t>
            </a:r>
          </a:p>
          <a:p>
            <a:pPr lvl="1"/>
            <a:r>
              <a:rPr lang="en-US" dirty="0"/>
              <a:t>14 notes misclassified</a:t>
            </a:r>
          </a:p>
        </p:txBody>
      </p:sp>
    </p:spTree>
    <p:extLst>
      <p:ext uri="{BB962C8B-B14F-4D97-AF65-F5344CB8AC3E}">
        <p14:creationId xmlns:p14="http://schemas.microsoft.com/office/powerpoint/2010/main" val="306139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Neuropathy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4794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Manual review of the 14 misclassified notes. Discovered that the condition is negated by the use of a denial word a few words before the evidence word</a:t>
            </a:r>
          </a:p>
          <a:p>
            <a:r>
              <a:rPr lang="en-US" dirty="0"/>
              <a:t>Used Window technique to identify windows and hence notes where condition is negated</a:t>
            </a:r>
          </a:p>
          <a:p>
            <a:pPr lvl="1"/>
            <a:r>
              <a:rPr lang="en-US" dirty="0"/>
              <a:t>Initial window size = 8</a:t>
            </a:r>
          </a:p>
          <a:p>
            <a:pPr lvl="1"/>
            <a:r>
              <a:rPr lang="en-US" dirty="0"/>
              <a:t>This is the full window size prior to the evidence word (not half window size on either side of word)</a:t>
            </a:r>
          </a:p>
          <a:p>
            <a:pPr lvl="1"/>
            <a:r>
              <a:rPr lang="en-US" dirty="0"/>
              <a:t>Window applies </a:t>
            </a:r>
            <a:r>
              <a:rPr lang="en-US" dirty="0" err="1"/>
              <a:t>upto</a:t>
            </a:r>
            <a:r>
              <a:rPr lang="en-US" dirty="0"/>
              <a:t> the evidence word. Unlikely for the negation word to appear after the evidence word(s)</a:t>
            </a:r>
          </a:p>
          <a:p>
            <a:pPr lvl="1"/>
            <a:r>
              <a:rPr lang="en-US" dirty="0"/>
              <a:t>Small window size chosen as negation is unlikely to be too far from the evidence</a:t>
            </a:r>
          </a:p>
          <a:p>
            <a:pPr lvl="1"/>
            <a:r>
              <a:rPr lang="en-US" dirty="0"/>
              <a:t>Excluded notes which have at least 1 window with the negated condition, i.e. set neuropathy prediction to 0.</a:t>
            </a:r>
          </a:p>
          <a:p>
            <a:r>
              <a:rPr lang="en-US" dirty="0"/>
              <a:t>Compared with gold standard again</a:t>
            </a:r>
          </a:p>
          <a:p>
            <a:pPr lvl="1"/>
            <a:r>
              <a:rPr lang="en-US" dirty="0"/>
              <a:t>7 notes misclassified</a:t>
            </a:r>
          </a:p>
          <a:p>
            <a:r>
              <a:rPr lang="en-US" dirty="0"/>
              <a:t>Manual review of misclassified notes again</a:t>
            </a:r>
          </a:p>
          <a:p>
            <a:pPr lvl="1"/>
            <a:r>
              <a:rPr lang="en-US" dirty="0"/>
              <a:t>For 6 of these notes, contextual information highlights neuropathy. Unlikely for text mining to catch these</a:t>
            </a:r>
          </a:p>
          <a:p>
            <a:pPr lvl="1"/>
            <a:r>
              <a:rPr lang="en-US" dirty="0"/>
              <a:t>1 note (NOTE_ID = 97) previously classified correctly, now incorrectly classified! The word “denies” appears within 8 words of neuropathy, but does not apply to neuropathy, but to a different condition!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1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205387"/>
            <a:ext cx="11839575" cy="1325563"/>
          </a:xfrm>
        </p:spPr>
        <p:txBody>
          <a:bodyPr/>
          <a:lstStyle/>
          <a:p>
            <a:r>
              <a:rPr lang="en-US" dirty="0"/>
              <a:t>Final Performance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206844C-CE00-4259-9B7D-233343C6C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141315"/>
              </p:ext>
            </p:extLst>
          </p:nvPr>
        </p:nvGraphicFramePr>
        <p:xfrm>
          <a:off x="758298" y="1916967"/>
          <a:ext cx="9024894" cy="208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44">
                  <a:extLst>
                    <a:ext uri="{9D8B030D-6E8A-4147-A177-3AD203B41FA5}">
                      <a16:colId xmlns:a16="http://schemas.microsoft.com/office/drawing/2014/main" val="925024112"/>
                    </a:ext>
                  </a:extLst>
                </a:gridCol>
                <a:gridCol w="3213716">
                  <a:extLst>
                    <a:ext uri="{9D8B030D-6E8A-4147-A177-3AD203B41FA5}">
                      <a16:colId xmlns:a16="http://schemas.microsoft.com/office/drawing/2014/main" val="1391755559"/>
                    </a:ext>
                  </a:extLst>
                </a:gridCol>
                <a:gridCol w="2689934">
                  <a:extLst>
                    <a:ext uri="{9D8B030D-6E8A-4147-A177-3AD203B41FA5}">
                      <a16:colId xmlns:a16="http://schemas.microsoft.com/office/drawing/2014/main" val="2749976382"/>
                    </a:ext>
                  </a:extLst>
                </a:gridCol>
              </a:tblGrid>
              <a:tr h="617715">
                <a:tc>
                  <a:txBody>
                    <a:bodyPr/>
                    <a:lstStyle/>
                    <a:p>
                      <a:r>
                        <a:rPr lang="en-GB" dirty="0"/>
                        <a:t>Diabetic complication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Correctly classified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Incorrectly classified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77702"/>
                  </a:ext>
                </a:extLst>
              </a:tr>
              <a:tr h="357882">
                <a:tc>
                  <a:txBody>
                    <a:bodyPr/>
                    <a:lstStyle/>
                    <a:p>
                      <a:r>
                        <a:rPr lang="en-GB" dirty="0"/>
                        <a:t>Retinopathy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91738"/>
                  </a:ext>
                </a:extLst>
              </a:tr>
              <a:tr h="357882">
                <a:tc>
                  <a:txBody>
                    <a:bodyPr/>
                    <a:lstStyle/>
                    <a:p>
                      <a:r>
                        <a:rPr lang="en-GB" dirty="0"/>
                        <a:t>Nephropathy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97221"/>
                  </a:ext>
                </a:extLst>
              </a:tr>
              <a:tr h="357882">
                <a:tc>
                  <a:txBody>
                    <a:bodyPr/>
                    <a:lstStyle/>
                    <a:p>
                      <a:r>
                        <a:rPr lang="en-GB" dirty="0"/>
                        <a:t>Neuropathy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86378"/>
                  </a:ext>
                </a:extLst>
              </a:tr>
              <a:tr h="357882">
                <a:tc>
                  <a:txBody>
                    <a:bodyPr/>
                    <a:lstStyle/>
                    <a:p>
                      <a:r>
                        <a:rPr lang="en-GB" dirty="0"/>
                        <a:t>Overall diabetic complication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9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36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51135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Significant manual review of diabetes notes required to collect effective regex patterns</a:t>
            </a:r>
          </a:p>
          <a:p>
            <a:r>
              <a:rPr lang="en-US" dirty="0"/>
              <a:t>Iterative process – classify, compare with gold standard, repeat</a:t>
            </a:r>
          </a:p>
          <a:p>
            <a:r>
              <a:rPr lang="en-US" dirty="0"/>
              <a:t>Techniques applied</a:t>
            </a:r>
          </a:p>
          <a:p>
            <a:pPr lvl="1"/>
            <a:r>
              <a:rPr lang="en-US" dirty="0"/>
              <a:t>Regex patterns to identify condition</a:t>
            </a:r>
          </a:p>
          <a:p>
            <a:pPr lvl="1"/>
            <a:r>
              <a:rPr lang="en-US" dirty="0"/>
              <a:t>Enhance regex patterns for where condition is differently specified, e.g. renal insufficiency due to diabetes (nephropathy)</a:t>
            </a:r>
          </a:p>
          <a:p>
            <a:pPr lvl="1"/>
            <a:r>
              <a:rPr lang="en-US" dirty="0"/>
              <a:t>Enhance regex patterns to exclude negation words such as “no”, “denies”,  “no history of”, “no mention of”</a:t>
            </a:r>
          </a:p>
          <a:p>
            <a:pPr lvl="1"/>
            <a:r>
              <a:rPr lang="en-US" dirty="0"/>
              <a:t>Exclude notes where condition is mentioned in the FAMILY HISTORY section</a:t>
            </a:r>
          </a:p>
          <a:p>
            <a:pPr lvl="1"/>
            <a:r>
              <a:rPr lang="en-US" dirty="0"/>
              <a:t>Window technique to identify and exclude notes where condition is negated with a negation word in its vicinity</a:t>
            </a:r>
          </a:p>
          <a:p>
            <a:r>
              <a:rPr lang="en-US" dirty="0"/>
              <a:t>Retinopathy and nephropathy were easier to classify accurately</a:t>
            </a:r>
          </a:p>
          <a:p>
            <a:r>
              <a:rPr lang="en-US" dirty="0"/>
              <a:t>Notes with neuropathy more diverse due to:</a:t>
            </a:r>
          </a:p>
          <a:p>
            <a:pPr lvl="1"/>
            <a:r>
              <a:rPr lang="en-US" dirty="0"/>
              <a:t>Misspelling (e.g. </a:t>
            </a:r>
            <a:r>
              <a:rPr lang="en-US" dirty="0" err="1"/>
              <a:t>neuopathy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Variety of words, e.g. numbness, weakness, tingling</a:t>
            </a:r>
          </a:p>
          <a:p>
            <a:r>
              <a:rPr lang="en-US" dirty="0"/>
              <a:t>Further improvements</a:t>
            </a:r>
          </a:p>
          <a:p>
            <a:pPr lvl="1"/>
            <a:r>
              <a:rPr lang="en-US" dirty="0"/>
              <a:t>Need expert knowledge</a:t>
            </a:r>
          </a:p>
          <a:p>
            <a:pPr lvl="1"/>
            <a:r>
              <a:rPr lang="en-US" dirty="0"/>
              <a:t>Finer classification by separating out bullet points in a note section to ensure that note is excluded only if a negation word is used in the same sentence (refer NOTE_ID = 97)</a:t>
            </a:r>
          </a:p>
          <a:p>
            <a:pPr lvl="1"/>
            <a:r>
              <a:rPr lang="en-US" dirty="0"/>
              <a:t>Further use of windowing for negated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258501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846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Identifying Diabetic Complications Text Mining Project – Clinical NLP</vt:lpstr>
      <vt:lpstr>Text Mining Approach</vt:lpstr>
      <vt:lpstr>Approach - Retinopathy</vt:lpstr>
      <vt:lpstr>Approach - Nephropathy</vt:lpstr>
      <vt:lpstr>Approach – Neuropathy - I</vt:lpstr>
      <vt:lpstr>Approach – Neuropathy - II</vt:lpstr>
      <vt:lpstr>Final Performance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Nivedita Bijlani</cp:lastModifiedBy>
  <cp:revision>139</cp:revision>
  <dcterms:created xsi:type="dcterms:W3CDTF">2018-03-02T05:37:34Z</dcterms:created>
  <dcterms:modified xsi:type="dcterms:W3CDTF">2020-03-25T11:44:08Z</dcterms:modified>
</cp:coreProperties>
</file>