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5" r:id="rId9"/>
    <p:sldId id="264" r:id="rId10"/>
    <p:sldId id="266" r:id="rId11"/>
    <p:sldId id="271" r:id="rId12"/>
    <p:sldId id="270"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01" autoAdjust="0"/>
  </p:normalViewPr>
  <p:slideViewPr>
    <p:cSldViewPr snapToGrid="0">
      <p:cViewPr varScale="1">
        <p:scale>
          <a:sx n="79" d="100"/>
          <a:sy n="79" d="100"/>
        </p:scale>
        <p:origin x="7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1896C-5E8B-4747-A008-12D243FC11C4}"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E8101-A9D6-46E4-9371-61C7B602B9D9}" type="slidenum">
              <a:rPr lang="en-US" smtClean="0"/>
              <a:t>‹#›</a:t>
            </a:fld>
            <a:endParaRPr lang="en-US"/>
          </a:p>
        </p:txBody>
      </p:sp>
    </p:spTree>
    <p:extLst>
      <p:ext uri="{BB962C8B-B14F-4D97-AF65-F5344CB8AC3E}">
        <p14:creationId xmlns:p14="http://schemas.microsoft.com/office/powerpoint/2010/main" val="104108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Possible </a:t>
            </a:r>
            <a:r>
              <a:rPr lang="en-US" b="0" dirty="0">
                <a:solidFill>
                  <a:srgbClr val="CE9178"/>
                </a:solidFill>
                <a:effectLst/>
                <a:latin typeface="Consolas" panose="020B0609020204030204" pitchFamily="49" charset="0"/>
              </a:rPr>
              <a:t>Hospital interface forms to interact with the hospital database.</a:t>
            </a:r>
            <a:endParaRPr lang="en-US" b="0" dirty="0">
              <a:solidFill>
                <a:srgbClr val="D4D4D4"/>
              </a:solidFill>
              <a:effectLst/>
              <a:latin typeface="Consolas" panose="020B0609020204030204" pitchFamily="49" charset="0"/>
            </a:endParaRPr>
          </a:p>
          <a:p>
            <a:endParaRPr lang="en-US" dirty="0"/>
          </a:p>
          <a:p>
            <a:r>
              <a:rPr lang="en-US" dirty="0"/>
              <a:t>https://nbird11.github.io/hospital-sql/</a:t>
            </a:r>
          </a:p>
        </p:txBody>
      </p:sp>
      <p:sp>
        <p:nvSpPr>
          <p:cNvPr id="4" name="Slide Number Placeholder 3"/>
          <p:cNvSpPr>
            <a:spLocks noGrp="1"/>
          </p:cNvSpPr>
          <p:nvPr>
            <p:ph type="sldNum" sz="quarter" idx="5"/>
          </p:nvPr>
        </p:nvSpPr>
        <p:spPr/>
        <p:txBody>
          <a:bodyPr/>
          <a:lstStyle/>
          <a:p>
            <a:fld id="{797E8101-A9D6-46E4-9371-61C7B602B9D9}" type="slidenum">
              <a:rPr lang="en-US" smtClean="0"/>
              <a:t>6</a:t>
            </a:fld>
            <a:endParaRPr lang="en-US"/>
          </a:p>
        </p:txBody>
      </p:sp>
    </p:spTree>
    <p:extLst>
      <p:ext uri="{BB962C8B-B14F-4D97-AF65-F5344CB8AC3E}">
        <p14:creationId xmlns:p14="http://schemas.microsoft.com/office/powerpoint/2010/main" val="200312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425"/>
              </a:lnSpc>
              <a:buFont typeface="+mj-lt"/>
              <a:buNone/>
            </a:pPr>
            <a:r>
              <a:rPr lang="en-US" b="0" dirty="0">
                <a:solidFill>
                  <a:srgbClr val="6A9955"/>
                </a:solidFill>
                <a:effectLst/>
                <a:latin typeface="Consolas" panose="020B0609020204030204" pitchFamily="49" charset="0"/>
              </a:rPr>
              <a:t>https://nbird11.github.io/hospital-sql/patient-info.html</a:t>
            </a:r>
          </a:p>
          <a:p>
            <a:pPr marL="0" indent="0">
              <a:lnSpc>
                <a:spcPts val="1425"/>
              </a:lnSpc>
              <a:buFont typeface="+mj-lt"/>
              <a:buNone/>
            </a:pPr>
            <a:endParaRPr lang="en-US" b="0" dirty="0">
              <a:solidFill>
                <a:srgbClr val="6A9955"/>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Find patient's complete treatment history</a:t>
            </a:r>
            <a:endParaRPr lang="en-US" b="0" dirty="0">
              <a:solidFill>
                <a:srgbClr val="D4D4D4"/>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Find all patients with unpaid bills</a:t>
            </a:r>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6A9955"/>
                </a:solidFill>
                <a:effectLst/>
                <a:latin typeface="Consolas" panose="020B0609020204030204" pitchFamily="49" charset="0"/>
              </a:rPr>
              <a:t>Find upcoming appointments for specific doctor</a:t>
            </a:r>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7</a:t>
            </a:fld>
            <a:endParaRPr lang="en-US"/>
          </a:p>
        </p:txBody>
      </p:sp>
    </p:spTree>
    <p:extLst>
      <p:ext uri="{BB962C8B-B14F-4D97-AF65-F5344CB8AC3E}">
        <p14:creationId xmlns:p14="http://schemas.microsoft.com/office/powerpoint/2010/main" val="100482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https://nbird11.github.io/hospital-sql/updates.html</a:t>
            </a:r>
          </a:p>
          <a:p>
            <a:pPr marL="0" indent="0">
              <a:buFont typeface="+mj-lt"/>
              <a:buNone/>
            </a:pPr>
            <a:endParaRPr lang="en-US" dirty="0"/>
          </a:p>
          <a:p>
            <a:pPr marL="228600" indent="-228600">
              <a:buFont typeface="+mj-lt"/>
              <a:buAutoNum type="arabicPeriod"/>
            </a:pPr>
            <a:r>
              <a:rPr lang="en-US" dirty="0"/>
              <a:t>Update appointment status – e.g., patient was a no show</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6A9955"/>
                </a:solidFill>
                <a:effectLst/>
                <a:latin typeface="Consolas" panose="020B0609020204030204" pitchFamily="49" charset="0"/>
              </a:rPr>
              <a:t>Update bill with new payment – e.g., patient made a payment</a:t>
            </a:r>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6A9955"/>
                </a:solidFill>
                <a:effectLst/>
                <a:latin typeface="Consolas" panose="020B0609020204030204" pitchFamily="49" charset="0"/>
              </a:rPr>
              <a:t>Update medication stock quantity – e.g., receive shipment or dispense medication</a:t>
            </a:r>
            <a:endParaRPr lang="en-US" b="0" dirty="0">
              <a:solidFill>
                <a:srgbClr val="D4D4D4"/>
              </a:solidFill>
              <a:effectLst/>
              <a:latin typeface="Consolas" panose="020B0609020204030204" pitchFamily="49"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8</a:t>
            </a:fld>
            <a:endParaRPr lang="en-US"/>
          </a:p>
        </p:txBody>
      </p:sp>
    </p:spTree>
    <p:extLst>
      <p:ext uri="{BB962C8B-B14F-4D97-AF65-F5344CB8AC3E}">
        <p14:creationId xmlns:p14="http://schemas.microsoft.com/office/powerpoint/2010/main" val="143417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425"/>
              </a:lnSpc>
              <a:buFont typeface="+mj-lt"/>
              <a:buNone/>
            </a:pPr>
            <a:r>
              <a:rPr lang="en-US" b="0" dirty="0">
                <a:solidFill>
                  <a:srgbClr val="6A9955"/>
                </a:solidFill>
                <a:effectLst/>
                <a:latin typeface="Consolas" panose="020B0609020204030204" pitchFamily="49" charset="0"/>
              </a:rPr>
              <a:t>https://nbird11.github.io/hospital-sql/maintenance.html</a:t>
            </a:r>
          </a:p>
          <a:p>
            <a:pPr marL="0" indent="0">
              <a:lnSpc>
                <a:spcPts val="1425"/>
              </a:lnSpc>
              <a:buFont typeface="+mj-lt"/>
              <a:buNone/>
            </a:pPr>
            <a:endParaRPr lang="en-US" b="0" dirty="0">
              <a:solidFill>
                <a:srgbClr val="6A9955"/>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Delete cancelled appointments – </a:t>
            </a:r>
            <a:r>
              <a:rPr lang="en-US" b="0" dirty="0">
                <a:solidFill>
                  <a:srgbClr val="D4D4D4"/>
                </a:solidFill>
                <a:effectLst/>
                <a:latin typeface="Consolas" panose="020B0609020204030204" pitchFamily="49" charset="0"/>
              </a:rPr>
              <a:t>e.g., c</a:t>
            </a:r>
            <a:r>
              <a:rPr lang="en-US" b="0" dirty="0">
                <a:solidFill>
                  <a:srgbClr val="6A9955"/>
                </a:solidFill>
                <a:effectLst/>
                <a:latin typeface="Consolas" panose="020B0609020204030204" pitchFamily="49" charset="0"/>
              </a:rPr>
              <a:t>leaning up cancelled appointments older than X days that have no associated treatments</a:t>
            </a:r>
            <a:endParaRPr lang="en-US" b="0" dirty="0">
              <a:solidFill>
                <a:srgbClr val="D4D4D4"/>
              </a:solidFill>
              <a:effectLst/>
              <a:latin typeface="Consolas" panose="020B0609020204030204" pitchFamily="49" charset="0"/>
            </a:endParaRPr>
          </a:p>
          <a:p>
            <a:pPr marL="228600" indent="-228600">
              <a:buFont typeface="+mj-lt"/>
              <a:buAutoNum type="arabicPeriod"/>
            </a:pPr>
            <a:r>
              <a:rPr lang="en-US" dirty="0"/>
              <a:t>Delete expired room assignments – e.g., cleaning up room assignment history that's beyond retention requirements</a:t>
            </a:r>
          </a:p>
          <a:p>
            <a:pPr marL="228600" indent="-228600">
              <a:buFont typeface="+mj-lt"/>
              <a:buAutoNum type="arabicPeriod"/>
            </a:pPr>
            <a:r>
              <a:rPr lang="en-US" b="0" dirty="0">
                <a:solidFill>
                  <a:srgbClr val="6A9955"/>
                </a:solidFill>
                <a:effectLst/>
                <a:latin typeface="Consolas" panose="020B0609020204030204" pitchFamily="49" charset="0"/>
              </a:rPr>
              <a:t>Delete unused medication records – e.g., removing discontinued medications</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that were never prescribed</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797E8101-A9D6-46E4-9371-61C7B602B9D9}" type="slidenum">
              <a:rPr lang="en-US" smtClean="0"/>
              <a:t>9</a:t>
            </a:fld>
            <a:endParaRPr lang="en-US"/>
          </a:p>
        </p:txBody>
      </p:sp>
    </p:spTree>
    <p:extLst>
      <p:ext uri="{BB962C8B-B14F-4D97-AF65-F5344CB8AC3E}">
        <p14:creationId xmlns:p14="http://schemas.microsoft.com/office/powerpoint/2010/main" val="189071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10</a:t>
            </a:fld>
            <a:endParaRPr lang="en-US"/>
          </a:p>
        </p:txBody>
      </p:sp>
    </p:spTree>
    <p:extLst>
      <p:ext uri="{BB962C8B-B14F-4D97-AF65-F5344CB8AC3E}">
        <p14:creationId xmlns:p14="http://schemas.microsoft.com/office/powerpoint/2010/main" val="391093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13</a:t>
            </a:fld>
            <a:endParaRPr lang="en-US"/>
          </a:p>
        </p:txBody>
      </p:sp>
    </p:spTree>
    <p:extLst>
      <p:ext uri="{BB962C8B-B14F-4D97-AF65-F5344CB8AC3E}">
        <p14:creationId xmlns:p14="http://schemas.microsoft.com/office/powerpoint/2010/main" val="81730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1936-D000-284F-2DE2-237EC9767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5B6B3-C6FA-8270-1FE3-F7D791CF3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8BA96-4817-B042-22F1-8BC9A2A30350}"/>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DE255105-991E-99A7-F46F-EDACDD573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21528-F7E4-458A-0DAB-38590C43B9D0}"/>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63664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A1C8-7E14-8C2B-FDF0-A58B62487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DE9FCF-BC2D-54CF-27B7-27468FCFD0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D9B8B-CCEA-D509-DB95-9207E34E85C0}"/>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2767C191-82A3-5D99-0023-C79D782A0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50BF9-2F36-2ABC-7394-5EE0E69D5B79}"/>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182203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335B8-5E0C-4C98-77BD-7AB0CAD453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E52003-70A8-203A-A8E5-C4BB88FBB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94A70-81B8-AEAD-174A-F8576446ACD4}"/>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D00C6E13-2F5A-601B-34BF-14C5C4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2B516-A065-404A-8B6A-4B4911AC026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53548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C8D8-7F1B-F4E8-7661-580623783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42667-1228-1159-F163-4D56057355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5F5E1-6FCE-9B2E-D274-5BCF9727B863}"/>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93113D2E-8995-4973-285C-366B02F61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45BD4-04E8-7933-830A-4DDE81565372}"/>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93839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368B-1BFC-5506-EDA2-7BF7C3AFE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4C7B4-F8FE-B85B-4938-A7CC5A8FC7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AA7B1-52B7-2DA5-01C7-F48523A333CA}"/>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955A98D6-C031-C5C5-F3D6-4ADF3A4C4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75E88-BF05-722C-47F5-AC7011064993}"/>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280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B68C-AA0B-9878-EE77-E4BF7B4A70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04E52-BD02-2704-A434-E58D5EC42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8BB44-B8AE-1828-2C7E-8658D73364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19702-0668-73A8-9EAC-119675C2D276}"/>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6" name="Footer Placeholder 5">
            <a:extLst>
              <a:ext uri="{FF2B5EF4-FFF2-40B4-BE49-F238E27FC236}">
                <a16:creationId xmlns:a16="http://schemas.microsoft.com/office/drawing/2014/main" id="{9477173A-7A97-9549-0ABF-3C5042D50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D6C8F-BB5D-13CD-FA74-7251E290C13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36354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BFEC-59E4-EE49-A5A6-631566B08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59573-67B0-51F9-4906-D0860DBCA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E1C8D-19A2-B186-805B-A6B1EE062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D1DBE-C802-92F2-7A08-06C6355E0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717B3-1194-E73F-BC6D-562371704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3754CB-2533-1C21-349B-C7D2656C84BA}"/>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8" name="Footer Placeholder 7">
            <a:extLst>
              <a:ext uri="{FF2B5EF4-FFF2-40B4-BE49-F238E27FC236}">
                <a16:creationId xmlns:a16="http://schemas.microsoft.com/office/drawing/2014/main" id="{30835291-B6B2-59D2-20AE-572BED693C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847B2-C0FA-8675-BBFD-99C8421ADAD7}"/>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94509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A3FA-AFA5-6D62-53BA-F5EF8CDF7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E88D86-4DA1-05B6-DD58-F0755E565B3E}"/>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4" name="Footer Placeholder 3">
            <a:extLst>
              <a:ext uri="{FF2B5EF4-FFF2-40B4-BE49-F238E27FC236}">
                <a16:creationId xmlns:a16="http://schemas.microsoft.com/office/drawing/2014/main" id="{331E7871-76E2-9922-47D9-96F0D2A5F5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8D6129-77DE-FCD3-FB31-2E4564B6D5A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40946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C1EDF-18AF-6B13-F062-342C115B7604}"/>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3" name="Footer Placeholder 2">
            <a:extLst>
              <a:ext uri="{FF2B5EF4-FFF2-40B4-BE49-F238E27FC236}">
                <a16:creationId xmlns:a16="http://schemas.microsoft.com/office/drawing/2014/main" id="{0ADD627C-BCBA-C6B8-65F6-D4EEDB965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A28801-BAF2-0E92-D40E-368530EACD96}"/>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64717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3E7D-6682-96DC-AE2B-81A70FE22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1AC30-4544-E555-BCD1-2E43DB0B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A4C5A6-4CA7-13D7-FA40-BD7F830EB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F62B1-78CB-0D80-D401-16C4910052A4}"/>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6" name="Footer Placeholder 5">
            <a:extLst>
              <a:ext uri="{FF2B5EF4-FFF2-40B4-BE49-F238E27FC236}">
                <a16:creationId xmlns:a16="http://schemas.microsoft.com/office/drawing/2014/main" id="{C90DF73E-323A-09F8-240C-0A84683CA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69C5C-C117-5C82-FA47-F20838428EA7}"/>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132576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238-3415-E97C-3B6C-6D233D045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4BC672-58F9-2AFE-15E3-9A71102C2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8A1DEF-90B3-6426-07FE-F05DBD9DC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333D7-2350-2B27-A7AF-42DB1023E58C}"/>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6" name="Footer Placeholder 5">
            <a:extLst>
              <a:ext uri="{FF2B5EF4-FFF2-40B4-BE49-F238E27FC236}">
                <a16:creationId xmlns:a16="http://schemas.microsoft.com/office/drawing/2014/main" id="{B3B79242-164B-92C3-AB20-C79DCDE07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9799B-8A58-A2E8-97DB-1ADBFB51DAEB}"/>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6536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447DD-AEFC-2A6C-89AE-7B8C4CCB2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836B6-EB94-2823-23D7-3996EF4BD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DBA6B-C918-5DB3-D3FC-DC13BBB84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E51DAD6E-F716-2805-598B-6DD46AFE7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ABCD1B-FF4A-F1D5-F070-5AB82C480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12FC3E-0C72-4519-9ABA-991265E10B08}" type="slidenum">
              <a:rPr lang="en-US" smtClean="0"/>
              <a:t>‹#›</a:t>
            </a:fld>
            <a:endParaRPr lang="en-US"/>
          </a:p>
        </p:txBody>
      </p:sp>
    </p:spTree>
    <p:extLst>
      <p:ext uri="{BB962C8B-B14F-4D97-AF65-F5344CB8AC3E}">
        <p14:creationId xmlns:p14="http://schemas.microsoft.com/office/powerpoint/2010/main" val="228561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2D00D797-8BED-8C72-936A-544B7ABFE339}"/>
              </a:ext>
            </a:extLst>
          </p:cNvPr>
          <p:cNvSpPr>
            <a:spLocks noGrp="1"/>
          </p:cNvSpPr>
          <p:nvPr>
            <p:ph type="ctrTitle"/>
          </p:nvPr>
        </p:nvSpPr>
        <p:spPr>
          <a:xfrm>
            <a:off x="1993345" y="485428"/>
            <a:ext cx="8378641" cy="2387918"/>
          </a:xfrm>
        </p:spPr>
        <p:txBody>
          <a:bodyPr anchor="b">
            <a:normAutofit/>
          </a:bodyPr>
          <a:lstStyle/>
          <a:p>
            <a:r>
              <a:rPr lang="en-US" sz="5200" dirty="0">
                <a:solidFill>
                  <a:schemeClr val="tx2"/>
                </a:solidFill>
              </a:rPr>
              <a:t>Hospital Management System</a:t>
            </a:r>
          </a:p>
        </p:txBody>
      </p:sp>
      <p:sp>
        <p:nvSpPr>
          <p:cNvPr id="3" name="Subtitle 2">
            <a:extLst>
              <a:ext uri="{FF2B5EF4-FFF2-40B4-BE49-F238E27FC236}">
                <a16:creationId xmlns:a16="http://schemas.microsoft.com/office/drawing/2014/main" id="{406A794F-E82B-1004-E922-130CBFDFD491}"/>
              </a:ext>
            </a:extLst>
          </p:cNvPr>
          <p:cNvSpPr>
            <a:spLocks noGrp="1"/>
          </p:cNvSpPr>
          <p:nvPr>
            <p:ph type="subTitle" idx="1"/>
          </p:nvPr>
        </p:nvSpPr>
        <p:spPr>
          <a:xfrm>
            <a:off x="5071808" y="5174972"/>
            <a:ext cx="2221713" cy="910909"/>
          </a:xfrm>
        </p:spPr>
        <p:txBody>
          <a:bodyPr>
            <a:normAutofit/>
          </a:bodyPr>
          <a:lstStyle/>
          <a:p>
            <a:r>
              <a:rPr lang="en-US" dirty="0">
                <a:solidFill>
                  <a:schemeClr val="tx2"/>
                </a:solidFill>
              </a:rPr>
              <a:t>Nathan Bird </a:t>
            </a:r>
          </a:p>
          <a:p>
            <a:r>
              <a:rPr lang="en-US" dirty="0">
                <a:solidFill>
                  <a:schemeClr val="tx2"/>
                </a:solidFill>
              </a:rPr>
              <a:t>12/09/2024</a:t>
            </a:r>
          </a:p>
        </p:txBody>
      </p:sp>
      <p:grpSp>
        <p:nvGrpSpPr>
          <p:cNvPr id="35" name="Group 34">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6" name="Freeform: Shape 35">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1" name="Freeform: Shape 4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977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F6A33-0D41-A764-9460-945C008CDACA}"/>
              </a:ext>
            </a:extLst>
          </p:cNvPr>
          <p:cNvSpPr>
            <a:spLocks noGrp="1"/>
          </p:cNvSpPr>
          <p:nvPr>
            <p:ph type="title"/>
          </p:nvPr>
        </p:nvSpPr>
        <p:spPr>
          <a:xfrm>
            <a:off x="6861301" y="5590438"/>
            <a:ext cx="4894126"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CRUD Samples</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Graphic 4" descr="Database outline">
            <a:extLst>
              <a:ext uri="{FF2B5EF4-FFF2-40B4-BE49-F238E27FC236}">
                <a16:creationId xmlns:a16="http://schemas.microsoft.com/office/drawing/2014/main" id="{49D81EEB-AC64-4720-4905-6A8ABF0B0B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78995" y="2464102"/>
            <a:ext cx="2836567"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983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16A1F-926A-8AED-6A59-B4406D5A22A1}"/>
              </a:ext>
            </a:extLst>
          </p:cNvPr>
          <p:cNvSpPr>
            <a:spLocks noGrp="1"/>
          </p:cNvSpPr>
          <p:nvPr>
            <p:ph type="title"/>
          </p:nvPr>
        </p:nvSpPr>
        <p:spPr>
          <a:xfrm>
            <a:off x="864726" y="2277687"/>
            <a:ext cx="3932237" cy="1151313"/>
          </a:xfrm>
        </p:spPr>
        <p:txBody>
          <a:bodyPr/>
          <a:lstStyle/>
          <a:p>
            <a:r>
              <a:rPr lang="en-US" dirty="0"/>
              <a:t>Appointment table creation</a:t>
            </a:r>
          </a:p>
        </p:txBody>
      </p:sp>
      <p:sp>
        <p:nvSpPr>
          <p:cNvPr id="6" name="Text Placeholder 5">
            <a:extLst>
              <a:ext uri="{FF2B5EF4-FFF2-40B4-BE49-F238E27FC236}">
                <a16:creationId xmlns:a16="http://schemas.microsoft.com/office/drawing/2014/main" id="{3DCF2CEA-85F7-6EF2-61CB-CB72875748AB}"/>
              </a:ext>
            </a:extLst>
          </p:cNvPr>
          <p:cNvSpPr>
            <a:spLocks noGrp="1"/>
          </p:cNvSpPr>
          <p:nvPr>
            <p:ph type="body" sz="half" idx="2"/>
          </p:nvPr>
        </p:nvSpPr>
        <p:spPr>
          <a:xfrm>
            <a:off x="864726" y="3429001"/>
            <a:ext cx="3932237" cy="777240"/>
          </a:xfrm>
        </p:spPr>
        <p:txBody>
          <a:bodyPr/>
          <a:lstStyle/>
          <a:p>
            <a:r>
              <a:rPr lang="en-US"/>
              <a:t>Generated by means of the Forward Engineer of the ERD model.</a:t>
            </a:r>
            <a:endParaRPr lang="en-US" dirty="0"/>
          </a:p>
        </p:txBody>
      </p:sp>
      <p:pic>
        <p:nvPicPr>
          <p:cNvPr id="7" name="Content Placeholder 5">
            <a:extLst>
              <a:ext uri="{FF2B5EF4-FFF2-40B4-BE49-F238E27FC236}">
                <a16:creationId xmlns:a16="http://schemas.microsoft.com/office/drawing/2014/main" id="{C77A1B5A-8A4C-D34F-934B-F7DCFB0D9EBB}"/>
              </a:ext>
            </a:extLst>
          </p:cNvPr>
          <p:cNvPicPr>
            <a:picLocks noGrp="1" noChangeAspect="1"/>
          </p:cNvPicPr>
          <p:nvPr>
            <p:ph idx="1"/>
          </p:nvPr>
        </p:nvPicPr>
        <p:blipFill>
          <a:blip r:embed="rId2"/>
          <a:stretch>
            <a:fillRect/>
          </a:stretch>
        </p:blipFill>
        <p:spPr>
          <a:xfrm>
            <a:off x="5635786" y="152320"/>
            <a:ext cx="6351998" cy="6553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204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309C1F-5A40-1708-D12F-0717E97BE769}"/>
              </a:ext>
            </a:extLst>
          </p:cNvPr>
          <p:cNvPicPr>
            <a:picLocks noChangeAspect="1"/>
          </p:cNvPicPr>
          <p:nvPr/>
        </p:nvPicPr>
        <p:blipFill>
          <a:blip r:embed="rId2"/>
          <a:stretch>
            <a:fillRect/>
          </a:stretch>
        </p:blipFill>
        <p:spPr>
          <a:xfrm>
            <a:off x="1363527" y="1633869"/>
            <a:ext cx="9464945" cy="5127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F447DDE6-0588-7BC4-1420-8691DA6E6D2C}"/>
              </a:ext>
            </a:extLst>
          </p:cNvPr>
          <p:cNvSpPr>
            <a:spLocks noGrp="1"/>
          </p:cNvSpPr>
          <p:nvPr>
            <p:ph type="title"/>
          </p:nvPr>
        </p:nvSpPr>
        <p:spPr>
          <a:xfrm>
            <a:off x="1363527" y="141219"/>
            <a:ext cx="5868510" cy="697047"/>
          </a:xfrm>
        </p:spPr>
        <p:txBody>
          <a:bodyPr/>
          <a:lstStyle/>
          <a:p>
            <a:r>
              <a:rPr lang="en-US" dirty="0"/>
              <a:t>Appointment inserts</a:t>
            </a:r>
          </a:p>
        </p:txBody>
      </p:sp>
      <p:sp>
        <p:nvSpPr>
          <p:cNvPr id="14" name="Text Placeholder 3">
            <a:extLst>
              <a:ext uri="{FF2B5EF4-FFF2-40B4-BE49-F238E27FC236}">
                <a16:creationId xmlns:a16="http://schemas.microsoft.com/office/drawing/2014/main" id="{96F419E6-A1C1-3332-8ADE-B9855C34B6DC}"/>
              </a:ext>
            </a:extLst>
          </p:cNvPr>
          <p:cNvSpPr>
            <a:spLocks noGrp="1"/>
          </p:cNvSpPr>
          <p:nvPr>
            <p:ph type="body" sz="half" idx="2"/>
          </p:nvPr>
        </p:nvSpPr>
        <p:spPr>
          <a:xfrm>
            <a:off x="1363527" y="887090"/>
            <a:ext cx="9464945" cy="697047"/>
          </a:xfrm>
        </p:spPr>
        <p:txBody>
          <a:bodyPr>
            <a:noAutofit/>
          </a:bodyPr>
          <a:lstStyle/>
          <a:p>
            <a:r>
              <a:rPr lang="en-US" sz="2000" dirty="0"/>
              <a:t>Note¹ – Depends on insertions for person table being run beforehand, i.e., order of the inserts matters.</a:t>
            </a:r>
          </a:p>
        </p:txBody>
      </p:sp>
    </p:spTree>
    <p:extLst>
      <p:ext uri="{BB962C8B-B14F-4D97-AF65-F5344CB8AC3E}">
        <p14:creationId xmlns:p14="http://schemas.microsoft.com/office/powerpoint/2010/main" val="160957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51685C-F75C-47AF-C08F-1E026C55692B}"/>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dirty="0"/>
              <a:t>Find upcoming appointments for specific doctor</a:t>
            </a:r>
          </a:p>
        </p:txBody>
      </p:sp>
      <p:pic>
        <p:nvPicPr>
          <p:cNvPr id="10" name="Content Placeholder 9" descr="A screenshot of an SQL query">
            <a:extLst>
              <a:ext uri="{FF2B5EF4-FFF2-40B4-BE49-F238E27FC236}">
                <a16:creationId xmlns:a16="http://schemas.microsoft.com/office/drawing/2014/main" id="{D575A70F-E04B-033A-83D0-EDEBA2735FF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159" t="1824" r="2037" b="1895"/>
          <a:stretch/>
        </p:blipFill>
        <p:spPr>
          <a:xfrm>
            <a:off x="242959" y="127534"/>
            <a:ext cx="7045692" cy="6602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5">
            <a:extLst>
              <a:ext uri="{FF2B5EF4-FFF2-40B4-BE49-F238E27FC236}">
                <a16:creationId xmlns:a16="http://schemas.microsoft.com/office/drawing/2014/main" id="{869FAEAE-F9FF-8F53-9F1B-CBE78072E6C8}"/>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2000" dirty="0"/>
              <a:t>Real-world use: Doctor checking their daily/weekly schedule of patient appointments.</a:t>
            </a:r>
          </a:p>
          <a:p>
            <a:r>
              <a:rPr lang="en-US" sz="2000" dirty="0"/>
              <a:t>Note¹ – The </a:t>
            </a:r>
            <a:r>
              <a:rPr lang="en-US" sz="2000" dirty="0">
                <a:latin typeface="Consolas" panose="020B0609020204030204" pitchFamily="49" charset="0"/>
              </a:rPr>
              <a:t>WHERE</a:t>
            </a:r>
            <a:r>
              <a:rPr lang="en-US" sz="2000" dirty="0"/>
              <a:t> subquery is where the name of the doctor would be passed in from the web form. [line 21-22]</a:t>
            </a:r>
          </a:p>
          <a:p>
            <a:r>
              <a:rPr lang="en-US" sz="2000" dirty="0"/>
              <a:t>Note² – In production, we'd use </a:t>
            </a:r>
            <a:r>
              <a:rPr lang="en-US" sz="2000" dirty="0">
                <a:latin typeface="Consolas" panose="020B0609020204030204" pitchFamily="49" charset="0"/>
              </a:rPr>
              <a:t>NOW()</a:t>
            </a:r>
            <a:r>
              <a:rPr lang="en-US" sz="2000" dirty="0"/>
              <a:t> instead of a hardcoded date; using </a:t>
            </a:r>
            <a:r>
              <a:rPr lang="en-US" sz="2000" dirty="0">
                <a:latin typeface="Consolas" panose="020B0609020204030204" pitchFamily="49" charset="0"/>
              </a:rPr>
              <a:t>'2024-03-19'</a:t>
            </a:r>
            <a:r>
              <a:rPr lang="en-US" sz="2000" dirty="0"/>
              <a:t> here to match our sample data.</a:t>
            </a:r>
            <a:br>
              <a:rPr lang="en-US" sz="2000" dirty="0"/>
            </a:br>
            <a:r>
              <a:rPr lang="en-US" sz="2000" dirty="0"/>
              <a:t>[line 25]</a:t>
            </a:r>
          </a:p>
        </p:txBody>
      </p:sp>
    </p:spTree>
    <p:extLst>
      <p:ext uri="{BB962C8B-B14F-4D97-AF65-F5344CB8AC3E}">
        <p14:creationId xmlns:p14="http://schemas.microsoft.com/office/powerpoint/2010/main" val="308855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2F28-68AF-15E1-A20E-E695D03946A3}"/>
              </a:ext>
            </a:extLst>
          </p:cNvPr>
          <p:cNvSpPr>
            <a:spLocks noGrp="1"/>
          </p:cNvSpPr>
          <p:nvPr>
            <p:ph type="title"/>
          </p:nvPr>
        </p:nvSpPr>
        <p:spPr>
          <a:xfrm>
            <a:off x="1249327" y="360295"/>
            <a:ext cx="5868510" cy="697047"/>
          </a:xfrm>
        </p:spPr>
        <p:txBody>
          <a:bodyPr/>
          <a:lstStyle/>
          <a:p>
            <a:r>
              <a:rPr lang="en-US" dirty="0"/>
              <a:t>Update appointment status</a:t>
            </a:r>
          </a:p>
        </p:txBody>
      </p:sp>
      <p:pic>
        <p:nvPicPr>
          <p:cNvPr id="6" name="Content Placeholder 5">
            <a:extLst>
              <a:ext uri="{FF2B5EF4-FFF2-40B4-BE49-F238E27FC236}">
                <a16:creationId xmlns:a16="http://schemas.microsoft.com/office/drawing/2014/main" id="{13D0CD55-2883-3027-00D6-C2D92A65F75A}"/>
              </a:ext>
            </a:extLst>
          </p:cNvPr>
          <p:cNvPicPr>
            <a:picLocks noGrp="1" noChangeAspect="1"/>
          </p:cNvPicPr>
          <p:nvPr>
            <p:ph idx="1"/>
          </p:nvPr>
        </p:nvPicPr>
        <p:blipFill>
          <a:blip r:embed="rId2"/>
          <a:stretch>
            <a:fillRect/>
          </a:stretch>
        </p:blipFill>
        <p:spPr>
          <a:xfrm>
            <a:off x="1457014" y="2331518"/>
            <a:ext cx="9277972" cy="4012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683D33D4-126F-43E5-96AA-EF645F252743}"/>
              </a:ext>
            </a:extLst>
          </p:cNvPr>
          <p:cNvSpPr>
            <a:spLocks noGrp="1"/>
          </p:cNvSpPr>
          <p:nvPr>
            <p:ph type="body" sz="half" idx="2"/>
          </p:nvPr>
        </p:nvSpPr>
        <p:spPr>
          <a:xfrm>
            <a:off x="1249327" y="1218863"/>
            <a:ext cx="10464786" cy="885065"/>
          </a:xfrm>
        </p:spPr>
        <p:txBody>
          <a:bodyPr>
            <a:normAutofit/>
          </a:bodyPr>
          <a:lstStyle/>
          <a:p>
            <a:r>
              <a:rPr lang="en-US" sz="2000" dirty="0"/>
              <a:t>Real-world use: Receptionist marking patient as arrived/completed/no-show.</a:t>
            </a:r>
          </a:p>
          <a:p>
            <a:r>
              <a:rPr lang="en-US" sz="2000" dirty="0"/>
              <a:t>Note¹ – New status passed in from web query in </a:t>
            </a:r>
            <a:r>
              <a:rPr lang="en-US" sz="2000" dirty="0">
                <a:latin typeface="Consolas" panose="020B0609020204030204" pitchFamily="49" charset="0"/>
              </a:rPr>
              <a:t>SET</a:t>
            </a:r>
            <a:r>
              <a:rPr lang="en-US" sz="2000" dirty="0"/>
              <a:t> clause. [line 2]</a:t>
            </a:r>
          </a:p>
        </p:txBody>
      </p:sp>
    </p:spTree>
    <p:extLst>
      <p:ext uri="{BB962C8B-B14F-4D97-AF65-F5344CB8AC3E}">
        <p14:creationId xmlns:p14="http://schemas.microsoft.com/office/powerpoint/2010/main" val="7907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82AA5-93EB-7AFA-5AF0-B55F5A852DD8}"/>
              </a:ext>
            </a:extLst>
          </p:cNvPr>
          <p:cNvSpPr>
            <a:spLocks noGrp="1"/>
          </p:cNvSpPr>
          <p:nvPr>
            <p:ph type="title"/>
          </p:nvPr>
        </p:nvSpPr>
        <p:spPr>
          <a:xfrm>
            <a:off x="346165" y="512565"/>
            <a:ext cx="3707675" cy="1435664"/>
          </a:xfrm>
        </p:spPr>
        <p:txBody>
          <a:bodyPr vert="horz" lIns="91440" tIns="45720" rIns="91440" bIns="45720" rtlCol="0" anchor="b">
            <a:normAutofit/>
          </a:bodyPr>
          <a:lstStyle/>
          <a:p>
            <a:r>
              <a:rPr lang="en-US" kern="1200" dirty="0">
                <a:solidFill>
                  <a:schemeClr val="tx1"/>
                </a:solidFill>
                <a:latin typeface="+mj-lt"/>
                <a:ea typeface="+mj-ea"/>
                <a:cs typeface="+mj-cs"/>
              </a:rPr>
              <a:t>Delete cancelled appointments from history</a:t>
            </a:r>
          </a:p>
        </p:txBody>
      </p:sp>
      <p:sp>
        <p:nvSpPr>
          <p:cNvPr id="4" name="Text Placeholder 3">
            <a:extLst>
              <a:ext uri="{FF2B5EF4-FFF2-40B4-BE49-F238E27FC236}">
                <a16:creationId xmlns:a16="http://schemas.microsoft.com/office/drawing/2014/main" id="{FAF131C4-B7EC-4DE2-A678-5DDC21252900}"/>
              </a:ext>
            </a:extLst>
          </p:cNvPr>
          <p:cNvSpPr>
            <a:spLocks noGrp="1"/>
          </p:cNvSpPr>
          <p:nvPr>
            <p:ph type="body" sz="half" idx="2"/>
          </p:nvPr>
        </p:nvSpPr>
        <p:spPr>
          <a:xfrm>
            <a:off x="346165" y="1948229"/>
            <a:ext cx="3707675" cy="4549390"/>
          </a:xfrm>
        </p:spPr>
        <p:txBody>
          <a:bodyPr vert="horz" lIns="91440" tIns="45720" rIns="91440" bIns="45720" rtlCol="0">
            <a:normAutofit/>
          </a:bodyPr>
          <a:lstStyle/>
          <a:p>
            <a:r>
              <a:rPr lang="en-US" sz="2000" dirty="0"/>
              <a:t>@param cleanup_date: Specific date to clean up before (e.g., '2024-03-01’) or </a:t>
            </a:r>
            <a:r>
              <a:rPr lang="en-US" sz="2000" dirty="0">
                <a:latin typeface="Consolas" panose="020B0609020204030204" pitchFamily="49" charset="0"/>
              </a:rPr>
              <a:t>NULL</a:t>
            </a:r>
            <a:br>
              <a:rPr lang="en-US" sz="2000" dirty="0"/>
            </a:br>
            <a:r>
              <a:rPr lang="en-US" sz="2000" dirty="0"/>
              <a:t>@param cleanup_days: Number of days back to clean up (e.g., 30) or </a:t>
            </a:r>
            <a:r>
              <a:rPr lang="en-US" sz="2000" dirty="0">
                <a:latin typeface="Consolas" panose="020B0609020204030204" pitchFamily="49" charset="0"/>
              </a:rPr>
              <a:t>NULL</a:t>
            </a:r>
          </a:p>
          <a:p>
            <a:r>
              <a:rPr lang="en-US" sz="2000" dirty="0"/>
              <a:t>Real-world use: Cleaning up cancelled appointments older than X days that have no associated treatments.</a:t>
            </a:r>
          </a:p>
          <a:p>
            <a:r>
              <a:rPr lang="en-US" sz="2000" dirty="0"/>
              <a:t>Note¹ – The item passed from the web form could possibly be a date or a period of time (in days). This is handled in the </a:t>
            </a:r>
            <a:r>
              <a:rPr lang="en-US" sz="2000" dirty="0">
                <a:latin typeface="Consolas" panose="020B0609020204030204" pitchFamily="49" charset="0"/>
              </a:rPr>
              <a:t>CASE</a:t>
            </a:r>
            <a:r>
              <a:rPr lang="en-US" sz="2000" dirty="0"/>
              <a:t> statement. [line 5-8]</a:t>
            </a:r>
          </a:p>
        </p:txBody>
      </p:sp>
      <p:pic>
        <p:nvPicPr>
          <p:cNvPr id="19" name="Content Placeholder 18" descr="A screenshot of a computer program&#10;&#10;Description automatically generated">
            <a:extLst>
              <a:ext uri="{FF2B5EF4-FFF2-40B4-BE49-F238E27FC236}">
                <a16:creationId xmlns:a16="http://schemas.microsoft.com/office/drawing/2014/main" id="{6914CB7B-2C7E-635B-A749-EB2A3D7E9717}"/>
              </a:ext>
            </a:extLst>
          </p:cNvPr>
          <p:cNvPicPr>
            <a:picLocks noGrp="1" noChangeAspect="1"/>
          </p:cNvPicPr>
          <p:nvPr>
            <p:ph idx="1"/>
          </p:nvPr>
        </p:nvPicPr>
        <p:blipFill>
          <a:blip r:embed="rId2"/>
          <a:stretch>
            <a:fillRect/>
          </a:stretch>
        </p:blipFill>
        <p:spPr>
          <a:xfrm>
            <a:off x="4282746" y="1154305"/>
            <a:ext cx="7710831" cy="4549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836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D053D-6964-F183-C9AD-22E77499B231}"/>
              </a:ext>
            </a:extLst>
          </p:cNvPr>
          <p:cNvSpPr>
            <a:spLocks noGrp="1"/>
          </p:cNvSpPr>
          <p:nvPr>
            <p:ph type="title"/>
          </p:nvPr>
        </p:nvSpPr>
        <p:spPr>
          <a:xfrm>
            <a:off x="1362074" y="1392632"/>
            <a:ext cx="6417314" cy="949584"/>
          </a:xfrm>
        </p:spPr>
        <p:txBody>
          <a:bodyPr vert="horz" lIns="91440" tIns="45720" rIns="91440" bIns="45720" rtlCol="0" anchor="b">
            <a:normAutofit/>
          </a:bodyPr>
          <a:lstStyle/>
          <a:p>
            <a:r>
              <a:rPr lang="en-US" sz="4000" kern="1200" dirty="0">
                <a:solidFill>
                  <a:schemeClr val="tx1"/>
                </a:solidFill>
                <a:latin typeface="+mj-lt"/>
                <a:ea typeface="+mj-ea"/>
                <a:cs typeface="+mj-cs"/>
              </a:rPr>
              <a:t>Description/Business Purpose</a:t>
            </a:r>
          </a:p>
        </p:txBody>
      </p:sp>
      <p:sp>
        <p:nvSpPr>
          <p:cNvPr id="3" name="Text Placeholder 2">
            <a:extLst>
              <a:ext uri="{FF2B5EF4-FFF2-40B4-BE49-F238E27FC236}">
                <a16:creationId xmlns:a16="http://schemas.microsoft.com/office/drawing/2014/main" id="{4AD5CFCA-CDCB-0730-A5E2-5D3AB99BE241}"/>
              </a:ext>
            </a:extLst>
          </p:cNvPr>
          <p:cNvSpPr>
            <a:spLocks noGrp="1"/>
          </p:cNvSpPr>
          <p:nvPr>
            <p:ph type="body" idx="1"/>
          </p:nvPr>
        </p:nvSpPr>
        <p:spPr>
          <a:xfrm>
            <a:off x="2298491" y="2700419"/>
            <a:ext cx="4017432" cy="3360461"/>
          </a:xfrm>
        </p:spPr>
        <p:txBody>
          <a:bodyPr vert="horz" lIns="91440" tIns="45720" rIns="91440" bIns="45720" rtlCol="0">
            <a:normAutofit/>
          </a:bodyPr>
          <a:lstStyle/>
          <a:p>
            <a:endParaRPr lang="en-US" sz="1700" kern="1200" dirty="0">
              <a:solidFill>
                <a:schemeClr val="tx1"/>
              </a:solidFill>
              <a:latin typeface="+mn-lt"/>
              <a:ea typeface="+mn-ea"/>
              <a:cs typeface="+mn-cs"/>
            </a:endParaRPr>
          </a:p>
          <a:p>
            <a:r>
              <a:rPr lang="en-US" sz="1700" kern="1200" dirty="0">
                <a:solidFill>
                  <a:schemeClr val="tx1"/>
                </a:solidFill>
                <a:latin typeface="+mn-lt"/>
                <a:ea typeface="+mn-ea"/>
                <a:cs typeface="+mn-cs"/>
              </a:rPr>
              <a:t>The Hospital Management System helps hospitals run smoothly by keeping track of patient info, scheduling appointments, handling bills, and maintaining system resources. It makes it easier for staff to manage their work, reduces mistakes, and ensures patients get the best care possible.</a:t>
            </a:r>
          </a:p>
        </p:txBody>
      </p:sp>
      <p:pic>
        <p:nvPicPr>
          <p:cNvPr id="7" name="Graphic 6" descr="Hospital">
            <a:extLst>
              <a:ext uri="{FF2B5EF4-FFF2-40B4-BE49-F238E27FC236}">
                <a16:creationId xmlns:a16="http://schemas.microsoft.com/office/drawing/2014/main" id="{FCFFB7B4-847F-F264-0B48-F038654FD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Hospital">
            <a:extLst>
              <a:ext uri="{FF2B5EF4-FFF2-40B4-BE49-F238E27FC236}">
                <a16:creationId xmlns:a16="http://schemas.microsoft.com/office/drawing/2014/main" id="{C189DAF5-C325-4C33-958C-C0A0B095B0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18632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0CF53-9F9F-0393-88AD-64D66667B914}"/>
              </a:ext>
            </a:extLst>
          </p:cNvPr>
          <p:cNvSpPr>
            <a:spLocks noGrp="1"/>
          </p:cNvSpPr>
          <p:nvPr>
            <p:ph type="title"/>
          </p:nvPr>
        </p:nvSpPr>
        <p:spPr>
          <a:xfrm>
            <a:off x="2163180" y="5523891"/>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Entity Relationship Diagram (ERD)</a:t>
            </a:r>
          </a:p>
        </p:txBody>
      </p:sp>
      <p:grpSp>
        <p:nvGrpSpPr>
          <p:cNvPr id="57" name="Group 5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58" name="Freeform: Shape 5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Network Diagram">
            <a:extLst>
              <a:ext uri="{FF2B5EF4-FFF2-40B4-BE49-F238E27FC236}">
                <a16:creationId xmlns:a16="http://schemas.microsoft.com/office/drawing/2014/main" id="{B27EC278-1FC6-A9E4-F423-D76D39926E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856" y="2489848"/>
            <a:ext cx="2836567" cy="2836567"/>
          </a:xfrm>
          <a:prstGeom prst="rect">
            <a:avLst/>
          </a:prstGeom>
        </p:spPr>
      </p:pic>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963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330F14F2-AC47-1D7C-AA19-4E53BAF6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37" t="242" r="56801" b="30721"/>
          <a:stretch/>
        </p:blipFill>
        <p:spPr>
          <a:xfrm>
            <a:off x="431801" y="23900"/>
            <a:ext cx="3750734" cy="6810200"/>
          </a:xfrm>
          <a:prstGeom prst="rect">
            <a:avLst/>
          </a:prstGeom>
        </p:spPr>
      </p:pic>
      <p:pic>
        <p:nvPicPr>
          <p:cNvPr id="6" name="Content Placeholder 4" descr="A screenshot of an entity relationship diagram">
            <a:extLst>
              <a:ext uri="{FF2B5EF4-FFF2-40B4-BE49-F238E27FC236}">
                <a16:creationId xmlns:a16="http://schemas.microsoft.com/office/drawing/2014/main" id="{9F1A720D-4C91-7B12-9082-030EE2788E7C}"/>
              </a:ext>
            </a:extLst>
          </p:cNvPr>
          <p:cNvPicPr>
            <a:picLocks noChangeAspect="1"/>
          </p:cNvPicPr>
          <p:nvPr/>
        </p:nvPicPr>
        <p:blipFill>
          <a:blip r:embed="rId2">
            <a:extLst>
              <a:ext uri="{28A0092B-C50C-407E-A947-70E740481C1C}">
                <a14:useLocalDpi xmlns:a14="http://schemas.microsoft.com/office/drawing/2010/main" val="0"/>
              </a:ext>
            </a:extLst>
          </a:blip>
          <a:srcRect l="43000" t="521" r="-194" b="60017"/>
          <a:stretch/>
        </p:blipFill>
        <p:spPr>
          <a:xfrm>
            <a:off x="4425797" y="491066"/>
            <a:ext cx="7643217" cy="5875867"/>
          </a:xfrm>
          <a:prstGeom prst="rect">
            <a:avLst/>
          </a:prstGeom>
        </p:spPr>
      </p:pic>
      <p:sp>
        <p:nvSpPr>
          <p:cNvPr id="10" name="TextBox 9">
            <a:extLst>
              <a:ext uri="{FF2B5EF4-FFF2-40B4-BE49-F238E27FC236}">
                <a16:creationId xmlns:a16="http://schemas.microsoft.com/office/drawing/2014/main" id="{21F58220-06EA-BD41-E056-1D70F880FE06}"/>
              </a:ext>
            </a:extLst>
          </p:cNvPr>
          <p:cNvSpPr txBox="1"/>
          <p:nvPr/>
        </p:nvSpPr>
        <p:spPr>
          <a:xfrm>
            <a:off x="5318527" y="-4441799"/>
            <a:ext cx="2928879" cy="369332"/>
          </a:xfrm>
          <a:prstGeom prst="rect">
            <a:avLst/>
          </a:prstGeom>
          <a:noFill/>
        </p:spPr>
        <p:txBody>
          <a:bodyPr wrap="none" rtlCol="0">
            <a:spAutoFit/>
          </a:bodyPr>
          <a:lstStyle/>
          <a:p>
            <a:r>
              <a:rPr lang="en-US" dirty="0"/>
              <a:t>Don’t change slide on scroll</a:t>
            </a:r>
          </a:p>
        </p:txBody>
      </p:sp>
      <p:sp>
        <p:nvSpPr>
          <p:cNvPr id="11" name="TextBox 10">
            <a:extLst>
              <a:ext uri="{FF2B5EF4-FFF2-40B4-BE49-F238E27FC236}">
                <a16:creationId xmlns:a16="http://schemas.microsoft.com/office/drawing/2014/main" id="{5609870D-3F97-AF13-F13C-B94F3543ED7E}"/>
              </a:ext>
            </a:extLst>
          </p:cNvPr>
          <p:cNvSpPr txBox="1"/>
          <p:nvPr/>
        </p:nvSpPr>
        <p:spPr>
          <a:xfrm>
            <a:off x="4989509" y="14031166"/>
            <a:ext cx="2928879" cy="369332"/>
          </a:xfrm>
          <a:prstGeom prst="rect">
            <a:avLst/>
          </a:prstGeom>
          <a:noFill/>
        </p:spPr>
        <p:txBody>
          <a:bodyPr wrap="none" rtlCol="0">
            <a:spAutoFit/>
          </a:bodyPr>
          <a:lstStyle/>
          <a:p>
            <a:r>
              <a:rPr lang="en-US" dirty="0"/>
              <a:t>Don’t change slide on scroll</a:t>
            </a:r>
          </a:p>
        </p:txBody>
      </p:sp>
    </p:spTree>
    <p:extLst>
      <p:ext uri="{BB962C8B-B14F-4D97-AF65-F5344CB8AC3E}">
        <p14:creationId xmlns:p14="http://schemas.microsoft.com/office/powerpoint/2010/main" val="36189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Medicine outline">
            <a:extLst>
              <a:ext uri="{FF2B5EF4-FFF2-40B4-BE49-F238E27FC236}">
                <a16:creationId xmlns:a16="http://schemas.microsoft.com/office/drawing/2014/main" id="{EE1C93BF-0A99-5360-2AFB-6EEBFDB6B48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253807" y="1123527"/>
            <a:ext cx="4604800" cy="4604800"/>
          </a:xfrm>
          <a:prstGeom prst="rect">
            <a:avLst/>
          </a:prstGeom>
        </p:spPr>
      </p:pic>
      <p:cxnSp>
        <p:nvCxnSpPr>
          <p:cNvPr id="20" name="Straight Connector 19">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EEE840"/>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screenshot of an entity relationship diagram">
            <a:extLst>
              <a:ext uri="{FF2B5EF4-FFF2-40B4-BE49-F238E27FC236}">
                <a16:creationId xmlns:a16="http://schemas.microsoft.com/office/drawing/2014/main" id="{9BF1655C-35A6-68F2-2EF3-940AEA506353}"/>
              </a:ext>
            </a:extLst>
          </p:cNvPr>
          <p:cNvPicPr>
            <a:picLocks noChangeAspect="1"/>
          </p:cNvPicPr>
          <p:nvPr/>
        </p:nvPicPr>
        <p:blipFill>
          <a:blip r:embed="rId4">
            <a:extLst>
              <a:ext uri="{28A0092B-C50C-407E-A947-70E740481C1C}">
                <a14:useLocalDpi xmlns:a14="http://schemas.microsoft.com/office/drawing/2010/main" val="0"/>
              </a:ext>
            </a:extLst>
          </a:blip>
          <a:srcRect l="43244" t="39340" r="-1"/>
          <a:stretch/>
        </p:blipFill>
        <p:spPr>
          <a:xfrm>
            <a:off x="5858607" y="46375"/>
            <a:ext cx="5681134" cy="6765249"/>
          </a:xfrm>
          <a:prstGeom prst="rect">
            <a:avLst/>
          </a:prstGeom>
        </p:spPr>
      </p:pic>
    </p:spTree>
    <p:extLst>
      <p:ext uri="{BB962C8B-B14F-4D97-AF65-F5344CB8AC3E}">
        <p14:creationId xmlns:p14="http://schemas.microsoft.com/office/powerpoint/2010/main" val="527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DDE95-E64B-2B61-E4CA-FAC0D999EE5F}"/>
              </a:ext>
            </a:extLst>
          </p:cNvPr>
          <p:cNvPicPr>
            <a:picLocks noChangeAspect="1"/>
          </p:cNvPicPr>
          <p:nvPr/>
        </p:nvPicPr>
        <p:blipFill>
          <a:blip r:embed="rId3">
            <a:extLst>
              <a:ext uri="{28A0092B-C50C-407E-A947-70E740481C1C}">
                <a14:useLocalDpi xmlns:a14="http://schemas.microsoft.com/office/drawing/2010/main" val="0"/>
              </a:ext>
            </a:extLst>
          </a:blip>
          <a:srcRect r="1631"/>
          <a:stretch/>
        </p:blipFill>
        <p:spPr>
          <a:xfrm>
            <a:off x="96252" y="821120"/>
            <a:ext cx="11993079" cy="6036880"/>
          </a:xfrm>
          <a:prstGeom prst="rect">
            <a:avLst/>
          </a:prstGeom>
        </p:spPr>
      </p:pic>
      <p:sp>
        <p:nvSpPr>
          <p:cNvPr id="6" name="Title 1">
            <a:extLst>
              <a:ext uri="{FF2B5EF4-FFF2-40B4-BE49-F238E27FC236}">
                <a16:creationId xmlns:a16="http://schemas.microsoft.com/office/drawing/2014/main" id="{34C7F935-C399-F50F-1098-163A26CD347F}"/>
              </a:ext>
            </a:extLst>
          </p:cNvPr>
          <p:cNvSpPr txBox="1">
            <a:spLocks/>
          </p:cNvSpPr>
          <p:nvPr/>
        </p:nvSpPr>
        <p:spPr>
          <a:xfrm>
            <a:off x="6092791" y="125675"/>
            <a:ext cx="5408014" cy="7758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2"/>
                </a:solidFill>
              </a:rPr>
              <a:t>Interface Form Mockups</a:t>
            </a:r>
          </a:p>
        </p:txBody>
      </p:sp>
    </p:spTree>
    <p:extLst>
      <p:ext uri="{BB962C8B-B14F-4D97-AF65-F5344CB8AC3E}">
        <p14:creationId xmlns:p14="http://schemas.microsoft.com/office/powerpoint/2010/main" val="131283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5DD5D-BB5A-780E-922B-BF93AEC591BA}"/>
              </a:ext>
            </a:extLst>
          </p:cNvPr>
          <p:cNvPicPr>
            <a:picLocks noChangeAspect="1"/>
          </p:cNvPicPr>
          <p:nvPr/>
        </p:nvPicPr>
        <p:blipFill>
          <a:blip r:embed="rId3">
            <a:extLst>
              <a:ext uri="{28A0092B-C50C-407E-A947-70E740481C1C}">
                <a14:useLocalDpi xmlns:a14="http://schemas.microsoft.com/office/drawing/2010/main" val="0"/>
              </a:ext>
            </a:extLst>
          </a:blip>
          <a:srcRect b="1474"/>
          <a:stretch/>
        </p:blipFill>
        <p:spPr>
          <a:xfrm>
            <a:off x="143465" y="50532"/>
            <a:ext cx="11905069" cy="6756935"/>
          </a:xfrm>
          <a:prstGeom prst="rect">
            <a:avLst/>
          </a:prstGeom>
        </p:spPr>
      </p:pic>
    </p:spTree>
    <p:extLst>
      <p:ext uri="{BB962C8B-B14F-4D97-AF65-F5344CB8AC3E}">
        <p14:creationId xmlns:p14="http://schemas.microsoft.com/office/powerpoint/2010/main" val="321208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4FB82-6E16-398A-0293-419C5EA1C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7" y="169933"/>
            <a:ext cx="11210226" cy="9364808"/>
          </a:xfrm>
          <a:prstGeom prst="rect">
            <a:avLst/>
          </a:prstGeom>
        </p:spPr>
      </p:pic>
    </p:spTree>
    <p:extLst>
      <p:ext uri="{BB962C8B-B14F-4D97-AF65-F5344CB8AC3E}">
        <p14:creationId xmlns:p14="http://schemas.microsoft.com/office/powerpoint/2010/main" val="368112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
            <a:extLst>
              <a:ext uri="{FF2B5EF4-FFF2-40B4-BE49-F238E27FC236}">
                <a16:creationId xmlns:a16="http://schemas.microsoft.com/office/drawing/2014/main" id="{BBC68A8E-35F6-C3F9-C39C-0261E899C044}"/>
              </a:ext>
            </a:extLst>
          </p:cNvPr>
          <p:cNvPicPr>
            <a:picLocks noChangeAspect="1"/>
          </p:cNvPicPr>
          <p:nvPr/>
        </p:nvPicPr>
        <p:blipFill>
          <a:blip r:embed="rId3">
            <a:extLst>
              <a:ext uri="{28A0092B-C50C-407E-A947-70E740481C1C}">
                <a14:useLocalDpi xmlns:a14="http://schemas.microsoft.com/office/drawing/2010/main" val="0"/>
              </a:ext>
            </a:extLst>
          </a:blip>
          <a:srcRect l="1" r="1079"/>
          <a:stretch/>
        </p:blipFill>
        <p:spPr>
          <a:xfrm>
            <a:off x="65772" y="347688"/>
            <a:ext cx="11985057" cy="6162623"/>
          </a:xfrm>
          <a:prstGeom prst="rect">
            <a:avLst/>
          </a:prstGeom>
        </p:spPr>
      </p:pic>
    </p:spTree>
    <p:extLst>
      <p:ext uri="{BB962C8B-B14F-4D97-AF65-F5344CB8AC3E}">
        <p14:creationId xmlns:p14="http://schemas.microsoft.com/office/powerpoint/2010/main" val="3264604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TotalTime>
  <Words>507</Words>
  <Application>Microsoft Office PowerPoint</Application>
  <PresentationFormat>Widescreen</PresentationFormat>
  <Paragraphs>50</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Consolas</vt:lpstr>
      <vt:lpstr>Office Theme</vt:lpstr>
      <vt:lpstr>Hospital Management System</vt:lpstr>
      <vt:lpstr>Description/Business Purpose</vt:lpstr>
      <vt:lpstr>Entity Relationship Diagram (ERD)</vt:lpstr>
      <vt:lpstr>PowerPoint Presentation</vt:lpstr>
      <vt:lpstr>PowerPoint Presentation</vt:lpstr>
      <vt:lpstr>PowerPoint Presentation</vt:lpstr>
      <vt:lpstr>PowerPoint Presentation</vt:lpstr>
      <vt:lpstr>PowerPoint Presentation</vt:lpstr>
      <vt:lpstr>PowerPoint Presentation</vt:lpstr>
      <vt:lpstr>CRUD Samples</vt:lpstr>
      <vt:lpstr>Appointment table creation</vt:lpstr>
      <vt:lpstr>Appointment inserts</vt:lpstr>
      <vt:lpstr>Find upcoming appointments for specific doctor</vt:lpstr>
      <vt:lpstr>Update appointment status</vt:lpstr>
      <vt:lpstr>Delete cancelled appointments from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Bird, Nathan</dc:creator>
  <cp:lastModifiedBy>Bird, Nathan</cp:lastModifiedBy>
  <cp:revision>12</cp:revision>
  <dcterms:created xsi:type="dcterms:W3CDTF">2024-12-10T04:47:30Z</dcterms:created>
  <dcterms:modified xsi:type="dcterms:W3CDTF">2024-12-11T04:35:20Z</dcterms:modified>
</cp:coreProperties>
</file>