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 id="262" r:id="rId6"/>
    <p:sldId id="263" r:id="rId7"/>
    <p:sldId id="257" r:id="rId8"/>
    <p:sldId id="264" r:id="rId9"/>
    <p:sldId id="265"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Dev\Code\Antlr\Deed\analysis\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Year</c:v>
                </c:pt>
              </c:strCache>
            </c:strRef>
          </c:tx>
          <c:spPr>
            <a:ln w="28575" cap="rnd">
              <a:solidFill>
                <a:schemeClr val="accent1"/>
              </a:solidFill>
              <a:round/>
            </a:ln>
            <a:effectLst/>
          </c:spPr>
          <c:marker>
            <c:symbol val="none"/>
          </c:marker>
          <c:cat>
            <c:numRef>
              <c:f>Sheet1!$A$2:$A$86</c:f>
              <c:numCache>
                <c:formatCode>General</c:formatCode>
                <c:ptCount val="85"/>
                <c:pt idx="0">
                  <c:v>1780</c:v>
                </c:pt>
                <c:pt idx="1">
                  <c:v>1785</c:v>
                </c:pt>
                <c:pt idx="2">
                  <c:v>1790</c:v>
                </c:pt>
                <c:pt idx="3">
                  <c:v>1795</c:v>
                </c:pt>
                <c:pt idx="4">
                  <c:v>1800</c:v>
                </c:pt>
                <c:pt idx="5">
                  <c:v>1805</c:v>
                </c:pt>
                <c:pt idx="6">
                  <c:v>1810</c:v>
                </c:pt>
                <c:pt idx="7">
                  <c:v>1815</c:v>
                </c:pt>
                <c:pt idx="8">
                  <c:v>1820</c:v>
                </c:pt>
                <c:pt idx="9">
                  <c:v>1825</c:v>
                </c:pt>
                <c:pt idx="10">
                  <c:v>1830</c:v>
                </c:pt>
                <c:pt idx="11">
                  <c:v>1835</c:v>
                </c:pt>
                <c:pt idx="12">
                  <c:v>1840</c:v>
                </c:pt>
                <c:pt idx="13">
                  <c:v>1845</c:v>
                </c:pt>
                <c:pt idx="14">
                  <c:v>1850</c:v>
                </c:pt>
                <c:pt idx="15">
                  <c:v>1855</c:v>
                </c:pt>
                <c:pt idx="16">
                  <c:v>1860</c:v>
                </c:pt>
                <c:pt idx="17">
                  <c:v>1865</c:v>
                </c:pt>
                <c:pt idx="18">
                  <c:v>1870</c:v>
                </c:pt>
                <c:pt idx="19">
                  <c:v>1875</c:v>
                </c:pt>
                <c:pt idx="20">
                  <c:v>1880</c:v>
                </c:pt>
                <c:pt idx="21">
                  <c:v>1885</c:v>
                </c:pt>
                <c:pt idx="22">
                  <c:v>1890</c:v>
                </c:pt>
                <c:pt idx="23">
                  <c:v>1895</c:v>
                </c:pt>
                <c:pt idx="24">
                  <c:v>1900</c:v>
                </c:pt>
                <c:pt idx="25">
                  <c:v>1905</c:v>
                </c:pt>
                <c:pt idx="26">
                  <c:v>1910</c:v>
                </c:pt>
                <c:pt idx="27">
                  <c:v>1915</c:v>
                </c:pt>
                <c:pt idx="28">
                  <c:v>1920</c:v>
                </c:pt>
                <c:pt idx="29">
                  <c:v>1925</c:v>
                </c:pt>
                <c:pt idx="30">
                  <c:v>1930</c:v>
                </c:pt>
                <c:pt idx="31">
                  <c:v>1935</c:v>
                </c:pt>
                <c:pt idx="32">
                  <c:v>1940</c:v>
                </c:pt>
                <c:pt idx="33">
                  <c:v>1945</c:v>
                </c:pt>
                <c:pt idx="34">
                  <c:v>1950</c:v>
                </c:pt>
                <c:pt idx="35">
                  <c:v>1955</c:v>
                </c:pt>
                <c:pt idx="36">
                  <c:v>1960</c:v>
                </c:pt>
                <c:pt idx="37">
                  <c:v>1965</c:v>
                </c:pt>
                <c:pt idx="38">
                  <c:v>1970</c:v>
                </c:pt>
                <c:pt idx="39">
                  <c:v>1971</c:v>
                </c:pt>
                <c:pt idx="40">
                  <c:v>1972</c:v>
                </c:pt>
                <c:pt idx="41">
                  <c:v>1973</c:v>
                </c:pt>
                <c:pt idx="42">
                  <c:v>1974</c:v>
                </c:pt>
                <c:pt idx="43">
                  <c:v>1975</c:v>
                </c:pt>
                <c:pt idx="44">
                  <c:v>1976</c:v>
                </c:pt>
                <c:pt idx="45">
                  <c:v>1977</c:v>
                </c:pt>
                <c:pt idx="46">
                  <c:v>1978</c:v>
                </c:pt>
                <c:pt idx="47">
                  <c:v>1979</c:v>
                </c:pt>
                <c:pt idx="48">
                  <c:v>1980</c:v>
                </c:pt>
                <c:pt idx="49">
                  <c:v>1981</c:v>
                </c:pt>
                <c:pt idx="50">
                  <c:v>1982</c:v>
                </c:pt>
                <c:pt idx="51">
                  <c:v>1983</c:v>
                </c:pt>
                <c:pt idx="52">
                  <c:v>1984</c:v>
                </c:pt>
                <c:pt idx="53">
                  <c:v>1985</c:v>
                </c:pt>
                <c:pt idx="54">
                  <c:v>1986</c:v>
                </c:pt>
                <c:pt idx="55">
                  <c:v>1987</c:v>
                </c:pt>
                <c:pt idx="56">
                  <c:v>1988</c:v>
                </c:pt>
                <c:pt idx="57">
                  <c:v>1989</c:v>
                </c:pt>
                <c:pt idx="58">
                  <c:v>1990</c:v>
                </c:pt>
                <c:pt idx="59">
                  <c:v>1991</c:v>
                </c:pt>
                <c:pt idx="60">
                  <c:v>1992</c:v>
                </c:pt>
                <c:pt idx="61">
                  <c:v>1993</c:v>
                </c:pt>
                <c:pt idx="62">
                  <c:v>1994</c:v>
                </c:pt>
                <c:pt idx="63">
                  <c:v>1995</c:v>
                </c:pt>
                <c:pt idx="64">
                  <c:v>1996</c:v>
                </c:pt>
                <c:pt idx="65">
                  <c:v>1997</c:v>
                </c:pt>
                <c:pt idx="66">
                  <c:v>1998</c:v>
                </c:pt>
                <c:pt idx="67">
                  <c:v>1999</c:v>
                </c:pt>
                <c:pt idx="68">
                  <c:v>2000</c:v>
                </c:pt>
                <c:pt idx="69">
                  <c:v>2001</c:v>
                </c:pt>
                <c:pt idx="70">
                  <c:v>2002</c:v>
                </c:pt>
                <c:pt idx="71">
                  <c:v>2003</c:v>
                </c:pt>
                <c:pt idx="72">
                  <c:v>2004</c:v>
                </c:pt>
                <c:pt idx="73">
                  <c:v>2005</c:v>
                </c:pt>
                <c:pt idx="74">
                  <c:v>2006</c:v>
                </c:pt>
                <c:pt idx="75">
                  <c:v>2007</c:v>
                </c:pt>
                <c:pt idx="76">
                  <c:v>2008</c:v>
                </c:pt>
                <c:pt idx="77">
                  <c:v>2009</c:v>
                </c:pt>
                <c:pt idx="78">
                  <c:v>2010</c:v>
                </c:pt>
                <c:pt idx="79">
                  <c:v>2011</c:v>
                </c:pt>
                <c:pt idx="80">
                  <c:v>2012</c:v>
                </c:pt>
                <c:pt idx="81">
                  <c:v>2013</c:v>
                </c:pt>
                <c:pt idx="82">
                  <c:v>2014</c:v>
                </c:pt>
                <c:pt idx="83">
                  <c:v>2015</c:v>
                </c:pt>
                <c:pt idx="84">
                  <c:v>2016</c:v>
                </c:pt>
              </c:numCache>
            </c:numRef>
          </c:cat>
          <c:val>
            <c:numRef>
              <c:f>Sheet1!$A$2:$A$86</c:f>
              <c:numCache>
                <c:formatCode>General</c:formatCode>
                <c:ptCount val="85"/>
                <c:pt idx="0">
                  <c:v>1780</c:v>
                </c:pt>
                <c:pt idx="1">
                  <c:v>1785</c:v>
                </c:pt>
                <c:pt idx="2">
                  <c:v>1790</c:v>
                </c:pt>
                <c:pt idx="3">
                  <c:v>1795</c:v>
                </c:pt>
                <c:pt idx="4">
                  <c:v>1800</c:v>
                </c:pt>
                <c:pt idx="5">
                  <c:v>1805</c:v>
                </c:pt>
                <c:pt idx="6">
                  <c:v>1810</c:v>
                </c:pt>
                <c:pt idx="7">
                  <c:v>1815</c:v>
                </c:pt>
                <c:pt idx="8">
                  <c:v>1820</c:v>
                </c:pt>
                <c:pt idx="9">
                  <c:v>1825</c:v>
                </c:pt>
                <c:pt idx="10">
                  <c:v>1830</c:v>
                </c:pt>
                <c:pt idx="11">
                  <c:v>1835</c:v>
                </c:pt>
                <c:pt idx="12">
                  <c:v>1840</c:v>
                </c:pt>
                <c:pt idx="13">
                  <c:v>1845</c:v>
                </c:pt>
                <c:pt idx="14">
                  <c:v>1850</c:v>
                </c:pt>
                <c:pt idx="15">
                  <c:v>1855</c:v>
                </c:pt>
                <c:pt idx="16">
                  <c:v>1860</c:v>
                </c:pt>
                <c:pt idx="17">
                  <c:v>1865</c:v>
                </c:pt>
                <c:pt idx="18">
                  <c:v>1870</c:v>
                </c:pt>
                <c:pt idx="19">
                  <c:v>1875</c:v>
                </c:pt>
                <c:pt idx="20">
                  <c:v>1880</c:v>
                </c:pt>
                <c:pt idx="21">
                  <c:v>1885</c:v>
                </c:pt>
                <c:pt idx="22">
                  <c:v>1890</c:v>
                </c:pt>
                <c:pt idx="23">
                  <c:v>1895</c:v>
                </c:pt>
                <c:pt idx="24">
                  <c:v>1900</c:v>
                </c:pt>
                <c:pt idx="25">
                  <c:v>1905</c:v>
                </c:pt>
                <c:pt idx="26">
                  <c:v>1910</c:v>
                </c:pt>
                <c:pt idx="27">
                  <c:v>1915</c:v>
                </c:pt>
                <c:pt idx="28">
                  <c:v>1920</c:v>
                </c:pt>
                <c:pt idx="29">
                  <c:v>1925</c:v>
                </c:pt>
                <c:pt idx="30">
                  <c:v>1930</c:v>
                </c:pt>
                <c:pt idx="31">
                  <c:v>1935</c:v>
                </c:pt>
                <c:pt idx="32">
                  <c:v>1940</c:v>
                </c:pt>
                <c:pt idx="33">
                  <c:v>1945</c:v>
                </c:pt>
                <c:pt idx="34">
                  <c:v>1950</c:v>
                </c:pt>
                <c:pt idx="35">
                  <c:v>1955</c:v>
                </c:pt>
                <c:pt idx="36">
                  <c:v>1960</c:v>
                </c:pt>
                <c:pt idx="37">
                  <c:v>1965</c:v>
                </c:pt>
                <c:pt idx="38">
                  <c:v>1970</c:v>
                </c:pt>
                <c:pt idx="39">
                  <c:v>1971</c:v>
                </c:pt>
                <c:pt idx="40">
                  <c:v>1972</c:v>
                </c:pt>
                <c:pt idx="41">
                  <c:v>1973</c:v>
                </c:pt>
                <c:pt idx="42">
                  <c:v>1974</c:v>
                </c:pt>
                <c:pt idx="43">
                  <c:v>1975</c:v>
                </c:pt>
                <c:pt idx="44">
                  <c:v>1976</c:v>
                </c:pt>
                <c:pt idx="45">
                  <c:v>1977</c:v>
                </c:pt>
                <c:pt idx="46">
                  <c:v>1978</c:v>
                </c:pt>
                <c:pt idx="47">
                  <c:v>1979</c:v>
                </c:pt>
                <c:pt idx="48">
                  <c:v>1980</c:v>
                </c:pt>
                <c:pt idx="49">
                  <c:v>1981</c:v>
                </c:pt>
                <c:pt idx="50">
                  <c:v>1982</c:v>
                </c:pt>
                <c:pt idx="51">
                  <c:v>1983</c:v>
                </c:pt>
                <c:pt idx="52">
                  <c:v>1984</c:v>
                </c:pt>
                <c:pt idx="53">
                  <c:v>1985</c:v>
                </c:pt>
                <c:pt idx="54">
                  <c:v>1986</c:v>
                </c:pt>
                <c:pt idx="55">
                  <c:v>1987</c:v>
                </c:pt>
                <c:pt idx="56">
                  <c:v>1988</c:v>
                </c:pt>
                <c:pt idx="57">
                  <c:v>1989</c:v>
                </c:pt>
                <c:pt idx="58">
                  <c:v>1990</c:v>
                </c:pt>
                <c:pt idx="59">
                  <c:v>1991</c:v>
                </c:pt>
                <c:pt idx="60">
                  <c:v>1992</c:v>
                </c:pt>
                <c:pt idx="61">
                  <c:v>1993</c:v>
                </c:pt>
                <c:pt idx="62">
                  <c:v>1994</c:v>
                </c:pt>
                <c:pt idx="63">
                  <c:v>1995</c:v>
                </c:pt>
                <c:pt idx="64">
                  <c:v>1996</c:v>
                </c:pt>
                <c:pt idx="65">
                  <c:v>1997</c:v>
                </c:pt>
                <c:pt idx="66">
                  <c:v>1998</c:v>
                </c:pt>
                <c:pt idx="67">
                  <c:v>1999</c:v>
                </c:pt>
                <c:pt idx="68">
                  <c:v>2000</c:v>
                </c:pt>
                <c:pt idx="69">
                  <c:v>2001</c:v>
                </c:pt>
                <c:pt idx="70">
                  <c:v>2002</c:v>
                </c:pt>
                <c:pt idx="71">
                  <c:v>2003</c:v>
                </c:pt>
                <c:pt idx="72">
                  <c:v>2004</c:v>
                </c:pt>
                <c:pt idx="73">
                  <c:v>2005</c:v>
                </c:pt>
                <c:pt idx="74">
                  <c:v>2006</c:v>
                </c:pt>
                <c:pt idx="75">
                  <c:v>2007</c:v>
                </c:pt>
                <c:pt idx="76">
                  <c:v>2008</c:v>
                </c:pt>
                <c:pt idx="77">
                  <c:v>2009</c:v>
                </c:pt>
                <c:pt idx="78">
                  <c:v>2010</c:v>
                </c:pt>
                <c:pt idx="79">
                  <c:v>2011</c:v>
                </c:pt>
                <c:pt idx="80">
                  <c:v>2012</c:v>
                </c:pt>
                <c:pt idx="81">
                  <c:v>2013</c:v>
                </c:pt>
                <c:pt idx="82">
                  <c:v>2014</c:v>
                </c:pt>
                <c:pt idx="83">
                  <c:v>2015</c:v>
                </c:pt>
                <c:pt idx="84">
                  <c:v>2016</c:v>
                </c:pt>
              </c:numCache>
            </c:numRef>
          </c:val>
          <c:smooth val="0"/>
          <c:extLst>
            <c:ext xmlns:c16="http://schemas.microsoft.com/office/drawing/2014/chart" uri="{C3380CC4-5D6E-409C-BE32-E72D297353CC}">
              <c16:uniqueId val="{00000000-3124-42EF-96D5-EAE0904B8392}"/>
            </c:ext>
          </c:extLst>
        </c:ser>
        <c:ser>
          <c:idx val="1"/>
          <c:order val="1"/>
          <c:tx>
            <c:strRef>
              <c:f>Sheet1!$B$1</c:f>
              <c:strCache>
                <c:ptCount val="1"/>
                <c:pt idx="0">
                  <c:v>Entries</c:v>
                </c:pt>
              </c:strCache>
            </c:strRef>
          </c:tx>
          <c:spPr>
            <a:ln w="28575" cap="rnd">
              <a:solidFill>
                <a:schemeClr val="accent2"/>
              </a:solidFill>
              <a:round/>
            </a:ln>
            <a:effectLst/>
          </c:spPr>
          <c:marker>
            <c:symbol val="none"/>
          </c:marker>
          <c:cat>
            <c:numRef>
              <c:f>Sheet1!$A$2:$A$86</c:f>
              <c:numCache>
                <c:formatCode>General</c:formatCode>
                <c:ptCount val="85"/>
                <c:pt idx="0">
                  <c:v>1780</c:v>
                </c:pt>
                <c:pt idx="1">
                  <c:v>1785</c:v>
                </c:pt>
                <c:pt idx="2">
                  <c:v>1790</c:v>
                </c:pt>
                <c:pt idx="3">
                  <c:v>1795</c:v>
                </c:pt>
                <c:pt idx="4">
                  <c:v>1800</c:v>
                </c:pt>
                <c:pt idx="5">
                  <c:v>1805</c:v>
                </c:pt>
                <c:pt idx="6">
                  <c:v>1810</c:v>
                </c:pt>
                <c:pt idx="7">
                  <c:v>1815</c:v>
                </c:pt>
                <c:pt idx="8">
                  <c:v>1820</c:v>
                </c:pt>
                <c:pt idx="9">
                  <c:v>1825</c:v>
                </c:pt>
                <c:pt idx="10">
                  <c:v>1830</c:v>
                </c:pt>
                <c:pt idx="11">
                  <c:v>1835</c:v>
                </c:pt>
                <c:pt idx="12">
                  <c:v>1840</c:v>
                </c:pt>
                <c:pt idx="13">
                  <c:v>1845</c:v>
                </c:pt>
                <c:pt idx="14">
                  <c:v>1850</c:v>
                </c:pt>
                <c:pt idx="15">
                  <c:v>1855</c:v>
                </c:pt>
                <c:pt idx="16">
                  <c:v>1860</c:v>
                </c:pt>
                <c:pt idx="17">
                  <c:v>1865</c:v>
                </c:pt>
                <c:pt idx="18">
                  <c:v>1870</c:v>
                </c:pt>
                <c:pt idx="19">
                  <c:v>1875</c:v>
                </c:pt>
                <c:pt idx="20">
                  <c:v>1880</c:v>
                </c:pt>
                <c:pt idx="21">
                  <c:v>1885</c:v>
                </c:pt>
                <c:pt idx="22">
                  <c:v>1890</c:v>
                </c:pt>
                <c:pt idx="23">
                  <c:v>1895</c:v>
                </c:pt>
                <c:pt idx="24">
                  <c:v>1900</c:v>
                </c:pt>
                <c:pt idx="25">
                  <c:v>1905</c:v>
                </c:pt>
                <c:pt idx="26">
                  <c:v>1910</c:v>
                </c:pt>
                <c:pt idx="27">
                  <c:v>1915</c:v>
                </c:pt>
                <c:pt idx="28">
                  <c:v>1920</c:v>
                </c:pt>
                <c:pt idx="29">
                  <c:v>1925</c:v>
                </c:pt>
                <c:pt idx="30">
                  <c:v>1930</c:v>
                </c:pt>
                <c:pt idx="31">
                  <c:v>1935</c:v>
                </c:pt>
                <c:pt idx="32">
                  <c:v>1940</c:v>
                </c:pt>
                <c:pt idx="33">
                  <c:v>1945</c:v>
                </c:pt>
                <c:pt idx="34">
                  <c:v>1950</c:v>
                </c:pt>
                <c:pt idx="35">
                  <c:v>1955</c:v>
                </c:pt>
                <c:pt idx="36">
                  <c:v>1960</c:v>
                </c:pt>
                <c:pt idx="37">
                  <c:v>1965</c:v>
                </c:pt>
                <c:pt idx="38">
                  <c:v>1970</c:v>
                </c:pt>
                <c:pt idx="39">
                  <c:v>1971</c:v>
                </c:pt>
                <c:pt idx="40">
                  <c:v>1972</c:v>
                </c:pt>
                <c:pt idx="41">
                  <c:v>1973</c:v>
                </c:pt>
                <c:pt idx="42">
                  <c:v>1974</c:v>
                </c:pt>
                <c:pt idx="43">
                  <c:v>1975</c:v>
                </c:pt>
                <c:pt idx="44">
                  <c:v>1976</c:v>
                </c:pt>
                <c:pt idx="45">
                  <c:v>1977</c:v>
                </c:pt>
                <c:pt idx="46">
                  <c:v>1978</c:v>
                </c:pt>
                <c:pt idx="47">
                  <c:v>1979</c:v>
                </c:pt>
                <c:pt idx="48">
                  <c:v>1980</c:v>
                </c:pt>
                <c:pt idx="49">
                  <c:v>1981</c:v>
                </c:pt>
                <c:pt idx="50">
                  <c:v>1982</c:v>
                </c:pt>
                <c:pt idx="51">
                  <c:v>1983</c:v>
                </c:pt>
                <c:pt idx="52">
                  <c:v>1984</c:v>
                </c:pt>
                <c:pt idx="53">
                  <c:v>1985</c:v>
                </c:pt>
                <c:pt idx="54">
                  <c:v>1986</c:v>
                </c:pt>
                <c:pt idx="55">
                  <c:v>1987</c:v>
                </c:pt>
                <c:pt idx="56">
                  <c:v>1988</c:v>
                </c:pt>
                <c:pt idx="57">
                  <c:v>1989</c:v>
                </c:pt>
                <c:pt idx="58">
                  <c:v>1990</c:v>
                </c:pt>
                <c:pt idx="59">
                  <c:v>1991</c:v>
                </c:pt>
                <c:pt idx="60">
                  <c:v>1992</c:v>
                </c:pt>
                <c:pt idx="61">
                  <c:v>1993</c:v>
                </c:pt>
                <c:pt idx="62">
                  <c:v>1994</c:v>
                </c:pt>
                <c:pt idx="63">
                  <c:v>1995</c:v>
                </c:pt>
                <c:pt idx="64">
                  <c:v>1996</c:v>
                </c:pt>
                <c:pt idx="65">
                  <c:v>1997</c:v>
                </c:pt>
                <c:pt idx="66">
                  <c:v>1998</c:v>
                </c:pt>
                <c:pt idx="67">
                  <c:v>1999</c:v>
                </c:pt>
                <c:pt idx="68">
                  <c:v>2000</c:v>
                </c:pt>
                <c:pt idx="69">
                  <c:v>2001</c:v>
                </c:pt>
                <c:pt idx="70">
                  <c:v>2002</c:v>
                </c:pt>
                <c:pt idx="71">
                  <c:v>2003</c:v>
                </c:pt>
                <c:pt idx="72">
                  <c:v>2004</c:v>
                </c:pt>
                <c:pt idx="73">
                  <c:v>2005</c:v>
                </c:pt>
                <c:pt idx="74">
                  <c:v>2006</c:v>
                </c:pt>
                <c:pt idx="75">
                  <c:v>2007</c:v>
                </c:pt>
                <c:pt idx="76">
                  <c:v>2008</c:v>
                </c:pt>
                <c:pt idx="77">
                  <c:v>2009</c:v>
                </c:pt>
                <c:pt idx="78">
                  <c:v>2010</c:v>
                </c:pt>
                <c:pt idx="79">
                  <c:v>2011</c:v>
                </c:pt>
                <c:pt idx="80">
                  <c:v>2012</c:v>
                </c:pt>
                <c:pt idx="81">
                  <c:v>2013</c:v>
                </c:pt>
                <c:pt idx="82">
                  <c:v>2014</c:v>
                </c:pt>
                <c:pt idx="83">
                  <c:v>2015</c:v>
                </c:pt>
                <c:pt idx="84">
                  <c:v>2016</c:v>
                </c:pt>
              </c:numCache>
            </c:numRef>
          </c:cat>
          <c:val>
            <c:numRef>
              <c:f>Sheet1!$B$2:$B$86</c:f>
              <c:numCache>
                <c:formatCode>General</c:formatCode>
                <c:ptCount val="85"/>
                <c:pt idx="0">
                  <c:v>3</c:v>
                </c:pt>
                <c:pt idx="1">
                  <c:v>2940</c:v>
                </c:pt>
                <c:pt idx="2">
                  <c:v>3668</c:v>
                </c:pt>
                <c:pt idx="3">
                  <c:v>3480</c:v>
                </c:pt>
                <c:pt idx="4">
                  <c:v>3862</c:v>
                </c:pt>
                <c:pt idx="5">
                  <c:v>3907</c:v>
                </c:pt>
                <c:pt idx="6">
                  <c:v>5132</c:v>
                </c:pt>
                <c:pt idx="7">
                  <c:v>6043</c:v>
                </c:pt>
                <c:pt idx="8">
                  <c:v>6572</c:v>
                </c:pt>
                <c:pt idx="9">
                  <c:v>9283</c:v>
                </c:pt>
                <c:pt idx="10">
                  <c:v>8158</c:v>
                </c:pt>
                <c:pt idx="11">
                  <c:v>7452</c:v>
                </c:pt>
                <c:pt idx="12">
                  <c:v>7842</c:v>
                </c:pt>
                <c:pt idx="13">
                  <c:v>7580</c:v>
                </c:pt>
                <c:pt idx="14">
                  <c:v>10571</c:v>
                </c:pt>
                <c:pt idx="15">
                  <c:v>11368</c:v>
                </c:pt>
                <c:pt idx="16">
                  <c:v>15178</c:v>
                </c:pt>
                <c:pt idx="17">
                  <c:v>15642</c:v>
                </c:pt>
                <c:pt idx="18">
                  <c:v>21065</c:v>
                </c:pt>
                <c:pt idx="19">
                  <c:v>29928</c:v>
                </c:pt>
                <c:pt idx="20">
                  <c:v>30138</c:v>
                </c:pt>
                <c:pt idx="21">
                  <c:v>27078</c:v>
                </c:pt>
                <c:pt idx="22">
                  <c:v>29959</c:v>
                </c:pt>
                <c:pt idx="23">
                  <c:v>38726</c:v>
                </c:pt>
                <c:pt idx="24">
                  <c:v>41443</c:v>
                </c:pt>
                <c:pt idx="25">
                  <c:v>42374</c:v>
                </c:pt>
                <c:pt idx="26">
                  <c:v>35234</c:v>
                </c:pt>
                <c:pt idx="27">
                  <c:v>33156</c:v>
                </c:pt>
                <c:pt idx="28">
                  <c:v>59138</c:v>
                </c:pt>
                <c:pt idx="29">
                  <c:v>46456</c:v>
                </c:pt>
                <c:pt idx="30">
                  <c:v>40795</c:v>
                </c:pt>
                <c:pt idx="31">
                  <c:v>45880</c:v>
                </c:pt>
                <c:pt idx="32">
                  <c:v>29165</c:v>
                </c:pt>
                <c:pt idx="33">
                  <c:v>40424</c:v>
                </c:pt>
                <c:pt idx="34">
                  <c:v>63581</c:v>
                </c:pt>
                <c:pt idx="35">
                  <c:v>73099</c:v>
                </c:pt>
                <c:pt idx="36">
                  <c:v>89351</c:v>
                </c:pt>
                <c:pt idx="37">
                  <c:v>103376</c:v>
                </c:pt>
                <c:pt idx="38">
                  <c:v>114613</c:v>
                </c:pt>
                <c:pt idx="39">
                  <c:v>151743</c:v>
                </c:pt>
                <c:pt idx="40">
                  <c:v>169401</c:v>
                </c:pt>
                <c:pt idx="41">
                  <c:v>186867</c:v>
                </c:pt>
                <c:pt idx="42">
                  <c:v>191762</c:v>
                </c:pt>
                <c:pt idx="43">
                  <c:v>207723</c:v>
                </c:pt>
                <c:pt idx="44">
                  <c:v>205586</c:v>
                </c:pt>
                <c:pt idx="45">
                  <c:v>214665</c:v>
                </c:pt>
                <c:pt idx="46">
                  <c:v>231762</c:v>
                </c:pt>
                <c:pt idx="47">
                  <c:v>232572</c:v>
                </c:pt>
                <c:pt idx="48">
                  <c:v>256624</c:v>
                </c:pt>
                <c:pt idx="49">
                  <c:v>262621</c:v>
                </c:pt>
                <c:pt idx="50">
                  <c:v>308115</c:v>
                </c:pt>
                <c:pt idx="51">
                  <c:v>335540</c:v>
                </c:pt>
                <c:pt idx="52">
                  <c:v>344324</c:v>
                </c:pt>
                <c:pt idx="53">
                  <c:v>318649</c:v>
                </c:pt>
                <c:pt idx="54">
                  <c:v>291678</c:v>
                </c:pt>
                <c:pt idx="55">
                  <c:v>299138</c:v>
                </c:pt>
                <c:pt idx="56">
                  <c:v>340872</c:v>
                </c:pt>
                <c:pt idx="57">
                  <c:v>361803</c:v>
                </c:pt>
                <c:pt idx="58">
                  <c:v>352328</c:v>
                </c:pt>
                <c:pt idx="59">
                  <c:v>346737</c:v>
                </c:pt>
                <c:pt idx="60">
                  <c:v>342702</c:v>
                </c:pt>
                <c:pt idx="61">
                  <c:v>307183</c:v>
                </c:pt>
                <c:pt idx="62">
                  <c:v>296729</c:v>
                </c:pt>
                <c:pt idx="63">
                  <c:v>263823</c:v>
                </c:pt>
                <c:pt idx="64">
                  <c:v>232764</c:v>
                </c:pt>
                <c:pt idx="65">
                  <c:v>199327</c:v>
                </c:pt>
                <c:pt idx="66">
                  <c:v>200471</c:v>
                </c:pt>
                <c:pt idx="67">
                  <c:v>193054</c:v>
                </c:pt>
                <c:pt idx="68">
                  <c:v>165222</c:v>
                </c:pt>
                <c:pt idx="69">
                  <c:v>133993</c:v>
                </c:pt>
                <c:pt idx="70">
                  <c:v>118769</c:v>
                </c:pt>
                <c:pt idx="71">
                  <c:v>122842</c:v>
                </c:pt>
                <c:pt idx="72">
                  <c:v>111827</c:v>
                </c:pt>
                <c:pt idx="73">
                  <c:v>90337</c:v>
                </c:pt>
                <c:pt idx="74">
                  <c:v>87908</c:v>
                </c:pt>
                <c:pt idx="75">
                  <c:v>78960</c:v>
                </c:pt>
                <c:pt idx="76">
                  <c:v>70607</c:v>
                </c:pt>
                <c:pt idx="77">
                  <c:v>51788</c:v>
                </c:pt>
                <c:pt idx="78">
                  <c:v>44464</c:v>
                </c:pt>
                <c:pt idx="79">
                  <c:v>40931</c:v>
                </c:pt>
                <c:pt idx="80">
                  <c:v>37470</c:v>
                </c:pt>
                <c:pt idx="81">
                  <c:v>34960</c:v>
                </c:pt>
                <c:pt idx="82">
                  <c:v>35922</c:v>
                </c:pt>
                <c:pt idx="83">
                  <c:v>10284</c:v>
                </c:pt>
                <c:pt idx="84">
                  <c:v>0</c:v>
                </c:pt>
              </c:numCache>
            </c:numRef>
          </c:val>
          <c:smooth val="0"/>
          <c:extLst>
            <c:ext xmlns:c16="http://schemas.microsoft.com/office/drawing/2014/chart" uri="{C3380CC4-5D6E-409C-BE32-E72D297353CC}">
              <c16:uniqueId val="{00000001-3124-42EF-96D5-EAE0904B8392}"/>
            </c:ext>
          </c:extLst>
        </c:ser>
        <c:dLbls>
          <c:showLegendKey val="0"/>
          <c:showVal val="0"/>
          <c:showCatName val="0"/>
          <c:showSerName val="0"/>
          <c:showPercent val="0"/>
          <c:showBubbleSize val="0"/>
        </c:dLbls>
        <c:smooth val="0"/>
        <c:axId val="1074794704"/>
        <c:axId val="988300144"/>
      </c:lineChart>
      <c:catAx>
        <c:axId val="107479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300144"/>
        <c:crosses val="autoZero"/>
        <c:auto val="1"/>
        <c:lblAlgn val="ctr"/>
        <c:lblOffset val="100"/>
        <c:noMultiLvlLbl val="0"/>
      </c:catAx>
      <c:valAx>
        <c:axId val="98830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4794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14C4-A9EC-447F-A42E-88A7AAC24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2C6F4D9-B29D-47D0-9BF6-F7258C3A1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1EF2B0-945A-4F70-AC8E-CAA05C8968E6}"/>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5F18B9B2-E402-4FC7-91BF-B258CF52C5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DFD2B1-F4EF-4A16-8667-44A310081FD9}"/>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89580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A76F-E0F9-4E67-AB51-29582AEFD6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BA122E-0FAE-45E7-967C-86E52E0E94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B7C31-3B1B-4C61-B05E-762DCFCD8381}"/>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447A54B3-235B-480E-BA6C-BD5BD53C8F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80AD5B-4D58-4F57-9BEB-38716300411D}"/>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305915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D0764-39CD-4C49-BF79-FCCE951A7D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2CEED2-49C6-4C96-A401-21F5C17C7F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D97AE-0DFD-4BB2-A2FA-BF93C4C8970C}"/>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0BA7440C-01D7-4DDA-ABA8-DC57BD5310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4B4BC5-84BB-4CFB-89D5-7370CD366DB2}"/>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2623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D2A4-67E3-4C9C-9E1C-7BDB890B40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6575A-98C8-4792-94F7-640ED6654D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1564AE-DEC6-4D46-97CC-C9B6BD15DE08}"/>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79F4665A-9B56-435E-918F-63E37593B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AF0332-5735-4294-A176-E1A70262FE74}"/>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12398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334-0725-401A-8C98-8205B74EB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EA26B3-7479-406B-936F-53136BD2D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345618-EDBF-4858-A978-131C9BA983FD}"/>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FECE0723-1866-45B9-B007-992C4B8C47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D8677B-FB0A-4CF7-837C-74CEF690A1E3}"/>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85423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0589-843C-488E-B1F6-23FE3903B8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3F74EB-4C0F-4432-B516-B7B6CA5F07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826E14-883B-4FA5-A52D-3193E783F0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56B6962-93AC-41FD-908C-D7F898D6D09B}"/>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6" name="Footer Placeholder 5">
            <a:extLst>
              <a:ext uri="{FF2B5EF4-FFF2-40B4-BE49-F238E27FC236}">
                <a16:creationId xmlns:a16="http://schemas.microsoft.com/office/drawing/2014/main" id="{A6A1A416-05D3-4482-8048-36B29F88B4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3A32B-E5A6-4FE6-9677-0027B97DD0EA}"/>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109686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2138-A11C-4758-ABA5-5B35DB63FCD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495C9C-9439-4BBD-AD15-CA0CBE713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7B3644-A0A2-4357-BA9A-EC2A91F219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C10F84-298D-410B-9F8D-823A68BB5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C2B35F-67AF-4F6A-A6EF-4595AAB659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026277-2FA1-44F3-8EF8-28B5F724643D}"/>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8" name="Footer Placeholder 7">
            <a:extLst>
              <a:ext uri="{FF2B5EF4-FFF2-40B4-BE49-F238E27FC236}">
                <a16:creationId xmlns:a16="http://schemas.microsoft.com/office/drawing/2014/main" id="{2AEE1FFF-135E-46A4-B6FF-F9348438B5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94F55C-72AD-4587-9238-2A50F5E86A42}"/>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6346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7AE4-4608-4147-AF3C-7C300B4CE4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0BBDD7-44AE-4EE9-8149-ECB0D0AAD11A}"/>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4" name="Footer Placeholder 3">
            <a:extLst>
              <a:ext uri="{FF2B5EF4-FFF2-40B4-BE49-F238E27FC236}">
                <a16:creationId xmlns:a16="http://schemas.microsoft.com/office/drawing/2014/main" id="{6B2B5082-C6E3-4179-B501-5F7B4543D03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1B01D4-9AE2-4D74-88EC-3565DE33E1AC}"/>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59162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BFEEB-CEB5-46E5-B6E3-9D8A23BFBED2}"/>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3" name="Footer Placeholder 2">
            <a:extLst>
              <a:ext uri="{FF2B5EF4-FFF2-40B4-BE49-F238E27FC236}">
                <a16:creationId xmlns:a16="http://schemas.microsoft.com/office/drawing/2014/main" id="{2ED6C2FD-644E-4EFE-8136-BC1659ECB0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FF25C-FA84-4461-A56E-59B658C16278}"/>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0342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882D-D4CD-4A6E-A8EB-538C61280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D94DE5-E52F-4A11-908D-8D6B105E0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24213E-989F-48D2-B165-ED87FD51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59A98C-81D1-4F5A-8EC7-5DCFAA547B1A}"/>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6" name="Footer Placeholder 5">
            <a:extLst>
              <a:ext uri="{FF2B5EF4-FFF2-40B4-BE49-F238E27FC236}">
                <a16:creationId xmlns:a16="http://schemas.microsoft.com/office/drawing/2014/main" id="{E0557FBE-1238-4407-B984-7EC25CAC31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6479CE-0061-4C91-8EB4-59C5DAC255FD}"/>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22243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7761-1178-4939-825F-F609DCB75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CB1457-E219-4AC0-B8BB-4B2BF1B70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355386-290D-4647-9E31-BCE3DE59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97FAD-FAC6-4A42-BCF1-3D530248962C}"/>
              </a:ext>
            </a:extLst>
          </p:cNvPr>
          <p:cNvSpPr>
            <a:spLocks noGrp="1"/>
          </p:cNvSpPr>
          <p:nvPr>
            <p:ph type="dt" sz="half" idx="10"/>
          </p:nvPr>
        </p:nvSpPr>
        <p:spPr/>
        <p:txBody>
          <a:bodyPr/>
          <a:lstStyle/>
          <a:p>
            <a:fld id="{71ACB29E-F238-412B-9666-158285FA94E2}" type="datetimeFigureOut">
              <a:rPr lang="en-GB" smtClean="0"/>
              <a:t>25/10/2018</a:t>
            </a:fld>
            <a:endParaRPr lang="en-GB"/>
          </a:p>
        </p:txBody>
      </p:sp>
      <p:sp>
        <p:nvSpPr>
          <p:cNvPr id="6" name="Footer Placeholder 5">
            <a:extLst>
              <a:ext uri="{FF2B5EF4-FFF2-40B4-BE49-F238E27FC236}">
                <a16:creationId xmlns:a16="http://schemas.microsoft.com/office/drawing/2014/main" id="{CF8E508A-89F4-4A53-B3EC-9BC863ADD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F97792-349B-47B8-88A6-D73739A331E9}"/>
              </a:ext>
            </a:extLst>
          </p:cNvPr>
          <p:cNvSpPr>
            <a:spLocks noGrp="1"/>
          </p:cNvSpPr>
          <p:nvPr>
            <p:ph type="sldNum" sz="quarter" idx="12"/>
          </p:nvPr>
        </p:nvSpPr>
        <p:spPr/>
        <p:txBody>
          <a:bodyPr/>
          <a:lstStyle/>
          <a:p>
            <a:fld id="{72C5A75C-BF75-4FF7-9613-64E87D9C9790}" type="slidenum">
              <a:rPr lang="en-GB" smtClean="0"/>
              <a:t>‹#›</a:t>
            </a:fld>
            <a:endParaRPr lang="en-GB"/>
          </a:p>
        </p:txBody>
      </p:sp>
    </p:spTree>
    <p:extLst>
      <p:ext uri="{BB962C8B-B14F-4D97-AF65-F5344CB8AC3E}">
        <p14:creationId xmlns:p14="http://schemas.microsoft.com/office/powerpoint/2010/main" val="160676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569EF-06BC-46C2-A9D8-D01929688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776685-E2BA-4734-8A25-72643DC1E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3837B1-294D-4646-8BF2-3E061C721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CB29E-F238-412B-9666-158285FA94E2}" type="datetimeFigureOut">
              <a:rPr lang="en-GB" smtClean="0"/>
              <a:t>25/10/2018</a:t>
            </a:fld>
            <a:endParaRPr lang="en-GB"/>
          </a:p>
        </p:txBody>
      </p:sp>
      <p:sp>
        <p:nvSpPr>
          <p:cNvPr id="5" name="Footer Placeholder 4">
            <a:extLst>
              <a:ext uri="{FF2B5EF4-FFF2-40B4-BE49-F238E27FC236}">
                <a16:creationId xmlns:a16="http://schemas.microsoft.com/office/drawing/2014/main" id="{3AA234C5-012A-495A-A87C-1510A096A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E2FEA7-1BC1-41CC-B35A-92CF145F6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5A75C-BF75-4FF7-9613-64E87D9C9790}" type="slidenum">
              <a:rPr lang="en-GB" smtClean="0"/>
              <a:t>‹#›</a:t>
            </a:fld>
            <a:endParaRPr lang="en-GB"/>
          </a:p>
        </p:txBody>
      </p:sp>
    </p:spTree>
    <p:extLst>
      <p:ext uri="{BB962C8B-B14F-4D97-AF65-F5344CB8AC3E}">
        <p14:creationId xmlns:p14="http://schemas.microsoft.com/office/powerpoint/2010/main" val="239741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85E8-9D4D-4792-BF87-FBF34E03E091}"/>
              </a:ext>
            </a:extLst>
          </p:cNvPr>
          <p:cNvSpPr>
            <a:spLocks noGrp="1"/>
          </p:cNvSpPr>
          <p:nvPr>
            <p:ph type="ctrTitle"/>
          </p:nvPr>
        </p:nvSpPr>
        <p:spPr/>
        <p:txBody>
          <a:bodyPr/>
          <a:lstStyle/>
          <a:p>
            <a:r>
              <a:rPr lang="en-GB"/>
              <a:t>Deed Index </a:t>
            </a:r>
            <a:endParaRPr lang="en-GB" sz="3600"/>
          </a:p>
        </p:txBody>
      </p:sp>
      <p:sp>
        <p:nvSpPr>
          <p:cNvPr id="3" name="Subtitle 2">
            <a:extLst>
              <a:ext uri="{FF2B5EF4-FFF2-40B4-BE49-F238E27FC236}">
                <a16:creationId xmlns:a16="http://schemas.microsoft.com/office/drawing/2014/main" id="{D82BB6C2-F65A-41E1-9680-CE55953D044A}"/>
              </a:ext>
            </a:extLst>
          </p:cNvPr>
          <p:cNvSpPr>
            <a:spLocks noGrp="1"/>
          </p:cNvSpPr>
          <p:nvPr>
            <p:ph type="subTitle" idx="1"/>
          </p:nvPr>
        </p:nvSpPr>
        <p:spPr/>
        <p:txBody>
          <a:bodyPr>
            <a:normAutofit/>
          </a:bodyPr>
          <a:lstStyle/>
          <a:p>
            <a:r>
              <a:rPr lang="en-GB" sz="3600"/>
              <a:t>Content, Structure and Design</a:t>
            </a:r>
          </a:p>
        </p:txBody>
      </p:sp>
    </p:spTree>
    <p:extLst>
      <p:ext uri="{BB962C8B-B14F-4D97-AF65-F5344CB8AC3E}">
        <p14:creationId xmlns:p14="http://schemas.microsoft.com/office/powerpoint/2010/main" val="166110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2D7-D0F5-4D45-8BAC-CC14675DF858}"/>
              </a:ext>
            </a:extLst>
          </p:cNvPr>
          <p:cNvSpPr>
            <a:spLocks noGrp="1"/>
          </p:cNvSpPr>
          <p:nvPr>
            <p:ph type="title"/>
          </p:nvPr>
        </p:nvSpPr>
        <p:spPr/>
        <p:txBody>
          <a:bodyPr/>
          <a:lstStyle/>
          <a:p>
            <a:r>
              <a:rPr lang="en-GB"/>
              <a:t>Abridgement Text Parsing</a:t>
            </a:r>
          </a:p>
        </p:txBody>
      </p:sp>
      <p:sp>
        <p:nvSpPr>
          <p:cNvPr id="3" name="Content Placeholder 2">
            <a:extLst>
              <a:ext uri="{FF2B5EF4-FFF2-40B4-BE49-F238E27FC236}">
                <a16:creationId xmlns:a16="http://schemas.microsoft.com/office/drawing/2014/main" id="{FFB3BF6A-7A32-400A-AB01-CF28A39CC003}"/>
              </a:ext>
            </a:extLst>
          </p:cNvPr>
          <p:cNvSpPr>
            <a:spLocks noGrp="1"/>
          </p:cNvSpPr>
          <p:nvPr>
            <p:ph idx="1"/>
          </p:nvPr>
        </p:nvSpPr>
        <p:spPr/>
        <p:txBody>
          <a:bodyPr/>
          <a:lstStyle/>
          <a:p>
            <a:r>
              <a:rPr lang="en-GB"/>
              <a:t>Uses a technology called lexical analysis and a tool called Antlr4</a:t>
            </a:r>
          </a:p>
          <a:p>
            <a:r>
              <a:rPr lang="en-GB"/>
              <a:t>Steps</a:t>
            </a:r>
          </a:p>
          <a:p>
            <a:pPr marL="971550" lvl="1" indent="-514350">
              <a:buFont typeface="+mj-lt"/>
              <a:buAutoNum type="arabicPeriod"/>
            </a:pPr>
            <a:r>
              <a:rPr lang="en-GB"/>
              <a:t>Correct spelling errors in the text</a:t>
            </a:r>
          </a:p>
          <a:p>
            <a:pPr marL="971550" lvl="1" indent="-514350">
              <a:buFont typeface="+mj-lt"/>
              <a:buAutoNum type="arabicPeriod"/>
            </a:pPr>
            <a:r>
              <a:rPr lang="en-GB"/>
              <a:t>Parse the text into high level blocks </a:t>
            </a:r>
          </a:p>
          <a:p>
            <a:pPr marL="971550" lvl="1" indent="-514350">
              <a:buFont typeface="+mj-lt"/>
              <a:buAutoNum type="arabicPeriod"/>
            </a:pPr>
            <a:r>
              <a:rPr lang="en-GB"/>
              <a:t>Parse each block using a pre-defined grammar to produce structured data </a:t>
            </a:r>
          </a:p>
          <a:p>
            <a:pPr marL="971550" lvl="1" indent="-514350">
              <a:buFont typeface="+mj-lt"/>
              <a:buAutoNum type="arabicPeriod"/>
            </a:pPr>
            <a:r>
              <a:rPr lang="en-GB"/>
              <a:t>If it fails to parse fall back to a less strict grammar or an alternate grammar</a:t>
            </a:r>
          </a:p>
          <a:p>
            <a:pPr marL="971550" lvl="1" indent="-514350">
              <a:buFont typeface="+mj-lt"/>
              <a:buAutoNum type="arabicPeriod"/>
            </a:pPr>
            <a:r>
              <a:rPr lang="en-GB"/>
              <a:t>Output the structure as JSON</a:t>
            </a:r>
          </a:p>
          <a:p>
            <a:pPr marL="971550" lvl="1" indent="-514350">
              <a:buFont typeface="+mj-lt"/>
              <a:buAutoNum type="arabicPeriod"/>
            </a:pPr>
            <a:endParaRPr lang="en-GB"/>
          </a:p>
          <a:p>
            <a:endParaRPr lang="en-GB"/>
          </a:p>
        </p:txBody>
      </p:sp>
    </p:spTree>
    <p:extLst>
      <p:ext uri="{BB962C8B-B14F-4D97-AF65-F5344CB8AC3E}">
        <p14:creationId xmlns:p14="http://schemas.microsoft.com/office/powerpoint/2010/main" val="284051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2D7-D0F5-4D45-8BAC-CC14675DF858}"/>
              </a:ext>
            </a:extLst>
          </p:cNvPr>
          <p:cNvSpPr>
            <a:spLocks noGrp="1"/>
          </p:cNvSpPr>
          <p:nvPr>
            <p:ph type="title"/>
          </p:nvPr>
        </p:nvSpPr>
        <p:spPr/>
        <p:txBody>
          <a:bodyPr/>
          <a:lstStyle/>
          <a:p>
            <a:r>
              <a:rPr lang="en-GB"/>
              <a:t>Abridgement Text Parsing – Example 1</a:t>
            </a:r>
          </a:p>
        </p:txBody>
      </p:sp>
      <p:sp>
        <p:nvSpPr>
          <p:cNvPr id="5" name="Content Placeholder 4">
            <a:extLst>
              <a:ext uri="{FF2B5EF4-FFF2-40B4-BE49-F238E27FC236}">
                <a16:creationId xmlns:a16="http://schemas.microsoft.com/office/drawing/2014/main" id="{7A0E9B5A-DCE1-4A3C-A4E7-AB3C36C7BD9D}"/>
              </a:ext>
            </a:extLst>
          </p:cNvPr>
          <p:cNvSpPr>
            <a:spLocks noGrp="1"/>
          </p:cNvSpPr>
          <p:nvPr>
            <p:ph idx="1"/>
          </p:nvPr>
        </p:nvSpPr>
        <p:spPr>
          <a:xfrm>
            <a:off x="838200" y="1825625"/>
            <a:ext cx="10515600" cy="1542726"/>
          </a:xfrm>
        </p:spPr>
        <p:txBody>
          <a:bodyPr>
            <a:normAutofit fontScale="85000" lnSpcReduction="20000"/>
          </a:bodyPr>
          <a:lstStyle/>
          <a:p>
            <a:r>
              <a:rPr lang="en-GB"/>
              <a:t>Input</a:t>
            </a:r>
          </a:p>
          <a:p>
            <a:pPr marL="0" indent="0">
              <a:buNone/>
            </a:pPr>
            <a:r>
              <a:rPr lang="en-GB" sz="2300">
                <a:solidFill>
                  <a:srgbClr val="0070C0"/>
                </a:solidFill>
              </a:rPr>
              <a:t>STANDARD SECURITY by </a:t>
            </a:r>
            <a:r>
              <a:rPr lang="en-GB" sz="2300" err="1">
                <a:solidFill>
                  <a:srgbClr val="0070C0"/>
                </a:solidFill>
              </a:rPr>
              <a:t>Dr.</a:t>
            </a:r>
            <a:r>
              <a:rPr lang="en-GB" sz="2300">
                <a:solidFill>
                  <a:srgbClr val="0070C0"/>
                </a:solidFill>
              </a:rPr>
              <a:t> ANTHONY DOUGLAS COCKAYNE, formerly 22 Stanley Street, </a:t>
            </a:r>
            <a:r>
              <a:rPr lang="en-GB" sz="2300" err="1">
                <a:solidFill>
                  <a:srgbClr val="0070C0"/>
                </a:solidFill>
              </a:rPr>
              <a:t>Spital</a:t>
            </a:r>
            <a:r>
              <a:rPr lang="en-GB" sz="2300">
                <a:solidFill>
                  <a:srgbClr val="0070C0"/>
                </a:solidFill>
              </a:rPr>
              <a:t>, Chesterfield, now Newburgh House, Newburgh, with a consent -TO T S B SCOTLAND P L C, - over house 5A SALTOUN PLACE?, FRASERBURGH, described in Disp. to Maggie Ann Sinclair or Scott, recorded 17 Sep. 1943 (under exception of subjects in Disp. to Fergus Pirie, recorded 27 May 1985). Dated 9 Feb. 1989.</a:t>
            </a:r>
          </a:p>
        </p:txBody>
      </p:sp>
      <p:sp>
        <p:nvSpPr>
          <p:cNvPr id="6" name="Content Placeholder 4">
            <a:extLst>
              <a:ext uri="{FF2B5EF4-FFF2-40B4-BE49-F238E27FC236}">
                <a16:creationId xmlns:a16="http://schemas.microsoft.com/office/drawing/2014/main" id="{66EDB8C9-431B-4A82-B57A-23DE5921E903}"/>
              </a:ext>
            </a:extLst>
          </p:cNvPr>
          <p:cNvSpPr txBox="1">
            <a:spLocks/>
          </p:cNvSpPr>
          <p:nvPr/>
        </p:nvSpPr>
        <p:spPr>
          <a:xfrm>
            <a:off x="838200" y="3645093"/>
            <a:ext cx="10515600" cy="279302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Output</a:t>
            </a:r>
          </a:p>
          <a:p>
            <a:pPr marL="0" indent="0">
              <a:buNone/>
            </a:pPr>
            <a:r>
              <a:rPr lang="en-GB" sz="1800">
                <a:latin typeface="Consolas" panose="020B0609020204030204" pitchFamily="49" charset="0"/>
                <a:cs typeface="Consolas" panose="020B0609020204030204" pitchFamily="49" charset="0"/>
              </a:rPr>
              <a:t>{ _type:"</a:t>
            </a:r>
            <a:r>
              <a:rPr lang="en-GB" sz="1800" err="1">
                <a:latin typeface="Consolas" panose="020B0609020204030204" pitchFamily="49" charset="0"/>
                <a:cs typeface="Consolas" panose="020B0609020204030204" pitchFamily="49" charset="0"/>
              </a:rPr>
              <a:t>standardSecurity</a:t>
            </a:r>
            <a:r>
              <a:rPr lang="en-GB" sz="1800">
                <a:latin typeface="Consolas" panose="020B0609020204030204" pitchFamily="49" charset="0"/>
                <a:cs typeface="Consolas" panose="020B0609020204030204" pitchFamily="49" charset="0"/>
              </a:rPr>
              <a:t>",</a:t>
            </a:r>
          </a:p>
          <a:p>
            <a:pPr marL="0" indent="0">
              <a:buNone/>
            </a:pPr>
            <a:r>
              <a:rPr lang="en-GB" sz="1800">
                <a:latin typeface="Consolas" panose="020B0609020204030204" pitchFamily="49" charset="0"/>
                <a:cs typeface="Consolas" panose="020B0609020204030204" pitchFamily="49" charset="0"/>
              </a:rPr>
              <a:t> grantor:{ _type:"</a:t>
            </a:r>
            <a:r>
              <a:rPr lang="en-GB" sz="1800" err="1">
                <a:latin typeface="Consolas" panose="020B0609020204030204" pitchFamily="49" charset="0"/>
                <a:cs typeface="Consolas" panose="020B0609020204030204" pitchFamily="49" charset="0"/>
              </a:rPr>
              <a:t>designatedPerson</a:t>
            </a:r>
            <a:r>
              <a:rPr lang="en-GB" sz="1800">
                <a:latin typeface="Consolas" panose="020B0609020204030204" pitchFamily="49" charset="0"/>
                <a:cs typeface="Consolas" panose="020B0609020204030204" pitchFamily="49" charset="0"/>
              </a:rPr>
              <a:t>", person:</a:t>
            </a:r>
          </a:p>
          <a:p>
            <a:pPr marL="0" indent="0">
              <a:buNone/>
            </a:pPr>
            <a:r>
              <a:rPr lang="en-GB" sz="1800">
                <a:latin typeface="Consolas" panose="020B0609020204030204" pitchFamily="49" charset="0"/>
                <a:cs typeface="Consolas" panose="020B0609020204030204" pitchFamily="49" charset="0"/>
              </a:rPr>
              <a:t>{ name: { </a:t>
            </a:r>
            <a:r>
              <a:rPr lang="en-GB" sz="1800" err="1">
                <a:latin typeface="Consolas" panose="020B0609020204030204" pitchFamily="49" charset="0"/>
                <a:cs typeface="Consolas" panose="020B0609020204030204" pitchFamily="49" charset="0"/>
              </a:rPr>
              <a:t>salutation:"Dr</a:t>
            </a:r>
            <a:r>
              <a:rPr lang="en-GB" sz="1800">
                <a:latin typeface="Consolas" panose="020B0609020204030204" pitchFamily="49" charset="0"/>
                <a:cs typeface="Consolas" panose="020B0609020204030204" pitchFamily="49" charset="0"/>
              </a:rPr>
              <a:t>.", </a:t>
            </a:r>
            <a:r>
              <a:rPr lang="en-GB" sz="1800" err="1">
                <a:latin typeface="Consolas" panose="020B0609020204030204" pitchFamily="49" charset="0"/>
                <a:cs typeface="Consolas" panose="020B0609020204030204" pitchFamily="49" charset="0"/>
              </a:rPr>
              <a:t>firstNames</a:t>
            </a:r>
            <a:r>
              <a:rPr lang="en-GB" sz="1800">
                <a:latin typeface="Consolas" panose="020B0609020204030204" pitchFamily="49" charset="0"/>
                <a:cs typeface="Consolas" panose="020B0609020204030204" pitchFamily="49" charset="0"/>
              </a:rPr>
              <a:t>:"ANTHONY DOUGLAS", </a:t>
            </a:r>
            <a:r>
              <a:rPr lang="en-GB" sz="1800" err="1">
                <a:latin typeface="Consolas" panose="020B0609020204030204" pitchFamily="49" charset="0"/>
                <a:cs typeface="Consolas" panose="020B0609020204030204" pitchFamily="49" charset="0"/>
              </a:rPr>
              <a:t>surname:"COCKAYNE</a:t>
            </a:r>
            <a:r>
              <a:rPr lang="en-GB" sz="1800">
                <a:latin typeface="Consolas" panose="020B0609020204030204" pitchFamily="49" charset="0"/>
                <a:cs typeface="Consolas" panose="020B0609020204030204" pitchFamily="49" charset="0"/>
              </a:rPr>
              <a:t>"}},</a:t>
            </a:r>
          </a:p>
          <a:p>
            <a:pPr marL="0" indent="0">
              <a:buNone/>
            </a:pPr>
            <a:r>
              <a:rPr lang="en-GB" sz="1800">
                <a:latin typeface="Consolas" panose="020B0609020204030204" pitchFamily="49" charset="0"/>
                <a:cs typeface="Consolas" panose="020B0609020204030204" pitchFamily="49" charset="0"/>
              </a:rPr>
              <a:t>  address: { lines:["Newburgh </a:t>
            </a:r>
            <a:r>
              <a:rPr lang="en-GB" sz="1800" err="1">
                <a:latin typeface="Consolas" panose="020B0609020204030204" pitchFamily="49" charset="0"/>
                <a:cs typeface="Consolas" panose="020B0609020204030204" pitchFamily="49" charset="0"/>
              </a:rPr>
              <a:t>House","Newburgh</a:t>
            </a:r>
            <a:r>
              <a:rPr lang="en-GB" sz="1800">
                <a:latin typeface="Consolas" panose="020B0609020204030204" pitchFamily="49" charset="0"/>
                <a:cs typeface="Consolas" panose="020B0609020204030204" pitchFamily="49" charset="0"/>
              </a:rPr>
              <a:t>"]},</a:t>
            </a:r>
          </a:p>
          <a:p>
            <a:pPr marL="0" indent="0">
              <a:buNone/>
            </a:pPr>
            <a:r>
              <a:rPr lang="en-GB" sz="1800">
                <a:latin typeface="Consolas" panose="020B0609020204030204" pitchFamily="49" charset="0"/>
                <a:cs typeface="Consolas" panose="020B0609020204030204" pitchFamily="49" charset="0"/>
              </a:rPr>
              <a:t>  </a:t>
            </a:r>
            <a:r>
              <a:rPr lang="en-GB" sz="1800" err="1">
                <a:latin typeface="Consolas" panose="020B0609020204030204" pitchFamily="49" charset="0"/>
                <a:cs typeface="Consolas" panose="020B0609020204030204" pitchFamily="49" charset="0"/>
              </a:rPr>
              <a:t>formerAddress</a:t>
            </a:r>
            <a:r>
              <a:rPr lang="en-GB" sz="1800">
                <a:latin typeface="Consolas" panose="020B0609020204030204" pitchFamily="49" charset="0"/>
                <a:cs typeface="Consolas" panose="020B0609020204030204" pitchFamily="49" charset="0"/>
              </a:rPr>
              <a:t>:{ lines:["22 Stanley Street","</a:t>
            </a:r>
            <a:r>
              <a:rPr lang="en-GB" sz="1800" err="1">
                <a:latin typeface="Consolas" panose="020B0609020204030204" pitchFamily="49" charset="0"/>
                <a:cs typeface="Consolas" panose="020B0609020204030204" pitchFamily="49" charset="0"/>
              </a:rPr>
              <a:t>Spital</a:t>
            </a:r>
            <a:r>
              <a:rPr lang="en-GB" sz="1800">
                <a:latin typeface="Consolas" panose="020B0609020204030204" pitchFamily="49" charset="0"/>
                <a:cs typeface="Consolas" panose="020B0609020204030204" pitchFamily="49" charset="0"/>
              </a:rPr>
              <a:t>","Chesterfield"]}},</a:t>
            </a:r>
          </a:p>
          <a:p>
            <a:pPr marL="0" indent="0">
              <a:buNone/>
            </a:pPr>
            <a:r>
              <a:rPr lang="en-GB" sz="1800">
                <a:latin typeface="Consolas" panose="020B0609020204030204" pitchFamily="49" charset="0"/>
                <a:cs typeface="Consolas" panose="020B0609020204030204" pitchFamily="49" charset="0"/>
              </a:rPr>
              <a:t> grantee: { _type:"</a:t>
            </a:r>
            <a:r>
              <a:rPr lang="en-GB" sz="1800" err="1">
                <a:latin typeface="Consolas" panose="020B0609020204030204" pitchFamily="49" charset="0"/>
                <a:cs typeface="Consolas" panose="020B0609020204030204" pitchFamily="49" charset="0"/>
              </a:rPr>
              <a:t>designatedOrganisation</a:t>
            </a:r>
            <a:r>
              <a:rPr lang="en-GB" sz="1800">
                <a:latin typeface="Consolas" panose="020B0609020204030204" pitchFamily="49" charset="0"/>
                <a:cs typeface="Consolas" panose="020B0609020204030204" pitchFamily="49" charset="0"/>
              </a:rPr>
              <a:t>", organisation:</a:t>
            </a:r>
          </a:p>
          <a:p>
            <a:pPr marL="0" indent="0">
              <a:buNone/>
            </a:pPr>
            <a:r>
              <a:rPr lang="en-GB" sz="1800">
                <a:latin typeface="Consolas" panose="020B0609020204030204" pitchFamily="49" charset="0"/>
                <a:cs typeface="Consolas" panose="020B0609020204030204" pitchFamily="49" charset="0"/>
              </a:rPr>
              <a:t>{ </a:t>
            </a:r>
            <a:r>
              <a:rPr lang="en-GB" sz="1800" err="1">
                <a:latin typeface="Consolas" panose="020B0609020204030204" pitchFamily="49" charset="0"/>
                <a:cs typeface="Consolas" panose="020B0609020204030204" pitchFamily="49" charset="0"/>
              </a:rPr>
              <a:t>name:"T</a:t>
            </a:r>
            <a:r>
              <a:rPr lang="en-GB" sz="1800">
                <a:latin typeface="Consolas" panose="020B0609020204030204" pitchFamily="49" charset="0"/>
                <a:cs typeface="Consolas" panose="020B0609020204030204" pitchFamily="49" charset="0"/>
              </a:rPr>
              <a:t> S B SCOTLAND P L C", </a:t>
            </a:r>
            <a:r>
              <a:rPr lang="en-GB" sz="1800" err="1">
                <a:latin typeface="Consolas" panose="020B0609020204030204" pitchFamily="49" charset="0"/>
                <a:cs typeface="Consolas" panose="020B0609020204030204" pitchFamily="49" charset="0"/>
              </a:rPr>
              <a:t>type:"PLC</a:t>
            </a:r>
            <a:r>
              <a:rPr lang="en-GB" sz="1800">
                <a:latin typeface="Consolas" panose="020B0609020204030204" pitchFamily="49" charset="0"/>
                <a:cs typeface="Consolas" panose="020B0609020204030204" pitchFamily="49" charset="0"/>
              </a:rPr>
              <a:t>"}},</a:t>
            </a:r>
          </a:p>
          <a:p>
            <a:pPr marL="0" indent="0">
              <a:buNone/>
            </a:pPr>
            <a:r>
              <a:rPr lang="en-GB" sz="1800" err="1">
                <a:latin typeface="Consolas" panose="020B0609020204030204" pitchFamily="49" charset="0"/>
                <a:cs typeface="Consolas" panose="020B0609020204030204" pitchFamily="49" charset="0"/>
              </a:rPr>
              <a:t>recordingDates</a:t>
            </a:r>
            <a:r>
              <a:rPr lang="en-GB" sz="1800">
                <a:latin typeface="Consolas" panose="020B0609020204030204" pitchFamily="49" charset="0"/>
                <a:cs typeface="Consolas" panose="020B0609020204030204" pitchFamily="49" charset="0"/>
              </a:rPr>
              <a:t>:["09-02-1989"]}</a:t>
            </a:r>
          </a:p>
        </p:txBody>
      </p:sp>
    </p:spTree>
    <p:extLst>
      <p:ext uri="{BB962C8B-B14F-4D97-AF65-F5344CB8AC3E}">
        <p14:creationId xmlns:p14="http://schemas.microsoft.com/office/powerpoint/2010/main" val="330628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2D7-D0F5-4D45-8BAC-CC14675DF858}"/>
              </a:ext>
            </a:extLst>
          </p:cNvPr>
          <p:cNvSpPr>
            <a:spLocks noGrp="1"/>
          </p:cNvSpPr>
          <p:nvPr>
            <p:ph type="title"/>
          </p:nvPr>
        </p:nvSpPr>
        <p:spPr>
          <a:xfrm>
            <a:off x="838200" y="365125"/>
            <a:ext cx="10515600" cy="857185"/>
          </a:xfrm>
        </p:spPr>
        <p:txBody>
          <a:bodyPr/>
          <a:lstStyle/>
          <a:p>
            <a:r>
              <a:rPr lang="en-GB"/>
              <a:t>Abridgement Text Parsing – Example 2</a:t>
            </a:r>
          </a:p>
        </p:txBody>
      </p:sp>
      <p:sp>
        <p:nvSpPr>
          <p:cNvPr id="5" name="Content Placeholder 4">
            <a:extLst>
              <a:ext uri="{FF2B5EF4-FFF2-40B4-BE49-F238E27FC236}">
                <a16:creationId xmlns:a16="http://schemas.microsoft.com/office/drawing/2014/main" id="{7A0E9B5A-DCE1-4A3C-A4E7-AB3C36C7BD9D}"/>
              </a:ext>
            </a:extLst>
          </p:cNvPr>
          <p:cNvSpPr>
            <a:spLocks noGrp="1"/>
          </p:cNvSpPr>
          <p:nvPr>
            <p:ph idx="1"/>
          </p:nvPr>
        </p:nvSpPr>
        <p:spPr>
          <a:xfrm>
            <a:off x="838200" y="1129005"/>
            <a:ext cx="10515600" cy="1511558"/>
          </a:xfrm>
        </p:spPr>
        <p:txBody>
          <a:bodyPr>
            <a:normAutofit fontScale="77500" lnSpcReduction="20000"/>
          </a:bodyPr>
          <a:lstStyle/>
          <a:p>
            <a:r>
              <a:rPr lang="en-GB"/>
              <a:t>Input</a:t>
            </a:r>
          </a:p>
          <a:p>
            <a:pPr marL="0" indent="0">
              <a:buNone/>
            </a:pPr>
            <a:r>
              <a:rPr lang="en-GB" sz="2300">
                <a:solidFill>
                  <a:srgbClr val="0070C0"/>
                </a:solidFill>
              </a:rPr>
              <a:t>DISP. by CLYDESDALE BANK LIMITED, with consent of CHARLES HORN REID, Farmer, Milton of </a:t>
            </a:r>
            <a:r>
              <a:rPr lang="en-GB" sz="2300" err="1">
                <a:solidFill>
                  <a:srgbClr val="0070C0"/>
                </a:solidFill>
              </a:rPr>
              <a:t>Auchindoir</a:t>
            </a:r>
            <a:r>
              <a:rPr lang="en-GB" sz="2300">
                <a:solidFill>
                  <a:srgbClr val="0070C0"/>
                </a:solidFill>
              </a:rPr>
              <a:t>, </a:t>
            </a:r>
            <a:r>
              <a:rPr lang="en-GB" sz="2300" err="1">
                <a:solidFill>
                  <a:srgbClr val="0070C0"/>
                </a:solidFill>
              </a:rPr>
              <a:t>Lumsden,and</a:t>
            </a:r>
            <a:r>
              <a:rPr lang="en-GB" sz="2300">
                <a:solidFill>
                  <a:srgbClr val="0070C0"/>
                </a:solidFill>
              </a:rPr>
              <a:t> his wife CATHERINE MARY REID, Farmer — TO FREDA BEECHAM, Horticulturist, 28 Grove Park Gardens, Chiswick, London, — of Area of ground pink on Plan, part of Farm of CLACK, </a:t>
            </a:r>
            <a:r>
              <a:rPr lang="en-GB" sz="2300" err="1">
                <a:solidFill>
                  <a:srgbClr val="0070C0"/>
                </a:solidFill>
              </a:rPr>
              <a:t>Rhynie</a:t>
            </a:r>
            <a:r>
              <a:rPr lang="en-GB" sz="2300">
                <a:solidFill>
                  <a:srgbClr val="0070C0"/>
                </a:solidFill>
              </a:rPr>
              <a:t>, in Parish of </a:t>
            </a:r>
            <a:r>
              <a:rPr lang="en-GB" sz="2300" err="1">
                <a:solidFill>
                  <a:srgbClr val="0070C0"/>
                </a:solidFill>
              </a:rPr>
              <a:t>Rhynie</a:t>
            </a:r>
            <a:r>
              <a:rPr lang="en-GB" sz="2300">
                <a:solidFill>
                  <a:srgbClr val="0070C0"/>
                </a:solidFill>
              </a:rPr>
              <a:t>, described in Disp. to Jane Stewart or Campbell, recorded 26 Sept. 1923, with and under burden of rights of access. Dated 24 and 28 Dec. 1979.</a:t>
            </a:r>
          </a:p>
        </p:txBody>
      </p:sp>
      <p:sp>
        <p:nvSpPr>
          <p:cNvPr id="6" name="Content Placeholder 4">
            <a:extLst>
              <a:ext uri="{FF2B5EF4-FFF2-40B4-BE49-F238E27FC236}">
                <a16:creationId xmlns:a16="http://schemas.microsoft.com/office/drawing/2014/main" id="{66EDB8C9-431B-4A82-B57A-23DE5921E903}"/>
              </a:ext>
            </a:extLst>
          </p:cNvPr>
          <p:cNvSpPr txBox="1">
            <a:spLocks/>
          </p:cNvSpPr>
          <p:nvPr/>
        </p:nvSpPr>
        <p:spPr>
          <a:xfrm>
            <a:off x="838200" y="2780522"/>
            <a:ext cx="10515600" cy="379755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Output</a:t>
            </a:r>
          </a:p>
          <a:p>
            <a:pPr marL="0" indent="0">
              <a:buNone/>
            </a:pPr>
            <a:r>
              <a:rPr lang="en-GB" sz="1600">
                <a:latin typeface="Consolas" panose="020B0609020204030204" pitchFamily="49" charset="0"/>
                <a:cs typeface="Consolas" panose="020B0609020204030204" pitchFamily="49" charset="0"/>
              </a:rPr>
              <a:t>{_</a:t>
            </a:r>
            <a:r>
              <a:rPr lang="en-GB" sz="1600" err="1">
                <a:latin typeface="Consolas" panose="020B0609020204030204" pitchFamily="49" charset="0"/>
                <a:cs typeface="Consolas" panose="020B0609020204030204" pitchFamily="49" charset="0"/>
              </a:rPr>
              <a:t>type:"disposition</a:t>
            </a:r>
            <a:r>
              <a:rPr lang="en-GB" sz="1600">
                <a:latin typeface="Consolas" panose="020B0609020204030204" pitchFamily="49" charset="0"/>
                <a:cs typeface="Consolas" panose="020B0609020204030204" pitchFamily="49" charset="0"/>
              </a:rPr>
              <a:t>",</a:t>
            </a:r>
          </a:p>
          <a:p>
            <a:pPr marL="0" indent="0">
              <a:buNone/>
            </a:pPr>
            <a:r>
              <a:rPr lang="en-GB" sz="1600">
                <a:latin typeface="Consolas" panose="020B0609020204030204" pitchFamily="49" charset="0"/>
                <a:cs typeface="Consolas" panose="020B0609020204030204" pitchFamily="49" charset="0"/>
              </a:rPr>
              <a:t>grantor:{ _type:"</a:t>
            </a:r>
            <a:r>
              <a:rPr lang="en-GB" sz="1600" err="1">
                <a:latin typeface="Consolas" panose="020B0609020204030204" pitchFamily="49" charset="0"/>
                <a:cs typeface="Consolas" panose="020B0609020204030204" pitchFamily="49" charset="0"/>
              </a:rPr>
              <a:t>legalRep</a:t>
            </a:r>
            <a:r>
              <a:rPr lang="en-GB" sz="1600">
                <a:latin typeface="Consolas" panose="020B0609020204030204" pitchFamily="49" charset="0"/>
                <a:cs typeface="Consolas" panose="020B0609020204030204" pitchFamily="49" charset="0"/>
              </a:rPr>
              <a:t>", </a:t>
            </a:r>
          </a:p>
          <a:p>
            <a:pPr marL="0" indent="0">
              <a:buNone/>
            </a:pPr>
            <a:r>
              <a:rPr lang="en-GB" sz="1600">
                <a:latin typeface="Consolas" panose="020B0609020204030204" pitchFamily="49" charset="0"/>
                <a:cs typeface="Consolas" panose="020B0609020204030204" pitchFamily="49" charset="0"/>
              </a:rPr>
              <a:t>agent:{  _type:"</a:t>
            </a:r>
            <a:r>
              <a:rPr lang="en-GB" sz="1600" err="1">
                <a:latin typeface="Consolas" panose="020B0609020204030204" pitchFamily="49" charset="0"/>
                <a:cs typeface="Consolas" panose="020B0609020204030204" pitchFamily="49" charset="0"/>
              </a:rPr>
              <a:t>designatedOrganisation</a:t>
            </a:r>
            <a:r>
              <a:rPr lang="en-GB" sz="1600">
                <a:latin typeface="Consolas" panose="020B0609020204030204" pitchFamily="49" charset="0"/>
                <a:cs typeface="Consolas" panose="020B0609020204030204" pitchFamily="49" charset="0"/>
              </a:rPr>
              <a:t>", organisation:{</a:t>
            </a:r>
            <a:r>
              <a:rPr lang="en-GB" sz="1600" err="1">
                <a:latin typeface="Consolas" panose="020B0609020204030204" pitchFamily="49" charset="0"/>
                <a:cs typeface="Consolas" panose="020B0609020204030204" pitchFamily="49" charset="0"/>
              </a:rPr>
              <a:t>name:"CLYDESDALE</a:t>
            </a:r>
            <a:r>
              <a:rPr lang="en-GB" sz="1600">
                <a:latin typeface="Consolas" panose="020B0609020204030204" pitchFamily="49" charset="0"/>
                <a:cs typeface="Consolas" panose="020B0609020204030204" pitchFamily="49" charset="0"/>
              </a:rPr>
              <a:t> BANK </a:t>
            </a:r>
            <a:r>
              <a:rPr lang="en-GB" sz="1600" err="1">
                <a:latin typeface="Consolas" panose="020B0609020204030204" pitchFamily="49" charset="0"/>
                <a:cs typeface="Consolas" panose="020B0609020204030204" pitchFamily="49" charset="0"/>
              </a:rPr>
              <a:t>LIMITED</a:t>
            </a:r>
            <a:r>
              <a:rPr lang="en-GB" sz="1600">
                <a:latin typeface="Consolas" panose="020B0609020204030204" pitchFamily="49" charset="0"/>
                <a:cs typeface="Consolas" panose="020B0609020204030204" pitchFamily="49" charset="0"/>
              </a:rPr>
              <a:t>", type</a:t>
            </a:r>
            <a:r>
              <a:rPr lang="en-GB" sz="1600" err="1">
                <a:latin typeface="Consolas" panose="020B0609020204030204" pitchFamily="49" charset="0"/>
                <a:cs typeface="Consolas" panose="020B0609020204030204" pitchFamily="49" charset="0"/>
              </a:rPr>
              <a:t>:"Bank</a:t>
            </a:r>
            <a:r>
              <a:rPr lang="en-GB" sz="1600">
                <a:latin typeface="Consolas" panose="020B0609020204030204" pitchFamily="49" charset="0"/>
                <a:cs typeface="Consolas" panose="020B0609020204030204" pitchFamily="49" charset="0"/>
              </a:rPr>
              <a:t>"}}, </a:t>
            </a:r>
          </a:p>
          <a:p>
            <a:pPr marL="0" indent="0">
              <a:buNone/>
            </a:pPr>
            <a:r>
              <a:rPr lang="en-GB" sz="1600">
                <a:latin typeface="Consolas" panose="020B0609020204030204" pitchFamily="49" charset="0"/>
                <a:cs typeface="Consolas" panose="020B0609020204030204" pitchFamily="49" charset="0"/>
              </a:rPr>
              <a:t>principal:{_type:"</a:t>
            </a:r>
            <a:r>
              <a:rPr lang="en-GB" sz="1600" err="1">
                <a:latin typeface="Consolas" panose="020B0609020204030204" pitchFamily="49" charset="0"/>
                <a:cs typeface="Consolas" panose="020B0609020204030204" pitchFamily="49" charset="0"/>
              </a:rPr>
              <a:t>legalGroup</a:t>
            </a:r>
            <a:r>
              <a:rPr lang="en-GB" sz="1600">
                <a:latin typeface="Consolas" panose="020B0609020204030204" pitchFamily="49" charset="0"/>
                <a:cs typeface="Consolas" panose="020B0609020204030204" pitchFamily="49" charset="0"/>
              </a:rPr>
              <a:t>", </a:t>
            </a:r>
            <a:r>
              <a:rPr lang="en-GB" sz="1600" err="1">
                <a:latin typeface="Consolas" panose="020B0609020204030204" pitchFamily="49" charset="0"/>
                <a:cs typeface="Consolas" panose="020B0609020204030204" pitchFamily="49" charset="0"/>
              </a:rPr>
              <a:t>designatedParties</a:t>
            </a:r>
            <a:r>
              <a:rPr lang="en-GB" sz="1600">
                <a:latin typeface="Consolas" panose="020B0609020204030204" pitchFamily="49" charset="0"/>
                <a:cs typeface="Consolas" panose="020B0609020204030204" pitchFamily="49" charset="0"/>
              </a:rPr>
              <a:t>:[</a:t>
            </a:r>
          </a:p>
          <a:p>
            <a:pPr marL="0" indent="0">
              <a:buNone/>
            </a:pPr>
            <a:r>
              <a:rPr lang="en-GB" sz="1600">
                <a:latin typeface="Consolas" panose="020B0609020204030204" pitchFamily="49" charset="0"/>
                <a:cs typeface="Consolas" panose="020B0609020204030204" pitchFamily="49" charset="0"/>
              </a:rPr>
              <a:t>{_type:"</a:t>
            </a:r>
            <a:r>
              <a:rPr lang="en-GB" sz="1600" err="1">
                <a:latin typeface="Consolas" panose="020B0609020204030204" pitchFamily="49" charset="0"/>
                <a:cs typeface="Consolas" panose="020B0609020204030204" pitchFamily="49" charset="0"/>
              </a:rPr>
              <a:t>designatedPerson</a:t>
            </a:r>
            <a:r>
              <a:rPr lang="en-GB" sz="1600">
                <a:latin typeface="Consolas" panose="020B0609020204030204" pitchFamily="49" charset="0"/>
                <a:cs typeface="Consolas" panose="020B0609020204030204" pitchFamily="49" charset="0"/>
              </a:rPr>
              <a:t>", person:{name:{</a:t>
            </a:r>
            <a:r>
              <a:rPr lang="en-GB" sz="1600" err="1">
                <a:latin typeface="Consolas" panose="020B0609020204030204" pitchFamily="49" charset="0"/>
                <a:cs typeface="Consolas" panose="020B0609020204030204" pitchFamily="49" charset="0"/>
              </a:rPr>
              <a:t>firstNames</a:t>
            </a:r>
            <a:r>
              <a:rPr lang="en-GB" sz="1600">
                <a:latin typeface="Consolas" panose="020B0609020204030204" pitchFamily="49" charset="0"/>
                <a:cs typeface="Consolas" panose="020B0609020204030204" pitchFamily="49" charset="0"/>
              </a:rPr>
              <a:t>:"CHARLES </a:t>
            </a:r>
            <a:r>
              <a:rPr lang="en-GB" sz="1600" err="1">
                <a:latin typeface="Consolas" panose="020B0609020204030204" pitchFamily="49" charset="0"/>
                <a:cs typeface="Consolas" panose="020B0609020204030204" pitchFamily="49" charset="0"/>
              </a:rPr>
              <a:t>HORN",surname:"REID</a:t>
            </a:r>
            <a:r>
              <a:rPr lang="en-GB" sz="1600">
                <a:latin typeface="Consolas" panose="020B0609020204030204" pitchFamily="49" charset="0"/>
                <a:cs typeface="Consolas" panose="020B0609020204030204" pitchFamily="49" charset="0"/>
              </a:rPr>
              <a:t>"}}, address:{lines:["Milton of </a:t>
            </a:r>
            <a:r>
              <a:rPr lang="en-GB" sz="1600" err="1">
                <a:latin typeface="Consolas" panose="020B0609020204030204" pitchFamily="49" charset="0"/>
                <a:cs typeface="Consolas" panose="020B0609020204030204" pitchFamily="49" charset="0"/>
              </a:rPr>
              <a:t>Auchindoir</a:t>
            </a:r>
            <a:r>
              <a:rPr lang="en-GB" sz="1600">
                <a:latin typeface="Consolas" panose="020B0609020204030204" pitchFamily="49" charset="0"/>
                <a:cs typeface="Consolas" panose="020B0609020204030204" pitchFamily="49" charset="0"/>
              </a:rPr>
              <a:t>","</a:t>
            </a:r>
            <a:r>
              <a:rPr lang="en-GB" sz="1600" err="1">
                <a:latin typeface="Consolas" panose="020B0609020204030204" pitchFamily="49" charset="0"/>
                <a:cs typeface="Consolas" panose="020B0609020204030204" pitchFamily="49" charset="0"/>
              </a:rPr>
              <a:t>Lumsden</a:t>
            </a:r>
            <a:r>
              <a:rPr lang="en-GB" sz="1600">
                <a:latin typeface="Consolas" panose="020B0609020204030204" pitchFamily="49" charset="0"/>
                <a:cs typeface="Consolas" panose="020B0609020204030204" pitchFamily="49" charset="0"/>
              </a:rPr>
              <a:t>"]}, profession</a:t>
            </a:r>
            <a:r>
              <a:rPr lang="en-GB" sz="1600" err="1">
                <a:latin typeface="Consolas" panose="020B0609020204030204" pitchFamily="49" charset="0"/>
                <a:cs typeface="Consolas" panose="020B0609020204030204" pitchFamily="49" charset="0"/>
              </a:rPr>
              <a:t>:"Farmer</a:t>
            </a:r>
            <a:r>
              <a:rPr lang="en-GB" sz="1600">
                <a:latin typeface="Consolas" panose="020B0609020204030204" pitchFamily="49" charset="0"/>
                <a:cs typeface="Consolas" panose="020B0609020204030204" pitchFamily="49" charset="0"/>
              </a:rPr>
              <a:t>"}, </a:t>
            </a:r>
          </a:p>
          <a:p>
            <a:pPr marL="0" indent="0">
              <a:buNone/>
            </a:pPr>
            <a:r>
              <a:rPr lang="en-GB" sz="1600">
                <a:latin typeface="Consolas" panose="020B0609020204030204" pitchFamily="49" charset="0"/>
                <a:cs typeface="Consolas" panose="020B0609020204030204" pitchFamily="49" charset="0"/>
              </a:rPr>
              <a:t>{"_type":"</a:t>
            </a:r>
            <a:r>
              <a:rPr lang="en-GB" sz="1600" err="1">
                <a:latin typeface="Consolas" panose="020B0609020204030204" pitchFamily="49" charset="0"/>
                <a:cs typeface="Consolas" panose="020B0609020204030204" pitchFamily="49" charset="0"/>
              </a:rPr>
              <a:t>designatedPerson</a:t>
            </a:r>
            <a:r>
              <a:rPr lang="en-GB" sz="1600">
                <a:latin typeface="Consolas" panose="020B0609020204030204" pitchFamily="49" charset="0"/>
                <a:cs typeface="Consolas" panose="020B0609020204030204" pitchFamily="49" charset="0"/>
              </a:rPr>
              <a:t>","person":{"name":{"</a:t>
            </a:r>
            <a:r>
              <a:rPr lang="en-GB" sz="1600" err="1">
                <a:latin typeface="Consolas" panose="020B0609020204030204" pitchFamily="49" charset="0"/>
                <a:cs typeface="Consolas" panose="020B0609020204030204" pitchFamily="49" charset="0"/>
              </a:rPr>
              <a:t>firstNames</a:t>
            </a:r>
            <a:r>
              <a:rPr lang="en-GB" sz="1600">
                <a:latin typeface="Consolas" panose="020B0609020204030204" pitchFamily="49" charset="0"/>
                <a:cs typeface="Consolas" panose="020B0609020204030204" pitchFamily="49" charset="0"/>
              </a:rPr>
              <a:t>":"CATHERINE </a:t>
            </a:r>
            <a:r>
              <a:rPr lang="en-GB" sz="1600" err="1">
                <a:latin typeface="Consolas" panose="020B0609020204030204" pitchFamily="49" charset="0"/>
                <a:cs typeface="Consolas" panose="020B0609020204030204" pitchFamily="49" charset="0"/>
              </a:rPr>
              <a:t>MARY</a:t>
            </a:r>
            <a:r>
              <a:rPr lang="en-GB" sz="1600">
                <a:latin typeface="Consolas" panose="020B0609020204030204" pitchFamily="49" charset="0"/>
                <a:cs typeface="Consolas" panose="020B0609020204030204" pitchFamily="49" charset="0"/>
              </a:rPr>
              <a:t>", surname:"</a:t>
            </a:r>
            <a:r>
              <a:rPr lang="en-GB" sz="1600" err="1">
                <a:latin typeface="Consolas" panose="020B0609020204030204" pitchFamily="49" charset="0"/>
                <a:cs typeface="Consolas" panose="020B0609020204030204" pitchFamily="49" charset="0"/>
              </a:rPr>
              <a:t>REID</a:t>
            </a:r>
            <a:r>
              <a:rPr lang="en-GB" sz="1600">
                <a:latin typeface="Consolas" panose="020B0609020204030204" pitchFamily="49" charset="0"/>
                <a:cs typeface="Consolas" panose="020B0609020204030204" pitchFamily="49" charset="0"/>
              </a:rPr>
              <a:t>"}}, address:{ lines:["Milton of </a:t>
            </a:r>
            <a:r>
              <a:rPr lang="en-GB" sz="1600" err="1">
                <a:latin typeface="Consolas" panose="020B0609020204030204" pitchFamily="49" charset="0"/>
                <a:cs typeface="Consolas" panose="020B0609020204030204" pitchFamily="49" charset="0"/>
              </a:rPr>
              <a:t>Auchindoir</a:t>
            </a:r>
            <a:r>
              <a:rPr lang="en-GB" sz="1600">
                <a:latin typeface="Consolas" panose="020B0609020204030204" pitchFamily="49" charset="0"/>
                <a:cs typeface="Consolas" panose="020B0609020204030204" pitchFamily="49" charset="0"/>
              </a:rPr>
              <a:t>","</a:t>
            </a:r>
            <a:r>
              <a:rPr lang="en-GB" sz="1600" err="1">
                <a:latin typeface="Consolas" panose="020B0609020204030204" pitchFamily="49" charset="0"/>
                <a:cs typeface="Consolas" panose="020B0609020204030204" pitchFamily="49" charset="0"/>
              </a:rPr>
              <a:t>Lumsden</a:t>
            </a:r>
            <a:r>
              <a:rPr lang="en-GB" sz="1600">
                <a:latin typeface="Consolas" panose="020B0609020204030204" pitchFamily="49" charset="0"/>
                <a:cs typeface="Consolas" panose="020B0609020204030204" pitchFamily="49" charset="0"/>
              </a:rPr>
              <a:t>"]}, profession:"</a:t>
            </a:r>
            <a:r>
              <a:rPr lang="en-GB" sz="1600" err="1">
                <a:latin typeface="Consolas" panose="020B0609020204030204" pitchFamily="49" charset="0"/>
                <a:cs typeface="Consolas" panose="020B0609020204030204" pitchFamily="49" charset="0"/>
              </a:rPr>
              <a:t>Farmer</a:t>
            </a:r>
            <a:r>
              <a:rPr lang="en-GB" sz="1600">
                <a:latin typeface="Consolas" panose="020B0609020204030204" pitchFamily="49" charset="0"/>
                <a:cs typeface="Consolas" panose="020B0609020204030204" pitchFamily="49" charset="0"/>
              </a:rPr>
              <a:t>"}], relationship:"</a:t>
            </a:r>
            <a:r>
              <a:rPr lang="en-GB" sz="1600" err="1">
                <a:latin typeface="Consolas" panose="020B0609020204030204" pitchFamily="49" charset="0"/>
                <a:cs typeface="Consolas" panose="020B0609020204030204" pitchFamily="49" charset="0"/>
              </a:rPr>
              <a:t>spouses</a:t>
            </a:r>
            <a:r>
              <a:rPr lang="en-GB" sz="1600">
                <a:latin typeface="Consolas" panose="020B0609020204030204" pitchFamily="49" charset="0"/>
                <a:cs typeface="Consolas" panose="020B0609020204030204" pitchFamily="49" charset="0"/>
              </a:rPr>
              <a:t>"}, type:"</a:t>
            </a:r>
            <a:r>
              <a:rPr lang="en-GB" sz="1600" err="1">
                <a:latin typeface="Consolas" panose="020B0609020204030204" pitchFamily="49" charset="0"/>
                <a:cs typeface="Consolas" panose="020B0609020204030204" pitchFamily="49" charset="0"/>
              </a:rPr>
              <a:t>AgentOrganisation</a:t>
            </a:r>
            <a:r>
              <a:rPr lang="en-GB" sz="1600">
                <a:latin typeface="Consolas" panose="020B0609020204030204" pitchFamily="49" charset="0"/>
                <a:cs typeface="Consolas" panose="020B0609020204030204" pitchFamily="49" charset="0"/>
              </a:rPr>
              <a:t>"},</a:t>
            </a:r>
          </a:p>
          <a:p>
            <a:pPr marL="0" indent="0">
              <a:buNone/>
            </a:pPr>
            <a:r>
              <a:rPr lang="en-GB" sz="1600">
                <a:latin typeface="Consolas" panose="020B0609020204030204" pitchFamily="49" charset="0"/>
                <a:cs typeface="Consolas" panose="020B0609020204030204" pitchFamily="49" charset="0"/>
              </a:rPr>
              <a:t>grantee:{_type:"</a:t>
            </a:r>
            <a:r>
              <a:rPr lang="en-GB" sz="1600" err="1">
                <a:latin typeface="Consolas" panose="020B0609020204030204" pitchFamily="49" charset="0"/>
                <a:cs typeface="Consolas" panose="020B0609020204030204" pitchFamily="49" charset="0"/>
              </a:rPr>
              <a:t>designatedPerson</a:t>
            </a:r>
            <a:r>
              <a:rPr lang="en-GB" sz="1600">
                <a:latin typeface="Consolas" panose="020B0609020204030204" pitchFamily="49" charset="0"/>
                <a:cs typeface="Consolas" panose="020B0609020204030204" pitchFamily="49" charset="0"/>
              </a:rPr>
              <a:t>", person:{ name:{ firstNames:"FREDA", surname:" BEECHAM"}}, address: { lines:["28 Grove Park </a:t>
            </a:r>
            <a:r>
              <a:rPr lang="en-GB" sz="1600" err="1">
                <a:latin typeface="Consolas" panose="020B0609020204030204" pitchFamily="49" charset="0"/>
                <a:cs typeface="Consolas" panose="020B0609020204030204" pitchFamily="49" charset="0"/>
              </a:rPr>
              <a:t>Gardens","Chiswick","London</a:t>
            </a:r>
            <a:r>
              <a:rPr lang="en-GB" sz="1600">
                <a:latin typeface="Consolas" panose="020B0609020204030204" pitchFamily="49" charset="0"/>
                <a:cs typeface="Consolas" panose="020B0609020204030204" pitchFamily="49" charset="0"/>
              </a:rPr>
              <a:t>"]}, profession:"</a:t>
            </a:r>
            <a:r>
              <a:rPr lang="en-GB" sz="1600" err="1">
                <a:latin typeface="Consolas" panose="020B0609020204030204" pitchFamily="49" charset="0"/>
                <a:cs typeface="Consolas" panose="020B0609020204030204" pitchFamily="49" charset="0"/>
              </a:rPr>
              <a:t>Horticulturist</a:t>
            </a:r>
            <a:r>
              <a:rPr lang="en-GB" sz="1600">
                <a:latin typeface="Consolas" panose="020B0609020204030204" pitchFamily="49" charset="0"/>
                <a:cs typeface="Consolas" panose="020B0609020204030204" pitchFamily="49" charset="0"/>
              </a:rPr>
              <a:t>"}, </a:t>
            </a:r>
          </a:p>
          <a:p>
            <a:pPr marL="0" indent="0">
              <a:buNone/>
            </a:pPr>
            <a:r>
              <a:rPr lang="en-GB" sz="1600">
                <a:latin typeface="Consolas" panose="020B0609020204030204" pitchFamily="49" charset="0"/>
                <a:cs typeface="Consolas" panose="020B0609020204030204" pitchFamily="49" charset="0"/>
              </a:rPr>
              <a:t>recordingDates:["24-12-1979","28-12-1979"]}</a:t>
            </a:r>
          </a:p>
        </p:txBody>
      </p:sp>
    </p:spTree>
    <p:extLst>
      <p:ext uri="{BB962C8B-B14F-4D97-AF65-F5344CB8AC3E}">
        <p14:creationId xmlns:p14="http://schemas.microsoft.com/office/powerpoint/2010/main" val="422977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34E60-B66F-4D1C-9123-38D899D2C85D}"/>
              </a:ext>
            </a:extLst>
          </p:cNvPr>
          <p:cNvSpPr/>
          <p:nvPr/>
        </p:nvSpPr>
        <p:spPr>
          <a:xfrm>
            <a:off x="4833257" y="3415003"/>
            <a:ext cx="1464906" cy="1073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LR Deed Index Service</a:t>
            </a:r>
          </a:p>
        </p:txBody>
      </p:sp>
      <p:sp>
        <p:nvSpPr>
          <p:cNvPr id="3" name="Flowchart: Magnetic Disk 2">
            <a:extLst>
              <a:ext uri="{FF2B5EF4-FFF2-40B4-BE49-F238E27FC236}">
                <a16:creationId xmlns:a16="http://schemas.microsoft.com/office/drawing/2014/main" id="{6F32921D-7972-455F-ACAE-AA205CE1B321}"/>
              </a:ext>
            </a:extLst>
          </p:cNvPr>
          <p:cNvSpPr/>
          <p:nvPr/>
        </p:nvSpPr>
        <p:spPr>
          <a:xfrm>
            <a:off x="5001208" y="5066522"/>
            <a:ext cx="1129004" cy="989045"/>
          </a:xfrm>
          <a:prstGeom prst="flowChartMagneticDisk">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t>Deed Index DB</a:t>
            </a:r>
          </a:p>
          <a:p>
            <a:pPr algn="ctr"/>
            <a:r>
              <a:rPr lang="en-GB" sz="1200"/>
              <a:t>(Mongo)</a:t>
            </a:r>
          </a:p>
        </p:txBody>
      </p:sp>
      <p:sp>
        <p:nvSpPr>
          <p:cNvPr id="5" name="Rectangle 4">
            <a:extLst>
              <a:ext uri="{FF2B5EF4-FFF2-40B4-BE49-F238E27FC236}">
                <a16:creationId xmlns:a16="http://schemas.microsoft.com/office/drawing/2014/main" id="{A35B36DD-9FD0-4409-A56C-13B778C621C6}"/>
              </a:ext>
            </a:extLst>
          </p:cNvPr>
          <p:cNvSpPr/>
          <p:nvPr/>
        </p:nvSpPr>
        <p:spPr>
          <a:xfrm>
            <a:off x="3327977" y="1309496"/>
            <a:ext cx="1464906" cy="1017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LR Deed Index </a:t>
            </a:r>
          </a:p>
          <a:p>
            <a:pPr algn="ctr"/>
            <a:r>
              <a:rPr lang="en-GB" sz="1400"/>
              <a:t>Front End App</a:t>
            </a:r>
          </a:p>
        </p:txBody>
      </p:sp>
      <p:sp>
        <p:nvSpPr>
          <p:cNvPr id="6" name="Rectangle 5">
            <a:extLst>
              <a:ext uri="{FF2B5EF4-FFF2-40B4-BE49-F238E27FC236}">
                <a16:creationId xmlns:a16="http://schemas.microsoft.com/office/drawing/2014/main" id="{E9534BFF-7F26-4D1A-9965-04C02FC3DF91}"/>
              </a:ext>
            </a:extLst>
          </p:cNvPr>
          <p:cNvSpPr/>
          <p:nvPr/>
        </p:nvSpPr>
        <p:spPr>
          <a:xfrm>
            <a:off x="7786395" y="4441372"/>
            <a:ext cx="1464906" cy="161419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a:t>LR Deed Index ETL App</a:t>
            </a:r>
          </a:p>
        </p:txBody>
      </p:sp>
      <p:sp>
        <p:nvSpPr>
          <p:cNvPr id="7" name="Flowchart: Magnetic Disk 6">
            <a:extLst>
              <a:ext uri="{FF2B5EF4-FFF2-40B4-BE49-F238E27FC236}">
                <a16:creationId xmlns:a16="http://schemas.microsoft.com/office/drawing/2014/main" id="{DD126C85-E016-4BAB-A50B-94817578DD7D}"/>
              </a:ext>
            </a:extLst>
          </p:cNvPr>
          <p:cNvSpPr/>
          <p:nvPr/>
        </p:nvSpPr>
        <p:spPr>
          <a:xfrm>
            <a:off x="10151705" y="5066522"/>
            <a:ext cx="1119673" cy="989045"/>
          </a:xfrm>
          <a:prstGeom prst="flowChartMagneticDisk">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t>RAC DB</a:t>
            </a:r>
          </a:p>
          <a:p>
            <a:pPr algn="ctr"/>
            <a:r>
              <a:rPr lang="en-GB" sz="1200"/>
              <a:t>(SQL Server)</a:t>
            </a:r>
          </a:p>
        </p:txBody>
      </p:sp>
      <p:cxnSp>
        <p:nvCxnSpPr>
          <p:cNvPr id="16" name="Connector: Elbow 15">
            <a:extLst>
              <a:ext uri="{FF2B5EF4-FFF2-40B4-BE49-F238E27FC236}">
                <a16:creationId xmlns:a16="http://schemas.microsoft.com/office/drawing/2014/main" id="{6E54C8DD-A3D8-4ED5-8E30-0B233BC004C1}"/>
              </a:ext>
            </a:extLst>
          </p:cNvPr>
          <p:cNvCxnSpPr>
            <a:cxnSpLocks/>
            <a:stCxn id="6" idx="1"/>
            <a:endCxn id="3" idx="4"/>
          </p:cNvCxnSpPr>
          <p:nvPr/>
        </p:nvCxnSpPr>
        <p:spPr>
          <a:xfrm rot="10800000" flipV="1">
            <a:off x="6130213" y="5248469"/>
            <a:ext cx="1656183" cy="312575"/>
          </a:xfrm>
          <a:prstGeom prst="bentConnector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613778-1CE6-432F-9C06-EE3C38398214}"/>
              </a:ext>
            </a:extLst>
          </p:cNvPr>
          <p:cNvCxnSpPr>
            <a:cxnSpLocks/>
            <a:stCxn id="7" idx="2"/>
            <a:endCxn id="6" idx="3"/>
          </p:cNvCxnSpPr>
          <p:nvPr/>
        </p:nvCxnSpPr>
        <p:spPr>
          <a:xfrm rot="10800000">
            <a:off x="9251301" y="5248471"/>
            <a:ext cx="900404" cy="312575"/>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AB7C9F8-380F-4843-A21D-FAD59A2EB241}"/>
              </a:ext>
            </a:extLst>
          </p:cNvPr>
          <p:cNvSpPr/>
          <p:nvPr/>
        </p:nvSpPr>
        <p:spPr>
          <a:xfrm>
            <a:off x="8005664" y="5318448"/>
            <a:ext cx="1026367" cy="50268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Parser</a:t>
            </a:r>
          </a:p>
        </p:txBody>
      </p:sp>
      <p:cxnSp>
        <p:nvCxnSpPr>
          <p:cNvPr id="27" name="Straight Arrow Connector 26">
            <a:extLst>
              <a:ext uri="{FF2B5EF4-FFF2-40B4-BE49-F238E27FC236}">
                <a16:creationId xmlns:a16="http://schemas.microsoft.com/office/drawing/2014/main" id="{C14E7C0B-420C-400B-89D9-E421994055D4}"/>
              </a:ext>
            </a:extLst>
          </p:cNvPr>
          <p:cNvCxnSpPr>
            <a:cxnSpLocks/>
            <a:stCxn id="3" idx="1"/>
            <a:endCxn id="2" idx="2"/>
          </p:cNvCxnSpPr>
          <p:nvPr/>
        </p:nvCxnSpPr>
        <p:spPr>
          <a:xfrm flipV="1">
            <a:off x="5565710" y="4488024"/>
            <a:ext cx="0" cy="578498"/>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FE958E-62BA-4B65-ABB1-299ED6F29484}"/>
              </a:ext>
            </a:extLst>
          </p:cNvPr>
          <p:cNvCxnSpPr>
            <a:cxnSpLocks/>
            <a:stCxn id="2" idx="0"/>
          </p:cNvCxnSpPr>
          <p:nvPr/>
        </p:nvCxnSpPr>
        <p:spPr>
          <a:xfrm flipH="1" flipV="1">
            <a:off x="4357396" y="2326532"/>
            <a:ext cx="1208314" cy="108847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98AAAD-5147-43D9-810A-390A203C4F70}"/>
              </a:ext>
            </a:extLst>
          </p:cNvPr>
          <p:cNvSpPr txBox="1"/>
          <p:nvPr/>
        </p:nvSpPr>
        <p:spPr>
          <a:xfrm>
            <a:off x="5001208" y="2680948"/>
            <a:ext cx="727187" cy="276999"/>
          </a:xfrm>
          <a:prstGeom prst="rect">
            <a:avLst/>
          </a:prstGeom>
          <a:noFill/>
        </p:spPr>
        <p:txBody>
          <a:bodyPr wrap="none" rtlCol="0">
            <a:spAutoFit/>
          </a:bodyPr>
          <a:lstStyle/>
          <a:p>
            <a:r>
              <a:rPr lang="en-GB" sz="1200"/>
              <a:t>REST Api</a:t>
            </a:r>
          </a:p>
        </p:txBody>
      </p:sp>
      <p:sp>
        <p:nvSpPr>
          <p:cNvPr id="53" name="Flowchart: Magnetic Disk 52">
            <a:extLst>
              <a:ext uri="{FF2B5EF4-FFF2-40B4-BE49-F238E27FC236}">
                <a16:creationId xmlns:a16="http://schemas.microsoft.com/office/drawing/2014/main" id="{9464B8CE-5E24-41F2-89A9-DD8C3AA45828}"/>
              </a:ext>
            </a:extLst>
          </p:cNvPr>
          <p:cNvSpPr/>
          <p:nvPr/>
        </p:nvSpPr>
        <p:spPr>
          <a:xfrm>
            <a:off x="2031745" y="5133004"/>
            <a:ext cx="1129004" cy="989045"/>
          </a:xfrm>
          <a:prstGeom prst="flowChartMagneticDisk">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t>Deed Image Store (FS)</a:t>
            </a:r>
          </a:p>
        </p:txBody>
      </p:sp>
      <p:sp>
        <p:nvSpPr>
          <p:cNvPr id="56" name="Rectangle 55">
            <a:extLst>
              <a:ext uri="{FF2B5EF4-FFF2-40B4-BE49-F238E27FC236}">
                <a16:creationId xmlns:a16="http://schemas.microsoft.com/office/drawing/2014/main" id="{9863B118-4526-4E0F-9CEF-E93C7E59C95D}"/>
              </a:ext>
            </a:extLst>
          </p:cNvPr>
          <p:cNvSpPr/>
          <p:nvPr/>
        </p:nvSpPr>
        <p:spPr>
          <a:xfrm>
            <a:off x="1870787" y="3415003"/>
            <a:ext cx="1464906" cy="1073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LR Deed Image Service</a:t>
            </a:r>
          </a:p>
        </p:txBody>
      </p:sp>
      <p:cxnSp>
        <p:nvCxnSpPr>
          <p:cNvPr id="57" name="Straight Arrow Connector 56">
            <a:extLst>
              <a:ext uri="{FF2B5EF4-FFF2-40B4-BE49-F238E27FC236}">
                <a16:creationId xmlns:a16="http://schemas.microsoft.com/office/drawing/2014/main" id="{2DADA287-BE87-434B-8378-8AD53C09B135}"/>
              </a:ext>
            </a:extLst>
          </p:cNvPr>
          <p:cNvCxnSpPr>
            <a:cxnSpLocks/>
            <a:stCxn id="53" idx="1"/>
            <a:endCxn id="56" idx="2"/>
          </p:cNvCxnSpPr>
          <p:nvPr/>
        </p:nvCxnSpPr>
        <p:spPr>
          <a:xfrm flipV="1">
            <a:off x="2596247" y="4488024"/>
            <a:ext cx="6993" cy="64498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76B19E-F8AB-45C0-BC1E-76A55274E2D4}"/>
              </a:ext>
            </a:extLst>
          </p:cNvPr>
          <p:cNvSpPr txBox="1"/>
          <p:nvPr/>
        </p:nvSpPr>
        <p:spPr>
          <a:xfrm>
            <a:off x="3720881" y="3573339"/>
            <a:ext cx="727187" cy="276999"/>
          </a:xfrm>
          <a:prstGeom prst="rect">
            <a:avLst/>
          </a:prstGeom>
          <a:noFill/>
        </p:spPr>
        <p:txBody>
          <a:bodyPr wrap="none" rtlCol="0">
            <a:spAutoFit/>
          </a:bodyPr>
          <a:lstStyle/>
          <a:p>
            <a:r>
              <a:rPr lang="en-GB" sz="1200"/>
              <a:t>REST Api</a:t>
            </a:r>
          </a:p>
        </p:txBody>
      </p:sp>
      <p:sp>
        <p:nvSpPr>
          <p:cNvPr id="78" name="Flowchart: Magnetic Disk 77">
            <a:extLst>
              <a:ext uri="{FF2B5EF4-FFF2-40B4-BE49-F238E27FC236}">
                <a16:creationId xmlns:a16="http://schemas.microsoft.com/office/drawing/2014/main" id="{FD06C9DE-8552-4F73-AC04-BABC4616A767}"/>
              </a:ext>
            </a:extLst>
          </p:cNvPr>
          <p:cNvSpPr/>
          <p:nvPr/>
        </p:nvSpPr>
        <p:spPr>
          <a:xfrm>
            <a:off x="10151704" y="3788228"/>
            <a:ext cx="1119673" cy="989045"/>
          </a:xfrm>
          <a:prstGeom prst="flowChartMagneticDisk">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t>CDI DB</a:t>
            </a:r>
          </a:p>
          <a:p>
            <a:pPr algn="ctr"/>
            <a:r>
              <a:rPr lang="en-GB" sz="1200"/>
              <a:t>(?)</a:t>
            </a:r>
          </a:p>
        </p:txBody>
      </p:sp>
      <p:cxnSp>
        <p:nvCxnSpPr>
          <p:cNvPr id="79" name="Connector: Elbow 78">
            <a:extLst>
              <a:ext uri="{FF2B5EF4-FFF2-40B4-BE49-F238E27FC236}">
                <a16:creationId xmlns:a16="http://schemas.microsoft.com/office/drawing/2014/main" id="{89F3280C-18C5-418D-A482-608262796C04}"/>
              </a:ext>
            </a:extLst>
          </p:cNvPr>
          <p:cNvCxnSpPr>
            <a:cxnSpLocks/>
            <a:stCxn id="78" idx="2"/>
          </p:cNvCxnSpPr>
          <p:nvPr/>
        </p:nvCxnSpPr>
        <p:spPr>
          <a:xfrm rot="10800000" flipV="1">
            <a:off x="9251302" y="4282750"/>
            <a:ext cx="900403" cy="676471"/>
          </a:xfrm>
          <a:prstGeom prst="bent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ACE6EDA-A4D5-4311-B8EE-DAABE231B344}"/>
              </a:ext>
            </a:extLst>
          </p:cNvPr>
          <p:cNvCxnSpPr>
            <a:cxnSpLocks/>
            <a:stCxn id="56" idx="0"/>
          </p:cNvCxnSpPr>
          <p:nvPr/>
        </p:nvCxnSpPr>
        <p:spPr>
          <a:xfrm flipV="1">
            <a:off x="2603240" y="2326532"/>
            <a:ext cx="1156997" cy="108847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DF1EC6C-FC97-481D-8E05-26E95EB575E8}"/>
              </a:ext>
            </a:extLst>
          </p:cNvPr>
          <p:cNvSpPr txBox="1"/>
          <p:nvPr/>
        </p:nvSpPr>
        <p:spPr>
          <a:xfrm>
            <a:off x="2130433" y="2666811"/>
            <a:ext cx="1103892" cy="276999"/>
          </a:xfrm>
          <a:prstGeom prst="rect">
            <a:avLst/>
          </a:prstGeom>
          <a:noFill/>
        </p:spPr>
        <p:txBody>
          <a:bodyPr wrap="none" rtlCol="0">
            <a:spAutoFit/>
          </a:bodyPr>
          <a:lstStyle/>
          <a:p>
            <a:r>
              <a:rPr lang="en-GB" sz="1200"/>
              <a:t>REST Api / URL</a:t>
            </a:r>
          </a:p>
        </p:txBody>
      </p:sp>
      <p:sp>
        <p:nvSpPr>
          <p:cNvPr id="91" name="Title 1">
            <a:extLst>
              <a:ext uri="{FF2B5EF4-FFF2-40B4-BE49-F238E27FC236}">
                <a16:creationId xmlns:a16="http://schemas.microsoft.com/office/drawing/2014/main" id="{23DABF22-B54E-4EE6-9400-883CE8215187}"/>
              </a:ext>
            </a:extLst>
          </p:cNvPr>
          <p:cNvSpPr>
            <a:spLocks noGrp="1"/>
          </p:cNvSpPr>
          <p:nvPr>
            <p:ph type="title"/>
          </p:nvPr>
        </p:nvSpPr>
        <p:spPr>
          <a:xfrm>
            <a:off x="233266" y="365125"/>
            <a:ext cx="3526971" cy="539944"/>
          </a:xfrm>
        </p:spPr>
        <p:txBody>
          <a:bodyPr>
            <a:normAutofit fontScale="90000"/>
          </a:bodyPr>
          <a:lstStyle/>
          <a:p>
            <a:r>
              <a:rPr lang="en-GB"/>
              <a:t>Logical View</a:t>
            </a:r>
          </a:p>
        </p:txBody>
      </p:sp>
      <p:sp>
        <p:nvSpPr>
          <p:cNvPr id="94" name="TextBox 93">
            <a:extLst>
              <a:ext uri="{FF2B5EF4-FFF2-40B4-BE49-F238E27FC236}">
                <a16:creationId xmlns:a16="http://schemas.microsoft.com/office/drawing/2014/main" id="{0A8CEE45-2490-4BD1-9217-233E21386C22}"/>
              </a:ext>
            </a:extLst>
          </p:cNvPr>
          <p:cNvSpPr txBox="1"/>
          <p:nvPr/>
        </p:nvSpPr>
        <p:spPr>
          <a:xfrm>
            <a:off x="6666722" y="4959222"/>
            <a:ext cx="1119671" cy="276999"/>
          </a:xfrm>
          <a:prstGeom prst="rect">
            <a:avLst/>
          </a:prstGeom>
          <a:noFill/>
        </p:spPr>
        <p:txBody>
          <a:bodyPr wrap="square" rtlCol="0">
            <a:spAutoFit/>
          </a:bodyPr>
          <a:lstStyle/>
          <a:p>
            <a:r>
              <a:rPr lang="en-GB" sz="1200"/>
              <a:t>Periodic loads</a:t>
            </a:r>
          </a:p>
        </p:txBody>
      </p:sp>
      <p:sp>
        <p:nvSpPr>
          <p:cNvPr id="95" name="TextBox 94">
            <a:extLst>
              <a:ext uri="{FF2B5EF4-FFF2-40B4-BE49-F238E27FC236}">
                <a16:creationId xmlns:a16="http://schemas.microsoft.com/office/drawing/2014/main" id="{9513D1DB-91D7-4EB1-8D01-2E1A58AFE849}"/>
              </a:ext>
            </a:extLst>
          </p:cNvPr>
          <p:cNvSpPr txBox="1"/>
          <p:nvPr/>
        </p:nvSpPr>
        <p:spPr>
          <a:xfrm>
            <a:off x="5723326" y="2805098"/>
            <a:ext cx="1821332" cy="553998"/>
          </a:xfrm>
          <a:prstGeom prst="rect">
            <a:avLst/>
          </a:prstGeom>
          <a:noFill/>
        </p:spPr>
        <p:txBody>
          <a:bodyPr wrap="none" rtlCol="0">
            <a:spAutoFit/>
          </a:bodyPr>
          <a:lstStyle/>
          <a:p>
            <a:r>
              <a:rPr lang="en-GB" sz="1000">
                <a:solidFill>
                  <a:schemeClr val="accent2">
                    <a:lumMod val="75000"/>
                  </a:schemeClr>
                </a:solidFill>
              </a:rPr>
              <a:t>- Find deed</a:t>
            </a:r>
          </a:p>
          <a:p>
            <a:r>
              <a:rPr lang="en-GB" sz="1000">
                <a:solidFill>
                  <a:schemeClr val="accent2">
                    <a:lumMod val="75000"/>
                  </a:schemeClr>
                </a:solidFill>
              </a:rPr>
              <a:t>- Update deed (add details)</a:t>
            </a:r>
          </a:p>
          <a:p>
            <a:r>
              <a:rPr lang="en-GB" sz="1000">
                <a:solidFill>
                  <a:schemeClr val="accent2">
                    <a:lumMod val="75000"/>
                  </a:schemeClr>
                </a:solidFill>
              </a:rPr>
              <a:t>- Validate deed (correct details)</a:t>
            </a:r>
          </a:p>
        </p:txBody>
      </p:sp>
      <p:sp>
        <p:nvSpPr>
          <p:cNvPr id="96" name="TextBox 95">
            <a:extLst>
              <a:ext uri="{FF2B5EF4-FFF2-40B4-BE49-F238E27FC236}">
                <a16:creationId xmlns:a16="http://schemas.microsoft.com/office/drawing/2014/main" id="{76D57189-3D0C-449F-94EA-8A24BD3C82CD}"/>
              </a:ext>
            </a:extLst>
          </p:cNvPr>
          <p:cNvSpPr txBox="1"/>
          <p:nvPr/>
        </p:nvSpPr>
        <p:spPr>
          <a:xfrm>
            <a:off x="842411" y="2891551"/>
            <a:ext cx="1212191" cy="400110"/>
          </a:xfrm>
          <a:prstGeom prst="rect">
            <a:avLst/>
          </a:prstGeom>
          <a:noFill/>
        </p:spPr>
        <p:txBody>
          <a:bodyPr wrap="none" rtlCol="0">
            <a:spAutoFit/>
          </a:bodyPr>
          <a:lstStyle/>
          <a:p>
            <a:r>
              <a:rPr lang="en-GB" sz="1000">
                <a:solidFill>
                  <a:schemeClr val="accent2">
                    <a:lumMod val="75000"/>
                  </a:schemeClr>
                </a:solidFill>
              </a:rPr>
              <a:t>- Transform image</a:t>
            </a:r>
          </a:p>
          <a:p>
            <a:r>
              <a:rPr lang="en-GB" sz="1000">
                <a:solidFill>
                  <a:schemeClr val="accent2">
                    <a:lumMod val="75000"/>
                  </a:schemeClr>
                </a:solidFill>
              </a:rPr>
              <a:t>- Get Image (via url)</a:t>
            </a:r>
          </a:p>
        </p:txBody>
      </p:sp>
      <p:sp>
        <p:nvSpPr>
          <p:cNvPr id="97" name="TextBox 96">
            <a:extLst>
              <a:ext uri="{FF2B5EF4-FFF2-40B4-BE49-F238E27FC236}">
                <a16:creationId xmlns:a16="http://schemas.microsoft.com/office/drawing/2014/main" id="{6B0F6790-DA28-4564-A8CC-DB4433F6645D}"/>
              </a:ext>
            </a:extLst>
          </p:cNvPr>
          <p:cNvSpPr txBox="1"/>
          <p:nvPr/>
        </p:nvSpPr>
        <p:spPr>
          <a:xfrm>
            <a:off x="3415004" y="4008674"/>
            <a:ext cx="1377879" cy="246221"/>
          </a:xfrm>
          <a:prstGeom prst="rect">
            <a:avLst/>
          </a:prstGeom>
          <a:noFill/>
        </p:spPr>
        <p:txBody>
          <a:bodyPr wrap="square" rtlCol="0">
            <a:spAutoFit/>
          </a:bodyPr>
          <a:lstStyle/>
          <a:p>
            <a:r>
              <a:rPr lang="en-GB" sz="1000">
                <a:solidFill>
                  <a:schemeClr val="accent2">
                    <a:lumMod val="75000"/>
                  </a:schemeClr>
                </a:solidFill>
              </a:rPr>
              <a:t>- Get image details</a:t>
            </a:r>
          </a:p>
        </p:txBody>
      </p:sp>
      <p:cxnSp>
        <p:nvCxnSpPr>
          <p:cNvPr id="99" name="Straight Arrow Connector 98">
            <a:extLst>
              <a:ext uri="{FF2B5EF4-FFF2-40B4-BE49-F238E27FC236}">
                <a16:creationId xmlns:a16="http://schemas.microsoft.com/office/drawing/2014/main" id="{D37CF9C7-A3B0-41CF-86B5-E629884235A4}"/>
              </a:ext>
            </a:extLst>
          </p:cNvPr>
          <p:cNvCxnSpPr>
            <a:stCxn id="56" idx="3"/>
            <a:endCxn id="2" idx="1"/>
          </p:cNvCxnSpPr>
          <p:nvPr/>
        </p:nvCxnSpPr>
        <p:spPr>
          <a:xfrm>
            <a:off x="3335693" y="3951514"/>
            <a:ext cx="14975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0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5B2210-373B-4CD7-9BEE-AAE085F50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83"/>
            <a:ext cx="12192000" cy="6740033"/>
          </a:xfrm>
          <a:prstGeom prst="rect">
            <a:avLst/>
          </a:prstGeom>
        </p:spPr>
      </p:pic>
      <p:sp>
        <p:nvSpPr>
          <p:cNvPr id="11" name="Title 1">
            <a:extLst>
              <a:ext uri="{FF2B5EF4-FFF2-40B4-BE49-F238E27FC236}">
                <a16:creationId xmlns:a16="http://schemas.microsoft.com/office/drawing/2014/main" id="{FD069D59-6915-4B83-B88D-7C165141B493}"/>
              </a:ext>
            </a:extLst>
          </p:cNvPr>
          <p:cNvSpPr>
            <a:spLocks noGrp="1"/>
          </p:cNvSpPr>
          <p:nvPr>
            <p:ph type="title"/>
          </p:nvPr>
        </p:nvSpPr>
        <p:spPr>
          <a:xfrm>
            <a:off x="233266" y="365125"/>
            <a:ext cx="3526971" cy="539944"/>
          </a:xfrm>
        </p:spPr>
        <p:txBody>
          <a:bodyPr>
            <a:normAutofit fontScale="90000"/>
          </a:bodyPr>
          <a:lstStyle/>
          <a:p>
            <a:r>
              <a:rPr lang="en-GB"/>
              <a:t>Domain Model</a:t>
            </a:r>
          </a:p>
        </p:txBody>
      </p:sp>
    </p:spTree>
    <p:extLst>
      <p:ext uri="{BB962C8B-B14F-4D97-AF65-F5344CB8AC3E}">
        <p14:creationId xmlns:p14="http://schemas.microsoft.com/office/powerpoint/2010/main" val="260062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58D3DF-7E3A-46C5-9A0A-AFBBFCD3BA0D}"/>
              </a:ext>
            </a:extLst>
          </p:cNvPr>
          <p:cNvPicPr>
            <a:picLocks noChangeAspect="1"/>
          </p:cNvPicPr>
          <p:nvPr/>
        </p:nvPicPr>
        <p:blipFill>
          <a:blip r:embed="rId2"/>
          <a:stretch>
            <a:fillRect/>
          </a:stretch>
        </p:blipFill>
        <p:spPr>
          <a:xfrm>
            <a:off x="0" y="543127"/>
            <a:ext cx="12192000" cy="5771745"/>
          </a:xfrm>
          <a:prstGeom prst="rect">
            <a:avLst/>
          </a:prstGeom>
        </p:spPr>
      </p:pic>
    </p:spTree>
    <p:extLst>
      <p:ext uri="{BB962C8B-B14F-4D97-AF65-F5344CB8AC3E}">
        <p14:creationId xmlns:p14="http://schemas.microsoft.com/office/powerpoint/2010/main" val="424296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4C23A2-E847-4329-987D-E5629D6FD91A}"/>
              </a:ext>
            </a:extLst>
          </p:cNvPr>
          <p:cNvPicPr>
            <a:picLocks noChangeAspect="1"/>
          </p:cNvPicPr>
          <p:nvPr/>
        </p:nvPicPr>
        <p:blipFill>
          <a:blip r:embed="rId2"/>
          <a:stretch>
            <a:fillRect/>
          </a:stretch>
        </p:blipFill>
        <p:spPr>
          <a:xfrm>
            <a:off x="0" y="506305"/>
            <a:ext cx="12192000" cy="5845390"/>
          </a:xfrm>
          <a:prstGeom prst="rect">
            <a:avLst/>
          </a:prstGeom>
        </p:spPr>
      </p:pic>
    </p:spTree>
    <p:extLst>
      <p:ext uri="{BB962C8B-B14F-4D97-AF65-F5344CB8AC3E}">
        <p14:creationId xmlns:p14="http://schemas.microsoft.com/office/powerpoint/2010/main" val="90883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84D0C-3225-46DB-9AA0-46053CB0A5B1}"/>
              </a:ext>
            </a:extLst>
          </p:cNvPr>
          <p:cNvPicPr>
            <a:picLocks noChangeAspect="1"/>
          </p:cNvPicPr>
          <p:nvPr/>
        </p:nvPicPr>
        <p:blipFill>
          <a:blip r:embed="rId2"/>
          <a:stretch>
            <a:fillRect/>
          </a:stretch>
        </p:blipFill>
        <p:spPr>
          <a:xfrm>
            <a:off x="0" y="569068"/>
            <a:ext cx="12192000" cy="5719864"/>
          </a:xfrm>
          <a:prstGeom prst="rect">
            <a:avLst/>
          </a:prstGeom>
        </p:spPr>
      </p:pic>
    </p:spTree>
    <p:extLst>
      <p:ext uri="{BB962C8B-B14F-4D97-AF65-F5344CB8AC3E}">
        <p14:creationId xmlns:p14="http://schemas.microsoft.com/office/powerpoint/2010/main" val="355192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9987-AC45-4C06-AC77-176DBBF97916}"/>
              </a:ext>
            </a:extLst>
          </p:cNvPr>
          <p:cNvSpPr>
            <a:spLocks noGrp="1"/>
          </p:cNvSpPr>
          <p:nvPr>
            <p:ph type="title"/>
          </p:nvPr>
        </p:nvSpPr>
        <p:spPr/>
        <p:txBody>
          <a:bodyPr/>
          <a:lstStyle/>
          <a:p>
            <a:r>
              <a:rPr lang="en-GB"/>
              <a:t>Sources of deed text</a:t>
            </a:r>
          </a:p>
        </p:txBody>
      </p:sp>
      <p:sp>
        <p:nvSpPr>
          <p:cNvPr id="3" name="Content Placeholder 2">
            <a:extLst>
              <a:ext uri="{FF2B5EF4-FFF2-40B4-BE49-F238E27FC236}">
                <a16:creationId xmlns:a16="http://schemas.microsoft.com/office/drawing/2014/main" id="{E517E2F0-EE30-4B1C-8BEF-5ADE2F9C27E4}"/>
              </a:ext>
            </a:extLst>
          </p:cNvPr>
          <p:cNvSpPr>
            <a:spLocks noGrp="1"/>
          </p:cNvSpPr>
          <p:nvPr>
            <p:ph idx="1"/>
          </p:nvPr>
        </p:nvSpPr>
        <p:spPr/>
        <p:txBody>
          <a:bodyPr/>
          <a:lstStyle/>
          <a:p>
            <a:r>
              <a:rPr lang="en-GB" err="1"/>
              <a:t>Sasine</a:t>
            </a:r>
            <a:r>
              <a:rPr lang="en-GB"/>
              <a:t> Deeds</a:t>
            </a:r>
          </a:p>
          <a:p>
            <a:pPr lvl="1"/>
            <a:r>
              <a:rPr lang="en-GB"/>
              <a:t>RAC Abridgements</a:t>
            </a:r>
          </a:p>
          <a:p>
            <a:pPr lvl="1"/>
            <a:endParaRPr lang="en-GB"/>
          </a:p>
          <a:p>
            <a:r>
              <a:rPr lang="en-GB"/>
              <a:t>LR Deeds</a:t>
            </a:r>
          </a:p>
          <a:p>
            <a:pPr lvl="1"/>
            <a:r>
              <a:rPr lang="en-GB"/>
              <a:t>Land Register C Section for Standard Securities</a:t>
            </a:r>
          </a:p>
          <a:p>
            <a:pPr lvl="1"/>
            <a:r>
              <a:rPr lang="en-GB"/>
              <a:t>Common Deeds Index for burden deeds (may overlap with </a:t>
            </a:r>
            <a:r>
              <a:rPr lang="en-GB" err="1"/>
              <a:t>Sasines</a:t>
            </a:r>
            <a:r>
              <a:rPr lang="en-GB"/>
              <a:t>)</a:t>
            </a:r>
          </a:p>
          <a:p>
            <a:pPr lvl="1"/>
            <a:endParaRPr lang="en-GB"/>
          </a:p>
          <a:p>
            <a:endParaRPr lang="en-GB"/>
          </a:p>
        </p:txBody>
      </p:sp>
    </p:spTree>
    <p:extLst>
      <p:ext uri="{BB962C8B-B14F-4D97-AF65-F5344CB8AC3E}">
        <p14:creationId xmlns:p14="http://schemas.microsoft.com/office/powerpoint/2010/main" val="12219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77A-DE99-4B35-86CA-5D09B0FB3ABE}"/>
              </a:ext>
            </a:extLst>
          </p:cNvPr>
          <p:cNvSpPr>
            <a:spLocks noGrp="1"/>
          </p:cNvSpPr>
          <p:nvPr>
            <p:ph type="title"/>
          </p:nvPr>
        </p:nvSpPr>
        <p:spPr/>
        <p:txBody>
          <a:bodyPr/>
          <a:lstStyle/>
          <a:p>
            <a:r>
              <a:rPr lang="en-GB"/>
              <a:t>RAC Abridgements – Standard Structure</a:t>
            </a:r>
          </a:p>
        </p:txBody>
      </p:sp>
      <p:sp>
        <p:nvSpPr>
          <p:cNvPr id="3" name="Content Placeholder 2">
            <a:extLst>
              <a:ext uri="{FF2B5EF4-FFF2-40B4-BE49-F238E27FC236}">
                <a16:creationId xmlns:a16="http://schemas.microsoft.com/office/drawing/2014/main" id="{81399DCD-3DEC-42B1-87F3-48BF7F65CD0C}"/>
              </a:ext>
            </a:extLst>
          </p:cNvPr>
          <p:cNvSpPr>
            <a:spLocks noGrp="1"/>
          </p:cNvSpPr>
          <p:nvPr>
            <p:ph idx="1"/>
          </p:nvPr>
        </p:nvSpPr>
        <p:spPr/>
        <p:txBody>
          <a:bodyPr>
            <a:normAutofit/>
          </a:bodyPr>
          <a:lstStyle/>
          <a:p>
            <a:r>
              <a:rPr lang="en-GB" sz="3000"/>
              <a:t>1850</a:t>
            </a:r>
          </a:p>
          <a:p>
            <a:pPr marL="0" indent="0">
              <a:buNone/>
            </a:pPr>
            <a:r>
              <a:rPr lang="en-GB" sz="1600"/>
              <a:t>CHARLES MCBEATH, Shipowner, </a:t>
            </a:r>
            <a:r>
              <a:rPr lang="en-GB" sz="1600" err="1"/>
              <a:t>Fraserburgh</a:t>
            </a:r>
            <a:r>
              <a:rPr lang="en-GB" sz="1600"/>
              <a:t>, </a:t>
            </a:r>
            <a:r>
              <a:rPr lang="en-GB" sz="1600" err="1"/>
              <a:t>Seised</a:t>
            </a:r>
            <a:r>
              <a:rPr lang="en-GB" sz="1600"/>
              <a:t>,— in a half Tenement of Feu land with the Houses, Yards and others thereon betwixt the town and Harbour of ROSEHEARTY, (under exception), par. </a:t>
            </a:r>
            <a:r>
              <a:rPr lang="en-GB" sz="1600" err="1"/>
              <a:t>Pitsligo</a:t>
            </a:r>
            <a:r>
              <a:rPr lang="en-GB" sz="1600"/>
              <a:t>;—on Disp. by Christian Mackie, and John </a:t>
            </a:r>
            <a:r>
              <a:rPr lang="en-GB" sz="1600" err="1"/>
              <a:t>Tarves</a:t>
            </a:r>
            <a:r>
              <a:rPr lang="en-GB" sz="1600"/>
              <a:t>, Farmer or Crofter, </a:t>
            </a:r>
            <a:r>
              <a:rPr lang="en-GB" sz="1600" err="1"/>
              <a:t>Cadgertown</a:t>
            </a:r>
            <a:r>
              <a:rPr lang="en-GB" sz="1600"/>
              <a:t> or Broomhill, New Deer, her husband, Margaret Mackie residing in </a:t>
            </a:r>
            <a:r>
              <a:rPr lang="en-GB" sz="1600" err="1"/>
              <a:t>Fraserburgh</a:t>
            </a:r>
            <a:r>
              <a:rPr lang="en-GB" sz="1600"/>
              <a:t>, relict of James Urquhart, Shoemaker, </a:t>
            </a:r>
            <a:r>
              <a:rPr lang="en-GB" sz="1600" err="1"/>
              <a:t>Memsie</a:t>
            </a:r>
            <a:r>
              <a:rPr lang="en-GB" sz="1600"/>
              <a:t>, and James Mitchell, Mariner, Aberdeen, to George Ewen, Mariner, </a:t>
            </a:r>
            <a:r>
              <a:rPr lang="en-GB" sz="1600" err="1"/>
              <a:t>Rosehearty</a:t>
            </a:r>
            <a:r>
              <a:rPr lang="en-GB" sz="1600"/>
              <a:t>, and Ann Anderson, his spouse, Jun. 26. Jul. 18. 1848; Disp. and Assig. by them, Dec. 21. 1849. - P. R. 233. 165.</a:t>
            </a:r>
          </a:p>
          <a:p>
            <a:pPr marL="0" indent="0">
              <a:buNone/>
            </a:pPr>
            <a:endParaRPr lang="en-GB" sz="1600"/>
          </a:p>
          <a:p>
            <a:pPr marL="0" indent="0">
              <a:buNone/>
            </a:pPr>
            <a:r>
              <a:rPr lang="en-GB" sz="1600"/>
              <a:t>ALEXANDER DINGWALL FORDYCE of </a:t>
            </a:r>
            <a:r>
              <a:rPr lang="en-GB" sz="1600" err="1"/>
              <a:t>Culsh</a:t>
            </a:r>
            <a:r>
              <a:rPr lang="en-GB" sz="1600"/>
              <a:t> and </a:t>
            </a:r>
            <a:r>
              <a:rPr lang="en-GB" sz="1600" err="1"/>
              <a:t>Brucklay</a:t>
            </a:r>
            <a:r>
              <a:rPr lang="en-GB" sz="1600"/>
              <a:t>, </a:t>
            </a:r>
            <a:r>
              <a:rPr lang="en-GB" sz="1600" err="1"/>
              <a:t>Seised</a:t>
            </a:r>
            <a:r>
              <a:rPr lang="en-GB" sz="1600"/>
              <a:t>,—in the Towns and lands of SLACKS of CAIRNBANNO, the </a:t>
            </a:r>
            <a:r>
              <a:rPr lang="en-GB" sz="1600" err="1"/>
              <a:t>Backtown</a:t>
            </a:r>
            <a:r>
              <a:rPr lang="en-GB" sz="1600"/>
              <a:t>, </a:t>
            </a:r>
            <a:r>
              <a:rPr lang="en-GB" sz="1600" err="1"/>
              <a:t>Overtown</a:t>
            </a:r>
            <a:r>
              <a:rPr lang="en-GB" sz="1600"/>
              <a:t>, </a:t>
            </a:r>
            <a:r>
              <a:rPr lang="en-GB" sz="1600" err="1"/>
              <a:t>Earnhillock</a:t>
            </a:r>
            <a:r>
              <a:rPr lang="en-GB" sz="1600"/>
              <a:t>, and Mill and Mill town of </a:t>
            </a:r>
            <a:r>
              <a:rPr lang="en-GB" sz="1600" err="1"/>
              <a:t>Cairnbanno</a:t>
            </a:r>
            <a:r>
              <a:rPr lang="en-GB" sz="1600"/>
              <a:t>, par. </a:t>
            </a:r>
            <a:r>
              <a:rPr lang="en-GB" sz="1600" err="1"/>
              <a:t>Auchreddie</a:t>
            </a:r>
            <a:r>
              <a:rPr lang="en-GB" sz="1600"/>
              <a:t> ;—towns and lands of </a:t>
            </a:r>
            <a:r>
              <a:rPr lang="en-GB" sz="1600" err="1"/>
              <a:t>Asleid</a:t>
            </a:r>
            <a:r>
              <a:rPr lang="en-GB" sz="1600"/>
              <a:t>; town and lands of </a:t>
            </a:r>
            <a:r>
              <a:rPr lang="en-GB" sz="1600" err="1"/>
              <a:t>Gravehill</a:t>
            </a:r>
            <a:r>
              <a:rPr lang="en-GB" sz="1600"/>
              <a:t> commonly called </a:t>
            </a:r>
            <a:r>
              <a:rPr lang="en-GB" sz="1600" err="1"/>
              <a:t>Grainhill</a:t>
            </a:r>
            <a:r>
              <a:rPr lang="en-GB" sz="1600"/>
              <a:t>, and the town and lands of </a:t>
            </a:r>
            <a:r>
              <a:rPr lang="en-GB" sz="1600" err="1"/>
              <a:t>Boghead</a:t>
            </a:r>
            <a:r>
              <a:rPr lang="en-GB" sz="1600"/>
              <a:t>, par. </a:t>
            </a:r>
            <a:r>
              <a:rPr lang="en-GB" sz="1600" err="1"/>
              <a:t>Monquhitter</a:t>
            </a:r>
            <a:r>
              <a:rPr lang="en-GB" sz="1600"/>
              <a:t> ;—town and lands of </a:t>
            </a:r>
            <a:r>
              <a:rPr lang="en-GB" sz="1600" err="1"/>
              <a:t>Auchmunziel</a:t>
            </a:r>
            <a:r>
              <a:rPr lang="en-GB" sz="1600"/>
              <a:t>, comp. the towns and lands of </a:t>
            </a:r>
            <a:r>
              <a:rPr lang="en-GB" sz="1600" err="1"/>
              <a:t>Rottencairns</a:t>
            </a:r>
            <a:r>
              <a:rPr lang="en-GB" sz="1600"/>
              <a:t>, </a:t>
            </a:r>
            <a:r>
              <a:rPr lang="en-GB" sz="1600" err="1"/>
              <a:t>Todshole</a:t>
            </a:r>
            <a:r>
              <a:rPr lang="en-GB" sz="1600"/>
              <a:t>, </a:t>
            </a:r>
            <a:r>
              <a:rPr lang="en-GB" sz="1600" err="1"/>
              <a:t>Stripeside</a:t>
            </a:r>
            <a:r>
              <a:rPr lang="en-GB" sz="1600"/>
              <a:t>, and </a:t>
            </a:r>
            <a:r>
              <a:rPr lang="en-GB" sz="1600" err="1"/>
              <a:t>Peeldegg</a:t>
            </a:r>
            <a:r>
              <a:rPr lang="en-GB" sz="1600"/>
              <a:t>; parts of the Barony of </a:t>
            </a:r>
            <a:r>
              <a:rPr lang="en-GB" sz="1600" err="1"/>
              <a:t>Altrie</a:t>
            </a:r>
            <a:r>
              <a:rPr lang="en-GB" sz="1600"/>
              <a:t>, viz., the lands of Little </a:t>
            </a:r>
            <a:r>
              <a:rPr lang="en-GB" sz="1600" err="1"/>
              <a:t>Auchreddie</a:t>
            </a:r>
            <a:r>
              <a:rPr lang="en-GB" sz="1600"/>
              <a:t> or New Deer and </a:t>
            </a:r>
            <a:r>
              <a:rPr lang="en-GB" sz="1600" err="1"/>
              <a:t>Kirktown</a:t>
            </a:r>
            <a:r>
              <a:rPr lang="en-GB" sz="1600"/>
              <a:t> thereof, </a:t>
            </a:r>
            <a:r>
              <a:rPr lang="en-GB" sz="1600" err="1"/>
              <a:t>Turfhill</a:t>
            </a:r>
            <a:r>
              <a:rPr lang="en-GB" sz="1600"/>
              <a:t>, </a:t>
            </a:r>
            <a:r>
              <a:rPr lang="en-GB" sz="1600" err="1"/>
              <a:t>Corshill</a:t>
            </a:r>
            <a:r>
              <a:rPr lang="en-GB" sz="1600"/>
              <a:t> or Crossbill, </a:t>
            </a:r>
            <a:r>
              <a:rPr lang="en-GB" sz="1600" err="1"/>
              <a:t>Brucehill</a:t>
            </a:r>
            <a:r>
              <a:rPr lang="en-GB" sz="1600"/>
              <a:t>, </a:t>
            </a:r>
            <a:r>
              <a:rPr lang="en-GB" sz="1600" err="1"/>
              <a:t>Falliedyke</a:t>
            </a:r>
            <a:r>
              <a:rPr lang="en-GB" sz="1600"/>
              <a:t> or </a:t>
            </a:r>
            <a:r>
              <a:rPr lang="en-GB" sz="1600" err="1"/>
              <a:t>Faddliedyke</a:t>
            </a:r>
            <a:r>
              <a:rPr lang="en-GB" sz="1600"/>
              <a:t>, and St. Magdalen's </a:t>
            </a:r>
            <a:r>
              <a:rPr lang="en-GB" sz="1600" err="1"/>
              <a:t>Mercat</a:t>
            </a:r>
            <a:r>
              <a:rPr lang="en-GB" sz="1600"/>
              <a:t> and Customs thereof, with the </a:t>
            </a:r>
            <a:r>
              <a:rPr lang="en-GB" sz="1600" err="1"/>
              <a:t>Pendicle</a:t>
            </a:r>
            <a:r>
              <a:rPr lang="en-GB" sz="1600"/>
              <a:t> (about 55 Acres) of the lands of </a:t>
            </a:r>
            <a:r>
              <a:rPr lang="en-GB" sz="1600" err="1"/>
              <a:t>Auchenleck</a:t>
            </a:r>
            <a:r>
              <a:rPr lang="en-GB" sz="1600"/>
              <a:t> or Affleck adjoining to </a:t>
            </a:r>
            <a:r>
              <a:rPr lang="en-GB" sz="1600" err="1"/>
              <a:t>Falliedyke</a:t>
            </a:r>
            <a:r>
              <a:rPr lang="en-GB" sz="1600"/>
              <a:t>, par. New Deer;—and </a:t>
            </a:r>
            <a:r>
              <a:rPr lang="en-GB" sz="1600" err="1"/>
              <a:t>Teinds</a:t>
            </a:r>
            <a:r>
              <a:rPr lang="en-GB" sz="1600"/>
              <a:t>;—On Disp. and Deed of Entail by James Gordon of </a:t>
            </a:r>
            <a:r>
              <a:rPr lang="en-GB" sz="1600" err="1"/>
              <a:t>Manar</a:t>
            </a:r>
            <a:r>
              <a:rPr lang="en-GB" sz="1600"/>
              <a:t>, with consent of the Trustees of John Dingwall of Croydon, Co. Surry, and of </a:t>
            </a:r>
            <a:r>
              <a:rPr lang="en-GB" sz="1600" err="1"/>
              <a:t>Brucklay</a:t>
            </a:r>
            <a:r>
              <a:rPr lang="en-GB" sz="1600"/>
              <a:t>, Co. Aberdeen, Dec. 24.1849. Jan. 3. 1850. P. R. 233. 189. 1850.</a:t>
            </a:r>
          </a:p>
        </p:txBody>
      </p:sp>
    </p:spTree>
    <p:extLst>
      <p:ext uri="{BB962C8B-B14F-4D97-AF65-F5344CB8AC3E}">
        <p14:creationId xmlns:p14="http://schemas.microsoft.com/office/powerpoint/2010/main" val="33082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77A-DE99-4B35-86CA-5D09B0FB3ABE}"/>
              </a:ext>
            </a:extLst>
          </p:cNvPr>
          <p:cNvSpPr>
            <a:spLocks noGrp="1"/>
          </p:cNvSpPr>
          <p:nvPr>
            <p:ph type="title"/>
          </p:nvPr>
        </p:nvSpPr>
        <p:spPr/>
        <p:txBody>
          <a:bodyPr/>
          <a:lstStyle/>
          <a:p>
            <a:r>
              <a:rPr lang="en-GB"/>
              <a:t>RAC Abridgements – Standard Structure</a:t>
            </a:r>
          </a:p>
        </p:txBody>
      </p:sp>
      <p:sp>
        <p:nvSpPr>
          <p:cNvPr id="3" name="Content Placeholder 2">
            <a:extLst>
              <a:ext uri="{FF2B5EF4-FFF2-40B4-BE49-F238E27FC236}">
                <a16:creationId xmlns:a16="http://schemas.microsoft.com/office/drawing/2014/main" id="{81399DCD-3DEC-42B1-87F3-48BF7F65CD0C}"/>
              </a:ext>
            </a:extLst>
          </p:cNvPr>
          <p:cNvSpPr>
            <a:spLocks noGrp="1"/>
          </p:cNvSpPr>
          <p:nvPr>
            <p:ph idx="1"/>
          </p:nvPr>
        </p:nvSpPr>
        <p:spPr/>
        <p:txBody>
          <a:bodyPr>
            <a:normAutofit/>
          </a:bodyPr>
          <a:lstStyle/>
          <a:p>
            <a:r>
              <a:rPr lang="en-GB"/>
              <a:t>1910</a:t>
            </a:r>
          </a:p>
          <a:p>
            <a:pPr marL="0" indent="0">
              <a:buNone/>
            </a:pPr>
            <a:r>
              <a:rPr lang="en-GB" sz="1600">
                <a:solidFill>
                  <a:srgbClr val="FFC000"/>
                </a:solidFill>
              </a:rPr>
              <a:t>Bond</a:t>
            </a:r>
            <a:r>
              <a:rPr lang="en-GB" sz="1600"/>
              <a:t> for £1100, and </a:t>
            </a:r>
            <a:r>
              <a:rPr lang="en-GB" sz="1600">
                <a:solidFill>
                  <a:srgbClr val="FFC000"/>
                </a:solidFill>
              </a:rPr>
              <a:t>Disp.</a:t>
            </a:r>
            <a:r>
              <a:rPr lang="en-GB" sz="1600"/>
              <a:t> in security, </a:t>
            </a:r>
            <a:r>
              <a:rPr lang="en-GB" sz="1600">
                <a:solidFill>
                  <a:srgbClr val="00B050"/>
                </a:solidFill>
              </a:rPr>
              <a:t>by</a:t>
            </a:r>
            <a:r>
              <a:rPr lang="en-GB" sz="1600"/>
              <a:t> </a:t>
            </a:r>
            <a:r>
              <a:rPr lang="en-GB" sz="1600">
                <a:solidFill>
                  <a:srgbClr val="FF0000"/>
                </a:solidFill>
              </a:rPr>
              <a:t>ALEXANDER REDDELL</a:t>
            </a:r>
            <a:r>
              <a:rPr lang="en-GB" sz="1600"/>
              <a:t>, </a:t>
            </a:r>
            <a:r>
              <a:rPr lang="en-GB" sz="1600">
                <a:solidFill>
                  <a:srgbClr val="FF0000"/>
                </a:solidFill>
              </a:rPr>
              <a:t>Spirit Merchant</a:t>
            </a:r>
            <a:r>
              <a:rPr lang="en-GB" sz="1600"/>
              <a:t>, </a:t>
            </a:r>
            <a:r>
              <a:rPr lang="en-GB" sz="1600">
                <a:solidFill>
                  <a:srgbClr val="FF0000"/>
                </a:solidFill>
              </a:rPr>
              <a:t>Union Bar, </a:t>
            </a:r>
            <a:r>
              <a:rPr lang="en-GB" sz="1600" err="1">
                <a:solidFill>
                  <a:srgbClr val="FF0000"/>
                </a:solidFill>
              </a:rPr>
              <a:t>Fraserburgh</a:t>
            </a:r>
            <a:r>
              <a:rPr lang="en-GB" sz="1600"/>
              <a:t>—</a:t>
            </a:r>
            <a:r>
              <a:rPr lang="en-GB" sz="1600">
                <a:solidFill>
                  <a:srgbClr val="00B050"/>
                </a:solidFill>
              </a:rPr>
              <a:t>To</a:t>
            </a:r>
            <a:r>
              <a:rPr lang="en-GB" sz="1600"/>
              <a:t> </a:t>
            </a:r>
            <a:r>
              <a:rPr lang="en-GB" sz="1600">
                <a:solidFill>
                  <a:srgbClr val="FF0000"/>
                </a:solidFill>
              </a:rPr>
              <a:t>The Fraser burgh Economic Building Society</a:t>
            </a:r>
            <a:r>
              <a:rPr lang="en-GB" sz="1600"/>
              <a:t>,—</a:t>
            </a:r>
            <a:r>
              <a:rPr lang="en-GB" sz="1600">
                <a:solidFill>
                  <a:srgbClr val="00B050"/>
                </a:solidFill>
              </a:rPr>
              <a:t>of</a:t>
            </a:r>
            <a:r>
              <a:rPr lang="en-GB" sz="1600"/>
              <a:t> subjects on the north side of </a:t>
            </a:r>
            <a:r>
              <a:rPr lang="en-GB" sz="1600">
                <a:solidFill>
                  <a:srgbClr val="FF0000"/>
                </a:solidFill>
              </a:rPr>
              <a:t>HIGH STREET, FRASERBURGH</a:t>
            </a:r>
            <a:r>
              <a:rPr lang="en-GB" sz="1600"/>
              <a:t>, consisting of the Dwelling Houses, including Shop, and of the </a:t>
            </a:r>
            <a:r>
              <a:rPr lang="en-GB" sz="1600" err="1"/>
              <a:t>Fishcuring</a:t>
            </a:r>
            <a:r>
              <a:rPr lang="en-GB" sz="1600"/>
              <a:t> Yard, and Buildings thereon, described in Disp. referred to as a half Tenement of Feu land, with Houses and Yards thereon, having the High Street at the south, and small Piece of ground or Yard, bounded on the south by said half Tenement at the back of the Yards of </a:t>
            </a:r>
            <a:r>
              <a:rPr lang="en-GB" sz="1600" err="1"/>
              <a:t>Fraserburgh</a:t>
            </a:r>
            <a:r>
              <a:rPr lang="en-GB" sz="1600"/>
              <a:t>. </a:t>
            </a:r>
            <a:r>
              <a:rPr lang="en-GB" sz="1600">
                <a:solidFill>
                  <a:srgbClr val="00B050"/>
                </a:solidFill>
              </a:rPr>
              <a:t>Dated</a:t>
            </a:r>
            <a:r>
              <a:rPr lang="en-GB" sz="1600">
                <a:solidFill>
                  <a:srgbClr val="FF0000"/>
                </a:solidFill>
              </a:rPr>
              <a:t> Dec. 20, 1909</a:t>
            </a:r>
            <a:r>
              <a:rPr lang="en-GB" sz="1600"/>
              <a:t>; with Warrant of Registration thereon, on behalf of said Society. Presented by Don. Stewart, Register of </a:t>
            </a:r>
            <a:r>
              <a:rPr lang="en-GB" sz="1600" err="1"/>
              <a:t>Sasines</a:t>
            </a:r>
            <a:r>
              <a:rPr lang="en-GB" sz="1600"/>
              <a:t>. Lib. 1630. 84.</a:t>
            </a:r>
          </a:p>
          <a:p>
            <a:pPr marL="0" indent="0">
              <a:buNone/>
            </a:pPr>
            <a:endParaRPr lang="en-GB" sz="1600"/>
          </a:p>
          <a:p>
            <a:pPr marL="0" indent="0">
              <a:buNone/>
            </a:pPr>
            <a:r>
              <a:rPr lang="en-GB" sz="1600">
                <a:solidFill>
                  <a:srgbClr val="FFC000"/>
                </a:solidFill>
              </a:rPr>
              <a:t>Disp.</a:t>
            </a:r>
            <a:r>
              <a:rPr lang="en-GB" sz="1600"/>
              <a:t> </a:t>
            </a:r>
            <a:r>
              <a:rPr lang="en-GB" sz="1600">
                <a:solidFill>
                  <a:srgbClr val="00B050"/>
                </a:solidFill>
              </a:rPr>
              <a:t>by</a:t>
            </a:r>
            <a:r>
              <a:rPr lang="en-GB" sz="1600"/>
              <a:t> </a:t>
            </a:r>
            <a:r>
              <a:rPr lang="en-GB" sz="1600">
                <a:solidFill>
                  <a:srgbClr val="FF0000"/>
                </a:solidFill>
              </a:rPr>
              <a:t>ROLAND TARRAS WILL</a:t>
            </a:r>
            <a:r>
              <a:rPr lang="en-GB" sz="1600"/>
              <a:t>, sometime Ship Broker and </a:t>
            </a:r>
            <a:r>
              <a:rPr lang="en-GB" sz="1600" err="1"/>
              <a:t>Fishcurer</a:t>
            </a:r>
            <a:r>
              <a:rPr lang="en-GB" sz="1600"/>
              <a:t>, residing </a:t>
            </a:r>
            <a:r>
              <a:rPr lang="en-GB" sz="1600">
                <a:solidFill>
                  <a:srgbClr val="FF0000"/>
                </a:solidFill>
              </a:rPr>
              <a:t>in Charlotte Street, </a:t>
            </a:r>
            <a:r>
              <a:rPr lang="en-GB" sz="1600" err="1">
                <a:solidFill>
                  <a:srgbClr val="FF0000"/>
                </a:solidFill>
              </a:rPr>
              <a:t>Fraserburgh</a:t>
            </a:r>
            <a:r>
              <a:rPr lang="en-GB" sz="1600"/>
              <a:t>, now or lately residing in </a:t>
            </a:r>
            <a:r>
              <a:rPr lang="en-GB" sz="1600">
                <a:solidFill>
                  <a:srgbClr val="FF0000"/>
                </a:solidFill>
              </a:rPr>
              <a:t>Crown Street, Aberdeen</a:t>
            </a:r>
            <a:r>
              <a:rPr lang="en-GB" sz="1600"/>
              <a:t>—</a:t>
            </a:r>
            <a:r>
              <a:rPr lang="en-GB" sz="1600">
                <a:solidFill>
                  <a:srgbClr val="00B050"/>
                </a:solidFill>
              </a:rPr>
              <a:t>To</a:t>
            </a:r>
            <a:r>
              <a:rPr lang="en-GB" sz="1600"/>
              <a:t> </a:t>
            </a:r>
            <a:r>
              <a:rPr lang="en-GB" sz="1600">
                <a:solidFill>
                  <a:srgbClr val="FF0000"/>
                </a:solidFill>
              </a:rPr>
              <a:t>James Milne of </a:t>
            </a:r>
            <a:r>
              <a:rPr lang="en-GB" sz="1600" err="1">
                <a:solidFill>
                  <a:srgbClr val="FF0000"/>
                </a:solidFill>
              </a:rPr>
              <a:t>Auchtercrag</a:t>
            </a:r>
            <a:r>
              <a:rPr lang="en-GB" sz="1600"/>
              <a:t>, </a:t>
            </a:r>
            <a:r>
              <a:rPr lang="en-GB" sz="1600" err="1">
                <a:solidFill>
                  <a:srgbClr val="FF0000"/>
                </a:solidFill>
              </a:rPr>
              <a:t>Ellon</a:t>
            </a:r>
            <a:r>
              <a:rPr lang="en-GB" sz="1600"/>
              <a:t>, Solicitor, </a:t>
            </a:r>
            <a:r>
              <a:rPr lang="en-GB" sz="1600" err="1"/>
              <a:t>Fraserburgh</a:t>
            </a:r>
            <a:r>
              <a:rPr lang="en-GB" sz="1600"/>
              <a:t>,—</a:t>
            </a:r>
            <a:r>
              <a:rPr lang="en-GB" sz="1600">
                <a:solidFill>
                  <a:srgbClr val="00B050"/>
                </a:solidFill>
              </a:rPr>
              <a:t>of</a:t>
            </a:r>
            <a:r>
              <a:rPr lang="en-GB" sz="1600"/>
              <a:t> the </a:t>
            </a:r>
            <a:r>
              <a:rPr lang="en-GB" sz="1600" u="sng"/>
              <a:t>subjects in the immediately preceding Minute</a:t>
            </a:r>
            <a:r>
              <a:rPr lang="en-GB" sz="1600"/>
              <a:t>. </a:t>
            </a:r>
            <a:r>
              <a:rPr lang="en-GB" sz="1600">
                <a:solidFill>
                  <a:srgbClr val="00B050"/>
                </a:solidFill>
              </a:rPr>
              <a:t>Dated</a:t>
            </a:r>
            <a:r>
              <a:rPr lang="en-GB" sz="1600"/>
              <a:t> </a:t>
            </a:r>
            <a:r>
              <a:rPr lang="en-GB" sz="1600">
                <a:solidFill>
                  <a:srgbClr val="FF0000"/>
                </a:solidFill>
              </a:rPr>
              <a:t>May 3,1909 </a:t>
            </a:r>
            <a:r>
              <a:rPr lang="en-GB" sz="1600"/>
              <a:t>; with Warrant of Registration thereon, on behalf of said Grantee. Presented by Don. Stewart, Register of </a:t>
            </a:r>
            <a:r>
              <a:rPr lang="en-GB" sz="1600" err="1"/>
              <a:t>Sasines</a:t>
            </a:r>
            <a:r>
              <a:rPr lang="en-GB" sz="1600"/>
              <a:t>. Lib. 1632. 184.</a:t>
            </a:r>
          </a:p>
        </p:txBody>
      </p:sp>
    </p:spTree>
    <p:extLst>
      <p:ext uri="{BB962C8B-B14F-4D97-AF65-F5344CB8AC3E}">
        <p14:creationId xmlns:p14="http://schemas.microsoft.com/office/powerpoint/2010/main" val="31961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77A-DE99-4B35-86CA-5D09B0FB3ABE}"/>
              </a:ext>
            </a:extLst>
          </p:cNvPr>
          <p:cNvSpPr>
            <a:spLocks noGrp="1"/>
          </p:cNvSpPr>
          <p:nvPr>
            <p:ph type="title"/>
          </p:nvPr>
        </p:nvSpPr>
        <p:spPr/>
        <p:txBody>
          <a:bodyPr/>
          <a:lstStyle/>
          <a:p>
            <a:r>
              <a:rPr lang="en-GB"/>
              <a:t>RAC Abridgements – Standard Structure</a:t>
            </a:r>
          </a:p>
        </p:txBody>
      </p:sp>
      <p:sp>
        <p:nvSpPr>
          <p:cNvPr id="3" name="Content Placeholder 2">
            <a:extLst>
              <a:ext uri="{FF2B5EF4-FFF2-40B4-BE49-F238E27FC236}">
                <a16:creationId xmlns:a16="http://schemas.microsoft.com/office/drawing/2014/main" id="{81399DCD-3DEC-42B1-87F3-48BF7F65CD0C}"/>
              </a:ext>
            </a:extLst>
          </p:cNvPr>
          <p:cNvSpPr>
            <a:spLocks noGrp="1"/>
          </p:cNvSpPr>
          <p:nvPr>
            <p:ph idx="1"/>
          </p:nvPr>
        </p:nvSpPr>
        <p:spPr>
          <a:xfrm>
            <a:off x="838200" y="1436914"/>
            <a:ext cx="10515600" cy="4740049"/>
          </a:xfrm>
        </p:spPr>
        <p:txBody>
          <a:bodyPr>
            <a:normAutofit fontScale="77500" lnSpcReduction="20000"/>
          </a:bodyPr>
          <a:lstStyle/>
          <a:p>
            <a:r>
              <a:rPr lang="en-GB"/>
              <a:t>1940</a:t>
            </a:r>
          </a:p>
          <a:p>
            <a:pPr marL="0" indent="0">
              <a:buNone/>
            </a:pPr>
            <a:r>
              <a:rPr lang="en-GB" sz="2100">
                <a:solidFill>
                  <a:srgbClr val="FFC000"/>
                </a:solidFill>
              </a:rPr>
              <a:t>BOND</a:t>
            </a:r>
            <a:r>
              <a:rPr lang="en-GB" sz="2100"/>
              <a:t> for £550, and </a:t>
            </a:r>
            <a:r>
              <a:rPr lang="en-GB" sz="2100">
                <a:solidFill>
                  <a:srgbClr val="FFC000"/>
                </a:solidFill>
              </a:rPr>
              <a:t>ASSIG</a:t>
            </a:r>
            <a:r>
              <a:rPr lang="en-GB" sz="2100">
                <a:solidFill>
                  <a:srgbClr val="00B050"/>
                </a:solidFill>
              </a:rPr>
              <a:t>.</a:t>
            </a:r>
            <a:r>
              <a:rPr lang="en-GB" sz="2100"/>
              <a:t> in security, by </a:t>
            </a:r>
            <a:r>
              <a:rPr lang="en-GB" sz="2100">
                <a:solidFill>
                  <a:srgbClr val="FF0000"/>
                </a:solidFill>
              </a:rPr>
              <a:t>ALEXANDER HACDONALD STUART </a:t>
            </a:r>
            <a:r>
              <a:rPr lang="en-GB" sz="2100">
                <a:solidFill>
                  <a:srgbClr val="00B050"/>
                </a:solidFill>
              </a:rPr>
              <a:t>and</a:t>
            </a:r>
            <a:r>
              <a:rPr lang="en-GB" sz="2100"/>
              <a:t> </a:t>
            </a:r>
            <a:r>
              <a:rPr lang="en-GB" sz="2100">
                <a:solidFill>
                  <a:srgbClr val="FF0000"/>
                </a:solidFill>
              </a:rPr>
              <a:t>MURDO DONALD CAMPBELL MACKENZIE</a:t>
            </a:r>
            <a:r>
              <a:rPr lang="en-GB" sz="2100"/>
              <a:t>, both </a:t>
            </a:r>
            <a:r>
              <a:rPr lang="en-GB" sz="2100">
                <a:solidFill>
                  <a:srgbClr val="FF0000"/>
                </a:solidFill>
              </a:rPr>
              <a:t>Malvern, </a:t>
            </a:r>
            <a:r>
              <a:rPr lang="en-GB" sz="2100" err="1">
                <a:solidFill>
                  <a:srgbClr val="FF0000"/>
                </a:solidFill>
              </a:rPr>
              <a:t>Nethy</a:t>
            </a:r>
            <a:r>
              <a:rPr lang="en-GB" sz="2100">
                <a:solidFill>
                  <a:srgbClr val="FF0000"/>
                </a:solidFill>
              </a:rPr>
              <a:t> Bridge </a:t>
            </a:r>
            <a:r>
              <a:rPr lang="en-GB" sz="2100"/>
              <a:t>- TO </a:t>
            </a:r>
            <a:r>
              <a:rPr lang="en-GB" sz="2100">
                <a:solidFill>
                  <a:srgbClr val="FF0000"/>
                </a:solidFill>
              </a:rPr>
              <a:t>the Standard Property Investment Company </a:t>
            </a:r>
            <a:r>
              <a:rPr lang="en-GB" sz="2100" err="1">
                <a:solidFill>
                  <a:srgbClr val="FF0000"/>
                </a:solidFill>
              </a:rPr>
              <a:t>Limited,Edinburgh</a:t>
            </a:r>
            <a:r>
              <a:rPr lang="en-GB" sz="2100"/>
              <a:t>, - </a:t>
            </a:r>
            <a:r>
              <a:rPr lang="en-GB" sz="2100">
                <a:solidFill>
                  <a:srgbClr val="00B050"/>
                </a:solidFill>
              </a:rPr>
              <a:t>of</a:t>
            </a:r>
            <a:r>
              <a:rPr lang="en-GB" sz="2100"/>
              <a:t> Lease ('recorded 22nd Apr. 1889) of 3 Roods of ground, with House to be known as </a:t>
            </a:r>
            <a:r>
              <a:rPr lang="en-GB" sz="2100">
                <a:solidFill>
                  <a:srgbClr val="FF0000"/>
                </a:solidFill>
              </a:rPr>
              <a:t>BLAIRMCRE</a:t>
            </a:r>
            <a:r>
              <a:rPr lang="en-GB" sz="2100"/>
              <a:t>, &amp;c. thereon, bounded on the east by the Road from </a:t>
            </a:r>
            <a:r>
              <a:rPr lang="en-GB" sz="2100" err="1"/>
              <a:t>Nethy</a:t>
            </a:r>
            <a:r>
              <a:rPr lang="en-GB" sz="2100"/>
              <a:t> Bridge to Dell of Abernethy, and on the north partly by another Road, forming part of the lands and Estate of </a:t>
            </a:r>
            <a:r>
              <a:rPr lang="en-GB" sz="2100">
                <a:solidFill>
                  <a:srgbClr val="FF0000"/>
                </a:solidFill>
              </a:rPr>
              <a:t>ABERNETHY</a:t>
            </a:r>
            <a:r>
              <a:rPr lang="en-GB" sz="2100"/>
              <a:t>, in </a:t>
            </a:r>
            <a:r>
              <a:rPr lang="en-GB" sz="2100">
                <a:solidFill>
                  <a:srgbClr val="FF0000"/>
                </a:solidFill>
              </a:rPr>
              <a:t>Parish of Abernethy</a:t>
            </a:r>
            <a:r>
              <a:rPr lang="en-GB" sz="2100"/>
              <a:t>. </a:t>
            </a:r>
            <a:r>
              <a:rPr lang="en-GB" sz="2100">
                <a:solidFill>
                  <a:srgbClr val="00B050"/>
                </a:solidFill>
              </a:rPr>
              <a:t>Dated</a:t>
            </a:r>
            <a:r>
              <a:rPr lang="en-GB" sz="2100"/>
              <a:t> </a:t>
            </a:r>
            <a:r>
              <a:rPr lang="en-GB" sz="2100">
                <a:solidFill>
                  <a:srgbClr val="FF0000"/>
                </a:solidFill>
              </a:rPr>
              <a:t>Jan. 20, 1940</a:t>
            </a:r>
            <a:r>
              <a:rPr lang="en-GB" sz="2100"/>
              <a:t>; with Warrant of Registration thereon, on behalf of said Grantee. Transmitted by Post, and presented by H.C. Duff, Register of </a:t>
            </a:r>
            <a:r>
              <a:rPr lang="en-GB" sz="2100" err="1"/>
              <a:t>Sasines</a:t>
            </a:r>
            <a:r>
              <a:rPr lang="en-GB" sz="2100"/>
              <a:t>. 652. 163.</a:t>
            </a:r>
          </a:p>
          <a:p>
            <a:pPr marL="0" indent="0">
              <a:buNone/>
            </a:pPr>
            <a:endParaRPr lang="en-GB" sz="2100"/>
          </a:p>
          <a:p>
            <a:pPr marL="0" indent="0">
              <a:buNone/>
            </a:pPr>
            <a:r>
              <a:rPr lang="en-GB" sz="2100">
                <a:solidFill>
                  <a:srgbClr val="FFC000"/>
                </a:solidFill>
              </a:rPr>
              <a:t>DISP.</a:t>
            </a:r>
            <a:r>
              <a:rPr lang="en-GB" sz="2100">
                <a:solidFill>
                  <a:srgbClr val="00B050"/>
                </a:solidFill>
              </a:rPr>
              <a:t> by </a:t>
            </a:r>
            <a:r>
              <a:rPr lang="en-GB" sz="2100">
                <a:solidFill>
                  <a:srgbClr val="FF0000"/>
                </a:solidFill>
              </a:rPr>
              <a:t>CATHERINE GOLLAN or GORDON</a:t>
            </a:r>
            <a:r>
              <a:rPr lang="en-GB" sz="2100"/>
              <a:t>, </a:t>
            </a:r>
            <a:r>
              <a:rPr lang="en-GB" sz="2100">
                <a:solidFill>
                  <a:srgbClr val="FF0000"/>
                </a:solidFill>
              </a:rPr>
              <a:t>widow</a:t>
            </a:r>
            <a:r>
              <a:rPr lang="en-GB" sz="2100"/>
              <a:t>, Y/</a:t>
            </a:r>
            <a:r>
              <a:rPr lang="en-GB" sz="2100" err="1"/>
              <a:t>oodbourne</a:t>
            </a:r>
            <a:r>
              <a:rPr lang="en-GB" sz="2100"/>
              <a:t>, </a:t>
            </a:r>
            <a:r>
              <a:rPr lang="en-GB" sz="2100">
                <a:solidFill>
                  <a:srgbClr val="FF0000"/>
                </a:solidFill>
              </a:rPr>
              <a:t>18 </a:t>
            </a:r>
            <a:r>
              <a:rPr lang="en-GB" sz="2100" err="1">
                <a:solidFill>
                  <a:srgbClr val="FF0000"/>
                </a:solidFill>
              </a:rPr>
              <a:t>Glenurquhart</a:t>
            </a:r>
            <a:r>
              <a:rPr lang="en-GB" sz="2100">
                <a:solidFill>
                  <a:srgbClr val="FF0000"/>
                </a:solidFill>
              </a:rPr>
              <a:t> Road, Inverness </a:t>
            </a:r>
            <a:r>
              <a:rPr lang="en-GB" sz="2100"/>
              <a:t>and </a:t>
            </a:r>
            <a:r>
              <a:rPr lang="en-GB" sz="2100">
                <a:solidFill>
                  <a:srgbClr val="FF0000"/>
                </a:solidFill>
              </a:rPr>
              <a:t>JAMES FRASER</a:t>
            </a:r>
            <a:r>
              <a:rPr lang="en-GB" sz="2100"/>
              <a:t>, General Merchant, </a:t>
            </a:r>
            <a:r>
              <a:rPr lang="en-GB" sz="2100" err="1">
                <a:solidFill>
                  <a:srgbClr val="FF0000"/>
                </a:solidFill>
              </a:rPr>
              <a:t>Glalckbea</a:t>
            </a:r>
            <a:r>
              <a:rPr lang="en-GB" sz="2100">
                <a:solidFill>
                  <a:srgbClr val="FF0000"/>
                </a:solidFill>
              </a:rPr>
              <a:t>, </a:t>
            </a:r>
            <a:r>
              <a:rPr lang="en-GB" sz="2100" err="1">
                <a:solidFill>
                  <a:srgbClr val="FF0000"/>
                </a:solidFill>
              </a:rPr>
              <a:t>Kiltarllty</a:t>
            </a:r>
            <a:r>
              <a:rPr lang="en-GB" sz="2100"/>
              <a:t>, (proprietor of subjects 52 </a:t>
            </a:r>
            <a:r>
              <a:rPr lang="en-GB" sz="2100" err="1"/>
              <a:t>Harrowden</a:t>
            </a:r>
            <a:r>
              <a:rPr lang="en-GB" sz="2100"/>
              <a:t> </a:t>
            </a:r>
            <a:r>
              <a:rPr lang="en-GB" sz="2100" err="1"/>
              <a:t>Road,Inverness</a:t>
            </a:r>
            <a:r>
              <a:rPr lang="en-GB" sz="2100"/>
              <a:t>, described in Disp. to Simon Hutcheson, recorded 18th Dec. 1924 for his Interest) - </a:t>
            </a:r>
            <a:r>
              <a:rPr lang="en-GB" sz="2100">
                <a:solidFill>
                  <a:srgbClr val="00B050"/>
                </a:solidFill>
              </a:rPr>
              <a:t>TO</a:t>
            </a:r>
            <a:r>
              <a:rPr lang="en-GB" sz="2100"/>
              <a:t> </a:t>
            </a:r>
            <a:r>
              <a:rPr lang="en-GB" sz="2100">
                <a:solidFill>
                  <a:srgbClr val="FF0000"/>
                </a:solidFill>
              </a:rPr>
              <a:t>Archibald Thomas MacLennan</a:t>
            </a:r>
            <a:r>
              <a:rPr lang="en-GB" sz="2100"/>
              <a:t>, </a:t>
            </a:r>
            <a:r>
              <a:rPr lang="en-GB" sz="2100">
                <a:solidFill>
                  <a:srgbClr val="FF0000"/>
                </a:solidFill>
              </a:rPr>
              <a:t>C.A., 60 </a:t>
            </a:r>
            <a:r>
              <a:rPr lang="en-GB" sz="2100" err="1">
                <a:solidFill>
                  <a:srgbClr val="FF0000"/>
                </a:solidFill>
              </a:rPr>
              <a:t>Harrowden</a:t>
            </a:r>
            <a:r>
              <a:rPr lang="en-GB" sz="2100">
                <a:solidFill>
                  <a:srgbClr val="FF0000"/>
                </a:solidFill>
              </a:rPr>
              <a:t> Road, Inverness</a:t>
            </a:r>
            <a:r>
              <a:rPr lang="en-GB" sz="2100"/>
              <a:t>,- </a:t>
            </a:r>
            <a:r>
              <a:rPr lang="en-GB" sz="2100">
                <a:solidFill>
                  <a:srgbClr val="00B050"/>
                </a:solidFill>
              </a:rPr>
              <a:t>of</a:t>
            </a:r>
            <a:r>
              <a:rPr lang="en-GB" sz="2100"/>
              <a:t> the following subjects last vested in John Gordon, Draper, Inverness, from whom said Catherine Gollan or Gordon acquired right by his Last Will and Testament, dated 4th May 1937, and, with Testamentary Writing, registered in Sheriff Court Books of Inverness-shire 22nd Nov.1937,viz., subjects </a:t>
            </a:r>
            <a:r>
              <a:rPr lang="en-GB" sz="2100">
                <a:solidFill>
                  <a:srgbClr val="FF0000"/>
                </a:solidFill>
              </a:rPr>
              <a:t>50 HARROVTDEN ROAD, INVERNESS</a:t>
            </a:r>
            <a:r>
              <a:rPr lang="en-GB" sz="2100"/>
              <a:t>, being the lower Flat of </a:t>
            </a:r>
            <a:r>
              <a:rPr lang="en-GB" sz="2100">
                <a:solidFill>
                  <a:srgbClr val="FF0000"/>
                </a:solidFill>
              </a:rPr>
              <a:t>Flatted Villas 50 and 52 </a:t>
            </a:r>
            <a:r>
              <a:rPr lang="en-GB" sz="2100" err="1">
                <a:solidFill>
                  <a:srgbClr val="FF0000"/>
                </a:solidFill>
              </a:rPr>
              <a:t>Harrowden</a:t>
            </a:r>
            <a:r>
              <a:rPr lang="en-GB" sz="2100">
                <a:solidFill>
                  <a:srgbClr val="FF0000"/>
                </a:solidFill>
              </a:rPr>
              <a:t> Road</a:t>
            </a:r>
            <a:r>
              <a:rPr lang="en-GB" sz="2100"/>
              <a:t>, bounded on the east by an access way or lane and on the west partly by and extending 28 Feet along said Road, with Strip of Garden ground 19 Feet 2 laches wide between said subjects and said Road, forming parts of Piece of ground between said Read and </a:t>
            </a:r>
            <a:r>
              <a:rPr lang="en-GB" sz="2100">
                <a:solidFill>
                  <a:srgbClr val="FF0000"/>
                </a:solidFill>
              </a:rPr>
              <a:t>ROSS AVENUE</a:t>
            </a:r>
            <a:r>
              <a:rPr lang="en-GB" sz="2100"/>
              <a:t>, described in Feu Ch. to James Grant, recorded 30th May 1893, with </a:t>
            </a:r>
            <a:r>
              <a:rPr lang="en-GB" sz="2100" err="1"/>
              <a:t>Telnds</a:t>
            </a:r>
            <a:r>
              <a:rPr lang="en-GB" sz="2100"/>
              <a:t>, and common </a:t>
            </a:r>
            <a:r>
              <a:rPr lang="en-GB" sz="2100" err="1"/>
              <a:t>rightto</a:t>
            </a:r>
            <a:r>
              <a:rPr lang="en-GB" sz="2100"/>
              <a:t> back Green, Wash-house, Ac. </a:t>
            </a:r>
            <a:r>
              <a:rPr lang="en-GB" sz="2100">
                <a:solidFill>
                  <a:srgbClr val="00B050"/>
                </a:solidFill>
              </a:rPr>
              <a:t>Dated</a:t>
            </a:r>
            <a:r>
              <a:rPr lang="en-GB" sz="2100"/>
              <a:t> </a:t>
            </a:r>
            <a:r>
              <a:rPr lang="en-GB" sz="2100">
                <a:solidFill>
                  <a:srgbClr val="FF0000"/>
                </a:solidFill>
              </a:rPr>
              <a:t>Dec. 26, 1939 </a:t>
            </a:r>
            <a:r>
              <a:rPr lang="en-GB" sz="2100"/>
              <a:t>and Jan.10, 1940; with Warrant of Registration thereon, on behalf of said Grantee. Transmitted by Post, and presented by H.C. Duff, </a:t>
            </a:r>
            <a:r>
              <a:rPr lang="en-GB" sz="2100" err="1"/>
              <a:t>Regist.P</a:t>
            </a:r>
            <a:r>
              <a:rPr lang="en-GB" sz="2100"/>
              <a:t> of SWIM. 65g&gt; go9_</a:t>
            </a:r>
          </a:p>
        </p:txBody>
      </p:sp>
    </p:spTree>
    <p:extLst>
      <p:ext uri="{BB962C8B-B14F-4D97-AF65-F5344CB8AC3E}">
        <p14:creationId xmlns:p14="http://schemas.microsoft.com/office/powerpoint/2010/main" val="200462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77A-DE99-4B35-86CA-5D09B0FB3ABE}"/>
              </a:ext>
            </a:extLst>
          </p:cNvPr>
          <p:cNvSpPr>
            <a:spLocks noGrp="1"/>
          </p:cNvSpPr>
          <p:nvPr>
            <p:ph type="title"/>
          </p:nvPr>
        </p:nvSpPr>
        <p:spPr/>
        <p:txBody>
          <a:bodyPr/>
          <a:lstStyle/>
          <a:p>
            <a:r>
              <a:rPr lang="en-GB"/>
              <a:t>RAC Abridgements – Standard Structure</a:t>
            </a:r>
          </a:p>
        </p:txBody>
      </p:sp>
      <p:sp>
        <p:nvSpPr>
          <p:cNvPr id="3" name="Content Placeholder 2">
            <a:extLst>
              <a:ext uri="{FF2B5EF4-FFF2-40B4-BE49-F238E27FC236}">
                <a16:creationId xmlns:a16="http://schemas.microsoft.com/office/drawing/2014/main" id="{81399DCD-3DEC-42B1-87F3-48BF7F65CD0C}"/>
              </a:ext>
            </a:extLst>
          </p:cNvPr>
          <p:cNvSpPr>
            <a:spLocks noGrp="1"/>
          </p:cNvSpPr>
          <p:nvPr>
            <p:ph idx="1"/>
          </p:nvPr>
        </p:nvSpPr>
        <p:spPr>
          <a:xfrm>
            <a:off x="838200" y="1436914"/>
            <a:ext cx="10515600" cy="4740049"/>
          </a:xfrm>
        </p:spPr>
        <p:txBody>
          <a:bodyPr>
            <a:normAutofit/>
          </a:bodyPr>
          <a:lstStyle/>
          <a:p>
            <a:r>
              <a:rPr lang="en-GB"/>
              <a:t>1980</a:t>
            </a:r>
          </a:p>
          <a:p>
            <a:pPr marL="0" indent="0">
              <a:buNone/>
            </a:pPr>
            <a:r>
              <a:rPr lang="en-GB" sz="1600">
                <a:solidFill>
                  <a:srgbClr val="FFC000"/>
                </a:solidFill>
              </a:rPr>
              <a:t>STANDARD SECURITY </a:t>
            </a:r>
            <a:r>
              <a:rPr lang="en-GB" sz="1600">
                <a:solidFill>
                  <a:srgbClr val="00B050"/>
                </a:solidFill>
              </a:rPr>
              <a:t>by</a:t>
            </a:r>
            <a:r>
              <a:rPr lang="en-GB" sz="1600"/>
              <a:t> </a:t>
            </a:r>
            <a:r>
              <a:rPr lang="en-GB" sz="1600">
                <a:solidFill>
                  <a:srgbClr val="FF0000"/>
                </a:solidFill>
              </a:rPr>
              <a:t>ADAM BROTHERS</a:t>
            </a:r>
            <a:r>
              <a:rPr lang="en-GB" sz="1600"/>
              <a:t>, Farmers, </a:t>
            </a:r>
            <a:r>
              <a:rPr lang="en-GB" sz="1600" err="1">
                <a:solidFill>
                  <a:srgbClr val="FF0000"/>
                </a:solidFill>
              </a:rPr>
              <a:t>Auchenhove</a:t>
            </a:r>
            <a:r>
              <a:rPr lang="en-GB" sz="1600">
                <a:solidFill>
                  <a:srgbClr val="FF0000"/>
                </a:solidFill>
              </a:rPr>
              <a:t>, </a:t>
            </a:r>
            <a:r>
              <a:rPr lang="en-GB" sz="1600" err="1">
                <a:solidFill>
                  <a:srgbClr val="FF0000"/>
                </a:solidFill>
              </a:rPr>
              <a:t>Ythanwells</a:t>
            </a:r>
            <a:r>
              <a:rPr lang="en-GB" sz="1600">
                <a:solidFill>
                  <a:srgbClr val="FF0000"/>
                </a:solidFill>
              </a:rPr>
              <a:t>, Huntly</a:t>
            </a:r>
            <a:r>
              <a:rPr lang="en-GB" sz="1600"/>
              <a:t> </a:t>
            </a:r>
            <a:r>
              <a:rPr lang="en-GB" sz="1600">
                <a:solidFill>
                  <a:srgbClr val="00B050"/>
                </a:solidFill>
              </a:rPr>
              <a:t>and</a:t>
            </a:r>
            <a:r>
              <a:rPr lang="en-GB" sz="1600"/>
              <a:t> </a:t>
            </a:r>
            <a:r>
              <a:rPr lang="en-GB" sz="1600">
                <a:solidFill>
                  <a:srgbClr val="FF0000"/>
                </a:solidFill>
              </a:rPr>
              <a:t>DEREK STUART ADAM, STEWART ALEXANDER ADAM </a:t>
            </a:r>
            <a:r>
              <a:rPr lang="en-GB" sz="1600">
                <a:solidFill>
                  <a:srgbClr val="00B050"/>
                </a:solidFill>
              </a:rPr>
              <a:t>and</a:t>
            </a:r>
            <a:r>
              <a:rPr lang="en-GB" sz="1600"/>
              <a:t> </a:t>
            </a:r>
            <a:r>
              <a:rPr lang="en-GB" sz="1600">
                <a:solidFill>
                  <a:srgbClr val="FF0000"/>
                </a:solidFill>
              </a:rPr>
              <a:t>ROBERT ADAM</a:t>
            </a:r>
            <a:r>
              <a:rPr lang="en-GB" sz="1600"/>
              <a:t>, all Farmers, </a:t>
            </a:r>
            <a:r>
              <a:rPr lang="en-GB" sz="1600" err="1">
                <a:solidFill>
                  <a:srgbClr val="FF0000"/>
                </a:solidFill>
              </a:rPr>
              <a:t>Auchenhove</a:t>
            </a:r>
            <a:r>
              <a:rPr lang="en-GB" sz="1600">
                <a:solidFill>
                  <a:srgbClr val="FF0000"/>
                </a:solidFill>
              </a:rPr>
              <a:t>, and </a:t>
            </a:r>
            <a:r>
              <a:rPr lang="en-GB" sz="1600" err="1">
                <a:solidFill>
                  <a:srgbClr val="FF0000"/>
                </a:solidFill>
              </a:rPr>
              <a:t>Bruntlands</a:t>
            </a:r>
            <a:r>
              <a:rPr lang="en-GB" sz="1600">
                <a:solidFill>
                  <a:srgbClr val="FF0000"/>
                </a:solidFill>
              </a:rPr>
              <a:t>, </a:t>
            </a:r>
            <a:r>
              <a:rPr lang="en-GB" sz="1600" err="1">
                <a:solidFill>
                  <a:srgbClr val="FF0000"/>
                </a:solidFill>
              </a:rPr>
              <a:t>Rivefolds</a:t>
            </a:r>
            <a:r>
              <a:rPr lang="en-GB" sz="1600">
                <a:solidFill>
                  <a:srgbClr val="FF0000"/>
                </a:solidFill>
              </a:rPr>
              <a:t>, </a:t>
            </a:r>
            <a:r>
              <a:rPr lang="en-GB" sz="1600" err="1">
                <a:solidFill>
                  <a:srgbClr val="FF0000"/>
                </a:solidFill>
              </a:rPr>
              <a:t>Slackend</a:t>
            </a:r>
            <a:r>
              <a:rPr lang="en-GB" sz="1600">
                <a:solidFill>
                  <a:srgbClr val="FF0000"/>
                </a:solidFill>
              </a:rPr>
              <a:t> and Lower </a:t>
            </a:r>
            <a:r>
              <a:rPr lang="en-GB" sz="1600" err="1">
                <a:solidFill>
                  <a:srgbClr val="FF0000"/>
                </a:solidFill>
              </a:rPr>
              <a:t>Millburns</a:t>
            </a:r>
            <a:r>
              <a:rPr lang="en-GB" sz="1600">
                <a:solidFill>
                  <a:srgbClr val="FF0000"/>
                </a:solidFill>
              </a:rPr>
              <a:t>, </a:t>
            </a:r>
            <a:r>
              <a:rPr lang="en-GB" sz="1600" err="1">
                <a:solidFill>
                  <a:srgbClr val="FF0000"/>
                </a:solidFill>
              </a:rPr>
              <a:t>Ythanwells</a:t>
            </a:r>
            <a:r>
              <a:rPr lang="en-GB" sz="1600">
                <a:solidFill>
                  <a:srgbClr val="FF0000"/>
                </a:solidFill>
              </a:rPr>
              <a:t>, Huntly </a:t>
            </a:r>
            <a:r>
              <a:rPr lang="en-GB" sz="1600"/>
              <a:t>— </a:t>
            </a:r>
            <a:r>
              <a:rPr lang="en-GB" sz="1600">
                <a:solidFill>
                  <a:srgbClr val="00B050"/>
                </a:solidFill>
              </a:rPr>
              <a:t>TO</a:t>
            </a:r>
            <a:r>
              <a:rPr lang="en-GB" sz="1600"/>
              <a:t> </a:t>
            </a:r>
            <a:r>
              <a:rPr lang="en-GB" sz="1600">
                <a:solidFill>
                  <a:srgbClr val="FF0000"/>
                </a:solidFill>
              </a:rPr>
              <a:t>ROYAL BANK OF SCOTLAND LIMITED</a:t>
            </a:r>
            <a:r>
              <a:rPr lang="en-GB" sz="1600"/>
              <a:t>, — </a:t>
            </a:r>
            <a:r>
              <a:rPr lang="en-GB" sz="1600">
                <a:solidFill>
                  <a:srgbClr val="00B050"/>
                </a:solidFill>
              </a:rPr>
              <a:t>over</a:t>
            </a:r>
            <a:r>
              <a:rPr lang="en-GB" sz="1600"/>
              <a:t> Farm and lands of </a:t>
            </a:r>
            <a:r>
              <a:rPr lang="en-GB" sz="1600">
                <a:solidFill>
                  <a:srgbClr val="FF0000"/>
                </a:solidFill>
              </a:rPr>
              <a:t>AUCHENHOVE</a:t>
            </a:r>
            <a:r>
              <a:rPr lang="en-GB" sz="1600"/>
              <a:t>, extending to 58 673/1000 Acres, in </a:t>
            </a:r>
            <a:r>
              <a:rPr lang="en-GB" sz="1600">
                <a:solidFill>
                  <a:srgbClr val="FF0000"/>
                </a:solidFill>
              </a:rPr>
              <a:t>Parish of </a:t>
            </a:r>
            <a:r>
              <a:rPr lang="en-GB" sz="1600" err="1">
                <a:solidFill>
                  <a:srgbClr val="FF0000"/>
                </a:solidFill>
              </a:rPr>
              <a:t>Auchterless</a:t>
            </a:r>
            <a:r>
              <a:rPr lang="en-GB" sz="1600"/>
              <a:t>. </a:t>
            </a:r>
            <a:r>
              <a:rPr lang="en-GB" sz="1600">
                <a:solidFill>
                  <a:srgbClr val="00B050"/>
                </a:solidFill>
              </a:rPr>
              <a:t>Dated</a:t>
            </a:r>
            <a:r>
              <a:rPr lang="en-GB" sz="1600"/>
              <a:t> </a:t>
            </a:r>
            <a:r>
              <a:rPr lang="en-GB" sz="1600">
                <a:solidFill>
                  <a:srgbClr val="FF0000"/>
                </a:solidFill>
              </a:rPr>
              <a:t>8 Nov. 1979</a:t>
            </a:r>
            <a:r>
              <a:rPr lang="en-GB" sz="1600"/>
              <a:t>.</a:t>
            </a:r>
          </a:p>
          <a:p>
            <a:pPr marL="0" indent="0">
              <a:buNone/>
            </a:pPr>
            <a:endParaRPr lang="en-GB" sz="1600"/>
          </a:p>
          <a:p>
            <a:pPr marL="0" indent="0">
              <a:buNone/>
            </a:pPr>
            <a:r>
              <a:rPr lang="en-GB" sz="1600">
                <a:solidFill>
                  <a:srgbClr val="FFC000"/>
                </a:solidFill>
              </a:rPr>
              <a:t>DISP. </a:t>
            </a:r>
            <a:r>
              <a:rPr lang="en-GB" sz="1600">
                <a:solidFill>
                  <a:srgbClr val="00B050"/>
                </a:solidFill>
              </a:rPr>
              <a:t>by</a:t>
            </a:r>
            <a:r>
              <a:rPr lang="en-GB" sz="1600"/>
              <a:t> </a:t>
            </a:r>
            <a:r>
              <a:rPr lang="en-GB" sz="1600">
                <a:solidFill>
                  <a:srgbClr val="FFC000"/>
                </a:solidFill>
              </a:rPr>
              <a:t>Executors</a:t>
            </a:r>
            <a:r>
              <a:rPr lang="en-GB" sz="1600"/>
              <a:t> </a:t>
            </a:r>
            <a:r>
              <a:rPr lang="en-GB" sz="1600">
                <a:solidFill>
                  <a:srgbClr val="00B050"/>
                </a:solidFill>
              </a:rPr>
              <a:t>of</a:t>
            </a:r>
            <a:r>
              <a:rPr lang="en-GB" sz="1600"/>
              <a:t> </a:t>
            </a:r>
            <a:r>
              <a:rPr lang="en-GB" sz="1600">
                <a:solidFill>
                  <a:srgbClr val="FF0000"/>
                </a:solidFill>
              </a:rPr>
              <a:t>ANNIE SIMPSON CRUICKSHANK or LEMON</a:t>
            </a:r>
            <a:r>
              <a:rPr lang="en-GB" sz="1600"/>
              <a:t>, </a:t>
            </a:r>
            <a:r>
              <a:rPr lang="en-GB" sz="1600">
                <a:solidFill>
                  <a:srgbClr val="FF0000"/>
                </a:solidFill>
              </a:rPr>
              <a:t>20 </a:t>
            </a:r>
            <a:r>
              <a:rPr lang="en-GB" sz="1600" err="1">
                <a:solidFill>
                  <a:srgbClr val="FF0000"/>
                </a:solidFill>
              </a:rPr>
              <a:t>Balgownie</a:t>
            </a:r>
            <a:r>
              <a:rPr lang="en-GB" sz="1600">
                <a:solidFill>
                  <a:srgbClr val="FF0000"/>
                </a:solidFill>
              </a:rPr>
              <a:t> Crescent, Bridge of Don, Aberdeen </a:t>
            </a:r>
            <a:r>
              <a:rPr lang="en-GB" sz="1600"/>
              <a:t>— </a:t>
            </a:r>
            <a:r>
              <a:rPr lang="en-GB" sz="1600">
                <a:solidFill>
                  <a:srgbClr val="00B050"/>
                </a:solidFill>
              </a:rPr>
              <a:t>TO</a:t>
            </a:r>
            <a:r>
              <a:rPr lang="en-GB" sz="1600"/>
              <a:t> </a:t>
            </a:r>
            <a:r>
              <a:rPr lang="en-GB" sz="1600">
                <a:solidFill>
                  <a:srgbClr val="FF0000"/>
                </a:solidFill>
              </a:rPr>
              <a:t>IAN JOHN JAMIESON</a:t>
            </a:r>
            <a:r>
              <a:rPr lang="en-GB" sz="1600"/>
              <a:t> </a:t>
            </a:r>
            <a:r>
              <a:rPr lang="en-GB" sz="1600">
                <a:solidFill>
                  <a:srgbClr val="00B050"/>
                </a:solidFill>
              </a:rPr>
              <a:t>and</a:t>
            </a:r>
            <a:r>
              <a:rPr lang="en-GB" sz="1600"/>
              <a:t> </a:t>
            </a:r>
            <a:r>
              <a:rPr lang="en-GB" sz="1600">
                <a:solidFill>
                  <a:srgbClr val="FF0000"/>
                </a:solidFill>
              </a:rPr>
              <a:t>MARGARET SHAND JAMIESON</a:t>
            </a:r>
            <a:r>
              <a:rPr lang="en-GB" sz="1600"/>
              <a:t>, </a:t>
            </a:r>
            <a:r>
              <a:rPr lang="en-GB" sz="1600">
                <a:solidFill>
                  <a:srgbClr val="FFC000"/>
                </a:solidFill>
              </a:rPr>
              <a:t>spouses</a:t>
            </a:r>
            <a:r>
              <a:rPr lang="en-GB" sz="1600"/>
              <a:t>, </a:t>
            </a:r>
            <a:r>
              <a:rPr lang="en-GB" sz="1600">
                <a:solidFill>
                  <a:srgbClr val="FF0000"/>
                </a:solidFill>
              </a:rPr>
              <a:t>35 Caledonian Place, Aberdeen</a:t>
            </a:r>
            <a:r>
              <a:rPr lang="en-GB" sz="1600"/>
              <a:t>, </a:t>
            </a:r>
            <a:r>
              <a:rPr lang="en-GB" sz="1600">
                <a:solidFill>
                  <a:srgbClr val="FFC000"/>
                </a:solidFill>
              </a:rPr>
              <a:t>equally and survivor</a:t>
            </a:r>
            <a:r>
              <a:rPr lang="en-GB" sz="1600"/>
              <a:t>, — </a:t>
            </a:r>
            <a:r>
              <a:rPr lang="en-GB" sz="1600">
                <a:solidFill>
                  <a:srgbClr val="00B050"/>
                </a:solidFill>
              </a:rPr>
              <a:t>of</a:t>
            </a:r>
            <a:r>
              <a:rPr lang="en-GB" sz="1600"/>
              <a:t> 18 Poles 1 square yard of ground, with House </a:t>
            </a:r>
            <a:r>
              <a:rPr lang="en-GB" sz="1600">
                <a:solidFill>
                  <a:srgbClr val="FF0000"/>
                </a:solidFill>
              </a:rPr>
              <a:t>20 BALGOWNIE CRESCENT </a:t>
            </a:r>
            <a:r>
              <a:rPr lang="en-GB" sz="1600"/>
              <a:t>thereon, measuring along north side of said Crescent and west side of </a:t>
            </a:r>
            <a:r>
              <a:rPr lang="en-GB" sz="1600">
                <a:solidFill>
                  <a:srgbClr val="FF0000"/>
                </a:solidFill>
              </a:rPr>
              <a:t>MOUNT PLEASANT, BRIDGE OF DON, ABERDEEN</a:t>
            </a:r>
            <a:r>
              <a:rPr lang="en-GB" sz="1600"/>
              <a:t>, described in Feu Disp. to Halifax Building Society, recorded 15 Jun. 1937; which subjects were last vested in ANGUS LEMON (otherwise ANGUS </a:t>
            </a:r>
            <a:r>
              <a:rPr lang="en-GB" sz="1600" err="1"/>
              <a:t>McINTOSH</a:t>
            </a:r>
            <a:r>
              <a:rPr lang="en-GB" sz="1600"/>
              <a:t> LEMON), 20 </a:t>
            </a:r>
            <a:r>
              <a:rPr lang="en-GB" sz="1600" err="1"/>
              <a:t>Balgownie</a:t>
            </a:r>
            <a:r>
              <a:rPr lang="en-GB" sz="1600"/>
              <a:t> Crescent, Bridge of Don, Aberdeen, from whom said Annie Simpson Cruickshank or Lemon acquired right by Confirmation with Docket thereon and from whom said Granters acquired right by Confirmation. </a:t>
            </a:r>
            <a:r>
              <a:rPr lang="en-GB" sz="1600">
                <a:solidFill>
                  <a:srgbClr val="00B050"/>
                </a:solidFill>
              </a:rPr>
              <a:t>Dated</a:t>
            </a:r>
            <a:r>
              <a:rPr lang="en-GB" sz="1600"/>
              <a:t> </a:t>
            </a:r>
            <a:r>
              <a:rPr lang="en-GB" sz="1600">
                <a:solidFill>
                  <a:srgbClr val="FF0000"/>
                </a:solidFill>
              </a:rPr>
              <a:t>20 Feb. 1980</a:t>
            </a:r>
            <a:r>
              <a:rPr lang="en-GB" sz="1600"/>
              <a:t>.</a:t>
            </a:r>
          </a:p>
          <a:p>
            <a:pPr marL="0" indent="0">
              <a:buNone/>
            </a:pPr>
            <a:endParaRPr lang="en-GB" sz="2100"/>
          </a:p>
        </p:txBody>
      </p:sp>
    </p:spTree>
    <p:extLst>
      <p:ext uri="{BB962C8B-B14F-4D97-AF65-F5344CB8AC3E}">
        <p14:creationId xmlns:p14="http://schemas.microsoft.com/office/powerpoint/2010/main" val="70167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8250-D6EA-4E75-8FE7-9C145C7C1DD2}"/>
              </a:ext>
            </a:extLst>
          </p:cNvPr>
          <p:cNvSpPr>
            <a:spLocks noGrp="1"/>
          </p:cNvSpPr>
          <p:nvPr>
            <p:ph type="title"/>
          </p:nvPr>
        </p:nvSpPr>
        <p:spPr>
          <a:xfrm>
            <a:off x="838200" y="365125"/>
            <a:ext cx="10515600" cy="306679"/>
          </a:xfrm>
        </p:spPr>
        <p:txBody>
          <a:bodyPr>
            <a:noAutofit/>
          </a:bodyPr>
          <a:lstStyle/>
          <a:p>
            <a:r>
              <a:rPr lang="en-GB" sz="2000"/>
              <a:t>RAC Abridgements - Number of entries by year</a:t>
            </a:r>
          </a:p>
        </p:txBody>
      </p:sp>
      <p:graphicFrame>
        <p:nvGraphicFramePr>
          <p:cNvPr id="4" name="Content Placeholder 3">
            <a:extLst>
              <a:ext uri="{FF2B5EF4-FFF2-40B4-BE49-F238E27FC236}">
                <a16:creationId xmlns:a16="http://schemas.microsoft.com/office/drawing/2014/main" id="{BA33A7F5-1D25-4467-B677-45D0CED661B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33D39AC1-A636-4892-A08E-FEB7778266B3}"/>
              </a:ext>
            </a:extLst>
          </p:cNvPr>
          <p:cNvCxnSpPr>
            <a:cxnSpLocks/>
          </p:cNvCxnSpPr>
          <p:nvPr/>
        </p:nvCxnSpPr>
        <p:spPr>
          <a:xfrm>
            <a:off x="4394715" y="1402080"/>
            <a:ext cx="0" cy="4345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4FA0AA-5AEF-464F-A9BC-5B416B53FB2F}"/>
              </a:ext>
            </a:extLst>
          </p:cNvPr>
          <p:cNvCxnSpPr>
            <a:cxnSpLocks/>
          </p:cNvCxnSpPr>
          <p:nvPr/>
        </p:nvCxnSpPr>
        <p:spPr>
          <a:xfrm>
            <a:off x="5022982" y="1371600"/>
            <a:ext cx="0" cy="4379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7C0BD4-830B-4370-91D7-DD9D6EC3C61E}"/>
              </a:ext>
            </a:extLst>
          </p:cNvPr>
          <p:cNvCxnSpPr>
            <a:cxnSpLocks/>
          </p:cNvCxnSpPr>
          <p:nvPr/>
        </p:nvCxnSpPr>
        <p:spPr>
          <a:xfrm>
            <a:off x="8304242" y="1379220"/>
            <a:ext cx="0" cy="43590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7EA240-B46A-4689-BDDD-478E988ADEC1}"/>
              </a:ext>
            </a:extLst>
          </p:cNvPr>
          <p:cNvSpPr txBox="1"/>
          <p:nvPr/>
        </p:nvSpPr>
        <p:spPr>
          <a:xfrm>
            <a:off x="1965960" y="1579404"/>
            <a:ext cx="880369" cy="246221"/>
          </a:xfrm>
          <a:prstGeom prst="rect">
            <a:avLst/>
          </a:prstGeom>
          <a:noFill/>
        </p:spPr>
        <p:txBody>
          <a:bodyPr wrap="none" rtlCol="0">
            <a:spAutoFit/>
          </a:bodyPr>
          <a:lstStyle/>
          <a:p>
            <a:r>
              <a:rPr lang="en-GB" sz="1000">
                <a:solidFill>
                  <a:srgbClr val="FF0000"/>
                </a:solidFill>
              </a:rPr>
              <a:t>Unstructured</a:t>
            </a:r>
          </a:p>
        </p:txBody>
      </p:sp>
      <p:sp>
        <p:nvSpPr>
          <p:cNvPr id="28" name="TextBox 27">
            <a:extLst>
              <a:ext uri="{FF2B5EF4-FFF2-40B4-BE49-F238E27FC236}">
                <a16:creationId xmlns:a16="http://schemas.microsoft.com/office/drawing/2014/main" id="{B9BDBDDE-93B7-4F47-AC85-EF4E5EC567F5}"/>
              </a:ext>
            </a:extLst>
          </p:cNvPr>
          <p:cNvSpPr txBox="1"/>
          <p:nvPr/>
        </p:nvSpPr>
        <p:spPr>
          <a:xfrm>
            <a:off x="4431429" y="1574006"/>
            <a:ext cx="579005" cy="246221"/>
          </a:xfrm>
          <a:prstGeom prst="rect">
            <a:avLst/>
          </a:prstGeom>
          <a:noFill/>
        </p:spPr>
        <p:txBody>
          <a:bodyPr wrap="none" rtlCol="0">
            <a:spAutoFit/>
          </a:bodyPr>
          <a:lstStyle/>
          <a:p>
            <a:r>
              <a:rPr lang="en-GB" sz="1000">
                <a:solidFill>
                  <a:srgbClr val="FF0000"/>
                </a:solidFill>
              </a:rPr>
              <a:t>D,G,G,S</a:t>
            </a:r>
          </a:p>
        </p:txBody>
      </p:sp>
      <p:sp>
        <p:nvSpPr>
          <p:cNvPr id="30" name="TextBox 29">
            <a:extLst>
              <a:ext uri="{FF2B5EF4-FFF2-40B4-BE49-F238E27FC236}">
                <a16:creationId xmlns:a16="http://schemas.microsoft.com/office/drawing/2014/main" id="{0836F5CF-FAFF-489A-934B-C2005A3A4885}"/>
              </a:ext>
            </a:extLst>
          </p:cNvPr>
          <p:cNvSpPr txBox="1"/>
          <p:nvPr/>
        </p:nvSpPr>
        <p:spPr>
          <a:xfrm>
            <a:off x="5895111" y="1573052"/>
            <a:ext cx="768159" cy="246221"/>
          </a:xfrm>
          <a:prstGeom prst="rect">
            <a:avLst/>
          </a:prstGeom>
          <a:noFill/>
        </p:spPr>
        <p:txBody>
          <a:bodyPr wrap="none" rtlCol="0">
            <a:spAutoFit/>
          </a:bodyPr>
          <a:lstStyle/>
          <a:p>
            <a:r>
              <a:rPr lang="en-GB" sz="1000">
                <a:solidFill>
                  <a:srgbClr val="FF0000"/>
                </a:solidFill>
              </a:rPr>
              <a:t>Upper case</a:t>
            </a:r>
          </a:p>
        </p:txBody>
      </p:sp>
      <p:sp>
        <p:nvSpPr>
          <p:cNvPr id="31" name="TextBox 30">
            <a:extLst>
              <a:ext uri="{FF2B5EF4-FFF2-40B4-BE49-F238E27FC236}">
                <a16:creationId xmlns:a16="http://schemas.microsoft.com/office/drawing/2014/main" id="{0B86E878-03F3-4DEC-BFF8-C494A0F57C40}"/>
              </a:ext>
            </a:extLst>
          </p:cNvPr>
          <p:cNvSpPr txBox="1"/>
          <p:nvPr/>
        </p:nvSpPr>
        <p:spPr>
          <a:xfrm>
            <a:off x="8904875" y="1573053"/>
            <a:ext cx="878767" cy="246221"/>
          </a:xfrm>
          <a:prstGeom prst="rect">
            <a:avLst/>
          </a:prstGeom>
          <a:noFill/>
        </p:spPr>
        <p:txBody>
          <a:bodyPr wrap="none" rtlCol="0">
            <a:spAutoFit/>
          </a:bodyPr>
          <a:lstStyle/>
          <a:p>
            <a:r>
              <a:rPr lang="en-GB" sz="1000">
                <a:solidFill>
                  <a:srgbClr val="FF0000"/>
                </a:solidFill>
              </a:rPr>
              <a:t>Control chars</a:t>
            </a:r>
          </a:p>
        </p:txBody>
      </p:sp>
      <p:cxnSp>
        <p:nvCxnSpPr>
          <p:cNvPr id="12" name="Straight Connector 11">
            <a:extLst>
              <a:ext uri="{FF2B5EF4-FFF2-40B4-BE49-F238E27FC236}">
                <a16:creationId xmlns:a16="http://schemas.microsoft.com/office/drawing/2014/main" id="{4EEEFB48-30A0-4EDC-8468-EA5274A37293}"/>
              </a:ext>
            </a:extLst>
          </p:cNvPr>
          <p:cNvCxnSpPr>
            <a:cxnSpLocks/>
          </p:cNvCxnSpPr>
          <p:nvPr/>
        </p:nvCxnSpPr>
        <p:spPr>
          <a:xfrm>
            <a:off x="7019733" y="541176"/>
            <a:ext cx="0" cy="52095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38F7BF2-7D40-4F25-853B-5C11069B328F}"/>
              </a:ext>
            </a:extLst>
          </p:cNvPr>
          <p:cNvSpPr txBox="1"/>
          <p:nvPr/>
        </p:nvSpPr>
        <p:spPr>
          <a:xfrm>
            <a:off x="6988633" y="518464"/>
            <a:ext cx="942393" cy="246221"/>
          </a:xfrm>
          <a:prstGeom prst="rect">
            <a:avLst/>
          </a:prstGeom>
          <a:noFill/>
        </p:spPr>
        <p:txBody>
          <a:bodyPr wrap="square" rtlCol="0">
            <a:spAutoFit/>
          </a:bodyPr>
          <a:lstStyle/>
          <a:p>
            <a:r>
              <a:rPr lang="en-GB" sz="1000">
                <a:solidFill>
                  <a:srgbClr val="FF0000"/>
                </a:solidFill>
              </a:rPr>
              <a:t>LR introduced</a:t>
            </a:r>
          </a:p>
        </p:txBody>
      </p:sp>
    </p:spTree>
    <p:extLst>
      <p:ext uri="{BB962C8B-B14F-4D97-AF65-F5344CB8AC3E}">
        <p14:creationId xmlns:p14="http://schemas.microsoft.com/office/powerpoint/2010/main" val="410502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A59-CB6C-4FD7-943D-82409362931F}"/>
              </a:ext>
            </a:extLst>
          </p:cNvPr>
          <p:cNvSpPr>
            <a:spLocks noGrp="1"/>
          </p:cNvSpPr>
          <p:nvPr>
            <p:ph type="title"/>
          </p:nvPr>
        </p:nvSpPr>
        <p:spPr/>
        <p:txBody>
          <a:bodyPr/>
          <a:lstStyle/>
          <a:p>
            <a:r>
              <a:rPr lang="en-GB"/>
              <a:t>Deed Model</a:t>
            </a:r>
          </a:p>
        </p:txBody>
      </p:sp>
      <p:pic>
        <p:nvPicPr>
          <p:cNvPr id="9" name="Content Placeholder 8">
            <a:extLst>
              <a:ext uri="{FF2B5EF4-FFF2-40B4-BE49-F238E27FC236}">
                <a16:creationId xmlns:a16="http://schemas.microsoft.com/office/drawing/2014/main" id="{43B67814-A60B-4BB3-875A-631DB4006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208" y="2038568"/>
            <a:ext cx="5335491" cy="4378639"/>
          </a:xfrm>
        </p:spPr>
      </p:pic>
    </p:spTree>
    <p:extLst>
      <p:ext uri="{BB962C8B-B14F-4D97-AF65-F5344CB8AC3E}">
        <p14:creationId xmlns:p14="http://schemas.microsoft.com/office/powerpoint/2010/main" val="17756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515-99A4-4F15-82EB-93F78EFA75A7}"/>
              </a:ext>
            </a:extLst>
          </p:cNvPr>
          <p:cNvSpPr>
            <a:spLocks noGrp="1"/>
          </p:cNvSpPr>
          <p:nvPr>
            <p:ph type="title"/>
          </p:nvPr>
        </p:nvSpPr>
        <p:spPr/>
        <p:txBody>
          <a:bodyPr/>
          <a:lstStyle/>
          <a:p>
            <a:r>
              <a:rPr lang="en-GB"/>
              <a:t>Deed Model</a:t>
            </a:r>
          </a:p>
        </p:txBody>
      </p:sp>
      <p:pic>
        <p:nvPicPr>
          <p:cNvPr id="5" name="Content Placeholder 4">
            <a:extLst>
              <a:ext uri="{FF2B5EF4-FFF2-40B4-BE49-F238E27FC236}">
                <a16:creationId xmlns:a16="http://schemas.microsoft.com/office/drawing/2014/main" id="{5BE3EA7D-FF3C-444F-A4E9-7683A7913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09" y="2267339"/>
            <a:ext cx="10594159" cy="3452326"/>
          </a:xfrm>
        </p:spPr>
      </p:pic>
    </p:spTree>
    <p:extLst>
      <p:ext uri="{BB962C8B-B14F-4D97-AF65-F5344CB8AC3E}">
        <p14:creationId xmlns:p14="http://schemas.microsoft.com/office/powerpoint/2010/main" val="2774809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1904</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Deed Index </vt:lpstr>
      <vt:lpstr>Sources of deed text</vt:lpstr>
      <vt:lpstr>RAC Abridgements – Standard Structure</vt:lpstr>
      <vt:lpstr>RAC Abridgements – Standard Structure</vt:lpstr>
      <vt:lpstr>RAC Abridgements – Standard Structure</vt:lpstr>
      <vt:lpstr>RAC Abridgements – Standard Structure</vt:lpstr>
      <vt:lpstr>RAC Abridgements - Number of entries by year</vt:lpstr>
      <vt:lpstr>Deed Model</vt:lpstr>
      <vt:lpstr>Deed Model</vt:lpstr>
      <vt:lpstr>Abridgement Text Parsing</vt:lpstr>
      <vt:lpstr>Abridgement Text Parsing – Example 1</vt:lpstr>
      <vt:lpstr>Abridgement Text Parsing – Example 2</vt:lpstr>
      <vt:lpstr>Logical View</vt:lpstr>
      <vt:lpstr>Domain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Nilanjan Biswas</dc:creator>
  <cp:lastModifiedBy>Nilanjan Biswas</cp:lastModifiedBy>
  <cp:revision>57</cp:revision>
  <dcterms:created xsi:type="dcterms:W3CDTF">2017-08-14T11:53:11Z</dcterms:created>
  <dcterms:modified xsi:type="dcterms:W3CDTF">2018-10-25T13:40:17Z</dcterms:modified>
</cp:coreProperties>
</file>