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57" r:id="rId5"/>
    <p:sldId id="259" r:id="rId6"/>
    <p:sldId id="263" r:id="rId7"/>
    <p:sldId id="264" r:id="rId8"/>
    <p:sldId id="260" r:id="rId9"/>
    <p:sldId id="261" r:id="rId10"/>
    <p:sldId id="262" r:id="rId11"/>
    <p:sldId id="265" r:id="rId12"/>
    <p:sldId id="266" r:id="rId13"/>
    <p:sldId id="267"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57F164-B89B-4A03-AB43-A8BFAAEFD31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164131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7F164-B89B-4A03-AB43-A8BFAAEFD31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1640974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7F164-B89B-4A03-AB43-A8BFAAEFD31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3727182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7F164-B89B-4A03-AB43-A8BFAAEFD31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418623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57F164-B89B-4A03-AB43-A8BFAAEFD31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133692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7F164-B89B-4A03-AB43-A8BFAAEFD31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344167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57F164-B89B-4A03-AB43-A8BFAAEFD310}"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132139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57F164-B89B-4A03-AB43-A8BFAAEFD310}"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204579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7F164-B89B-4A03-AB43-A8BFAAEFD310}"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217945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7F164-B89B-4A03-AB43-A8BFAAEFD31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35241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57F164-B89B-4A03-AB43-A8BFAAEFD31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15F855-4784-440F-B8B6-B5449528DF2E}" type="slidenum">
              <a:rPr lang="en-US" smtClean="0"/>
              <a:t>‹#›</a:t>
            </a:fld>
            <a:endParaRPr lang="en-US"/>
          </a:p>
        </p:txBody>
      </p:sp>
    </p:spTree>
    <p:extLst>
      <p:ext uri="{BB962C8B-B14F-4D97-AF65-F5344CB8AC3E}">
        <p14:creationId xmlns:p14="http://schemas.microsoft.com/office/powerpoint/2010/main" val="24645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57F164-B89B-4A03-AB43-A8BFAAEFD310}"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15F855-4784-440F-B8B6-B5449528DF2E}" type="slidenum">
              <a:rPr lang="en-US" smtClean="0"/>
              <a:t>‹#›</a:t>
            </a:fld>
            <a:endParaRPr lang="en-US"/>
          </a:p>
        </p:txBody>
      </p:sp>
    </p:spTree>
    <p:extLst>
      <p:ext uri="{BB962C8B-B14F-4D97-AF65-F5344CB8AC3E}">
        <p14:creationId xmlns:p14="http://schemas.microsoft.com/office/powerpoint/2010/main" val="3383556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1583" y="633575"/>
            <a:ext cx="10795105" cy="1754326"/>
          </a:xfrm>
          <a:prstGeom prst="rect">
            <a:avLst/>
          </a:prstGeom>
          <a:noFill/>
        </p:spPr>
        <p:txBody>
          <a:bodyPr wrap="square" rtlCol="0">
            <a:spAutoFit/>
          </a:bodyPr>
          <a:lstStyle/>
          <a:p>
            <a:r>
              <a:rPr lang="en-US" b="1" dirty="0"/>
              <a:t>Study Objective</a:t>
            </a:r>
          </a:p>
          <a:p>
            <a:pPr marL="285750" indent="-285750">
              <a:buFont typeface="Arial" panose="020B0604020202020204" pitchFamily="34" charset="0"/>
              <a:buChar char="•"/>
            </a:pPr>
            <a:r>
              <a:rPr lang="en-US" dirty="0"/>
              <a:t>Long term trend analysis of reservoirs using remote sensing data</a:t>
            </a:r>
          </a:p>
          <a:p>
            <a:pPr marL="285750" indent="-285750">
              <a:buFont typeface="Arial" panose="020B0604020202020204" pitchFamily="34" charset="0"/>
              <a:buChar char="•"/>
            </a:pPr>
            <a:r>
              <a:rPr lang="en-US" dirty="0"/>
              <a:t>Identification of the potential drivers for the trend of storage change</a:t>
            </a:r>
          </a:p>
          <a:p>
            <a:pPr marL="285750" indent="-285750">
              <a:buFont typeface="Arial" panose="020B0604020202020204" pitchFamily="34" charset="0"/>
              <a:buChar char="•"/>
            </a:pPr>
            <a:r>
              <a:rPr lang="en-US" dirty="0">
                <a:solidFill>
                  <a:srgbClr val="FF0000"/>
                </a:solidFill>
              </a:rPr>
              <a:t>Frame these as science or research questions; try establishing a testable hypothesis or a few hypotheses. Please just do not do simple data analysis or recording of trends. Readers want to know why they should care about your study. PhD students should be able to think like that by now.</a:t>
            </a:r>
          </a:p>
        </p:txBody>
      </p:sp>
      <p:sp>
        <p:nvSpPr>
          <p:cNvPr id="2" name="TextBox 1"/>
          <p:cNvSpPr txBox="1"/>
          <p:nvPr/>
        </p:nvSpPr>
        <p:spPr>
          <a:xfrm>
            <a:off x="855918" y="5516417"/>
            <a:ext cx="10710770" cy="2308324"/>
          </a:xfrm>
          <a:prstGeom prst="rect">
            <a:avLst/>
          </a:prstGeom>
          <a:noFill/>
        </p:spPr>
        <p:txBody>
          <a:bodyPr wrap="square" rtlCol="0">
            <a:spAutoFit/>
          </a:bodyPr>
          <a:lstStyle/>
          <a:p>
            <a:r>
              <a:rPr lang="en-US" b="1" dirty="0"/>
              <a:t>Major Findings</a:t>
            </a:r>
          </a:p>
          <a:p>
            <a:pPr marL="285750" indent="-285750">
              <a:buFont typeface="Arial" panose="020B0604020202020204" pitchFamily="34" charset="0"/>
              <a:buChar char="•"/>
            </a:pPr>
            <a:r>
              <a:rPr lang="en-US" dirty="0"/>
              <a:t>Only one reservoir was in cold climate (discarded from further analysis)</a:t>
            </a:r>
          </a:p>
          <a:p>
            <a:pPr marL="285750" indent="-285750">
              <a:buFont typeface="Arial" panose="020B0604020202020204" pitchFamily="34" charset="0"/>
              <a:buChar char="•"/>
            </a:pPr>
            <a:r>
              <a:rPr lang="en-US" dirty="0"/>
              <a:t>Almost all of the reservoirs showed negative trend in storage change – </a:t>
            </a:r>
            <a:r>
              <a:rPr lang="en-US" dirty="0">
                <a:solidFill>
                  <a:srgbClr val="FF0000"/>
                </a:solidFill>
              </a:rPr>
              <a:t>I’m still skeptical for a variety of reasons and your poor analysis. At the PhD level you need to be more rigorous and conceptually grounded</a:t>
            </a:r>
            <a:endParaRPr lang="en-US" dirty="0"/>
          </a:p>
          <a:p>
            <a:pPr marL="285750" indent="-285750">
              <a:buFont typeface="Arial" panose="020B0604020202020204" pitchFamily="34" charset="0"/>
              <a:buChar char="•"/>
            </a:pPr>
            <a:r>
              <a:rPr lang="en-US" dirty="0"/>
              <a:t>No significant relationship with the storage change data –</a:t>
            </a:r>
            <a:r>
              <a:rPr lang="en-US" dirty="0">
                <a:solidFill>
                  <a:srgbClr val="FF0000"/>
                </a:solidFill>
              </a:rPr>
              <a:t>Not sure what this means. Finally – why should we care about your findings? I don’t see how they are useful to move forward or how actionable is it? Say for management, climate change, better planning etc. I hope you can bring those up in the next round and in the paper</a:t>
            </a:r>
            <a:endParaRPr lang="en-US" dirty="0"/>
          </a:p>
        </p:txBody>
      </p:sp>
      <p:sp>
        <p:nvSpPr>
          <p:cNvPr id="3" name="TextBox 2"/>
          <p:cNvSpPr txBox="1"/>
          <p:nvPr/>
        </p:nvSpPr>
        <p:spPr>
          <a:xfrm>
            <a:off x="960120" y="2254550"/>
            <a:ext cx="11955068" cy="3416320"/>
          </a:xfrm>
          <a:prstGeom prst="rect">
            <a:avLst/>
          </a:prstGeom>
          <a:noFill/>
        </p:spPr>
        <p:txBody>
          <a:bodyPr wrap="none" rtlCol="0">
            <a:spAutoFit/>
          </a:bodyPr>
          <a:lstStyle/>
          <a:p>
            <a:r>
              <a:rPr lang="en-US" b="1" dirty="0"/>
              <a:t>Methodology</a:t>
            </a:r>
          </a:p>
          <a:p>
            <a:pPr marL="285750" indent="-285750">
              <a:buFont typeface="Arial" panose="020B0604020202020204" pitchFamily="34" charset="0"/>
              <a:buChar char="•"/>
            </a:pPr>
            <a:r>
              <a:rPr lang="en-US" dirty="0"/>
              <a:t>Reservoirs were divided into categories based on </a:t>
            </a:r>
            <a:r>
              <a:rPr lang="en-US" dirty="0" err="1">
                <a:latin typeface="Times New Roman" panose="02020603050405020304" pitchFamily="18" charset="0"/>
                <a:cs typeface="Times New Roman" panose="02020603050405020304" pitchFamily="18" charset="0"/>
              </a:rPr>
              <a:t>Köppen</a:t>
            </a:r>
            <a:r>
              <a:rPr lang="en-US" dirty="0">
                <a:latin typeface="Times New Roman" panose="02020603050405020304" pitchFamily="18" charset="0"/>
                <a:cs typeface="Times New Roman" panose="02020603050405020304" pitchFamily="18" charset="0"/>
              </a:rPr>
              <a:t>–Geiger climate classification </a:t>
            </a:r>
          </a:p>
          <a:p>
            <a:r>
              <a:rPr lang="en-US" dirty="0">
                <a:solidFill>
                  <a:srgbClr val="FF0000"/>
                </a:solidFill>
                <a:latin typeface="Times New Roman" panose="02020603050405020304" pitchFamily="18" charset="0"/>
                <a:cs typeface="Times New Roman" panose="02020603050405020304" pitchFamily="18" charset="0"/>
              </a:rPr>
              <a:t>(in your </a:t>
            </a:r>
            <a:r>
              <a:rPr lang="en-US" dirty="0" err="1">
                <a:solidFill>
                  <a:srgbClr val="FF0000"/>
                </a:solidFill>
                <a:latin typeface="Times New Roman" panose="02020603050405020304" pitchFamily="18" charset="0"/>
                <a:cs typeface="Times New Roman" panose="02020603050405020304" pitchFamily="18" charset="0"/>
              </a:rPr>
              <a:t>koppen</a:t>
            </a:r>
            <a:r>
              <a:rPr lang="en-US" dirty="0">
                <a:solidFill>
                  <a:srgbClr val="FF0000"/>
                </a:solidFill>
                <a:latin typeface="Times New Roman" panose="02020603050405020304" pitchFamily="18" charset="0"/>
                <a:cs typeface="Times New Roman" panose="02020603050405020304" pitchFamily="18" charset="0"/>
              </a:rPr>
              <a:t> map, please do not show the ocean with a color, it’s irrelevant)</a:t>
            </a:r>
          </a:p>
          <a:p>
            <a:r>
              <a:rPr lang="en-US" dirty="0">
                <a:solidFill>
                  <a:srgbClr val="FF0000"/>
                </a:solidFill>
                <a:latin typeface="Times New Roman" panose="02020603050405020304" pitchFamily="18" charset="0"/>
                <a:cs typeface="Times New Roman" panose="02020603050405020304" pitchFamily="18" charset="0"/>
              </a:rPr>
              <a:t>A bigger question is why just climate? What role is the climate playing here for dams? </a:t>
            </a:r>
          </a:p>
          <a:p>
            <a:r>
              <a:rPr lang="en-US" dirty="0">
                <a:solidFill>
                  <a:srgbClr val="FF0000"/>
                </a:solidFill>
                <a:latin typeface="Times New Roman" panose="02020603050405020304" pitchFamily="18" charset="0"/>
                <a:cs typeface="Times New Roman" panose="02020603050405020304" pitchFamily="18" charset="0"/>
              </a:rPr>
              <a:t>Is climate correlated to dam size, operation? What about other factors (again tied to the above research questions) – </a:t>
            </a:r>
          </a:p>
          <a:p>
            <a:r>
              <a:rPr lang="en-US" dirty="0">
                <a:solidFill>
                  <a:srgbClr val="FF0000"/>
                </a:solidFill>
                <a:latin typeface="Times New Roman" panose="02020603050405020304" pitchFamily="18" charset="0"/>
                <a:cs typeface="Times New Roman" panose="02020603050405020304" pitchFamily="18" charset="0"/>
              </a:rPr>
              <a:t>population density; economic development at the granular level of a dam’s service area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5-year moving average of the reservoir storage change data were considered</a:t>
            </a:r>
          </a:p>
          <a:p>
            <a:pPr marL="285750" indent="-285750">
              <a:buFont typeface="Arial" panose="020B0604020202020204" pitchFamily="34" charset="0"/>
              <a:buChar char="•"/>
            </a:pPr>
            <a:r>
              <a:rPr lang="en-US" dirty="0"/>
              <a:t> Long term trend was calculated for different climate region and construction period</a:t>
            </a:r>
          </a:p>
          <a:p>
            <a:pPr marL="285750" indent="-285750">
              <a:buFont typeface="Arial" panose="020B0604020202020204" pitchFamily="34" charset="0"/>
              <a:buChar char="•"/>
            </a:pPr>
            <a:r>
              <a:rPr lang="en-US" dirty="0"/>
              <a:t>Daily 0.05</a:t>
            </a:r>
            <a:r>
              <a:rPr lang="en-US" baseline="30000" dirty="0"/>
              <a:t>0 </a:t>
            </a:r>
            <a:r>
              <a:rPr lang="en-US" dirty="0"/>
              <a:t>Chirps precipitation was derived for each climate zone </a:t>
            </a:r>
          </a:p>
          <a:p>
            <a:r>
              <a:rPr lang="en-US" dirty="0">
                <a:solidFill>
                  <a:srgbClr val="FF0000"/>
                </a:solidFill>
              </a:rPr>
              <a:t>(if you are doing 5 year moving avg of storage, why aren’t you doing the same for precipitation then? </a:t>
            </a:r>
          </a:p>
          <a:p>
            <a:r>
              <a:rPr lang="en-US" dirty="0">
                <a:solidFill>
                  <a:srgbClr val="FF0000"/>
                </a:solidFill>
              </a:rPr>
              <a:t>And isn’t this for each climate zone too coarse? You should do it for each drainage area of a dam and run correlation of trends</a:t>
            </a:r>
            <a:endParaRPr lang="en-US" dirty="0"/>
          </a:p>
          <a:p>
            <a:pPr marL="285750" indent="-285750">
              <a:buFont typeface="Arial" panose="020B0604020202020204" pitchFamily="34" charset="0"/>
              <a:buChar char="•"/>
            </a:pPr>
            <a:r>
              <a:rPr lang="en-US" dirty="0"/>
              <a:t>Annual mean of precipitation was compared with the storage change</a:t>
            </a:r>
          </a:p>
        </p:txBody>
      </p:sp>
    </p:spTree>
    <p:extLst>
      <p:ext uri="{BB962C8B-B14F-4D97-AF65-F5344CB8AC3E}">
        <p14:creationId xmlns:p14="http://schemas.microsoft.com/office/powerpoint/2010/main" val="395847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3527"/>
          <a:stretch/>
        </p:blipFill>
        <p:spPr>
          <a:xfrm>
            <a:off x="139720" y="1037167"/>
            <a:ext cx="11893783" cy="5509937"/>
          </a:xfrm>
          <a:prstGeom prst="rect">
            <a:avLst/>
          </a:prstGeom>
          <a:ln w="3175">
            <a:solidFill>
              <a:schemeClr val="tx1"/>
            </a:solidFill>
          </a:ln>
        </p:spPr>
      </p:pic>
      <p:sp>
        <p:nvSpPr>
          <p:cNvPr id="4" name="TextBox 3"/>
          <p:cNvSpPr txBox="1"/>
          <p:nvPr/>
        </p:nvSpPr>
        <p:spPr>
          <a:xfrm>
            <a:off x="0" y="0"/>
            <a:ext cx="12192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Precipitation Trend with storage change for tropical reservoirs </a:t>
            </a:r>
            <a:r>
              <a:rPr lang="en-US" sz="2000" dirty="0">
                <a:solidFill>
                  <a:srgbClr val="FF0000"/>
                </a:solidFill>
                <a:latin typeface="Times New Roman" panose="02020603050405020304" pitchFamily="18" charset="0"/>
                <a:cs typeface="Times New Roman" panose="02020603050405020304" pitchFamily="18" charset="0"/>
              </a:rPr>
              <a:t>see comment on slide#9</a:t>
            </a:r>
          </a:p>
        </p:txBody>
      </p:sp>
    </p:spTree>
    <p:extLst>
      <p:ext uri="{BB962C8B-B14F-4D97-AF65-F5344CB8AC3E}">
        <p14:creationId xmlns:p14="http://schemas.microsoft.com/office/powerpoint/2010/main" val="202810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8872" y="960460"/>
            <a:ext cx="11939495" cy="5821574"/>
          </a:xfrm>
          <a:prstGeom prst="rect">
            <a:avLst/>
          </a:prstGeom>
        </p:spPr>
      </p:pic>
      <p:sp>
        <p:nvSpPr>
          <p:cNvPr id="6" name="TextBox 5"/>
          <p:cNvSpPr txBox="1"/>
          <p:nvPr/>
        </p:nvSpPr>
        <p:spPr>
          <a:xfrm>
            <a:off x="0" y="0"/>
            <a:ext cx="12192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Precipitation Trend with storage change for Temperate reservoirs</a:t>
            </a:r>
          </a:p>
        </p:txBody>
      </p:sp>
    </p:spTree>
    <p:extLst>
      <p:ext uri="{BB962C8B-B14F-4D97-AF65-F5344CB8AC3E}">
        <p14:creationId xmlns:p14="http://schemas.microsoft.com/office/powerpoint/2010/main" val="86200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296" y="914400"/>
            <a:ext cx="11895479" cy="5806674"/>
          </a:xfrm>
          <a:prstGeom prst="rect">
            <a:avLst/>
          </a:prstGeom>
        </p:spPr>
      </p:pic>
      <p:sp>
        <p:nvSpPr>
          <p:cNvPr id="5" name="TextBox 4"/>
          <p:cNvSpPr txBox="1"/>
          <p:nvPr/>
        </p:nvSpPr>
        <p:spPr>
          <a:xfrm>
            <a:off x="-35965" y="-63129"/>
            <a:ext cx="12192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Precipitation Trend with storage change for Arid reservoirs </a:t>
            </a:r>
            <a:r>
              <a:rPr lang="en-US" sz="2000" dirty="0">
                <a:solidFill>
                  <a:srgbClr val="FF0000"/>
                </a:solidFill>
                <a:latin typeface="Times New Roman" panose="02020603050405020304" pitchFamily="18" charset="0"/>
                <a:cs typeface="Times New Roman" panose="02020603050405020304" pitchFamily="18" charset="0"/>
              </a:rPr>
              <a:t>same comment as slide 9</a:t>
            </a:r>
          </a:p>
        </p:txBody>
      </p:sp>
    </p:spTree>
    <p:extLst>
      <p:ext uri="{BB962C8B-B14F-4D97-AF65-F5344CB8AC3E}">
        <p14:creationId xmlns:p14="http://schemas.microsoft.com/office/powerpoint/2010/main" val="263852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849" y="222293"/>
            <a:ext cx="6029215" cy="4701143"/>
          </a:xfrm>
          <a:prstGeom prst="rect">
            <a:avLst/>
          </a:prstGeom>
        </p:spPr>
      </p:pic>
      <p:sp>
        <p:nvSpPr>
          <p:cNvPr id="6" name="TextBox 5"/>
          <p:cNvSpPr txBox="1"/>
          <p:nvPr/>
        </p:nvSpPr>
        <p:spPr>
          <a:xfrm>
            <a:off x="546640" y="5017704"/>
            <a:ext cx="5133103"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Scatter plot of precipitation and storage change </a:t>
            </a:r>
          </a:p>
          <a:p>
            <a:pPr algn="ctr"/>
            <a:r>
              <a:rPr lang="en-US" sz="2000" dirty="0">
                <a:latin typeface="Times New Roman" panose="02020603050405020304" pitchFamily="18" charset="0"/>
                <a:cs typeface="Times New Roman" panose="02020603050405020304" pitchFamily="18" charset="0"/>
              </a:rPr>
              <a:t>Tropical reservoirs(Dams of 1975-1985)</a:t>
            </a:r>
          </a:p>
        </p:txBody>
      </p:sp>
      <p:sp>
        <p:nvSpPr>
          <p:cNvPr id="7" name="TextBox 6"/>
          <p:cNvSpPr txBox="1"/>
          <p:nvPr/>
        </p:nvSpPr>
        <p:spPr>
          <a:xfrm>
            <a:off x="6678034" y="1637971"/>
            <a:ext cx="5133103"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Scatter plot of precipitation and storage change </a:t>
            </a:r>
          </a:p>
          <a:p>
            <a:pPr algn="ctr"/>
            <a:r>
              <a:rPr lang="en-US" sz="2000" dirty="0">
                <a:latin typeface="Times New Roman" panose="02020603050405020304" pitchFamily="18" charset="0"/>
                <a:cs typeface="Times New Roman" panose="02020603050405020304" pitchFamily="18" charset="0"/>
              </a:rPr>
              <a:t>Temperate reservoirs (Dams of 1975-1985)</a:t>
            </a:r>
          </a:p>
        </p:txBody>
      </p:sp>
      <p:pic>
        <p:nvPicPr>
          <p:cNvPr id="8" name="Picture 7"/>
          <p:cNvPicPr>
            <a:picLocks noChangeAspect="1"/>
          </p:cNvPicPr>
          <p:nvPr/>
        </p:nvPicPr>
        <p:blipFill>
          <a:blip r:embed="rId3"/>
          <a:stretch>
            <a:fillRect/>
          </a:stretch>
        </p:blipFill>
        <p:spPr>
          <a:xfrm>
            <a:off x="6667375" y="2572864"/>
            <a:ext cx="5143762" cy="3901646"/>
          </a:xfrm>
          <a:prstGeom prst="rect">
            <a:avLst/>
          </a:prstGeom>
        </p:spPr>
      </p:pic>
      <p:sp>
        <p:nvSpPr>
          <p:cNvPr id="2" name="TextBox 1">
            <a:extLst>
              <a:ext uri="{FF2B5EF4-FFF2-40B4-BE49-F238E27FC236}">
                <a16:creationId xmlns:a16="http://schemas.microsoft.com/office/drawing/2014/main" id="{88BC7A10-22E9-4706-B79B-96F09BA458FE}"/>
              </a:ext>
            </a:extLst>
          </p:cNvPr>
          <p:cNvSpPr txBox="1"/>
          <p:nvPr/>
        </p:nvSpPr>
        <p:spPr>
          <a:xfrm>
            <a:off x="6698553" y="324138"/>
            <a:ext cx="5112584" cy="1200329"/>
          </a:xfrm>
          <a:prstGeom prst="rect">
            <a:avLst/>
          </a:prstGeom>
          <a:noFill/>
        </p:spPr>
        <p:txBody>
          <a:bodyPr wrap="square" rtlCol="0">
            <a:spAutoFit/>
          </a:bodyPr>
          <a:lstStyle/>
          <a:p>
            <a:r>
              <a:rPr lang="en-US" dirty="0">
                <a:solidFill>
                  <a:srgbClr val="FF0000"/>
                </a:solidFill>
              </a:rPr>
              <a:t>See my previous comments. These scatter plots mean nothing. First do a more apples to apples comparison, then break down per age and size as well. There might be other factors you can look into.</a:t>
            </a:r>
          </a:p>
        </p:txBody>
      </p:sp>
    </p:spTree>
    <p:extLst>
      <p:ext uri="{BB962C8B-B14F-4D97-AF65-F5344CB8AC3E}">
        <p14:creationId xmlns:p14="http://schemas.microsoft.com/office/powerpoint/2010/main" val="178040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8952" y="1069848"/>
            <a:ext cx="9674352"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Currently working 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of Reservoir Inflow with storage change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Comparison of Evapotranspiration (evaporative index) with storage change</a:t>
            </a:r>
          </a:p>
          <a:p>
            <a:r>
              <a:rPr lang="en-US" dirty="0">
                <a:solidFill>
                  <a:srgbClr val="FF0000"/>
                </a:solidFill>
                <a:latin typeface="Times New Roman" panose="02020603050405020304" pitchFamily="18" charset="0"/>
                <a:cs typeface="Times New Roman" panose="02020603050405020304" pitchFamily="18" charset="0"/>
              </a:rPr>
              <a:t>Before you embark on anything new, please think through VERY DEEPLY my comments in ALL the previous slides. And then if you do the analysis/comparisons consistently for inflow and E, you might see something useful. For example for inflow, you can compare 5 year moving average with 5 year moving average storage change and </a:t>
            </a:r>
            <a:r>
              <a:rPr lang="en-US" dirty="0" err="1">
                <a:solidFill>
                  <a:srgbClr val="FF0000"/>
                </a:solidFill>
                <a:latin typeface="Times New Roman" panose="02020603050405020304" pitchFamily="18" charset="0"/>
                <a:cs typeface="Times New Roman" panose="02020603050405020304" pitchFamily="18" charset="0"/>
              </a:rPr>
              <a:t>precip</a:t>
            </a:r>
            <a:r>
              <a:rPr lang="en-US" dirty="0">
                <a:solidFill>
                  <a:srgbClr val="FF0000"/>
                </a:solidFill>
                <a:latin typeface="Times New Roman" panose="02020603050405020304" pitchFamily="18" charset="0"/>
                <a:cs typeface="Times New Roman" panose="02020603050405020304" pitchFamily="18" charset="0"/>
              </a:rPr>
              <a:t> as a function of size, age. I think E is less informative as it’s modeled. But it’s worth a try. If there’s nothing there in E, you can drop it. Just a comparison of storage change, inflow, as a function of size, age, climate and precipitation climatology is good enough for a paper if you can pinpoint some logic and verify hypotheses. I’ve already shared one hypothesis that small dams follow seasonal hydrology, while medium dams are in between and large dams do not, but will be impacted by long term trends. </a:t>
            </a:r>
            <a:r>
              <a:rPr lang="en-US">
                <a:solidFill>
                  <a:srgbClr val="FF0000"/>
                </a:solidFill>
                <a:latin typeface="Times New Roman" panose="02020603050405020304" pitchFamily="18" charset="0"/>
                <a:cs typeface="Times New Roman" panose="02020603050405020304" pitchFamily="18" charset="0"/>
              </a:rPr>
              <a:t>THINK, THINK, THINK</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8736" y="1044892"/>
            <a:ext cx="11001375" cy="5591175"/>
          </a:xfrm>
          <a:prstGeom prst="rect">
            <a:avLst/>
          </a:prstGeom>
        </p:spPr>
      </p:pic>
      <p:sp>
        <p:nvSpPr>
          <p:cNvPr id="5" name="TextBox 4"/>
          <p:cNvSpPr txBox="1"/>
          <p:nvPr/>
        </p:nvSpPr>
        <p:spPr>
          <a:xfrm>
            <a:off x="3666744" y="384048"/>
            <a:ext cx="8520281"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Köppen</a:t>
            </a:r>
            <a:r>
              <a:rPr lang="en-US" sz="2000" dirty="0">
                <a:latin typeface="Times New Roman" panose="02020603050405020304" pitchFamily="18" charset="0"/>
                <a:cs typeface="Times New Roman" panose="02020603050405020304" pitchFamily="18" charset="0"/>
              </a:rPr>
              <a:t>–Geiger climate classification system</a:t>
            </a:r>
            <a:r>
              <a:rPr lang="en-US" sz="2000" dirty="0">
                <a:solidFill>
                  <a:srgbClr val="FF0000"/>
                </a:solidFill>
                <a:latin typeface="Times New Roman" panose="02020603050405020304" pitchFamily="18" charset="0"/>
                <a:cs typeface="Times New Roman" panose="02020603050405020304" pitchFamily="18" charset="0"/>
              </a:rPr>
              <a:t> why do we care about oceans here?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77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537" y="356213"/>
            <a:ext cx="12090463" cy="6437779"/>
          </a:xfrm>
          <a:prstGeom prst="rect">
            <a:avLst/>
          </a:prstGeom>
        </p:spPr>
      </p:pic>
      <p:sp>
        <p:nvSpPr>
          <p:cNvPr id="4" name="TextBox 3"/>
          <p:cNvSpPr txBox="1"/>
          <p:nvPr/>
        </p:nvSpPr>
        <p:spPr>
          <a:xfrm>
            <a:off x="0" y="0"/>
            <a:ext cx="12192000" cy="707886"/>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Köppen</a:t>
            </a:r>
            <a:r>
              <a:rPr lang="en-US" sz="2000" dirty="0">
                <a:latin typeface="Times New Roman" panose="02020603050405020304" pitchFamily="18" charset="0"/>
                <a:cs typeface="Times New Roman" panose="02020603050405020304" pitchFamily="18" charset="0"/>
              </a:rPr>
              <a:t>–Geiger climate classification system for RAT Framework </a:t>
            </a:r>
            <a:r>
              <a:rPr lang="en-US" sz="2000" dirty="0">
                <a:solidFill>
                  <a:srgbClr val="FF0000"/>
                </a:solidFill>
                <a:latin typeface="Times New Roman" panose="02020603050405020304" pitchFamily="18" charset="0"/>
                <a:cs typeface="Times New Roman" panose="02020603050405020304" pitchFamily="18" charset="0"/>
              </a:rPr>
              <a:t>(in the next stage, you can look into population density or growth rate, economic development of each dam’s drainage area. </a:t>
            </a:r>
            <a:r>
              <a:rPr lang="en-US" sz="2000" dirty="0" err="1">
                <a:solidFill>
                  <a:srgbClr val="FF0000"/>
                </a:solidFill>
                <a:latin typeface="Times New Roman" panose="02020603050405020304" pitchFamily="18" charset="0"/>
                <a:cs typeface="Times New Roman" panose="02020603050405020304" pitchFamily="18" charset="0"/>
              </a:rPr>
              <a:t>Koppen</a:t>
            </a:r>
            <a:r>
              <a:rPr lang="en-US" sz="2000" dirty="0">
                <a:solidFill>
                  <a:srgbClr val="FF0000"/>
                </a:solidFill>
                <a:latin typeface="Times New Roman" panose="02020603050405020304" pitchFamily="18" charset="0"/>
                <a:cs typeface="Times New Roman" panose="02020603050405020304" pitchFamily="18" charset="0"/>
              </a:rPr>
              <a:t> zones are too coarse)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17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20645" y="1464456"/>
            <a:ext cx="9063357" cy="5177235"/>
          </a:xfrm>
          <a:prstGeom prst="rect">
            <a:avLst/>
          </a:prstGeom>
        </p:spPr>
      </p:pic>
      <p:sp>
        <p:nvSpPr>
          <p:cNvPr id="5" name="TextBox 4"/>
          <p:cNvSpPr txBox="1"/>
          <p:nvPr/>
        </p:nvSpPr>
        <p:spPr>
          <a:xfrm>
            <a:off x="0" y="0"/>
            <a:ext cx="1219200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Classification of RAT Dams based on Climate Classification </a:t>
            </a:r>
            <a:r>
              <a:rPr lang="en-US" sz="2000" dirty="0">
                <a:solidFill>
                  <a:srgbClr val="FF0000"/>
                </a:solidFill>
                <a:latin typeface="Times New Roman" panose="02020603050405020304" pitchFamily="18" charset="0"/>
                <a:cs typeface="Times New Roman" panose="02020603050405020304" pitchFamily="18" charset="0"/>
              </a:rPr>
              <a:t>The year of construction is more meaningful if you represent it as ‘age’ as we have done in our 2010-2012 papers. Age today is an indication of how old the dam is, how much sedimentation it might have experienced and overall how much </a:t>
            </a:r>
            <a:r>
              <a:rPr lang="en-US" sz="2000" dirty="0" err="1">
                <a:solidFill>
                  <a:srgbClr val="FF0000"/>
                </a:solidFill>
                <a:latin typeface="Times New Roman" panose="02020603050405020304" pitchFamily="18" charset="0"/>
                <a:cs typeface="Times New Roman" panose="02020603050405020304" pitchFamily="18" charset="0"/>
              </a:rPr>
              <a:t>hydroclimatological</a:t>
            </a:r>
            <a:r>
              <a:rPr lang="en-US" sz="2000" dirty="0">
                <a:solidFill>
                  <a:srgbClr val="FF0000"/>
                </a:solidFill>
                <a:latin typeface="Times New Roman" panose="02020603050405020304" pitchFamily="18" charset="0"/>
                <a:cs typeface="Times New Roman" panose="02020603050405020304" pitchFamily="18" charset="0"/>
              </a:rPr>
              <a:t> change and operations it is a witness to</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45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2219" y="1872513"/>
            <a:ext cx="9881419" cy="4877332"/>
          </a:xfrm>
          <a:prstGeom prst="rect">
            <a:avLst/>
          </a:prstGeom>
        </p:spPr>
      </p:pic>
      <p:sp>
        <p:nvSpPr>
          <p:cNvPr id="6" name="TextBox 5"/>
          <p:cNvSpPr txBox="1"/>
          <p:nvPr/>
        </p:nvSpPr>
        <p:spPr>
          <a:xfrm>
            <a:off x="0" y="0"/>
            <a:ext cx="12192000" cy="163121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5 year moving mean of Tropical Reservoirs </a:t>
            </a:r>
            <a:r>
              <a:rPr lang="en-US" sz="2000" dirty="0">
                <a:solidFill>
                  <a:srgbClr val="FF0000"/>
                </a:solidFill>
                <a:latin typeface="Times New Roman" panose="02020603050405020304" pitchFamily="18" charset="0"/>
                <a:cs typeface="Times New Roman" panose="02020603050405020304" pitchFamily="18" charset="0"/>
              </a:rPr>
              <a:t>To me the two lines represent dams that are either 40 years old or 50 years old. That’s not much of a difference. You can either keep doing more lines as 30, 40, 50 and 60 year old and see if age is playing a role or just show a better contrast between very old (50+ year) and recent (&lt;30 year). Then we can see if age is playing a role. Otherwise, I don’t know what this 1975 cut off really means. What’s so special about 1975. Again, Nishan PLEASE THINK PHYSICALLY AND USE COMMON SENSE</a:t>
            </a:r>
          </a:p>
        </p:txBody>
      </p:sp>
    </p:spTree>
    <p:extLst>
      <p:ext uri="{BB962C8B-B14F-4D97-AF65-F5344CB8AC3E}">
        <p14:creationId xmlns:p14="http://schemas.microsoft.com/office/powerpoint/2010/main" val="350420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3152" y="916750"/>
            <a:ext cx="12021791" cy="5868332"/>
          </a:xfrm>
          <a:prstGeom prst="rect">
            <a:avLst/>
          </a:prstGeom>
        </p:spPr>
      </p:pic>
      <p:sp>
        <p:nvSpPr>
          <p:cNvPr id="7" name="TextBox 6"/>
          <p:cNvSpPr txBox="1"/>
          <p:nvPr/>
        </p:nvSpPr>
        <p:spPr>
          <a:xfrm>
            <a:off x="0" y="0"/>
            <a:ext cx="12192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5 year moving mean of Temperate Reservoirs</a:t>
            </a:r>
            <a:r>
              <a:rPr lang="en-US" sz="2000" dirty="0">
                <a:solidFill>
                  <a:srgbClr val="FF0000"/>
                </a:solidFill>
                <a:latin typeface="Times New Roman" panose="02020603050405020304" pitchFamily="18" charset="0"/>
                <a:cs typeface="Times New Roman" panose="02020603050405020304" pitchFamily="18" charset="0"/>
              </a:rPr>
              <a:t> same comment as slide 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34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5721" y="905256"/>
            <a:ext cx="12045338" cy="5879826"/>
          </a:xfrm>
          <a:prstGeom prst="rect">
            <a:avLst/>
          </a:prstGeom>
        </p:spPr>
      </p:pic>
      <p:sp>
        <p:nvSpPr>
          <p:cNvPr id="7" name="TextBox 6"/>
          <p:cNvSpPr txBox="1"/>
          <p:nvPr/>
        </p:nvSpPr>
        <p:spPr>
          <a:xfrm>
            <a:off x="0" y="0"/>
            <a:ext cx="1219200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5 year moving mean of Arid Reservoirs </a:t>
            </a:r>
            <a:r>
              <a:rPr lang="en-US" sz="2000" dirty="0">
                <a:solidFill>
                  <a:srgbClr val="FF0000"/>
                </a:solidFill>
                <a:latin typeface="Times New Roman" panose="02020603050405020304" pitchFamily="18" charset="0"/>
                <a:cs typeface="Times New Roman" panose="02020603050405020304" pitchFamily="18" charset="0"/>
              </a:rPr>
              <a:t>same comment as slide 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72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3686710"/>
              </p:ext>
            </p:extLst>
          </p:nvPr>
        </p:nvGraphicFramePr>
        <p:xfrm>
          <a:off x="1732552" y="2291742"/>
          <a:ext cx="9079992" cy="1868772"/>
        </p:xfrm>
        <a:graphic>
          <a:graphicData uri="http://schemas.openxmlformats.org/drawingml/2006/table">
            <a:tbl>
              <a:tblPr>
                <a:tableStyleId>{5C22544A-7EE6-4342-B048-85BDC9FD1C3A}</a:tableStyleId>
              </a:tblPr>
              <a:tblGrid>
                <a:gridCol w="1134999">
                  <a:extLst>
                    <a:ext uri="{9D8B030D-6E8A-4147-A177-3AD203B41FA5}">
                      <a16:colId xmlns:a16="http://schemas.microsoft.com/office/drawing/2014/main" val="3242623361"/>
                    </a:ext>
                  </a:extLst>
                </a:gridCol>
                <a:gridCol w="1134999">
                  <a:extLst>
                    <a:ext uri="{9D8B030D-6E8A-4147-A177-3AD203B41FA5}">
                      <a16:colId xmlns:a16="http://schemas.microsoft.com/office/drawing/2014/main" val="2504106507"/>
                    </a:ext>
                  </a:extLst>
                </a:gridCol>
                <a:gridCol w="1134999">
                  <a:extLst>
                    <a:ext uri="{9D8B030D-6E8A-4147-A177-3AD203B41FA5}">
                      <a16:colId xmlns:a16="http://schemas.microsoft.com/office/drawing/2014/main" val="2338028576"/>
                    </a:ext>
                  </a:extLst>
                </a:gridCol>
                <a:gridCol w="1134999">
                  <a:extLst>
                    <a:ext uri="{9D8B030D-6E8A-4147-A177-3AD203B41FA5}">
                      <a16:colId xmlns:a16="http://schemas.microsoft.com/office/drawing/2014/main" val="3825503033"/>
                    </a:ext>
                  </a:extLst>
                </a:gridCol>
                <a:gridCol w="1134999">
                  <a:extLst>
                    <a:ext uri="{9D8B030D-6E8A-4147-A177-3AD203B41FA5}">
                      <a16:colId xmlns:a16="http://schemas.microsoft.com/office/drawing/2014/main" val="2262501262"/>
                    </a:ext>
                  </a:extLst>
                </a:gridCol>
                <a:gridCol w="1134999">
                  <a:extLst>
                    <a:ext uri="{9D8B030D-6E8A-4147-A177-3AD203B41FA5}">
                      <a16:colId xmlns:a16="http://schemas.microsoft.com/office/drawing/2014/main" val="2894302719"/>
                    </a:ext>
                  </a:extLst>
                </a:gridCol>
                <a:gridCol w="1134999">
                  <a:extLst>
                    <a:ext uri="{9D8B030D-6E8A-4147-A177-3AD203B41FA5}">
                      <a16:colId xmlns:a16="http://schemas.microsoft.com/office/drawing/2014/main" val="1654194700"/>
                    </a:ext>
                  </a:extLst>
                </a:gridCol>
                <a:gridCol w="1134999">
                  <a:extLst>
                    <a:ext uri="{9D8B030D-6E8A-4147-A177-3AD203B41FA5}">
                      <a16:colId xmlns:a16="http://schemas.microsoft.com/office/drawing/2014/main" val="1844777782"/>
                    </a:ext>
                  </a:extLst>
                </a:gridCol>
              </a:tblGrid>
              <a:tr h="604846">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M</a:t>
                      </a:r>
                      <a:r>
                        <a:rPr lang="en-US" sz="1200" b="0" i="0" u="none" strike="noStrike" baseline="30000" dirty="0">
                          <a:solidFill>
                            <a:srgbClr val="000000"/>
                          </a:solidFill>
                          <a:effectLst/>
                          <a:latin typeface="Times New Roman" panose="02020603050405020304" pitchFamily="18" charset="0"/>
                          <a:cs typeface="Times New Roman" panose="02020603050405020304" pitchFamily="18" charset="0"/>
                        </a:rPr>
                        <a:t>3</a:t>
                      </a:r>
                      <a:r>
                        <a:rPr lang="en-US" sz="1200" b="0" i="0" u="none" strike="noStrike" baseline="0" dirty="0">
                          <a:solidFill>
                            <a:srgbClr val="000000"/>
                          </a:solidFill>
                          <a:effectLst/>
                          <a:latin typeface="Times New Roman" panose="02020603050405020304" pitchFamily="18" charset="0"/>
                          <a:cs typeface="Times New Roman" panose="02020603050405020304" pitchFamily="18" charset="0"/>
                        </a:rPr>
                        <a:t>/MCM/Month</a:t>
                      </a: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&lt;1950</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1950-1965</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1965-1975</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1975-1985</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1985-1995</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1995-2005</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Mean</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extLst>
                  <a:ext uri="{0D108BD9-81ED-4DB2-BD59-A6C34878D82A}">
                    <a16:rowId xmlns:a16="http://schemas.microsoft.com/office/drawing/2014/main" val="520112189"/>
                  </a:ext>
                </a:extLst>
              </a:tr>
              <a:tr h="334169">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Tropical</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-5.51</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-36.56</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-62.19</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-13.02</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-17.29</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-5.52</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-23.35</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extLst>
                  <a:ext uri="{0D108BD9-81ED-4DB2-BD59-A6C34878D82A}">
                    <a16:rowId xmlns:a16="http://schemas.microsoft.com/office/drawing/2014/main" val="2034445962"/>
                  </a:ext>
                </a:extLst>
              </a:tr>
              <a:tr h="334169">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Arid</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-115.22</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-1385.44</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-1150.27</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-176.22</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-64.64</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-1.15</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-482.15</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extLst>
                  <a:ext uri="{0D108BD9-81ED-4DB2-BD59-A6C34878D82A}">
                    <a16:rowId xmlns:a16="http://schemas.microsoft.com/office/drawing/2014/main" val="2697609141"/>
                  </a:ext>
                </a:extLst>
              </a:tr>
              <a:tr h="261419">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Temperate</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136.82</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-402.80</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-260.31</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-496.85</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-175.53</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a:effectLst/>
                          <a:latin typeface="Times New Roman" panose="02020603050405020304" pitchFamily="18" charset="0"/>
                          <a:cs typeface="Times New Roman" panose="02020603050405020304" pitchFamily="18" charset="0"/>
                        </a:rPr>
                        <a:t>0.51</a:t>
                      </a:r>
                      <a:endParaRPr lang="en-US" sz="15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-199.70</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extLst>
                  <a:ext uri="{0D108BD9-81ED-4DB2-BD59-A6C34878D82A}">
                    <a16:rowId xmlns:a16="http://schemas.microsoft.com/office/drawing/2014/main" val="2338357284"/>
                  </a:ext>
                </a:extLst>
              </a:tr>
              <a:tr h="334169">
                <a:tc>
                  <a:txBody>
                    <a:bodyPr/>
                    <a:lstStyle/>
                    <a:p>
                      <a:pPr algn="ctr" fontAlgn="b"/>
                      <a:r>
                        <a:rPr lang="en-US" sz="1500" b="1" u="none" strike="noStrike" dirty="0">
                          <a:effectLst/>
                          <a:latin typeface="Times New Roman" panose="02020603050405020304" pitchFamily="18" charset="0"/>
                          <a:cs typeface="Times New Roman" panose="02020603050405020304" pitchFamily="18" charset="0"/>
                        </a:rPr>
                        <a:t>Mean</a:t>
                      </a:r>
                      <a:endParaRPr lang="en-US" sz="1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solidFill>
                      <a:schemeClr val="bg2"/>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5.36</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-608.27</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-490.92</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-228.69</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-85.82</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-2.05</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tc>
                  <a:txBody>
                    <a:bodyPr/>
                    <a:lstStyle/>
                    <a:p>
                      <a:pPr algn="r" fontAlgn="b"/>
                      <a:r>
                        <a:rPr lang="en-US" sz="1500" u="none" strike="noStrike" dirty="0">
                          <a:effectLst/>
                          <a:latin typeface="Times New Roman" panose="02020603050405020304" pitchFamily="18" charset="0"/>
                          <a:cs typeface="Times New Roman" panose="02020603050405020304" pitchFamily="18" charset="0"/>
                        </a:rPr>
                        <a:t>-235.07</a:t>
                      </a:r>
                      <a:endParaRPr lang="en-US" sz="1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b">
                    <a:solidFill>
                      <a:schemeClr val="accent2">
                        <a:lumMod val="20000"/>
                        <a:lumOff val="80000"/>
                      </a:schemeClr>
                    </a:solidFill>
                  </a:tcPr>
                </a:tc>
                <a:extLst>
                  <a:ext uri="{0D108BD9-81ED-4DB2-BD59-A6C34878D82A}">
                    <a16:rowId xmlns:a16="http://schemas.microsoft.com/office/drawing/2014/main" val="1841419174"/>
                  </a:ext>
                </a:extLst>
              </a:tr>
            </a:tbl>
          </a:graphicData>
        </a:graphic>
      </p:graphicFrame>
      <p:pic>
        <p:nvPicPr>
          <p:cNvPr id="5" name="Picture 4"/>
          <p:cNvPicPr>
            <a:picLocks noChangeAspect="1"/>
          </p:cNvPicPr>
          <p:nvPr/>
        </p:nvPicPr>
        <p:blipFill>
          <a:blip r:embed="rId2"/>
          <a:stretch>
            <a:fillRect/>
          </a:stretch>
        </p:blipFill>
        <p:spPr>
          <a:xfrm>
            <a:off x="4345757" y="4160514"/>
            <a:ext cx="5463046" cy="2697485"/>
          </a:xfrm>
          <a:prstGeom prst="rect">
            <a:avLst/>
          </a:prstGeom>
        </p:spPr>
      </p:pic>
      <p:sp>
        <p:nvSpPr>
          <p:cNvPr id="6" name="TextBox 5"/>
          <p:cNvSpPr txBox="1"/>
          <p:nvPr/>
        </p:nvSpPr>
        <p:spPr>
          <a:xfrm>
            <a:off x="0" y="0"/>
            <a:ext cx="12192000" cy="2554545"/>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Storage Change Trend of Reservoirs based on Construction year and Climate Type </a:t>
            </a:r>
            <a:r>
              <a:rPr lang="en-US" sz="2000" dirty="0">
                <a:solidFill>
                  <a:srgbClr val="FF0000"/>
                </a:solidFill>
                <a:latin typeface="Times New Roman" panose="02020603050405020304" pitchFamily="18" charset="0"/>
                <a:cs typeface="Times New Roman" panose="02020603050405020304" pitchFamily="18" charset="0"/>
              </a:rPr>
              <a:t>Ok now, I’m seeing something as a function of ‘age’ – the younger dams have experienced much less negative storage change. What could be the reasons? Better land management, less sedimentation, hydrological change in </a:t>
            </a:r>
            <a:r>
              <a:rPr lang="en-US" sz="2000" dirty="0" err="1">
                <a:solidFill>
                  <a:srgbClr val="FF0000"/>
                </a:solidFill>
                <a:latin typeface="Times New Roman" panose="02020603050405020304" pitchFamily="18" charset="0"/>
                <a:cs typeface="Times New Roman" panose="02020603050405020304" pitchFamily="18" charset="0"/>
              </a:rPr>
              <a:t>precip</a:t>
            </a:r>
            <a:r>
              <a:rPr lang="en-US" sz="2000" dirty="0">
                <a:solidFill>
                  <a:srgbClr val="FF0000"/>
                </a:solidFill>
                <a:latin typeface="Times New Roman" panose="02020603050405020304" pitchFamily="18" charset="0"/>
                <a:cs typeface="Times New Roman" panose="02020603050405020304" pitchFamily="18" charset="0"/>
              </a:rPr>
              <a:t> patterns? I’m also wondering, since dams are in various sizes, should we normalize them (from 0-1) or break down this as small, medium and large? I know it becomes a lot, but if you present in tabular fashion then we don’t have to grapple with too many charts.</a:t>
            </a:r>
          </a:p>
          <a:p>
            <a:pPr algn="ctr"/>
            <a:r>
              <a:rPr lang="en-US" sz="2000" dirty="0">
                <a:solidFill>
                  <a:srgbClr val="FF0000"/>
                </a:solidFill>
                <a:latin typeface="Times New Roman" panose="02020603050405020304" pitchFamily="18" charset="0"/>
                <a:cs typeface="Times New Roman" panose="02020603050405020304" pitchFamily="18" charset="0"/>
              </a:rPr>
              <a:t>Small dams </a:t>
            </a:r>
            <a:r>
              <a:rPr lang="en-US" sz="2000" dirty="0" err="1">
                <a:solidFill>
                  <a:srgbClr val="FF0000"/>
                </a:solidFill>
                <a:latin typeface="Times New Roman" panose="02020603050405020304" pitchFamily="18" charset="0"/>
                <a:cs typeface="Times New Roman" panose="02020603050405020304" pitchFamily="18" charset="0"/>
              </a:rPr>
              <a:t>storae</a:t>
            </a:r>
            <a:r>
              <a:rPr lang="en-US" sz="2000" dirty="0">
                <a:solidFill>
                  <a:srgbClr val="FF0000"/>
                </a:solidFill>
                <a:latin typeface="Times New Roman" panose="02020603050405020304" pitchFamily="18" charset="0"/>
                <a:cs typeface="Times New Roman" panose="02020603050405020304" pitchFamily="18" charset="0"/>
              </a:rPr>
              <a:t> less than a year’s runoff, medium about a year and large multiple years. Small and medium dams follow hydrology while large dams don’t – they are more for drought. So when you compare with </a:t>
            </a:r>
            <a:r>
              <a:rPr lang="en-US" sz="2000" dirty="0" err="1">
                <a:solidFill>
                  <a:srgbClr val="FF0000"/>
                </a:solidFill>
                <a:latin typeface="Times New Roman" panose="02020603050405020304" pitchFamily="18" charset="0"/>
                <a:cs typeface="Times New Roman" panose="02020603050405020304" pitchFamily="18" charset="0"/>
              </a:rPr>
              <a:t>precip</a:t>
            </a:r>
            <a:r>
              <a:rPr lang="en-US" sz="2000" dirty="0">
                <a:solidFill>
                  <a:srgbClr val="FF0000"/>
                </a:solidFill>
                <a:latin typeface="Times New Roman" panose="02020603050405020304" pitchFamily="18" charset="0"/>
                <a:cs typeface="Times New Roman" panose="02020603050405020304" pitchFamily="18" charset="0"/>
              </a:rPr>
              <a:t> climatology in that dam’s drainage area, you may see interesting patterns for small vs medium vs large dams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06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52789" y="1908203"/>
            <a:ext cx="9182496" cy="4216719"/>
          </a:xfrm>
          <a:prstGeom prst="rect">
            <a:avLst/>
          </a:prstGeom>
        </p:spPr>
      </p:pic>
      <p:sp>
        <p:nvSpPr>
          <p:cNvPr id="4" name="TextBox 3"/>
          <p:cNvSpPr txBox="1"/>
          <p:nvPr/>
        </p:nvSpPr>
        <p:spPr>
          <a:xfrm>
            <a:off x="0" y="0"/>
            <a:ext cx="12192000"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Precipitation Trend over different Climate Type </a:t>
            </a:r>
            <a:r>
              <a:rPr lang="en-US" sz="2000" dirty="0">
                <a:solidFill>
                  <a:srgbClr val="FF0000"/>
                </a:solidFill>
                <a:latin typeface="Times New Roman" panose="02020603050405020304" pitchFamily="18" charset="0"/>
                <a:cs typeface="Times New Roman" panose="02020603050405020304" pitchFamily="18" charset="0"/>
              </a:rPr>
              <a:t>– as a first cut this is fine. But if you want to correlate 5 year moving average of </a:t>
            </a:r>
            <a:r>
              <a:rPr lang="en-US" sz="2000" dirty="0" err="1">
                <a:solidFill>
                  <a:srgbClr val="FF0000"/>
                </a:solidFill>
                <a:latin typeface="Times New Roman" panose="02020603050405020304" pitchFamily="18" charset="0"/>
                <a:cs typeface="Times New Roman" panose="02020603050405020304" pitchFamily="18" charset="0"/>
              </a:rPr>
              <a:t>precip</a:t>
            </a:r>
            <a:r>
              <a:rPr lang="en-US" sz="2000" dirty="0">
                <a:solidFill>
                  <a:srgbClr val="FF0000"/>
                </a:solidFill>
                <a:latin typeface="Times New Roman" panose="02020603050405020304" pitchFamily="18" charset="0"/>
                <a:cs typeface="Times New Roman" panose="02020603050405020304" pitchFamily="18" charset="0"/>
              </a:rPr>
              <a:t> with 5 year moving average of storage change, then do it for dam’s drainage area as a function of climate, age and dam size. You may see very interesting patterns.</a:t>
            </a:r>
          </a:p>
        </p:txBody>
      </p:sp>
      <p:sp>
        <p:nvSpPr>
          <p:cNvPr id="5" name="TextBox 4"/>
          <p:cNvSpPr txBox="1"/>
          <p:nvPr/>
        </p:nvSpPr>
        <p:spPr>
          <a:xfrm>
            <a:off x="462573" y="1015663"/>
            <a:ext cx="8836393" cy="646331"/>
          </a:xfrm>
          <a:prstGeom prst="rect">
            <a:avLst/>
          </a:prstGeom>
          <a:noFill/>
        </p:spPr>
        <p:txBody>
          <a:bodyPr wrap="none" rtlCol="0">
            <a:spAutoFit/>
          </a:bodyPr>
          <a:lstStyle/>
          <a:p>
            <a:r>
              <a:rPr lang="en-US" dirty="0"/>
              <a:t>Chirps Daily precipitation at 0.05 degree resolution</a:t>
            </a:r>
          </a:p>
          <a:p>
            <a:r>
              <a:rPr lang="en-US" dirty="0"/>
              <a:t>Converted into one </a:t>
            </a:r>
            <a:r>
              <a:rPr lang="en-US" dirty="0">
                <a:solidFill>
                  <a:srgbClr val="FF0000"/>
                </a:solidFill>
              </a:rPr>
              <a:t>(should be five in my opinion)</a:t>
            </a:r>
            <a:r>
              <a:rPr lang="en-US" dirty="0"/>
              <a:t> year moving average monthly precipitation</a:t>
            </a:r>
          </a:p>
        </p:txBody>
      </p:sp>
    </p:spTree>
    <p:extLst>
      <p:ext uri="{BB962C8B-B14F-4D97-AF65-F5344CB8AC3E}">
        <p14:creationId xmlns:p14="http://schemas.microsoft.com/office/powerpoint/2010/main" val="1437195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1256</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 Kumar Biswas</dc:creator>
  <cp:lastModifiedBy>Faisal Hossain</cp:lastModifiedBy>
  <cp:revision>33</cp:revision>
  <dcterms:created xsi:type="dcterms:W3CDTF">2020-10-06T03:40:19Z</dcterms:created>
  <dcterms:modified xsi:type="dcterms:W3CDTF">2020-10-07T18:42:44Z</dcterms:modified>
</cp:coreProperties>
</file>