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 id="2147483683" r:id="rId3"/>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Lato" panose="020F0502020204030203" pitchFamily="3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38" d="100"/>
          <a:sy n="138" d="100"/>
        </p:scale>
        <p:origin x="68"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Master" Target="slideMasters/slideMaster3.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7.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a08aa69b32_0_6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a08aa69b32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a08aa69b32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a08aa69b32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a08aa69b32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a08aa69b32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a08aa69b32_0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a08aa69b32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a08aa69b32_0_5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a08aa69b32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a08aa69b32_0_5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a08aa69b32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a08aa69b32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a08aa69b32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a08aa69b32_0_6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a08aa69b32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a08aa69b32_0_6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a08aa69b32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a08aa69b32_0_6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a08aa69b32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14"/>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62" name="Google Shape;62;p14"/>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1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 name="Google Shape;8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2" name="Google Shape;9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8" name="Google Shape;98;p17"/>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9" name="Google Shape;99;p17"/>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00" name="Google Shape;10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19"/>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2" name="Google Shape;112;p19"/>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13" name="Google Shape;11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20"/>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5" name="Google Shape;13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21"/>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1" name="Google Shape;141;p21"/>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42" name="Google Shape;142;p21"/>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43" name="Google Shape;14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22"/>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49" name="Google Shape;14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23"/>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71" name="Google Shape;171;p23"/>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72" name="Google Shape;17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3"/>
        <p:cNvGrpSpPr/>
        <p:nvPr/>
      </p:nvGrpSpPr>
      <p:grpSpPr>
        <a:xfrm>
          <a:off x="0" y="0"/>
          <a:ext cx="0" cy="0"/>
          <a:chOff x="0" y="0"/>
          <a:chExt cx="0" cy="0"/>
        </a:xfrm>
      </p:grpSpPr>
      <p:sp>
        <p:nvSpPr>
          <p:cNvPr id="174" name="Google Shape;17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841772"/>
            <a:ext cx="77724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Calibri"/>
              <a:buNone/>
              <a:defRPr sz="450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1520"/>
              <a:buNone/>
              <a:defRPr sz="1801"/>
            </a:lvl1pPr>
            <a:lvl2pPr lvl="1" algn="ctr">
              <a:lnSpc>
                <a:spcPct val="90000"/>
              </a:lnSpc>
              <a:spcBef>
                <a:spcPts val="375"/>
              </a:spcBef>
              <a:spcAft>
                <a:spcPts val="0"/>
              </a:spcAft>
              <a:buClr>
                <a:schemeClr val="dk1"/>
              </a:buClr>
              <a:buSzPts val="9600"/>
              <a:buNone/>
              <a:defRPr sz="1500"/>
            </a:lvl2pPr>
            <a:lvl3pPr lvl="2" algn="ctr">
              <a:lnSpc>
                <a:spcPct val="90000"/>
              </a:lnSpc>
              <a:spcBef>
                <a:spcPts val="375"/>
              </a:spcBef>
              <a:spcAft>
                <a:spcPts val="0"/>
              </a:spcAft>
              <a:buClr>
                <a:schemeClr val="dk1"/>
              </a:buClr>
              <a:buSzPts val="8640"/>
              <a:buNone/>
              <a:defRPr sz="1350"/>
            </a:lvl3pPr>
            <a:lvl4pPr lvl="3" algn="ctr">
              <a:lnSpc>
                <a:spcPct val="90000"/>
              </a:lnSpc>
              <a:spcBef>
                <a:spcPts val="375"/>
              </a:spcBef>
              <a:spcAft>
                <a:spcPts val="0"/>
              </a:spcAft>
              <a:buClr>
                <a:schemeClr val="dk1"/>
              </a:buClr>
              <a:buSzPts val="7680"/>
              <a:buNone/>
              <a:defRPr sz="1200"/>
            </a:lvl4pPr>
            <a:lvl5pPr lvl="4" algn="ctr">
              <a:lnSpc>
                <a:spcPct val="90000"/>
              </a:lnSpc>
              <a:spcBef>
                <a:spcPts val="375"/>
              </a:spcBef>
              <a:spcAft>
                <a:spcPts val="0"/>
              </a:spcAft>
              <a:buClr>
                <a:schemeClr val="dk1"/>
              </a:buClr>
              <a:buSzPts val="7680"/>
              <a:buNone/>
              <a:defRPr sz="1200"/>
            </a:lvl5pPr>
            <a:lvl6pPr lvl="5" algn="ctr">
              <a:lnSpc>
                <a:spcPct val="90000"/>
              </a:lnSpc>
              <a:spcBef>
                <a:spcPts val="375"/>
              </a:spcBef>
              <a:spcAft>
                <a:spcPts val="0"/>
              </a:spcAft>
              <a:buClr>
                <a:schemeClr val="dk1"/>
              </a:buClr>
              <a:buSzPts val="7680"/>
              <a:buNone/>
              <a:defRPr sz="1200"/>
            </a:lvl6pPr>
            <a:lvl7pPr lvl="6" algn="ctr">
              <a:lnSpc>
                <a:spcPct val="90000"/>
              </a:lnSpc>
              <a:spcBef>
                <a:spcPts val="375"/>
              </a:spcBef>
              <a:spcAft>
                <a:spcPts val="0"/>
              </a:spcAft>
              <a:buClr>
                <a:schemeClr val="dk1"/>
              </a:buClr>
              <a:buSzPts val="7680"/>
              <a:buNone/>
              <a:defRPr sz="1200"/>
            </a:lvl7pPr>
            <a:lvl8pPr lvl="7" algn="ctr">
              <a:lnSpc>
                <a:spcPct val="90000"/>
              </a:lnSpc>
              <a:spcBef>
                <a:spcPts val="375"/>
              </a:spcBef>
              <a:spcAft>
                <a:spcPts val="0"/>
              </a:spcAft>
              <a:buClr>
                <a:schemeClr val="dk1"/>
              </a:buClr>
              <a:buSzPts val="7680"/>
              <a:buNone/>
              <a:defRPr sz="1200"/>
            </a:lvl8pPr>
            <a:lvl9pPr lvl="8" algn="ctr">
              <a:lnSpc>
                <a:spcPct val="90000"/>
              </a:lnSpc>
              <a:spcBef>
                <a:spcPts val="375"/>
              </a:spcBef>
              <a:spcAft>
                <a:spcPts val="0"/>
              </a:spcAft>
              <a:buClr>
                <a:schemeClr val="dk1"/>
              </a:buClr>
              <a:buSzPts val="7680"/>
              <a:buNone/>
              <a:defRPr sz="1200"/>
            </a:lvl9pPr>
          </a:lstStyle>
          <a:p>
            <a:endParaRPr/>
          </a:p>
        </p:txBody>
      </p:sp>
      <p:sp>
        <p:nvSpPr>
          <p:cNvPr id="18" name="Google Shape;18;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831547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628650" y="273845"/>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628650" y="1369219"/>
            <a:ext cx="7886700" cy="3263503"/>
          </a:xfrm>
          <a:prstGeom prst="rect">
            <a:avLst/>
          </a:prstGeom>
          <a:noFill/>
          <a:ln>
            <a:noFill/>
          </a:ln>
        </p:spPr>
        <p:txBody>
          <a:bodyPr spcFirstLastPara="1" wrap="square" lIns="91425" tIns="45700" rIns="91425" bIns="45700" anchor="t" anchorCtr="0">
            <a:normAutofit/>
          </a:bodyPr>
          <a:lstStyle>
            <a:lvl1pPr marL="71460" lvl="0" indent="-53595" algn="l">
              <a:lnSpc>
                <a:spcPct val="90000"/>
              </a:lnSpc>
              <a:spcBef>
                <a:spcPts val="750"/>
              </a:spcBef>
              <a:spcAft>
                <a:spcPts val="0"/>
              </a:spcAft>
              <a:buClr>
                <a:schemeClr val="dk1"/>
              </a:buClr>
              <a:buSzPts val="1800"/>
              <a:buChar char="•"/>
              <a:defRPr/>
            </a:lvl1pPr>
            <a:lvl2pPr marL="142921" lvl="1" indent="-53595" algn="l">
              <a:lnSpc>
                <a:spcPct val="90000"/>
              </a:lnSpc>
              <a:spcBef>
                <a:spcPts val="375"/>
              </a:spcBef>
              <a:spcAft>
                <a:spcPts val="0"/>
              </a:spcAft>
              <a:buClr>
                <a:schemeClr val="dk1"/>
              </a:buClr>
              <a:buSzPts val="1800"/>
              <a:buChar char="•"/>
              <a:defRPr/>
            </a:lvl2pPr>
            <a:lvl3pPr marL="214381" lvl="2" indent="-53595" algn="l">
              <a:lnSpc>
                <a:spcPct val="90000"/>
              </a:lnSpc>
              <a:spcBef>
                <a:spcPts val="375"/>
              </a:spcBef>
              <a:spcAft>
                <a:spcPts val="0"/>
              </a:spcAft>
              <a:buClr>
                <a:schemeClr val="dk1"/>
              </a:buClr>
              <a:buSzPts val="1800"/>
              <a:buChar char="•"/>
              <a:defRPr/>
            </a:lvl3pPr>
            <a:lvl4pPr marL="285841" lvl="3" indent="-53595" algn="l">
              <a:lnSpc>
                <a:spcPct val="90000"/>
              </a:lnSpc>
              <a:spcBef>
                <a:spcPts val="375"/>
              </a:spcBef>
              <a:spcAft>
                <a:spcPts val="0"/>
              </a:spcAft>
              <a:buClr>
                <a:schemeClr val="dk1"/>
              </a:buClr>
              <a:buSzPts val="1800"/>
              <a:buChar char="•"/>
              <a:defRPr/>
            </a:lvl4pPr>
            <a:lvl5pPr marL="357302" lvl="4" indent="-53595" algn="l">
              <a:lnSpc>
                <a:spcPct val="90000"/>
              </a:lnSpc>
              <a:spcBef>
                <a:spcPts val="375"/>
              </a:spcBef>
              <a:spcAft>
                <a:spcPts val="0"/>
              </a:spcAft>
              <a:buClr>
                <a:schemeClr val="dk1"/>
              </a:buClr>
              <a:buSzPts val="1800"/>
              <a:buChar char="•"/>
              <a:defRPr/>
            </a:lvl5pPr>
            <a:lvl6pPr marL="428762" lvl="5" indent="-53595" algn="l">
              <a:lnSpc>
                <a:spcPct val="90000"/>
              </a:lnSpc>
              <a:spcBef>
                <a:spcPts val="375"/>
              </a:spcBef>
              <a:spcAft>
                <a:spcPts val="0"/>
              </a:spcAft>
              <a:buClr>
                <a:schemeClr val="dk1"/>
              </a:buClr>
              <a:buSzPts val="1800"/>
              <a:buChar char="•"/>
              <a:defRPr/>
            </a:lvl6pPr>
            <a:lvl7pPr marL="500223" lvl="6" indent="-53595" algn="l">
              <a:lnSpc>
                <a:spcPct val="90000"/>
              </a:lnSpc>
              <a:spcBef>
                <a:spcPts val="375"/>
              </a:spcBef>
              <a:spcAft>
                <a:spcPts val="0"/>
              </a:spcAft>
              <a:buClr>
                <a:schemeClr val="dk1"/>
              </a:buClr>
              <a:buSzPts val="1800"/>
              <a:buChar char="•"/>
              <a:defRPr/>
            </a:lvl7pPr>
            <a:lvl8pPr marL="571683" lvl="7" indent="-53595" algn="l">
              <a:lnSpc>
                <a:spcPct val="90000"/>
              </a:lnSpc>
              <a:spcBef>
                <a:spcPts val="375"/>
              </a:spcBef>
              <a:spcAft>
                <a:spcPts val="0"/>
              </a:spcAft>
              <a:buClr>
                <a:schemeClr val="dk1"/>
              </a:buClr>
              <a:buSzPts val="1800"/>
              <a:buChar char="•"/>
              <a:defRPr/>
            </a:lvl8pPr>
            <a:lvl9pPr marL="643143" lvl="8" indent="-53595" algn="l">
              <a:lnSpc>
                <a:spcPct val="90000"/>
              </a:lnSpc>
              <a:spcBef>
                <a:spcPts val="375"/>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9027384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800"/>
              <a:buFont typeface="Calibri"/>
              <a:buNone/>
              <a:defRPr sz="450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71460" lvl="0" indent="-35730" algn="l">
              <a:lnSpc>
                <a:spcPct val="90000"/>
              </a:lnSpc>
              <a:spcBef>
                <a:spcPts val="750"/>
              </a:spcBef>
              <a:spcAft>
                <a:spcPts val="0"/>
              </a:spcAft>
              <a:buClr>
                <a:schemeClr val="dk1"/>
              </a:buClr>
              <a:buSzPts val="11520"/>
              <a:buNone/>
              <a:defRPr sz="1801">
                <a:solidFill>
                  <a:schemeClr val="dk1"/>
                </a:solidFill>
              </a:defRPr>
            </a:lvl1pPr>
            <a:lvl2pPr marL="142921" lvl="1" indent="-35730" algn="l">
              <a:lnSpc>
                <a:spcPct val="90000"/>
              </a:lnSpc>
              <a:spcBef>
                <a:spcPts val="375"/>
              </a:spcBef>
              <a:spcAft>
                <a:spcPts val="0"/>
              </a:spcAft>
              <a:buClr>
                <a:srgbClr val="888888"/>
              </a:buClr>
              <a:buSzPts val="9600"/>
              <a:buNone/>
              <a:defRPr sz="1500">
                <a:solidFill>
                  <a:srgbClr val="888888"/>
                </a:solidFill>
              </a:defRPr>
            </a:lvl2pPr>
            <a:lvl3pPr marL="214381" lvl="2" indent="-35730" algn="l">
              <a:lnSpc>
                <a:spcPct val="90000"/>
              </a:lnSpc>
              <a:spcBef>
                <a:spcPts val="375"/>
              </a:spcBef>
              <a:spcAft>
                <a:spcPts val="0"/>
              </a:spcAft>
              <a:buClr>
                <a:srgbClr val="888888"/>
              </a:buClr>
              <a:buSzPts val="8640"/>
              <a:buNone/>
              <a:defRPr sz="1350">
                <a:solidFill>
                  <a:srgbClr val="888888"/>
                </a:solidFill>
              </a:defRPr>
            </a:lvl3pPr>
            <a:lvl4pPr marL="285841" lvl="3" indent="-35730" algn="l">
              <a:lnSpc>
                <a:spcPct val="90000"/>
              </a:lnSpc>
              <a:spcBef>
                <a:spcPts val="375"/>
              </a:spcBef>
              <a:spcAft>
                <a:spcPts val="0"/>
              </a:spcAft>
              <a:buClr>
                <a:srgbClr val="888888"/>
              </a:buClr>
              <a:buSzPts val="7680"/>
              <a:buNone/>
              <a:defRPr sz="1200">
                <a:solidFill>
                  <a:srgbClr val="888888"/>
                </a:solidFill>
              </a:defRPr>
            </a:lvl4pPr>
            <a:lvl5pPr marL="357302" lvl="4" indent="-35730" algn="l">
              <a:lnSpc>
                <a:spcPct val="90000"/>
              </a:lnSpc>
              <a:spcBef>
                <a:spcPts val="375"/>
              </a:spcBef>
              <a:spcAft>
                <a:spcPts val="0"/>
              </a:spcAft>
              <a:buClr>
                <a:srgbClr val="888888"/>
              </a:buClr>
              <a:buSzPts val="7680"/>
              <a:buNone/>
              <a:defRPr sz="1200">
                <a:solidFill>
                  <a:srgbClr val="888888"/>
                </a:solidFill>
              </a:defRPr>
            </a:lvl5pPr>
            <a:lvl6pPr marL="428762" lvl="5" indent="-35730" algn="l">
              <a:lnSpc>
                <a:spcPct val="90000"/>
              </a:lnSpc>
              <a:spcBef>
                <a:spcPts val="375"/>
              </a:spcBef>
              <a:spcAft>
                <a:spcPts val="0"/>
              </a:spcAft>
              <a:buClr>
                <a:srgbClr val="888888"/>
              </a:buClr>
              <a:buSzPts val="7680"/>
              <a:buNone/>
              <a:defRPr sz="1200">
                <a:solidFill>
                  <a:srgbClr val="888888"/>
                </a:solidFill>
              </a:defRPr>
            </a:lvl6pPr>
            <a:lvl7pPr marL="500223" lvl="6" indent="-35730" algn="l">
              <a:lnSpc>
                <a:spcPct val="90000"/>
              </a:lnSpc>
              <a:spcBef>
                <a:spcPts val="375"/>
              </a:spcBef>
              <a:spcAft>
                <a:spcPts val="0"/>
              </a:spcAft>
              <a:buClr>
                <a:srgbClr val="888888"/>
              </a:buClr>
              <a:buSzPts val="7680"/>
              <a:buNone/>
              <a:defRPr sz="1200">
                <a:solidFill>
                  <a:srgbClr val="888888"/>
                </a:solidFill>
              </a:defRPr>
            </a:lvl7pPr>
            <a:lvl8pPr marL="571683" lvl="7" indent="-35730" algn="l">
              <a:lnSpc>
                <a:spcPct val="90000"/>
              </a:lnSpc>
              <a:spcBef>
                <a:spcPts val="375"/>
              </a:spcBef>
              <a:spcAft>
                <a:spcPts val="0"/>
              </a:spcAft>
              <a:buClr>
                <a:srgbClr val="888888"/>
              </a:buClr>
              <a:buSzPts val="7680"/>
              <a:buNone/>
              <a:defRPr sz="1200">
                <a:solidFill>
                  <a:srgbClr val="888888"/>
                </a:solidFill>
              </a:defRPr>
            </a:lvl8pPr>
            <a:lvl9pPr marL="643143" lvl="8" indent="-35730" algn="l">
              <a:lnSpc>
                <a:spcPct val="90000"/>
              </a:lnSpc>
              <a:spcBef>
                <a:spcPts val="375"/>
              </a:spcBef>
              <a:spcAft>
                <a:spcPts val="0"/>
              </a:spcAft>
              <a:buClr>
                <a:srgbClr val="888888"/>
              </a:buClr>
              <a:buSzPts val="7680"/>
              <a:buNone/>
              <a:defRPr sz="1200">
                <a:solidFill>
                  <a:srgbClr val="888888"/>
                </a:solidFill>
              </a:defRPr>
            </a:lvl9pPr>
          </a:lstStyle>
          <a:p>
            <a:endParaRPr/>
          </a:p>
        </p:txBody>
      </p:sp>
      <p:sp>
        <p:nvSpPr>
          <p:cNvPr id="30" name="Google Shape;30;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964756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628650" y="273845"/>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628650" y="1369219"/>
            <a:ext cx="3886200" cy="3263503"/>
          </a:xfrm>
          <a:prstGeom prst="rect">
            <a:avLst/>
          </a:prstGeom>
          <a:noFill/>
          <a:ln>
            <a:noFill/>
          </a:ln>
        </p:spPr>
        <p:txBody>
          <a:bodyPr spcFirstLastPara="1" wrap="square" lIns="91425" tIns="45700" rIns="91425" bIns="45700" anchor="t" anchorCtr="0">
            <a:normAutofit/>
          </a:bodyPr>
          <a:lstStyle>
            <a:lvl1pPr marL="71460" lvl="0" indent="-53595" algn="l">
              <a:lnSpc>
                <a:spcPct val="90000"/>
              </a:lnSpc>
              <a:spcBef>
                <a:spcPts val="750"/>
              </a:spcBef>
              <a:spcAft>
                <a:spcPts val="0"/>
              </a:spcAft>
              <a:buClr>
                <a:schemeClr val="dk1"/>
              </a:buClr>
              <a:buSzPts val="1800"/>
              <a:buChar char="•"/>
              <a:defRPr/>
            </a:lvl1pPr>
            <a:lvl2pPr marL="142921" lvl="1" indent="-53595" algn="l">
              <a:lnSpc>
                <a:spcPct val="90000"/>
              </a:lnSpc>
              <a:spcBef>
                <a:spcPts val="375"/>
              </a:spcBef>
              <a:spcAft>
                <a:spcPts val="0"/>
              </a:spcAft>
              <a:buClr>
                <a:schemeClr val="dk1"/>
              </a:buClr>
              <a:buSzPts val="1800"/>
              <a:buChar char="•"/>
              <a:defRPr/>
            </a:lvl2pPr>
            <a:lvl3pPr marL="214381" lvl="2" indent="-53595" algn="l">
              <a:lnSpc>
                <a:spcPct val="90000"/>
              </a:lnSpc>
              <a:spcBef>
                <a:spcPts val="375"/>
              </a:spcBef>
              <a:spcAft>
                <a:spcPts val="0"/>
              </a:spcAft>
              <a:buClr>
                <a:schemeClr val="dk1"/>
              </a:buClr>
              <a:buSzPts val="1800"/>
              <a:buChar char="•"/>
              <a:defRPr/>
            </a:lvl3pPr>
            <a:lvl4pPr marL="285841" lvl="3" indent="-53595" algn="l">
              <a:lnSpc>
                <a:spcPct val="90000"/>
              </a:lnSpc>
              <a:spcBef>
                <a:spcPts val="375"/>
              </a:spcBef>
              <a:spcAft>
                <a:spcPts val="0"/>
              </a:spcAft>
              <a:buClr>
                <a:schemeClr val="dk1"/>
              </a:buClr>
              <a:buSzPts val="1800"/>
              <a:buChar char="•"/>
              <a:defRPr/>
            </a:lvl4pPr>
            <a:lvl5pPr marL="357302" lvl="4" indent="-53595" algn="l">
              <a:lnSpc>
                <a:spcPct val="90000"/>
              </a:lnSpc>
              <a:spcBef>
                <a:spcPts val="375"/>
              </a:spcBef>
              <a:spcAft>
                <a:spcPts val="0"/>
              </a:spcAft>
              <a:buClr>
                <a:schemeClr val="dk1"/>
              </a:buClr>
              <a:buSzPts val="1800"/>
              <a:buChar char="•"/>
              <a:defRPr/>
            </a:lvl5pPr>
            <a:lvl6pPr marL="428762" lvl="5" indent="-53595" algn="l">
              <a:lnSpc>
                <a:spcPct val="90000"/>
              </a:lnSpc>
              <a:spcBef>
                <a:spcPts val="375"/>
              </a:spcBef>
              <a:spcAft>
                <a:spcPts val="0"/>
              </a:spcAft>
              <a:buClr>
                <a:schemeClr val="dk1"/>
              </a:buClr>
              <a:buSzPts val="1800"/>
              <a:buChar char="•"/>
              <a:defRPr/>
            </a:lvl6pPr>
            <a:lvl7pPr marL="500223" lvl="6" indent="-53595" algn="l">
              <a:lnSpc>
                <a:spcPct val="90000"/>
              </a:lnSpc>
              <a:spcBef>
                <a:spcPts val="375"/>
              </a:spcBef>
              <a:spcAft>
                <a:spcPts val="0"/>
              </a:spcAft>
              <a:buClr>
                <a:schemeClr val="dk1"/>
              </a:buClr>
              <a:buSzPts val="1800"/>
              <a:buChar char="•"/>
              <a:defRPr/>
            </a:lvl7pPr>
            <a:lvl8pPr marL="571683" lvl="7" indent="-53595" algn="l">
              <a:lnSpc>
                <a:spcPct val="90000"/>
              </a:lnSpc>
              <a:spcBef>
                <a:spcPts val="375"/>
              </a:spcBef>
              <a:spcAft>
                <a:spcPts val="0"/>
              </a:spcAft>
              <a:buClr>
                <a:schemeClr val="dk1"/>
              </a:buClr>
              <a:buSzPts val="1800"/>
              <a:buChar char="•"/>
              <a:defRPr/>
            </a:lvl8pPr>
            <a:lvl9pPr marL="643143" lvl="8" indent="-53595" algn="l">
              <a:lnSpc>
                <a:spcPct val="90000"/>
              </a:lnSpc>
              <a:spcBef>
                <a:spcPts val="375"/>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4629150" y="1369219"/>
            <a:ext cx="3886200" cy="3263503"/>
          </a:xfrm>
          <a:prstGeom prst="rect">
            <a:avLst/>
          </a:prstGeom>
          <a:noFill/>
          <a:ln>
            <a:noFill/>
          </a:ln>
        </p:spPr>
        <p:txBody>
          <a:bodyPr spcFirstLastPara="1" wrap="square" lIns="91425" tIns="45700" rIns="91425" bIns="45700" anchor="t" anchorCtr="0">
            <a:normAutofit/>
          </a:bodyPr>
          <a:lstStyle>
            <a:lvl1pPr marL="71460" lvl="0" indent="-53595" algn="l">
              <a:lnSpc>
                <a:spcPct val="90000"/>
              </a:lnSpc>
              <a:spcBef>
                <a:spcPts val="750"/>
              </a:spcBef>
              <a:spcAft>
                <a:spcPts val="0"/>
              </a:spcAft>
              <a:buClr>
                <a:schemeClr val="dk1"/>
              </a:buClr>
              <a:buSzPts val="1800"/>
              <a:buChar char="•"/>
              <a:defRPr/>
            </a:lvl1pPr>
            <a:lvl2pPr marL="142921" lvl="1" indent="-53595" algn="l">
              <a:lnSpc>
                <a:spcPct val="90000"/>
              </a:lnSpc>
              <a:spcBef>
                <a:spcPts val="375"/>
              </a:spcBef>
              <a:spcAft>
                <a:spcPts val="0"/>
              </a:spcAft>
              <a:buClr>
                <a:schemeClr val="dk1"/>
              </a:buClr>
              <a:buSzPts val="1800"/>
              <a:buChar char="•"/>
              <a:defRPr/>
            </a:lvl2pPr>
            <a:lvl3pPr marL="214381" lvl="2" indent="-53595" algn="l">
              <a:lnSpc>
                <a:spcPct val="90000"/>
              </a:lnSpc>
              <a:spcBef>
                <a:spcPts val="375"/>
              </a:spcBef>
              <a:spcAft>
                <a:spcPts val="0"/>
              </a:spcAft>
              <a:buClr>
                <a:schemeClr val="dk1"/>
              </a:buClr>
              <a:buSzPts val="1800"/>
              <a:buChar char="•"/>
              <a:defRPr/>
            </a:lvl3pPr>
            <a:lvl4pPr marL="285841" lvl="3" indent="-53595" algn="l">
              <a:lnSpc>
                <a:spcPct val="90000"/>
              </a:lnSpc>
              <a:spcBef>
                <a:spcPts val="375"/>
              </a:spcBef>
              <a:spcAft>
                <a:spcPts val="0"/>
              </a:spcAft>
              <a:buClr>
                <a:schemeClr val="dk1"/>
              </a:buClr>
              <a:buSzPts val="1800"/>
              <a:buChar char="•"/>
              <a:defRPr/>
            </a:lvl4pPr>
            <a:lvl5pPr marL="357302" lvl="4" indent="-53595" algn="l">
              <a:lnSpc>
                <a:spcPct val="90000"/>
              </a:lnSpc>
              <a:spcBef>
                <a:spcPts val="375"/>
              </a:spcBef>
              <a:spcAft>
                <a:spcPts val="0"/>
              </a:spcAft>
              <a:buClr>
                <a:schemeClr val="dk1"/>
              </a:buClr>
              <a:buSzPts val="1800"/>
              <a:buChar char="•"/>
              <a:defRPr/>
            </a:lvl5pPr>
            <a:lvl6pPr marL="428762" lvl="5" indent="-53595" algn="l">
              <a:lnSpc>
                <a:spcPct val="90000"/>
              </a:lnSpc>
              <a:spcBef>
                <a:spcPts val="375"/>
              </a:spcBef>
              <a:spcAft>
                <a:spcPts val="0"/>
              </a:spcAft>
              <a:buClr>
                <a:schemeClr val="dk1"/>
              </a:buClr>
              <a:buSzPts val="1800"/>
              <a:buChar char="•"/>
              <a:defRPr/>
            </a:lvl6pPr>
            <a:lvl7pPr marL="500223" lvl="6" indent="-53595" algn="l">
              <a:lnSpc>
                <a:spcPct val="90000"/>
              </a:lnSpc>
              <a:spcBef>
                <a:spcPts val="375"/>
              </a:spcBef>
              <a:spcAft>
                <a:spcPts val="0"/>
              </a:spcAft>
              <a:buClr>
                <a:schemeClr val="dk1"/>
              </a:buClr>
              <a:buSzPts val="1800"/>
              <a:buChar char="•"/>
              <a:defRPr/>
            </a:lvl7pPr>
            <a:lvl8pPr marL="571683" lvl="7" indent="-53595" algn="l">
              <a:lnSpc>
                <a:spcPct val="90000"/>
              </a:lnSpc>
              <a:spcBef>
                <a:spcPts val="375"/>
              </a:spcBef>
              <a:spcAft>
                <a:spcPts val="0"/>
              </a:spcAft>
              <a:buClr>
                <a:schemeClr val="dk1"/>
              </a:buClr>
              <a:buSzPts val="1800"/>
              <a:buChar char="•"/>
              <a:defRPr/>
            </a:lvl8pPr>
            <a:lvl9pPr marL="643143" lvl="8" indent="-53595" algn="l">
              <a:lnSpc>
                <a:spcPct val="90000"/>
              </a:lnSpc>
              <a:spcBef>
                <a:spcPts val="375"/>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900675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629841" y="273845"/>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71460" lvl="0" indent="-35730" algn="l">
              <a:lnSpc>
                <a:spcPct val="90000"/>
              </a:lnSpc>
              <a:spcBef>
                <a:spcPts val="750"/>
              </a:spcBef>
              <a:spcAft>
                <a:spcPts val="0"/>
              </a:spcAft>
              <a:buClr>
                <a:schemeClr val="dk1"/>
              </a:buClr>
              <a:buSzPts val="11520"/>
              <a:buNone/>
              <a:defRPr sz="1801" b="1"/>
            </a:lvl1pPr>
            <a:lvl2pPr marL="142921" lvl="1" indent="-35730" algn="l">
              <a:lnSpc>
                <a:spcPct val="90000"/>
              </a:lnSpc>
              <a:spcBef>
                <a:spcPts val="375"/>
              </a:spcBef>
              <a:spcAft>
                <a:spcPts val="0"/>
              </a:spcAft>
              <a:buClr>
                <a:schemeClr val="dk1"/>
              </a:buClr>
              <a:buSzPts val="9600"/>
              <a:buNone/>
              <a:defRPr sz="1500" b="1"/>
            </a:lvl2pPr>
            <a:lvl3pPr marL="214381" lvl="2" indent="-35730" algn="l">
              <a:lnSpc>
                <a:spcPct val="90000"/>
              </a:lnSpc>
              <a:spcBef>
                <a:spcPts val="375"/>
              </a:spcBef>
              <a:spcAft>
                <a:spcPts val="0"/>
              </a:spcAft>
              <a:buClr>
                <a:schemeClr val="dk1"/>
              </a:buClr>
              <a:buSzPts val="8640"/>
              <a:buNone/>
              <a:defRPr sz="1350" b="1"/>
            </a:lvl3pPr>
            <a:lvl4pPr marL="285841" lvl="3" indent="-35730" algn="l">
              <a:lnSpc>
                <a:spcPct val="90000"/>
              </a:lnSpc>
              <a:spcBef>
                <a:spcPts val="375"/>
              </a:spcBef>
              <a:spcAft>
                <a:spcPts val="0"/>
              </a:spcAft>
              <a:buClr>
                <a:schemeClr val="dk1"/>
              </a:buClr>
              <a:buSzPts val="7680"/>
              <a:buNone/>
              <a:defRPr sz="1200" b="1"/>
            </a:lvl4pPr>
            <a:lvl5pPr marL="357302" lvl="4" indent="-35730" algn="l">
              <a:lnSpc>
                <a:spcPct val="90000"/>
              </a:lnSpc>
              <a:spcBef>
                <a:spcPts val="375"/>
              </a:spcBef>
              <a:spcAft>
                <a:spcPts val="0"/>
              </a:spcAft>
              <a:buClr>
                <a:schemeClr val="dk1"/>
              </a:buClr>
              <a:buSzPts val="7680"/>
              <a:buNone/>
              <a:defRPr sz="1200" b="1"/>
            </a:lvl5pPr>
            <a:lvl6pPr marL="428762" lvl="5" indent="-35730" algn="l">
              <a:lnSpc>
                <a:spcPct val="90000"/>
              </a:lnSpc>
              <a:spcBef>
                <a:spcPts val="375"/>
              </a:spcBef>
              <a:spcAft>
                <a:spcPts val="0"/>
              </a:spcAft>
              <a:buClr>
                <a:schemeClr val="dk1"/>
              </a:buClr>
              <a:buSzPts val="7680"/>
              <a:buNone/>
              <a:defRPr sz="1200" b="1"/>
            </a:lvl6pPr>
            <a:lvl7pPr marL="500223" lvl="6" indent="-35730" algn="l">
              <a:lnSpc>
                <a:spcPct val="90000"/>
              </a:lnSpc>
              <a:spcBef>
                <a:spcPts val="375"/>
              </a:spcBef>
              <a:spcAft>
                <a:spcPts val="0"/>
              </a:spcAft>
              <a:buClr>
                <a:schemeClr val="dk1"/>
              </a:buClr>
              <a:buSzPts val="7680"/>
              <a:buNone/>
              <a:defRPr sz="1200" b="1"/>
            </a:lvl7pPr>
            <a:lvl8pPr marL="571683" lvl="7" indent="-35730" algn="l">
              <a:lnSpc>
                <a:spcPct val="90000"/>
              </a:lnSpc>
              <a:spcBef>
                <a:spcPts val="375"/>
              </a:spcBef>
              <a:spcAft>
                <a:spcPts val="0"/>
              </a:spcAft>
              <a:buClr>
                <a:schemeClr val="dk1"/>
              </a:buClr>
              <a:buSzPts val="7680"/>
              <a:buNone/>
              <a:defRPr sz="1200" b="1"/>
            </a:lvl8pPr>
            <a:lvl9pPr marL="643143" lvl="8" indent="-35730" algn="l">
              <a:lnSpc>
                <a:spcPct val="90000"/>
              </a:lnSpc>
              <a:spcBef>
                <a:spcPts val="375"/>
              </a:spcBef>
              <a:spcAft>
                <a:spcPts val="0"/>
              </a:spcAft>
              <a:buClr>
                <a:schemeClr val="dk1"/>
              </a:buClr>
              <a:buSzPts val="7680"/>
              <a:buNone/>
              <a:defRPr sz="1200" b="1"/>
            </a:lvl9pPr>
          </a:lstStyle>
          <a:p>
            <a:endParaRPr/>
          </a:p>
        </p:txBody>
      </p:sp>
      <p:sp>
        <p:nvSpPr>
          <p:cNvPr id="43" name="Google Shape;43;p7"/>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71460" lvl="0" indent="-53595" algn="l">
              <a:lnSpc>
                <a:spcPct val="90000"/>
              </a:lnSpc>
              <a:spcBef>
                <a:spcPts val="750"/>
              </a:spcBef>
              <a:spcAft>
                <a:spcPts val="0"/>
              </a:spcAft>
              <a:buClr>
                <a:schemeClr val="dk1"/>
              </a:buClr>
              <a:buSzPts val="1800"/>
              <a:buChar char="•"/>
              <a:defRPr/>
            </a:lvl1pPr>
            <a:lvl2pPr marL="142921" lvl="1" indent="-53595" algn="l">
              <a:lnSpc>
                <a:spcPct val="90000"/>
              </a:lnSpc>
              <a:spcBef>
                <a:spcPts val="375"/>
              </a:spcBef>
              <a:spcAft>
                <a:spcPts val="0"/>
              </a:spcAft>
              <a:buClr>
                <a:schemeClr val="dk1"/>
              </a:buClr>
              <a:buSzPts val="1800"/>
              <a:buChar char="•"/>
              <a:defRPr/>
            </a:lvl2pPr>
            <a:lvl3pPr marL="214381" lvl="2" indent="-53595" algn="l">
              <a:lnSpc>
                <a:spcPct val="90000"/>
              </a:lnSpc>
              <a:spcBef>
                <a:spcPts val="375"/>
              </a:spcBef>
              <a:spcAft>
                <a:spcPts val="0"/>
              </a:spcAft>
              <a:buClr>
                <a:schemeClr val="dk1"/>
              </a:buClr>
              <a:buSzPts val="1800"/>
              <a:buChar char="•"/>
              <a:defRPr/>
            </a:lvl3pPr>
            <a:lvl4pPr marL="285841" lvl="3" indent="-53595" algn="l">
              <a:lnSpc>
                <a:spcPct val="90000"/>
              </a:lnSpc>
              <a:spcBef>
                <a:spcPts val="375"/>
              </a:spcBef>
              <a:spcAft>
                <a:spcPts val="0"/>
              </a:spcAft>
              <a:buClr>
                <a:schemeClr val="dk1"/>
              </a:buClr>
              <a:buSzPts val="1800"/>
              <a:buChar char="•"/>
              <a:defRPr/>
            </a:lvl4pPr>
            <a:lvl5pPr marL="357302" lvl="4" indent="-53595" algn="l">
              <a:lnSpc>
                <a:spcPct val="90000"/>
              </a:lnSpc>
              <a:spcBef>
                <a:spcPts val="375"/>
              </a:spcBef>
              <a:spcAft>
                <a:spcPts val="0"/>
              </a:spcAft>
              <a:buClr>
                <a:schemeClr val="dk1"/>
              </a:buClr>
              <a:buSzPts val="1800"/>
              <a:buChar char="•"/>
              <a:defRPr/>
            </a:lvl5pPr>
            <a:lvl6pPr marL="428762" lvl="5" indent="-53595" algn="l">
              <a:lnSpc>
                <a:spcPct val="90000"/>
              </a:lnSpc>
              <a:spcBef>
                <a:spcPts val="375"/>
              </a:spcBef>
              <a:spcAft>
                <a:spcPts val="0"/>
              </a:spcAft>
              <a:buClr>
                <a:schemeClr val="dk1"/>
              </a:buClr>
              <a:buSzPts val="1800"/>
              <a:buChar char="•"/>
              <a:defRPr/>
            </a:lvl6pPr>
            <a:lvl7pPr marL="500223" lvl="6" indent="-53595" algn="l">
              <a:lnSpc>
                <a:spcPct val="90000"/>
              </a:lnSpc>
              <a:spcBef>
                <a:spcPts val="375"/>
              </a:spcBef>
              <a:spcAft>
                <a:spcPts val="0"/>
              </a:spcAft>
              <a:buClr>
                <a:schemeClr val="dk1"/>
              </a:buClr>
              <a:buSzPts val="1800"/>
              <a:buChar char="•"/>
              <a:defRPr/>
            </a:lvl7pPr>
            <a:lvl8pPr marL="571683" lvl="7" indent="-53595" algn="l">
              <a:lnSpc>
                <a:spcPct val="90000"/>
              </a:lnSpc>
              <a:spcBef>
                <a:spcPts val="375"/>
              </a:spcBef>
              <a:spcAft>
                <a:spcPts val="0"/>
              </a:spcAft>
              <a:buClr>
                <a:schemeClr val="dk1"/>
              </a:buClr>
              <a:buSzPts val="1800"/>
              <a:buChar char="•"/>
              <a:defRPr/>
            </a:lvl8pPr>
            <a:lvl9pPr marL="643143" lvl="8" indent="-53595" algn="l">
              <a:lnSpc>
                <a:spcPct val="90000"/>
              </a:lnSpc>
              <a:spcBef>
                <a:spcPts val="375"/>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4629151" y="1260872"/>
            <a:ext cx="3887391" cy="617934"/>
          </a:xfrm>
          <a:prstGeom prst="rect">
            <a:avLst/>
          </a:prstGeom>
          <a:noFill/>
          <a:ln>
            <a:noFill/>
          </a:ln>
        </p:spPr>
        <p:txBody>
          <a:bodyPr spcFirstLastPara="1" wrap="square" lIns="91425" tIns="45700" rIns="91425" bIns="45700" anchor="b" anchorCtr="0">
            <a:normAutofit/>
          </a:bodyPr>
          <a:lstStyle>
            <a:lvl1pPr marL="71460" lvl="0" indent="-35730" algn="l">
              <a:lnSpc>
                <a:spcPct val="90000"/>
              </a:lnSpc>
              <a:spcBef>
                <a:spcPts val="750"/>
              </a:spcBef>
              <a:spcAft>
                <a:spcPts val="0"/>
              </a:spcAft>
              <a:buClr>
                <a:schemeClr val="dk1"/>
              </a:buClr>
              <a:buSzPts val="11520"/>
              <a:buNone/>
              <a:defRPr sz="1801" b="1"/>
            </a:lvl1pPr>
            <a:lvl2pPr marL="142921" lvl="1" indent="-35730" algn="l">
              <a:lnSpc>
                <a:spcPct val="90000"/>
              </a:lnSpc>
              <a:spcBef>
                <a:spcPts val="375"/>
              </a:spcBef>
              <a:spcAft>
                <a:spcPts val="0"/>
              </a:spcAft>
              <a:buClr>
                <a:schemeClr val="dk1"/>
              </a:buClr>
              <a:buSzPts val="9600"/>
              <a:buNone/>
              <a:defRPr sz="1500" b="1"/>
            </a:lvl2pPr>
            <a:lvl3pPr marL="214381" lvl="2" indent="-35730" algn="l">
              <a:lnSpc>
                <a:spcPct val="90000"/>
              </a:lnSpc>
              <a:spcBef>
                <a:spcPts val="375"/>
              </a:spcBef>
              <a:spcAft>
                <a:spcPts val="0"/>
              </a:spcAft>
              <a:buClr>
                <a:schemeClr val="dk1"/>
              </a:buClr>
              <a:buSzPts val="8640"/>
              <a:buNone/>
              <a:defRPr sz="1350" b="1"/>
            </a:lvl3pPr>
            <a:lvl4pPr marL="285841" lvl="3" indent="-35730" algn="l">
              <a:lnSpc>
                <a:spcPct val="90000"/>
              </a:lnSpc>
              <a:spcBef>
                <a:spcPts val="375"/>
              </a:spcBef>
              <a:spcAft>
                <a:spcPts val="0"/>
              </a:spcAft>
              <a:buClr>
                <a:schemeClr val="dk1"/>
              </a:buClr>
              <a:buSzPts val="7680"/>
              <a:buNone/>
              <a:defRPr sz="1200" b="1"/>
            </a:lvl4pPr>
            <a:lvl5pPr marL="357302" lvl="4" indent="-35730" algn="l">
              <a:lnSpc>
                <a:spcPct val="90000"/>
              </a:lnSpc>
              <a:spcBef>
                <a:spcPts val="375"/>
              </a:spcBef>
              <a:spcAft>
                <a:spcPts val="0"/>
              </a:spcAft>
              <a:buClr>
                <a:schemeClr val="dk1"/>
              </a:buClr>
              <a:buSzPts val="7680"/>
              <a:buNone/>
              <a:defRPr sz="1200" b="1"/>
            </a:lvl5pPr>
            <a:lvl6pPr marL="428762" lvl="5" indent="-35730" algn="l">
              <a:lnSpc>
                <a:spcPct val="90000"/>
              </a:lnSpc>
              <a:spcBef>
                <a:spcPts val="375"/>
              </a:spcBef>
              <a:spcAft>
                <a:spcPts val="0"/>
              </a:spcAft>
              <a:buClr>
                <a:schemeClr val="dk1"/>
              </a:buClr>
              <a:buSzPts val="7680"/>
              <a:buNone/>
              <a:defRPr sz="1200" b="1"/>
            </a:lvl6pPr>
            <a:lvl7pPr marL="500223" lvl="6" indent="-35730" algn="l">
              <a:lnSpc>
                <a:spcPct val="90000"/>
              </a:lnSpc>
              <a:spcBef>
                <a:spcPts val="375"/>
              </a:spcBef>
              <a:spcAft>
                <a:spcPts val="0"/>
              </a:spcAft>
              <a:buClr>
                <a:schemeClr val="dk1"/>
              </a:buClr>
              <a:buSzPts val="7680"/>
              <a:buNone/>
              <a:defRPr sz="1200" b="1"/>
            </a:lvl7pPr>
            <a:lvl8pPr marL="571683" lvl="7" indent="-35730" algn="l">
              <a:lnSpc>
                <a:spcPct val="90000"/>
              </a:lnSpc>
              <a:spcBef>
                <a:spcPts val="375"/>
              </a:spcBef>
              <a:spcAft>
                <a:spcPts val="0"/>
              </a:spcAft>
              <a:buClr>
                <a:schemeClr val="dk1"/>
              </a:buClr>
              <a:buSzPts val="7680"/>
              <a:buNone/>
              <a:defRPr sz="1200" b="1"/>
            </a:lvl8pPr>
            <a:lvl9pPr marL="643143" lvl="8" indent="-35730" algn="l">
              <a:lnSpc>
                <a:spcPct val="90000"/>
              </a:lnSpc>
              <a:spcBef>
                <a:spcPts val="375"/>
              </a:spcBef>
              <a:spcAft>
                <a:spcPts val="0"/>
              </a:spcAft>
              <a:buClr>
                <a:schemeClr val="dk1"/>
              </a:buClr>
              <a:buSzPts val="7680"/>
              <a:buNone/>
              <a:defRPr sz="1200" b="1"/>
            </a:lvl9pPr>
          </a:lstStyle>
          <a:p>
            <a:endParaRPr/>
          </a:p>
        </p:txBody>
      </p:sp>
      <p:sp>
        <p:nvSpPr>
          <p:cNvPr id="45" name="Google Shape;45;p7"/>
          <p:cNvSpPr txBox="1">
            <a:spLocks noGrp="1"/>
          </p:cNvSpPr>
          <p:nvPr>
            <p:ph type="body" idx="4"/>
          </p:nvPr>
        </p:nvSpPr>
        <p:spPr>
          <a:xfrm>
            <a:off x="4629151" y="1878806"/>
            <a:ext cx="3887391" cy="2763441"/>
          </a:xfrm>
          <a:prstGeom prst="rect">
            <a:avLst/>
          </a:prstGeom>
          <a:noFill/>
          <a:ln>
            <a:noFill/>
          </a:ln>
        </p:spPr>
        <p:txBody>
          <a:bodyPr spcFirstLastPara="1" wrap="square" lIns="91425" tIns="45700" rIns="91425" bIns="45700" anchor="t" anchorCtr="0">
            <a:normAutofit/>
          </a:bodyPr>
          <a:lstStyle>
            <a:lvl1pPr marL="71460" lvl="0" indent="-53595" algn="l">
              <a:lnSpc>
                <a:spcPct val="90000"/>
              </a:lnSpc>
              <a:spcBef>
                <a:spcPts val="750"/>
              </a:spcBef>
              <a:spcAft>
                <a:spcPts val="0"/>
              </a:spcAft>
              <a:buClr>
                <a:schemeClr val="dk1"/>
              </a:buClr>
              <a:buSzPts val="1800"/>
              <a:buChar char="•"/>
              <a:defRPr/>
            </a:lvl1pPr>
            <a:lvl2pPr marL="142921" lvl="1" indent="-53595" algn="l">
              <a:lnSpc>
                <a:spcPct val="90000"/>
              </a:lnSpc>
              <a:spcBef>
                <a:spcPts val="375"/>
              </a:spcBef>
              <a:spcAft>
                <a:spcPts val="0"/>
              </a:spcAft>
              <a:buClr>
                <a:schemeClr val="dk1"/>
              </a:buClr>
              <a:buSzPts val="1800"/>
              <a:buChar char="•"/>
              <a:defRPr/>
            </a:lvl2pPr>
            <a:lvl3pPr marL="214381" lvl="2" indent="-53595" algn="l">
              <a:lnSpc>
                <a:spcPct val="90000"/>
              </a:lnSpc>
              <a:spcBef>
                <a:spcPts val="375"/>
              </a:spcBef>
              <a:spcAft>
                <a:spcPts val="0"/>
              </a:spcAft>
              <a:buClr>
                <a:schemeClr val="dk1"/>
              </a:buClr>
              <a:buSzPts val="1800"/>
              <a:buChar char="•"/>
              <a:defRPr/>
            </a:lvl3pPr>
            <a:lvl4pPr marL="285841" lvl="3" indent="-53595" algn="l">
              <a:lnSpc>
                <a:spcPct val="90000"/>
              </a:lnSpc>
              <a:spcBef>
                <a:spcPts val="375"/>
              </a:spcBef>
              <a:spcAft>
                <a:spcPts val="0"/>
              </a:spcAft>
              <a:buClr>
                <a:schemeClr val="dk1"/>
              </a:buClr>
              <a:buSzPts val="1800"/>
              <a:buChar char="•"/>
              <a:defRPr/>
            </a:lvl4pPr>
            <a:lvl5pPr marL="357302" lvl="4" indent="-53595" algn="l">
              <a:lnSpc>
                <a:spcPct val="90000"/>
              </a:lnSpc>
              <a:spcBef>
                <a:spcPts val="375"/>
              </a:spcBef>
              <a:spcAft>
                <a:spcPts val="0"/>
              </a:spcAft>
              <a:buClr>
                <a:schemeClr val="dk1"/>
              </a:buClr>
              <a:buSzPts val="1800"/>
              <a:buChar char="•"/>
              <a:defRPr/>
            </a:lvl5pPr>
            <a:lvl6pPr marL="428762" lvl="5" indent="-53595" algn="l">
              <a:lnSpc>
                <a:spcPct val="90000"/>
              </a:lnSpc>
              <a:spcBef>
                <a:spcPts val="375"/>
              </a:spcBef>
              <a:spcAft>
                <a:spcPts val="0"/>
              </a:spcAft>
              <a:buClr>
                <a:schemeClr val="dk1"/>
              </a:buClr>
              <a:buSzPts val="1800"/>
              <a:buChar char="•"/>
              <a:defRPr/>
            </a:lvl6pPr>
            <a:lvl7pPr marL="500223" lvl="6" indent="-53595" algn="l">
              <a:lnSpc>
                <a:spcPct val="90000"/>
              </a:lnSpc>
              <a:spcBef>
                <a:spcPts val="375"/>
              </a:spcBef>
              <a:spcAft>
                <a:spcPts val="0"/>
              </a:spcAft>
              <a:buClr>
                <a:schemeClr val="dk1"/>
              </a:buClr>
              <a:buSzPts val="1800"/>
              <a:buChar char="•"/>
              <a:defRPr/>
            </a:lvl7pPr>
            <a:lvl8pPr marL="571683" lvl="7" indent="-53595" algn="l">
              <a:lnSpc>
                <a:spcPct val="90000"/>
              </a:lnSpc>
              <a:spcBef>
                <a:spcPts val="375"/>
              </a:spcBef>
              <a:spcAft>
                <a:spcPts val="0"/>
              </a:spcAft>
              <a:buClr>
                <a:schemeClr val="dk1"/>
              </a:buClr>
              <a:buSzPts val="1800"/>
              <a:buChar char="•"/>
              <a:defRPr/>
            </a:lvl8pPr>
            <a:lvl9pPr marL="643143" lvl="8" indent="-53595" algn="l">
              <a:lnSpc>
                <a:spcPct val="90000"/>
              </a:lnSpc>
              <a:spcBef>
                <a:spcPts val="375"/>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0882971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28650" y="273845"/>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6492900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75744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240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3887391" y="740570"/>
            <a:ext cx="4629150" cy="3655219"/>
          </a:xfrm>
          <a:prstGeom prst="rect">
            <a:avLst/>
          </a:prstGeom>
          <a:noFill/>
          <a:ln>
            <a:noFill/>
          </a:ln>
        </p:spPr>
        <p:txBody>
          <a:bodyPr spcFirstLastPara="1" wrap="square" lIns="91425" tIns="45700" rIns="91425" bIns="45700" anchor="t" anchorCtr="0">
            <a:normAutofit/>
          </a:bodyPr>
          <a:lstStyle>
            <a:lvl1pPr marL="71460" lvl="0" indent="-188179" algn="l">
              <a:lnSpc>
                <a:spcPct val="90000"/>
              </a:lnSpc>
              <a:spcBef>
                <a:spcPts val="750"/>
              </a:spcBef>
              <a:spcAft>
                <a:spcPts val="0"/>
              </a:spcAft>
              <a:buClr>
                <a:schemeClr val="dk1"/>
              </a:buClr>
              <a:buSzPts val="15360"/>
              <a:buChar char="•"/>
              <a:defRPr sz="2401"/>
            </a:lvl1pPr>
            <a:lvl2pPr marL="142921" lvl="1" indent="-169123" algn="l">
              <a:lnSpc>
                <a:spcPct val="90000"/>
              </a:lnSpc>
              <a:spcBef>
                <a:spcPts val="375"/>
              </a:spcBef>
              <a:spcAft>
                <a:spcPts val="0"/>
              </a:spcAft>
              <a:buClr>
                <a:schemeClr val="dk1"/>
              </a:buClr>
              <a:buSzPts val="13440"/>
              <a:buChar char="•"/>
              <a:defRPr sz="2101"/>
            </a:lvl2pPr>
            <a:lvl3pPr marL="214381" lvl="2" indent="-150067" algn="l">
              <a:lnSpc>
                <a:spcPct val="90000"/>
              </a:lnSpc>
              <a:spcBef>
                <a:spcPts val="375"/>
              </a:spcBef>
              <a:spcAft>
                <a:spcPts val="0"/>
              </a:spcAft>
              <a:buClr>
                <a:schemeClr val="dk1"/>
              </a:buClr>
              <a:buSzPts val="11520"/>
              <a:buChar char="•"/>
              <a:defRPr sz="1801"/>
            </a:lvl3pPr>
            <a:lvl4pPr marL="285841" lvl="3" indent="-131011" algn="l">
              <a:lnSpc>
                <a:spcPct val="90000"/>
              </a:lnSpc>
              <a:spcBef>
                <a:spcPts val="375"/>
              </a:spcBef>
              <a:spcAft>
                <a:spcPts val="0"/>
              </a:spcAft>
              <a:buClr>
                <a:schemeClr val="dk1"/>
              </a:buClr>
              <a:buSzPts val="9600"/>
              <a:buChar char="•"/>
              <a:defRPr sz="1500"/>
            </a:lvl4pPr>
            <a:lvl5pPr marL="357302" lvl="4" indent="-131011" algn="l">
              <a:lnSpc>
                <a:spcPct val="90000"/>
              </a:lnSpc>
              <a:spcBef>
                <a:spcPts val="375"/>
              </a:spcBef>
              <a:spcAft>
                <a:spcPts val="0"/>
              </a:spcAft>
              <a:buClr>
                <a:schemeClr val="dk1"/>
              </a:buClr>
              <a:buSzPts val="9600"/>
              <a:buChar char="•"/>
              <a:defRPr sz="1500"/>
            </a:lvl5pPr>
            <a:lvl6pPr marL="428762" lvl="5" indent="-131011" algn="l">
              <a:lnSpc>
                <a:spcPct val="90000"/>
              </a:lnSpc>
              <a:spcBef>
                <a:spcPts val="375"/>
              </a:spcBef>
              <a:spcAft>
                <a:spcPts val="0"/>
              </a:spcAft>
              <a:buClr>
                <a:schemeClr val="dk1"/>
              </a:buClr>
              <a:buSzPts val="9600"/>
              <a:buChar char="•"/>
              <a:defRPr sz="1500"/>
            </a:lvl6pPr>
            <a:lvl7pPr marL="500223" lvl="6" indent="-131011" algn="l">
              <a:lnSpc>
                <a:spcPct val="90000"/>
              </a:lnSpc>
              <a:spcBef>
                <a:spcPts val="375"/>
              </a:spcBef>
              <a:spcAft>
                <a:spcPts val="0"/>
              </a:spcAft>
              <a:buClr>
                <a:schemeClr val="dk1"/>
              </a:buClr>
              <a:buSzPts val="9600"/>
              <a:buChar char="•"/>
              <a:defRPr sz="1500"/>
            </a:lvl7pPr>
            <a:lvl8pPr marL="571683" lvl="7" indent="-131011" algn="l">
              <a:lnSpc>
                <a:spcPct val="90000"/>
              </a:lnSpc>
              <a:spcBef>
                <a:spcPts val="375"/>
              </a:spcBef>
              <a:spcAft>
                <a:spcPts val="0"/>
              </a:spcAft>
              <a:buClr>
                <a:schemeClr val="dk1"/>
              </a:buClr>
              <a:buSzPts val="9600"/>
              <a:buChar char="•"/>
              <a:defRPr sz="1500"/>
            </a:lvl8pPr>
            <a:lvl9pPr marL="643143" lvl="8" indent="-131011" algn="l">
              <a:lnSpc>
                <a:spcPct val="90000"/>
              </a:lnSpc>
              <a:spcBef>
                <a:spcPts val="375"/>
              </a:spcBef>
              <a:spcAft>
                <a:spcPts val="0"/>
              </a:spcAft>
              <a:buClr>
                <a:schemeClr val="dk1"/>
              </a:buClr>
              <a:buSzPts val="9600"/>
              <a:buChar char="•"/>
              <a:defRPr sz="1500"/>
            </a:lvl9pPr>
          </a:lstStyle>
          <a:p>
            <a:endParaRPr/>
          </a:p>
        </p:txBody>
      </p:sp>
      <p:sp>
        <p:nvSpPr>
          <p:cNvPr id="61" name="Google Shape;61;p10"/>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71460" lvl="0" indent="-35730" algn="l">
              <a:lnSpc>
                <a:spcPct val="90000"/>
              </a:lnSpc>
              <a:spcBef>
                <a:spcPts val="750"/>
              </a:spcBef>
              <a:spcAft>
                <a:spcPts val="0"/>
              </a:spcAft>
              <a:buClr>
                <a:schemeClr val="dk1"/>
              </a:buClr>
              <a:buSzPts val="7680"/>
              <a:buNone/>
              <a:defRPr sz="1200"/>
            </a:lvl1pPr>
            <a:lvl2pPr marL="142921" lvl="1" indent="-35730" algn="l">
              <a:lnSpc>
                <a:spcPct val="90000"/>
              </a:lnSpc>
              <a:spcBef>
                <a:spcPts val="375"/>
              </a:spcBef>
              <a:spcAft>
                <a:spcPts val="0"/>
              </a:spcAft>
              <a:buClr>
                <a:schemeClr val="dk1"/>
              </a:buClr>
              <a:buSzPts val="6720"/>
              <a:buNone/>
              <a:defRPr sz="1050"/>
            </a:lvl2pPr>
            <a:lvl3pPr marL="214381" lvl="2" indent="-35730" algn="l">
              <a:lnSpc>
                <a:spcPct val="90000"/>
              </a:lnSpc>
              <a:spcBef>
                <a:spcPts val="375"/>
              </a:spcBef>
              <a:spcAft>
                <a:spcPts val="0"/>
              </a:spcAft>
              <a:buClr>
                <a:schemeClr val="dk1"/>
              </a:buClr>
              <a:buSzPts val="5760"/>
              <a:buNone/>
              <a:defRPr sz="900"/>
            </a:lvl3pPr>
            <a:lvl4pPr marL="285841" lvl="3" indent="-35730" algn="l">
              <a:lnSpc>
                <a:spcPct val="90000"/>
              </a:lnSpc>
              <a:spcBef>
                <a:spcPts val="375"/>
              </a:spcBef>
              <a:spcAft>
                <a:spcPts val="0"/>
              </a:spcAft>
              <a:buClr>
                <a:schemeClr val="dk1"/>
              </a:buClr>
              <a:buSzPts val="4800"/>
              <a:buNone/>
              <a:defRPr sz="750"/>
            </a:lvl4pPr>
            <a:lvl5pPr marL="357302" lvl="4" indent="-35730" algn="l">
              <a:lnSpc>
                <a:spcPct val="90000"/>
              </a:lnSpc>
              <a:spcBef>
                <a:spcPts val="375"/>
              </a:spcBef>
              <a:spcAft>
                <a:spcPts val="0"/>
              </a:spcAft>
              <a:buClr>
                <a:schemeClr val="dk1"/>
              </a:buClr>
              <a:buSzPts val="4800"/>
              <a:buNone/>
              <a:defRPr sz="750"/>
            </a:lvl5pPr>
            <a:lvl6pPr marL="428762" lvl="5" indent="-35730" algn="l">
              <a:lnSpc>
                <a:spcPct val="90000"/>
              </a:lnSpc>
              <a:spcBef>
                <a:spcPts val="375"/>
              </a:spcBef>
              <a:spcAft>
                <a:spcPts val="0"/>
              </a:spcAft>
              <a:buClr>
                <a:schemeClr val="dk1"/>
              </a:buClr>
              <a:buSzPts val="4800"/>
              <a:buNone/>
              <a:defRPr sz="750"/>
            </a:lvl6pPr>
            <a:lvl7pPr marL="500223" lvl="6" indent="-35730" algn="l">
              <a:lnSpc>
                <a:spcPct val="90000"/>
              </a:lnSpc>
              <a:spcBef>
                <a:spcPts val="375"/>
              </a:spcBef>
              <a:spcAft>
                <a:spcPts val="0"/>
              </a:spcAft>
              <a:buClr>
                <a:schemeClr val="dk1"/>
              </a:buClr>
              <a:buSzPts val="4800"/>
              <a:buNone/>
              <a:defRPr sz="750"/>
            </a:lvl7pPr>
            <a:lvl8pPr marL="571683" lvl="7" indent="-35730" algn="l">
              <a:lnSpc>
                <a:spcPct val="90000"/>
              </a:lnSpc>
              <a:spcBef>
                <a:spcPts val="375"/>
              </a:spcBef>
              <a:spcAft>
                <a:spcPts val="0"/>
              </a:spcAft>
              <a:buClr>
                <a:schemeClr val="dk1"/>
              </a:buClr>
              <a:buSzPts val="4800"/>
              <a:buNone/>
              <a:defRPr sz="750"/>
            </a:lvl8pPr>
            <a:lvl9pPr marL="643143" lvl="8" indent="-35730" algn="l">
              <a:lnSpc>
                <a:spcPct val="90000"/>
              </a:lnSpc>
              <a:spcBef>
                <a:spcPts val="375"/>
              </a:spcBef>
              <a:spcAft>
                <a:spcPts val="0"/>
              </a:spcAft>
              <a:buClr>
                <a:schemeClr val="dk1"/>
              </a:buClr>
              <a:buSzPts val="4800"/>
              <a:buNone/>
              <a:defRPr sz="750"/>
            </a:lvl9pPr>
          </a:lstStyle>
          <a:p>
            <a:endParaRPr/>
          </a:p>
        </p:txBody>
      </p:sp>
      <p:sp>
        <p:nvSpPr>
          <p:cNvPr id="62" name="Google Shape;62;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88924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240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3887391" y="740570"/>
            <a:ext cx="4629150" cy="3655219"/>
          </a:xfrm>
          <a:prstGeom prst="rect">
            <a:avLst/>
          </a:prstGeom>
          <a:noFill/>
          <a:ln>
            <a:noFill/>
          </a:ln>
        </p:spPr>
      </p:sp>
      <p:sp>
        <p:nvSpPr>
          <p:cNvPr id="68" name="Google Shape;68;p11"/>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71460" lvl="0" indent="-35730" algn="l">
              <a:lnSpc>
                <a:spcPct val="90000"/>
              </a:lnSpc>
              <a:spcBef>
                <a:spcPts val="750"/>
              </a:spcBef>
              <a:spcAft>
                <a:spcPts val="0"/>
              </a:spcAft>
              <a:buClr>
                <a:schemeClr val="dk1"/>
              </a:buClr>
              <a:buSzPts val="7680"/>
              <a:buNone/>
              <a:defRPr sz="1200"/>
            </a:lvl1pPr>
            <a:lvl2pPr marL="142921" lvl="1" indent="-35730" algn="l">
              <a:lnSpc>
                <a:spcPct val="90000"/>
              </a:lnSpc>
              <a:spcBef>
                <a:spcPts val="375"/>
              </a:spcBef>
              <a:spcAft>
                <a:spcPts val="0"/>
              </a:spcAft>
              <a:buClr>
                <a:schemeClr val="dk1"/>
              </a:buClr>
              <a:buSzPts val="6720"/>
              <a:buNone/>
              <a:defRPr sz="1050"/>
            </a:lvl2pPr>
            <a:lvl3pPr marL="214381" lvl="2" indent="-35730" algn="l">
              <a:lnSpc>
                <a:spcPct val="90000"/>
              </a:lnSpc>
              <a:spcBef>
                <a:spcPts val="375"/>
              </a:spcBef>
              <a:spcAft>
                <a:spcPts val="0"/>
              </a:spcAft>
              <a:buClr>
                <a:schemeClr val="dk1"/>
              </a:buClr>
              <a:buSzPts val="5760"/>
              <a:buNone/>
              <a:defRPr sz="900"/>
            </a:lvl3pPr>
            <a:lvl4pPr marL="285841" lvl="3" indent="-35730" algn="l">
              <a:lnSpc>
                <a:spcPct val="90000"/>
              </a:lnSpc>
              <a:spcBef>
                <a:spcPts val="375"/>
              </a:spcBef>
              <a:spcAft>
                <a:spcPts val="0"/>
              </a:spcAft>
              <a:buClr>
                <a:schemeClr val="dk1"/>
              </a:buClr>
              <a:buSzPts val="4800"/>
              <a:buNone/>
              <a:defRPr sz="750"/>
            </a:lvl4pPr>
            <a:lvl5pPr marL="357302" lvl="4" indent="-35730" algn="l">
              <a:lnSpc>
                <a:spcPct val="90000"/>
              </a:lnSpc>
              <a:spcBef>
                <a:spcPts val="375"/>
              </a:spcBef>
              <a:spcAft>
                <a:spcPts val="0"/>
              </a:spcAft>
              <a:buClr>
                <a:schemeClr val="dk1"/>
              </a:buClr>
              <a:buSzPts val="4800"/>
              <a:buNone/>
              <a:defRPr sz="750"/>
            </a:lvl5pPr>
            <a:lvl6pPr marL="428762" lvl="5" indent="-35730" algn="l">
              <a:lnSpc>
                <a:spcPct val="90000"/>
              </a:lnSpc>
              <a:spcBef>
                <a:spcPts val="375"/>
              </a:spcBef>
              <a:spcAft>
                <a:spcPts val="0"/>
              </a:spcAft>
              <a:buClr>
                <a:schemeClr val="dk1"/>
              </a:buClr>
              <a:buSzPts val="4800"/>
              <a:buNone/>
              <a:defRPr sz="750"/>
            </a:lvl6pPr>
            <a:lvl7pPr marL="500223" lvl="6" indent="-35730" algn="l">
              <a:lnSpc>
                <a:spcPct val="90000"/>
              </a:lnSpc>
              <a:spcBef>
                <a:spcPts val="375"/>
              </a:spcBef>
              <a:spcAft>
                <a:spcPts val="0"/>
              </a:spcAft>
              <a:buClr>
                <a:schemeClr val="dk1"/>
              </a:buClr>
              <a:buSzPts val="4800"/>
              <a:buNone/>
              <a:defRPr sz="750"/>
            </a:lvl7pPr>
            <a:lvl8pPr marL="571683" lvl="7" indent="-35730" algn="l">
              <a:lnSpc>
                <a:spcPct val="90000"/>
              </a:lnSpc>
              <a:spcBef>
                <a:spcPts val="375"/>
              </a:spcBef>
              <a:spcAft>
                <a:spcPts val="0"/>
              </a:spcAft>
              <a:buClr>
                <a:schemeClr val="dk1"/>
              </a:buClr>
              <a:buSzPts val="4800"/>
              <a:buNone/>
              <a:defRPr sz="750"/>
            </a:lvl8pPr>
            <a:lvl9pPr marL="643143" lvl="8" indent="-35730" algn="l">
              <a:lnSpc>
                <a:spcPct val="90000"/>
              </a:lnSpc>
              <a:spcBef>
                <a:spcPts val="375"/>
              </a:spcBef>
              <a:spcAft>
                <a:spcPts val="0"/>
              </a:spcAft>
              <a:buClr>
                <a:schemeClr val="dk1"/>
              </a:buClr>
              <a:buSzPts val="4800"/>
              <a:buNone/>
              <a:defRPr sz="750"/>
            </a:lvl9pPr>
          </a:lstStyle>
          <a:p>
            <a:endParaRPr/>
          </a:p>
        </p:txBody>
      </p:sp>
      <p:sp>
        <p:nvSpPr>
          <p:cNvPr id="69" name="Google Shape;69;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6934980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628650" y="273845"/>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2940249" y="-942380"/>
            <a:ext cx="3263503" cy="7886700"/>
          </a:xfrm>
          <a:prstGeom prst="rect">
            <a:avLst/>
          </a:prstGeom>
          <a:noFill/>
          <a:ln>
            <a:noFill/>
          </a:ln>
        </p:spPr>
        <p:txBody>
          <a:bodyPr spcFirstLastPara="1" wrap="square" lIns="91425" tIns="45700" rIns="91425" bIns="45700" anchor="t" anchorCtr="0">
            <a:normAutofit/>
          </a:bodyPr>
          <a:lstStyle>
            <a:lvl1pPr marL="71460" lvl="0" indent="-53595" algn="l">
              <a:lnSpc>
                <a:spcPct val="90000"/>
              </a:lnSpc>
              <a:spcBef>
                <a:spcPts val="750"/>
              </a:spcBef>
              <a:spcAft>
                <a:spcPts val="0"/>
              </a:spcAft>
              <a:buClr>
                <a:schemeClr val="dk1"/>
              </a:buClr>
              <a:buSzPts val="1800"/>
              <a:buChar char="•"/>
              <a:defRPr/>
            </a:lvl1pPr>
            <a:lvl2pPr marL="142921" lvl="1" indent="-53595" algn="l">
              <a:lnSpc>
                <a:spcPct val="90000"/>
              </a:lnSpc>
              <a:spcBef>
                <a:spcPts val="375"/>
              </a:spcBef>
              <a:spcAft>
                <a:spcPts val="0"/>
              </a:spcAft>
              <a:buClr>
                <a:schemeClr val="dk1"/>
              </a:buClr>
              <a:buSzPts val="1800"/>
              <a:buChar char="•"/>
              <a:defRPr/>
            </a:lvl2pPr>
            <a:lvl3pPr marL="214381" lvl="2" indent="-53595" algn="l">
              <a:lnSpc>
                <a:spcPct val="90000"/>
              </a:lnSpc>
              <a:spcBef>
                <a:spcPts val="375"/>
              </a:spcBef>
              <a:spcAft>
                <a:spcPts val="0"/>
              </a:spcAft>
              <a:buClr>
                <a:schemeClr val="dk1"/>
              </a:buClr>
              <a:buSzPts val="1800"/>
              <a:buChar char="•"/>
              <a:defRPr/>
            </a:lvl3pPr>
            <a:lvl4pPr marL="285841" lvl="3" indent="-53595" algn="l">
              <a:lnSpc>
                <a:spcPct val="90000"/>
              </a:lnSpc>
              <a:spcBef>
                <a:spcPts val="375"/>
              </a:spcBef>
              <a:spcAft>
                <a:spcPts val="0"/>
              </a:spcAft>
              <a:buClr>
                <a:schemeClr val="dk1"/>
              </a:buClr>
              <a:buSzPts val="1800"/>
              <a:buChar char="•"/>
              <a:defRPr/>
            </a:lvl4pPr>
            <a:lvl5pPr marL="357302" lvl="4" indent="-53595" algn="l">
              <a:lnSpc>
                <a:spcPct val="90000"/>
              </a:lnSpc>
              <a:spcBef>
                <a:spcPts val="375"/>
              </a:spcBef>
              <a:spcAft>
                <a:spcPts val="0"/>
              </a:spcAft>
              <a:buClr>
                <a:schemeClr val="dk1"/>
              </a:buClr>
              <a:buSzPts val="1800"/>
              <a:buChar char="•"/>
              <a:defRPr/>
            </a:lvl5pPr>
            <a:lvl6pPr marL="428762" lvl="5" indent="-53595" algn="l">
              <a:lnSpc>
                <a:spcPct val="90000"/>
              </a:lnSpc>
              <a:spcBef>
                <a:spcPts val="375"/>
              </a:spcBef>
              <a:spcAft>
                <a:spcPts val="0"/>
              </a:spcAft>
              <a:buClr>
                <a:schemeClr val="dk1"/>
              </a:buClr>
              <a:buSzPts val="1800"/>
              <a:buChar char="•"/>
              <a:defRPr/>
            </a:lvl6pPr>
            <a:lvl7pPr marL="500223" lvl="6" indent="-53595" algn="l">
              <a:lnSpc>
                <a:spcPct val="90000"/>
              </a:lnSpc>
              <a:spcBef>
                <a:spcPts val="375"/>
              </a:spcBef>
              <a:spcAft>
                <a:spcPts val="0"/>
              </a:spcAft>
              <a:buClr>
                <a:schemeClr val="dk1"/>
              </a:buClr>
              <a:buSzPts val="1800"/>
              <a:buChar char="•"/>
              <a:defRPr/>
            </a:lvl7pPr>
            <a:lvl8pPr marL="571683" lvl="7" indent="-53595" algn="l">
              <a:lnSpc>
                <a:spcPct val="90000"/>
              </a:lnSpc>
              <a:spcBef>
                <a:spcPts val="375"/>
              </a:spcBef>
              <a:spcAft>
                <a:spcPts val="0"/>
              </a:spcAft>
              <a:buClr>
                <a:schemeClr val="dk1"/>
              </a:buClr>
              <a:buSzPts val="1800"/>
              <a:buChar char="•"/>
              <a:defRPr/>
            </a:lvl8pPr>
            <a:lvl9pPr marL="643143" lvl="8" indent="-53595" algn="l">
              <a:lnSpc>
                <a:spcPct val="90000"/>
              </a:lnSpc>
              <a:spcBef>
                <a:spcPts val="375"/>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947448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5350074" y="1467445"/>
            <a:ext cx="435887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1349574" y="-447080"/>
            <a:ext cx="4358878" cy="5800725"/>
          </a:xfrm>
          <a:prstGeom prst="rect">
            <a:avLst/>
          </a:prstGeom>
          <a:noFill/>
          <a:ln>
            <a:noFill/>
          </a:ln>
        </p:spPr>
        <p:txBody>
          <a:bodyPr spcFirstLastPara="1" wrap="square" lIns="91425" tIns="45700" rIns="91425" bIns="45700" anchor="t" anchorCtr="0">
            <a:normAutofit/>
          </a:bodyPr>
          <a:lstStyle>
            <a:lvl1pPr marL="71460" lvl="0" indent="-53595" algn="l">
              <a:lnSpc>
                <a:spcPct val="90000"/>
              </a:lnSpc>
              <a:spcBef>
                <a:spcPts val="750"/>
              </a:spcBef>
              <a:spcAft>
                <a:spcPts val="0"/>
              </a:spcAft>
              <a:buClr>
                <a:schemeClr val="dk1"/>
              </a:buClr>
              <a:buSzPts val="1800"/>
              <a:buChar char="•"/>
              <a:defRPr/>
            </a:lvl1pPr>
            <a:lvl2pPr marL="142921" lvl="1" indent="-53595" algn="l">
              <a:lnSpc>
                <a:spcPct val="90000"/>
              </a:lnSpc>
              <a:spcBef>
                <a:spcPts val="375"/>
              </a:spcBef>
              <a:spcAft>
                <a:spcPts val="0"/>
              </a:spcAft>
              <a:buClr>
                <a:schemeClr val="dk1"/>
              </a:buClr>
              <a:buSzPts val="1800"/>
              <a:buChar char="•"/>
              <a:defRPr/>
            </a:lvl2pPr>
            <a:lvl3pPr marL="214381" lvl="2" indent="-53595" algn="l">
              <a:lnSpc>
                <a:spcPct val="90000"/>
              </a:lnSpc>
              <a:spcBef>
                <a:spcPts val="375"/>
              </a:spcBef>
              <a:spcAft>
                <a:spcPts val="0"/>
              </a:spcAft>
              <a:buClr>
                <a:schemeClr val="dk1"/>
              </a:buClr>
              <a:buSzPts val="1800"/>
              <a:buChar char="•"/>
              <a:defRPr/>
            </a:lvl3pPr>
            <a:lvl4pPr marL="285841" lvl="3" indent="-53595" algn="l">
              <a:lnSpc>
                <a:spcPct val="90000"/>
              </a:lnSpc>
              <a:spcBef>
                <a:spcPts val="375"/>
              </a:spcBef>
              <a:spcAft>
                <a:spcPts val="0"/>
              </a:spcAft>
              <a:buClr>
                <a:schemeClr val="dk1"/>
              </a:buClr>
              <a:buSzPts val="1800"/>
              <a:buChar char="•"/>
              <a:defRPr/>
            </a:lvl4pPr>
            <a:lvl5pPr marL="357302" lvl="4" indent="-53595" algn="l">
              <a:lnSpc>
                <a:spcPct val="90000"/>
              </a:lnSpc>
              <a:spcBef>
                <a:spcPts val="375"/>
              </a:spcBef>
              <a:spcAft>
                <a:spcPts val="0"/>
              </a:spcAft>
              <a:buClr>
                <a:schemeClr val="dk1"/>
              </a:buClr>
              <a:buSzPts val="1800"/>
              <a:buChar char="•"/>
              <a:defRPr/>
            </a:lvl5pPr>
            <a:lvl6pPr marL="428762" lvl="5" indent="-53595" algn="l">
              <a:lnSpc>
                <a:spcPct val="90000"/>
              </a:lnSpc>
              <a:spcBef>
                <a:spcPts val="375"/>
              </a:spcBef>
              <a:spcAft>
                <a:spcPts val="0"/>
              </a:spcAft>
              <a:buClr>
                <a:schemeClr val="dk1"/>
              </a:buClr>
              <a:buSzPts val="1800"/>
              <a:buChar char="•"/>
              <a:defRPr/>
            </a:lvl6pPr>
            <a:lvl7pPr marL="500223" lvl="6" indent="-53595" algn="l">
              <a:lnSpc>
                <a:spcPct val="90000"/>
              </a:lnSpc>
              <a:spcBef>
                <a:spcPts val="375"/>
              </a:spcBef>
              <a:spcAft>
                <a:spcPts val="0"/>
              </a:spcAft>
              <a:buClr>
                <a:schemeClr val="dk1"/>
              </a:buClr>
              <a:buSzPts val="1800"/>
              <a:buChar char="•"/>
              <a:defRPr/>
            </a:lvl7pPr>
            <a:lvl8pPr marL="571683" lvl="7" indent="-53595" algn="l">
              <a:lnSpc>
                <a:spcPct val="90000"/>
              </a:lnSpc>
              <a:spcBef>
                <a:spcPts val="375"/>
              </a:spcBef>
              <a:spcAft>
                <a:spcPts val="0"/>
              </a:spcAft>
              <a:buClr>
                <a:schemeClr val="dk1"/>
              </a:buClr>
              <a:buSzPts val="1800"/>
              <a:buChar char="•"/>
              <a:defRPr/>
            </a:lvl8pPr>
            <a:lvl9pPr marL="643143" lvl="8" indent="-53595" algn="l">
              <a:lnSpc>
                <a:spcPct val="90000"/>
              </a:lnSpc>
              <a:spcBef>
                <a:spcPts val="375"/>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92919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628650" y="273845"/>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628650" y="1369219"/>
            <a:ext cx="7886700" cy="3263503"/>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8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1"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8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1"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883689838"/>
      </p:ext>
    </p:extLst>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1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1250156" y="122465"/>
            <a:ext cx="6643688" cy="335192"/>
          </a:xfrm>
          <a:prstGeom prst="roundRect">
            <a:avLst>
              <a:gd name="adj" fmla="val 16667"/>
            </a:avLst>
          </a:prstGeom>
          <a:noFill/>
          <a:ln>
            <a:noFill/>
          </a:ln>
        </p:spPr>
        <p:txBody>
          <a:bodyPr spcFirstLastPara="1" wrap="square" lIns="14285" tIns="7141" rIns="14285" bIns="7141" anchor="t" anchorCtr="0">
            <a:spAutoFit/>
          </a:bodyPr>
          <a:lstStyle/>
          <a:p>
            <a:pPr algn="ctr" defTabSz="142921"/>
            <a:r>
              <a:rPr lang="en-US" sz="1125" b="1">
                <a:latin typeface="Calibri"/>
                <a:ea typeface="Calibri"/>
                <a:cs typeface="Calibri"/>
                <a:sym typeface="Calibri"/>
              </a:rPr>
              <a:t>Automating Well Log Correlation with Soft Attention Convolutional Neural Networks</a:t>
            </a:r>
            <a:endParaRPr sz="219"/>
          </a:p>
          <a:p>
            <a:pPr algn="ctr" defTabSz="142921"/>
            <a:r>
              <a:rPr lang="en-US" sz="750">
                <a:latin typeface="Calibri"/>
                <a:ea typeface="Calibri"/>
                <a:cs typeface="Calibri"/>
                <a:sym typeface="Calibri"/>
              </a:rPr>
              <a:t>Nicholas Bivens    Corey Dillard    Colton Baker</a:t>
            </a:r>
            <a:endParaRPr sz="219"/>
          </a:p>
        </p:txBody>
      </p:sp>
      <p:sp>
        <p:nvSpPr>
          <p:cNvPr id="89" name="Google Shape;89;p1"/>
          <p:cNvSpPr/>
          <p:nvPr/>
        </p:nvSpPr>
        <p:spPr>
          <a:xfrm>
            <a:off x="3500438" y="490707"/>
            <a:ext cx="2143125" cy="4500563"/>
          </a:xfrm>
          <a:prstGeom prst="rect">
            <a:avLst/>
          </a:prstGeom>
          <a:noFill/>
          <a:ln w="12700" cap="flat" cmpd="sng">
            <a:solidFill>
              <a:srgbClr val="1C3052"/>
            </a:solidFill>
            <a:prstDash val="solid"/>
            <a:miter lim="800000"/>
            <a:headEnd type="none" w="sm" len="sm"/>
            <a:tailEnd type="none" w="sm" len="sm"/>
          </a:ln>
        </p:spPr>
        <p:txBody>
          <a:bodyPr spcFirstLastPara="1" wrap="square" lIns="14285" tIns="7141" rIns="14285" bIns="7141" anchor="ctr" anchorCtr="0">
            <a:noAutofit/>
          </a:bodyPr>
          <a:lstStyle/>
          <a:p>
            <a:pPr algn="ctr" defTabSz="142921"/>
            <a:r>
              <a:rPr lang="en-US" sz="281">
                <a:solidFill>
                  <a:srgbClr val="FFFFFF"/>
                </a:solidFill>
                <a:latin typeface="Calibri"/>
                <a:ea typeface="Calibri"/>
                <a:cs typeface="Calibri"/>
                <a:sym typeface="Calibri"/>
              </a:rPr>
              <a:t> </a:t>
            </a:r>
            <a:endParaRPr sz="281">
              <a:solidFill>
                <a:srgbClr val="FFFFFF"/>
              </a:solidFill>
              <a:latin typeface="Calibri"/>
              <a:ea typeface="Calibri"/>
              <a:cs typeface="Calibri"/>
              <a:sym typeface="Calibri"/>
            </a:endParaRPr>
          </a:p>
        </p:txBody>
      </p:sp>
      <p:sp>
        <p:nvSpPr>
          <p:cNvPr id="90" name="Google Shape;90;p1"/>
          <p:cNvSpPr/>
          <p:nvPr/>
        </p:nvSpPr>
        <p:spPr>
          <a:xfrm>
            <a:off x="5750719" y="490707"/>
            <a:ext cx="2143125" cy="4530328"/>
          </a:xfrm>
          <a:prstGeom prst="rect">
            <a:avLst/>
          </a:prstGeom>
          <a:noFill/>
          <a:ln w="12700" cap="flat" cmpd="sng">
            <a:solidFill>
              <a:srgbClr val="1C3052"/>
            </a:solidFill>
            <a:prstDash val="solid"/>
            <a:miter lim="800000"/>
            <a:headEnd type="none" w="sm" len="sm"/>
            <a:tailEnd type="none" w="sm" len="sm"/>
          </a:ln>
        </p:spPr>
        <p:txBody>
          <a:bodyPr spcFirstLastPara="1" wrap="square" lIns="14285" tIns="7141" rIns="14285" bIns="7141" anchor="ctr" anchorCtr="0">
            <a:noAutofit/>
          </a:bodyPr>
          <a:lstStyle/>
          <a:p>
            <a:pPr algn="ctr" defTabSz="142921"/>
            <a:endParaRPr sz="281">
              <a:solidFill>
                <a:srgbClr val="FFFFFF"/>
              </a:solidFill>
              <a:latin typeface="Calibri"/>
              <a:ea typeface="Calibri"/>
              <a:cs typeface="Calibri"/>
              <a:sym typeface="Calibri"/>
            </a:endParaRPr>
          </a:p>
        </p:txBody>
      </p:sp>
      <p:sp>
        <p:nvSpPr>
          <p:cNvPr id="91" name="Google Shape;91;p1"/>
          <p:cNvSpPr/>
          <p:nvPr/>
        </p:nvSpPr>
        <p:spPr>
          <a:xfrm>
            <a:off x="1250156" y="490707"/>
            <a:ext cx="2143125" cy="4530328"/>
          </a:xfrm>
          <a:prstGeom prst="rect">
            <a:avLst/>
          </a:prstGeom>
          <a:noFill/>
          <a:ln w="12700" cap="flat" cmpd="sng">
            <a:solidFill>
              <a:srgbClr val="1C3052"/>
            </a:solidFill>
            <a:prstDash val="solid"/>
            <a:miter lim="800000"/>
            <a:headEnd type="none" w="sm" len="sm"/>
            <a:tailEnd type="none" w="sm" len="sm"/>
          </a:ln>
        </p:spPr>
        <p:txBody>
          <a:bodyPr spcFirstLastPara="1" wrap="square" lIns="14285" tIns="7141" rIns="9504" bIns="7141" anchor="ctr" anchorCtr="0">
            <a:noAutofit/>
          </a:bodyPr>
          <a:lstStyle/>
          <a:p>
            <a:pPr algn="ctr" defTabSz="142921"/>
            <a:endParaRPr sz="281">
              <a:solidFill>
                <a:srgbClr val="FFFFFF"/>
              </a:solidFill>
              <a:latin typeface="Calibri"/>
              <a:ea typeface="Calibri"/>
              <a:cs typeface="Calibri"/>
              <a:sym typeface="Calibri"/>
            </a:endParaRPr>
          </a:p>
        </p:txBody>
      </p:sp>
      <p:sp>
        <p:nvSpPr>
          <p:cNvPr id="92" name="Google Shape;92;p1"/>
          <p:cNvSpPr txBox="1"/>
          <p:nvPr/>
        </p:nvSpPr>
        <p:spPr>
          <a:xfrm>
            <a:off x="1285875" y="574408"/>
            <a:ext cx="2071688" cy="101048"/>
          </a:xfrm>
          <a:prstGeom prst="rect">
            <a:avLst/>
          </a:prstGeom>
          <a:solidFill>
            <a:schemeClr val="accent1"/>
          </a:solidFill>
          <a:ln>
            <a:noFill/>
          </a:ln>
          <a:effectLst>
            <a:outerShdw dist="12700" dir="5400000" algn="ctr">
              <a:srgbClr val="000000"/>
            </a:outerShdw>
          </a:effectLst>
        </p:spPr>
        <p:txBody>
          <a:bodyPr spcFirstLastPara="1" wrap="square" lIns="14285" tIns="7141" rIns="14285" bIns="7141" anchor="t" anchorCtr="0">
            <a:spAutoFit/>
          </a:bodyPr>
          <a:lstStyle/>
          <a:p>
            <a:pPr algn="ctr" defTabSz="142921"/>
            <a:r>
              <a:rPr lang="en-US" sz="563">
                <a:solidFill>
                  <a:srgbClr val="FFFFFF"/>
                </a:solidFill>
                <a:latin typeface="Calibri"/>
                <a:ea typeface="Calibri"/>
                <a:cs typeface="Calibri"/>
                <a:sym typeface="Calibri"/>
              </a:rPr>
              <a:t>Abstract</a:t>
            </a:r>
            <a:endParaRPr sz="219"/>
          </a:p>
        </p:txBody>
      </p:sp>
      <p:sp>
        <p:nvSpPr>
          <p:cNvPr id="93" name="Google Shape;93;p1"/>
          <p:cNvSpPr txBox="1"/>
          <p:nvPr/>
        </p:nvSpPr>
        <p:spPr>
          <a:xfrm>
            <a:off x="1285875" y="1539478"/>
            <a:ext cx="2071688" cy="101048"/>
          </a:xfrm>
          <a:prstGeom prst="rect">
            <a:avLst/>
          </a:prstGeom>
          <a:solidFill>
            <a:schemeClr val="accent1"/>
          </a:solidFill>
          <a:ln>
            <a:noFill/>
          </a:ln>
          <a:effectLst>
            <a:outerShdw dist="12700" dir="5400000" algn="ctr">
              <a:srgbClr val="000000"/>
            </a:outerShdw>
          </a:effectLst>
        </p:spPr>
        <p:txBody>
          <a:bodyPr spcFirstLastPara="1" wrap="square" lIns="14285" tIns="7141" rIns="14285" bIns="7141" anchor="t" anchorCtr="0">
            <a:spAutoFit/>
          </a:bodyPr>
          <a:lstStyle/>
          <a:p>
            <a:pPr algn="ctr" defTabSz="142921"/>
            <a:r>
              <a:rPr lang="en-US" sz="563" dirty="0">
                <a:solidFill>
                  <a:srgbClr val="FFFFFF"/>
                </a:solidFill>
                <a:latin typeface="Calibri"/>
                <a:ea typeface="Calibri"/>
                <a:cs typeface="Calibri"/>
                <a:sym typeface="Calibri"/>
              </a:rPr>
              <a:t>Background</a:t>
            </a:r>
            <a:endParaRPr sz="219" dirty="0"/>
          </a:p>
        </p:txBody>
      </p:sp>
      <p:sp>
        <p:nvSpPr>
          <p:cNvPr id="94" name="Google Shape;94;p1"/>
          <p:cNvSpPr txBox="1"/>
          <p:nvPr/>
        </p:nvSpPr>
        <p:spPr>
          <a:xfrm>
            <a:off x="1285875" y="710661"/>
            <a:ext cx="2071688" cy="823104"/>
          </a:xfrm>
          <a:prstGeom prst="rect">
            <a:avLst/>
          </a:prstGeom>
          <a:noFill/>
          <a:ln>
            <a:noFill/>
          </a:ln>
        </p:spPr>
        <p:txBody>
          <a:bodyPr spcFirstLastPara="1" wrap="square" lIns="14285" tIns="7141" rIns="0" bIns="7141" anchor="t" anchorCtr="0">
            <a:spAutoFit/>
          </a:bodyPr>
          <a:lstStyle/>
          <a:p>
            <a:pPr algn="just" defTabSz="142921"/>
            <a:r>
              <a:rPr lang="en-US" sz="438">
                <a:latin typeface="Calibri"/>
                <a:ea typeface="Calibri"/>
                <a:cs typeface="Calibri"/>
                <a:sym typeface="Calibri"/>
              </a:rPr>
              <a:t>This study applies advanced machine learning tools to predict formation tops in well logging within the Athabasca Oil Sands Area, focusing on the McMurray Formation and the overlying Wabiskaw Member of the Clearwater Formation. Utilizing well log data rich in geological details, our approach centers on employing Convolutional Neural Networks (CNN) and Random Forest models. These models were chosen for their ability to handle complex patterns and robustness against overfitting, respectively, making them well-suited for analyzing the intricate spatial characteristics of subsurface geological data. The integration of CNN and Random Forest aims to enhance the accuracy and efficiency of determining formation boundaries, crucial in well logging. This approach represents a significant advancement in the use of machine learning for geological predictions in the oil and gas industry, offering a more precise and effective method for analyzing and interpreting geological formations.</a:t>
            </a:r>
            <a:endParaRPr sz="438">
              <a:latin typeface="Calibri"/>
              <a:ea typeface="Calibri"/>
              <a:cs typeface="Calibri"/>
              <a:sym typeface="Calibri"/>
            </a:endParaRPr>
          </a:p>
        </p:txBody>
      </p:sp>
      <p:sp>
        <p:nvSpPr>
          <p:cNvPr id="95" name="Google Shape;95;p1"/>
          <p:cNvSpPr txBox="1"/>
          <p:nvPr/>
        </p:nvSpPr>
        <p:spPr>
          <a:xfrm>
            <a:off x="3536156" y="602116"/>
            <a:ext cx="2071688" cy="101048"/>
          </a:xfrm>
          <a:prstGeom prst="rect">
            <a:avLst/>
          </a:prstGeom>
          <a:solidFill>
            <a:schemeClr val="accent1"/>
          </a:solidFill>
          <a:ln>
            <a:noFill/>
          </a:ln>
          <a:effectLst>
            <a:outerShdw dist="12700" dir="5400000" algn="ctr">
              <a:srgbClr val="000000"/>
            </a:outerShdw>
          </a:effectLst>
        </p:spPr>
        <p:txBody>
          <a:bodyPr spcFirstLastPara="1" wrap="square" lIns="14285" tIns="7141" rIns="14285" bIns="7141" anchor="t" anchorCtr="0">
            <a:spAutoFit/>
          </a:bodyPr>
          <a:lstStyle/>
          <a:p>
            <a:pPr algn="ctr" defTabSz="142921"/>
            <a:r>
              <a:rPr lang="en-US" sz="563">
                <a:solidFill>
                  <a:srgbClr val="FFFFFF"/>
                </a:solidFill>
                <a:latin typeface="Calibri"/>
                <a:ea typeface="Calibri"/>
                <a:cs typeface="Calibri"/>
                <a:sym typeface="Calibri"/>
              </a:rPr>
              <a:t>Method 1: Random Forest</a:t>
            </a:r>
            <a:endParaRPr sz="219"/>
          </a:p>
        </p:txBody>
      </p:sp>
      <p:sp>
        <p:nvSpPr>
          <p:cNvPr id="96" name="Google Shape;96;p1"/>
          <p:cNvSpPr txBox="1"/>
          <p:nvPr/>
        </p:nvSpPr>
        <p:spPr>
          <a:xfrm>
            <a:off x="5786437" y="601763"/>
            <a:ext cx="2071688" cy="101048"/>
          </a:xfrm>
          <a:prstGeom prst="rect">
            <a:avLst/>
          </a:prstGeom>
          <a:solidFill>
            <a:schemeClr val="accent1"/>
          </a:solidFill>
          <a:ln>
            <a:noFill/>
          </a:ln>
          <a:effectLst>
            <a:outerShdw dist="12700" dir="5400000" algn="ctr">
              <a:srgbClr val="000000"/>
            </a:outerShdw>
          </a:effectLst>
        </p:spPr>
        <p:txBody>
          <a:bodyPr spcFirstLastPara="1" wrap="square" lIns="14285" tIns="7141" rIns="14285" bIns="7141" anchor="t" anchorCtr="0">
            <a:spAutoFit/>
          </a:bodyPr>
          <a:lstStyle/>
          <a:p>
            <a:pPr algn="ctr" defTabSz="142921"/>
            <a:r>
              <a:rPr lang="en-US" sz="563">
                <a:solidFill>
                  <a:srgbClr val="FFFFFF"/>
                </a:solidFill>
                <a:latin typeface="Calibri"/>
                <a:ea typeface="Calibri"/>
                <a:cs typeface="Calibri"/>
                <a:sym typeface="Calibri"/>
              </a:rPr>
              <a:t>Conclusion</a:t>
            </a:r>
            <a:endParaRPr sz="219"/>
          </a:p>
        </p:txBody>
      </p:sp>
      <p:sp>
        <p:nvSpPr>
          <p:cNvPr id="97" name="Google Shape;97;p1"/>
          <p:cNvSpPr txBox="1"/>
          <p:nvPr/>
        </p:nvSpPr>
        <p:spPr>
          <a:xfrm>
            <a:off x="3545086" y="1054562"/>
            <a:ext cx="2071688" cy="101048"/>
          </a:xfrm>
          <a:prstGeom prst="rect">
            <a:avLst/>
          </a:prstGeom>
          <a:solidFill>
            <a:schemeClr val="accent1"/>
          </a:solidFill>
          <a:ln>
            <a:noFill/>
          </a:ln>
          <a:effectLst>
            <a:outerShdw dist="12700" dir="5400000" algn="ctr">
              <a:srgbClr val="000000"/>
            </a:outerShdw>
          </a:effectLst>
        </p:spPr>
        <p:txBody>
          <a:bodyPr spcFirstLastPara="1" wrap="square" lIns="14285" tIns="7141" rIns="14285" bIns="7141" anchor="t" anchorCtr="0">
            <a:spAutoFit/>
          </a:bodyPr>
          <a:lstStyle/>
          <a:p>
            <a:pPr algn="ctr" defTabSz="142921"/>
            <a:r>
              <a:rPr lang="en-US" sz="563">
                <a:solidFill>
                  <a:srgbClr val="FFFFFF"/>
                </a:solidFill>
                <a:latin typeface="Calibri"/>
                <a:ea typeface="Calibri"/>
                <a:cs typeface="Calibri"/>
                <a:sym typeface="Calibri"/>
              </a:rPr>
              <a:t>Random Forest Results</a:t>
            </a:r>
            <a:endParaRPr sz="219"/>
          </a:p>
        </p:txBody>
      </p:sp>
      <p:sp>
        <p:nvSpPr>
          <p:cNvPr id="98" name="Google Shape;98;p1"/>
          <p:cNvSpPr txBox="1"/>
          <p:nvPr/>
        </p:nvSpPr>
        <p:spPr>
          <a:xfrm>
            <a:off x="5786437" y="2210190"/>
            <a:ext cx="2071688" cy="101048"/>
          </a:xfrm>
          <a:prstGeom prst="rect">
            <a:avLst/>
          </a:prstGeom>
          <a:solidFill>
            <a:schemeClr val="accent1"/>
          </a:solidFill>
          <a:ln>
            <a:noFill/>
          </a:ln>
          <a:effectLst>
            <a:outerShdw dist="12700" dir="5400000" algn="ctr">
              <a:srgbClr val="000000"/>
            </a:outerShdw>
          </a:effectLst>
        </p:spPr>
        <p:txBody>
          <a:bodyPr spcFirstLastPara="1" wrap="square" lIns="14285" tIns="7141" rIns="14285" bIns="7141" anchor="t" anchorCtr="0">
            <a:spAutoFit/>
          </a:bodyPr>
          <a:lstStyle/>
          <a:p>
            <a:pPr algn="ctr" defTabSz="142921"/>
            <a:r>
              <a:rPr lang="en-US" sz="563">
                <a:solidFill>
                  <a:srgbClr val="FFFFFF"/>
                </a:solidFill>
                <a:latin typeface="Calibri"/>
                <a:ea typeface="Calibri"/>
                <a:cs typeface="Calibri"/>
                <a:sym typeface="Calibri"/>
              </a:rPr>
              <a:t>Future Direction</a:t>
            </a:r>
            <a:endParaRPr sz="219"/>
          </a:p>
        </p:txBody>
      </p:sp>
      <p:sp>
        <p:nvSpPr>
          <p:cNvPr id="99" name="Google Shape;99;p1"/>
          <p:cNvSpPr txBox="1"/>
          <p:nvPr/>
        </p:nvSpPr>
        <p:spPr>
          <a:xfrm>
            <a:off x="5786437" y="4015295"/>
            <a:ext cx="2071688" cy="101048"/>
          </a:xfrm>
          <a:prstGeom prst="rect">
            <a:avLst/>
          </a:prstGeom>
          <a:solidFill>
            <a:schemeClr val="accent1"/>
          </a:solidFill>
          <a:ln>
            <a:noFill/>
          </a:ln>
          <a:effectLst>
            <a:outerShdw dist="12700" dir="5400000" algn="ctr">
              <a:srgbClr val="000000"/>
            </a:outerShdw>
          </a:effectLst>
        </p:spPr>
        <p:txBody>
          <a:bodyPr spcFirstLastPara="1" wrap="square" lIns="14285" tIns="7141" rIns="14285" bIns="7141" anchor="t" anchorCtr="0">
            <a:spAutoFit/>
          </a:bodyPr>
          <a:lstStyle/>
          <a:p>
            <a:pPr algn="ctr" defTabSz="142921"/>
            <a:r>
              <a:rPr lang="en-US" sz="563">
                <a:solidFill>
                  <a:srgbClr val="FFFFFF"/>
                </a:solidFill>
                <a:latin typeface="Calibri"/>
                <a:ea typeface="Calibri"/>
                <a:cs typeface="Calibri"/>
                <a:sym typeface="Calibri"/>
              </a:rPr>
              <a:t>Acknowledgments</a:t>
            </a:r>
            <a:endParaRPr sz="563">
              <a:solidFill>
                <a:srgbClr val="FFFFFF"/>
              </a:solidFill>
              <a:latin typeface="Calibri"/>
              <a:ea typeface="Calibri"/>
              <a:cs typeface="Calibri"/>
              <a:sym typeface="Calibri"/>
            </a:endParaRPr>
          </a:p>
        </p:txBody>
      </p:sp>
      <p:sp>
        <p:nvSpPr>
          <p:cNvPr id="100" name="Google Shape;100;p1"/>
          <p:cNvSpPr txBox="1"/>
          <p:nvPr/>
        </p:nvSpPr>
        <p:spPr>
          <a:xfrm>
            <a:off x="1285875" y="1629613"/>
            <a:ext cx="2071688" cy="3246000"/>
          </a:xfrm>
          <a:prstGeom prst="rect">
            <a:avLst/>
          </a:prstGeom>
          <a:noFill/>
          <a:ln>
            <a:noFill/>
          </a:ln>
        </p:spPr>
        <p:txBody>
          <a:bodyPr spcFirstLastPara="1" wrap="square" lIns="14285" tIns="14285" rIns="14285" bIns="14285" anchor="t" anchorCtr="0">
            <a:noAutofit/>
          </a:bodyPr>
          <a:lstStyle/>
          <a:p>
            <a:pPr algn="just" defTabSz="142921">
              <a:lnSpc>
                <a:spcPct val="115000"/>
              </a:lnSpc>
              <a:spcBef>
                <a:spcPts val="188"/>
              </a:spcBef>
            </a:pPr>
            <a:r>
              <a:rPr lang="en-US" sz="438" dirty="0">
                <a:latin typeface="Calibri"/>
                <a:ea typeface="Calibri"/>
                <a:cs typeface="Calibri"/>
                <a:sym typeface="Calibri"/>
              </a:rPr>
              <a:t>Determining formation tops are traditionally a subjective process performed by </a:t>
            </a:r>
            <a:r>
              <a:rPr lang="en-US" sz="438" dirty="0" err="1">
                <a:latin typeface="Calibri"/>
                <a:ea typeface="Calibri"/>
                <a:cs typeface="Calibri"/>
                <a:sym typeface="Calibri"/>
              </a:rPr>
              <a:t>petrophysicists</a:t>
            </a:r>
            <a:r>
              <a:rPr lang="en-US" sz="438" dirty="0">
                <a:latin typeface="Calibri"/>
                <a:ea typeface="Calibri"/>
                <a:cs typeface="Calibri"/>
                <a:sym typeface="Calibri"/>
              </a:rPr>
              <a:t> and geologists by comparing  logs from the target well with logs from neighboring. This subjectivity can lead to inconsistencies in marker identification in that different geologists may make different picks for the same formations. Identifying the tops of formations is a key part of determining the pay capability of wells as well as optimizing the techniques used in order to maximize said pay capability. The first step towards finding the reservoir properties of a basin is understanding acquiring the various log measurements such as Gamma Ray(GR), Resistivity(RES), Density Porosity(DPHI), etc. from the specified well. All logs are initially checked for the presence of washout zones, outliers, missing data, and other issues that could be resulting from limitations and errors in data collection. After processing the data for known imperfections, the next step is to perform log correlation to identify geological formations in the field or basin using the logs and align the wells according to the placement of the markers or tops of these formations. </a:t>
            </a:r>
            <a:endParaRPr sz="438" dirty="0">
              <a:latin typeface="Calibri"/>
              <a:ea typeface="Calibri"/>
              <a:cs typeface="Calibri"/>
              <a:sym typeface="Calibri"/>
            </a:endParaRPr>
          </a:p>
          <a:p>
            <a:pPr algn="just" defTabSz="142921">
              <a:lnSpc>
                <a:spcPct val="115000"/>
              </a:lnSpc>
              <a:spcBef>
                <a:spcPts val="188"/>
              </a:spcBef>
            </a:pPr>
            <a:r>
              <a:rPr lang="en-US" sz="438" dirty="0">
                <a:latin typeface="Calibri"/>
                <a:ea typeface="Calibri"/>
                <a:cs typeface="Calibri"/>
                <a:sym typeface="Calibri"/>
              </a:rPr>
              <a:t>In this project, data from the McMurray formation and the </a:t>
            </a:r>
            <a:r>
              <a:rPr lang="en-US" sz="438" dirty="0" err="1">
                <a:latin typeface="Calibri"/>
                <a:ea typeface="Calibri"/>
                <a:cs typeface="Calibri"/>
                <a:sym typeface="Calibri"/>
              </a:rPr>
              <a:t>Wabiskaw</a:t>
            </a:r>
            <a:r>
              <a:rPr lang="en-US" sz="438" dirty="0">
                <a:latin typeface="Calibri"/>
                <a:ea typeface="Calibri"/>
                <a:cs typeface="Calibri"/>
                <a:sym typeface="Calibri"/>
              </a:rPr>
              <a:t> Member of the Clearwater Formation in the Athabasca Oil Sands Area, Canada, was utilized. The preprocessed dataset included tops for 14 formations, provided in CSVs for picks, Log ASCII Standard (LAS) files, and a corresponding CSV mapping well IDs to LAS files. Focusing on Gamma Ray, Resistivity, Density/Porosity, and later the </a:t>
            </a:r>
            <a:r>
              <a:rPr lang="en-US" sz="438" dirty="0" err="1">
                <a:latin typeface="Calibri"/>
                <a:ea typeface="Calibri"/>
                <a:cs typeface="Calibri"/>
                <a:sym typeface="Calibri"/>
              </a:rPr>
              <a:t>Shaliness</a:t>
            </a:r>
            <a:r>
              <a:rPr lang="en-US" sz="438" dirty="0">
                <a:latin typeface="Calibri"/>
                <a:ea typeface="Calibri"/>
                <a:cs typeface="Calibri"/>
                <a:sym typeface="Calibri"/>
              </a:rPr>
              <a:t> Index, well logs were filtered for each formation with desired input curves and a formation top within the specified depth range. Quality picks were prioritized, and data lacking quality picks for a formation were excluded to ensure dataset integrity.</a:t>
            </a:r>
            <a:endParaRPr sz="438" dirty="0">
              <a:latin typeface="Calibri"/>
              <a:ea typeface="Calibri"/>
              <a:cs typeface="Calibri"/>
              <a:sym typeface="Calibri"/>
            </a:endParaRPr>
          </a:p>
          <a:p>
            <a:pPr algn="just" defTabSz="142921">
              <a:lnSpc>
                <a:spcPct val="115000"/>
              </a:lnSpc>
              <a:spcBef>
                <a:spcPts val="188"/>
              </a:spcBef>
            </a:pPr>
            <a:endParaRPr sz="438" dirty="0">
              <a:latin typeface="Calibri"/>
              <a:ea typeface="Calibri"/>
              <a:cs typeface="Calibri"/>
              <a:sym typeface="Calibri"/>
            </a:endParaRPr>
          </a:p>
          <a:p>
            <a:pPr algn="just" defTabSz="142921">
              <a:lnSpc>
                <a:spcPct val="115000"/>
              </a:lnSpc>
              <a:spcBef>
                <a:spcPts val="188"/>
              </a:spcBef>
            </a:pPr>
            <a:endParaRPr sz="438" dirty="0">
              <a:latin typeface="Calibri"/>
              <a:ea typeface="Calibri"/>
              <a:cs typeface="Calibri"/>
              <a:sym typeface="Calibri"/>
            </a:endParaRPr>
          </a:p>
          <a:p>
            <a:pPr algn="just" defTabSz="142921">
              <a:lnSpc>
                <a:spcPct val="115000"/>
              </a:lnSpc>
              <a:spcBef>
                <a:spcPts val="188"/>
              </a:spcBef>
            </a:pPr>
            <a:endParaRPr sz="438" dirty="0">
              <a:latin typeface="Calibri"/>
              <a:ea typeface="Calibri"/>
              <a:cs typeface="Calibri"/>
              <a:sym typeface="Calibri"/>
            </a:endParaRPr>
          </a:p>
          <a:p>
            <a:pPr algn="just" defTabSz="142921">
              <a:lnSpc>
                <a:spcPct val="115000"/>
              </a:lnSpc>
              <a:spcBef>
                <a:spcPts val="188"/>
              </a:spcBef>
            </a:pPr>
            <a:endParaRPr sz="438" dirty="0">
              <a:latin typeface="Calibri"/>
              <a:ea typeface="Calibri"/>
              <a:cs typeface="Calibri"/>
              <a:sym typeface="Calibri"/>
            </a:endParaRPr>
          </a:p>
          <a:p>
            <a:pPr algn="just" defTabSz="142921">
              <a:lnSpc>
                <a:spcPct val="115000"/>
              </a:lnSpc>
              <a:spcBef>
                <a:spcPts val="188"/>
              </a:spcBef>
            </a:pPr>
            <a:endParaRPr sz="438" dirty="0">
              <a:latin typeface="Calibri"/>
              <a:ea typeface="Calibri"/>
              <a:cs typeface="Calibri"/>
              <a:sym typeface="Calibri"/>
            </a:endParaRPr>
          </a:p>
          <a:p>
            <a:pPr algn="just" defTabSz="142921">
              <a:lnSpc>
                <a:spcPct val="115000"/>
              </a:lnSpc>
              <a:spcBef>
                <a:spcPts val="188"/>
              </a:spcBef>
            </a:pPr>
            <a:endParaRPr sz="438" dirty="0">
              <a:latin typeface="Calibri"/>
              <a:ea typeface="Calibri"/>
              <a:cs typeface="Calibri"/>
              <a:sym typeface="Calibri"/>
            </a:endParaRPr>
          </a:p>
          <a:p>
            <a:pPr algn="just" defTabSz="142921">
              <a:lnSpc>
                <a:spcPct val="115000"/>
              </a:lnSpc>
              <a:spcBef>
                <a:spcPts val="188"/>
              </a:spcBef>
            </a:pPr>
            <a:endParaRPr sz="438" dirty="0">
              <a:latin typeface="Calibri"/>
              <a:ea typeface="Calibri"/>
              <a:cs typeface="Calibri"/>
              <a:sym typeface="Calibri"/>
            </a:endParaRPr>
          </a:p>
          <a:p>
            <a:pPr algn="just" defTabSz="142921">
              <a:lnSpc>
                <a:spcPct val="115000"/>
              </a:lnSpc>
              <a:spcBef>
                <a:spcPts val="188"/>
              </a:spcBef>
              <a:buSzPts val="1100"/>
            </a:pPr>
            <a:r>
              <a:rPr lang="en-US" sz="438" dirty="0">
                <a:latin typeface="Calibri"/>
                <a:ea typeface="Calibri"/>
                <a:cs typeface="Calibri"/>
                <a:sym typeface="Calibri"/>
              </a:rPr>
              <a:t>Our dataset initially presented a notable challenge due to data imbalance, where each well log featured only one expert pick for each formation. Consequently, the majority of data points were categorized as '0,' resulting in a limited range of success for the models. To address this issue, a Gaussian kernel was employed, creating a normal distribution around the expert pick. This adjustment provided the models with a slightly broader range for accurate pick classification.</a:t>
            </a:r>
            <a:endParaRPr sz="438" dirty="0">
              <a:latin typeface="Calibri"/>
              <a:ea typeface="Calibri"/>
              <a:cs typeface="Calibri"/>
              <a:sym typeface="Calibri"/>
            </a:endParaRPr>
          </a:p>
          <a:p>
            <a:pPr algn="just" defTabSz="142921">
              <a:lnSpc>
                <a:spcPct val="115000"/>
              </a:lnSpc>
              <a:spcBef>
                <a:spcPts val="188"/>
              </a:spcBef>
              <a:buSzPts val="1100"/>
            </a:pPr>
            <a:r>
              <a:rPr lang="en-US" sz="438" dirty="0">
                <a:latin typeface="Calibri"/>
                <a:ea typeface="Calibri"/>
                <a:cs typeface="Calibri"/>
                <a:sym typeface="Calibri"/>
              </a:rPr>
              <a:t>Additionally, we introduced a new variable named 'delta-T' to serve as a grace zone for model evaluation. 'Delta-T' represents a distance in meters, and if the model classifies a pick within this specified range, the classification is considered a true positive. This strategic inclusion allows the models to operate with a degree of flexibility, akin to the latitude typically afforded to experts in the field. These measures were implemented to enhance the models' performance and address the inherent challenges associated with the data imbalance in our dataset.</a:t>
            </a:r>
            <a:endParaRPr sz="438" dirty="0">
              <a:latin typeface="Calibri"/>
              <a:ea typeface="Calibri"/>
              <a:cs typeface="Calibri"/>
              <a:sym typeface="Calibri"/>
            </a:endParaRPr>
          </a:p>
          <a:p>
            <a:pPr algn="just" defTabSz="142921">
              <a:lnSpc>
                <a:spcPct val="115000"/>
              </a:lnSpc>
              <a:spcBef>
                <a:spcPts val="188"/>
              </a:spcBef>
              <a:buSzPts val="1100"/>
            </a:pPr>
            <a:endParaRPr sz="438" dirty="0">
              <a:latin typeface="Calibri"/>
              <a:ea typeface="Calibri"/>
              <a:cs typeface="Calibri"/>
              <a:sym typeface="Calibri"/>
            </a:endParaRPr>
          </a:p>
          <a:p>
            <a:pPr algn="just" defTabSz="142921">
              <a:lnSpc>
                <a:spcPct val="115000"/>
              </a:lnSpc>
              <a:spcBef>
                <a:spcPts val="188"/>
              </a:spcBef>
              <a:buSzPts val="1100"/>
            </a:pPr>
            <a:endParaRPr sz="438" dirty="0">
              <a:latin typeface="Calibri"/>
              <a:ea typeface="Calibri"/>
              <a:cs typeface="Calibri"/>
              <a:sym typeface="Calibri"/>
            </a:endParaRPr>
          </a:p>
          <a:p>
            <a:pPr algn="just" defTabSz="142921">
              <a:lnSpc>
                <a:spcPct val="115000"/>
              </a:lnSpc>
              <a:spcBef>
                <a:spcPts val="188"/>
              </a:spcBef>
              <a:buSzPts val="1100"/>
            </a:pPr>
            <a:endParaRPr sz="438" dirty="0">
              <a:latin typeface="Calibri"/>
              <a:ea typeface="Calibri"/>
              <a:cs typeface="Calibri"/>
              <a:sym typeface="Calibri"/>
            </a:endParaRPr>
          </a:p>
          <a:p>
            <a:pPr algn="just" defTabSz="142921">
              <a:lnSpc>
                <a:spcPct val="115000"/>
              </a:lnSpc>
              <a:spcBef>
                <a:spcPts val="188"/>
              </a:spcBef>
              <a:buSzPts val="1100"/>
            </a:pPr>
            <a:endParaRPr sz="438" dirty="0">
              <a:latin typeface="Calibri"/>
              <a:ea typeface="Calibri"/>
              <a:cs typeface="Calibri"/>
              <a:sym typeface="Calibri"/>
            </a:endParaRPr>
          </a:p>
          <a:p>
            <a:pPr algn="just" defTabSz="142921">
              <a:lnSpc>
                <a:spcPct val="115000"/>
              </a:lnSpc>
              <a:spcBef>
                <a:spcPts val="188"/>
              </a:spcBef>
              <a:buSzPts val="1100"/>
            </a:pPr>
            <a:endParaRPr sz="438" dirty="0">
              <a:latin typeface="Calibri"/>
              <a:ea typeface="Calibri"/>
              <a:cs typeface="Calibri"/>
              <a:sym typeface="Calibri"/>
            </a:endParaRPr>
          </a:p>
          <a:p>
            <a:pPr algn="just" defTabSz="142921">
              <a:lnSpc>
                <a:spcPct val="115000"/>
              </a:lnSpc>
              <a:spcBef>
                <a:spcPts val="188"/>
              </a:spcBef>
              <a:spcAft>
                <a:spcPts val="188"/>
              </a:spcAft>
              <a:buSzPts val="1100"/>
            </a:pPr>
            <a:endParaRPr sz="438" dirty="0">
              <a:latin typeface="Calibri"/>
              <a:ea typeface="Calibri"/>
              <a:cs typeface="Calibri"/>
              <a:sym typeface="Calibri"/>
            </a:endParaRPr>
          </a:p>
        </p:txBody>
      </p:sp>
      <p:sp>
        <p:nvSpPr>
          <p:cNvPr id="101" name="Google Shape;101;p1"/>
          <p:cNvSpPr txBox="1"/>
          <p:nvPr/>
        </p:nvSpPr>
        <p:spPr>
          <a:xfrm>
            <a:off x="3554016" y="734285"/>
            <a:ext cx="2053828" cy="289125"/>
          </a:xfrm>
          <a:prstGeom prst="rect">
            <a:avLst/>
          </a:prstGeom>
          <a:noFill/>
          <a:ln>
            <a:noFill/>
          </a:ln>
        </p:spPr>
        <p:txBody>
          <a:bodyPr spcFirstLastPara="1" wrap="square" lIns="14285" tIns="14285" rIns="14285" bIns="14285" anchor="t" anchorCtr="0">
            <a:noAutofit/>
          </a:bodyPr>
          <a:lstStyle/>
          <a:p>
            <a:pPr algn="just" defTabSz="142921"/>
            <a:r>
              <a:rPr lang="en-US" sz="438">
                <a:latin typeface="Calibri"/>
                <a:ea typeface="Calibri"/>
                <a:cs typeface="Calibri"/>
                <a:sym typeface="Calibri"/>
              </a:rPr>
              <a:t>Employing the </a:t>
            </a:r>
            <a:r>
              <a:rPr lang="en-US" sz="438" b="1">
                <a:latin typeface="Calibri"/>
                <a:ea typeface="Calibri"/>
                <a:cs typeface="Calibri"/>
                <a:sym typeface="Calibri"/>
              </a:rPr>
              <a:t>Random Forest</a:t>
            </a:r>
            <a:r>
              <a:rPr lang="en-US" sz="438">
                <a:latin typeface="Calibri"/>
                <a:ea typeface="Calibri"/>
                <a:cs typeface="Calibri"/>
                <a:sym typeface="Calibri"/>
              </a:rPr>
              <a:t> algorithm, we classify geological picks as either '1' (pick) or '0' (not a pick). The model's predictions are compared to geologists' picks, yielding accuracy scores and recalls. Systematic tuning, including adjustments in maximum depths and minimum data points per node, was key to optimizing performance.</a:t>
            </a:r>
            <a:endParaRPr sz="438">
              <a:latin typeface="Calibri"/>
              <a:ea typeface="Calibri"/>
              <a:cs typeface="Calibri"/>
              <a:sym typeface="Calibri"/>
            </a:endParaRPr>
          </a:p>
        </p:txBody>
      </p:sp>
      <p:pic>
        <p:nvPicPr>
          <p:cNvPr id="102" name="Google Shape;102;p1"/>
          <p:cNvPicPr preferRelativeResize="0"/>
          <p:nvPr/>
        </p:nvPicPr>
        <p:blipFill>
          <a:blip r:embed="rId3">
            <a:alphaModFix/>
          </a:blip>
          <a:stretch>
            <a:fillRect/>
          </a:stretch>
        </p:blipFill>
        <p:spPr>
          <a:xfrm>
            <a:off x="3518298" y="1205184"/>
            <a:ext cx="992413" cy="596500"/>
          </a:xfrm>
          <a:prstGeom prst="rect">
            <a:avLst/>
          </a:prstGeom>
          <a:noFill/>
          <a:ln>
            <a:noFill/>
          </a:ln>
        </p:spPr>
      </p:pic>
      <p:pic>
        <p:nvPicPr>
          <p:cNvPr id="103" name="Google Shape;103;p1"/>
          <p:cNvPicPr preferRelativeResize="0"/>
          <p:nvPr/>
        </p:nvPicPr>
        <p:blipFill rotWithShape="1">
          <a:blip r:embed="rId4">
            <a:alphaModFix/>
          </a:blip>
          <a:srcRect l="-3330" r="3330"/>
          <a:stretch/>
        </p:blipFill>
        <p:spPr>
          <a:xfrm>
            <a:off x="4606508" y="1205184"/>
            <a:ext cx="992406" cy="596500"/>
          </a:xfrm>
          <a:prstGeom prst="rect">
            <a:avLst/>
          </a:prstGeom>
          <a:noFill/>
          <a:ln>
            <a:noFill/>
          </a:ln>
        </p:spPr>
      </p:pic>
      <p:pic>
        <p:nvPicPr>
          <p:cNvPr id="104" name="Google Shape;104;p1"/>
          <p:cNvPicPr preferRelativeResize="0"/>
          <p:nvPr/>
        </p:nvPicPr>
        <p:blipFill>
          <a:blip r:embed="rId5">
            <a:alphaModFix/>
          </a:blip>
          <a:stretch>
            <a:fillRect/>
          </a:stretch>
        </p:blipFill>
        <p:spPr>
          <a:xfrm>
            <a:off x="4078367" y="1851287"/>
            <a:ext cx="987266" cy="593410"/>
          </a:xfrm>
          <a:prstGeom prst="rect">
            <a:avLst/>
          </a:prstGeom>
          <a:noFill/>
          <a:ln>
            <a:noFill/>
          </a:ln>
        </p:spPr>
      </p:pic>
      <p:sp>
        <p:nvSpPr>
          <p:cNvPr id="105" name="Google Shape;105;p1"/>
          <p:cNvSpPr txBox="1"/>
          <p:nvPr/>
        </p:nvSpPr>
        <p:spPr>
          <a:xfrm>
            <a:off x="3536156" y="2446439"/>
            <a:ext cx="2071688" cy="101048"/>
          </a:xfrm>
          <a:prstGeom prst="rect">
            <a:avLst/>
          </a:prstGeom>
          <a:solidFill>
            <a:schemeClr val="accent1"/>
          </a:solidFill>
          <a:ln>
            <a:noFill/>
          </a:ln>
          <a:effectLst>
            <a:outerShdw dist="12700" dir="5400000" algn="ctr">
              <a:srgbClr val="000000"/>
            </a:outerShdw>
          </a:effectLst>
        </p:spPr>
        <p:txBody>
          <a:bodyPr spcFirstLastPara="1" wrap="square" lIns="14285" tIns="7141" rIns="14285" bIns="7141" anchor="t" anchorCtr="0">
            <a:spAutoFit/>
          </a:bodyPr>
          <a:lstStyle/>
          <a:p>
            <a:pPr algn="ctr" defTabSz="142921"/>
            <a:r>
              <a:rPr lang="en-US" sz="563">
                <a:solidFill>
                  <a:srgbClr val="FFFFFF"/>
                </a:solidFill>
                <a:latin typeface="Calibri"/>
                <a:ea typeface="Calibri"/>
                <a:cs typeface="Calibri"/>
                <a:sym typeface="Calibri"/>
              </a:rPr>
              <a:t>Method 2: CNN with Soft-Attention</a:t>
            </a:r>
            <a:endParaRPr sz="219"/>
          </a:p>
        </p:txBody>
      </p:sp>
      <p:sp>
        <p:nvSpPr>
          <p:cNvPr id="106" name="Google Shape;106;p1"/>
          <p:cNvSpPr txBox="1"/>
          <p:nvPr/>
        </p:nvSpPr>
        <p:spPr>
          <a:xfrm>
            <a:off x="5795367" y="2351188"/>
            <a:ext cx="2053828" cy="1675172"/>
          </a:xfrm>
          <a:prstGeom prst="rect">
            <a:avLst/>
          </a:prstGeom>
          <a:noFill/>
          <a:ln>
            <a:noFill/>
          </a:ln>
        </p:spPr>
        <p:txBody>
          <a:bodyPr spcFirstLastPara="1" wrap="square" lIns="14285" tIns="14285" rIns="14285" bIns="14285" anchor="t" anchorCtr="0">
            <a:noAutofit/>
          </a:bodyPr>
          <a:lstStyle/>
          <a:p>
            <a:pPr algn="just" defTabSz="142921"/>
            <a:r>
              <a:rPr lang="en-US" sz="438">
                <a:latin typeface="Calibri"/>
                <a:ea typeface="Calibri"/>
                <a:cs typeface="Calibri"/>
                <a:sym typeface="Calibri"/>
              </a:rPr>
              <a:t>The intricate nature of the formation geology necessitated a corresponding increase in the complexity of the CNN model. This adaptation, while somewhat effective in addressing the specificities of the dataset, did not universally enhance performance across all geological formations. Simplifying and fine-tuning the model could lead to more consistent and accurate results, though this might reduce its efficacy in identifying the most complex formations in diverse oil fields.</a:t>
            </a:r>
            <a:endParaRPr sz="438">
              <a:latin typeface="Calibri"/>
              <a:ea typeface="Calibri"/>
              <a:cs typeface="Calibri"/>
              <a:sym typeface="Calibri"/>
            </a:endParaRPr>
          </a:p>
          <a:p>
            <a:pPr algn="just" defTabSz="142921">
              <a:buSzPts val="1100"/>
            </a:pPr>
            <a:endParaRPr sz="438">
              <a:latin typeface="Calibri"/>
              <a:ea typeface="Calibri"/>
              <a:cs typeface="Calibri"/>
              <a:sym typeface="Calibri"/>
            </a:endParaRPr>
          </a:p>
          <a:p>
            <a:pPr algn="just" defTabSz="142921"/>
            <a:r>
              <a:rPr lang="en-US" sz="438">
                <a:latin typeface="Calibri"/>
                <a:ea typeface="Calibri"/>
                <a:cs typeface="Calibri"/>
                <a:sym typeface="Calibri"/>
              </a:rPr>
              <a:t>Additionally, improving the model with better log data, such as VSH (Volume of Shale) data, could significantly enhance its accuracy. VSH data, providing a more precise measure of shaliness, could offer a more detailed and nuanced understanding of the geological formations, thereby improving the model's predictive capabilities in complex geological scenarios.</a:t>
            </a:r>
            <a:endParaRPr sz="438">
              <a:latin typeface="Calibri"/>
              <a:ea typeface="Calibri"/>
              <a:cs typeface="Calibri"/>
              <a:sym typeface="Calibri"/>
            </a:endParaRPr>
          </a:p>
          <a:p>
            <a:pPr algn="just" defTabSz="142921"/>
            <a:endParaRPr sz="438">
              <a:latin typeface="Calibri"/>
              <a:ea typeface="Calibri"/>
              <a:cs typeface="Calibri"/>
              <a:sym typeface="Calibri"/>
            </a:endParaRPr>
          </a:p>
          <a:p>
            <a:pPr algn="just" defTabSz="142921"/>
            <a:r>
              <a:rPr lang="en-US" sz="438">
                <a:latin typeface="Calibri"/>
                <a:ea typeface="Calibri"/>
                <a:cs typeface="Calibri"/>
                <a:sym typeface="Calibri"/>
              </a:rPr>
              <a:t>The complexity of the formations in our study, predominantly shale, sand, and shaly-sand, posed significant challenges for our models. These geologies, known for their difficulty in identification even by experts, impacted the models' performance. It is hypothesized that in less complex geological settings, the models could potentially achieve accuracy levels comparable to those of expert geologists and petrophysicists.</a:t>
            </a:r>
            <a:endParaRPr sz="438">
              <a:latin typeface="Calibri"/>
              <a:ea typeface="Calibri"/>
              <a:cs typeface="Calibri"/>
              <a:sym typeface="Calibri"/>
            </a:endParaRPr>
          </a:p>
          <a:p>
            <a:pPr algn="just" defTabSz="142921"/>
            <a:endParaRPr sz="438">
              <a:latin typeface="Calibri"/>
              <a:ea typeface="Calibri"/>
              <a:cs typeface="Calibri"/>
              <a:sym typeface="Calibri"/>
            </a:endParaRPr>
          </a:p>
          <a:p>
            <a:pPr algn="just" defTabSz="142921"/>
            <a:r>
              <a:rPr lang="en-US" sz="438">
                <a:latin typeface="Calibri"/>
                <a:ea typeface="Calibri"/>
                <a:cs typeface="Calibri"/>
                <a:sym typeface="Calibri"/>
              </a:rPr>
              <a:t>Looking ahead, with a larger team and extended project timeline, a more streamlined and effective model could be developed. This model would aim to meet or even surpass industry standards, applicable across various oil fields. Such an endeavor would require extensive testing and a multitude of datasets, but it holds the promise of a more efficient and cost-effective approach for energy companies embarking on drilling in new fields.</a:t>
            </a:r>
            <a:endParaRPr sz="438">
              <a:latin typeface="Calibri"/>
              <a:ea typeface="Calibri"/>
              <a:cs typeface="Calibri"/>
              <a:sym typeface="Calibri"/>
            </a:endParaRPr>
          </a:p>
        </p:txBody>
      </p:sp>
      <p:sp>
        <p:nvSpPr>
          <p:cNvPr id="107" name="Google Shape;107;p1"/>
          <p:cNvSpPr txBox="1"/>
          <p:nvPr/>
        </p:nvSpPr>
        <p:spPr>
          <a:xfrm>
            <a:off x="3545086" y="2547512"/>
            <a:ext cx="2053828" cy="446484"/>
          </a:xfrm>
          <a:prstGeom prst="rect">
            <a:avLst/>
          </a:prstGeom>
          <a:noFill/>
          <a:ln>
            <a:noFill/>
          </a:ln>
        </p:spPr>
        <p:txBody>
          <a:bodyPr spcFirstLastPara="1" wrap="square" lIns="14285" tIns="14285" rIns="14285" bIns="14285" anchor="t" anchorCtr="0">
            <a:noAutofit/>
          </a:bodyPr>
          <a:lstStyle/>
          <a:p>
            <a:pPr algn="just" defTabSz="142921"/>
            <a:r>
              <a:rPr lang="en-US" sz="438">
                <a:latin typeface="Calibri"/>
                <a:ea typeface="Calibri"/>
                <a:cs typeface="Calibri"/>
                <a:sym typeface="Calibri"/>
              </a:rPr>
              <a:t>The model employs a </a:t>
            </a:r>
            <a:r>
              <a:rPr lang="en-US" sz="438" b="1">
                <a:latin typeface="Calibri"/>
                <a:ea typeface="Calibri"/>
                <a:cs typeface="Calibri"/>
                <a:sym typeface="Calibri"/>
              </a:rPr>
              <a:t>U-Net architecture</a:t>
            </a:r>
            <a:r>
              <a:rPr lang="en-US" sz="438">
                <a:latin typeface="Calibri"/>
                <a:ea typeface="Calibri"/>
                <a:cs typeface="Calibri"/>
                <a:sym typeface="Calibri"/>
              </a:rPr>
              <a:t> for a global view, facilitating an understanding of broad geological trends and structures across varied depths. A series of specialized inception modules with dilated convolutions constitutes the local view, focusing on finer details crucial for accurate formation top prediction. The</a:t>
            </a:r>
            <a:r>
              <a:rPr lang="en-US" sz="438" b="1">
                <a:latin typeface="Calibri"/>
                <a:ea typeface="Calibri"/>
                <a:cs typeface="Calibri"/>
                <a:sym typeface="Calibri"/>
              </a:rPr>
              <a:t> soft attention mechanism</a:t>
            </a:r>
            <a:r>
              <a:rPr lang="en-US" sz="438">
                <a:latin typeface="Calibri"/>
                <a:ea typeface="Calibri"/>
                <a:cs typeface="Calibri"/>
                <a:sym typeface="Calibri"/>
              </a:rPr>
              <a:t> employs element-wise multiplication to assign varying importance to elements based on attention scores from both global and local views, influencing the final result.</a:t>
            </a:r>
            <a:endParaRPr sz="438">
              <a:latin typeface="Calibri"/>
              <a:ea typeface="Calibri"/>
              <a:cs typeface="Calibri"/>
              <a:sym typeface="Calibri"/>
            </a:endParaRPr>
          </a:p>
        </p:txBody>
      </p:sp>
      <p:sp>
        <p:nvSpPr>
          <p:cNvPr id="108" name="Google Shape;108;p1"/>
          <p:cNvSpPr txBox="1"/>
          <p:nvPr/>
        </p:nvSpPr>
        <p:spPr>
          <a:xfrm>
            <a:off x="3518297" y="2993995"/>
            <a:ext cx="2071688" cy="101048"/>
          </a:xfrm>
          <a:prstGeom prst="rect">
            <a:avLst/>
          </a:prstGeom>
          <a:solidFill>
            <a:schemeClr val="accent1"/>
          </a:solidFill>
          <a:ln>
            <a:noFill/>
          </a:ln>
          <a:effectLst>
            <a:outerShdw dist="12700" dir="5400000" algn="ctr">
              <a:srgbClr val="000000"/>
            </a:outerShdw>
          </a:effectLst>
        </p:spPr>
        <p:txBody>
          <a:bodyPr spcFirstLastPara="1" wrap="square" lIns="14285" tIns="7141" rIns="14285" bIns="7141" anchor="t" anchorCtr="0">
            <a:spAutoFit/>
          </a:bodyPr>
          <a:lstStyle/>
          <a:p>
            <a:pPr algn="ctr" defTabSz="142921"/>
            <a:r>
              <a:rPr lang="en-US" sz="563">
                <a:solidFill>
                  <a:srgbClr val="FFFFFF"/>
                </a:solidFill>
                <a:latin typeface="Calibri"/>
                <a:ea typeface="Calibri"/>
                <a:cs typeface="Calibri"/>
                <a:sym typeface="Calibri"/>
              </a:rPr>
              <a:t>CNN Results</a:t>
            </a:r>
            <a:endParaRPr sz="219"/>
          </a:p>
        </p:txBody>
      </p:sp>
      <p:sp>
        <p:nvSpPr>
          <p:cNvPr id="109" name="Google Shape;109;p1"/>
          <p:cNvSpPr txBox="1"/>
          <p:nvPr/>
        </p:nvSpPr>
        <p:spPr>
          <a:xfrm>
            <a:off x="3543117" y="4357687"/>
            <a:ext cx="2041922" cy="593391"/>
          </a:xfrm>
          <a:prstGeom prst="rect">
            <a:avLst/>
          </a:prstGeom>
          <a:noFill/>
          <a:ln>
            <a:noFill/>
          </a:ln>
        </p:spPr>
        <p:txBody>
          <a:bodyPr spcFirstLastPara="1" wrap="square" lIns="14285" tIns="14285" rIns="14285" bIns="14285" anchor="t" anchorCtr="0">
            <a:noAutofit/>
          </a:bodyPr>
          <a:lstStyle/>
          <a:p>
            <a:pPr algn="just" defTabSz="142921"/>
            <a:r>
              <a:rPr lang="en-US" sz="438">
                <a:solidFill>
                  <a:srgbClr val="374151"/>
                </a:solidFill>
                <a:latin typeface="Calibri"/>
                <a:ea typeface="Calibri"/>
                <a:cs typeface="Calibri"/>
                <a:sym typeface="Calibri"/>
              </a:rPr>
              <a:t>The model exhibited a range of accuracies across different formations. Notably, it achieved higher accuracy in formations like Mannville, especially at larger Delta T values, reaching up to 0.92 at 6m. However, the model encountered challenges in formations with complex lithological characteristics, such as the t41 and McMurray formations, where lower accuracies were observed. These results suggest difficulties in accurately delineating boundaries in formations characterized by rapid lithological variations. The choice of data may have limited the model's effectiveness in distinguishing subtle formation changes, particularly in shaly sands, converting gamma ray logs into more interpretable variables such as Shaliness (VSH) could enhance the model. </a:t>
            </a:r>
            <a:endParaRPr sz="438">
              <a:solidFill>
                <a:srgbClr val="374151"/>
              </a:solidFill>
              <a:latin typeface="Calibri"/>
              <a:ea typeface="Calibri"/>
              <a:cs typeface="Calibri"/>
              <a:sym typeface="Calibri"/>
            </a:endParaRPr>
          </a:p>
          <a:p>
            <a:pPr algn="just" defTabSz="142921"/>
            <a:endParaRPr sz="438">
              <a:solidFill>
                <a:srgbClr val="374151"/>
              </a:solidFill>
              <a:latin typeface="Calibri"/>
              <a:ea typeface="Calibri"/>
              <a:cs typeface="Calibri"/>
              <a:sym typeface="Calibri"/>
            </a:endParaRPr>
          </a:p>
          <a:p>
            <a:pPr algn="just" defTabSz="142921"/>
            <a:endParaRPr sz="438">
              <a:solidFill>
                <a:srgbClr val="374151"/>
              </a:solidFill>
              <a:latin typeface="Calibri"/>
              <a:ea typeface="Calibri"/>
              <a:cs typeface="Calibri"/>
              <a:sym typeface="Calibri"/>
            </a:endParaRPr>
          </a:p>
          <a:p>
            <a:pPr algn="just" defTabSz="142921"/>
            <a:endParaRPr sz="438">
              <a:solidFill>
                <a:srgbClr val="374151"/>
              </a:solidFill>
              <a:latin typeface="Roboto"/>
              <a:ea typeface="Roboto"/>
              <a:cs typeface="Roboto"/>
              <a:sym typeface="Roboto"/>
            </a:endParaRPr>
          </a:p>
          <a:p>
            <a:pPr algn="just" defTabSz="142921"/>
            <a:endParaRPr sz="438">
              <a:solidFill>
                <a:srgbClr val="374151"/>
              </a:solidFill>
              <a:latin typeface="Roboto"/>
              <a:ea typeface="Roboto"/>
              <a:cs typeface="Roboto"/>
              <a:sym typeface="Roboto"/>
            </a:endParaRPr>
          </a:p>
          <a:p>
            <a:pPr algn="just" defTabSz="142921"/>
            <a:endParaRPr sz="438">
              <a:solidFill>
                <a:srgbClr val="374151"/>
              </a:solidFill>
              <a:latin typeface="Roboto"/>
              <a:ea typeface="Roboto"/>
              <a:cs typeface="Roboto"/>
              <a:sym typeface="Roboto"/>
            </a:endParaRPr>
          </a:p>
          <a:p>
            <a:pPr algn="just" defTabSz="142921"/>
            <a:endParaRPr sz="438">
              <a:solidFill>
                <a:srgbClr val="374151"/>
              </a:solidFill>
              <a:latin typeface="Roboto"/>
              <a:ea typeface="Roboto"/>
              <a:cs typeface="Roboto"/>
              <a:sym typeface="Roboto"/>
            </a:endParaRPr>
          </a:p>
          <a:p>
            <a:pPr algn="just" defTabSz="142921"/>
            <a:endParaRPr sz="438">
              <a:solidFill>
                <a:srgbClr val="374151"/>
              </a:solidFill>
              <a:latin typeface="Roboto"/>
              <a:ea typeface="Roboto"/>
              <a:cs typeface="Roboto"/>
              <a:sym typeface="Roboto"/>
            </a:endParaRPr>
          </a:p>
        </p:txBody>
      </p:sp>
      <p:sp>
        <p:nvSpPr>
          <p:cNvPr id="110" name="Google Shape;110;p1"/>
          <p:cNvSpPr txBox="1"/>
          <p:nvPr/>
        </p:nvSpPr>
        <p:spPr>
          <a:xfrm>
            <a:off x="5786437" y="730657"/>
            <a:ext cx="2041922" cy="1548141"/>
          </a:xfrm>
          <a:prstGeom prst="rect">
            <a:avLst/>
          </a:prstGeom>
          <a:noFill/>
          <a:ln>
            <a:noFill/>
          </a:ln>
        </p:spPr>
        <p:txBody>
          <a:bodyPr spcFirstLastPara="1" wrap="square" lIns="14285" tIns="14285" rIns="14285" bIns="14285" anchor="t" anchorCtr="0">
            <a:noAutofit/>
          </a:bodyPr>
          <a:lstStyle/>
          <a:p>
            <a:pPr algn="just" defTabSz="142921"/>
            <a:r>
              <a:rPr lang="en-US" sz="438">
                <a:latin typeface="Calibri"/>
                <a:ea typeface="Calibri"/>
                <a:cs typeface="Calibri"/>
                <a:sym typeface="Calibri"/>
              </a:rPr>
              <a:t>This research explored the use of a Random Forest algorithm for classifying geological picks into '1' (pick) or '0' (not a pick), with a comparative analysis against geologists' picks revealing the algorithm's accuracy and recall. Systematic tuning, including adjustments in maximum depths and minimum data points per node, was key to optimizing performance.</a:t>
            </a:r>
            <a:endParaRPr sz="438">
              <a:latin typeface="Calibri"/>
              <a:ea typeface="Calibri"/>
              <a:cs typeface="Calibri"/>
              <a:sym typeface="Calibri"/>
            </a:endParaRPr>
          </a:p>
          <a:p>
            <a:pPr algn="just" defTabSz="142921"/>
            <a:endParaRPr sz="438">
              <a:latin typeface="Calibri"/>
              <a:ea typeface="Calibri"/>
              <a:cs typeface="Calibri"/>
              <a:sym typeface="Calibri"/>
            </a:endParaRPr>
          </a:p>
          <a:p>
            <a:pPr algn="just" defTabSz="142921"/>
            <a:r>
              <a:rPr lang="en-US" sz="438">
                <a:latin typeface="Calibri"/>
                <a:ea typeface="Calibri"/>
                <a:cs typeface="Calibri"/>
                <a:sym typeface="Calibri"/>
              </a:rPr>
              <a:t>Further, the integration of a U-Net architecture offered a comprehensive view of geological features, capturing both broad trends and detailed structures at various depths. The model's specialized inception modules with dilated convolutions were instrumental in focusing on finer details essential for precise formation top predictions. </a:t>
            </a:r>
            <a:endParaRPr sz="438">
              <a:latin typeface="Calibri"/>
              <a:ea typeface="Calibri"/>
              <a:cs typeface="Calibri"/>
              <a:sym typeface="Calibri"/>
            </a:endParaRPr>
          </a:p>
          <a:p>
            <a:pPr algn="just" defTabSz="142921"/>
            <a:r>
              <a:rPr lang="en-US" sz="438">
                <a:latin typeface="Calibri"/>
                <a:ea typeface="Calibri"/>
                <a:cs typeface="Calibri"/>
                <a:sym typeface="Calibri"/>
              </a:rPr>
              <a:t>A soft attention mechanism was also incorporated, enhancing model interpretability. This mechanism, using element-wise multiplication based on attention scores from global and local views, variably weighted elements to influence the final prediction.</a:t>
            </a:r>
            <a:endParaRPr sz="438">
              <a:latin typeface="Calibri"/>
              <a:ea typeface="Calibri"/>
              <a:cs typeface="Calibri"/>
              <a:sym typeface="Calibri"/>
            </a:endParaRPr>
          </a:p>
          <a:p>
            <a:pPr algn="just" defTabSz="142921"/>
            <a:endParaRPr sz="438">
              <a:latin typeface="Calibri"/>
              <a:ea typeface="Calibri"/>
              <a:cs typeface="Calibri"/>
              <a:sym typeface="Calibri"/>
            </a:endParaRPr>
          </a:p>
          <a:p>
            <a:pPr algn="just" defTabSz="142921"/>
            <a:r>
              <a:rPr lang="en-US" sz="438">
                <a:latin typeface="Calibri"/>
                <a:ea typeface="Calibri"/>
                <a:cs typeface="Calibri"/>
                <a:sym typeface="Calibri"/>
              </a:rPr>
              <a:t>In summary, this research sheds light on the effectiveness of algorithmic approaches and architectural choices in geological predictions, while also acknowledging the challenges encountered. Future work should focus on better handling lithologically complex formations, experimenting with alternative log data transformations, and adding more interpretable variables. Continued collaboration between data scientists and geologists is vital for improving the accuracy and practicality of geological predictions in real-world applications.</a:t>
            </a:r>
            <a:endParaRPr sz="438">
              <a:latin typeface="Calibri"/>
              <a:ea typeface="Calibri"/>
              <a:cs typeface="Calibri"/>
              <a:sym typeface="Calibri"/>
            </a:endParaRPr>
          </a:p>
          <a:p>
            <a:pPr algn="just" defTabSz="142921"/>
            <a:endParaRPr sz="438">
              <a:latin typeface="Calibri"/>
              <a:ea typeface="Calibri"/>
              <a:cs typeface="Calibri"/>
              <a:sym typeface="Calibri"/>
            </a:endParaRPr>
          </a:p>
          <a:p>
            <a:pPr algn="just" defTabSz="142921"/>
            <a:endParaRPr sz="438">
              <a:latin typeface="Calibri"/>
              <a:ea typeface="Calibri"/>
              <a:cs typeface="Calibri"/>
              <a:sym typeface="Calibri"/>
            </a:endParaRPr>
          </a:p>
          <a:p>
            <a:pPr algn="just" defTabSz="142921"/>
            <a:endParaRPr sz="438">
              <a:latin typeface="Calibri"/>
              <a:ea typeface="Calibri"/>
              <a:cs typeface="Calibri"/>
              <a:sym typeface="Calibri"/>
            </a:endParaRPr>
          </a:p>
          <a:p>
            <a:pPr algn="just" defTabSz="142921"/>
            <a:endParaRPr sz="438">
              <a:latin typeface="Calibri"/>
              <a:ea typeface="Calibri"/>
              <a:cs typeface="Calibri"/>
              <a:sym typeface="Calibri"/>
            </a:endParaRPr>
          </a:p>
          <a:p>
            <a:pPr algn="just" defTabSz="142921"/>
            <a:endParaRPr sz="438">
              <a:latin typeface="Calibri"/>
              <a:ea typeface="Calibri"/>
              <a:cs typeface="Calibri"/>
              <a:sym typeface="Calibri"/>
            </a:endParaRPr>
          </a:p>
          <a:p>
            <a:pPr defTabSz="142921"/>
            <a:endParaRPr sz="438">
              <a:latin typeface="Calibri"/>
              <a:ea typeface="Calibri"/>
              <a:cs typeface="Calibri"/>
              <a:sym typeface="Calibri"/>
            </a:endParaRPr>
          </a:p>
        </p:txBody>
      </p:sp>
      <p:pic>
        <p:nvPicPr>
          <p:cNvPr id="111" name="Google Shape;111;p1"/>
          <p:cNvPicPr preferRelativeResize="0"/>
          <p:nvPr/>
        </p:nvPicPr>
        <p:blipFill>
          <a:blip r:embed="rId6">
            <a:alphaModFix/>
          </a:blip>
          <a:stretch>
            <a:fillRect/>
          </a:stretch>
        </p:blipFill>
        <p:spPr>
          <a:xfrm>
            <a:off x="1779434" y="3335185"/>
            <a:ext cx="1139859" cy="635387"/>
          </a:xfrm>
          <a:prstGeom prst="rect">
            <a:avLst/>
          </a:prstGeom>
          <a:noFill/>
          <a:ln>
            <a:noFill/>
          </a:ln>
        </p:spPr>
      </p:pic>
      <p:sp>
        <p:nvSpPr>
          <p:cNvPr id="112" name="Google Shape;112;p1"/>
          <p:cNvSpPr txBox="1"/>
          <p:nvPr/>
        </p:nvSpPr>
        <p:spPr>
          <a:xfrm>
            <a:off x="5804297" y="4168055"/>
            <a:ext cx="2024063" cy="757406"/>
          </a:xfrm>
          <a:prstGeom prst="rect">
            <a:avLst/>
          </a:prstGeom>
          <a:noFill/>
          <a:ln>
            <a:noFill/>
          </a:ln>
        </p:spPr>
        <p:txBody>
          <a:bodyPr spcFirstLastPara="1" wrap="square" lIns="14285" tIns="14285" rIns="14285" bIns="14285" anchor="t" anchorCtr="0">
            <a:noAutofit/>
          </a:bodyPr>
          <a:lstStyle/>
          <a:p>
            <a:pPr defTabSz="142921"/>
            <a:r>
              <a:rPr lang="en-US" sz="438">
                <a:latin typeface="Calibri"/>
                <a:ea typeface="Calibri"/>
                <a:cs typeface="Calibri"/>
                <a:sym typeface="Calibri"/>
              </a:rPr>
              <a:t>Abubakar, A., Kulkarni, M., &amp; Kaul, A. (Year). Soft Attention Convolutional Neural Networks for Rare Event Detection in Sequences. Schlumberger, USA.</a:t>
            </a:r>
            <a:endParaRPr sz="438">
              <a:latin typeface="Calibri"/>
              <a:ea typeface="Calibri"/>
              <a:cs typeface="Calibri"/>
              <a:sym typeface="Calibri"/>
            </a:endParaRPr>
          </a:p>
          <a:p>
            <a:pPr defTabSz="142921"/>
            <a:endParaRPr sz="438">
              <a:latin typeface="Calibri"/>
              <a:ea typeface="Calibri"/>
              <a:cs typeface="Calibri"/>
              <a:sym typeface="Calibri"/>
            </a:endParaRPr>
          </a:p>
          <a:p>
            <a:pPr defTabSz="142921"/>
            <a:r>
              <a:rPr lang="en-US" sz="438">
                <a:latin typeface="Calibri"/>
                <a:ea typeface="Calibri"/>
                <a:cs typeface="Calibri"/>
                <a:sym typeface="Calibri"/>
              </a:rPr>
              <a:t>Szegedy, C., Liu, W., Jia, Y., Sermanet, P., Reed, S., Anguelov, D., Erhan, D., Vanhoucke, V., &amp; Rabinovich, A. (2015). Going deeper with convolutions. Presented at The IEEE Conference on Computer Vision and Pattern Recognition (CVPR).</a:t>
            </a:r>
            <a:endParaRPr sz="438">
              <a:latin typeface="Calibri"/>
              <a:ea typeface="Calibri"/>
              <a:cs typeface="Calibri"/>
              <a:sym typeface="Calibri"/>
            </a:endParaRPr>
          </a:p>
          <a:p>
            <a:pPr defTabSz="142921"/>
            <a:endParaRPr sz="438">
              <a:latin typeface="Calibri"/>
              <a:ea typeface="Calibri"/>
              <a:cs typeface="Calibri"/>
              <a:sym typeface="Calibri"/>
            </a:endParaRPr>
          </a:p>
          <a:p>
            <a:pPr defTabSz="142921"/>
            <a:r>
              <a:rPr lang="en-US" sz="438">
                <a:latin typeface="Calibri"/>
                <a:ea typeface="Calibri"/>
                <a:cs typeface="Calibri"/>
                <a:sym typeface="Calibri"/>
              </a:rPr>
              <a:t>Chen, L.-C., Yang, J., Wang, W., Xu, W., &amp; Yuille, A.L. (2016). Attention to Scale: Scale-aware Semantic Image Segmentation. Proceedings of the IEEE conference on computer vision and pattern recognition, 3640–3649.</a:t>
            </a:r>
            <a:endParaRPr sz="438">
              <a:latin typeface="Calibri"/>
              <a:ea typeface="Calibri"/>
              <a:cs typeface="Calibri"/>
              <a:sym typeface="Calibri"/>
            </a:endParaRPr>
          </a:p>
          <a:p>
            <a:pPr defTabSz="142921"/>
            <a:endParaRPr sz="438">
              <a:latin typeface="Calibri"/>
              <a:ea typeface="Calibri"/>
              <a:cs typeface="Calibri"/>
              <a:sym typeface="Calibri"/>
            </a:endParaRPr>
          </a:p>
          <a:p>
            <a:pPr defTabSz="142921"/>
            <a:endParaRPr sz="438">
              <a:latin typeface="Calibri"/>
              <a:ea typeface="Calibri"/>
              <a:cs typeface="Calibri"/>
              <a:sym typeface="Calibri"/>
            </a:endParaRPr>
          </a:p>
        </p:txBody>
      </p:sp>
      <p:pic>
        <p:nvPicPr>
          <p:cNvPr id="113" name="Google Shape;113;p1"/>
          <p:cNvPicPr preferRelativeResize="0"/>
          <p:nvPr/>
        </p:nvPicPr>
        <p:blipFill>
          <a:blip r:embed="rId7">
            <a:alphaModFix/>
          </a:blip>
          <a:stretch>
            <a:fillRect/>
          </a:stretch>
        </p:blipFill>
        <p:spPr>
          <a:xfrm>
            <a:off x="3624183" y="3137671"/>
            <a:ext cx="1679307" cy="1201169"/>
          </a:xfrm>
          <a:prstGeom prst="rect">
            <a:avLst/>
          </a:prstGeom>
          <a:noFill/>
          <a:ln w="12700" cap="flat" cmpd="sng">
            <a:solidFill>
              <a:srgbClr val="1C3052"/>
            </a:solidFill>
            <a:prstDash val="solid"/>
            <a:miter lim="8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6"/>
          <p:cNvSpPr txBox="1">
            <a:spLocks noGrp="1"/>
          </p:cNvSpPr>
          <p:nvPr>
            <p:ph type="title"/>
          </p:nvPr>
        </p:nvSpPr>
        <p:spPr>
          <a:xfrm>
            <a:off x="925238" y="338050"/>
            <a:ext cx="7958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CNN Model Recall - Precision - F1  Scores for Predictions</a:t>
            </a:r>
            <a:endParaRPr/>
          </a:p>
        </p:txBody>
      </p:sp>
      <p:grpSp>
        <p:nvGrpSpPr>
          <p:cNvPr id="344" name="Google Shape;344;p46"/>
          <p:cNvGrpSpPr/>
          <p:nvPr/>
        </p:nvGrpSpPr>
        <p:grpSpPr>
          <a:xfrm>
            <a:off x="2035329" y="1110420"/>
            <a:ext cx="5738532" cy="3510456"/>
            <a:chOff x="2510575" y="1501050"/>
            <a:chExt cx="3764700" cy="2693100"/>
          </a:xfrm>
        </p:grpSpPr>
        <p:sp>
          <p:nvSpPr>
            <p:cNvPr id="345" name="Google Shape;345;p46"/>
            <p:cNvSpPr/>
            <p:nvPr/>
          </p:nvSpPr>
          <p:spPr>
            <a:xfrm>
              <a:off x="2510575" y="1501050"/>
              <a:ext cx="3764700" cy="2693100"/>
            </a:xfrm>
            <a:prstGeom prst="rect">
              <a:avLst/>
            </a:prstGeom>
            <a:solidFill>
              <a:schemeClr val="lt1"/>
            </a:solidFill>
            <a:ln w="12700" cap="flat" cmpd="sng">
              <a:solidFill>
                <a:srgbClr val="1C305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pic>
          <p:nvPicPr>
            <p:cNvPr id="346" name="Google Shape;346;p46"/>
            <p:cNvPicPr preferRelativeResize="0"/>
            <p:nvPr/>
          </p:nvPicPr>
          <p:blipFill>
            <a:blip r:embed="rId3">
              <a:alphaModFix/>
            </a:blip>
            <a:stretch>
              <a:fillRect/>
            </a:stretch>
          </p:blipFill>
          <p:spPr>
            <a:xfrm>
              <a:off x="2557375" y="1534675"/>
              <a:ext cx="3671100" cy="2625850"/>
            </a:xfrm>
            <a:prstGeom prst="rect">
              <a:avLst/>
            </a:prstGeom>
            <a:noFill/>
            <a:ln w="12700" cap="flat" cmpd="sng">
              <a:solidFill>
                <a:srgbClr val="1C3052"/>
              </a:solidFill>
              <a:prstDash val="solid"/>
              <a:miter lim="8000"/>
              <a:headEnd type="none" w="sm" len="sm"/>
              <a:tailEnd type="none" w="sm" len="sm"/>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7"/>
          <p:cNvSpPr txBox="1">
            <a:spLocks noGrp="1"/>
          </p:cNvSpPr>
          <p:nvPr>
            <p:ph type="title"/>
          </p:nvPr>
        </p:nvSpPr>
        <p:spPr>
          <a:xfrm>
            <a:off x="1336825" y="7319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Conclusions</a:t>
            </a:r>
            <a:endParaRPr/>
          </a:p>
        </p:txBody>
      </p:sp>
      <p:sp>
        <p:nvSpPr>
          <p:cNvPr id="352" name="Google Shape;352;p47"/>
          <p:cNvSpPr txBox="1">
            <a:spLocks noGrp="1"/>
          </p:cNvSpPr>
          <p:nvPr>
            <p:ph type="body" idx="1"/>
          </p:nvPr>
        </p:nvSpPr>
        <p:spPr>
          <a:xfrm>
            <a:off x="543075" y="914525"/>
            <a:ext cx="4522500" cy="3589200"/>
          </a:xfrm>
          <a:prstGeom prst="rect">
            <a:avLst/>
          </a:prstGeom>
        </p:spPr>
        <p:txBody>
          <a:bodyPr spcFirstLastPara="1" wrap="square" lIns="91425" tIns="91425" rIns="91425" bIns="91425" anchor="t" anchorCtr="0">
            <a:normAutofit fontScale="92500"/>
          </a:bodyPr>
          <a:lstStyle/>
          <a:p>
            <a:pPr marL="0" lvl="0" indent="0" algn="l" rtl="0">
              <a:lnSpc>
                <a:spcPct val="115000"/>
              </a:lnSpc>
              <a:spcBef>
                <a:spcPts val="0"/>
              </a:spcBef>
              <a:spcAft>
                <a:spcPts val="0"/>
              </a:spcAft>
              <a:buNone/>
            </a:pPr>
            <a:endParaRPr/>
          </a:p>
          <a:p>
            <a:pPr marL="457200" lvl="0" indent="-311150" algn="l" rtl="0">
              <a:lnSpc>
                <a:spcPct val="115000"/>
              </a:lnSpc>
              <a:spcBef>
                <a:spcPts val="1200"/>
              </a:spcBef>
              <a:spcAft>
                <a:spcPts val="0"/>
              </a:spcAft>
              <a:buSzPts val="1300"/>
              <a:buChar char="-"/>
            </a:pPr>
            <a:r>
              <a:rPr lang="en"/>
              <a:t>The current CNN model provides decent accuracy within 20ft, but there is still room for improvement ranging from .40-.92 within 20ft (~6m)</a:t>
            </a:r>
            <a:endParaRPr/>
          </a:p>
          <a:p>
            <a:pPr marL="457200" lvl="0" indent="-311150" algn="l" rtl="0">
              <a:lnSpc>
                <a:spcPct val="115000"/>
              </a:lnSpc>
              <a:spcBef>
                <a:spcPts val="0"/>
              </a:spcBef>
              <a:spcAft>
                <a:spcPts val="0"/>
              </a:spcAft>
              <a:buSzPts val="1300"/>
              <a:buChar char="-"/>
            </a:pPr>
            <a:r>
              <a:rPr lang="en"/>
              <a:t>Random Forest F1 scores ranged from .28-.85 within 20ft (~6m)</a:t>
            </a:r>
            <a:endParaRPr/>
          </a:p>
          <a:p>
            <a:pPr marL="457200" lvl="0" indent="-311150" algn="l" rtl="0">
              <a:lnSpc>
                <a:spcPct val="115000"/>
              </a:lnSpc>
              <a:spcBef>
                <a:spcPts val="0"/>
              </a:spcBef>
              <a:spcAft>
                <a:spcPts val="0"/>
              </a:spcAft>
              <a:buSzPts val="1300"/>
              <a:buChar char="-"/>
            </a:pPr>
            <a:r>
              <a:rPr lang="en"/>
              <a:t>The models poor accuracy could be the result of imbedded lithology with rapid variations which is typical in Shaly Sands. </a:t>
            </a:r>
            <a:endParaRPr/>
          </a:p>
          <a:p>
            <a:pPr marL="457200" lvl="0" indent="-311150" algn="l" rtl="0">
              <a:lnSpc>
                <a:spcPct val="115000"/>
              </a:lnSpc>
              <a:spcBef>
                <a:spcPts val="0"/>
              </a:spcBef>
              <a:spcAft>
                <a:spcPts val="0"/>
              </a:spcAft>
              <a:buSzPts val="1300"/>
              <a:buChar char="-"/>
            </a:pPr>
            <a:r>
              <a:rPr lang="en"/>
              <a:t>The Athabasca Oil Sands area is more homogeneous than the Bakken and Permian Basins making it more difficult to distinguish between formations </a:t>
            </a:r>
            <a:endParaRPr/>
          </a:p>
          <a:p>
            <a:pPr marL="457200" lvl="0" indent="-311150" algn="l" rtl="0">
              <a:lnSpc>
                <a:spcPct val="115000"/>
              </a:lnSpc>
              <a:spcBef>
                <a:spcPts val="0"/>
              </a:spcBef>
              <a:spcAft>
                <a:spcPts val="0"/>
              </a:spcAft>
              <a:buSzPts val="1300"/>
              <a:buChar char="-"/>
            </a:pPr>
            <a:r>
              <a:rPr lang="en"/>
              <a:t>These variations can make it challenging to identify distinct formation boundaries accurately. </a:t>
            </a:r>
            <a:endParaRPr/>
          </a:p>
          <a:p>
            <a:pPr marL="457200" lvl="0" indent="-311150" algn="l" rtl="0">
              <a:lnSpc>
                <a:spcPct val="115000"/>
              </a:lnSpc>
              <a:spcBef>
                <a:spcPts val="0"/>
              </a:spcBef>
              <a:spcAft>
                <a:spcPts val="0"/>
              </a:spcAft>
              <a:buSzPts val="1300"/>
              <a:buChar char="-"/>
            </a:pPr>
            <a:r>
              <a:rPr lang="en"/>
              <a:t>Future work could be done to test Shaliness (VSH) logs, which may help the models identify these top  in shaly sand formations like the data suggests</a:t>
            </a:r>
            <a:endParaRPr/>
          </a:p>
        </p:txBody>
      </p:sp>
      <p:pic>
        <p:nvPicPr>
          <p:cNvPr id="353" name="Google Shape;353;p47"/>
          <p:cNvPicPr preferRelativeResize="0"/>
          <p:nvPr/>
        </p:nvPicPr>
        <p:blipFill>
          <a:blip r:embed="rId3">
            <a:alphaModFix/>
          </a:blip>
          <a:stretch>
            <a:fillRect/>
          </a:stretch>
        </p:blipFill>
        <p:spPr>
          <a:xfrm>
            <a:off x="5065575" y="876987"/>
            <a:ext cx="3598924" cy="37317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8"/>
          <p:cNvSpPr txBox="1">
            <a:spLocks noGrp="1"/>
          </p:cNvSpPr>
          <p:nvPr>
            <p:ph type="ctrTitle"/>
          </p:nvPr>
        </p:nvSpPr>
        <p:spPr>
          <a:xfrm>
            <a:off x="3571225" y="399825"/>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00"/>
              <a:t>Predicting Formation Tops in the Canadian Athabasca Oil Sands Area </a:t>
            </a:r>
            <a:endParaRPr sz="2700"/>
          </a:p>
          <a:p>
            <a:pPr marL="0" lvl="0" indent="0" algn="l" rtl="0">
              <a:spcBef>
                <a:spcPts val="0"/>
              </a:spcBef>
              <a:spcAft>
                <a:spcPts val="0"/>
              </a:spcAft>
              <a:buSzPts val="990"/>
              <a:buNone/>
            </a:pPr>
            <a:endParaRPr sz="2700"/>
          </a:p>
        </p:txBody>
      </p:sp>
      <p:pic>
        <p:nvPicPr>
          <p:cNvPr id="285" name="Google Shape;285;p38"/>
          <p:cNvPicPr preferRelativeResize="0"/>
          <p:nvPr/>
        </p:nvPicPr>
        <p:blipFill rotWithShape="1">
          <a:blip r:embed="rId3">
            <a:alphaModFix/>
          </a:blip>
          <a:srcRect t="15725" r="15725"/>
          <a:stretch/>
        </p:blipFill>
        <p:spPr>
          <a:xfrm>
            <a:off x="3822975" y="2149625"/>
            <a:ext cx="4390125" cy="2864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Background</a:t>
            </a:r>
            <a:endParaRPr/>
          </a:p>
        </p:txBody>
      </p:sp>
      <p:sp>
        <p:nvSpPr>
          <p:cNvPr id="291" name="Google Shape;291;p39"/>
          <p:cNvSpPr txBox="1">
            <a:spLocks noGrp="1"/>
          </p:cNvSpPr>
          <p:nvPr>
            <p:ph type="body" idx="1"/>
          </p:nvPr>
        </p:nvSpPr>
        <p:spPr>
          <a:xfrm>
            <a:off x="419450" y="1397300"/>
            <a:ext cx="4427700" cy="3138000"/>
          </a:xfrm>
          <a:prstGeom prst="rect">
            <a:avLst/>
          </a:prstGeom>
        </p:spPr>
        <p:txBody>
          <a:bodyPr spcFirstLastPara="1" wrap="square" lIns="91425" tIns="91425" rIns="91425" bIns="91425" anchor="t" anchorCtr="0">
            <a:normAutofit fontScale="77500" lnSpcReduction="20000"/>
          </a:bodyPr>
          <a:lstStyle/>
          <a:p>
            <a:pPr marL="0" lvl="0" indent="0" algn="l" rtl="0">
              <a:spcBef>
                <a:spcPts val="1200"/>
              </a:spcBef>
              <a:spcAft>
                <a:spcPts val="0"/>
              </a:spcAft>
              <a:buNone/>
            </a:pPr>
            <a:r>
              <a:rPr lang="en" sz="1600"/>
              <a:t>Determining formation tops are traditionally a subjective process performed by Petrophysicists and Geologists</a:t>
            </a:r>
            <a:endParaRPr sz="1600"/>
          </a:p>
          <a:p>
            <a:pPr marL="0" lvl="0" indent="0" algn="l" rtl="0">
              <a:spcBef>
                <a:spcPts val="1200"/>
              </a:spcBef>
              <a:spcAft>
                <a:spcPts val="0"/>
              </a:spcAft>
              <a:buNone/>
            </a:pPr>
            <a:r>
              <a:rPr lang="en" sz="1600"/>
              <a:t>Compares logs from the target well with logs from neighboring wells and select a top</a:t>
            </a:r>
            <a:endParaRPr sz="1600"/>
          </a:p>
          <a:p>
            <a:pPr marL="0" lvl="0" indent="0" algn="l" rtl="0">
              <a:spcBef>
                <a:spcPts val="1200"/>
              </a:spcBef>
              <a:spcAft>
                <a:spcPts val="0"/>
              </a:spcAft>
              <a:buNone/>
            </a:pPr>
            <a:r>
              <a:rPr lang="en" sz="1600"/>
              <a:t>This subjectivity can lead to inconsistencies in marker identification.</a:t>
            </a:r>
            <a:endParaRPr sz="1600"/>
          </a:p>
          <a:p>
            <a:pPr marL="0" lvl="0" indent="0" algn="l" rtl="0">
              <a:spcBef>
                <a:spcPts val="1200"/>
              </a:spcBef>
              <a:spcAft>
                <a:spcPts val="0"/>
              </a:spcAft>
              <a:buNone/>
            </a:pPr>
            <a:r>
              <a:rPr lang="en" sz="1600"/>
              <a:t>Different geologists may make different picks for the same formations.</a:t>
            </a:r>
            <a:endParaRPr sz="1600"/>
          </a:p>
          <a:p>
            <a:pPr marL="0" lvl="0" indent="0" algn="l" rtl="0">
              <a:spcBef>
                <a:spcPts val="1200"/>
              </a:spcBef>
              <a:spcAft>
                <a:spcPts val="1200"/>
              </a:spcAft>
              <a:buNone/>
            </a:pPr>
            <a:r>
              <a:rPr lang="en" sz="1600"/>
              <a:t>Therefore there is a need for ML tools that can accurately make these predictions</a:t>
            </a:r>
            <a:endParaRPr sz="1600"/>
          </a:p>
        </p:txBody>
      </p:sp>
      <p:pic>
        <p:nvPicPr>
          <p:cNvPr id="292" name="Google Shape;292;p39"/>
          <p:cNvPicPr preferRelativeResize="0"/>
          <p:nvPr/>
        </p:nvPicPr>
        <p:blipFill>
          <a:blip r:embed="rId3">
            <a:alphaModFix/>
          </a:blip>
          <a:stretch>
            <a:fillRect/>
          </a:stretch>
        </p:blipFill>
        <p:spPr>
          <a:xfrm rot="5400000">
            <a:off x="6395825" y="2579400"/>
            <a:ext cx="3593674" cy="753875"/>
          </a:xfrm>
          <a:prstGeom prst="rect">
            <a:avLst/>
          </a:prstGeom>
          <a:noFill/>
          <a:ln>
            <a:noFill/>
          </a:ln>
        </p:spPr>
      </p:pic>
      <p:pic>
        <p:nvPicPr>
          <p:cNvPr id="293" name="Google Shape;293;p39"/>
          <p:cNvPicPr preferRelativeResize="0"/>
          <p:nvPr/>
        </p:nvPicPr>
        <p:blipFill>
          <a:blip r:embed="rId4">
            <a:alphaModFix/>
          </a:blip>
          <a:stretch>
            <a:fillRect/>
          </a:stretch>
        </p:blipFill>
        <p:spPr>
          <a:xfrm>
            <a:off x="4963362" y="1112088"/>
            <a:ext cx="2453513" cy="3593675"/>
          </a:xfrm>
          <a:prstGeom prst="rect">
            <a:avLst/>
          </a:prstGeom>
          <a:noFill/>
          <a:ln>
            <a:noFill/>
          </a:ln>
        </p:spPr>
      </p:pic>
      <p:cxnSp>
        <p:nvCxnSpPr>
          <p:cNvPr id="294" name="Google Shape;294;p39"/>
          <p:cNvCxnSpPr/>
          <p:nvPr/>
        </p:nvCxnSpPr>
        <p:spPr>
          <a:xfrm>
            <a:off x="7694300" y="2828675"/>
            <a:ext cx="1195500" cy="0"/>
          </a:xfrm>
          <a:prstGeom prst="straightConnector1">
            <a:avLst/>
          </a:prstGeom>
          <a:noFill/>
          <a:ln w="38100" cap="flat" cmpd="sng">
            <a:solidFill>
              <a:srgbClr val="FF0000"/>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Related Works</a:t>
            </a:r>
            <a:endParaRPr/>
          </a:p>
        </p:txBody>
      </p:sp>
      <p:pic>
        <p:nvPicPr>
          <p:cNvPr id="300" name="Google Shape;300;p40"/>
          <p:cNvPicPr preferRelativeResize="0"/>
          <p:nvPr/>
        </p:nvPicPr>
        <p:blipFill>
          <a:blip r:embed="rId3">
            <a:alphaModFix/>
          </a:blip>
          <a:stretch>
            <a:fillRect/>
          </a:stretch>
        </p:blipFill>
        <p:spPr>
          <a:xfrm>
            <a:off x="311700" y="1017725"/>
            <a:ext cx="4502481" cy="4001799"/>
          </a:xfrm>
          <a:prstGeom prst="rect">
            <a:avLst/>
          </a:prstGeom>
          <a:noFill/>
          <a:ln>
            <a:noFill/>
          </a:ln>
        </p:spPr>
      </p:pic>
      <p:sp>
        <p:nvSpPr>
          <p:cNvPr id="301" name="Google Shape;301;p40"/>
          <p:cNvSpPr txBox="1"/>
          <p:nvPr/>
        </p:nvSpPr>
        <p:spPr>
          <a:xfrm>
            <a:off x="5237150" y="3946000"/>
            <a:ext cx="3531000" cy="10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rPr>
              <a:t>https://onepetro.org/SPEATCE/proceedings-abstract/21ATCE/2-21ATCE/D022S089R002/469311</a:t>
            </a:r>
            <a:endParaRPr sz="800">
              <a:solidFill>
                <a:schemeClr val="dk1"/>
              </a:solidFill>
            </a:endParaRPr>
          </a:p>
        </p:txBody>
      </p:sp>
      <p:sp>
        <p:nvSpPr>
          <p:cNvPr id="302" name="Google Shape;302;p40"/>
          <p:cNvSpPr txBox="1"/>
          <p:nvPr/>
        </p:nvSpPr>
        <p:spPr>
          <a:xfrm>
            <a:off x="5272150" y="1074000"/>
            <a:ext cx="3704700" cy="36543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Our project was heavily influenced by this SPE paper from SLB by Abubakar et al.</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0" lvl="0" indent="0" algn="l" rtl="0">
              <a:spcBef>
                <a:spcPts val="0"/>
              </a:spcBef>
              <a:spcAft>
                <a:spcPts val="0"/>
              </a:spcAft>
              <a:buNone/>
            </a:pPr>
            <a:r>
              <a:rPr lang="en" sz="1300">
                <a:solidFill>
                  <a:schemeClr val="lt1"/>
                </a:solidFill>
                <a:latin typeface="Lato"/>
                <a:ea typeface="Lato"/>
                <a:cs typeface="Lato"/>
                <a:sym typeface="Lato"/>
              </a:rPr>
              <a:t>In their study they used a CNN with a soft attention mechanism to predict formation tops with up to 98% accuracy within 20 ft of the ground truth</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0" lvl="0" indent="0" algn="l" rtl="0">
              <a:spcBef>
                <a:spcPts val="0"/>
              </a:spcBef>
              <a:spcAft>
                <a:spcPts val="0"/>
              </a:spcAft>
              <a:buNone/>
            </a:pPr>
            <a:r>
              <a:rPr lang="en" sz="1300">
                <a:solidFill>
                  <a:schemeClr val="lt1"/>
                </a:solidFill>
                <a:latin typeface="Lato"/>
                <a:ea typeface="Lato"/>
                <a:cs typeface="Lato"/>
                <a:sym typeface="Lato"/>
              </a:rPr>
              <a:t>They used Density, Resistivity, and Gamma Ray logs to make formation top predictions</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0" lvl="0" indent="0" algn="l" rtl="0">
              <a:spcBef>
                <a:spcPts val="0"/>
              </a:spcBef>
              <a:spcAft>
                <a:spcPts val="0"/>
              </a:spcAft>
              <a:buNone/>
            </a:pPr>
            <a:r>
              <a:rPr lang="en" sz="1300">
                <a:solidFill>
                  <a:schemeClr val="lt1"/>
                </a:solidFill>
                <a:latin typeface="Lato"/>
                <a:ea typeface="Lato"/>
                <a:cs typeface="Lato"/>
                <a:sym typeface="Lato"/>
              </a:rPr>
              <a:t>Our goal was to mimic their process and achieve 90% or greater F1 score within 20 ft (~6m). </a:t>
            </a:r>
            <a:endParaRPr sz="13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1"/>
          <p:cNvSpPr txBox="1">
            <a:spLocks noGrp="1"/>
          </p:cNvSpPr>
          <p:nvPr>
            <p:ph type="title"/>
          </p:nvPr>
        </p:nvSpPr>
        <p:spPr>
          <a:xfrm>
            <a:off x="1297500" y="393750"/>
            <a:ext cx="7038900" cy="60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Data</a:t>
            </a:r>
            <a:endParaRPr/>
          </a:p>
        </p:txBody>
      </p:sp>
      <p:sp>
        <p:nvSpPr>
          <p:cNvPr id="308" name="Google Shape;308;p41"/>
          <p:cNvSpPr txBox="1">
            <a:spLocks noGrp="1"/>
          </p:cNvSpPr>
          <p:nvPr>
            <p:ph type="body" idx="1"/>
          </p:nvPr>
        </p:nvSpPr>
        <p:spPr>
          <a:xfrm>
            <a:off x="296050" y="1389725"/>
            <a:ext cx="4063500" cy="3675900"/>
          </a:xfrm>
          <a:prstGeom prst="rect">
            <a:avLst/>
          </a:prstGeom>
          <a:ln>
            <a:noFill/>
          </a:ln>
        </p:spPr>
        <p:txBody>
          <a:bodyPr spcFirstLastPara="1" wrap="square" lIns="91425" tIns="91425" rIns="91425" bIns="91425" anchor="t" anchorCtr="0">
            <a:normAutofit/>
          </a:bodyPr>
          <a:lstStyle/>
          <a:p>
            <a:pPr marL="457200" lvl="0" indent="-323056" algn="l" rtl="0">
              <a:lnSpc>
                <a:spcPct val="95000"/>
              </a:lnSpc>
              <a:spcBef>
                <a:spcPts val="0"/>
              </a:spcBef>
              <a:spcAft>
                <a:spcPts val="0"/>
              </a:spcAft>
              <a:buSzPts val="1488"/>
              <a:buChar char="●"/>
            </a:pPr>
            <a:r>
              <a:rPr lang="en" sz="1487"/>
              <a:t>We have 14 formations in the Data</a:t>
            </a:r>
            <a:endParaRPr sz="1487"/>
          </a:p>
          <a:p>
            <a:pPr marL="457200" lvl="0" indent="-323056" algn="l" rtl="0">
              <a:lnSpc>
                <a:spcPct val="95000"/>
              </a:lnSpc>
              <a:spcBef>
                <a:spcPts val="1000"/>
              </a:spcBef>
              <a:spcAft>
                <a:spcPts val="0"/>
              </a:spcAft>
              <a:buSzPts val="1488"/>
              <a:buChar char="●"/>
            </a:pPr>
            <a:r>
              <a:rPr lang="en" sz="1487"/>
              <a:t>Each formation has training and testing logs that were filtered for quality</a:t>
            </a:r>
            <a:endParaRPr sz="1302"/>
          </a:p>
          <a:p>
            <a:pPr marL="914400" lvl="1" indent="-324008" algn="l" rtl="0">
              <a:lnSpc>
                <a:spcPct val="95000"/>
              </a:lnSpc>
              <a:spcBef>
                <a:spcPts val="1000"/>
              </a:spcBef>
              <a:spcAft>
                <a:spcPts val="0"/>
              </a:spcAft>
              <a:buSzPts val="1503"/>
              <a:buChar char="○"/>
            </a:pPr>
            <a:r>
              <a:rPr lang="en" sz="1502"/>
              <a:t>150 well logs for training</a:t>
            </a:r>
            <a:endParaRPr sz="1502"/>
          </a:p>
          <a:p>
            <a:pPr marL="914400" lvl="1" indent="-324008" algn="l" rtl="0">
              <a:lnSpc>
                <a:spcPct val="95000"/>
              </a:lnSpc>
              <a:spcBef>
                <a:spcPts val="1000"/>
              </a:spcBef>
              <a:spcAft>
                <a:spcPts val="0"/>
              </a:spcAft>
              <a:buSzPts val="1503"/>
              <a:buChar char="○"/>
            </a:pPr>
            <a:r>
              <a:rPr lang="en" sz="1502"/>
              <a:t>50 well logs for testing</a:t>
            </a:r>
            <a:endParaRPr sz="1502"/>
          </a:p>
          <a:p>
            <a:pPr marL="457200" lvl="0" indent="-324008" algn="l" rtl="0">
              <a:lnSpc>
                <a:spcPct val="100000"/>
              </a:lnSpc>
              <a:spcBef>
                <a:spcPts val="1000"/>
              </a:spcBef>
              <a:spcAft>
                <a:spcPts val="0"/>
              </a:spcAft>
              <a:buSzPts val="1503"/>
              <a:buChar char="●"/>
            </a:pPr>
            <a:r>
              <a:rPr lang="en" sz="1500"/>
              <a:t>Expert Picks were applied to the logs and due to the data Imbalance (one pick per log) they were processed with a gaussian kernel. This creates a normal distribution around the 1. </a:t>
            </a:r>
            <a:endParaRPr sz="1500"/>
          </a:p>
          <a:p>
            <a:pPr marL="457200" lvl="0" indent="0" algn="l" rtl="0">
              <a:spcBef>
                <a:spcPts val="1000"/>
              </a:spcBef>
              <a:spcAft>
                <a:spcPts val="1000"/>
              </a:spcAft>
              <a:buNone/>
            </a:pPr>
            <a:endParaRPr sz="1300"/>
          </a:p>
        </p:txBody>
      </p:sp>
      <p:grpSp>
        <p:nvGrpSpPr>
          <p:cNvPr id="309" name="Google Shape;309;p41"/>
          <p:cNvGrpSpPr/>
          <p:nvPr/>
        </p:nvGrpSpPr>
        <p:grpSpPr>
          <a:xfrm>
            <a:off x="4359555" y="621875"/>
            <a:ext cx="4607119" cy="3899750"/>
            <a:chOff x="4388330" y="1073425"/>
            <a:chExt cx="4607119" cy="3899750"/>
          </a:xfrm>
        </p:grpSpPr>
        <p:pic>
          <p:nvPicPr>
            <p:cNvPr id="310" name="Google Shape;310;p41"/>
            <p:cNvPicPr preferRelativeResize="0"/>
            <p:nvPr/>
          </p:nvPicPr>
          <p:blipFill>
            <a:blip r:embed="rId3">
              <a:alphaModFix/>
            </a:blip>
            <a:stretch>
              <a:fillRect/>
            </a:stretch>
          </p:blipFill>
          <p:spPr>
            <a:xfrm>
              <a:off x="5598650" y="1189575"/>
              <a:ext cx="3396799" cy="3522125"/>
            </a:xfrm>
            <a:prstGeom prst="rect">
              <a:avLst/>
            </a:prstGeom>
            <a:noFill/>
            <a:ln>
              <a:noFill/>
            </a:ln>
          </p:spPr>
        </p:pic>
        <p:pic>
          <p:nvPicPr>
            <p:cNvPr id="311" name="Google Shape;311;p41"/>
            <p:cNvPicPr preferRelativeResize="0"/>
            <p:nvPr/>
          </p:nvPicPr>
          <p:blipFill>
            <a:blip r:embed="rId4">
              <a:alphaModFix/>
            </a:blip>
            <a:stretch>
              <a:fillRect/>
            </a:stretch>
          </p:blipFill>
          <p:spPr>
            <a:xfrm>
              <a:off x="4388330" y="1073425"/>
              <a:ext cx="1139620" cy="389975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Evaluation Metrics Used</a:t>
            </a:r>
            <a:endParaRPr/>
          </a:p>
        </p:txBody>
      </p:sp>
      <p:sp>
        <p:nvSpPr>
          <p:cNvPr id="317" name="Google Shape;317;p42"/>
          <p:cNvSpPr txBox="1">
            <a:spLocks noGrp="1"/>
          </p:cNvSpPr>
          <p:nvPr>
            <p:ph type="body" idx="1"/>
          </p:nvPr>
        </p:nvSpPr>
        <p:spPr>
          <a:xfrm>
            <a:off x="302325" y="1416600"/>
            <a:ext cx="8174400" cy="3356100"/>
          </a:xfrm>
          <a:prstGeom prst="rect">
            <a:avLst/>
          </a:prstGeom>
        </p:spPr>
        <p:txBody>
          <a:bodyPr spcFirstLastPara="1" wrap="square" lIns="91425" tIns="91425" rIns="91425" bIns="91425" anchor="t" anchorCtr="0">
            <a:normAutofit fontScale="77500" lnSpcReduction="10000"/>
          </a:bodyPr>
          <a:lstStyle/>
          <a:p>
            <a:pPr marL="0" lvl="0" indent="0" algn="l" rtl="0">
              <a:lnSpc>
                <a:spcPct val="135714"/>
              </a:lnSpc>
              <a:spcBef>
                <a:spcPts val="0"/>
              </a:spcBef>
              <a:spcAft>
                <a:spcPts val="0"/>
              </a:spcAft>
              <a:buNone/>
            </a:pPr>
            <a:r>
              <a:rPr lang="en" sz="1596">
                <a:highlight>
                  <a:srgbClr val="1F1F1F"/>
                </a:highlight>
              </a:rPr>
              <a:t>- Each formation was given 50 test wells that was not used for training or validation. We used these wells to calculate Precision, Recall, and F1 scores </a:t>
            </a:r>
            <a:endParaRPr sz="1596">
              <a:highlight>
                <a:srgbClr val="1F1F1F"/>
              </a:highlight>
            </a:endParaRPr>
          </a:p>
          <a:p>
            <a:pPr marL="0" lvl="0" indent="0" algn="l" rtl="0">
              <a:lnSpc>
                <a:spcPct val="135714"/>
              </a:lnSpc>
              <a:spcBef>
                <a:spcPts val="0"/>
              </a:spcBef>
              <a:spcAft>
                <a:spcPts val="0"/>
              </a:spcAft>
              <a:buNone/>
            </a:pPr>
            <a:endParaRPr sz="1596">
              <a:highlight>
                <a:srgbClr val="1F1F1F"/>
              </a:highlight>
            </a:endParaRPr>
          </a:p>
          <a:p>
            <a:pPr marL="0" lvl="0" indent="0" algn="l" rtl="0">
              <a:lnSpc>
                <a:spcPct val="135714"/>
              </a:lnSpc>
              <a:spcBef>
                <a:spcPts val="0"/>
              </a:spcBef>
              <a:spcAft>
                <a:spcPts val="0"/>
              </a:spcAft>
              <a:buNone/>
            </a:pPr>
            <a:r>
              <a:rPr lang="en" sz="1596" b="1">
                <a:highlight>
                  <a:srgbClr val="1F1F1F"/>
                </a:highlight>
              </a:rPr>
              <a:t>-</a:t>
            </a:r>
            <a:r>
              <a:rPr lang="en" sz="1596" b="1">
                <a:solidFill>
                  <a:srgbClr val="FF9900"/>
                </a:solidFill>
                <a:highlight>
                  <a:srgbClr val="1F1F1F"/>
                </a:highlight>
              </a:rPr>
              <a:t>  Delta T:  </a:t>
            </a:r>
            <a:r>
              <a:rPr lang="en" sz="1596">
                <a:highlight>
                  <a:srgbClr val="1F1F1F"/>
                </a:highlight>
              </a:rPr>
              <a:t>To assess model performance, predictions were evaluated based on their proximity to the actual pick, allowing for variations of 0.5m, 1m, 2m, 3m, and 6m (approximately equivalent to 1.5ft, 3ft, 7ft, 10ft, 20ft)</a:t>
            </a:r>
            <a:endParaRPr sz="1596">
              <a:highlight>
                <a:srgbClr val="1F1F1F"/>
              </a:highlight>
            </a:endParaRPr>
          </a:p>
          <a:p>
            <a:pPr marL="0" lvl="0" indent="0" algn="l" rtl="0">
              <a:lnSpc>
                <a:spcPct val="135714"/>
              </a:lnSpc>
              <a:spcBef>
                <a:spcPts val="0"/>
              </a:spcBef>
              <a:spcAft>
                <a:spcPts val="0"/>
              </a:spcAft>
              <a:buNone/>
            </a:pPr>
            <a:endParaRPr sz="1596">
              <a:highlight>
                <a:srgbClr val="1F1F1F"/>
              </a:highlight>
            </a:endParaRPr>
          </a:p>
          <a:p>
            <a:pPr marL="0" lvl="0" indent="0" algn="l" rtl="0">
              <a:lnSpc>
                <a:spcPct val="135714"/>
              </a:lnSpc>
              <a:spcBef>
                <a:spcPts val="0"/>
              </a:spcBef>
              <a:spcAft>
                <a:spcPts val="0"/>
              </a:spcAft>
              <a:buNone/>
            </a:pPr>
            <a:r>
              <a:rPr lang="en" sz="1596" b="1">
                <a:highlight>
                  <a:srgbClr val="1F1F1F"/>
                </a:highlight>
              </a:rPr>
              <a:t>- </a:t>
            </a:r>
            <a:r>
              <a:rPr lang="en" sz="1596" b="1">
                <a:solidFill>
                  <a:srgbClr val="FF9900"/>
                </a:solidFill>
                <a:highlight>
                  <a:srgbClr val="1F1F1F"/>
                </a:highlight>
              </a:rPr>
              <a:t>Precision</a:t>
            </a:r>
            <a:r>
              <a:rPr lang="en" sz="1596">
                <a:solidFill>
                  <a:srgbClr val="FF9900"/>
                </a:solidFill>
                <a:highlight>
                  <a:srgbClr val="1F1F1F"/>
                </a:highlight>
              </a:rPr>
              <a:t>: </a:t>
            </a:r>
            <a:r>
              <a:rPr lang="en" sz="1596">
                <a:highlight>
                  <a:srgbClr val="1F1F1F"/>
                </a:highlight>
              </a:rPr>
              <a:t>This metric tells us the proportion of the predicted well tops that were correct within a certain delta T range</a:t>
            </a:r>
            <a:endParaRPr sz="1596">
              <a:highlight>
                <a:srgbClr val="1F1F1F"/>
              </a:highlight>
            </a:endParaRPr>
          </a:p>
          <a:p>
            <a:pPr marL="0" lvl="0" indent="0" algn="l" rtl="0">
              <a:lnSpc>
                <a:spcPct val="135714"/>
              </a:lnSpc>
              <a:spcBef>
                <a:spcPts val="0"/>
              </a:spcBef>
              <a:spcAft>
                <a:spcPts val="0"/>
              </a:spcAft>
              <a:buNone/>
            </a:pPr>
            <a:endParaRPr sz="1596">
              <a:highlight>
                <a:srgbClr val="1F1F1F"/>
              </a:highlight>
            </a:endParaRPr>
          </a:p>
          <a:p>
            <a:pPr marL="0" lvl="0" indent="0" algn="l" rtl="0">
              <a:lnSpc>
                <a:spcPct val="135714"/>
              </a:lnSpc>
              <a:spcBef>
                <a:spcPts val="0"/>
              </a:spcBef>
              <a:spcAft>
                <a:spcPts val="0"/>
              </a:spcAft>
              <a:buNone/>
            </a:pPr>
            <a:r>
              <a:rPr lang="en" sz="1596">
                <a:highlight>
                  <a:srgbClr val="1F1F1F"/>
                </a:highlight>
              </a:rPr>
              <a:t>- </a:t>
            </a:r>
            <a:r>
              <a:rPr lang="en" sz="1596" b="1">
                <a:solidFill>
                  <a:srgbClr val="FF9900"/>
                </a:solidFill>
                <a:highlight>
                  <a:srgbClr val="1F1F1F"/>
                </a:highlight>
              </a:rPr>
              <a:t>Recall</a:t>
            </a:r>
            <a:r>
              <a:rPr lang="en" sz="1596">
                <a:solidFill>
                  <a:srgbClr val="FF9900"/>
                </a:solidFill>
                <a:highlight>
                  <a:srgbClr val="1F1F1F"/>
                </a:highlight>
              </a:rPr>
              <a:t>: </a:t>
            </a:r>
            <a:r>
              <a:rPr lang="en" sz="1596">
                <a:highlight>
                  <a:srgbClr val="1F1F1F"/>
                </a:highlight>
              </a:rPr>
              <a:t>Recall is the proportion of the tops we predicted correctly. In this case it is the same as the Precision as only one prediction is made for each well and each well’s data has only one top</a:t>
            </a:r>
            <a:endParaRPr sz="1596">
              <a:highlight>
                <a:srgbClr val="1F1F1F"/>
              </a:highlight>
            </a:endParaRPr>
          </a:p>
          <a:p>
            <a:pPr marL="0" lvl="0" indent="0" algn="l" rtl="0">
              <a:lnSpc>
                <a:spcPct val="135714"/>
              </a:lnSpc>
              <a:spcBef>
                <a:spcPts val="0"/>
              </a:spcBef>
              <a:spcAft>
                <a:spcPts val="0"/>
              </a:spcAft>
              <a:buNone/>
            </a:pPr>
            <a:endParaRPr sz="1596">
              <a:highlight>
                <a:srgbClr val="1F1F1F"/>
              </a:highlight>
            </a:endParaRPr>
          </a:p>
          <a:p>
            <a:pPr marL="0" lvl="0" indent="0" algn="l" rtl="0">
              <a:lnSpc>
                <a:spcPct val="135714"/>
              </a:lnSpc>
              <a:spcBef>
                <a:spcPts val="0"/>
              </a:spcBef>
              <a:spcAft>
                <a:spcPts val="0"/>
              </a:spcAft>
              <a:buNone/>
            </a:pPr>
            <a:r>
              <a:rPr lang="en" sz="1596">
                <a:highlight>
                  <a:srgbClr val="1F1F1F"/>
                </a:highlight>
              </a:rPr>
              <a:t>- </a:t>
            </a:r>
            <a:r>
              <a:rPr lang="en" sz="1596" b="1">
                <a:solidFill>
                  <a:srgbClr val="FF9900"/>
                </a:solidFill>
                <a:highlight>
                  <a:srgbClr val="1F1F1F"/>
                </a:highlight>
              </a:rPr>
              <a:t>F1 Score</a:t>
            </a:r>
            <a:r>
              <a:rPr lang="en" sz="1596">
                <a:solidFill>
                  <a:srgbClr val="FF9900"/>
                </a:solidFill>
                <a:highlight>
                  <a:srgbClr val="1F1F1F"/>
                </a:highlight>
              </a:rPr>
              <a:t>:</a:t>
            </a:r>
            <a:r>
              <a:rPr lang="en" sz="1596">
                <a:highlight>
                  <a:srgbClr val="1F1F1F"/>
                </a:highlight>
              </a:rPr>
              <a:t> This is the harmonic mean of Precision and Recall and gives a combined measure of the two metrics. It is particularly useful when the class distribution is imbalanced.</a:t>
            </a:r>
            <a:endParaRPr sz="1596">
              <a:highlight>
                <a:srgbClr val="1F1F1F"/>
              </a:highlight>
            </a:endParaRPr>
          </a:p>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3"/>
          <p:cNvSpPr txBox="1">
            <a:spLocks noGrp="1"/>
          </p:cNvSpPr>
          <p:nvPr>
            <p:ph type="title"/>
          </p:nvPr>
        </p:nvSpPr>
        <p:spPr>
          <a:xfrm>
            <a:off x="1143175" y="639825"/>
            <a:ext cx="2590200" cy="75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Random Forest </a:t>
            </a:r>
            <a:endParaRPr/>
          </a:p>
        </p:txBody>
      </p:sp>
      <p:sp>
        <p:nvSpPr>
          <p:cNvPr id="323" name="Google Shape;323;p43"/>
          <p:cNvSpPr txBox="1">
            <a:spLocks noGrp="1"/>
          </p:cNvSpPr>
          <p:nvPr>
            <p:ph type="body" idx="1"/>
          </p:nvPr>
        </p:nvSpPr>
        <p:spPr>
          <a:xfrm>
            <a:off x="237625" y="1469925"/>
            <a:ext cx="3791700" cy="3347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Our Random Forest Model combines all of the test data and attempts to classify if each data point is a pick or not given the independent variables</a:t>
            </a:r>
            <a:endParaRPr/>
          </a:p>
          <a:p>
            <a:pPr marL="457200" lvl="0" indent="-311150" algn="l" rtl="0">
              <a:spcBef>
                <a:spcPts val="0"/>
              </a:spcBef>
              <a:spcAft>
                <a:spcPts val="0"/>
              </a:spcAft>
              <a:buSzPts val="1300"/>
              <a:buChar char="●"/>
            </a:pPr>
            <a:r>
              <a:rPr lang="en"/>
              <a:t>The random forest predict either 1 or 0 for each data point and compare that the actual picks in the data set to get the accuracy score and the recall</a:t>
            </a:r>
            <a:endParaRPr/>
          </a:p>
          <a:p>
            <a:pPr marL="457200" lvl="0" indent="-311150" algn="l" rtl="0">
              <a:spcBef>
                <a:spcPts val="0"/>
              </a:spcBef>
              <a:spcAft>
                <a:spcPts val="0"/>
              </a:spcAft>
              <a:buSzPts val="1300"/>
              <a:buChar char="●"/>
            </a:pPr>
            <a:r>
              <a:rPr lang="en"/>
              <a:t>Tried different max depths and minimum number of data points per node in order to tune the model.</a:t>
            </a:r>
            <a:endParaRPr/>
          </a:p>
          <a:p>
            <a:pPr marL="457200" lvl="0" indent="0" algn="l" rtl="0">
              <a:spcBef>
                <a:spcPts val="1200"/>
              </a:spcBef>
              <a:spcAft>
                <a:spcPts val="1200"/>
              </a:spcAft>
              <a:buNone/>
            </a:pPr>
            <a:r>
              <a:rPr lang="en"/>
              <a:t> </a:t>
            </a:r>
            <a:endParaRPr/>
          </a:p>
        </p:txBody>
      </p:sp>
      <p:sp>
        <p:nvSpPr>
          <p:cNvPr id="324" name="Google Shape;324;p43"/>
          <p:cNvSpPr txBox="1">
            <a:spLocks noGrp="1"/>
          </p:cNvSpPr>
          <p:nvPr>
            <p:ph type="body" idx="1"/>
          </p:nvPr>
        </p:nvSpPr>
        <p:spPr>
          <a:xfrm>
            <a:off x="4249050" y="1392550"/>
            <a:ext cx="4610400" cy="3502800"/>
          </a:xfrm>
          <a:prstGeom prst="rect">
            <a:avLst/>
          </a:prstGeom>
        </p:spPr>
        <p:txBody>
          <a:bodyPr spcFirstLastPara="1" wrap="square" lIns="91425" tIns="91425" rIns="91425" bIns="91425" anchor="t" anchorCtr="0">
            <a:normAutofit fontScale="85000" lnSpcReduction="10000"/>
          </a:bodyPr>
          <a:lstStyle/>
          <a:p>
            <a:pPr marL="0" lvl="0" indent="0" algn="l" rtl="0">
              <a:lnSpc>
                <a:spcPct val="135714"/>
              </a:lnSpc>
              <a:spcBef>
                <a:spcPts val="0"/>
              </a:spcBef>
              <a:spcAft>
                <a:spcPts val="0"/>
              </a:spcAft>
              <a:buNone/>
            </a:pPr>
            <a:r>
              <a:rPr lang="en" sz="1150">
                <a:solidFill>
                  <a:srgbClr val="CCCCCC"/>
                </a:solidFill>
                <a:highlight>
                  <a:srgbClr val="1F1F1F"/>
                </a:highlight>
              </a:rPr>
              <a:t>The model contains 3 parts:</a:t>
            </a:r>
            <a:endParaRPr sz="1150">
              <a:solidFill>
                <a:srgbClr val="CCCCCC"/>
              </a:solidFill>
              <a:highlight>
                <a:srgbClr val="1F1F1F"/>
              </a:highlight>
            </a:endParaRPr>
          </a:p>
          <a:p>
            <a:pPr marL="457200" lvl="0" indent="-290671" algn="l" rtl="0">
              <a:lnSpc>
                <a:spcPct val="135714"/>
              </a:lnSpc>
              <a:spcBef>
                <a:spcPts val="0"/>
              </a:spcBef>
              <a:spcAft>
                <a:spcPts val="0"/>
              </a:spcAft>
              <a:buClr>
                <a:srgbClr val="CCCCCC"/>
              </a:buClr>
              <a:buSzPct val="100000"/>
              <a:buChar char="-"/>
            </a:pPr>
            <a:r>
              <a:rPr lang="en" sz="1150">
                <a:solidFill>
                  <a:srgbClr val="FF9900"/>
                </a:solidFill>
                <a:highlight>
                  <a:srgbClr val="1F1F1F"/>
                </a:highlight>
              </a:rPr>
              <a:t>Global View:</a:t>
            </a:r>
            <a:r>
              <a:rPr lang="en" sz="1150">
                <a:solidFill>
                  <a:srgbClr val="CCCCCC"/>
                </a:solidFill>
                <a:highlight>
                  <a:srgbClr val="1F1F1F"/>
                </a:highlight>
              </a:rPr>
              <a:t> helps the model understand the overall context of the data. In geological terms, this might mean understanding the general trends and structures across a wide depth range. The global view uses a U-Net architecture that has an expansive and contractive paths with skip connections and a sigmoid activation</a:t>
            </a:r>
            <a:endParaRPr sz="1150">
              <a:solidFill>
                <a:srgbClr val="CCCCCC"/>
              </a:solidFill>
              <a:highlight>
                <a:srgbClr val="1F1F1F"/>
              </a:highlight>
            </a:endParaRPr>
          </a:p>
          <a:p>
            <a:pPr marL="457200" lvl="0" indent="-290671" algn="l" rtl="0">
              <a:lnSpc>
                <a:spcPct val="135714"/>
              </a:lnSpc>
              <a:spcBef>
                <a:spcPts val="0"/>
              </a:spcBef>
              <a:spcAft>
                <a:spcPts val="0"/>
              </a:spcAft>
              <a:buClr>
                <a:srgbClr val="FF9900"/>
              </a:buClr>
              <a:buSzPct val="100000"/>
              <a:buChar char="-"/>
            </a:pPr>
            <a:r>
              <a:rPr lang="en" sz="1150">
                <a:solidFill>
                  <a:srgbClr val="FF9900"/>
                </a:solidFill>
                <a:highlight>
                  <a:srgbClr val="1F1F1F"/>
                </a:highlight>
              </a:rPr>
              <a:t>Local View: </a:t>
            </a:r>
            <a:r>
              <a:rPr lang="en" sz="1150">
                <a:highlight>
                  <a:srgbClr val="1F1F1F"/>
                </a:highlight>
              </a:rPr>
              <a:t> </a:t>
            </a:r>
            <a:r>
              <a:rPr lang="en" sz="1150">
                <a:solidFill>
                  <a:srgbClr val="CCCCCC"/>
                </a:solidFill>
                <a:highlight>
                  <a:srgbClr val="1F1F1F"/>
                </a:highlight>
              </a:rPr>
              <a:t> are series of specialized inception modules with dilated convolutions, that focuses on finer details. The local view helps in preserving and highlighting the finer details and local features that might be crucial for accurate prediction of formation tops.</a:t>
            </a:r>
            <a:endParaRPr sz="1150">
              <a:solidFill>
                <a:srgbClr val="CCCCCC"/>
              </a:solidFill>
              <a:highlight>
                <a:srgbClr val="1F1F1F"/>
              </a:highlight>
            </a:endParaRPr>
          </a:p>
          <a:p>
            <a:pPr marL="457200" lvl="0" indent="-290671" algn="l" rtl="0">
              <a:lnSpc>
                <a:spcPct val="135714"/>
              </a:lnSpc>
              <a:spcBef>
                <a:spcPts val="0"/>
              </a:spcBef>
              <a:spcAft>
                <a:spcPts val="0"/>
              </a:spcAft>
              <a:buClr>
                <a:srgbClr val="CCCCCC"/>
              </a:buClr>
              <a:buSzPct val="100000"/>
              <a:buChar char="-"/>
            </a:pPr>
            <a:r>
              <a:rPr lang="en" sz="1150">
                <a:solidFill>
                  <a:srgbClr val="FF9900"/>
                </a:solidFill>
                <a:highlight>
                  <a:srgbClr val="1F1F1F"/>
                </a:highlight>
              </a:rPr>
              <a:t>Soft-Attention Mechanism: </a:t>
            </a:r>
            <a:r>
              <a:rPr lang="en" sz="1150">
                <a:solidFill>
                  <a:srgbClr val="CCCCCC"/>
                </a:solidFill>
                <a:highlight>
                  <a:srgbClr val="1F1F1F"/>
                </a:highlight>
              </a:rPr>
              <a:t>The soft attention mechanism is a element-wise multiplication allows the model to weigh the importance of each element differently based on the attention scores. Elements that have high attention scores in both global and local views will receive higher values in combined_features, indicating their importance in the final result.</a:t>
            </a:r>
            <a:endParaRPr sz="1150">
              <a:solidFill>
                <a:srgbClr val="CCCCCC"/>
              </a:solidFill>
              <a:highlight>
                <a:srgbClr val="1F1F1F"/>
              </a:highlight>
            </a:endParaRPr>
          </a:p>
          <a:p>
            <a:pPr marL="457200" lvl="0" indent="-290671" algn="l" rtl="0">
              <a:lnSpc>
                <a:spcPct val="135714"/>
              </a:lnSpc>
              <a:spcBef>
                <a:spcPts val="0"/>
              </a:spcBef>
              <a:spcAft>
                <a:spcPts val="0"/>
              </a:spcAft>
              <a:buClr>
                <a:srgbClr val="CCCCCC"/>
              </a:buClr>
              <a:buSzPct val="100000"/>
              <a:buChar char="-"/>
            </a:pPr>
            <a:r>
              <a:rPr lang="en" sz="1150">
                <a:solidFill>
                  <a:srgbClr val="CCCCCC"/>
                </a:solidFill>
                <a:highlight>
                  <a:srgbClr val="1F1F1F"/>
                </a:highlight>
              </a:rPr>
              <a:t>The Model is then trained on one well log at a time</a:t>
            </a:r>
            <a:endParaRPr sz="1150">
              <a:solidFill>
                <a:srgbClr val="CCCCCC"/>
              </a:solidFill>
              <a:highlight>
                <a:srgbClr val="1F1F1F"/>
              </a:highlight>
            </a:endParaRPr>
          </a:p>
          <a:p>
            <a:pPr marL="0" lvl="0" indent="0" algn="l" rtl="0">
              <a:lnSpc>
                <a:spcPct val="135714"/>
              </a:lnSpc>
              <a:spcBef>
                <a:spcPts val="0"/>
              </a:spcBef>
              <a:spcAft>
                <a:spcPts val="0"/>
              </a:spcAft>
              <a:buNone/>
            </a:pPr>
            <a:endParaRPr sz="1150">
              <a:solidFill>
                <a:srgbClr val="CCCCCC"/>
              </a:solidFill>
              <a:highlight>
                <a:srgbClr val="1F1F1F"/>
              </a:highlight>
            </a:endParaRPr>
          </a:p>
        </p:txBody>
      </p:sp>
      <p:sp>
        <p:nvSpPr>
          <p:cNvPr id="325" name="Google Shape;325;p43"/>
          <p:cNvSpPr txBox="1">
            <a:spLocks noGrp="1"/>
          </p:cNvSpPr>
          <p:nvPr>
            <p:ph type="title"/>
          </p:nvPr>
        </p:nvSpPr>
        <p:spPr>
          <a:xfrm>
            <a:off x="4299450" y="639825"/>
            <a:ext cx="4509600" cy="750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CNN Model with Soft-Attention</a:t>
            </a:r>
            <a:endParaRPr/>
          </a:p>
        </p:txBody>
      </p:sp>
      <p:cxnSp>
        <p:nvCxnSpPr>
          <p:cNvPr id="326" name="Google Shape;326;p43"/>
          <p:cNvCxnSpPr/>
          <p:nvPr/>
        </p:nvCxnSpPr>
        <p:spPr>
          <a:xfrm>
            <a:off x="4112600" y="181525"/>
            <a:ext cx="18000" cy="4856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4"/>
          <p:cNvSpPr txBox="1">
            <a:spLocks noGrp="1"/>
          </p:cNvSpPr>
          <p:nvPr>
            <p:ph type="title"/>
          </p:nvPr>
        </p:nvSpPr>
        <p:spPr>
          <a:xfrm>
            <a:off x="548600" y="668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Random Forest Recall Scores</a:t>
            </a:r>
            <a:endParaRPr/>
          </a:p>
        </p:txBody>
      </p:sp>
      <p:pic>
        <p:nvPicPr>
          <p:cNvPr id="332" name="Google Shape;332;p44"/>
          <p:cNvPicPr preferRelativeResize="0"/>
          <p:nvPr/>
        </p:nvPicPr>
        <p:blipFill>
          <a:blip r:embed="rId3">
            <a:alphaModFix/>
          </a:blip>
          <a:stretch>
            <a:fillRect/>
          </a:stretch>
        </p:blipFill>
        <p:spPr>
          <a:xfrm>
            <a:off x="1362875" y="901700"/>
            <a:ext cx="6418245" cy="385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5"/>
          <p:cNvSpPr txBox="1">
            <a:spLocks noGrp="1"/>
          </p:cNvSpPr>
          <p:nvPr>
            <p:ph type="title"/>
          </p:nvPr>
        </p:nvSpPr>
        <p:spPr>
          <a:xfrm>
            <a:off x="830300" y="1267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Random Forest F1 Scores</a:t>
            </a:r>
            <a:endParaRPr sz="2500"/>
          </a:p>
        </p:txBody>
      </p:sp>
      <p:pic>
        <p:nvPicPr>
          <p:cNvPr id="338" name="Google Shape;338;p45"/>
          <p:cNvPicPr preferRelativeResize="0"/>
          <p:nvPr/>
        </p:nvPicPr>
        <p:blipFill>
          <a:blip r:embed="rId3">
            <a:alphaModFix/>
          </a:blip>
          <a:stretch>
            <a:fillRect/>
          </a:stretch>
        </p:blipFill>
        <p:spPr>
          <a:xfrm>
            <a:off x="1506286" y="1040875"/>
            <a:ext cx="6131424" cy="36853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2415</Words>
  <Application>Microsoft Office PowerPoint</Application>
  <PresentationFormat>On-screen Show (16:9)</PresentationFormat>
  <Paragraphs>112</Paragraphs>
  <Slides>11</Slides>
  <Notes>11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Roboto</vt:lpstr>
      <vt:lpstr>Montserrat</vt:lpstr>
      <vt:lpstr>Calibri</vt:lpstr>
      <vt:lpstr>Lato</vt:lpstr>
      <vt:lpstr>Arial</vt:lpstr>
      <vt:lpstr>Simple Light</vt:lpstr>
      <vt:lpstr>Focus</vt:lpstr>
      <vt:lpstr>Office Theme</vt:lpstr>
      <vt:lpstr>PowerPoint Presentation</vt:lpstr>
      <vt:lpstr>Predicting Formation Tops in the Canadian Athabasca Oil Sands Area  </vt:lpstr>
      <vt:lpstr>Background</vt:lpstr>
      <vt:lpstr>Related Works</vt:lpstr>
      <vt:lpstr>The Data</vt:lpstr>
      <vt:lpstr>Evaluation Metrics Used</vt:lpstr>
      <vt:lpstr>Random Forest </vt:lpstr>
      <vt:lpstr>Random Forest Recall Scores</vt:lpstr>
      <vt:lpstr>Random Forest F1 Scores</vt:lpstr>
      <vt:lpstr>CNN Model Recall - Precision - F1  Scores for Predictions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Bivens</dc:creator>
  <cp:lastModifiedBy>Nicholas Bivens</cp:lastModifiedBy>
  <cp:revision>1</cp:revision>
  <dcterms:modified xsi:type="dcterms:W3CDTF">2023-11-30T02:22:56Z</dcterms:modified>
</cp:coreProperties>
</file>