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sldIdLst>
    <p:sldId id="256" r:id="rId2"/>
    <p:sldId id="257" r:id="rId3"/>
    <p:sldId id="258" r:id="rId4"/>
    <p:sldId id="259" r:id="rId5"/>
    <p:sldId id="260" r:id="rId6"/>
    <p:sldId id="276" r:id="rId7"/>
    <p:sldId id="277" r:id="rId8"/>
    <p:sldId id="291" r:id="rId9"/>
    <p:sldId id="264" r:id="rId10"/>
    <p:sldId id="268" r:id="rId11"/>
    <p:sldId id="262" r:id="rId12"/>
    <p:sldId id="271" r:id="rId13"/>
    <p:sldId id="261" r:id="rId14"/>
    <p:sldId id="270" r:id="rId15"/>
    <p:sldId id="292" r:id="rId16"/>
    <p:sldId id="290" r:id="rId17"/>
    <p:sldId id="265" r:id="rId18"/>
    <p:sldId id="281" r:id="rId19"/>
    <p:sldId id="267" r:id="rId20"/>
    <p:sldId id="266" r:id="rId21"/>
    <p:sldId id="289" r:id="rId22"/>
    <p:sldId id="293" r:id="rId23"/>
    <p:sldId id="272" r:id="rId24"/>
    <p:sldId id="273" r:id="rId25"/>
    <p:sldId id="274" r:id="rId26"/>
    <p:sldId id="275" r:id="rId27"/>
    <p:sldId id="287"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2" d="100"/>
          <a:sy n="82" d="100"/>
        </p:scale>
        <p:origin x="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139967-8491-4110-BFB4-43D7B44AFE0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34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3CC0E-0C29-481D-937A-9C267A771D2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279324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413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082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300233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6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005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494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049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35889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84688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3CC0E-0C29-481D-937A-9C267A771D2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39967-8491-4110-BFB4-43D7B44AFE0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24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3CC0E-0C29-481D-937A-9C267A771D2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29304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63CC0E-0C29-481D-937A-9C267A771D22}"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139967-8491-4110-BFB4-43D7B44AFE0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33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63CC0E-0C29-481D-937A-9C267A771D22}"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139967-8491-4110-BFB4-43D7B44AFE0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46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3CC0E-0C29-481D-937A-9C267A771D22}"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162681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3CC0E-0C29-481D-937A-9C267A771D2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9967-8491-4110-BFB4-43D7B44AFE0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59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3CC0E-0C29-481D-937A-9C267A771D2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39967-8491-4110-BFB4-43D7B44AFE06}" type="slidenum">
              <a:rPr lang="en-IN" smtClean="0"/>
              <a:t>‹#›</a:t>
            </a:fld>
            <a:endParaRPr lang="en-IN"/>
          </a:p>
        </p:txBody>
      </p:sp>
    </p:spTree>
    <p:extLst>
      <p:ext uri="{BB962C8B-B14F-4D97-AF65-F5344CB8AC3E}">
        <p14:creationId xmlns:p14="http://schemas.microsoft.com/office/powerpoint/2010/main" val="397499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63CC0E-0C29-481D-937A-9C267A771D22}" type="datetimeFigureOut">
              <a:rPr lang="en-IN" smtClean="0"/>
              <a:t>27-02-2022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139967-8491-4110-BFB4-43D7B44AFE06}" type="slidenum">
              <a:rPr lang="en-IN" smtClean="0"/>
              <a:t>‹#›</a:t>
            </a:fld>
            <a:endParaRPr lang="en-IN"/>
          </a:p>
        </p:txBody>
      </p:sp>
    </p:spTree>
    <p:extLst>
      <p:ext uri="{BB962C8B-B14F-4D97-AF65-F5344CB8AC3E}">
        <p14:creationId xmlns:p14="http://schemas.microsoft.com/office/powerpoint/2010/main" val="1187010793"/>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 id="214748407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8.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9.jfif" /><Relationship Id="rId1" Type="http://schemas.openxmlformats.org/officeDocument/2006/relationships/slideLayout" Target="../slideLayouts/slideLayout18.xml" /></Relationships>
</file>

<file path=ppt/slides/_rels/slide24.xml.rels><?xml version="1.0" encoding="UTF-8" standalone="yes"?>
<Relationships xmlns="http://schemas.openxmlformats.org/package/2006/relationships"><Relationship Id="rId2" Type="http://schemas.openxmlformats.org/officeDocument/2006/relationships/image" Target="../media/image20.jfif" /><Relationship Id="rId1" Type="http://schemas.openxmlformats.org/officeDocument/2006/relationships/slideLayout" Target="../slideLayouts/slideLayout18.xml" /></Relationships>
</file>

<file path=ppt/slides/_rels/slide25.xml.rels><?xml version="1.0" encoding="UTF-8" standalone="yes"?>
<Relationships xmlns="http://schemas.openxmlformats.org/package/2006/relationships"><Relationship Id="rId2" Type="http://schemas.openxmlformats.org/officeDocument/2006/relationships/image" Target="../media/image21.jfif" /><Relationship Id="rId1" Type="http://schemas.openxmlformats.org/officeDocument/2006/relationships/slideLayout" Target="../slideLayouts/slideLayout18.xml" /></Relationships>
</file>

<file path=ppt/slides/_rels/slide26.xml.rels><?xml version="1.0" encoding="UTF-8" standalone="yes"?>
<Relationships xmlns="http://schemas.openxmlformats.org/package/2006/relationships"><Relationship Id="rId2" Type="http://schemas.openxmlformats.org/officeDocument/2006/relationships/image" Target="../media/image22.jfif" /><Relationship Id="rId1" Type="http://schemas.openxmlformats.org/officeDocument/2006/relationships/slideLayout" Target="../slideLayouts/slideLayout18.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12.jfif"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5D1A-20FD-4D58-B05F-76AEEFBF0B45}"/>
              </a:ext>
            </a:extLst>
          </p:cNvPr>
          <p:cNvSpPr>
            <a:spLocks noGrp="1"/>
          </p:cNvSpPr>
          <p:nvPr>
            <p:ph type="ctrTitle"/>
          </p:nvPr>
        </p:nvSpPr>
        <p:spPr>
          <a:xfrm>
            <a:off x="1625463" y="992411"/>
            <a:ext cx="8689976" cy="2509213"/>
          </a:xfrm>
        </p:spPr>
        <p:txBody>
          <a:bodyPr>
            <a:normAutofit/>
          </a:bodyPr>
          <a:lstStyle/>
          <a:p>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20B020-8D09-48F6-9972-87267A56A05C}"/>
              </a:ext>
            </a:extLst>
          </p:cNvPr>
          <p:cNvSpPr>
            <a:spLocks noGrp="1"/>
          </p:cNvSpPr>
          <p:nvPr>
            <p:ph type="subTitle" idx="1"/>
          </p:nvPr>
        </p:nvSpPr>
        <p:spPr>
          <a:xfrm>
            <a:off x="4139105" y="3078332"/>
            <a:ext cx="8689976" cy="2416946"/>
          </a:xfrm>
        </p:spPr>
        <p:txBody>
          <a:bodyPr>
            <a:normAutofit fontScale="92500" lnSpcReduction="10000"/>
          </a:bodyPr>
          <a:lstStyle/>
          <a:p>
            <a:r>
              <a:rPr lang="en-IN" b="1" dirty="0"/>
              <a:t>Presented by: batch 7</a:t>
            </a:r>
          </a:p>
          <a:p>
            <a:r>
              <a:rPr lang="en-IN" dirty="0"/>
              <a:t>Bharadwaj </a:t>
            </a:r>
            <a:r>
              <a:rPr lang="en-IN" dirty="0" err="1"/>
              <a:t>Nadiminti</a:t>
            </a:r>
            <a:endParaRPr lang="en-IN" dirty="0"/>
          </a:p>
          <a:p>
            <a:r>
              <a:rPr lang="en-IN" dirty="0" err="1"/>
              <a:t>Ganji</a:t>
            </a:r>
            <a:r>
              <a:rPr lang="en-IN" dirty="0"/>
              <a:t> Beulah Christiana</a:t>
            </a:r>
          </a:p>
          <a:p>
            <a:r>
              <a:rPr lang="en-IN" dirty="0" err="1"/>
              <a:t>Kanumilli</a:t>
            </a:r>
            <a:r>
              <a:rPr lang="en-IN" dirty="0"/>
              <a:t> </a:t>
            </a:r>
            <a:r>
              <a:rPr lang="en-IN" dirty="0" err="1"/>
              <a:t>Sasi</a:t>
            </a:r>
            <a:r>
              <a:rPr lang="en-IN" dirty="0"/>
              <a:t> </a:t>
            </a:r>
            <a:r>
              <a:rPr lang="en-IN" dirty="0" err="1"/>
              <a:t>vinay</a:t>
            </a:r>
            <a:endParaRPr lang="en-IN" dirty="0"/>
          </a:p>
          <a:p>
            <a:r>
              <a:rPr lang="en-IN" dirty="0" err="1"/>
              <a:t>Kotana</a:t>
            </a:r>
            <a:r>
              <a:rPr lang="en-IN" dirty="0"/>
              <a:t> </a:t>
            </a:r>
            <a:r>
              <a:rPr lang="en-IN" dirty="0" err="1"/>
              <a:t>Jahnavi</a:t>
            </a:r>
            <a:endParaRPr lang="en-IN" dirty="0"/>
          </a:p>
          <a:p>
            <a:r>
              <a:rPr lang="en-IN" dirty="0" err="1"/>
              <a:t>Paidi</a:t>
            </a:r>
            <a:r>
              <a:rPr lang="en-IN" dirty="0"/>
              <a:t> </a:t>
            </a:r>
            <a:r>
              <a:rPr lang="en-IN" dirty="0" err="1"/>
              <a:t>Charan</a:t>
            </a:r>
            <a:r>
              <a:rPr lang="en-IN" dirty="0"/>
              <a:t> raj</a:t>
            </a:r>
          </a:p>
          <a:p>
            <a:endParaRPr lang="en-IN" dirty="0"/>
          </a:p>
          <a:p>
            <a:endParaRPr lang="en-IN" dirty="0"/>
          </a:p>
        </p:txBody>
      </p:sp>
      <p:sp>
        <p:nvSpPr>
          <p:cNvPr id="4" name="Rectangle 3">
            <a:extLst>
              <a:ext uri="{FF2B5EF4-FFF2-40B4-BE49-F238E27FC236}">
                <a16:creationId xmlns:a16="http://schemas.microsoft.com/office/drawing/2014/main" id="{FCA3D2EB-E4E1-4819-A5B5-F40515A4B384}"/>
              </a:ext>
            </a:extLst>
          </p:cNvPr>
          <p:cNvSpPr/>
          <p:nvPr/>
        </p:nvSpPr>
        <p:spPr>
          <a:xfrm>
            <a:off x="2602245" y="162393"/>
            <a:ext cx="7146960" cy="1754326"/>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IN"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SPAM DETCTION IN SMS (TEXT) </a:t>
            </a:r>
          </a:p>
          <a:p>
            <a:pPr algn="ctr"/>
            <a:r>
              <a:rPr lang="en-IN" sz="36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USING MACHINE LEARNING</a:t>
            </a:r>
            <a:endParaRPr lang="en-IN" sz="3600" b="1" dirty="0">
              <a:ln w="22225">
                <a:solidFill>
                  <a:schemeClr val="accent2"/>
                </a:solidFill>
                <a:prstDash val="solid"/>
              </a:ln>
              <a:solidFill>
                <a:schemeClr val="accent2">
                  <a:lumMod val="40000"/>
                  <a:lumOff val="60000"/>
                </a:schemeClr>
              </a:solidFill>
            </a:endParaRPr>
          </a:p>
        </p:txBody>
      </p:sp>
      <p:pic>
        <p:nvPicPr>
          <p:cNvPr id="6" name="Picture 5">
            <a:extLst>
              <a:ext uri="{FF2B5EF4-FFF2-40B4-BE49-F238E27FC236}">
                <a16:creationId xmlns:a16="http://schemas.microsoft.com/office/drawing/2014/main" id="{BB9AFA2E-73F4-47E3-A59B-88CD4CDC6A2C}"/>
              </a:ext>
            </a:extLst>
          </p:cNvPr>
          <p:cNvPicPr>
            <a:picLocks noChangeAspect="1"/>
          </p:cNvPicPr>
          <p:nvPr/>
        </p:nvPicPr>
        <p:blipFill rotWithShape="1">
          <a:blip r:embed="rId2">
            <a:extLst>
              <a:ext uri="{28A0092B-C50C-407E-A947-70E740481C1C}">
                <a14:useLocalDpi xmlns:a14="http://schemas.microsoft.com/office/drawing/2010/main" val="0"/>
              </a:ext>
            </a:extLst>
          </a:blip>
          <a:srcRect l="20211" t="12859" r="18483" b="12550"/>
          <a:stretch/>
        </p:blipFill>
        <p:spPr>
          <a:xfrm>
            <a:off x="3232044" y="2247017"/>
            <a:ext cx="2482939" cy="2920435"/>
          </a:xfrm>
          <a:prstGeom prst="rect">
            <a:avLst/>
          </a:prstGeom>
        </p:spPr>
      </p:pic>
      <p:pic>
        <p:nvPicPr>
          <p:cNvPr id="7" name="Picture 6">
            <a:extLst>
              <a:ext uri="{FF2B5EF4-FFF2-40B4-BE49-F238E27FC236}">
                <a16:creationId xmlns:a16="http://schemas.microsoft.com/office/drawing/2014/main" id="{E7331583-A0CB-4280-8EBA-1909D7BE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0" y="113417"/>
            <a:ext cx="2095500" cy="2133600"/>
          </a:xfrm>
          <a:prstGeom prst="rect">
            <a:avLst/>
          </a:prstGeom>
        </p:spPr>
      </p:pic>
    </p:spTree>
    <p:extLst>
      <p:ext uri="{BB962C8B-B14F-4D97-AF65-F5344CB8AC3E}">
        <p14:creationId xmlns:p14="http://schemas.microsoft.com/office/powerpoint/2010/main" val="2132148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B56D-F56D-47EB-B3AC-4597B9D7B9F4}"/>
              </a:ext>
            </a:extLst>
          </p:cNvPr>
          <p:cNvSpPr>
            <a:spLocks noGrp="1"/>
          </p:cNvSpPr>
          <p:nvPr>
            <p:ph type="title"/>
          </p:nvPr>
        </p:nvSpPr>
        <p:spPr>
          <a:xfrm>
            <a:off x="1603312" y="1079349"/>
            <a:ext cx="9601196" cy="1303867"/>
          </a:xfrm>
        </p:spPr>
        <p:txBody>
          <a:bodyPr/>
          <a:lstStyle/>
          <a:p>
            <a:endParaRPr lang="en-IN" dirty="0"/>
          </a:p>
        </p:txBody>
      </p:sp>
      <p:sp>
        <p:nvSpPr>
          <p:cNvPr id="3" name="Content Placeholder 2">
            <a:extLst>
              <a:ext uri="{FF2B5EF4-FFF2-40B4-BE49-F238E27FC236}">
                <a16:creationId xmlns:a16="http://schemas.microsoft.com/office/drawing/2014/main" id="{9C0C367A-70E4-47DE-ADC2-6B1532EEB1CF}"/>
              </a:ext>
            </a:extLst>
          </p:cNvPr>
          <p:cNvSpPr>
            <a:spLocks noGrp="1"/>
          </p:cNvSpPr>
          <p:nvPr>
            <p:ph sz="quarter" idx="13"/>
          </p:nvPr>
        </p:nvSpPr>
        <p:spPr>
          <a:xfrm>
            <a:off x="1075135" y="2507625"/>
            <a:ext cx="6800899" cy="3430383"/>
          </a:xfrm>
        </p:spPr>
        <p:txBody>
          <a:bodyPr>
            <a:normAutofit fontScale="92500" lnSpcReduction="20000"/>
          </a:bodyPr>
          <a:lstStyle/>
          <a:p>
            <a:pPr marL="0" indent="0">
              <a:buNone/>
            </a:pPr>
            <a:r>
              <a:rPr lang="en-IN" b="0" i="0" dirty="0">
                <a:solidFill>
                  <a:srgbClr val="333333"/>
                </a:solidFill>
                <a:effectLst/>
                <a:latin typeface="+mj-lt"/>
              </a:rPr>
              <a:t>Support Vector Machine or SVM is one of the most popular     Supervised Learning algorithms, which is used for Classification as well as Regression problems. </a:t>
            </a:r>
          </a:p>
          <a:p>
            <a:pPr algn="just"/>
            <a:r>
              <a:rPr lang="en-IN" b="0" i="0" dirty="0">
                <a:solidFill>
                  <a:srgbClr val="333333"/>
                </a:solidFill>
                <a:effectLst/>
                <a:latin typeface="+mj-lt"/>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br>
              <a:rPr lang="en-IN" dirty="0">
                <a:latin typeface="+mj-lt"/>
              </a:rPr>
            </a:br>
            <a:endParaRPr lang="en-IN" dirty="0">
              <a:latin typeface="+mj-lt"/>
            </a:endParaRPr>
          </a:p>
        </p:txBody>
      </p:sp>
      <p:sp>
        <p:nvSpPr>
          <p:cNvPr id="4" name="Rectangle 3">
            <a:extLst>
              <a:ext uri="{FF2B5EF4-FFF2-40B4-BE49-F238E27FC236}">
                <a16:creationId xmlns:a16="http://schemas.microsoft.com/office/drawing/2014/main" id="{BC8D4ED9-DF67-429B-9C62-95F30C232E7F}"/>
              </a:ext>
            </a:extLst>
          </p:cNvPr>
          <p:cNvSpPr/>
          <p:nvPr/>
        </p:nvSpPr>
        <p:spPr>
          <a:xfrm>
            <a:off x="2348094" y="954940"/>
            <a:ext cx="749519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Support Vector  Machine</a:t>
            </a:r>
          </a:p>
        </p:txBody>
      </p:sp>
      <p:pic>
        <p:nvPicPr>
          <p:cNvPr id="1026" name="Picture 2" descr="Support Vector Machine Algorithm">
            <a:extLst>
              <a:ext uri="{FF2B5EF4-FFF2-40B4-BE49-F238E27FC236}">
                <a16:creationId xmlns:a16="http://schemas.microsoft.com/office/drawing/2014/main" id="{AC567190-666F-4C9C-804C-AB95EE7F2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416" y="2666245"/>
            <a:ext cx="3698387" cy="246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85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35DE-D7F5-45FF-BDBE-EDB030884AFE}"/>
              </a:ext>
            </a:extLst>
          </p:cNvPr>
          <p:cNvSpPr>
            <a:spLocks noGrp="1"/>
          </p:cNvSpPr>
          <p:nvPr>
            <p:ph type="title"/>
          </p:nvPr>
        </p:nvSpPr>
        <p:spPr/>
        <p:txBody>
          <a:bodyPr/>
          <a:lstStyle/>
          <a:p>
            <a:endParaRPr lang="en-IN" dirty="0"/>
          </a:p>
        </p:txBody>
      </p:sp>
      <p:pic>
        <p:nvPicPr>
          <p:cNvPr id="1026" name="Picture 2" descr="Sms spam-detection">
            <a:extLst>
              <a:ext uri="{FF2B5EF4-FFF2-40B4-BE49-F238E27FC236}">
                <a16:creationId xmlns:a16="http://schemas.microsoft.com/office/drawing/2014/main" id="{1455162C-A041-4147-BC90-CD67E39BFCBE}"/>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21992" y="2483585"/>
            <a:ext cx="7717535" cy="37558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D42680-102C-4C3A-84B3-0EC9852C1000}"/>
              </a:ext>
            </a:extLst>
          </p:cNvPr>
          <p:cNvSpPr/>
          <p:nvPr/>
        </p:nvSpPr>
        <p:spPr>
          <a:xfrm>
            <a:off x="3462891" y="954940"/>
            <a:ext cx="498213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METHODOLOGY</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23815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45E2-6DA0-44DF-B68F-6B91D30B4F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F4B1BD-228A-46F4-8753-ED94BC15775D}"/>
              </a:ext>
            </a:extLst>
          </p:cNvPr>
          <p:cNvSpPr>
            <a:spLocks noGrp="1"/>
          </p:cNvSpPr>
          <p:nvPr>
            <p:ph sz="quarter" idx="13"/>
          </p:nvPr>
        </p:nvSpPr>
        <p:spPr>
          <a:xfrm>
            <a:off x="913774" y="2367092"/>
            <a:ext cx="3708489" cy="3424107"/>
          </a:xfrm>
        </p:spPr>
        <p:txBody>
          <a:bodyPr>
            <a:normAutofit fontScale="92500" lnSpcReduction="20000"/>
          </a:bodyPr>
          <a:lstStyle/>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Getting the dataset</a:t>
            </a:r>
          </a:p>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Importing libraries</a:t>
            </a:r>
          </a:p>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Importing datasets</a:t>
            </a:r>
          </a:p>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Finding Missing Data</a:t>
            </a:r>
          </a:p>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Encoding Categorical Data</a:t>
            </a:r>
          </a:p>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Splitting dataset into training and test set</a:t>
            </a:r>
          </a:p>
          <a:p>
            <a:pPr algn="just">
              <a:buFont typeface="Arial" panose="020B0604020202020204" pitchFamily="34" charset="0"/>
              <a:buChar char="•"/>
            </a:pPr>
            <a:r>
              <a:rPr lang="en-IN" i="0" dirty="0">
                <a:solidFill>
                  <a:srgbClr val="000000"/>
                </a:solidFill>
                <a:effectLst/>
                <a:latin typeface="+mj-lt"/>
                <a:cs typeface="Times New Roman" panose="02020603050405020304" pitchFamily="18" charset="0"/>
              </a:rPr>
              <a:t>Feature scaling</a:t>
            </a:r>
          </a:p>
          <a:p>
            <a:endParaRPr lang="en-IN" dirty="0"/>
          </a:p>
        </p:txBody>
      </p:sp>
      <p:sp>
        <p:nvSpPr>
          <p:cNvPr id="4" name="Rectangle 3">
            <a:extLst>
              <a:ext uri="{FF2B5EF4-FFF2-40B4-BE49-F238E27FC236}">
                <a16:creationId xmlns:a16="http://schemas.microsoft.com/office/drawing/2014/main" id="{5036A724-D24E-48F6-AD1E-71F2BD127718}"/>
              </a:ext>
            </a:extLst>
          </p:cNvPr>
          <p:cNvSpPr/>
          <p:nvPr/>
        </p:nvSpPr>
        <p:spPr>
          <a:xfrm>
            <a:off x="3756191" y="1172400"/>
            <a:ext cx="5122877" cy="923330"/>
          </a:xfrm>
          <a:prstGeom prst="rect">
            <a:avLst/>
          </a:prstGeom>
          <a:noFill/>
        </p:spPr>
        <p:txBody>
          <a:bodyPr wrap="none" lIns="91440" tIns="45720" rIns="91440" bIns="45720">
            <a:spAutoFit/>
          </a:bodyPr>
          <a:lstStyle/>
          <a:p>
            <a:pPr algn="ctr"/>
            <a:r>
              <a:rPr lang="en-IN" sz="5400" b="1" i="0" cap="none" spc="0" dirty="0">
                <a:ln w="22225">
                  <a:solidFill>
                    <a:schemeClr val="accent2"/>
                  </a:solidFill>
                  <a:prstDash val="solid"/>
                </a:ln>
                <a:solidFill>
                  <a:schemeClr val="accent2">
                    <a:lumMod val="40000"/>
                    <a:lumOff val="60000"/>
                  </a:schemeClr>
                </a:solidFill>
                <a:effectLst/>
                <a:latin typeface="inter-regular"/>
              </a:rPr>
              <a:t> </a:t>
            </a:r>
            <a:r>
              <a:rPr lang="en-IN" sz="5400" b="1" dirty="0">
                <a:ln w="22225">
                  <a:solidFill>
                    <a:schemeClr val="accent2"/>
                  </a:solidFill>
                  <a:prstDash val="solid"/>
                </a:ln>
                <a:solidFill>
                  <a:schemeClr val="accent2">
                    <a:lumMod val="40000"/>
                    <a:lumOff val="60000"/>
                  </a:schemeClr>
                </a:solidFill>
                <a:latin typeface="inter-regular"/>
              </a:rPr>
              <a:t>STEPS INVOLVED</a:t>
            </a: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5" name="Content Placeholder 4">
            <a:extLst>
              <a:ext uri="{FF2B5EF4-FFF2-40B4-BE49-F238E27FC236}">
                <a16:creationId xmlns:a16="http://schemas.microsoft.com/office/drawing/2014/main" id="{A591B157-E38C-43C0-8EAB-992AA3D68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504" y="2015412"/>
            <a:ext cx="6025142" cy="4096139"/>
          </a:xfrm>
          <a:prstGeom prst="rect">
            <a:avLst/>
          </a:prstGeom>
        </p:spPr>
      </p:pic>
    </p:spTree>
    <p:extLst>
      <p:ext uri="{BB962C8B-B14F-4D97-AF65-F5344CB8AC3E}">
        <p14:creationId xmlns:p14="http://schemas.microsoft.com/office/powerpoint/2010/main" val="190092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440D-7762-4033-8618-638575AA6FD0}"/>
              </a:ext>
            </a:extLst>
          </p:cNvPr>
          <p:cNvSpPr>
            <a:spLocks noGrp="1"/>
          </p:cNvSpPr>
          <p:nvPr>
            <p:ph type="title"/>
          </p:nvPr>
        </p:nvSpPr>
        <p:spPr>
          <a:xfrm>
            <a:off x="914400" y="4888676"/>
            <a:ext cx="10364451" cy="1596177"/>
          </a:xfrm>
        </p:spPr>
        <p:txBody>
          <a:bodyPr>
            <a:normAutofit/>
          </a:bodyPr>
          <a:lstStyle/>
          <a:p>
            <a:r>
              <a:rPr lang="en-IN" sz="2000" dirty="0"/>
              <a:t>The dataset is of 5574 text messages from </a:t>
            </a:r>
            <a:r>
              <a:rPr lang="en-IN" sz="2000" dirty="0" err="1"/>
              <a:t>uci</a:t>
            </a:r>
            <a:r>
              <a:rPr lang="en-IN" sz="2000" dirty="0"/>
              <a:t> machine learning repository</a:t>
            </a:r>
            <a:br>
              <a:rPr lang="en-IN" sz="2000" dirty="0"/>
            </a:br>
            <a:r>
              <a:rPr lang="en-IN" sz="2000" dirty="0"/>
              <a:t>gathered in 20122.</a:t>
            </a:r>
            <a:br>
              <a:rPr lang="en-IN" sz="2000" dirty="0"/>
            </a:br>
            <a:r>
              <a:rPr lang="en-IN" sz="2000" dirty="0" err="1"/>
              <a:t>sms</a:t>
            </a:r>
            <a:r>
              <a:rPr lang="en-IN" sz="2000" dirty="0"/>
              <a:t> spam classifier data set from </a:t>
            </a:r>
            <a:r>
              <a:rPr lang="en-IN" sz="2000" dirty="0" err="1"/>
              <a:t>uci</a:t>
            </a:r>
            <a:r>
              <a:rPr lang="en-IN" sz="2000" dirty="0"/>
              <a:t> machine learning repository</a:t>
            </a:r>
            <a:br>
              <a:rPr lang="en-IN" sz="2000" dirty="0"/>
            </a:br>
            <a:r>
              <a:rPr lang="en-IN" sz="2000" dirty="0"/>
              <a:t>“https://archive.ics.uci.edu/ml/datasets/</a:t>
            </a:r>
            <a:r>
              <a:rPr lang="en-IN" sz="2000" dirty="0" err="1"/>
              <a:t>SMS+Spam+Collection</a:t>
            </a:r>
            <a:r>
              <a:rPr lang="en-IN" sz="2000" dirty="0"/>
              <a:t>”</a:t>
            </a:r>
          </a:p>
        </p:txBody>
      </p:sp>
      <p:graphicFrame>
        <p:nvGraphicFramePr>
          <p:cNvPr id="5" name="Table 5">
            <a:extLst>
              <a:ext uri="{FF2B5EF4-FFF2-40B4-BE49-F238E27FC236}">
                <a16:creationId xmlns:a16="http://schemas.microsoft.com/office/drawing/2014/main" id="{B5F3F433-6BAB-4A38-92DE-1404467FD5A9}"/>
              </a:ext>
            </a:extLst>
          </p:cNvPr>
          <p:cNvGraphicFramePr>
            <a:graphicFrameLocks noGrp="1"/>
          </p:cNvGraphicFramePr>
          <p:nvPr>
            <p:ph sz="quarter" idx="13"/>
            <p:extLst>
              <p:ext uri="{D42A27DB-BD31-4B8C-83A1-F6EECF244321}">
                <p14:modId xmlns:p14="http://schemas.microsoft.com/office/powerpoint/2010/main" val="3339821903"/>
              </p:ext>
            </p:extLst>
          </p:nvPr>
        </p:nvGraphicFramePr>
        <p:xfrm>
          <a:off x="914400" y="2366963"/>
          <a:ext cx="10363200" cy="111252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74848375"/>
                    </a:ext>
                  </a:extLst>
                </a:gridCol>
                <a:gridCol w="5181600">
                  <a:extLst>
                    <a:ext uri="{9D8B030D-6E8A-4147-A177-3AD203B41FA5}">
                      <a16:colId xmlns:a16="http://schemas.microsoft.com/office/drawing/2014/main" val="1679224411"/>
                    </a:ext>
                  </a:extLst>
                </a:gridCol>
              </a:tblGrid>
              <a:tr h="370840">
                <a:tc>
                  <a:txBody>
                    <a:bodyPr/>
                    <a:lstStyle/>
                    <a:p>
                      <a:r>
                        <a:rPr lang="en-IN" dirty="0"/>
                        <a:t>TOTAL DATASET</a:t>
                      </a:r>
                    </a:p>
                  </a:txBody>
                  <a:tcPr/>
                </a:tc>
                <a:tc>
                  <a:txBody>
                    <a:bodyPr/>
                    <a:lstStyle/>
                    <a:p>
                      <a:r>
                        <a:rPr lang="en-IN" dirty="0"/>
                        <a:t>5574</a:t>
                      </a:r>
                    </a:p>
                  </a:txBody>
                  <a:tcPr/>
                </a:tc>
                <a:extLst>
                  <a:ext uri="{0D108BD9-81ED-4DB2-BD59-A6C34878D82A}">
                    <a16:rowId xmlns:a16="http://schemas.microsoft.com/office/drawing/2014/main" val="4293811276"/>
                  </a:ext>
                </a:extLst>
              </a:tr>
              <a:tr h="370840">
                <a:tc>
                  <a:txBody>
                    <a:bodyPr/>
                    <a:lstStyle/>
                    <a:p>
                      <a:r>
                        <a:rPr lang="en-IN" dirty="0"/>
                        <a:t>SPAM</a:t>
                      </a:r>
                    </a:p>
                  </a:txBody>
                  <a:tcPr/>
                </a:tc>
                <a:tc>
                  <a:txBody>
                    <a:bodyPr/>
                    <a:lstStyle/>
                    <a:p>
                      <a:r>
                        <a:rPr lang="en-IN" dirty="0"/>
                        <a:t>747</a:t>
                      </a:r>
                    </a:p>
                  </a:txBody>
                  <a:tcPr/>
                </a:tc>
                <a:extLst>
                  <a:ext uri="{0D108BD9-81ED-4DB2-BD59-A6C34878D82A}">
                    <a16:rowId xmlns:a16="http://schemas.microsoft.com/office/drawing/2014/main" val="2353718465"/>
                  </a:ext>
                </a:extLst>
              </a:tr>
              <a:tr h="370840">
                <a:tc>
                  <a:txBody>
                    <a:bodyPr/>
                    <a:lstStyle/>
                    <a:p>
                      <a:r>
                        <a:rPr lang="en-IN" dirty="0"/>
                        <a:t>NON SPAM(HAM)</a:t>
                      </a:r>
                    </a:p>
                  </a:txBody>
                  <a:tcPr/>
                </a:tc>
                <a:tc>
                  <a:txBody>
                    <a:bodyPr/>
                    <a:lstStyle/>
                    <a:p>
                      <a:r>
                        <a:rPr lang="en-IN" dirty="0"/>
                        <a:t>4827</a:t>
                      </a:r>
                    </a:p>
                  </a:txBody>
                  <a:tcPr/>
                </a:tc>
                <a:extLst>
                  <a:ext uri="{0D108BD9-81ED-4DB2-BD59-A6C34878D82A}">
                    <a16:rowId xmlns:a16="http://schemas.microsoft.com/office/drawing/2014/main" val="2468250639"/>
                  </a:ext>
                </a:extLst>
              </a:tr>
            </a:tbl>
          </a:graphicData>
        </a:graphic>
      </p:graphicFrame>
      <p:sp>
        <p:nvSpPr>
          <p:cNvPr id="4" name="Rectangle 3">
            <a:extLst>
              <a:ext uri="{FF2B5EF4-FFF2-40B4-BE49-F238E27FC236}">
                <a16:creationId xmlns:a16="http://schemas.microsoft.com/office/drawing/2014/main" id="{51130AC9-0942-4810-92C0-05366EC931FD}"/>
              </a:ext>
            </a:extLst>
          </p:cNvPr>
          <p:cNvSpPr/>
          <p:nvPr/>
        </p:nvSpPr>
        <p:spPr>
          <a:xfrm>
            <a:off x="1916372" y="836695"/>
            <a:ext cx="793313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DESCRIPTION OF DATASET</a:t>
            </a:r>
            <a:endParaRPr lang="en-US" sz="5400" b="1" cap="none" spc="0" dirty="0">
              <a:ln w="22225">
                <a:solidFill>
                  <a:schemeClr val="accent2"/>
                </a:solidFill>
                <a:prstDash val="solid"/>
              </a:ln>
              <a:solidFill>
                <a:schemeClr val="accent2">
                  <a:lumMod val="40000"/>
                  <a:lumOff val="60000"/>
                </a:schemeClr>
              </a:solidFill>
              <a:effectLst/>
            </a:endParaRPr>
          </a:p>
        </p:txBody>
      </p:sp>
      <p:graphicFrame>
        <p:nvGraphicFramePr>
          <p:cNvPr id="6" name="Table 6">
            <a:extLst>
              <a:ext uri="{FF2B5EF4-FFF2-40B4-BE49-F238E27FC236}">
                <a16:creationId xmlns:a16="http://schemas.microsoft.com/office/drawing/2014/main" id="{162AFBD4-5BDE-4E70-815C-F4367F581EA2}"/>
              </a:ext>
            </a:extLst>
          </p:cNvPr>
          <p:cNvGraphicFramePr>
            <a:graphicFrameLocks noGrp="1"/>
          </p:cNvGraphicFramePr>
          <p:nvPr>
            <p:extLst>
              <p:ext uri="{D42A27DB-BD31-4B8C-83A1-F6EECF244321}">
                <p14:modId xmlns:p14="http://schemas.microsoft.com/office/powerpoint/2010/main" val="3426626111"/>
              </p:ext>
            </p:extLst>
          </p:nvPr>
        </p:nvGraphicFramePr>
        <p:xfrm>
          <a:off x="1721506" y="38446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33884056"/>
                    </a:ext>
                  </a:extLst>
                </a:gridCol>
                <a:gridCol w="4064000">
                  <a:extLst>
                    <a:ext uri="{9D8B030D-6E8A-4147-A177-3AD203B41FA5}">
                      <a16:colId xmlns:a16="http://schemas.microsoft.com/office/drawing/2014/main" val="2816905823"/>
                    </a:ext>
                  </a:extLst>
                </a:gridCol>
              </a:tblGrid>
              <a:tr h="370840">
                <a:tc>
                  <a:txBody>
                    <a:bodyPr/>
                    <a:lstStyle/>
                    <a:p>
                      <a:r>
                        <a:rPr lang="en-IN" dirty="0"/>
                        <a:t>LABEL</a:t>
                      </a:r>
                    </a:p>
                  </a:txBody>
                  <a:tcPr/>
                </a:tc>
                <a:tc>
                  <a:txBody>
                    <a:bodyPr/>
                    <a:lstStyle/>
                    <a:p>
                      <a:r>
                        <a:rPr lang="en-IN" dirty="0"/>
                        <a:t>PERCENTAGE IN DATASET</a:t>
                      </a:r>
                    </a:p>
                  </a:txBody>
                  <a:tcPr/>
                </a:tc>
                <a:extLst>
                  <a:ext uri="{0D108BD9-81ED-4DB2-BD59-A6C34878D82A}">
                    <a16:rowId xmlns:a16="http://schemas.microsoft.com/office/drawing/2014/main" val="1937356759"/>
                  </a:ext>
                </a:extLst>
              </a:tr>
              <a:tr h="370840">
                <a:tc>
                  <a:txBody>
                    <a:bodyPr/>
                    <a:lstStyle/>
                    <a:p>
                      <a:r>
                        <a:rPr lang="en-IN" dirty="0"/>
                        <a:t>SPAMS</a:t>
                      </a:r>
                    </a:p>
                  </a:txBody>
                  <a:tcPr/>
                </a:tc>
                <a:tc>
                  <a:txBody>
                    <a:bodyPr/>
                    <a:lstStyle/>
                    <a:p>
                      <a:r>
                        <a:rPr lang="en-IN" dirty="0"/>
                        <a:t>13.40</a:t>
                      </a:r>
                    </a:p>
                  </a:txBody>
                  <a:tcPr/>
                </a:tc>
                <a:extLst>
                  <a:ext uri="{0D108BD9-81ED-4DB2-BD59-A6C34878D82A}">
                    <a16:rowId xmlns:a16="http://schemas.microsoft.com/office/drawing/2014/main" val="378613377"/>
                  </a:ext>
                </a:extLst>
              </a:tr>
              <a:tr h="370840">
                <a:tc>
                  <a:txBody>
                    <a:bodyPr/>
                    <a:lstStyle/>
                    <a:p>
                      <a:r>
                        <a:rPr lang="en-IN" dirty="0"/>
                        <a:t>HAMS</a:t>
                      </a:r>
                    </a:p>
                  </a:txBody>
                  <a:tcPr/>
                </a:tc>
                <a:tc>
                  <a:txBody>
                    <a:bodyPr/>
                    <a:lstStyle/>
                    <a:p>
                      <a:r>
                        <a:rPr lang="en-IN" dirty="0"/>
                        <a:t>86.60</a:t>
                      </a:r>
                    </a:p>
                  </a:txBody>
                  <a:tcPr/>
                </a:tc>
                <a:extLst>
                  <a:ext uri="{0D108BD9-81ED-4DB2-BD59-A6C34878D82A}">
                    <a16:rowId xmlns:a16="http://schemas.microsoft.com/office/drawing/2014/main" val="3789670520"/>
                  </a:ext>
                </a:extLst>
              </a:tr>
            </a:tbl>
          </a:graphicData>
        </a:graphic>
      </p:graphicFrame>
    </p:spTree>
    <p:extLst>
      <p:ext uri="{BB962C8B-B14F-4D97-AF65-F5344CB8AC3E}">
        <p14:creationId xmlns:p14="http://schemas.microsoft.com/office/powerpoint/2010/main" val="192701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700F-6D31-4F33-87CC-13F8B4C34FA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110EF8-8BE5-42E9-A024-D30AE317EA22}"/>
              </a:ext>
            </a:extLst>
          </p:cNvPr>
          <p:cNvSpPr>
            <a:spLocks noGrp="1"/>
          </p:cNvSpPr>
          <p:nvPr>
            <p:ph sz="quarter" idx="13"/>
          </p:nvPr>
        </p:nvSpPr>
        <p:spPr/>
        <p:txBody>
          <a:bodyPr>
            <a:normAutofit/>
          </a:bodyPr>
          <a:lstStyle/>
          <a:p>
            <a:r>
              <a:rPr lang="en-IN" sz="2000" dirty="0">
                <a:effectLst/>
                <a:latin typeface="+mj-lt"/>
                <a:ea typeface="等线" panose="02010600030101010101" pitchFamily="2" charset="-122"/>
                <a:cs typeface="Gautami" panose="020B0502040204020203" pitchFamily="34" charset="0"/>
              </a:rPr>
              <a:t>The pre-processing phase is important because it moulds the data by cleaning, integrating, transforming, reducing, and discretizing.</a:t>
            </a:r>
          </a:p>
          <a:p>
            <a:r>
              <a:rPr lang="en-IN" sz="2000" dirty="0">
                <a:effectLst/>
                <a:latin typeface="+mj-lt"/>
                <a:ea typeface="等线" panose="02010600030101010101" pitchFamily="2" charset="-122"/>
                <a:cs typeface="Gautami" panose="020B0502040204020203" pitchFamily="34" charset="0"/>
              </a:rPr>
              <a:t> The attribute “text” contains the message strings. This message strings need to be converted into word vectors representation. </a:t>
            </a:r>
          </a:p>
          <a:p>
            <a:r>
              <a:rPr lang="en-IN" sz="2000" dirty="0">
                <a:effectLst/>
                <a:latin typeface="+mj-lt"/>
                <a:ea typeface="等线" panose="02010600030101010101" pitchFamily="2" charset="-122"/>
                <a:cs typeface="Gautami" panose="020B0502040204020203" pitchFamily="34" charset="0"/>
              </a:rPr>
              <a:t>The TF-IDF technique is applied to convert the strings data, and the tokenization methods are used to remove the symbol such as.,;: ‘"()?!\/#&amp;*+-_|@. </a:t>
            </a:r>
          </a:p>
          <a:p>
            <a:r>
              <a:rPr lang="en-IN" sz="2000" dirty="0">
                <a:effectLst/>
                <a:latin typeface="+mj-lt"/>
                <a:ea typeface="等线" panose="02010600030101010101" pitchFamily="2" charset="-122"/>
                <a:cs typeface="Gautami" panose="020B0502040204020203" pitchFamily="34" charset="0"/>
              </a:rPr>
              <a:t>For feature selection, the Information Gain technique is used to rank the feature based on the higher frequency order.</a:t>
            </a:r>
            <a:endParaRPr lang="en-IN" sz="2000" b="0" i="0" dirty="0">
              <a:solidFill>
                <a:srgbClr val="610B38"/>
              </a:solidFill>
              <a:effectLst/>
              <a:latin typeface="+mj-lt"/>
            </a:endParaRPr>
          </a:p>
        </p:txBody>
      </p:sp>
      <p:sp>
        <p:nvSpPr>
          <p:cNvPr id="5" name="Rectangle 4">
            <a:extLst>
              <a:ext uri="{FF2B5EF4-FFF2-40B4-BE49-F238E27FC236}">
                <a16:creationId xmlns:a16="http://schemas.microsoft.com/office/drawing/2014/main" id="{2FD7FA8E-0E30-421C-B08D-6A024E478F8B}"/>
              </a:ext>
            </a:extLst>
          </p:cNvPr>
          <p:cNvSpPr/>
          <p:nvPr/>
        </p:nvSpPr>
        <p:spPr>
          <a:xfrm>
            <a:off x="3693280" y="1066801"/>
            <a:ext cx="507177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PREPROCESSING</a:t>
            </a:r>
          </a:p>
        </p:txBody>
      </p:sp>
    </p:spTree>
    <p:extLst>
      <p:ext uri="{BB962C8B-B14F-4D97-AF65-F5344CB8AC3E}">
        <p14:creationId xmlns:p14="http://schemas.microsoft.com/office/powerpoint/2010/main" val="290568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BB2513-18D3-47A8-A5C6-9B41614144A2}"/>
              </a:ext>
            </a:extLst>
          </p:cNvPr>
          <p:cNvSpPr txBox="1"/>
          <p:nvPr/>
        </p:nvSpPr>
        <p:spPr>
          <a:xfrm>
            <a:off x="1436915" y="1138333"/>
            <a:ext cx="7756071" cy="4797339"/>
          </a:xfrm>
          <a:prstGeom prst="rect">
            <a:avLst/>
          </a:prstGeom>
          <a:noFill/>
        </p:spPr>
        <p:txBody>
          <a:bodyPr wrap="square">
            <a:spAutoFit/>
          </a:bodyPr>
          <a:lstStyle/>
          <a:p>
            <a:pPr>
              <a:lnSpc>
                <a:spcPct val="107000"/>
              </a:lnSpc>
              <a:spcBef>
                <a:spcPts val="200"/>
              </a:spcBef>
              <a:spcAft>
                <a:spcPts val="120"/>
              </a:spcAft>
            </a:pPr>
            <a:r>
              <a:rPr lang="en-IN" sz="2400" dirty="0">
                <a:solidFill>
                  <a:schemeClr val="tx1"/>
                </a:solidFill>
                <a:effectLst/>
                <a:latin typeface="+mj-lt"/>
                <a:ea typeface="等线 Light" panose="02010600030101010101" pitchFamily="2" charset="-122"/>
                <a:cs typeface="Gautami" panose="020B0502040204020203" pitchFamily="34" charset="0"/>
              </a:rPr>
              <a:t>1</a:t>
            </a:r>
            <a:r>
              <a:rPr lang="en-IN" sz="2400" dirty="0">
                <a:solidFill>
                  <a:schemeClr val="tx1"/>
                </a:solidFill>
                <a:effectLst/>
                <a:latin typeface="+mj-lt"/>
                <a:ea typeface="等线 Light" panose="02010600030101010101" pitchFamily="2" charset="-122"/>
                <a:cs typeface="Times New Roman" panose="02020603050405020304" pitchFamily="18" charset="0"/>
              </a:rPr>
              <a:t>. Case Folding Dan Characters Erase</a:t>
            </a:r>
            <a:endParaRPr lang="en-IN" sz="2400" dirty="0">
              <a:solidFill>
                <a:schemeClr val="tx1"/>
              </a:solidFill>
              <a:effectLst/>
              <a:latin typeface="+mj-lt"/>
              <a:ea typeface="Times New Roman" panose="02020603050405020304" pitchFamily="18" charset="0"/>
              <a:cs typeface="Times New Roman" panose="02020603050405020304" pitchFamily="18" charset="0"/>
            </a:endParaRPr>
          </a:p>
          <a:p>
            <a:pPr>
              <a:lnSpc>
                <a:spcPct val="107000"/>
              </a:lnSpc>
              <a:spcBef>
                <a:spcPts val="200"/>
              </a:spcBef>
              <a:spcAft>
                <a:spcPts val="120"/>
              </a:spcAft>
            </a:pPr>
            <a:endParaRPr lang="en-IN" sz="2400" dirty="0">
              <a:solidFill>
                <a:schemeClr val="tx1"/>
              </a:solidFill>
              <a:effectLst/>
              <a:latin typeface="+mj-lt"/>
              <a:ea typeface="等线 Light" panose="02010600030101010101" pitchFamily="2" charset="-122"/>
              <a:cs typeface="Times New Roman" panose="02020603050405020304" pitchFamily="18" charset="0"/>
            </a:endParaRPr>
          </a:p>
          <a:p>
            <a:pPr>
              <a:lnSpc>
                <a:spcPct val="107000"/>
              </a:lnSpc>
              <a:spcBef>
                <a:spcPts val="200"/>
              </a:spcBef>
              <a:spcAft>
                <a:spcPts val="120"/>
              </a:spcAft>
            </a:pPr>
            <a:r>
              <a:rPr lang="en-IN" sz="2400" dirty="0">
                <a:solidFill>
                  <a:schemeClr val="tx1"/>
                </a:solidFill>
                <a:effectLst/>
                <a:latin typeface="+mj-lt"/>
                <a:ea typeface="等线 Light" panose="02010600030101010101" pitchFamily="2" charset="-122"/>
                <a:cs typeface="Times New Roman" panose="02020603050405020304" pitchFamily="18" charset="0"/>
              </a:rPr>
              <a:t>2. Tokenization</a:t>
            </a:r>
          </a:p>
          <a:p>
            <a:pPr marL="0" indent="0">
              <a:lnSpc>
                <a:spcPct val="107000"/>
              </a:lnSpc>
              <a:spcBef>
                <a:spcPts val="200"/>
              </a:spcBef>
              <a:spcAft>
                <a:spcPts val="120"/>
              </a:spcAft>
              <a:buNone/>
            </a:pPr>
            <a:endParaRPr lang="en-IN" sz="2400" dirty="0">
              <a:solidFill>
                <a:schemeClr val="tx1"/>
              </a:solidFill>
              <a:effectLst/>
              <a:latin typeface="+mj-lt"/>
              <a:ea typeface="Times New Roman" panose="02020603050405020304" pitchFamily="18" charset="0"/>
              <a:cs typeface="Times New Roman" panose="02020603050405020304" pitchFamily="18" charset="0"/>
            </a:endParaRPr>
          </a:p>
          <a:p>
            <a:pPr>
              <a:lnSpc>
                <a:spcPct val="107000"/>
              </a:lnSpc>
              <a:spcBef>
                <a:spcPts val="200"/>
              </a:spcBef>
              <a:spcAft>
                <a:spcPts val="120"/>
              </a:spcAft>
            </a:pPr>
            <a:r>
              <a:rPr lang="en-IN" sz="2400" dirty="0">
                <a:solidFill>
                  <a:schemeClr val="tx1"/>
                </a:solidFill>
                <a:effectLst/>
                <a:latin typeface="+mj-lt"/>
                <a:ea typeface="等线 Light" panose="02010600030101010101" pitchFamily="2" charset="-122"/>
                <a:cs typeface="Times New Roman" panose="02020603050405020304" pitchFamily="18" charset="0"/>
              </a:rPr>
              <a:t>3. Handle Slang Words</a:t>
            </a:r>
          </a:p>
          <a:p>
            <a:pPr>
              <a:lnSpc>
                <a:spcPct val="107000"/>
              </a:lnSpc>
              <a:spcBef>
                <a:spcPts val="200"/>
              </a:spcBef>
              <a:spcAft>
                <a:spcPts val="120"/>
              </a:spcAft>
            </a:pPr>
            <a:endParaRPr lang="en-IN" sz="2400" dirty="0">
              <a:solidFill>
                <a:schemeClr val="tx1"/>
              </a:solidFill>
              <a:effectLst/>
              <a:latin typeface="+mj-lt"/>
              <a:ea typeface="等线 Light" panose="02010600030101010101" pitchFamily="2" charset="-122"/>
              <a:cs typeface="Times New Roman" panose="02020603050405020304" pitchFamily="18" charset="0"/>
            </a:endParaRPr>
          </a:p>
          <a:p>
            <a:pPr>
              <a:lnSpc>
                <a:spcPct val="107000"/>
              </a:lnSpc>
              <a:spcBef>
                <a:spcPts val="200"/>
              </a:spcBef>
              <a:spcAft>
                <a:spcPts val="120"/>
              </a:spcAft>
            </a:pPr>
            <a:r>
              <a:rPr lang="en-IN" sz="2400" dirty="0">
                <a:solidFill>
                  <a:schemeClr val="tx1"/>
                </a:solidFill>
                <a:effectLst/>
                <a:latin typeface="+mj-lt"/>
                <a:ea typeface="等线 Light" panose="02010600030101010101" pitchFamily="2" charset="-122"/>
                <a:cs typeface="Times New Roman" panose="02020603050405020304" pitchFamily="18" charset="0"/>
              </a:rPr>
              <a:t>4. Stop-word Removal </a:t>
            </a:r>
          </a:p>
          <a:p>
            <a:pPr marL="0" indent="0">
              <a:lnSpc>
                <a:spcPct val="107000"/>
              </a:lnSpc>
              <a:spcBef>
                <a:spcPts val="200"/>
              </a:spcBef>
              <a:spcAft>
                <a:spcPts val="120"/>
              </a:spcAft>
              <a:buNone/>
            </a:pPr>
            <a:r>
              <a:rPr lang="en-IN" sz="2400" dirty="0">
                <a:solidFill>
                  <a:schemeClr val="tx1"/>
                </a:solidFill>
                <a:effectLst/>
                <a:latin typeface="+mj-lt"/>
                <a:ea typeface="等线 Light" panose="02010600030101010101" pitchFamily="2" charset="-122"/>
                <a:cs typeface="Times New Roman" panose="02020603050405020304" pitchFamily="18" charset="0"/>
              </a:rPr>
              <a:t> </a:t>
            </a:r>
          </a:p>
          <a:p>
            <a:pPr>
              <a:lnSpc>
                <a:spcPct val="107000"/>
              </a:lnSpc>
              <a:spcBef>
                <a:spcPts val="200"/>
              </a:spcBef>
              <a:spcAft>
                <a:spcPts val="120"/>
              </a:spcAft>
            </a:pPr>
            <a:r>
              <a:rPr lang="en-IN" sz="2400" dirty="0">
                <a:solidFill>
                  <a:schemeClr val="tx1"/>
                </a:solidFill>
                <a:effectLst/>
                <a:latin typeface="+mj-lt"/>
                <a:ea typeface="等线 Light" panose="02010600030101010101" pitchFamily="2" charset="-122"/>
                <a:cs typeface="Times New Roman" panose="02020603050405020304" pitchFamily="18" charset="0"/>
              </a:rPr>
              <a:t>5. Stemming</a:t>
            </a:r>
          </a:p>
          <a:p>
            <a:pPr marL="0" indent="0">
              <a:lnSpc>
                <a:spcPct val="107000"/>
              </a:lnSpc>
              <a:spcBef>
                <a:spcPts val="200"/>
              </a:spcBef>
              <a:spcAft>
                <a:spcPts val="120"/>
              </a:spcAft>
              <a:buNone/>
            </a:pPr>
            <a:r>
              <a:rPr lang="en-IN" sz="2400" dirty="0">
                <a:solidFill>
                  <a:schemeClr val="tx1"/>
                </a:solidFill>
                <a:effectLst/>
                <a:latin typeface="+mj-lt"/>
                <a:ea typeface="等线 Light" panose="02010600030101010101" pitchFamily="2" charset="-122"/>
                <a:cs typeface="Times New Roman" panose="02020603050405020304" pitchFamily="18" charset="0"/>
              </a:rPr>
              <a:t> </a:t>
            </a:r>
          </a:p>
          <a:p>
            <a:pPr>
              <a:lnSpc>
                <a:spcPct val="107000"/>
              </a:lnSpc>
              <a:spcBef>
                <a:spcPts val="200"/>
              </a:spcBef>
              <a:spcAft>
                <a:spcPts val="120"/>
              </a:spcAft>
            </a:pPr>
            <a:r>
              <a:rPr lang="en-IN" sz="2400" dirty="0">
                <a:solidFill>
                  <a:schemeClr val="tx1"/>
                </a:solidFill>
                <a:effectLst/>
                <a:latin typeface="+mj-lt"/>
                <a:ea typeface="等线 Light" panose="02010600030101010101" pitchFamily="2" charset="-122"/>
                <a:cs typeface="Times New Roman" panose="02020603050405020304" pitchFamily="18" charset="0"/>
              </a:rPr>
              <a:t>6. Handle Number</a:t>
            </a:r>
          </a:p>
        </p:txBody>
      </p:sp>
      <p:pic>
        <p:nvPicPr>
          <p:cNvPr id="1026" name="Picture 2" descr="Text Pre-processing For Spam Filtering (With Codes)">
            <a:extLst>
              <a:ext uri="{FF2B5EF4-FFF2-40B4-BE49-F238E27FC236}">
                <a16:creationId xmlns:a16="http://schemas.microsoft.com/office/drawing/2014/main" id="{084B721C-1AD3-42B6-B670-4C02449A56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680"/>
          <a:stretch/>
        </p:blipFill>
        <p:spPr bwMode="auto">
          <a:xfrm>
            <a:off x="7382181" y="1067859"/>
            <a:ext cx="3372904" cy="472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9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B028-F536-4022-A1D3-5D49A6337BE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5EB9E0D-8618-49FE-843E-3139670E048A}"/>
              </a:ext>
            </a:extLst>
          </p:cNvPr>
          <p:cNvSpPr>
            <a:spLocks noGrp="1"/>
          </p:cNvSpPr>
          <p:nvPr>
            <p:ph idx="1"/>
          </p:nvPr>
        </p:nvSpPr>
        <p:spPr>
          <a:xfrm>
            <a:off x="1295401" y="2556932"/>
            <a:ext cx="9111340" cy="3945472"/>
          </a:xfrm>
        </p:spPr>
        <p:txBody>
          <a:bodyPr>
            <a:normAutofit/>
          </a:bodyPr>
          <a:lstStyle/>
          <a:p>
            <a:r>
              <a:rPr lang="en-IN" sz="2000" b="0" i="0" dirty="0">
                <a:solidFill>
                  <a:schemeClr val="tx1"/>
                </a:solidFill>
                <a:effectLst/>
                <a:latin typeface="+mj-lt"/>
                <a:cs typeface="Times New Roman" panose="02020603050405020304" pitchFamily="18" charset="0"/>
              </a:rPr>
              <a:t>Convert a collection of raw documents to a matrix of TF-IDF features</a:t>
            </a:r>
          </a:p>
          <a:p>
            <a:r>
              <a:rPr lang="en-IN" sz="1800" b="0" i="0" dirty="0">
                <a:solidFill>
                  <a:srgbClr val="202124"/>
                </a:solidFill>
                <a:effectLst/>
                <a:latin typeface="+mj-lt"/>
                <a:cs typeface="Times New Roman" panose="02020603050405020304" pitchFamily="18" charset="0"/>
              </a:rPr>
              <a:t>Term frequency-inverse document frequency is </a:t>
            </a:r>
            <a:r>
              <a:rPr lang="en-IN" sz="1800" b="1" i="0" dirty="0">
                <a:solidFill>
                  <a:srgbClr val="202124"/>
                </a:solidFill>
                <a:effectLst/>
                <a:latin typeface="+mj-lt"/>
                <a:cs typeface="Times New Roman" panose="02020603050405020304" pitchFamily="18" charset="0"/>
              </a:rPr>
              <a:t>a text vectorizer that transforms the text into a usable vector</a:t>
            </a:r>
            <a:r>
              <a:rPr lang="en-IN" sz="1800" b="0" i="0" dirty="0">
                <a:solidFill>
                  <a:srgbClr val="202124"/>
                </a:solidFill>
                <a:effectLst/>
                <a:latin typeface="+mj-lt"/>
                <a:cs typeface="Times New Roman" panose="02020603050405020304" pitchFamily="18" charset="0"/>
              </a:rPr>
              <a:t>. It combines 2 concepts, Term Frequency (TF) and Document Frequency (DF). The term frequency is the number of occurrences of a specific term in a document.</a:t>
            </a:r>
            <a:endParaRPr lang="en-IN" sz="1800" dirty="0">
              <a:latin typeface="+mj-lt"/>
              <a:cs typeface="Times New Roman" panose="02020603050405020304" pitchFamily="18" charset="0"/>
            </a:endParaRPr>
          </a:p>
        </p:txBody>
      </p:sp>
      <p:sp>
        <p:nvSpPr>
          <p:cNvPr id="4" name="Rectangle 3">
            <a:extLst>
              <a:ext uri="{FF2B5EF4-FFF2-40B4-BE49-F238E27FC236}">
                <a16:creationId xmlns:a16="http://schemas.microsoft.com/office/drawing/2014/main" id="{4038B678-D2D5-49C1-AA6E-23A793BF9B34}"/>
              </a:ext>
            </a:extLst>
          </p:cNvPr>
          <p:cNvSpPr/>
          <p:nvPr/>
        </p:nvSpPr>
        <p:spPr>
          <a:xfrm>
            <a:off x="2403498" y="1172400"/>
            <a:ext cx="764626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TF –IDF VECTORIZER</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AutoShape 2">
            <a:extLst>
              <a:ext uri="{FF2B5EF4-FFF2-40B4-BE49-F238E27FC236}">
                <a16:creationId xmlns:a16="http://schemas.microsoft.com/office/drawing/2014/main" id="{2A07B823-6B5E-416D-A120-CD2E227A9872}"/>
              </a:ext>
            </a:extLst>
          </p:cNvPr>
          <p:cNvSpPr>
            <a:spLocks noChangeAspect="1" noChangeArrowheads="1"/>
          </p:cNvSpPr>
          <p:nvPr/>
        </p:nvSpPr>
        <p:spPr bwMode="auto">
          <a:xfrm>
            <a:off x="5943599" y="3276599"/>
            <a:ext cx="362339" cy="3623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TF IDF SEO | How does TF-IDF work for SEO | Top TF IDF SEO">
            <a:extLst>
              <a:ext uri="{FF2B5EF4-FFF2-40B4-BE49-F238E27FC236}">
                <a16:creationId xmlns:a16="http://schemas.microsoft.com/office/drawing/2014/main" id="{13C5A3DE-9F0E-4347-8F51-A8840A549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437" y="3993843"/>
            <a:ext cx="3452326" cy="220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8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70E0-C786-4C71-92B8-05A55CC1B90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8F8C5A-96F6-44FC-8BCE-4CAC5EDAD8C4}"/>
              </a:ext>
            </a:extLst>
          </p:cNvPr>
          <p:cNvSpPr>
            <a:spLocks noGrp="1"/>
          </p:cNvSpPr>
          <p:nvPr>
            <p:ph sz="quarter" idx="13"/>
          </p:nvPr>
        </p:nvSpPr>
        <p:spPr/>
        <p:txBody>
          <a:bodyPr/>
          <a:lstStyle/>
          <a:p>
            <a:r>
              <a:rPr lang="en-IN" dirty="0"/>
              <a:t>Flask : it is for creating the application server and pages.</a:t>
            </a:r>
          </a:p>
          <a:p>
            <a:r>
              <a:rPr lang="en-IN" dirty="0" err="1"/>
              <a:t>nltk</a:t>
            </a:r>
            <a:r>
              <a:rPr lang="en-IN" dirty="0"/>
              <a:t> : it is for natural language operations.</a:t>
            </a:r>
          </a:p>
          <a:p>
            <a:r>
              <a:rPr lang="en-IN" dirty="0" err="1"/>
              <a:t>Numpy</a:t>
            </a:r>
            <a:r>
              <a:rPr lang="en-IN" dirty="0"/>
              <a:t> : it is for array computation.</a:t>
            </a:r>
          </a:p>
          <a:p>
            <a:r>
              <a:rPr lang="en-IN" dirty="0"/>
              <a:t>Pandas : it is for manipulating and wrangling structured data.</a:t>
            </a:r>
          </a:p>
          <a:p>
            <a:r>
              <a:rPr lang="en-IN" dirty="0"/>
              <a:t>Pickle : it is for serializing and deserializing python objects , that is to convert python objects like lists ,dictionaries etc into byte streams.</a:t>
            </a:r>
          </a:p>
        </p:txBody>
      </p:sp>
      <p:sp>
        <p:nvSpPr>
          <p:cNvPr id="4" name="Rectangle 3">
            <a:extLst>
              <a:ext uri="{FF2B5EF4-FFF2-40B4-BE49-F238E27FC236}">
                <a16:creationId xmlns:a16="http://schemas.microsoft.com/office/drawing/2014/main" id="{66F19F08-F6DD-4043-BE2E-6F454C2DE369}"/>
              </a:ext>
            </a:extLst>
          </p:cNvPr>
          <p:cNvSpPr/>
          <p:nvPr/>
        </p:nvSpPr>
        <p:spPr>
          <a:xfrm>
            <a:off x="3538993" y="954940"/>
            <a:ext cx="511338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PACKAGES USED</a:t>
            </a:r>
          </a:p>
        </p:txBody>
      </p:sp>
    </p:spTree>
    <p:extLst>
      <p:ext uri="{BB962C8B-B14F-4D97-AF65-F5344CB8AC3E}">
        <p14:creationId xmlns:p14="http://schemas.microsoft.com/office/powerpoint/2010/main" val="250982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1121-9679-4C4D-9C27-5CC4649FD6D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EDDD87B-267D-4C95-BCB5-EA724D05C1D5}"/>
              </a:ext>
            </a:extLst>
          </p:cNvPr>
          <p:cNvSpPr>
            <a:spLocks noGrp="1"/>
          </p:cNvSpPr>
          <p:nvPr>
            <p:ph idx="1"/>
          </p:nvPr>
        </p:nvSpPr>
        <p:spPr>
          <a:xfrm>
            <a:off x="1295402" y="2015411"/>
            <a:ext cx="9601196" cy="4310743"/>
          </a:xfrm>
        </p:spPr>
        <p:txBody>
          <a:bodyPr>
            <a:normAutofit lnSpcReduction="10000"/>
          </a:bodyPr>
          <a:lstStyle/>
          <a:p>
            <a:pPr marL="0" indent="0">
              <a:buNone/>
            </a:pPr>
            <a:endParaRPr lang="en-IN" sz="1800" b="1" dirty="0">
              <a:effectLst/>
              <a:latin typeface="Times New Roman" panose="02020603050405020304" pitchFamily="18" charset="0"/>
              <a:ea typeface="Times New Roman" panose="02020603050405020304" pitchFamily="18" charset="0"/>
            </a:endParaRPr>
          </a:p>
          <a:p>
            <a:pPr>
              <a:spcAft>
                <a:spcPts val="1800"/>
              </a:spcAft>
            </a:pPr>
            <a:r>
              <a:rPr lang="en-IN" sz="2000" dirty="0">
                <a:effectLst/>
                <a:latin typeface="+mj-lt"/>
                <a:ea typeface="Times New Roman" panose="02020603050405020304" pitchFamily="18" charset="0"/>
              </a:rPr>
              <a:t>The constructed system generally consists of two phases, namely the training and testing process and general design of the system </a:t>
            </a:r>
          </a:p>
          <a:p>
            <a:pPr>
              <a:spcAft>
                <a:spcPts val="1800"/>
              </a:spcAft>
            </a:pPr>
            <a:r>
              <a:rPr lang="en-IN" sz="2300" b="0" i="0" dirty="0">
                <a:effectLst/>
                <a:latin typeface="+mj-lt"/>
                <a:cs typeface="Times New Roman" panose="02020603050405020304" pitchFamily="18" charset="0"/>
              </a:rPr>
              <a:t>Training Data</a:t>
            </a:r>
          </a:p>
          <a:p>
            <a:pPr algn="just"/>
            <a:r>
              <a:rPr lang="en-IN" sz="2000" b="0" i="0" dirty="0">
                <a:solidFill>
                  <a:srgbClr val="000000"/>
                </a:solidFill>
                <a:effectLst/>
                <a:latin typeface="+mj-lt"/>
                <a:cs typeface="Times New Roman" panose="02020603050405020304" pitchFamily="18" charset="0"/>
              </a:rPr>
              <a:t>The observations in the training set form the experience that the algorithm uses to learn. In supervised learning problems, each observation consists of an observed output variable and one or more observed input variables.</a:t>
            </a:r>
          </a:p>
          <a:p>
            <a:pPr algn="l"/>
            <a:r>
              <a:rPr lang="en-IN" sz="2300" b="0" i="0" dirty="0">
                <a:effectLst/>
                <a:latin typeface="+mj-lt"/>
                <a:cs typeface="Times New Roman" panose="02020603050405020304" pitchFamily="18" charset="0"/>
              </a:rPr>
              <a:t>Test Data</a:t>
            </a:r>
          </a:p>
          <a:p>
            <a:pPr algn="just"/>
            <a:r>
              <a:rPr lang="en-IN" sz="2000" b="0" i="0" dirty="0">
                <a:solidFill>
                  <a:srgbClr val="000000"/>
                </a:solidFill>
                <a:effectLst/>
                <a:latin typeface="+mj-lt"/>
                <a:cs typeface="Times New Roman" panose="02020603050405020304" pitchFamily="18" charset="0"/>
              </a:rPr>
              <a:t>The test set is a set of observations used to evaluate the performance of the model using some performance metric. It is important that no observations from the training set are included in the test set. </a:t>
            </a:r>
            <a:endParaRPr lang="en-IN" sz="2000" dirty="0">
              <a:effectLst/>
              <a:latin typeface="+mj-lt"/>
              <a:ea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6FF563BC-339C-4345-8D8B-5FD2DA0741AA}"/>
              </a:ext>
            </a:extLst>
          </p:cNvPr>
          <p:cNvSpPr/>
          <p:nvPr/>
        </p:nvSpPr>
        <p:spPr>
          <a:xfrm>
            <a:off x="2695081" y="1172400"/>
            <a:ext cx="7007111"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inherit"/>
              </a:rPr>
              <a:t>DESIGN OF THE SYSTEM</a:t>
            </a: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1392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F9DB-A8CB-4E55-9E1D-A851C55FE0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5C3445-74C5-4FA6-90EE-F54342453F9B}"/>
              </a:ext>
            </a:extLst>
          </p:cNvPr>
          <p:cNvSpPr>
            <a:spLocks noGrp="1"/>
          </p:cNvSpPr>
          <p:nvPr>
            <p:ph sz="quarter" idx="13"/>
          </p:nvPr>
        </p:nvSpPr>
        <p:spPr/>
        <p:txBody>
          <a:bodyPr>
            <a:normAutofit fontScale="92500" lnSpcReduction="20000"/>
          </a:bodyPr>
          <a:lstStyle/>
          <a:p>
            <a:r>
              <a:rPr lang="en-IN" dirty="0"/>
              <a:t>Summary: We need way to know probability of an message that is either spam or not, by using each word from our dataset</a:t>
            </a:r>
          </a:p>
          <a:p>
            <a:r>
              <a:rPr lang="en-IN" dirty="0"/>
              <a:t>Our theory is that a message would be categorized as spam if a contains words that are associated with spam message</a:t>
            </a:r>
          </a:p>
          <a:p>
            <a:r>
              <a:rPr lang="en-IN" dirty="0"/>
              <a:t> For every message in our dataset, we’ll take EVERY word, and make a guess that the word is contained most often</a:t>
            </a:r>
          </a:p>
          <a:p>
            <a:br>
              <a:rPr lang="en-IN" b="0" dirty="0">
                <a:solidFill>
                  <a:srgbClr val="D4D4D4"/>
                </a:solidFill>
                <a:effectLst/>
                <a:latin typeface="Consolas" panose="020B0609020204030204" pitchFamily="49" charset="0"/>
              </a:rPr>
            </a:b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sklearn.model_selection</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train_test_split</a:t>
            </a:r>
            <a:endParaRPr lang="en-IN" b="0" dirty="0">
              <a:solidFill>
                <a:srgbClr val="D4D4D4"/>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X_train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X_test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y_train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y_test</a:t>
            </a:r>
            <a:r>
              <a:rPr lang="en-IN" b="0" dirty="0">
                <a:solidFill>
                  <a:srgbClr val="D4D4D4"/>
                </a:solidFill>
                <a:effectLst/>
                <a:latin typeface="Consolas" panose="020B0609020204030204" pitchFamily="49" charset="0"/>
              </a:rPr>
              <a:t> = </a:t>
            </a:r>
            <a:r>
              <a:rPr lang="en-IN" b="0" dirty="0" err="1">
                <a:solidFill>
                  <a:srgbClr val="D4D4D4"/>
                </a:solidFill>
                <a:effectLst/>
                <a:latin typeface="Consolas" panose="020B0609020204030204" pitchFamily="49" charset="0"/>
              </a:rPr>
              <a:t>train_test_split</a:t>
            </a:r>
            <a:r>
              <a:rPr lang="en-IN" b="0" dirty="0">
                <a:solidFill>
                  <a:srgbClr val="D4D4D4"/>
                </a:solidFill>
                <a:effectLst/>
                <a:latin typeface="Consolas" panose="020B0609020204030204" pitchFamily="49" charset="0"/>
              </a:rPr>
              <a:t>(</a:t>
            </a:r>
            <a:r>
              <a:rPr lang="en-IN" b="0" dirty="0">
                <a:solidFill>
                  <a:srgbClr val="4FC1FF"/>
                </a:solidFill>
                <a:effectLst/>
                <a:latin typeface="Consolas" panose="020B0609020204030204" pitchFamily="49" charset="0"/>
              </a:rPr>
              <a:t>X</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test_size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0.20</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random_state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endParaRPr lang="en-IN" dirty="0"/>
          </a:p>
        </p:txBody>
      </p:sp>
      <p:sp>
        <p:nvSpPr>
          <p:cNvPr id="4" name="Rectangle 3">
            <a:extLst>
              <a:ext uri="{FF2B5EF4-FFF2-40B4-BE49-F238E27FC236}">
                <a16:creationId xmlns:a16="http://schemas.microsoft.com/office/drawing/2014/main" id="{241A026D-AB7B-4326-BB24-E633CD90A141}"/>
              </a:ext>
            </a:extLst>
          </p:cNvPr>
          <p:cNvSpPr/>
          <p:nvPr/>
        </p:nvSpPr>
        <p:spPr>
          <a:xfrm>
            <a:off x="1500042" y="954940"/>
            <a:ext cx="919129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HOW TO TRAIN A CLASSIFIER?</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715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236D-4FA5-45BB-8B8B-EBD245B87D25}"/>
              </a:ext>
            </a:extLst>
          </p:cNvPr>
          <p:cNvSpPr>
            <a:spLocks noGrp="1"/>
          </p:cNvSpPr>
          <p:nvPr>
            <p:ph type="title"/>
          </p:nvPr>
        </p:nvSpPr>
        <p:spPr>
          <a:xfrm>
            <a:off x="1216241" y="745724"/>
            <a:ext cx="10061985" cy="1468970"/>
          </a:xfrm>
        </p:spPr>
        <p:txBody>
          <a:bodyPr/>
          <a:lstStyle/>
          <a:p>
            <a:endParaRPr lang="en-IN" dirty="0"/>
          </a:p>
        </p:txBody>
      </p:sp>
      <p:sp>
        <p:nvSpPr>
          <p:cNvPr id="3" name="Content Placeholder 2">
            <a:extLst>
              <a:ext uri="{FF2B5EF4-FFF2-40B4-BE49-F238E27FC236}">
                <a16:creationId xmlns:a16="http://schemas.microsoft.com/office/drawing/2014/main" id="{6D7FBDE1-B6E0-4F29-8651-0A0F86A38CC8}"/>
              </a:ext>
            </a:extLst>
          </p:cNvPr>
          <p:cNvSpPr>
            <a:spLocks noGrp="1"/>
          </p:cNvSpPr>
          <p:nvPr>
            <p:ph sz="quarter" idx="13"/>
          </p:nvPr>
        </p:nvSpPr>
        <p:spPr>
          <a:xfrm>
            <a:off x="913774" y="2214694"/>
            <a:ext cx="10363826" cy="4159473"/>
          </a:xfrm>
        </p:spPr>
        <p:txBody>
          <a:bodyPr>
            <a:normAutofit fontScale="92500" lnSpcReduction="10000"/>
          </a:bodyPr>
          <a:lstStyle/>
          <a:p>
            <a:r>
              <a:rPr lang="en-IN" sz="2800" dirty="0"/>
              <a:t>INTRODUCTION</a:t>
            </a:r>
          </a:p>
          <a:p>
            <a:r>
              <a:rPr lang="en-IN" sz="2800" dirty="0"/>
              <a:t>PROBLEM STATEMENT &amp; PURPOSE</a:t>
            </a:r>
          </a:p>
          <a:p>
            <a:r>
              <a:rPr lang="en-IN" sz="2800" dirty="0"/>
              <a:t>CHOOSING ALGORITHM</a:t>
            </a:r>
          </a:p>
          <a:p>
            <a:r>
              <a:rPr lang="en-IN" sz="2800" dirty="0"/>
              <a:t>METHODOLOGY</a:t>
            </a:r>
          </a:p>
          <a:p>
            <a:r>
              <a:rPr lang="en-IN" sz="2800" dirty="0"/>
              <a:t>DESIGN OF THE SYSTEM</a:t>
            </a:r>
          </a:p>
          <a:p>
            <a:r>
              <a:rPr lang="en-IN" sz="2800" dirty="0"/>
              <a:t>WEBPAGE DESIGN</a:t>
            </a:r>
          </a:p>
          <a:p>
            <a:r>
              <a:rPr lang="en-IN" sz="2800" dirty="0"/>
              <a:t>OUTPUT</a:t>
            </a:r>
          </a:p>
          <a:p>
            <a:r>
              <a:rPr lang="en-IN" sz="2800" dirty="0"/>
              <a:t>CONCLUSION</a:t>
            </a:r>
          </a:p>
          <a:p>
            <a:endParaRPr lang="en-IN" sz="2400" dirty="0"/>
          </a:p>
        </p:txBody>
      </p:sp>
      <p:sp>
        <p:nvSpPr>
          <p:cNvPr id="4" name="Rectangle 3">
            <a:extLst>
              <a:ext uri="{FF2B5EF4-FFF2-40B4-BE49-F238E27FC236}">
                <a16:creationId xmlns:a16="http://schemas.microsoft.com/office/drawing/2014/main" id="{01EBFF8C-B846-4267-A592-A9E2C5C88983}"/>
              </a:ext>
            </a:extLst>
          </p:cNvPr>
          <p:cNvSpPr/>
          <p:nvPr/>
        </p:nvSpPr>
        <p:spPr>
          <a:xfrm>
            <a:off x="4218851" y="1066801"/>
            <a:ext cx="355898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CONTENTS:</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2050" name="Picture 2" descr="K! - The Inside Story - Contents Team">
            <a:extLst>
              <a:ext uri="{FF2B5EF4-FFF2-40B4-BE49-F238E27FC236}">
                <a16:creationId xmlns:a16="http://schemas.microsoft.com/office/drawing/2014/main" id="{704E33EA-4D67-41E2-A7F1-1840E5A0B5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431" r="28049"/>
          <a:stretch/>
        </p:blipFill>
        <p:spPr bwMode="auto">
          <a:xfrm>
            <a:off x="8350896" y="2409337"/>
            <a:ext cx="2099389" cy="332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43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7CF2-2E94-4EE6-BA74-776BB62B9B3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7A2ADB8-9E8E-42AB-8781-AE4091CDDA80}"/>
              </a:ext>
            </a:extLst>
          </p:cNvPr>
          <p:cNvSpPr>
            <a:spLocks noGrp="1"/>
          </p:cNvSpPr>
          <p:nvPr>
            <p:ph sz="quarter" idx="13"/>
          </p:nvPr>
        </p:nvSpPr>
        <p:spPr/>
        <p:txBody>
          <a:bodyPr>
            <a:normAutofit/>
          </a:bodyPr>
          <a:lstStyle/>
          <a:p>
            <a:r>
              <a:rPr lang="en-IN" sz="2000" dirty="0">
                <a:latin typeface="Times New Roman" panose="02020603050405020304" pitchFamily="18" charset="0"/>
                <a:cs typeface="Times New Roman" panose="02020603050405020304" pitchFamily="18" charset="0"/>
              </a:rPr>
              <a:t>WHAT IS A CLASSIFIER?</a:t>
            </a:r>
          </a:p>
          <a:p>
            <a:r>
              <a:rPr lang="en-IN" sz="2100" dirty="0"/>
              <a:t>Type of model that is able to detect whether a given set of features is predicted from a label</a:t>
            </a:r>
          </a:p>
          <a:p>
            <a:r>
              <a:rPr lang="en-IN" sz="2100" dirty="0"/>
              <a:t>A feature is each SMS message</a:t>
            </a:r>
          </a:p>
          <a:p>
            <a:r>
              <a:rPr lang="en-IN" sz="2100" dirty="0"/>
              <a:t>A label is “spam” or “ham”</a:t>
            </a:r>
          </a:p>
          <a:p>
            <a:r>
              <a:rPr lang="en-IN" sz="1700" b="0" dirty="0">
                <a:solidFill>
                  <a:srgbClr val="C586C0"/>
                </a:solidFill>
                <a:effectLst/>
                <a:latin typeface="Consolas" panose="020B0609020204030204" pitchFamily="49" charset="0"/>
              </a:rPr>
              <a:t>from</a:t>
            </a:r>
            <a:r>
              <a:rPr lang="en-IN" sz="1700" b="0" dirty="0">
                <a:solidFill>
                  <a:srgbClr val="D4D4D4"/>
                </a:solidFill>
                <a:effectLst/>
                <a:latin typeface="Consolas" panose="020B0609020204030204" pitchFamily="49" charset="0"/>
              </a:rPr>
              <a:t> </a:t>
            </a:r>
            <a:r>
              <a:rPr lang="en-IN" sz="1700" b="0" dirty="0" err="1">
                <a:solidFill>
                  <a:srgbClr val="D4D4D4"/>
                </a:solidFill>
                <a:effectLst/>
                <a:latin typeface="Consolas" panose="020B0609020204030204" pitchFamily="49" charset="0"/>
              </a:rPr>
              <a:t>sklearn.svm</a:t>
            </a:r>
            <a:r>
              <a:rPr lang="en-IN" sz="1700" b="0" dirty="0">
                <a:solidFill>
                  <a:srgbClr val="D4D4D4"/>
                </a:solidFill>
                <a:effectLst/>
                <a:latin typeface="Consolas" panose="020B0609020204030204" pitchFamily="49" charset="0"/>
              </a:rPr>
              <a:t> </a:t>
            </a:r>
            <a:r>
              <a:rPr lang="en-IN" sz="1700" b="0" dirty="0">
                <a:solidFill>
                  <a:srgbClr val="C586C0"/>
                </a:solidFill>
                <a:effectLst/>
                <a:latin typeface="Consolas" panose="020B0609020204030204" pitchFamily="49" charset="0"/>
              </a:rPr>
              <a:t>import</a:t>
            </a:r>
            <a:r>
              <a:rPr lang="en-IN" sz="1700" b="0" dirty="0">
                <a:solidFill>
                  <a:srgbClr val="D4D4D4"/>
                </a:solidFill>
                <a:effectLst/>
                <a:latin typeface="Consolas" panose="020B0609020204030204" pitchFamily="49" charset="0"/>
              </a:rPr>
              <a:t> </a:t>
            </a:r>
            <a:r>
              <a:rPr lang="en-IN" sz="1700" b="0" dirty="0" err="1">
                <a:solidFill>
                  <a:srgbClr val="D4D4D4"/>
                </a:solidFill>
                <a:effectLst/>
                <a:latin typeface="Consolas" panose="020B0609020204030204" pitchFamily="49" charset="0"/>
              </a:rPr>
              <a:t>LinearSVC</a:t>
            </a:r>
            <a:endParaRPr lang="en-IN" sz="1700" b="0" dirty="0">
              <a:solidFill>
                <a:srgbClr val="D4D4D4"/>
              </a:solidFill>
              <a:effectLst/>
              <a:latin typeface="Consolas" panose="020B0609020204030204" pitchFamily="49" charset="0"/>
            </a:endParaRPr>
          </a:p>
          <a:p>
            <a:r>
              <a:rPr lang="en-IN" sz="1700" b="0" dirty="0">
                <a:solidFill>
                  <a:srgbClr val="9CDCFE"/>
                </a:solidFill>
                <a:effectLst/>
                <a:latin typeface="Consolas" panose="020B0609020204030204" pitchFamily="49" charset="0"/>
              </a:rPr>
              <a:t>classifier</a:t>
            </a:r>
            <a:r>
              <a:rPr lang="en-IN" sz="1700" b="0" dirty="0">
                <a:solidFill>
                  <a:srgbClr val="D4D4D4"/>
                </a:solidFill>
                <a:effectLst/>
                <a:latin typeface="Consolas" panose="020B0609020204030204" pitchFamily="49" charset="0"/>
              </a:rPr>
              <a:t> = </a:t>
            </a:r>
            <a:r>
              <a:rPr lang="en-IN" sz="1700" b="0" dirty="0" err="1">
                <a:solidFill>
                  <a:srgbClr val="D4D4D4"/>
                </a:solidFill>
                <a:effectLst/>
                <a:latin typeface="Consolas" panose="020B0609020204030204" pitchFamily="49" charset="0"/>
              </a:rPr>
              <a:t>LinearSVC</a:t>
            </a:r>
            <a:r>
              <a:rPr lang="en-IN" sz="1700" b="0" dirty="0">
                <a:solidFill>
                  <a:srgbClr val="D4D4D4"/>
                </a:solidFill>
                <a:effectLst/>
                <a:latin typeface="Consolas" panose="020B0609020204030204" pitchFamily="49" charset="0"/>
              </a:rPr>
              <a:t>()</a:t>
            </a:r>
          </a:p>
          <a:p>
            <a:r>
              <a:rPr lang="en-IN" sz="1700" b="0" dirty="0" err="1">
                <a:solidFill>
                  <a:srgbClr val="9CDCFE"/>
                </a:solidFill>
                <a:effectLst/>
                <a:latin typeface="Consolas" panose="020B0609020204030204" pitchFamily="49" charset="0"/>
              </a:rPr>
              <a:t>classifier</a:t>
            </a:r>
            <a:r>
              <a:rPr lang="en-IN" sz="1700" b="0" dirty="0" err="1">
                <a:solidFill>
                  <a:srgbClr val="D4D4D4"/>
                </a:solidFill>
                <a:effectLst/>
                <a:latin typeface="Consolas" panose="020B0609020204030204" pitchFamily="49" charset="0"/>
              </a:rPr>
              <a:t>.fit</a:t>
            </a:r>
            <a:r>
              <a:rPr lang="en-IN" sz="1700" b="0" dirty="0">
                <a:solidFill>
                  <a:srgbClr val="D4D4D4"/>
                </a:solidFill>
                <a:effectLst/>
                <a:latin typeface="Consolas" panose="020B0609020204030204" pitchFamily="49" charset="0"/>
              </a:rPr>
              <a:t>(</a:t>
            </a:r>
            <a:r>
              <a:rPr lang="en-IN" sz="1700" b="0" dirty="0" err="1">
                <a:solidFill>
                  <a:srgbClr val="9CDCFE"/>
                </a:solidFill>
                <a:effectLst/>
                <a:latin typeface="Consolas" panose="020B0609020204030204" pitchFamily="49" charset="0"/>
              </a:rPr>
              <a:t>X_train</a:t>
            </a:r>
            <a:r>
              <a:rPr lang="en-IN" sz="1700" b="0" dirty="0">
                <a:solidFill>
                  <a:srgbClr val="D4D4D4"/>
                </a:solidFill>
                <a:effectLst/>
                <a:latin typeface="Consolas" panose="020B0609020204030204" pitchFamily="49" charset="0"/>
              </a:rPr>
              <a:t>, </a:t>
            </a:r>
            <a:r>
              <a:rPr lang="en-IN" sz="1700" b="0" dirty="0" err="1">
                <a:solidFill>
                  <a:srgbClr val="9CDCFE"/>
                </a:solidFill>
                <a:effectLst/>
                <a:latin typeface="Consolas" panose="020B0609020204030204" pitchFamily="49" charset="0"/>
              </a:rPr>
              <a:t>y_train</a:t>
            </a:r>
            <a:r>
              <a:rPr lang="en-IN" sz="1700" b="0" dirty="0">
                <a:solidFill>
                  <a:srgbClr val="D4D4D4"/>
                </a:solidFill>
                <a:effectLst/>
                <a:latin typeface="Consolas" panose="020B0609020204030204" pitchFamily="49" charset="0"/>
              </a:rPr>
              <a:t>)</a:t>
            </a:r>
          </a:p>
          <a:p>
            <a:endParaRPr lang="en-IN" sz="2100" dirty="0"/>
          </a:p>
          <a:p>
            <a:endParaRPr lang="en-IN" dirty="0"/>
          </a:p>
        </p:txBody>
      </p:sp>
      <p:sp>
        <p:nvSpPr>
          <p:cNvPr id="4" name="Rectangle 3">
            <a:extLst>
              <a:ext uri="{FF2B5EF4-FFF2-40B4-BE49-F238E27FC236}">
                <a16:creationId xmlns:a16="http://schemas.microsoft.com/office/drawing/2014/main" id="{CAF0B056-8008-41AC-8CFD-4C0820EF262C}"/>
              </a:ext>
            </a:extLst>
          </p:cNvPr>
          <p:cNvSpPr/>
          <p:nvPr/>
        </p:nvSpPr>
        <p:spPr>
          <a:xfrm>
            <a:off x="1595230" y="1066801"/>
            <a:ext cx="900092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BUILDING A SPAM CLASSIFIER</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81698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C680-D788-442A-B027-BB469A4A1A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9532F3-EAD4-422D-802B-4540A77C3F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84" b="41186"/>
          <a:stretch/>
        </p:blipFill>
        <p:spPr>
          <a:xfrm>
            <a:off x="765110" y="1464905"/>
            <a:ext cx="10496938" cy="2929813"/>
          </a:xfrm>
        </p:spPr>
      </p:pic>
    </p:spTree>
    <p:extLst>
      <p:ext uri="{BB962C8B-B14F-4D97-AF65-F5344CB8AC3E}">
        <p14:creationId xmlns:p14="http://schemas.microsoft.com/office/powerpoint/2010/main" val="3596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84B4-9DD4-4BE1-9E2B-FEA993339D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79D8FD4-72C7-4942-AC82-DEED9430BE69}"/>
              </a:ext>
            </a:extLst>
          </p:cNvPr>
          <p:cNvSpPr>
            <a:spLocks noGrp="1"/>
          </p:cNvSpPr>
          <p:nvPr>
            <p:ph idx="1"/>
          </p:nvPr>
        </p:nvSpPr>
        <p:spPr/>
        <p:txBody>
          <a:bodyPr/>
          <a:lstStyle/>
          <a:p>
            <a:r>
              <a:rPr lang="en-IN" sz="3600" dirty="0"/>
              <a:t>Design includes</a:t>
            </a:r>
            <a:r>
              <a:rPr lang="en-IN" dirty="0"/>
              <a:t>:</a:t>
            </a:r>
          </a:p>
          <a:p>
            <a:r>
              <a:rPr lang="en-IN" dirty="0"/>
              <a:t>Basic HTML &amp; CSS </a:t>
            </a:r>
          </a:p>
          <a:p>
            <a:r>
              <a:rPr lang="en-IN" dirty="0"/>
              <a:t>Flask Framework</a:t>
            </a:r>
          </a:p>
          <a:p>
            <a:r>
              <a:rPr lang="en-IN" dirty="0"/>
              <a:t>A Home Page and A Result Page</a:t>
            </a:r>
          </a:p>
          <a:p>
            <a:endParaRPr lang="en-IN" dirty="0"/>
          </a:p>
        </p:txBody>
      </p:sp>
      <p:sp>
        <p:nvSpPr>
          <p:cNvPr id="4" name="Rectangle 3">
            <a:extLst>
              <a:ext uri="{FF2B5EF4-FFF2-40B4-BE49-F238E27FC236}">
                <a16:creationId xmlns:a16="http://schemas.microsoft.com/office/drawing/2014/main" id="{6B5C4C19-32DF-40E9-9CE9-299C2FE862B0}"/>
              </a:ext>
            </a:extLst>
          </p:cNvPr>
          <p:cNvSpPr/>
          <p:nvPr/>
        </p:nvSpPr>
        <p:spPr>
          <a:xfrm>
            <a:off x="2156972" y="1172400"/>
            <a:ext cx="787805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DESIGNING WEBPAGE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0122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372D-D1D8-49AD-BDE5-9FFD9C0C5702}"/>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397859A6-EE6E-4EB7-AB10-191DDFDDC070}"/>
              </a:ext>
            </a:extLst>
          </p:cNvPr>
          <p:cNvSpPr/>
          <p:nvPr/>
        </p:nvSpPr>
        <p:spPr>
          <a:xfrm>
            <a:off x="1988414" y="905898"/>
            <a:ext cx="833946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DETECTING SPAM MESSAGE</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8" name="Picture 7">
            <a:extLst>
              <a:ext uri="{FF2B5EF4-FFF2-40B4-BE49-F238E27FC236}">
                <a16:creationId xmlns:a16="http://schemas.microsoft.com/office/drawing/2014/main" id="{1BCB0BF2-8A14-4A5A-B761-16B861135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346" y="1829229"/>
            <a:ext cx="8566953" cy="4356968"/>
          </a:xfrm>
          <a:prstGeom prst="rect">
            <a:avLst/>
          </a:prstGeom>
        </p:spPr>
      </p:pic>
    </p:spTree>
    <p:extLst>
      <p:ext uri="{BB962C8B-B14F-4D97-AF65-F5344CB8AC3E}">
        <p14:creationId xmlns:p14="http://schemas.microsoft.com/office/powerpoint/2010/main" val="68984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5F4A-19B8-453E-9704-9852CB9068D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71485F5-02AF-41A9-958B-C65DBF8CD0A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61698" y="2104008"/>
            <a:ext cx="6981135" cy="3926889"/>
          </a:xfrm>
        </p:spPr>
      </p:pic>
      <p:sp>
        <p:nvSpPr>
          <p:cNvPr id="6" name="Rectangle 5">
            <a:extLst>
              <a:ext uri="{FF2B5EF4-FFF2-40B4-BE49-F238E27FC236}">
                <a16:creationId xmlns:a16="http://schemas.microsoft.com/office/drawing/2014/main" id="{B3A5824C-7355-4395-892B-9C839528778F}"/>
              </a:ext>
            </a:extLst>
          </p:cNvPr>
          <p:cNvSpPr/>
          <p:nvPr/>
        </p:nvSpPr>
        <p:spPr>
          <a:xfrm>
            <a:off x="4668309" y="954940"/>
            <a:ext cx="260680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OUTPUT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7846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F26A-EFD5-4882-AEAC-7A8C9EEFCA6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3EB0691-82E7-4260-BD5E-A21AB5A3956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31146" y="1997453"/>
            <a:ext cx="8402919" cy="4123429"/>
          </a:xfrm>
        </p:spPr>
      </p:pic>
      <p:sp>
        <p:nvSpPr>
          <p:cNvPr id="6" name="Rectangle 5">
            <a:extLst>
              <a:ext uri="{FF2B5EF4-FFF2-40B4-BE49-F238E27FC236}">
                <a16:creationId xmlns:a16="http://schemas.microsoft.com/office/drawing/2014/main" id="{BC0AEC27-B11F-4FF3-B13B-9CD1048F7A50}"/>
              </a:ext>
            </a:extLst>
          </p:cNvPr>
          <p:cNvSpPr/>
          <p:nvPr/>
        </p:nvSpPr>
        <p:spPr>
          <a:xfrm>
            <a:off x="1733421" y="954940"/>
            <a:ext cx="858312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NON SPAM (HAM) MESSAGE</a:t>
            </a:r>
          </a:p>
        </p:txBody>
      </p:sp>
    </p:spTree>
    <p:extLst>
      <p:ext uri="{BB962C8B-B14F-4D97-AF65-F5344CB8AC3E}">
        <p14:creationId xmlns:p14="http://schemas.microsoft.com/office/powerpoint/2010/main" val="3002980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FBD-82CA-4626-96C8-0E67695E8E9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AAED880-00CC-4353-A6C2-AB765A283FB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856925" y="2651049"/>
            <a:ext cx="6087532" cy="3424237"/>
          </a:xfrm>
        </p:spPr>
      </p:pic>
      <p:sp>
        <p:nvSpPr>
          <p:cNvPr id="6" name="Rectangle 5">
            <a:extLst>
              <a:ext uri="{FF2B5EF4-FFF2-40B4-BE49-F238E27FC236}">
                <a16:creationId xmlns:a16="http://schemas.microsoft.com/office/drawing/2014/main" id="{8D4D2F17-7EC4-4574-B7D7-6521A79674E1}"/>
              </a:ext>
            </a:extLst>
          </p:cNvPr>
          <p:cNvSpPr/>
          <p:nvPr/>
        </p:nvSpPr>
        <p:spPr>
          <a:xfrm>
            <a:off x="4597288" y="889960"/>
            <a:ext cx="260680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OUTPUT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7794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42FB-201E-476D-BC57-CA9B7BE4BC7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E17206-F32D-4F84-87CB-B0C5D12C99B0}"/>
              </a:ext>
            </a:extLst>
          </p:cNvPr>
          <p:cNvSpPr>
            <a:spLocks noGrp="1"/>
          </p:cNvSpPr>
          <p:nvPr>
            <p:ph idx="1"/>
          </p:nvPr>
        </p:nvSpPr>
        <p:spPr/>
        <p:txBody>
          <a:bodyPr>
            <a:noAutofit/>
          </a:bodyPr>
          <a:lstStyle/>
          <a:p>
            <a:pPr marL="228600">
              <a:lnSpc>
                <a:spcPct val="107000"/>
              </a:lnSpc>
              <a:spcAft>
                <a:spcPts val="800"/>
              </a:spcAft>
            </a:pPr>
            <a:r>
              <a:rPr lang="en-IN" sz="2000" dirty="0">
                <a:effectLst/>
                <a:latin typeface="+mj-lt"/>
                <a:ea typeface="等线" panose="02010600030101010101" pitchFamily="2" charset="-122"/>
                <a:cs typeface="Gautami" panose="020B0502040204020203" pitchFamily="34" charset="0"/>
              </a:rPr>
              <a:t>SVM can handle data with a huge number of features. Also, the SVM is often viewed as a critical kernel method, and this is very important in machine learning. The user can either filter spam or continue to receive real SMS. During classifying a collection of datasets, the recommended classifier gets a classification accuracy of 95.32 percent.</a:t>
            </a:r>
          </a:p>
          <a:p>
            <a:pPr marL="228600">
              <a:lnSpc>
                <a:spcPct val="107000"/>
              </a:lnSpc>
              <a:spcAft>
                <a:spcPts val="800"/>
              </a:spcAft>
            </a:pPr>
            <a:r>
              <a:rPr lang="en-IN" sz="2000" dirty="0">
                <a:effectLst/>
                <a:latin typeface="+mj-lt"/>
                <a:ea typeface="等线" panose="02010600030101010101" pitchFamily="2" charset="-122"/>
                <a:cs typeface="Gautami" panose="020B0502040204020203" pitchFamily="34" charset="0"/>
              </a:rPr>
              <a:t>Carefully considering all the factors, we identified that Support Vector Machines (SVM) could result in better performance than other classifiers, and it is the most accurate classifier to detect and label the spam messages with an average accuracy is 98.9%. Therefore, this proposed method can be used as the best baseline for further comparison based on SMS spam classification.</a:t>
            </a:r>
          </a:p>
          <a:p>
            <a:pPr marL="0" indent="0">
              <a:lnSpc>
                <a:spcPct val="107000"/>
              </a:lnSpc>
              <a:spcAft>
                <a:spcPts val="800"/>
              </a:spcAft>
              <a:buNone/>
            </a:pPr>
            <a:r>
              <a:rPr lang="en-IN" sz="1800" dirty="0">
                <a:effectLst/>
                <a:latin typeface="Calibri" panose="020F0502020204030204" pitchFamily="34" charset="0"/>
                <a:ea typeface="等线" panose="02010600030101010101" pitchFamily="2" charset="-122"/>
                <a:cs typeface="Gautami" panose="020B0502040204020203" pitchFamily="34" charset="0"/>
              </a:rPr>
              <a:t> </a:t>
            </a:r>
          </a:p>
          <a:p>
            <a:endParaRPr lang="en-IN" sz="2000" dirty="0"/>
          </a:p>
        </p:txBody>
      </p:sp>
      <p:sp>
        <p:nvSpPr>
          <p:cNvPr id="4" name="Rectangle 3">
            <a:extLst>
              <a:ext uri="{FF2B5EF4-FFF2-40B4-BE49-F238E27FC236}">
                <a16:creationId xmlns:a16="http://schemas.microsoft.com/office/drawing/2014/main" id="{24DC7855-18A6-4B01-A973-63C6F35C4348}"/>
              </a:ext>
            </a:extLst>
          </p:cNvPr>
          <p:cNvSpPr/>
          <p:nvPr/>
        </p:nvSpPr>
        <p:spPr>
          <a:xfrm>
            <a:off x="3604772" y="1036471"/>
            <a:ext cx="498245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CONCLUSION</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210374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7D2E-1B85-4757-8340-71D9CFF943C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7D4955-23F1-48B7-91E7-1EF33D123AE5}"/>
              </a:ext>
            </a:extLst>
          </p:cNvPr>
          <p:cNvSpPr>
            <a:spLocks noGrp="1"/>
          </p:cNvSpPr>
          <p:nvPr>
            <p:ph sz="quarter" idx="13"/>
          </p:nvPr>
        </p:nvSpPr>
        <p:spPr/>
        <p:txBody>
          <a:bodyPr/>
          <a:lstStyle/>
          <a:p>
            <a:endParaRPr lang="en-IN"/>
          </a:p>
        </p:txBody>
      </p:sp>
      <p:pic>
        <p:nvPicPr>
          <p:cNvPr id="8194" name="Picture 2" descr="Free Google Slides Thank You Slide &amp;amp; PowerPoint Templates">
            <a:extLst>
              <a:ext uri="{FF2B5EF4-FFF2-40B4-BE49-F238E27FC236}">
                <a16:creationId xmlns:a16="http://schemas.microsoft.com/office/drawing/2014/main" id="{5FA1A896-73BE-49D7-BDA2-15E68C52B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6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DCBB-CB31-4320-B1B6-99B47E62D93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DA4ED-BA09-46F2-BE45-51FB07283DFF}"/>
              </a:ext>
            </a:extLst>
          </p:cNvPr>
          <p:cNvSpPr>
            <a:spLocks noGrp="1"/>
          </p:cNvSpPr>
          <p:nvPr>
            <p:ph sz="quarter" idx="13"/>
          </p:nvPr>
        </p:nvSpPr>
        <p:spPr>
          <a:xfrm>
            <a:off x="914399" y="1878820"/>
            <a:ext cx="10363826" cy="3424107"/>
          </a:xfrm>
        </p:spPr>
        <p:txBody>
          <a:bodyPr>
            <a:normAutofit lnSpcReduction="10000"/>
          </a:bodyPr>
          <a:lstStyle/>
          <a:p>
            <a:r>
              <a:rPr lang="en-IN" dirty="0"/>
              <a:t>E- messages are an important means of communication between millions of people worldwide.</a:t>
            </a:r>
          </a:p>
          <a:p>
            <a:r>
              <a:rPr lang="en-IN" dirty="0"/>
              <a:t>But several people and companies misuse this facility to distribute unsolicited bulk messages that are commonly called as spam </a:t>
            </a:r>
            <a:r>
              <a:rPr lang="en-IN" dirty="0" err="1"/>
              <a:t>sms</a:t>
            </a:r>
            <a:r>
              <a:rPr lang="en-IN" dirty="0"/>
              <a:t>.</a:t>
            </a:r>
          </a:p>
          <a:p>
            <a:r>
              <a:rPr lang="en-IN" dirty="0"/>
              <a:t>Spam </a:t>
            </a:r>
            <a:r>
              <a:rPr lang="en-IN" dirty="0" err="1"/>
              <a:t>sms</a:t>
            </a:r>
            <a:r>
              <a:rPr lang="en-IN" dirty="0"/>
              <a:t> may include advertisements of drugs, software ,adult content ,health insurance or  other fraudulent advertisements.</a:t>
            </a:r>
          </a:p>
          <a:p>
            <a:r>
              <a:rPr lang="en-IN" dirty="0"/>
              <a:t>These spam SMS might lead to Financial loss ,Corruption of Data, Data Theft etc..</a:t>
            </a:r>
          </a:p>
          <a:p>
            <a:pPr marL="0" indent="0">
              <a:buNone/>
            </a:pPr>
            <a:r>
              <a:rPr lang="en-IN" dirty="0"/>
              <a:t> </a:t>
            </a:r>
          </a:p>
        </p:txBody>
      </p:sp>
      <p:sp>
        <p:nvSpPr>
          <p:cNvPr id="4" name="Rectangle 3">
            <a:extLst>
              <a:ext uri="{FF2B5EF4-FFF2-40B4-BE49-F238E27FC236}">
                <a16:creationId xmlns:a16="http://schemas.microsoft.com/office/drawing/2014/main" id="{8B6D84E0-9644-475A-861C-D02AE094EF5B}"/>
              </a:ext>
            </a:extLst>
          </p:cNvPr>
          <p:cNvSpPr/>
          <p:nvPr/>
        </p:nvSpPr>
        <p:spPr>
          <a:xfrm>
            <a:off x="3478618" y="747917"/>
            <a:ext cx="484414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INTRODUCTION</a:t>
            </a:r>
          </a:p>
        </p:txBody>
      </p:sp>
    </p:spTree>
    <p:extLst>
      <p:ext uri="{BB962C8B-B14F-4D97-AF65-F5344CB8AC3E}">
        <p14:creationId xmlns:p14="http://schemas.microsoft.com/office/powerpoint/2010/main" val="336557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E265-3631-403D-B341-8832D7B69E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F85C6AF-1508-4D46-AA5B-443D65D7218E}"/>
              </a:ext>
            </a:extLst>
          </p:cNvPr>
          <p:cNvSpPr>
            <a:spLocks noGrp="1"/>
          </p:cNvSpPr>
          <p:nvPr>
            <p:ph sz="quarter" idx="13"/>
          </p:nvPr>
        </p:nvSpPr>
        <p:spPr/>
        <p:txBody>
          <a:bodyPr>
            <a:normAutofit lnSpcReduction="10000"/>
          </a:bodyPr>
          <a:lstStyle/>
          <a:p>
            <a:r>
              <a:rPr lang="en-IN" dirty="0"/>
              <a:t>Spam messages as usually classified as:</a:t>
            </a:r>
          </a:p>
          <a:p>
            <a:r>
              <a:rPr lang="en-IN" dirty="0"/>
              <a:t> Unwanted messages from untrusted sources.</a:t>
            </a:r>
          </a:p>
          <a:p>
            <a:r>
              <a:rPr lang="en-IN" dirty="0"/>
              <a:t> Messages that usually to lead to phishing sites.</a:t>
            </a:r>
          </a:p>
          <a:p>
            <a:r>
              <a:rPr lang="en-IN" dirty="0"/>
              <a:t> The amount of mobile spam varies widely from region to region.</a:t>
            </a:r>
          </a:p>
          <a:p>
            <a:r>
              <a:rPr lang="en-IN" dirty="0"/>
              <a:t>Spam messages can be sent by anyone, even without a short-code. </a:t>
            </a:r>
          </a:p>
          <a:p>
            <a:r>
              <a:rPr lang="en-IN" dirty="0"/>
              <a:t> Projected to account for half of all mobile phone traffic in 2019.</a:t>
            </a:r>
          </a:p>
          <a:p>
            <a:r>
              <a:rPr lang="en-IN" dirty="0"/>
              <a:t> In parts of Asia up to 30% of messages were spam in 2012.</a:t>
            </a:r>
          </a:p>
        </p:txBody>
      </p:sp>
      <p:sp>
        <p:nvSpPr>
          <p:cNvPr id="4" name="Rectangle 3">
            <a:extLst>
              <a:ext uri="{FF2B5EF4-FFF2-40B4-BE49-F238E27FC236}">
                <a16:creationId xmlns:a16="http://schemas.microsoft.com/office/drawing/2014/main" id="{ABE7148F-C21E-4EA3-8ED6-E51F93D6818A}"/>
              </a:ext>
            </a:extLst>
          </p:cNvPr>
          <p:cNvSpPr/>
          <p:nvPr/>
        </p:nvSpPr>
        <p:spPr>
          <a:xfrm>
            <a:off x="3684708" y="954940"/>
            <a:ext cx="4821961"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WHAT IS SPAM?</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6146" name="Picture 2" descr="Develop a system that can automatically detect spam SMS">
            <a:extLst>
              <a:ext uri="{FF2B5EF4-FFF2-40B4-BE49-F238E27FC236}">
                <a16:creationId xmlns:a16="http://schemas.microsoft.com/office/drawing/2014/main" id="{9FF97D82-0728-41CC-B817-717BABDD1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572" y="2313191"/>
            <a:ext cx="2770082" cy="144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9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D238-C051-431D-A192-99F2024E497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628F4A9-8268-4953-BB83-CA914066AF46}"/>
              </a:ext>
            </a:extLst>
          </p:cNvPr>
          <p:cNvSpPr>
            <a:spLocks noGrp="1"/>
          </p:cNvSpPr>
          <p:nvPr>
            <p:ph sz="quarter" idx="13"/>
          </p:nvPr>
        </p:nvSpPr>
        <p:spPr>
          <a:xfrm>
            <a:off x="834972" y="2551125"/>
            <a:ext cx="7655886" cy="3405062"/>
          </a:xfrm>
        </p:spPr>
        <p:txBody>
          <a:bodyPr>
            <a:normAutofit fontScale="92500"/>
          </a:bodyPr>
          <a:lstStyle/>
          <a:p>
            <a:r>
              <a:rPr lang="en-IN" dirty="0"/>
              <a:t>As Spam SMS are increasing day by day , due to which there is huge increase in  </a:t>
            </a:r>
            <a:r>
              <a:rPr lang="en-IN" dirty="0" err="1"/>
              <a:t>fraudlent</a:t>
            </a:r>
            <a:r>
              <a:rPr lang="en-IN" dirty="0"/>
              <a:t> activities in and around the World.   </a:t>
            </a:r>
          </a:p>
          <a:p>
            <a:r>
              <a:rPr lang="en-IN" dirty="0"/>
              <a:t>These spam SMS might lead to Financial loss ,Corruption of Data, Data Theft etc..</a:t>
            </a:r>
          </a:p>
          <a:p>
            <a:r>
              <a:rPr lang="en-IN" dirty="0"/>
              <a:t>Our Motto is Design a System which can detect the SMS as a Spam or Ham using Machine learning Techniques.</a:t>
            </a:r>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80CBC45-0EA6-4FB6-8744-D7CDFA27F810}"/>
              </a:ext>
            </a:extLst>
          </p:cNvPr>
          <p:cNvSpPr/>
          <p:nvPr/>
        </p:nvSpPr>
        <p:spPr>
          <a:xfrm>
            <a:off x="2631468" y="954940"/>
            <a:ext cx="675152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PROBLEM STATEMENT </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1026" name="Picture 2" descr="Question Mark Information PNG, Clipart, 3d Computer Graphics, Clip Art,  Computer Icons, Donate, Faq Free PNG">
            <a:extLst>
              <a:ext uri="{FF2B5EF4-FFF2-40B4-BE49-F238E27FC236}">
                <a16:creationId xmlns:a16="http://schemas.microsoft.com/office/drawing/2014/main" id="{DE6B73FA-DD98-4CEF-BE93-053959AC7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1404" y="2551125"/>
            <a:ext cx="2283022" cy="310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43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31CE-A7B7-4B8A-8C9C-A56A4BCAC275}"/>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29FF556A-8449-4A1F-A42A-59CE7D6D6AF9}"/>
              </a:ext>
            </a:extLst>
          </p:cNvPr>
          <p:cNvSpPr>
            <a:spLocks noGrp="1"/>
          </p:cNvSpPr>
          <p:nvPr>
            <p:ph sz="quarter" idx="13"/>
          </p:nvPr>
        </p:nvSpPr>
        <p:spPr>
          <a:xfrm>
            <a:off x="1470907" y="2231573"/>
            <a:ext cx="9192381" cy="4898571"/>
          </a:xfrm>
        </p:spPr>
        <p:txBody>
          <a:bodyPr>
            <a:normAutofit fontScale="92500" lnSpcReduction="20000"/>
          </a:bodyPr>
          <a:lstStyle/>
          <a:p>
            <a:pPr algn="l"/>
            <a:r>
              <a:rPr lang="en-IN" sz="2600" i="0" dirty="0">
                <a:effectLst/>
                <a:latin typeface="+mj-lt"/>
                <a:cs typeface="Times New Roman" panose="02020603050405020304" pitchFamily="18" charset="0"/>
              </a:rPr>
              <a:t>Understanding the problem is a crucial first step in solving any machine learning problem.  </a:t>
            </a:r>
            <a:r>
              <a:rPr lang="en-IN" sz="2600" dirty="0">
                <a:latin typeface="+mj-lt"/>
                <a:cs typeface="Times New Roman" panose="02020603050405020304" pitchFamily="18" charset="0"/>
              </a:rPr>
              <a:t>W</a:t>
            </a:r>
            <a:r>
              <a:rPr lang="en-IN" sz="2600" i="0" dirty="0">
                <a:effectLst/>
                <a:latin typeface="+mj-lt"/>
                <a:cs typeface="Times New Roman" panose="02020603050405020304" pitchFamily="18" charset="0"/>
              </a:rPr>
              <a:t>e will explore and understand the process of classifying emails as spam or not spam. This is called Spam Detection, and it is a binary classification problem.</a:t>
            </a:r>
          </a:p>
          <a:p>
            <a:pPr algn="l"/>
            <a:r>
              <a:rPr lang="en-IN" sz="2600" i="0" dirty="0">
                <a:effectLst/>
                <a:latin typeface="+mj-lt"/>
                <a:cs typeface="Times New Roman" panose="02020603050405020304" pitchFamily="18" charset="0"/>
              </a:rPr>
              <a:t>The reason to do this is simple: by detecting unsolicited and unwanted emails, we can prevent spam messages from creeping into the user’s inbox, thereby improving user experience.</a:t>
            </a:r>
          </a:p>
          <a:p>
            <a:pPr marL="0" indent="0">
              <a:buNone/>
            </a:pPr>
            <a:br>
              <a:rPr lang="en-IN" dirty="0">
                <a:effectLst/>
                <a:latin typeface="+mj-lt"/>
                <a:cs typeface="Times New Roman" panose="02020603050405020304" pitchFamily="18" charset="0"/>
              </a:rPr>
            </a:br>
            <a:endParaRPr lang="en-IN" dirty="0">
              <a:latin typeface="+mj-lt"/>
              <a:cs typeface="Times New Roman" panose="02020603050405020304" pitchFamily="18" charset="0"/>
            </a:endParaRPr>
          </a:p>
        </p:txBody>
      </p:sp>
      <p:sp>
        <p:nvSpPr>
          <p:cNvPr id="4" name="Rectangle 3">
            <a:extLst>
              <a:ext uri="{FF2B5EF4-FFF2-40B4-BE49-F238E27FC236}">
                <a16:creationId xmlns:a16="http://schemas.microsoft.com/office/drawing/2014/main" id="{DA06077F-6521-41F6-B59E-6B70F2EA4458}"/>
              </a:ext>
            </a:extLst>
          </p:cNvPr>
          <p:cNvSpPr/>
          <p:nvPr/>
        </p:nvSpPr>
        <p:spPr>
          <a:xfrm>
            <a:off x="6003319" y="954940"/>
            <a:ext cx="184731" cy="1754326"/>
          </a:xfrm>
          <a:prstGeom prst="rect">
            <a:avLst/>
          </a:prstGeom>
          <a:noFill/>
        </p:spPr>
        <p:txBody>
          <a:bodyPr wrap="none" lIns="91440" tIns="45720" rIns="91440" bIns="45720">
            <a:spAutoFit/>
          </a:bodyPr>
          <a:lstStyle/>
          <a:p>
            <a:pPr algn="ctr"/>
            <a:endParaRPr lang="en-US" sz="5400" b="1" cap="none" spc="0">
              <a:ln w="22225">
                <a:solidFill>
                  <a:schemeClr val="accent2"/>
                </a:solidFill>
                <a:prstDash val="solid"/>
              </a:ln>
              <a:solidFill>
                <a:schemeClr val="accent2">
                  <a:lumMod val="40000"/>
                  <a:lumOff val="60000"/>
                </a:schemeClr>
              </a:solidFill>
              <a:effectLst/>
            </a:endParaRP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2" name="AutoShape 4">
            <a:extLst>
              <a:ext uri="{FF2B5EF4-FFF2-40B4-BE49-F238E27FC236}">
                <a16:creationId xmlns:a16="http://schemas.microsoft.com/office/drawing/2014/main" id="{D57ACB42-7F80-4383-9C87-1176925174AE}"/>
              </a:ext>
            </a:extLst>
          </p:cNvPr>
          <p:cNvSpPr>
            <a:spLocks noChangeAspect="1" noChangeArrowheads="1"/>
          </p:cNvSpPr>
          <p:nvPr/>
        </p:nvSpPr>
        <p:spPr bwMode="auto">
          <a:xfrm>
            <a:off x="5943600" y="3276600"/>
            <a:ext cx="283346" cy="2833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4972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1144-3E24-4A33-AD2D-3FB0F3DAEE11}"/>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0E7C94F-3857-4A21-95F9-DACBD9039BC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698172" y="1352939"/>
            <a:ext cx="7950654" cy="406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77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31E4-59EB-44B5-A5A2-6F91426DFF16}"/>
              </a:ext>
            </a:extLst>
          </p:cNvPr>
          <p:cNvSpPr>
            <a:spLocks noGrp="1"/>
          </p:cNvSpPr>
          <p:nvPr>
            <p:ph type="title"/>
          </p:nvPr>
        </p:nvSpPr>
        <p:spPr/>
        <p:txBody>
          <a:bodyPr>
            <a:normAutofit fontScale="90000"/>
          </a:bodyPr>
          <a:lstStyle/>
          <a:p>
            <a:br>
              <a:rPr lang="en-US" sz="4400" b="1" dirty="0">
                <a:ln w="22225">
                  <a:solidFill>
                    <a:schemeClr val="accent2"/>
                  </a:solidFill>
                  <a:prstDash val="solid"/>
                </a:ln>
                <a:solidFill>
                  <a:schemeClr val="accent2">
                    <a:lumMod val="40000"/>
                    <a:lumOff val="60000"/>
                  </a:schemeClr>
                </a:solidFill>
              </a:rPr>
            </a:br>
            <a:r>
              <a:rPr lang="en-US" sz="4400" b="1" dirty="0">
                <a:ln w="22225">
                  <a:solidFill>
                    <a:schemeClr val="accent2"/>
                  </a:solidFill>
                  <a:prstDash val="solid"/>
                </a:ln>
                <a:solidFill>
                  <a:schemeClr val="accent2">
                    <a:lumMod val="40000"/>
                    <a:lumOff val="60000"/>
                  </a:schemeClr>
                </a:solidFill>
              </a:rPr>
              <a:t>DIFFERENT APPROCHES </a:t>
            </a:r>
            <a:br>
              <a:rPr lang="en-US" sz="4400" b="1" dirty="0">
                <a:ln w="22225">
                  <a:solidFill>
                    <a:schemeClr val="accent2"/>
                  </a:solidFill>
                  <a:prstDash val="solid"/>
                </a:ln>
                <a:solidFill>
                  <a:schemeClr val="accent2">
                    <a:lumMod val="40000"/>
                    <a:lumOff val="60000"/>
                  </a:schemeClr>
                </a:solidFill>
              </a:rPr>
            </a:br>
            <a:r>
              <a:rPr lang="en-US" sz="4400" b="1" dirty="0">
                <a:ln w="22225">
                  <a:solidFill>
                    <a:schemeClr val="accent2"/>
                  </a:solidFill>
                  <a:prstDash val="solid"/>
                </a:ln>
                <a:solidFill>
                  <a:schemeClr val="accent2">
                    <a:lumMod val="40000"/>
                    <a:lumOff val="60000"/>
                  </a:schemeClr>
                </a:solidFill>
              </a:rPr>
              <a:t>TO SOLVE THE PROBLEM</a:t>
            </a:r>
            <a:br>
              <a:rPr lang="en-US" sz="4400" b="1" cap="none" spc="0" dirty="0">
                <a:ln w="22225">
                  <a:solidFill>
                    <a:schemeClr val="accent2"/>
                  </a:solidFill>
                  <a:prstDash val="solid"/>
                </a:ln>
                <a:solidFill>
                  <a:schemeClr val="accent2">
                    <a:lumMod val="40000"/>
                    <a:lumOff val="60000"/>
                  </a:schemeClr>
                </a:solidFill>
                <a:effectLst/>
              </a:rPr>
            </a:br>
            <a:endParaRPr lang="en-IN" dirty="0"/>
          </a:p>
        </p:txBody>
      </p:sp>
      <p:sp>
        <p:nvSpPr>
          <p:cNvPr id="3" name="Content Placeholder 2">
            <a:extLst>
              <a:ext uri="{FF2B5EF4-FFF2-40B4-BE49-F238E27FC236}">
                <a16:creationId xmlns:a16="http://schemas.microsoft.com/office/drawing/2014/main" id="{A34C072B-AEE5-4122-B962-3D7D76E6BDDE}"/>
              </a:ext>
            </a:extLst>
          </p:cNvPr>
          <p:cNvSpPr>
            <a:spLocks noGrp="1"/>
          </p:cNvSpPr>
          <p:nvPr>
            <p:ph idx="1"/>
          </p:nvPr>
        </p:nvSpPr>
        <p:spPr/>
        <p:txBody>
          <a:bodyPr/>
          <a:lstStyle/>
          <a:p>
            <a:r>
              <a:rPr lang="en-IN" sz="2400" dirty="0"/>
              <a:t>Logistic regression </a:t>
            </a:r>
          </a:p>
          <a:p>
            <a:r>
              <a:rPr lang="en-IN" sz="2400" dirty="0"/>
              <a:t>K-nearest neighbours</a:t>
            </a:r>
          </a:p>
          <a:p>
            <a:r>
              <a:rPr lang="en-IN" sz="2400" dirty="0"/>
              <a:t>Naïve bayes classifier</a:t>
            </a:r>
          </a:p>
          <a:p>
            <a:r>
              <a:rPr lang="en-IN" sz="2400" dirty="0"/>
              <a:t>Support vector machine</a:t>
            </a:r>
          </a:p>
          <a:p>
            <a:r>
              <a:rPr lang="en-IN" dirty="0"/>
              <a:t> </a:t>
            </a:r>
            <a:r>
              <a:rPr lang="en-IN" sz="2400" dirty="0"/>
              <a:t>Decision tree classifier</a:t>
            </a:r>
            <a:endParaRPr lang="en-IN" dirty="0"/>
          </a:p>
        </p:txBody>
      </p:sp>
    </p:spTree>
    <p:extLst>
      <p:ext uri="{BB962C8B-B14F-4D97-AF65-F5344CB8AC3E}">
        <p14:creationId xmlns:p14="http://schemas.microsoft.com/office/powerpoint/2010/main" val="273701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6680-3797-4B24-B03B-E8EBBE230A5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B8E4F64-F709-4107-8A4E-5567E394A214}"/>
              </a:ext>
            </a:extLst>
          </p:cNvPr>
          <p:cNvSpPr>
            <a:spLocks noGrp="1"/>
          </p:cNvSpPr>
          <p:nvPr>
            <p:ph sz="quarter" idx="13"/>
          </p:nvPr>
        </p:nvSpPr>
        <p:spPr/>
        <p:txBody>
          <a:bodyPr/>
          <a:lstStyle/>
          <a:p>
            <a:r>
              <a:rPr lang="en-IN" dirty="0"/>
              <a:t>Experiment results demonstrate that SVM-NB can achieve a higher spam-detection accuracy and a faster classification speed.</a:t>
            </a:r>
          </a:p>
          <a:p>
            <a:r>
              <a:rPr lang="en-IN" dirty="0"/>
              <a:t>SVM is a very good algorithm for doing classification. ...</a:t>
            </a:r>
          </a:p>
          <a:p>
            <a:r>
              <a:rPr lang="en-IN" dirty="0"/>
              <a:t> The main advantage of SVM is that it can be used for both classification and regression problems. SVM draws a decision boundary which is a hyperplane between any two classes in order to separate them or classify them.</a:t>
            </a:r>
          </a:p>
        </p:txBody>
      </p:sp>
      <p:sp>
        <p:nvSpPr>
          <p:cNvPr id="5" name="Rectangle 4">
            <a:extLst>
              <a:ext uri="{FF2B5EF4-FFF2-40B4-BE49-F238E27FC236}">
                <a16:creationId xmlns:a16="http://schemas.microsoft.com/office/drawing/2014/main" id="{9BF98066-6F32-40F7-A71C-24B6C6703472}"/>
              </a:ext>
            </a:extLst>
          </p:cNvPr>
          <p:cNvSpPr/>
          <p:nvPr/>
        </p:nvSpPr>
        <p:spPr>
          <a:xfrm>
            <a:off x="1927359" y="905898"/>
            <a:ext cx="780694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Reason for choosing SVM</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611581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628</TotalTime>
  <Words>1339</Words>
  <Application>Microsoft Office PowerPoint</Application>
  <PresentationFormat>Widescreen</PresentationFormat>
  <Paragraphs>137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DIFFERENT APPROCHES  TO SOLVE THE PROBLEM </vt:lpstr>
      <vt:lpstr>PowerPoint Presentation</vt:lpstr>
      <vt:lpstr>PowerPoint Presentation</vt:lpstr>
      <vt:lpstr>PowerPoint Presentation</vt:lpstr>
      <vt:lpstr>PowerPoint Presentation</vt:lpstr>
      <vt:lpstr>The dataset is of 5574 text messages from uci machine learning repository gathered in 20122. sms spam classifier data set from uci machine learning repository “https://archive.ics.uci.edu/ml/datasets/SMS+Spam+Collection”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DETCTION (TEXT) USING MACHINE LEARNING</dc:title>
  <dc:creator>Beulah</dc:creator>
  <cp:lastModifiedBy>Beulah Christiana</cp:lastModifiedBy>
  <cp:revision>50</cp:revision>
  <dcterms:created xsi:type="dcterms:W3CDTF">2022-02-21T15:49:48Z</dcterms:created>
  <dcterms:modified xsi:type="dcterms:W3CDTF">2022-02-27T18:02:11Z</dcterms:modified>
</cp:coreProperties>
</file>