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61" r:id="rId5"/>
    <p:sldId id="266" r:id="rId6"/>
    <p:sldId id="267" r:id="rId7"/>
    <p:sldId id="265" r:id="rId8"/>
    <p:sldId id="264" r:id="rId9"/>
    <p:sldId id="263" r:id="rId10"/>
    <p:sldId id="262" r:id="rId11"/>
    <p:sldId id="260" r:id="rId12"/>
    <p:sldId id="257" r:id="rId13"/>
    <p:sldId id="258" r:id="rId14"/>
    <p:sldId id="259" r:id="rId15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3D00"/>
    <a:srgbClr val="B87B00"/>
    <a:srgbClr val="D56C3D"/>
    <a:srgbClr val="DBE8D4"/>
    <a:srgbClr val="5C3E00"/>
    <a:srgbClr val="865900"/>
    <a:srgbClr val="506C85"/>
    <a:srgbClr val="65914D"/>
    <a:srgbClr val="9EC18C"/>
    <a:srgbClr val="5D7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9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58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api_model_evalu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api_model_evalua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api_model_evaluat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api_model_evaluatio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bg1"/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bg1"/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accent2">
                        <a:lumMod val="10000"/>
                        <a:lumOff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accent2">
                        <a:lumMod val="10000"/>
                        <a:lumOff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accent2">
                        <a:lumMod val="10000"/>
                        <a:lumOff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SpaCy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Sheet1!$B$2:$D$2</c:f>
              <c:numCache>
                <c:formatCode>0%</c:formatCode>
                <c:ptCount val="3"/>
                <c:pt idx="0">
                  <c:v>0.02</c:v>
                </c:pt>
                <c:pt idx="1">
                  <c:v>0.27</c:v>
                </c:pt>
                <c:pt idx="2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65-4019-9A02-D97277BBC9D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TF-IDF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Sheet1!$B$3:$D$3</c:f>
              <c:numCache>
                <c:formatCode>0%</c:formatCode>
                <c:ptCount val="3"/>
                <c:pt idx="0">
                  <c:v>0.93</c:v>
                </c:pt>
                <c:pt idx="1">
                  <c:v>0.86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65-4019-9A02-D97277BBC9D4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GPT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Sheet1!$B$4:$D$4</c:f>
              <c:numCache>
                <c:formatCode>0%</c:formatCode>
                <c:ptCount val="3"/>
                <c:pt idx="0">
                  <c:v>1</c:v>
                </c:pt>
                <c:pt idx="1">
                  <c:v>0.91</c:v>
                </c:pt>
                <c:pt idx="2">
                  <c:v>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65-4019-9A02-D97277BBC9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16"/>
        <c:axId val="468199712"/>
        <c:axId val="534505448"/>
      </c:barChart>
      <c:catAx>
        <c:axId val="4681997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505448"/>
        <c:crosses val="autoZero"/>
        <c:auto val="1"/>
        <c:lblAlgn val="ctr"/>
        <c:lblOffset val="100"/>
        <c:noMultiLvlLbl val="0"/>
      </c:catAx>
      <c:valAx>
        <c:axId val="53450544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199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734603853487464"/>
          <c:y val="3.2047108249050354E-2"/>
          <c:w val="0.35566197987555592"/>
          <c:h val="0.116820863757615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accent2">
                        <a:lumMod val="10000"/>
                        <a:lumOff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accent2">
                        <a:lumMod val="10000"/>
                        <a:lumOff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SpaCy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Sheet1!$B$2:$D$2</c:f>
              <c:numCache>
                <c:formatCode>0%</c:formatCode>
                <c:ptCount val="3"/>
                <c:pt idx="0">
                  <c:v>0.02</c:v>
                </c:pt>
                <c:pt idx="1">
                  <c:v>0.27</c:v>
                </c:pt>
                <c:pt idx="2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65-4019-9A02-D97277BBC9D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TF-IDF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Sheet1!$B$3:$D$3</c:f>
              <c:numCache>
                <c:formatCode>0%</c:formatCode>
                <c:ptCount val="3"/>
                <c:pt idx="0">
                  <c:v>0.93</c:v>
                </c:pt>
                <c:pt idx="1">
                  <c:v>0.86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65-4019-9A02-D97277BBC9D4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GPT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Sheet1!$B$4:$D$4</c:f>
              <c:numCache>
                <c:formatCode>0%</c:formatCode>
                <c:ptCount val="3"/>
                <c:pt idx="0">
                  <c:v>1</c:v>
                </c:pt>
                <c:pt idx="1">
                  <c:v>0.91</c:v>
                </c:pt>
                <c:pt idx="2">
                  <c:v>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65-4019-9A02-D97277BBC9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16"/>
        <c:axId val="468199712"/>
        <c:axId val="534505448"/>
      </c:barChart>
      <c:catAx>
        <c:axId val="4681997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505448"/>
        <c:crosses val="autoZero"/>
        <c:auto val="1"/>
        <c:lblAlgn val="ctr"/>
        <c:lblOffset val="100"/>
        <c:noMultiLvlLbl val="0"/>
      </c:catAx>
      <c:valAx>
        <c:axId val="53450544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199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734603853487464"/>
          <c:y val="3.2047108249050354E-2"/>
          <c:w val="0.35566197987555592"/>
          <c:h val="0.116820863757615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SpaCy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Sheet1!$B$2:$D$2</c:f>
              <c:numCache>
                <c:formatCode>0%</c:formatCode>
                <c:ptCount val="3"/>
                <c:pt idx="0">
                  <c:v>0.02</c:v>
                </c:pt>
                <c:pt idx="1">
                  <c:v>0.27</c:v>
                </c:pt>
                <c:pt idx="2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65-4019-9A02-D97277BBC9D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TF-IDF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Sheet1!$B$3:$D$3</c:f>
              <c:numCache>
                <c:formatCode>0%</c:formatCode>
                <c:ptCount val="3"/>
                <c:pt idx="0">
                  <c:v>0.93</c:v>
                </c:pt>
                <c:pt idx="1">
                  <c:v>0.86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65-4019-9A02-D97277BBC9D4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GPT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Sheet1!$B$4:$D$4</c:f>
              <c:numCache>
                <c:formatCode>0%</c:formatCode>
                <c:ptCount val="3"/>
                <c:pt idx="0">
                  <c:v>1</c:v>
                </c:pt>
                <c:pt idx="1">
                  <c:v>0.91</c:v>
                </c:pt>
                <c:pt idx="2">
                  <c:v>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65-4019-9A02-D97277BBC9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16"/>
        <c:axId val="468199712"/>
        <c:axId val="534505448"/>
      </c:barChart>
      <c:catAx>
        <c:axId val="4681997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505448"/>
        <c:crosses val="autoZero"/>
        <c:auto val="1"/>
        <c:lblAlgn val="ctr"/>
        <c:lblOffset val="100"/>
        <c:noMultiLvlLbl val="0"/>
      </c:catAx>
      <c:valAx>
        <c:axId val="53450544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199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734603853487464"/>
          <c:y val="3.2047108249050354E-2"/>
          <c:w val="0.35566197987555592"/>
          <c:h val="0.116820863757615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SpaCy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Sheet1!$B$2:$D$2</c:f>
              <c:numCache>
                <c:formatCode>0%</c:formatCode>
                <c:ptCount val="3"/>
                <c:pt idx="0">
                  <c:v>0.02</c:v>
                </c:pt>
                <c:pt idx="1">
                  <c:v>0.27</c:v>
                </c:pt>
                <c:pt idx="2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65-4019-9A02-D97277BBC9D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TF-IDF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Sheet1!$B$3:$D$3</c:f>
              <c:numCache>
                <c:formatCode>0%</c:formatCode>
                <c:ptCount val="3"/>
                <c:pt idx="0">
                  <c:v>0.93</c:v>
                </c:pt>
                <c:pt idx="1">
                  <c:v>0.86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65-4019-9A02-D97277BBC9D4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GPT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Sheet1!$B$4:$D$4</c:f>
              <c:numCache>
                <c:formatCode>0%</c:formatCode>
                <c:ptCount val="3"/>
                <c:pt idx="0">
                  <c:v>1</c:v>
                </c:pt>
                <c:pt idx="1">
                  <c:v>0.91</c:v>
                </c:pt>
                <c:pt idx="2">
                  <c:v>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65-4019-9A02-D97277BBC9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16"/>
        <c:axId val="468199712"/>
        <c:axId val="534505448"/>
      </c:barChart>
      <c:catAx>
        <c:axId val="4681997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505448"/>
        <c:crosses val="autoZero"/>
        <c:auto val="1"/>
        <c:lblAlgn val="ctr"/>
        <c:lblOffset val="100"/>
        <c:noMultiLvlLbl val="0"/>
      </c:catAx>
      <c:valAx>
        <c:axId val="53450544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199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734603853487464"/>
          <c:y val="3.2047108249050354E-2"/>
          <c:w val="0.35566197987555592"/>
          <c:h val="0.116820863757615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104ED7-C171-4668-AEE7-B3AEBA5DB6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35E4C-2379-4E45-B9B2-E43EC6131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6B3A9-68BD-4D54-A0BB-B455B6E4AFF4}" type="datetimeFigureOut">
              <a:rPr lang="en-US" smtClean="0"/>
              <a:t>7/26/2024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A3918-8F7A-4B64-907B-42E48B5ECB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8035E-8EB8-4C2B-9094-10B4CFAE37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0AA0A-5135-415D-A092-FA0C46B8AC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14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816F1-3F18-45AF-B31A-ADFF417588A1}" type="datetimeFigureOut">
              <a:rPr lang="en-US" smtClean="0"/>
              <a:t>7/26/2024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1861C-5139-457C-970B-278F1608A4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6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F98A818-8998-4A9C-923A-0245B6C3B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2134" y="7500627"/>
            <a:ext cx="3859066" cy="23165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1C48D9-0A15-4736-BF9A-5E32106AC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7137" y="1240056"/>
            <a:ext cx="1827307" cy="38198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4BC47A-9910-48E8-AE5A-2BBB19901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2134" y="5105745"/>
            <a:ext cx="3859066" cy="23490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2DCCB1-B9FD-4B0F-884F-5AEE7D4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2134" y="1247167"/>
            <a:ext cx="3859066" cy="3812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2F5691-9268-4084-9D4D-F78F55D0D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7137" y="5105745"/>
            <a:ext cx="1828800" cy="235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B92A22-5DF3-4C60-A7C1-F99B61174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1200" y="1240057"/>
            <a:ext cx="1508247" cy="6214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EDA109-D0F6-4624-AB2A-68612A434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7137" y="7505706"/>
            <a:ext cx="1828800" cy="2311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312CF2-A1E9-4331-A520-21B4E20C2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928240" y="7932941"/>
            <a:ext cx="0" cy="1802868"/>
          </a:xfrm>
          <a:prstGeom prst="line">
            <a:avLst/>
          </a:prstGeom>
          <a:ln w="25400" cap="rnd">
            <a:solidFill>
              <a:schemeClr val="accent1">
                <a:lumMod val="60000"/>
                <a:lumOff val="40000"/>
              </a:schemeClr>
            </a:solidFill>
            <a:prstDash val="sysDot"/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D2C7898-64D2-4E95-8919-58011D2B8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1200" y="241200"/>
            <a:ext cx="7290000" cy="962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34353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A8FAED0E-297D-480F-9176-00B6D6CDE081}" type="datetimeFigureOut">
              <a:rPr lang="en-US" noProof="0" smtClean="0"/>
              <a:t>7/26/2024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74609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310CCD-5E5B-4F7B-B7B1-EE3E23F3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246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CBEDFA-5BC0-4184-8A10-AED13FD3EA6E}"/>
              </a:ext>
            </a:extLst>
          </p:cNvPr>
          <p:cNvSpPr/>
          <p:nvPr userDrawn="1"/>
        </p:nvSpPr>
        <p:spPr>
          <a:xfrm>
            <a:off x="241200" y="241200"/>
            <a:ext cx="7290000" cy="9576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4" y="535521"/>
            <a:ext cx="6703695" cy="9732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4" y="1785366"/>
            <a:ext cx="6703695" cy="75372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8048" y="9599255"/>
            <a:ext cx="272034" cy="25891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90">
                <a:solidFill>
                  <a:schemeClr val="bg1"/>
                </a:solidFill>
              </a:defRPr>
            </a:lvl1pPr>
          </a:lstStyle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069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b="1" kern="1200" spc="-15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Clr>
          <a:schemeClr val="accent3"/>
        </a:buClr>
        <a:buFont typeface="Arial" panose="020B0604020202020204" pitchFamily="34" charset="0"/>
        <a:buChar char="•"/>
        <a:defRPr sz="231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98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65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485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485" kern="1200">
          <a:solidFill>
            <a:schemeClr val="accent2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" Type="http://schemas.openxmlformats.org/officeDocument/2006/relationships/image" Target="../media/image2.png"/><Relationship Id="rId21" Type="http://schemas.openxmlformats.org/officeDocument/2006/relationships/chart" Target="../charts/chart1.xml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24" Type="http://schemas.openxmlformats.org/officeDocument/2006/relationships/image" Target="../media/image17.png"/><Relationship Id="rId5" Type="http://schemas.openxmlformats.org/officeDocument/2006/relationships/image" Target="../media/image4.png"/><Relationship Id="rId15" Type="http://schemas.microsoft.com/office/2007/relationships/hdphoto" Target="../media/hdphoto3.wdp"/><Relationship Id="rId23" Type="http://schemas.openxmlformats.org/officeDocument/2006/relationships/image" Target="../media/image16.png"/><Relationship Id="rId28" Type="http://schemas.openxmlformats.org/officeDocument/2006/relationships/image" Target="../media/image20.png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hart" Target="../charts/chart2.xml"/><Relationship Id="rId30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26" Type="http://schemas.openxmlformats.org/officeDocument/2006/relationships/image" Target="../media/image24.png"/><Relationship Id="rId3" Type="http://schemas.openxmlformats.org/officeDocument/2006/relationships/image" Target="../media/image4.png"/><Relationship Id="rId21" Type="http://schemas.openxmlformats.org/officeDocument/2006/relationships/image" Target="../media/image28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openxmlformats.org/officeDocument/2006/relationships/chart" Target="../charts/chart20.xml"/><Relationship Id="rId2" Type="http://schemas.openxmlformats.org/officeDocument/2006/relationships/image" Target="../media/image3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9.xml"/><Relationship Id="rId11" Type="http://schemas.openxmlformats.org/officeDocument/2006/relationships/image" Target="../media/image9.png"/><Relationship Id="rId24" Type="http://schemas.openxmlformats.org/officeDocument/2006/relationships/image" Target="../media/image2.png"/><Relationship Id="rId5" Type="http://schemas.openxmlformats.org/officeDocument/2006/relationships/image" Target="../media/image25.png"/><Relationship Id="rId15" Type="http://schemas.microsoft.com/office/2007/relationships/hdphoto" Target="../media/hdphoto3.wdp"/><Relationship Id="rId23" Type="http://schemas.openxmlformats.org/officeDocument/2006/relationships/image" Target="../media/image26.png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5.sv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microsoft.com/office/2007/relationships/hdphoto" Target="../media/hdphoto6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18" Type="http://schemas.microsoft.com/office/2007/relationships/hdphoto" Target="../media/hdphoto5.wdp"/><Relationship Id="rId26" Type="http://schemas.microsoft.com/office/2007/relationships/hdphoto" Target="../media/hdphoto6.wdp"/><Relationship Id="rId3" Type="http://schemas.openxmlformats.org/officeDocument/2006/relationships/image" Target="../media/image4.png"/><Relationship Id="rId21" Type="http://schemas.openxmlformats.org/officeDocument/2006/relationships/image" Target="../media/image19.png"/><Relationship Id="rId7" Type="http://schemas.openxmlformats.org/officeDocument/2006/relationships/image" Target="../media/image7.svg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5" Type="http://schemas.openxmlformats.org/officeDocument/2006/relationships/image" Target="../media/image24.png"/><Relationship Id="rId2" Type="http://schemas.openxmlformats.org/officeDocument/2006/relationships/image" Target="../media/image3.png"/><Relationship Id="rId16" Type="http://schemas.microsoft.com/office/2007/relationships/hdphoto" Target="../media/hdphoto4.wdp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microsoft.com/office/2007/relationships/hdphoto" Target="../media/hdphoto2.wdp"/><Relationship Id="rId24" Type="http://schemas.openxmlformats.org/officeDocument/2006/relationships/chart" Target="../charts/chart22.xml"/><Relationship Id="rId5" Type="http://schemas.openxmlformats.org/officeDocument/2006/relationships/chart" Target="../charts/chart21.xml"/><Relationship Id="rId15" Type="http://schemas.openxmlformats.org/officeDocument/2006/relationships/image" Target="../media/image12.png"/><Relationship Id="rId23" Type="http://schemas.openxmlformats.org/officeDocument/2006/relationships/image" Target="../media/image2.png"/><Relationship Id="rId10" Type="http://schemas.openxmlformats.org/officeDocument/2006/relationships/image" Target="../media/image9.png"/><Relationship Id="rId19" Type="http://schemas.openxmlformats.org/officeDocument/2006/relationships/image" Target="../media/image14.png"/><Relationship Id="rId4" Type="http://schemas.openxmlformats.org/officeDocument/2006/relationships/image" Target="../media/image5.svg"/><Relationship Id="rId9" Type="http://schemas.microsoft.com/office/2007/relationships/hdphoto" Target="../media/hdphoto1.wdp"/><Relationship Id="rId14" Type="http://schemas.microsoft.com/office/2007/relationships/hdphoto" Target="../media/hdphoto3.wdp"/><Relationship Id="rId22" Type="http://schemas.openxmlformats.org/officeDocument/2006/relationships/image" Target="../media/image26.png"/><Relationship Id="rId27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" Type="http://schemas.openxmlformats.org/officeDocument/2006/relationships/image" Target="../media/image2.png"/><Relationship Id="rId21" Type="http://schemas.openxmlformats.org/officeDocument/2006/relationships/chart" Target="../charts/chart3.xml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24" Type="http://schemas.openxmlformats.org/officeDocument/2006/relationships/image" Target="../media/image17.png"/><Relationship Id="rId5" Type="http://schemas.openxmlformats.org/officeDocument/2006/relationships/image" Target="../media/image4.png"/><Relationship Id="rId15" Type="http://schemas.microsoft.com/office/2007/relationships/hdphoto" Target="../media/hdphoto3.wdp"/><Relationship Id="rId23" Type="http://schemas.openxmlformats.org/officeDocument/2006/relationships/image" Target="../media/image16.png"/><Relationship Id="rId28" Type="http://schemas.openxmlformats.org/officeDocument/2006/relationships/image" Target="../media/image20.png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hart" Target="../charts/chart4.xml"/><Relationship Id="rId30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" Type="http://schemas.openxmlformats.org/officeDocument/2006/relationships/image" Target="../media/image2.png"/><Relationship Id="rId21" Type="http://schemas.openxmlformats.org/officeDocument/2006/relationships/chart" Target="../charts/chart5.xml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24" Type="http://schemas.openxmlformats.org/officeDocument/2006/relationships/image" Target="../media/image17.png"/><Relationship Id="rId5" Type="http://schemas.openxmlformats.org/officeDocument/2006/relationships/image" Target="../media/image4.png"/><Relationship Id="rId15" Type="http://schemas.microsoft.com/office/2007/relationships/hdphoto" Target="../media/hdphoto3.wdp"/><Relationship Id="rId23" Type="http://schemas.openxmlformats.org/officeDocument/2006/relationships/image" Target="../media/image16.png"/><Relationship Id="rId28" Type="http://schemas.openxmlformats.org/officeDocument/2006/relationships/image" Target="../media/image20.png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microsoft.com/office/2007/relationships/hdphoto" Target="../media/hdphoto6.wdp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24.png"/><Relationship Id="rId29" Type="http://schemas.openxmlformats.org/officeDocument/2006/relationships/chart" Target="../charts/chart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24" Type="http://schemas.openxmlformats.org/officeDocument/2006/relationships/image" Target="../media/image15.png"/><Relationship Id="rId5" Type="http://schemas.openxmlformats.org/officeDocument/2006/relationships/image" Target="../media/image4.png"/><Relationship Id="rId15" Type="http://schemas.microsoft.com/office/2007/relationships/hdphoto" Target="../media/hdphoto3.wdp"/><Relationship Id="rId23" Type="http://schemas.openxmlformats.org/officeDocument/2006/relationships/chart" Target="../charts/chart7.xml"/><Relationship Id="rId28" Type="http://schemas.openxmlformats.org/officeDocument/2006/relationships/image" Target="../media/image19.png"/><Relationship Id="rId10" Type="http://schemas.microsoft.com/office/2007/relationships/hdphoto" Target="../media/hdphoto1.wdp"/><Relationship Id="rId19" Type="http://schemas.microsoft.com/office/2007/relationships/hdphoto" Target="../media/hdphoto5.wdp"/><Relationship Id="rId31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14.png"/><Relationship Id="rId27" Type="http://schemas.openxmlformats.org/officeDocument/2006/relationships/image" Target="../media/image18.png"/><Relationship Id="rId30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26" Type="http://schemas.openxmlformats.org/officeDocument/2006/relationships/image" Target="../media/image16.png"/><Relationship Id="rId3" Type="http://schemas.openxmlformats.org/officeDocument/2006/relationships/image" Target="../media/image3.png"/><Relationship Id="rId21" Type="http://schemas.microsoft.com/office/2007/relationships/hdphoto" Target="../media/hdphoto6.wdp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openxmlformats.org/officeDocument/2006/relationships/image" Target="../media/image15.png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9.png"/><Relationship Id="rId24" Type="http://schemas.openxmlformats.org/officeDocument/2006/relationships/chart" Target="../charts/chart10.xml"/><Relationship Id="rId5" Type="http://schemas.openxmlformats.org/officeDocument/2006/relationships/image" Target="../media/image5.svg"/><Relationship Id="rId15" Type="http://schemas.microsoft.com/office/2007/relationships/hdphoto" Target="../media/hdphoto3.wdp"/><Relationship Id="rId23" Type="http://schemas.openxmlformats.org/officeDocument/2006/relationships/chart" Target="../charts/chart9.xml"/><Relationship Id="rId28" Type="http://schemas.openxmlformats.org/officeDocument/2006/relationships/image" Target="../media/image17.png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14.png"/><Relationship Id="rId27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26" Type="http://schemas.openxmlformats.org/officeDocument/2006/relationships/chart" Target="../charts/chart11.xml"/><Relationship Id="rId3" Type="http://schemas.openxmlformats.org/officeDocument/2006/relationships/image" Target="../media/image3.png"/><Relationship Id="rId21" Type="http://schemas.openxmlformats.org/officeDocument/2006/relationships/image" Target="../media/image24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openxmlformats.org/officeDocument/2006/relationships/image" Target="../media/image14.png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9.png"/><Relationship Id="rId24" Type="http://schemas.openxmlformats.org/officeDocument/2006/relationships/image" Target="../media/image19.png"/><Relationship Id="rId5" Type="http://schemas.openxmlformats.org/officeDocument/2006/relationships/image" Target="../media/image5.svg"/><Relationship Id="rId15" Type="http://schemas.microsoft.com/office/2007/relationships/hdphoto" Target="../media/hdphoto3.wdp"/><Relationship Id="rId23" Type="http://schemas.openxmlformats.org/officeDocument/2006/relationships/image" Target="../media/image27.png"/><Relationship Id="rId28" Type="http://schemas.openxmlformats.org/officeDocument/2006/relationships/image" Target="../media/image15.png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microsoft.com/office/2007/relationships/hdphoto" Target="../media/hdphoto6.wdp"/><Relationship Id="rId27" Type="http://schemas.openxmlformats.org/officeDocument/2006/relationships/chart" Target="../charts/chart1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microsoft.com/office/2007/relationships/hdphoto" Target="../media/hdphoto3.wdp"/><Relationship Id="rId18" Type="http://schemas.openxmlformats.org/officeDocument/2006/relationships/image" Target="../media/image2.png"/><Relationship Id="rId3" Type="http://schemas.openxmlformats.org/officeDocument/2006/relationships/image" Target="../media/image5.svg"/><Relationship Id="rId21" Type="http://schemas.openxmlformats.org/officeDocument/2006/relationships/image" Target="../media/image19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17" Type="http://schemas.microsoft.com/office/2007/relationships/hdphoto" Target="../media/hdphoto5.wdp"/><Relationship Id="rId2" Type="http://schemas.openxmlformats.org/officeDocument/2006/relationships/image" Target="../media/image4.png"/><Relationship Id="rId16" Type="http://schemas.openxmlformats.org/officeDocument/2006/relationships/image" Target="../media/image13.png"/><Relationship Id="rId20" Type="http://schemas.microsoft.com/office/2007/relationships/hdphoto" Target="../media/hdphoto6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0.png"/><Relationship Id="rId24" Type="http://schemas.openxmlformats.org/officeDocument/2006/relationships/chart" Target="../charts/chart14.xml"/><Relationship Id="rId5" Type="http://schemas.openxmlformats.org/officeDocument/2006/relationships/image" Target="../media/image6.png"/><Relationship Id="rId15" Type="http://schemas.microsoft.com/office/2007/relationships/hdphoto" Target="../media/hdphoto4.wdp"/><Relationship Id="rId23" Type="http://schemas.openxmlformats.org/officeDocument/2006/relationships/chart" Target="../charts/chart13.xml"/><Relationship Id="rId10" Type="http://schemas.microsoft.com/office/2007/relationships/hdphoto" Target="../media/hdphoto2.wdp"/><Relationship Id="rId19" Type="http://schemas.openxmlformats.org/officeDocument/2006/relationships/image" Target="../media/image24.png"/><Relationship Id="rId4" Type="http://schemas.openxmlformats.org/officeDocument/2006/relationships/image" Target="../media/image25.png"/><Relationship Id="rId9" Type="http://schemas.openxmlformats.org/officeDocument/2006/relationships/image" Target="../media/image9.png"/><Relationship Id="rId14" Type="http://schemas.openxmlformats.org/officeDocument/2006/relationships/image" Target="../media/image12.png"/><Relationship Id="rId2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6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microsoft.com/office/2007/relationships/hdphoto" Target="../media/hdphoto6.wdp"/><Relationship Id="rId2" Type="http://schemas.openxmlformats.org/officeDocument/2006/relationships/image" Target="../media/image3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5.xml"/><Relationship Id="rId11" Type="http://schemas.openxmlformats.org/officeDocument/2006/relationships/image" Target="../media/image9.png"/><Relationship Id="rId24" Type="http://schemas.openxmlformats.org/officeDocument/2006/relationships/image" Target="../media/image24.png"/><Relationship Id="rId5" Type="http://schemas.openxmlformats.org/officeDocument/2006/relationships/image" Target="../media/image25.png"/><Relationship Id="rId15" Type="http://schemas.microsoft.com/office/2007/relationships/hdphoto" Target="../media/hdphoto3.wdp"/><Relationship Id="rId23" Type="http://schemas.openxmlformats.org/officeDocument/2006/relationships/chart" Target="../charts/chart16.xml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5.sv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2.png"/><Relationship Id="rId27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26" Type="http://schemas.openxmlformats.org/officeDocument/2006/relationships/image" Target="../media/image24.png"/><Relationship Id="rId3" Type="http://schemas.openxmlformats.org/officeDocument/2006/relationships/image" Target="../media/image4.png"/><Relationship Id="rId21" Type="http://schemas.openxmlformats.org/officeDocument/2006/relationships/image" Target="../media/image28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openxmlformats.org/officeDocument/2006/relationships/chart" Target="../charts/chart18.xml"/><Relationship Id="rId2" Type="http://schemas.openxmlformats.org/officeDocument/2006/relationships/image" Target="../media/image3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7.xml"/><Relationship Id="rId11" Type="http://schemas.openxmlformats.org/officeDocument/2006/relationships/image" Target="../media/image9.png"/><Relationship Id="rId24" Type="http://schemas.openxmlformats.org/officeDocument/2006/relationships/image" Target="../media/image2.png"/><Relationship Id="rId5" Type="http://schemas.openxmlformats.org/officeDocument/2006/relationships/image" Target="../media/image25.png"/><Relationship Id="rId15" Type="http://schemas.microsoft.com/office/2007/relationships/hdphoto" Target="../media/hdphoto3.wdp"/><Relationship Id="rId23" Type="http://schemas.openxmlformats.org/officeDocument/2006/relationships/image" Target="../media/image26.png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5.sv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6A131570-FA92-F652-F2CF-393E58C6C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82"/>
          <a:stretch/>
        </p:blipFill>
        <p:spPr>
          <a:xfrm>
            <a:off x="3667366" y="1249361"/>
            <a:ext cx="3863857" cy="381330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8A6CFBE3-C564-621E-D86F-8393D0918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336" y="3268555"/>
            <a:ext cx="872983" cy="69554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064FC18-EADC-0DE5-AB17-653DD2EFA37C}"/>
              </a:ext>
            </a:extLst>
          </p:cNvPr>
          <p:cNvGrpSpPr/>
          <p:nvPr/>
        </p:nvGrpSpPr>
        <p:grpSpPr>
          <a:xfrm>
            <a:off x="4560967" y="3066113"/>
            <a:ext cx="1357337" cy="1385340"/>
            <a:chOff x="1979259" y="3440671"/>
            <a:chExt cx="1357337" cy="13853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0DD995-58B4-9DBB-5A21-37942EE1A2FA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D59C7A-0318-78B0-9283-163B722282EB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4F71022-9A74-F378-D729-24A9829E6E74}"/>
              </a:ext>
            </a:extLst>
          </p:cNvPr>
          <p:cNvSpPr/>
          <p:nvPr/>
        </p:nvSpPr>
        <p:spPr>
          <a:xfrm>
            <a:off x="1792135" y="3512062"/>
            <a:ext cx="1828800" cy="1548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B407C3-F5FA-B7A1-1F16-046EAF8A08D3}"/>
              </a:ext>
            </a:extLst>
          </p:cNvPr>
          <p:cNvSpPr/>
          <p:nvPr/>
        </p:nvSpPr>
        <p:spPr>
          <a:xfrm rot="16200000">
            <a:off x="5543648" y="5544048"/>
            <a:ext cx="87714" cy="38880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NPS Chatbot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6039" y="1368318"/>
            <a:ext cx="1134766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chemeClr val="accent4">
              <a:lumMod val="50000"/>
              <a:alpha val="69804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2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bg2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5892950" y="365865"/>
            <a:ext cx="1713847" cy="782288"/>
            <a:chOff x="85553" y="1620894"/>
            <a:chExt cx="1713847" cy="78228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20894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26185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68555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89F32A-A554-4958-3EC8-E20C2450FC0B}"/>
              </a:ext>
            </a:extLst>
          </p:cNvPr>
          <p:cNvSpPr txBox="1"/>
          <p:nvPr/>
        </p:nvSpPr>
        <p:spPr>
          <a:xfrm>
            <a:off x="1911129" y="3541610"/>
            <a:ext cx="1700299" cy="5906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Synthetic queries were developed to represent questions that users may ask in association with five NPS API endpoint. 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F938FD-6A13-C577-E29D-3145BACE8D41}"/>
              </a:ext>
            </a:extLst>
          </p:cNvPr>
          <p:cNvSpPr txBox="1"/>
          <p:nvPr/>
        </p:nvSpPr>
        <p:spPr>
          <a:xfrm>
            <a:off x="1824738" y="4022585"/>
            <a:ext cx="10603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The team used an 80/20 split to create test &amp; validation data. Separate queries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4C6C33-D5C6-3910-64CA-5A3DB139DEFA}"/>
              </a:ext>
            </a:extLst>
          </p:cNvPr>
          <p:cNvSpPr txBox="1"/>
          <p:nvPr/>
        </p:nvSpPr>
        <p:spPr>
          <a:xfrm>
            <a:off x="1824739" y="4705315"/>
            <a:ext cx="179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were developed for evaluating the models to prevent data leakage.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743997-3378-A0A7-A67F-A2B17CA854DA}"/>
              </a:ext>
            </a:extLst>
          </p:cNvPr>
          <p:cNvSpPr txBox="1"/>
          <p:nvPr/>
        </p:nvSpPr>
        <p:spPr>
          <a:xfrm>
            <a:off x="1779340" y="3221005"/>
            <a:ext cx="184562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Synthetic Data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1797137" y="5102383"/>
            <a:ext cx="183255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C2D46F-F76B-CC20-CDE5-0DB388E193B2}"/>
              </a:ext>
            </a:extLst>
          </p:cNvPr>
          <p:cNvSpPr/>
          <p:nvPr/>
        </p:nvSpPr>
        <p:spPr>
          <a:xfrm>
            <a:off x="3875489" y="7492423"/>
            <a:ext cx="222302" cy="23229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28959-5D5C-7FE2-3078-443E8684F75E}"/>
              </a:ext>
            </a:extLst>
          </p:cNvPr>
          <p:cNvSpPr/>
          <p:nvPr/>
        </p:nvSpPr>
        <p:spPr>
          <a:xfrm>
            <a:off x="3915607" y="7498151"/>
            <a:ext cx="3617238" cy="2317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3915608" y="7492422"/>
            <a:ext cx="1835549" cy="2298762"/>
            <a:chOff x="1797523" y="3036239"/>
            <a:chExt cx="1835549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797523" y="3036239"/>
              <a:ext cx="1835549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Fine-Tuned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5739591" y="7495649"/>
            <a:ext cx="179325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LangChain</a:t>
            </a:r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03C55-AC76-E4A9-F64C-05698A8D17B3}"/>
              </a:ext>
            </a:extLst>
          </p:cNvPr>
          <p:cNvSpPr/>
          <p:nvPr/>
        </p:nvSpPr>
        <p:spPr>
          <a:xfrm>
            <a:off x="5733819" y="7469612"/>
            <a:ext cx="45719" cy="2348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5829BE-EC75-A76A-FA6F-87C98FA8D6A3}"/>
              </a:ext>
            </a:extLst>
          </p:cNvPr>
          <p:cNvGrpSpPr/>
          <p:nvPr/>
        </p:nvGrpSpPr>
        <p:grpSpPr>
          <a:xfrm>
            <a:off x="3653814" y="4653808"/>
            <a:ext cx="3864094" cy="2798656"/>
            <a:chOff x="3653814" y="4653808"/>
            <a:chExt cx="3864094" cy="279865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6217BCB-F42D-A7CB-AD9A-E3DBE5847A96}"/>
                </a:ext>
              </a:extLst>
            </p:cNvPr>
            <p:cNvSpPr/>
            <p:nvPr/>
          </p:nvSpPr>
          <p:spPr>
            <a:xfrm>
              <a:off x="6347929" y="4773034"/>
              <a:ext cx="1169979" cy="1014288"/>
            </a:xfrm>
            <a:prstGeom prst="roundRect">
              <a:avLst/>
            </a:prstGeom>
            <a:solidFill>
              <a:srgbClr val="DBE8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9800B09-6E59-1B5E-8C78-343E56BA6C72}"/>
                </a:ext>
              </a:extLst>
            </p:cNvPr>
            <p:cNvGrpSpPr/>
            <p:nvPr/>
          </p:nvGrpSpPr>
          <p:grpSpPr>
            <a:xfrm>
              <a:off x="3653814" y="4653808"/>
              <a:ext cx="3861205" cy="2798656"/>
              <a:chOff x="3343880" y="3886901"/>
              <a:chExt cx="3861205" cy="279865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21F412C-52E1-41CC-9338-529ED7464434}"/>
                  </a:ext>
                </a:extLst>
              </p:cNvPr>
              <p:cNvGrpSpPr/>
              <p:nvPr/>
            </p:nvGrpSpPr>
            <p:grpSpPr>
              <a:xfrm>
                <a:off x="3343880" y="3886901"/>
                <a:ext cx="3861205" cy="2798656"/>
                <a:chOff x="3343880" y="-151699"/>
                <a:chExt cx="3861205" cy="2798656"/>
              </a:xfrm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652101FE-8FCB-B3F5-954F-EF6F125E8744}"/>
                    </a:ext>
                  </a:extLst>
                </p:cNvPr>
                <p:cNvSpPr/>
                <p:nvPr/>
              </p:nvSpPr>
              <p:spPr>
                <a:xfrm>
                  <a:off x="6035106" y="-32473"/>
                  <a:ext cx="1169979" cy="1014288"/>
                </a:xfrm>
                <a:prstGeom prst="roundRect">
                  <a:avLst/>
                </a:prstGeom>
                <a:solidFill>
                  <a:srgbClr val="5C3E00">
                    <a:alpha val="6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a:endParaRPr>
                </a:p>
              </p:txBody>
            </p:sp>
            <p:graphicFrame>
              <p:nvGraphicFramePr>
                <p:cNvPr id="15" name="Chart 14">
                  <a:extLst>
                    <a:ext uri="{FF2B5EF4-FFF2-40B4-BE49-F238E27FC236}">
                      <a16:creationId xmlns:a16="http://schemas.microsoft.com/office/drawing/2014/main" id="{800FAAB9-4B4A-9FD5-E4E0-FEB8D5D07866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688637758"/>
                    </p:ext>
                  </p:extLst>
                </p:nvPr>
              </p:nvGraphicFramePr>
              <p:xfrm>
                <a:off x="3343880" y="-151699"/>
                <a:ext cx="3853589" cy="2798656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1"/>
                </a:graphicData>
              </a:graphic>
            </p:graphicFrame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AF40BF-6CAB-4F00-BD96-FA6E64E38665}"/>
                  </a:ext>
                </a:extLst>
              </p:cNvPr>
              <p:cNvSpPr txBox="1"/>
              <p:nvPr/>
            </p:nvSpPr>
            <p:spPr>
              <a:xfrm>
                <a:off x="3381980" y="4347078"/>
                <a:ext cx="31625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+mj-lt"/>
                  </a:rPr>
                  <a:t>Recreational Visits 2023</a:t>
                </a: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5995436" y="7962214"/>
            <a:ext cx="1404000" cy="2758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1866667" y="5713903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5959333" y="8737147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25272-5E17-F105-1658-8D56E4BF21E1}"/>
              </a:ext>
            </a:extLst>
          </p:cNvPr>
          <p:cNvSpPr/>
          <p:nvPr/>
        </p:nvSpPr>
        <p:spPr>
          <a:xfrm>
            <a:off x="242276" y="7497695"/>
            <a:ext cx="3635675" cy="2320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5089DF9-04ED-86AB-944F-1434F44DBAE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754259" y="4066686"/>
            <a:ext cx="858530" cy="68242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F266DA4-7424-920A-51DC-266BECBDDD9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51166" y="1241844"/>
            <a:ext cx="3375502" cy="1946335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44F4009F-5DC7-C900-4F76-BF06A72ADA7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43546" y="3221065"/>
            <a:ext cx="1514264" cy="42155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CCA4B1-814C-1E41-6AD0-32BE979E73CB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t="4129"/>
          <a:stretch/>
        </p:blipFill>
        <p:spPr>
          <a:xfrm>
            <a:off x="242583" y="1252255"/>
            <a:ext cx="3378352" cy="1934702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4C2F9E-CCF0-A046-04DC-DB3B52649CD1}"/>
              </a:ext>
            </a:extLst>
          </p:cNvPr>
          <p:cNvSpPr txBox="1"/>
          <p:nvPr/>
        </p:nvSpPr>
        <p:spPr>
          <a:xfrm>
            <a:off x="198045" y="7459588"/>
            <a:ext cx="31625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API Parameter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Prediction Accuracy</a:t>
            </a: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C3476443-D81B-17AA-5EC4-F6E1729BB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7445339"/>
              </p:ext>
            </p:extLst>
          </p:nvPr>
        </p:nvGraphicFramePr>
        <p:xfrm>
          <a:off x="167263" y="7532332"/>
          <a:ext cx="3844777" cy="2349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sp>
        <p:nvSpPr>
          <p:cNvPr id="40" name="AutoShape 4" descr="Brand assets - Hugging Face">
            <a:extLst>
              <a:ext uri="{FF2B5EF4-FFF2-40B4-BE49-F238E27FC236}">
                <a16:creationId xmlns:a16="http://schemas.microsoft.com/office/drawing/2014/main" id="{CF06C507-8735-58A4-F705-0A1A72608D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800" y="487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E0E9059C-C0DC-6D6C-71DA-70F08AE2A80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41777" y="3223516"/>
            <a:ext cx="1507863" cy="42360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05D59F-775C-3038-3FD4-A5CB8CDF337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440854" y="2201943"/>
            <a:ext cx="1056651" cy="105665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BF1AF1B-E961-E13A-BD11-4E88830811CE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52371" y="3222242"/>
            <a:ext cx="1505358" cy="423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72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E42C462A-BB44-0343-DEDE-C36E1605FFD1}"/>
              </a:ext>
            </a:extLst>
          </p:cNvPr>
          <p:cNvSpPr txBox="1"/>
          <p:nvPr/>
        </p:nvSpPr>
        <p:spPr>
          <a:xfrm>
            <a:off x="1797136" y="744711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88EFBAD-F1A3-6BF4-975D-90B79EFE2328}"/>
              </a:ext>
            </a:extLst>
          </p:cNvPr>
          <p:cNvSpPr/>
          <p:nvPr/>
        </p:nvSpPr>
        <p:spPr>
          <a:xfrm>
            <a:off x="3668620" y="7496181"/>
            <a:ext cx="3874524" cy="2321210"/>
          </a:xfrm>
          <a:prstGeom prst="roundRect">
            <a:avLst>
              <a:gd name="adj" fmla="val 0"/>
            </a:avLst>
          </a:prstGeom>
          <a:solidFill>
            <a:srgbClr val="284A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National Parks Service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13" y="3695254"/>
            <a:ext cx="695051" cy="695051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69287" y="4695825"/>
            <a:ext cx="3853589" cy="2798656"/>
            <a:chOff x="3669287" y="4695825"/>
            <a:chExt cx="3853589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733711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Recreational Visits 2023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21244942">
            <a:off x="6429374" y="2876445"/>
            <a:ext cx="1074781" cy="714107"/>
          </a:xfrm>
          <a:prstGeom prst="wedgeEllipseCallout">
            <a:avLst>
              <a:gd name="adj1" fmla="val -58046"/>
              <a:gd name="adj2" fmla="val 37796"/>
            </a:avLst>
          </a:prstGeom>
          <a:solidFill>
            <a:srgbClr val="E4B798">
              <a:alpha val="69804"/>
            </a:srgb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5917579" y="377308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Collaborators: 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2065138" y="7996066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78080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3CFEA0-47C5-DC52-B269-1249EAC0137B}"/>
              </a:ext>
            </a:extLst>
          </p:cNvPr>
          <p:cNvSpPr txBox="1"/>
          <p:nvPr/>
        </p:nvSpPr>
        <p:spPr>
          <a:xfrm>
            <a:off x="1793776" y="5107773"/>
            <a:ext cx="183724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1842D-AB79-DB7C-3AF1-DC98D3550A0E}"/>
              </a:ext>
            </a:extLst>
          </p:cNvPr>
          <p:cNvSpPr txBox="1"/>
          <p:nvPr/>
        </p:nvSpPr>
        <p:spPr>
          <a:xfrm>
            <a:off x="240878" y="8001297"/>
            <a:ext cx="1503741" cy="18158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1815612" y="5116187"/>
            <a:ext cx="1799730" cy="2298762"/>
            <a:chOff x="1812721" y="3036239"/>
            <a:chExt cx="1799730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850337" y="3036239"/>
              <a:ext cx="1715007" cy="307777"/>
            </a:xfrm>
            <a:prstGeom prst="rect">
              <a:avLst/>
            </a:prstGeom>
            <a:noFill/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737FB4C9-4A70-013E-A59D-E0A6A0BD97E2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-1" r="1091"/>
          <a:stretch/>
        </p:blipFill>
        <p:spPr>
          <a:xfrm>
            <a:off x="241918" y="1225365"/>
            <a:ext cx="3392658" cy="1960884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2ADDFC-43BB-86BE-7327-9AB1B0CDC3D5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580" t="275"/>
          <a:stretch/>
        </p:blipFill>
        <p:spPr>
          <a:xfrm>
            <a:off x="252406" y="3247309"/>
            <a:ext cx="1492213" cy="4185761"/>
          </a:xfrm>
          <a:prstGeom prst="rect">
            <a:avLst/>
          </a:prstGeom>
          <a:ln>
            <a:solidFill>
              <a:srgbClr val="DBE8D4"/>
            </a:solidFill>
          </a:ln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8599A8C-A033-9F1C-9C76-65C7FD03CE2B}"/>
              </a:ext>
            </a:extLst>
          </p:cNvPr>
          <p:cNvGrpSpPr/>
          <p:nvPr/>
        </p:nvGrpSpPr>
        <p:grpSpPr>
          <a:xfrm>
            <a:off x="1796332" y="3237827"/>
            <a:ext cx="1828800" cy="1853642"/>
            <a:chOff x="1865520" y="6935004"/>
            <a:chExt cx="1828800" cy="18536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A89F32A-A554-4958-3EC8-E20C2450FC0B}"/>
                </a:ext>
              </a:extLst>
            </p:cNvPr>
            <p:cNvSpPr txBox="1"/>
            <p:nvPr/>
          </p:nvSpPr>
          <p:spPr>
            <a:xfrm>
              <a:off x="1980484" y="7255609"/>
              <a:ext cx="1700299" cy="5906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Synthetic queries were developed to represent questions that users may ask in association with five NPS API endpoint.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F938FD-6A13-C577-E29D-3145BACE8D41}"/>
                </a:ext>
              </a:extLst>
            </p:cNvPr>
            <p:cNvSpPr txBox="1"/>
            <p:nvPr/>
          </p:nvSpPr>
          <p:spPr>
            <a:xfrm>
              <a:off x="1894093" y="7736584"/>
              <a:ext cx="106036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team used an 80/20 split to create test &amp; validation data. Separate queries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4C6C33-D5C6-3910-64CA-5A3DB139DEFA}"/>
                </a:ext>
              </a:extLst>
            </p:cNvPr>
            <p:cNvSpPr txBox="1"/>
            <p:nvPr/>
          </p:nvSpPr>
          <p:spPr>
            <a:xfrm>
              <a:off x="1894094" y="8419314"/>
              <a:ext cx="17962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were developed for evaluating the models to prevent data leakage.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A6CFBE3-C564-621E-D86F-8393D0918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2821109" y="7787794"/>
              <a:ext cx="872983" cy="695546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2743997-3378-A0A7-A67F-A2B17CA854DA}"/>
                </a:ext>
              </a:extLst>
            </p:cNvPr>
            <p:cNvSpPr txBox="1"/>
            <p:nvPr/>
          </p:nvSpPr>
          <p:spPr>
            <a:xfrm>
              <a:off x="1865520" y="6935004"/>
              <a:ext cx="1828800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Synthetic Data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1DD52137-8DC2-0D0B-0AAB-80B0C2A9C6F7}"/>
              </a:ext>
            </a:extLst>
          </p:cNvPr>
          <p:cNvSpPr txBox="1"/>
          <p:nvPr/>
        </p:nvSpPr>
        <p:spPr>
          <a:xfrm>
            <a:off x="1799591" y="7784908"/>
            <a:ext cx="1828800" cy="2031325"/>
          </a:xfrm>
          <a:prstGeom prst="rect">
            <a:avLst/>
          </a:prstGeom>
          <a:solidFill>
            <a:srgbClr val="9EC18C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DE1BE9-EA02-637A-6AD0-B974A15D81F9}"/>
              </a:ext>
            </a:extLst>
          </p:cNvPr>
          <p:cNvSpPr txBox="1"/>
          <p:nvPr/>
        </p:nvSpPr>
        <p:spPr>
          <a:xfrm>
            <a:off x="8370763" y="1398938"/>
            <a:ext cx="3839496" cy="2246769"/>
          </a:xfrm>
          <a:prstGeom prst="rect">
            <a:avLst/>
          </a:prstGeom>
          <a:solidFill>
            <a:srgbClr val="DBE8D4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00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1797137" y="7505706"/>
            <a:ext cx="18288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241599" y="7510766"/>
            <a:ext cx="15030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1933989" y="8188800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317273" y="8186820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3593715" y="7486995"/>
            <a:ext cx="4162535" cy="2482107"/>
            <a:chOff x="3593715" y="7486995"/>
            <a:chExt cx="4162535" cy="2482107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593715" y="7647892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5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3733711" y="7486995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Top 5 National Parks 2023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367702" y="1351864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5"/>
                  </a:solidFill>
                  <a:latin typeface="+mj-lt"/>
                </a:rPr>
                <a:t>GitHub</a:t>
              </a:r>
              <a:r>
                <a:rPr lang="en-US" sz="1100" b="1" dirty="0">
                  <a:solidFill>
                    <a:schemeClr val="accent5"/>
                  </a:solidFill>
                  <a:latin typeface="+mj-lt"/>
                </a:rPr>
                <a:t>: </a:t>
              </a:r>
              <a:endParaRPr lang="en-US" sz="1100" dirty="0">
                <a:solidFill>
                  <a:schemeClr val="accent5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5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5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6065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E42C462A-BB44-0343-DEDE-C36E1605FFD1}"/>
              </a:ext>
            </a:extLst>
          </p:cNvPr>
          <p:cNvSpPr txBox="1"/>
          <p:nvPr/>
        </p:nvSpPr>
        <p:spPr>
          <a:xfrm>
            <a:off x="1797136" y="744711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88EFBAD-F1A3-6BF4-975D-90B79EFE2328}"/>
              </a:ext>
            </a:extLst>
          </p:cNvPr>
          <p:cNvSpPr/>
          <p:nvPr/>
        </p:nvSpPr>
        <p:spPr>
          <a:xfrm>
            <a:off x="3668620" y="7496181"/>
            <a:ext cx="3874524" cy="2321210"/>
          </a:xfrm>
          <a:prstGeom prst="roundRect">
            <a:avLst>
              <a:gd name="adj" fmla="val 0"/>
            </a:avLst>
          </a:prstGeom>
          <a:solidFill>
            <a:srgbClr val="284A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National Parks Service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69287" y="4695825"/>
            <a:ext cx="3853589" cy="2798656"/>
            <a:chOff x="3669287" y="4695825"/>
            <a:chExt cx="3853589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733711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Recreational Visits 2023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5917579" y="377308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Collaborators: 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2065138" y="7996066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78080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3CFEA0-47C5-DC52-B269-1249EAC0137B}"/>
              </a:ext>
            </a:extLst>
          </p:cNvPr>
          <p:cNvSpPr txBox="1"/>
          <p:nvPr/>
        </p:nvSpPr>
        <p:spPr>
          <a:xfrm>
            <a:off x="1793776" y="5107773"/>
            <a:ext cx="183724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1842D-AB79-DB7C-3AF1-DC98D3550A0E}"/>
              </a:ext>
            </a:extLst>
          </p:cNvPr>
          <p:cNvSpPr txBox="1"/>
          <p:nvPr/>
        </p:nvSpPr>
        <p:spPr>
          <a:xfrm>
            <a:off x="240878" y="8001297"/>
            <a:ext cx="1503741" cy="18158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1815612" y="5116187"/>
            <a:ext cx="1799730" cy="2298762"/>
            <a:chOff x="1812721" y="3036239"/>
            <a:chExt cx="1799730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850337" y="3036239"/>
              <a:ext cx="1715007" cy="307777"/>
            </a:xfrm>
            <a:prstGeom prst="rect">
              <a:avLst/>
            </a:prstGeom>
            <a:noFill/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737FB4C9-4A70-013E-A59D-E0A6A0BD97E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1" r="1091"/>
          <a:stretch/>
        </p:blipFill>
        <p:spPr>
          <a:xfrm>
            <a:off x="241918" y="1225365"/>
            <a:ext cx="3392658" cy="1960884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2ADDFC-43BB-86BE-7327-9AB1B0CDC3D5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2580" t="275"/>
          <a:stretch/>
        </p:blipFill>
        <p:spPr>
          <a:xfrm>
            <a:off x="252406" y="3247309"/>
            <a:ext cx="1492213" cy="4185761"/>
          </a:xfrm>
          <a:prstGeom prst="rect">
            <a:avLst/>
          </a:prstGeom>
          <a:ln>
            <a:solidFill>
              <a:srgbClr val="DBE8D4"/>
            </a:solidFill>
          </a:ln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8599A8C-A033-9F1C-9C76-65C7FD03CE2B}"/>
              </a:ext>
            </a:extLst>
          </p:cNvPr>
          <p:cNvGrpSpPr/>
          <p:nvPr/>
        </p:nvGrpSpPr>
        <p:grpSpPr>
          <a:xfrm>
            <a:off x="1796332" y="3237827"/>
            <a:ext cx="1828800" cy="1853642"/>
            <a:chOff x="1865520" y="6935004"/>
            <a:chExt cx="1828800" cy="18536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A89F32A-A554-4958-3EC8-E20C2450FC0B}"/>
                </a:ext>
              </a:extLst>
            </p:cNvPr>
            <p:cNvSpPr txBox="1"/>
            <p:nvPr/>
          </p:nvSpPr>
          <p:spPr>
            <a:xfrm>
              <a:off x="1980484" y="7255609"/>
              <a:ext cx="1700299" cy="5906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Synthetic queries were developed to represent questions that users may ask in association with five NPS API endpoint.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F938FD-6A13-C577-E29D-3145BACE8D41}"/>
                </a:ext>
              </a:extLst>
            </p:cNvPr>
            <p:cNvSpPr txBox="1"/>
            <p:nvPr/>
          </p:nvSpPr>
          <p:spPr>
            <a:xfrm>
              <a:off x="1894093" y="7736584"/>
              <a:ext cx="106036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team used an 80/20 split to create test &amp; validation data. Separate queries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4C6C33-D5C6-3910-64CA-5A3DB139DEFA}"/>
                </a:ext>
              </a:extLst>
            </p:cNvPr>
            <p:cNvSpPr txBox="1"/>
            <p:nvPr/>
          </p:nvSpPr>
          <p:spPr>
            <a:xfrm>
              <a:off x="1894094" y="8419314"/>
              <a:ext cx="17962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were developed for evaluating the models to prevent data leakage.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A6CFBE3-C564-621E-D86F-8393D0918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2821109" y="7787794"/>
              <a:ext cx="872983" cy="695546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2743997-3378-A0A7-A67F-A2B17CA854DA}"/>
                </a:ext>
              </a:extLst>
            </p:cNvPr>
            <p:cNvSpPr txBox="1"/>
            <p:nvPr/>
          </p:nvSpPr>
          <p:spPr>
            <a:xfrm>
              <a:off x="1865520" y="6935004"/>
              <a:ext cx="1828800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Synthetic Data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1DD52137-8DC2-0D0B-0AAB-80B0C2A9C6F7}"/>
              </a:ext>
            </a:extLst>
          </p:cNvPr>
          <p:cNvSpPr txBox="1"/>
          <p:nvPr/>
        </p:nvSpPr>
        <p:spPr>
          <a:xfrm>
            <a:off x="1799591" y="7784908"/>
            <a:ext cx="1828800" cy="2031325"/>
          </a:xfrm>
          <a:prstGeom prst="rect">
            <a:avLst/>
          </a:prstGeom>
          <a:solidFill>
            <a:srgbClr val="9EC18C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DE1BE9-EA02-637A-6AD0-B974A15D81F9}"/>
              </a:ext>
            </a:extLst>
          </p:cNvPr>
          <p:cNvSpPr txBox="1"/>
          <p:nvPr/>
        </p:nvSpPr>
        <p:spPr>
          <a:xfrm>
            <a:off x="8370763" y="1398938"/>
            <a:ext cx="3839496" cy="2246769"/>
          </a:xfrm>
          <a:prstGeom prst="rect">
            <a:avLst/>
          </a:prstGeom>
          <a:solidFill>
            <a:srgbClr val="DBE8D4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00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1797137" y="7505706"/>
            <a:ext cx="18288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241599" y="7510766"/>
            <a:ext cx="15030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1933989" y="8188800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317273" y="8186820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3593715" y="7486995"/>
            <a:ext cx="4162535" cy="2482107"/>
            <a:chOff x="3593715" y="7486995"/>
            <a:chExt cx="4162535" cy="2482107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593715" y="7647892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4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3733711" y="7486995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Top 5 National Parks 2023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405660" y="3105484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5"/>
                  </a:solidFill>
                  <a:latin typeface="+mj-lt"/>
                </a:rPr>
                <a:t>GitHub</a:t>
              </a:r>
              <a:r>
                <a:rPr lang="en-US" sz="1100" b="1" dirty="0">
                  <a:solidFill>
                    <a:schemeClr val="accent5"/>
                  </a:solidFill>
                  <a:latin typeface="+mj-lt"/>
                </a:rPr>
                <a:t>: </a:t>
              </a:r>
              <a:endParaRPr lang="en-US" sz="1100" dirty="0">
                <a:solidFill>
                  <a:schemeClr val="accent5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5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5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 descr="QR code">
            <a:extLst>
              <a:ext uri="{FF2B5EF4-FFF2-40B4-BE49-F238E27FC236}">
                <a16:creationId xmlns:a16="http://schemas.microsoft.com/office/drawing/2014/main" id="{1143FA9C-033B-EA06-B0C3-BD1361D08F0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4" y="2188853"/>
            <a:ext cx="695051" cy="6950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9A4489-D1B4-E7E6-4A1A-C32221E32DE1}"/>
              </a:ext>
            </a:extLst>
          </p:cNvPr>
          <p:cNvSpPr txBox="1"/>
          <p:nvPr/>
        </p:nvSpPr>
        <p:spPr>
          <a:xfrm rot="1636630">
            <a:off x="6429374" y="1354573"/>
            <a:ext cx="1074781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rgbClr val="E4B798">
              <a:alpha val="69804"/>
            </a:srgb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733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6A131570-FA92-F652-F2CF-393E58C6C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82"/>
          <a:stretch/>
        </p:blipFill>
        <p:spPr>
          <a:xfrm>
            <a:off x="3667366" y="1249361"/>
            <a:ext cx="3863857" cy="381330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8A6CFBE3-C564-621E-D86F-8393D0918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336" y="3268555"/>
            <a:ext cx="872983" cy="69554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064FC18-EADC-0DE5-AB17-653DD2EFA37C}"/>
              </a:ext>
            </a:extLst>
          </p:cNvPr>
          <p:cNvGrpSpPr/>
          <p:nvPr/>
        </p:nvGrpSpPr>
        <p:grpSpPr>
          <a:xfrm>
            <a:off x="4560967" y="3066113"/>
            <a:ext cx="1357337" cy="1385340"/>
            <a:chOff x="1979259" y="3440671"/>
            <a:chExt cx="1357337" cy="13853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0DD995-58B4-9DBB-5A21-37942EE1A2FA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D59C7A-0318-78B0-9283-163B722282EB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4F71022-9A74-F378-D729-24A9829E6E74}"/>
              </a:ext>
            </a:extLst>
          </p:cNvPr>
          <p:cNvSpPr/>
          <p:nvPr/>
        </p:nvSpPr>
        <p:spPr>
          <a:xfrm>
            <a:off x="1792135" y="3512062"/>
            <a:ext cx="1828800" cy="1548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B407C3-F5FA-B7A1-1F16-046EAF8A08D3}"/>
              </a:ext>
            </a:extLst>
          </p:cNvPr>
          <p:cNvSpPr/>
          <p:nvPr/>
        </p:nvSpPr>
        <p:spPr>
          <a:xfrm rot="16200000">
            <a:off x="5543648" y="5544048"/>
            <a:ext cx="87714" cy="38880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NPS Chatbot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6039" y="1368318"/>
            <a:ext cx="1134766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chemeClr val="accent4">
              <a:lumMod val="50000"/>
              <a:alpha val="69804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2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bg2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5892950" y="365865"/>
            <a:ext cx="1713847" cy="782288"/>
            <a:chOff x="85553" y="1620894"/>
            <a:chExt cx="1713847" cy="78228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20894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26185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68555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89F32A-A554-4958-3EC8-E20C2450FC0B}"/>
              </a:ext>
            </a:extLst>
          </p:cNvPr>
          <p:cNvSpPr txBox="1"/>
          <p:nvPr/>
        </p:nvSpPr>
        <p:spPr>
          <a:xfrm>
            <a:off x="1911129" y="3541610"/>
            <a:ext cx="1700299" cy="5906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Synthetic queries were developed to represent questions that users may ask in association with five NPS API endpoint. 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F938FD-6A13-C577-E29D-3145BACE8D41}"/>
              </a:ext>
            </a:extLst>
          </p:cNvPr>
          <p:cNvSpPr txBox="1"/>
          <p:nvPr/>
        </p:nvSpPr>
        <p:spPr>
          <a:xfrm>
            <a:off x="1824738" y="4022585"/>
            <a:ext cx="10603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The team used an 80/20 split to create test &amp; validation data. Separate queries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4C6C33-D5C6-3910-64CA-5A3DB139DEFA}"/>
              </a:ext>
            </a:extLst>
          </p:cNvPr>
          <p:cNvSpPr txBox="1"/>
          <p:nvPr/>
        </p:nvSpPr>
        <p:spPr>
          <a:xfrm>
            <a:off x="1824739" y="4705315"/>
            <a:ext cx="179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were developed for evaluating the models to prevent data leakage.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743997-3378-A0A7-A67F-A2B17CA854DA}"/>
              </a:ext>
            </a:extLst>
          </p:cNvPr>
          <p:cNvSpPr txBox="1"/>
          <p:nvPr/>
        </p:nvSpPr>
        <p:spPr>
          <a:xfrm>
            <a:off x="1779340" y="3221005"/>
            <a:ext cx="184562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Synthetic Data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1797137" y="5102383"/>
            <a:ext cx="183255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C2D46F-F76B-CC20-CDE5-0DB388E193B2}"/>
              </a:ext>
            </a:extLst>
          </p:cNvPr>
          <p:cNvSpPr/>
          <p:nvPr/>
        </p:nvSpPr>
        <p:spPr>
          <a:xfrm>
            <a:off x="3875489" y="7492423"/>
            <a:ext cx="222302" cy="23229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28959-5D5C-7FE2-3078-443E8684F75E}"/>
              </a:ext>
            </a:extLst>
          </p:cNvPr>
          <p:cNvSpPr/>
          <p:nvPr/>
        </p:nvSpPr>
        <p:spPr>
          <a:xfrm>
            <a:off x="3915607" y="7498151"/>
            <a:ext cx="3617238" cy="2317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3915608" y="7492422"/>
            <a:ext cx="1835549" cy="2298762"/>
            <a:chOff x="1797523" y="3036239"/>
            <a:chExt cx="1835549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797523" y="3036239"/>
              <a:ext cx="1835549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Fine-Tuned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5739591" y="7495649"/>
            <a:ext cx="179325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FLAN-T5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03C55-AC76-E4A9-F64C-05698A8D17B3}"/>
              </a:ext>
            </a:extLst>
          </p:cNvPr>
          <p:cNvSpPr/>
          <p:nvPr/>
        </p:nvSpPr>
        <p:spPr>
          <a:xfrm>
            <a:off x="5733819" y="7469612"/>
            <a:ext cx="45719" cy="2348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5829BE-EC75-A76A-FA6F-87C98FA8D6A3}"/>
              </a:ext>
            </a:extLst>
          </p:cNvPr>
          <p:cNvGrpSpPr/>
          <p:nvPr/>
        </p:nvGrpSpPr>
        <p:grpSpPr>
          <a:xfrm>
            <a:off x="3653814" y="4653808"/>
            <a:ext cx="3864094" cy="2798656"/>
            <a:chOff x="3653814" y="4653808"/>
            <a:chExt cx="3864094" cy="279865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6217BCB-F42D-A7CB-AD9A-E3DBE5847A96}"/>
                </a:ext>
              </a:extLst>
            </p:cNvPr>
            <p:cNvSpPr/>
            <p:nvPr/>
          </p:nvSpPr>
          <p:spPr>
            <a:xfrm>
              <a:off x="6347929" y="4773034"/>
              <a:ext cx="1169979" cy="1014288"/>
            </a:xfrm>
            <a:prstGeom prst="roundRect">
              <a:avLst/>
            </a:prstGeom>
            <a:solidFill>
              <a:srgbClr val="DBE8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9800B09-6E59-1B5E-8C78-343E56BA6C72}"/>
                </a:ext>
              </a:extLst>
            </p:cNvPr>
            <p:cNvGrpSpPr/>
            <p:nvPr/>
          </p:nvGrpSpPr>
          <p:grpSpPr>
            <a:xfrm>
              <a:off x="3653814" y="4653808"/>
              <a:ext cx="3861205" cy="2798656"/>
              <a:chOff x="3343880" y="3886901"/>
              <a:chExt cx="3861205" cy="279865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21F412C-52E1-41CC-9338-529ED7464434}"/>
                  </a:ext>
                </a:extLst>
              </p:cNvPr>
              <p:cNvGrpSpPr/>
              <p:nvPr/>
            </p:nvGrpSpPr>
            <p:grpSpPr>
              <a:xfrm>
                <a:off x="3343880" y="3886901"/>
                <a:ext cx="3861205" cy="2798656"/>
                <a:chOff x="3343880" y="-151699"/>
                <a:chExt cx="3861205" cy="2798656"/>
              </a:xfrm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652101FE-8FCB-B3F5-954F-EF6F125E8744}"/>
                    </a:ext>
                  </a:extLst>
                </p:cNvPr>
                <p:cNvSpPr/>
                <p:nvPr/>
              </p:nvSpPr>
              <p:spPr>
                <a:xfrm>
                  <a:off x="6035106" y="-32473"/>
                  <a:ext cx="1169979" cy="1014288"/>
                </a:xfrm>
                <a:prstGeom prst="roundRect">
                  <a:avLst/>
                </a:prstGeom>
                <a:solidFill>
                  <a:srgbClr val="5C3E00">
                    <a:alpha val="6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a:endParaRPr>
                </a:p>
              </p:txBody>
            </p:sp>
            <p:graphicFrame>
              <p:nvGraphicFramePr>
                <p:cNvPr id="15" name="Chart 14">
                  <a:extLst>
                    <a:ext uri="{FF2B5EF4-FFF2-40B4-BE49-F238E27FC236}">
                      <a16:creationId xmlns:a16="http://schemas.microsoft.com/office/drawing/2014/main" id="{800FAAB9-4B4A-9FD5-E4E0-FEB8D5D07866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3343880" y="-151699"/>
                <a:ext cx="3853589" cy="2798656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1"/>
                </a:graphicData>
              </a:graphic>
            </p:graphicFrame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AF40BF-6CAB-4F00-BD96-FA6E64E38665}"/>
                  </a:ext>
                </a:extLst>
              </p:cNvPr>
              <p:cNvSpPr txBox="1"/>
              <p:nvPr/>
            </p:nvSpPr>
            <p:spPr>
              <a:xfrm>
                <a:off x="3381980" y="4347078"/>
                <a:ext cx="31625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+mj-lt"/>
                  </a:rPr>
                  <a:t>Recreational Visits 2023</a:t>
                </a: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5995436" y="7962214"/>
            <a:ext cx="1404000" cy="2758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1866667" y="5713903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5959333" y="8737147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25272-5E17-F105-1658-8D56E4BF21E1}"/>
              </a:ext>
            </a:extLst>
          </p:cNvPr>
          <p:cNvSpPr/>
          <p:nvPr/>
        </p:nvSpPr>
        <p:spPr>
          <a:xfrm>
            <a:off x="242276" y="7497695"/>
            <a:ext cx="3635675" cy="2320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5089DF9-04ED-86AB-944F-1434F44DBAE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754259" y="4066686"/>
            <a:ext cx="858530" cy="68242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F266DA4-7424-920A-51DC-266BECBDDD9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51166" y="1241844"/>
            <a:ext cx="3375502" cy="1946335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44F4009F-5DC7-C900-4F76-BF06A72ADA7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43546" y="3221065"/>
            <a:ext cx="1514264" cy="42155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CCA4B1-814C-1E41-6AD0-32BE979E73CB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t="4129"/>
          <a:stretch/>
        </p:blipFill>
        <p:spPr>
          <a:xfrm>
            <a:off x="242583" y="1252255"/>
            <a:ext cx="3378352" cy="1934702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4C2F9E-CCF0-A046-04DC-DB3B52649CD1}"/>
              </a:ext>
            </a:extLst>
          </p:cNvPr>
          <p:cNvSpPr txBox="1"/>
          <p:nvPr/>
        </p:nvSpPr>
        <p:spPr>
          <a:xfrm>
            <a:off x="198045" y="7459588"/>
            <a:ext cx="31625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API Parameter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Prediction Accuracy</a:t>
            </a: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C3476443-D81B-17AA-5EC4-F6E1729BBE8B}"/>
              </a:ext>
            </a:extLst>
          </p:cNvPr>
          <p:cNvGraphicFramePr>
            <a:graphicFrameLocks/>
          </p:cNvGraphicFramePr>
          <p:nvPr/>
        </p:nvGraphicFramePr>
        <p:xfrm>
          <a:off x="167263" y="7532332"/>
          <a:ext cx="3844777" cy="2349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sp>
        <p:nvSpPr>
          <p:cNvPr id="40" name="AutoShape 4" descr="Brand assets - Hugging Face">
            <a:extLst>
              <a:ext uri="{FF2B5EF4-FFF2-40B4-BE49-F238E27FC236}">
                <a16:creationId xmlns:a16="http://schemas.microsoft.com/office/drawing/2014/main" id="{CF06C507-8735-58A4-F705-0A1A72608D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800" y="487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E0E9059C-C0DC-6D6C-71DA-70F08AE2A80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41777" y="3223516"/>
            <a:ext cx="1507863" cy="42360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05D59F-775C-3038-3FD4-A5CB8CDF337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440854" y="2201943"/>
            <a:ext cx="1056651" cy="10566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15544A-88D7-8895-FE2D-EE93483D04A1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54173" y="3219086"/>
            <a:ext cx="1503244" cy="424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3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6A131570-FA92-F652-F2CF-393E58C6C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82"/>
          <a:stretch/>
        </p:blipFill>
        <p:spPr>
          <a:xfrm>
            <a:off x="3667366" y="1249361"/>
            <a:ext cx="3863857" cy="381330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8A6CFBE3-C564-621E-D86F-8393D0918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336" y="3268555"/>
            <a:ext cx="872983" cy="69554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064FC18-EADC-0DE5-AB17-653DD2EFA37C}"/>
              </a:ext>
            </a:extLst>
          </p:cNvPr>
          <p:cNvGrpSpPr/>
          <p:nvPr/>
        </p:nvGrpSpPr>
        <p:grpSpPr>
          <a:xfrm>
            <a:off x="4560967" y="3066113"/>
            <a:ext cx="1357337" cy="1385340"/>
            <a:chOff x="1979259" y="3440671"/>
            <a:chExt cx="1357337" cy="13853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0DD995-58B4-9DBB-5A21-37942EE1A2FA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D59C7A-0318-78B0-9283-163B722282EB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4F71022-9A74-F378-D729-24A9829E6E74}"/>
              </a:ext>
            </a:extLst>
          </p:cNvPr>
          <p:cNvSpPr/>
          <p:nvPr/>
        </p:nvSpPr>
        <p:spPr>
          <a:xfrm>
            <a:off x="1792135" y="3512062"/>
            <a:ext cx="1828800" cy="1548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B407C3-F5FA-B7A1-1F16-046EAF8A08D3}"/>
              </a:ext>
            </a:extLst>
          </p:cNvPr>
          <p:cNvSpPr/>
          <p:nvPr/>
        </p:nvSpPr>
        <p:spPr>
          <a:xfrm rot="16200000">
            <a:off x="5543648" y="5544048"/>
            <a:ext cx="87714" cy="38880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NPS Chatbot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6039" y="1368318"/>
            <a:ext cx="1134766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chemeClr val="accent4">
              <a:lumMod val="50000"/>
              <a:alpha val="69804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2"/>
                </a:solidFill>
                <a:latin typeface="+mj-lt"/>
              </a:rPr>
              <a:t>Find Me on GitHub Today!</a:t>
            </a:r>
            <a:endParaRPr lang="en-US" sz="12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5892950" y="365865"/>
            <a:ext cx="1713847" cy="782288"/>
            <a:chOff x="85553" y="1620894"/>
            <a:chExt cx="1713847" cy="78228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20894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26185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68555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89F32A-A554-4958-3EC8-E20C2450FC0B}"/>
              </a:ext>
            </a:extLst>
          </p:cNvPr>
          <p:cNvSpPr txBox="1"/>
          <p:nvPr/>
        </p:nvSpPr>
        <p:spPr>
          <a:xfrm>
            <a:off x="1911129" y="3541610"/>
            <a:ext cx="1700299" cy="5906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Synthetic queries were developed to represent questions that users may ask in association with five NPS API endpoint. 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F938FD-6A13-C577-E29D-3145BACE8D41}"/>
              </a:ext>
            </a:extLst>
          </p:cNvPr>
          <p:cNvSpPr txBox="1"/>
          <p:nvPr/>
        </p:nvSpPr>
        <p:spPr>
          <a:xfrm>
            <a:off x="1824738" y="4022585"/>
            <a:ext cx="10603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The team used an 80/20 split to create test &amp; validation data. Separate queries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4C6C33-D5C6-3910-64CA-5A3DB139DEFA}"/>
              </a:ext>
            </a:extLst>
          </p:cNvPr>
          <p:cNvSpPr txBox="1"/>
          <p:nvPr/>
        </p:nvSpPr>
        <p:spPr>
          <a:xfrm>
            <a:off x="1824739" y="4705315"/>
            <a:ext cx="179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were developed for evaluating the models to prevent data leakage.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743997-3378-A0A7-A67F-A2B17CA854DA}"/>
              </a:ext>
            </a:extLst>
          </p:cNvPr>
          <p:cNvSpPr txBox="1"/>
          <p:nvPr/>
        </p:nvSpPr>
        <p:spPr>
          <a:xfrm>
            <a:off x="1779340" y="3221005"/>
            <a:ext cx="184562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Synthetic Data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1797137" y="5102383"/>
            <a:ext cx="183255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C2D46F-F76B-CC20-CDE5-0DB388E193B2}"/>
              </a:ext>
            </a:extLst>
          </p:cNvPr>
          <p:cNvSpPr/>
          <p:nvPr/>
        </p:nvSpPr>
        <p:spPr>
          <a:xfrm>
            <a:off x="3875489" y="7492423"/>
            <a:ext cx="222302" cy="23229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28959-5D5C-7FE2-3078-443E8684F75E}"/>
              </a:ext>
            </a:extLst>
          </p:cNvPr>
          <p:cNvSpPr/>
          <p:nvPr/>
        </p:nvSpPr>
        <p:spPr>
          <a:xfrm>
            <a:off x="3915607" y="7498151"/>
            <a:ext cx="3617238" cy="2317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3915608" y="7492422"/>
            <a:ext cx="1835549" cy="2298762"/>
            <a:chOff x="1797523" y="3036239"/>
            <a:chExt cx="1835549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797523" y="3036239"/>
              <a:ext cx="1835549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Fine-Tuned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5739591" y="7495649"/>
            <a:ext cx="179325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FLAN-T5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03C55-AC76-E4A9-F64C-05698A8D17B3}"/>
              </a:ext>
            </a:extLst>
          </p:cNvPr>
          <p:cNvSpPr/>
          <p:nvPr/>
        </p:nvSpPr>
        <p:spPr>
          <a:xfrm>
            <a:off x="5733819" y="7469612"/>
            <a:ext cx="45719" cy="2348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5829BE-EC75-A76A-FA6F-87C98FA8D6A3}"/>
              </a:ext>
            </a:extLst>
          </p:cNvPr>
          <p:cNvGrpSpPr/>
          <p:nvPr/>
        </p:nvGrpSpPr>
        <p:grpSpPr>
          <a:xfrm>
            <a:off x="3653814" y="4653808"/>
            <a:ext cx="3864094" cy="2798656"/>
            <a:chOff x="3653814" y="4653808"/>
            <a:chExt cx="3864094" cy="279865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6217BCB-F42D-A7CB-AD9A-E3DBE5847A96}"/>
                </a:ext>
              </a:extLst>
            </p:cNvPr>
            <p:cNvSpPr/>
            <p:nvPr/>
          </p:nvSpPr>
          <p:spPr>
            <a:xfrm>
              <a:off x="6347929" y="4773034"/>
              <a:ext cx="1169979" cy="1014288"/>
            </a:xfrm>
            <a:prstGeom prst="roundRect">
              <a:avLst/>
            </a:prstGeom>
            <a:solidFill>
              <a:srgbClr val="DBE8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9800B09-6E59-1B5E-8C78-343E56BA6C72}"/>
                </a:ext>
              </a:extLst>
            </p:cNvPr>
            <p:cNvGrpSpPr/>
            <p:nvPr/>
          </p:nvGrpSpPr>
          <p:grpSpPr>
            <a:xfrm>
              <a:off x="3653814" y="4653808"/>
              <a:ext cx="3861205" cy="2798656"/>
              <a:chOff x="3343880" y="3886901"/>
              <a:chExt cx="3861205" cy="279865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21F412C-52E1-41CC-9338-529ED7464434}"/>
                  </a:ext>
                </a:extLst>
              </p:cNvPr>
              <p:cNvGrpSpPr/>
              <p:nvPr/>
            </p:nvGrpSpPr>
            <p:grpSpPr>
              <a:xfrm>
                <a:off x="3343880" y="3886901"/>
                <a:ext cx="3861205" cy="2798656"/>
                <a:chOff x="3343880" y="-151699"/>
                <a:chExt cx="3861205" cy="2798656"/>
              </a:xfrm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652101FE-8FCB-B3F5-954F-EF6F125E8744}"/>
                    </a:ext>
                  </a:extLst>
                </p:cNvPr>
                <p:cNvSpPr/>
                <p:nvPr/>
              </p:nvSpPr>
              <p:spPr>
                <a:xfrm>
                  <a:off x="6035106" y="-32473"/>
                  <a:ext cx="1169979" cy="1014288"/>
                </a:xfrm>
                <a:prstGeom prst="roundRect">
                  <a:avLst/>
                </a:prstGeom>
                <a:solidFill>
                  <a:srgbClr val="5C3E00">
                    <a:alpha val="6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a:endParaRPr>
                </a:p>
              </p:txBody>
            </p:sp>
            <p:graphicFrame>
              <p:nvGraphicFramePr>
                <p:cNvPr id="15" name="Chart 14">
                  <a:extLst>
                    <a:ext uri="{FF2B5EF4-FFF2-40B4-BE49-F238E27FC236}">
                      <a16:creationId xmlns:a16="http://schemas.microsoft.com/office/drawing/2014/main" id="{800FAAB9-4B4A-9FD5-E4E0-FEB8D5D07866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3343880" y="-151699"/>
                <a:ext cx="3853589" cy="2798656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1"/>
                </a:graphicData>
              </a:graphic>
            </p:graphicFrame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AF40BF-6CAB-4F00-BD96-FA6E64E38665}"/>
                  </a:ext>
                </a:extLst>
              </p:cNvPr>
              <p:cNvSpPr txBox="1"/>
              <p:nvPr/>
            </p:nvSpPr>
            <p:spPr>
              <a:xfrm>
                <a:off x="3381980" y="4347078"/>
                <a:ext cx="31625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+mj-lt"/>
                  </a:rPr>
                  <a:t>Recreational Visits 2023</a:t>
                </a: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5995436" y="7962214"/>
            <a:ext cx="1404000" cy="2758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1866667" y="5713903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5959333" y="8737147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25272-5E17-F105-1658-8D56E4BF21E1}"/>
              </a:ext>
            </a:extLst>
          </p:cNvPr>
          <p:cNvSpPr/>
          <p:nvPr/>
        </p:nvSpPr>
        <p:spPr>
          <a:xfrm>
            <a:off x="242276" y="7497695"/>
            <a:ext cx="3635675" cy="2320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5089DF9-04ED-86AB-944F-1434F44DBAE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754259" y="4066686"/>
            <a:ext cx="858530" cy="68242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F266DA4-7424-920A-51DC-266BECBDDD9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51166" y="1241844"/>
            <a:ext cx="3375502" cy="1946335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44F4009F-5DC7-C900-4F76-BF06A72ADA7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43546" y="3221065"/>
            <a:ext cx="1514264" cy="42155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CCA4B1-814C-1E41-6AD0-32BE979E73CB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t="4129"/>
          <a:stretch/>
        </p:blipFill>
        <p:spPr>
          <a:xfrm>
            <a:off x="242583" y="1252255"/>
            <a:ext cx="3378352" cy="1934702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4C2F9E-CCF0-A046-04DC-DB3B52649CD1}"/>
              </a:ext>
            </a:extLst>
          </p:cNvPr>
          <p:cNvSpPr txBox="1"/>
          <p:nvPr/>
        </p:nvSpPr>
        <p:spPr>
          <a:xfrm>
            <a:off x="198045" y="7459588"/>
            <a:ext cx="31625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API Parameter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Prediction Accuracy</a:t>
            </a: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C3476443-D81B-17AA-5EC4-F6E1729BBE8B}"/>
              </a:ext>
            </a:extLst>
          </p:cNvPr>
          <p:cNvGraphicFramePr>
            <a:graphicFrameLocks/>
          </p:cNvGraphicFramePr>
          <p:nvPr/>
        </p:nvGraphicFramePr>
        <p:xfrm>
          <a:off x="167263" y="7532332"/>
          <a:ext cx="3844777" cy="2349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sp>
        <p:nvSpPr>
          <p:cNvPr id="40" name="AutoShape 4" descr="Brand assets - Hugging Face">
            <a:extLst>
              <a:ext uri="{FF2B5EF4-FFF2-40B4-BE49-F238E27FC236}">
                <a16:creationId xmlns:a16="http://schemas.microsoft.com/office/drawing/2014/main" id="{CF06C507-8735-58A4-F705-0A1A72608D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800" y="487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E0E9059C-C0DC-6D6C-71DA-70F08AE2A80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41777" y="3223516"/>
            <a:ext cx="1507863" cy="42360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05D59F-775C-3038-3FD4-A5CB8CDF337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440854" y="2201943"/>
            <a:ext cx="1056651" cy="105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0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6A131570-FA92-F652-F2CF-393E58C6C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82"/>
          <a:stretch/>
        </p:blipFill>
        <p:spPr>
          <a:xfrm>
            <a:off x="3667366" y="1249361"/>
            <a:ext cx="3863857" cy="381330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8A6CFBE3-C564-621E-D86F-8393D0918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336" y="3268555"/>
            <a:ext cx="872983" cy="69554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064FC18-EADC-0DE5-AB17-653DD2EFA37C}"/>
              </a:ext>
            </a:extLst>
          </p:cNvPr>
          <p:cNvGrpSpPr/>
          <p:nvPr/>
        </p:nvGrpSpPr>
        <p:grpSpPr>
          <a:xfrm>
            <a:off x="4560967" y="3066113"/>
            <a:ext cx="1357337" cy="1385340"/>
            <a:chOff x="1979259" y="3440671"/>
            <a:chExt cx="1357337" cy="13853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0DD995-58B4-9DBB-5A21-37942EE1A2FA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D59C7A-0318-78B0-9283-163B722282EB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4F71022-9A74-F378-D729-24A9829E6E74}"/>
              </a:ext>
            </a:extLst>
          </p:cNvPr>
          <p:cNvSpPr/>
          <p:nvPr/>
        </p:nvSpPr>
        <p:spPr>
          <a:xfrm>
            <a:off x="1792135" y="3512062"/>
            <a:ext cx="1828800" cy="1548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B407C3-F5FA-B7A1-1F16-046EAF8A08D3}"/>
              </a:ext>
            </a:extLst>
          </p:cNvPr>
          <p:cNvSpPr/>
          <p:nvPr/>
        </p:nvSpPr>
        <p:spPr>
          <a:xfrm rot="16200000">
            <a:off x="5543648" y="5544048"/>
            <a:ext cx="87714" cy="38880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NPS Chatbot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6039" y="1368318"/>
            <a:ext cx="1134766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chemeClr val="accent4">
              <a:lumMod val="50000"/>
              <a:alpha val="69804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2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bg2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4597550" y="365865"/>
            <a:ext cx="1713847" cy="782288"/>
            <a:chOff x="85553" y="1620894"/>
            <a:chExt cx="1713847" cy="78228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20894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26185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68555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89F32A-A554-4958-3EC8-E20C2450FC0B}"/>
              </a:ext>
            </a:extLst>
          </p:cNvPr>
          <p:cNvSpPr txBox="1"/>
          <p:nvPr/>
        </p:nvSpPr>
        <p:spPr>
          <a:xfrm>
            <a:off x="1911129" y="3541610"/>
            <a:ext cx="1700299" cy="5906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Synthetic queries were developed to represent questions that users may ask in association with five NPS API endpoint. 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F938FD-6A13-C577-E29D-3145BACE8D41}"/>
              </a:ext>
            </a:extLst>
          </p:cNvPr>
          <p:cNvSpPr txBox="1"/>
          <p:nvPr/>
        </p:nvSpPr>
        <p:spPr>
          <a:xfrm>
            <a:off x="1824738" y="4022585"/>
            <a:ext cx="10603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The team used an 80/20 split to create test &amp; validation data. Separate queries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4C6C33-D5C6-3910-64CA-5A3DB139DEFA}"/>
              </a:ext>
            </a:extLst>
          </p:cNvPr>
          <p:cNvSpPr txBox="1"/>
          <p:nvPr/>
        </p:nvSpPr>
        <p:spPr>
          <a:xfrm>
            <a:off x="1824739" y="4705315"/>
            <a:ext cx="179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were developed for evaluating the models to prevent data leakage.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743997-3378-A0A7-A67F-A2B17CA854DA}"/>
              </a:ext>
            </a:extLst>
          </p:cNvPr>
          <p:cNvSpPr txBox="1"/>
          <p:nvPr/>
        </p:nvSpPr>
        <p:spPr>
          <a:xfrm>
            <a:off x="1779340" y="3221005"/>
            <a:ext cx="184562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Synthetic Data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1797137" y="5102383"/>
            <a:ext cx="183255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219909" y="364648"/>
            <a:ext cx="1514391" cy="776181"/>
            <a:chOff x="6200915" y="3647347"/>
            <a:chExt cx="1514391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20091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GitHub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28018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5C2D46F-F76B-CC20-CDE5-0DB388E193B2}"/>
              </a:ext>
            </a:extLst>
          </p:cNvPr>
          <p:cNvSpPr/>
          <p:nvPr/>
        </p:nvSpPr>
        <p:spPr>
          <a:xfrm>
            <a:off x="3875489" y="7492423"/>
            <a:ext cx="222302" cy="23229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28959-5D5C-7FE2-3078-443E8684F75E}"/>
              </a:ext>
            </a:extLst>
          </p:cNvPr>
          <p:cNvSpPr/>
          <p:nvPr/>
        </p:nvSpPr>
        <p:spPr>
          <a:xfrm>
            <a:off x="3915607" y="7498151"/>
            <a:ext cx="3617238" cy="2317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3915608" y="7492422"/>
            <a:ext cx="1835549" cy="2298762"/>
            <a:chOff x="1797523" y="3036239"/>
            <a:chExt cx="1835549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797523" y="3036239"/>
              <a:ext cx="1835549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Fine-Tuned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5739591" y="7495649"/>
            <a:ext cx="179325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FLAN-T5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03C55-AC76-E4A9-F64C-05698A8D17B3}"/>
              </a:ext>
            </a:extLst>
          </p:cNvPr>
          <p:cNvSpPr/>
          <p:nvPr/>
        </p:nvSpPr>
        <p:spPr>
          <a:xfrm>
            <a:off x="5733819" y="7469612"/>
            <a:ext cx="45719" cy="2348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5829BE-EC75-A76A-FA6F-87C98FA8D6A3}"/>
              </a:ext>
            </a:extLst>
          </p:cNvPr>
          <p:cNvGrpSpPr/>
          <p:nvPr/>
        </p:nvGrpSpPr>
        <p:grpSpPr>
          <a:xfrm>
            <a:off x="3653814" y="4653808"/>
            <a:ext cx="3864094" cy="2798656"/>
            <a:chOff x="3653814" y="4653808"/>
            <a:chExt cx="3864094" cy="279865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6217BCB-F42D-A7CB-AD9A-E3DBE5847A96}"/>
                </a:ext>
              </a:extLst>
            </p:cNvPr>
            <p:cNvSpPr/>
            <p:nvPr/>
          </p:nvSpPr>
          <p:spPr>
            <a:xfrm>
              <a:off x="6347929" y="4773034"/>
              <a:ext cx="1169979" cy="1014288"/>
            </a:xfrm>
            <a:prstGeom prst="roundRect">
              <a:avLst/>
            </a:prstGeom>
            <a:solidFill>
              <a:srgbClr val="DBE8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9800B09-6E59-1B5E-8C78-343E56BA6C72}"/>
                </a:ext>
              </a:extLst>
            </p:cNvPr>
            <p:cNvGrpSpPr/>
            <p:nvPr/>
          </p:nvGrpSpPr>
          <p:grpSpPr>
            <a:xfrm>
              <a:off x="3653814" y="4653808"/>
              <a:ext cx="3861205" cy="2798656"/>
              <a:chOff x="3343880" y="3886901"/>
              <a:chExt cx="3861205" cy="279865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21F412C-52E1-41CC-9338-529ED7464434}"/>
                  </a:ext>
                </a:extLst>
              </p:cNvPr>
              <p:cNvGrpSpPr/>
              <p:nvPr/>
            </p:nvGrpSpPr>
            <p:grpSpPr>
              <a:xfrm>
                <a:off x="3343880" y="3886901"/>
                <a:ext cx="3861205" cy="2798656"/>
                <a:chOff x="3343880" y="-151699"/>
                <a:chExt cx="3861205" cy="2798656"/>
              </a:xfrm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652101FE-8FCB-B3F5-954F-EF6F125E8744}"/>
                    </a:ext>
                  </a:extLst>
                </p:cNvPr>
                <p:cNvSpPr/>
                <p:nvPr/>
              </p:nvSpPr>
              <p:spPr>
                <a:xfrm>
                  <a:off x="6035106" y="-32473"/>
                  <a:ext cx="1169979" cy="1014288"/>
                </a:xfrm>
                <a:prstGeom prst="roundRect">
                  <a:avLst/>
                </a:prstGeom>
                <a:solidFill>
                  <a:srgbClr val="5C3E00">
                    <a:alpha val="6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a:endParaRPr>
                </a:p>
              </p:txBody>
            </p:sp>
            <p:graphicFrame>
              <p:nvGraphicFramePr>
                <p:cNvPr id="15" name="Chart 14">
                  <a:extLst>
                    <a:ext uri="{FF2B5EF4-FFF2-40B4-BE49-F238E27FC236}">
                      <a16:creationId xmlns:a16="http://schemas.microsoft.com/office/drawing/2014/main" id="{800FAAB9-4B4A-9FD5-E4E0-FEB8D5D07866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3343880" y="-151699"/>
                <a:ext cx="3853589" cy="2798656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3"/>
                </a:graphicData>
              </a:graphic>
            </p:graphicFrame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AF40BF-6CAB-4F00-BD96-FA6E64E38665}"/>
                  </a:ext>
                </a:extLst>
              </p:cNvPr>
              <p:cNvSpPr txBox="1"/>
              <p:nvPr/>
            </p:nvSpPr>
            <p:spPr>
              <a:xfrm>
                <a:off x="3381980" y="4347078"/>
                <a:ext cx="31625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+mj-lt"/>
                  </a:rPr>
                  <a:t>Recreational Visits 2023</a:t>
                </a: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5995436" y="7962214"/>
            <a:ext cx="1404000" cy="2758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1866667" y="5713903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5959333" y="8737147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25272-5E17-F105-1658-8D56E4BF21E1}"/>
              </a:ext>
            </a:extLst>
          </p:cNvPr>
          <p:cNvSpPr/>
          <p:nvPr/>
        </p:nvSpPr>
        <p:spPr>
          <a:xfrm>
            <a:off x="242276" y="7497695"/>
            <a:ext cx="3635675" cy="2320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5089DF9-04ED-86AB-944F-1434F44DBAE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754259" y="4066686"/>
            <a:ext cx="858530" cy="68242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F266DA4-7424-920A-51DC-266BECBDDD9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51166" y="1241844"/>
            <a:ext cx="3375502" cy="1946335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44F4009F-5DC7-C900-4F76-BF06A72ADA7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43546" y="3221065"/>
            <a:ext cx="1514264" cy="42155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CCA4B1-814C-1E41-6AD0-32BE979E73CB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t="4129"/>
          <a:stretch/>
        </p:blipFill>
        <p:spPr>
          <a:xfrm>
            <a:off x="242583" y="1252255"/>
            <a:ext cx="3378352" cy="1934702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4C2F9E-CCF0-A046-04DC-DB3B52649CD1}"/>
              </a:ext>
            </a:extLst>
          </p:cNvPr>
          <p:cNvSpPr txBox="1"/>
          <p:nvPr/>
        </p:nvSpPr>
        <p:spPr>
          <a:xfrm>
            <a:off x="198045" y="7459588"/>
            <a:ext cx="31625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API Parameter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Prediction Accuracy</a:t>
            </a: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C3476443-D81B-17AA-5EC4-F6E1729BBE8B}"/>
              </a:ext>
            </a:extLst>
          </p:cNvPr>
          <p:cNvGraphicFramePr>
            <a:graphicFrameLocks/>
          </p:cNvGraphicFramePr>
          <p:nvPr/>
        </p:nvGraphicFramePr>
        <p:xfrm>
          <a:off x="167263" y="7532332"/>
          <a:ext cx="3844777" cy="2349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sp>
        <p:nvSpPr>
          <p:cNvPr id="40" name="AutoShape 4" descr="Brand assets - Hugging Face">
            <a:extLst>
              <a:ext uri="{FF2B5EF4-FFF2-40B4-BE49-F238E27FC236}">
                <a16:creationId xmlns:a16="http://schemas.microsoft.com/office/drawing/2014/main" id="{CF06C507-8735-58A4-F705-0A1A72608D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800" y="487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E0E9059C-C0DC-6D6C-71DA-70F08AE2A804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41777" y="3223516"/>
            <a:ext cx="1507863" cy="42360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05D59F-775C-3038-3FD4-A5CB8CDF3378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440854" y="2201943"/>
            <a:ext cx="1056651" cy="105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68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8A6CFBE3-C564-621E-D86F-8393D0918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336" y="3268555"/>
            <a:ext cx="872983" cy="69554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064FC18-EADC-0DE5-AB17-653DD2EFA37C}"/>
              </a:ext>
            </a:extLst>
          </p:cNvPr>
          <p:cNvGrpSpPr/>
          <p:nvPr/>
        </p:nvGrpSpPr>
        <p:grpSpPr>
          <a:xfrm>
            <a:off x="4560967" y="3066113"/>
            <a:ext cx="1357337" cy="1385340"/>
            <a:chOff x="1979259" y="3440671"/>
            <a:chExt cx="1357337" cy="13853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0DD995-58B4-9DBB-5A21-37942EE1A2FA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D59C7A-0318-78B0-9283-163B722282EB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4F71022-9A74-F378-D729-24A9829E6E74}"/>
              </a:ext>
            </a:extLst>
          </p:cNvPr>
          <p:cNvSpPr/>
          <p:nvPr/>
        </p:nvSpPr>
        <p:spPr>
          <a:xfrm>
            <a:off x="1792135" y="3512062"/>
            <a:ext cx="1828800" cy="1548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60877E-C79E-64CD-A1E8-7444C8698C91}"/>
              </a:ext>
            </a:extLst>
          </p:cNvPr>
          <p:cNvSpPr/>
          <p:nvPr/>
        </p:nvSpPr>
        <p:spPr>
          <a:xfrm>
            <a:off x="3674784" y="5108554"/>
            <a:ext cx="3853589" cy="23280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B407C3-F5FA-B7A1-1F16-046EAF8A08D3}"/>
              </a:ext>
            </a:extLst>
          </p:cNvPr>
          <p:cNvSpPr/>
          <p:nvPr/>
        </p:nvSpPr>
        <p:spPr>
          <a:xfrm rot="16200000">
            <a:off x="5549998" y="5544048"/>
            <a:ext cx="87714" cy="38880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7E32E9-8361-C08B-35ED-4C79EF679E63}"/>
              </a:ext>
            </a:extLst>
          </p:cNvPr>
          <p:cNvSpPr/>
          <p:nvPr/>
        </p:nvSpPr>
        <p:spPr>
          <a:xfrm>
            <a:off x="235926" y="7496147"/>
            <a:ext cx="3631941" cy="23152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GPT Enabled Chatbot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4" y="2188853"/>
            <a:ext cx="695051" cy="6950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9374" y="1354573"/>
            <a:ext cx="1074781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chemeClr val="accent4">
              <a:lumMod val="50000"/>
              <a:alpha val="69804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2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bg2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4673750" y="394440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68555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89F32A-A554-4958-3EC8-E20C2450FC0B}"/>
              </a:ext>
            </a:extLst>
          </p:cNvPr>
          <p:cNvSpPr txBox="1"/>
          <p:nvPr/>
        </p:nvSpPr>
        <p:spPr>
          <a:xfrm>
            <a:off x="1911129" y="3541610"/>
            <a:ext cx="1700299" cy="5906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Synthetic queries were developed to represent questions that users may ask in association with five NPS API endpoint. 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F938FD-6A13-C577-E29D-3145BACE8D41}"/>
              </a:ext>
            </a:extLst>
          </p:cNvPr>
          <p:cNvSpPr txBox="1"/>
          <p:nvPr/>
        </p:nvSpPr>
        <p:spPr>
          <a:xfrm>
            <a:off x="1824738" y="4022585"/>
            <a:ext cx="10603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The team used an 80/20 split to create test &amp; validation data. Separate queries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4C6C33-D5C6-3910-64CA-5A3DB139DEFA}"/>
              </a:ext>
            </a:extLst>
          </p:cNvPr>
          <p:cNvSpPr txBox="1"/>
          <p:nvPr/>
        </p:nvSpPr>
        <p:spPr>
          <a:xfrm>
            <a:off x="1824739" y="4705315"/>
            <a:ext cx="179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were developed for evaluating the models to prevent data leakage.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743997-3378-A0A7-A67F-A2B17CA854DA}"/>
              </a:ext>
            </a:extLst>
          </p:cNvPr>
          <p:cNvSpPr txBox="1"/>
          <p:nvPr/>
        </p:nvSpPr>
        <p:spPr>
          <a:xfrm>
            <a:off x="1779340" y="3221005"/>
            <a:ext cx="184562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Synthetic Data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1797137" y="5102383"/>
            <a:ext cx="183255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379926" y="364648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GitHub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5C2D46F-F76B-CC20-CDE5-0DB388E193B2}"/>
              </a:ext>
            </a:extLst>
          </p:cNvPr>
          <p:cNvSpPr/>
          <p:nvPr/>
        </p:nvSpPr>
        <p:spPr>
          <a:xfrm>
            <a:off x="3875489" y="7492423"/>
            <a:ext cx="222302" cy="23229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28959-5D5C-7FE2-3078-443E8684F75E}"/>
              </a:ext>
            </a:extLst>
          </p:cNvPr>
          <p:cNvSpPr/>
          <p:nvPr/>
        </p:nvSpPr>
        <p:spPr>
          <a:xfrm>
            <a:off x="3915607" y="7498151"/>
            <a:ext cx="3617238" cy="2317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3915608" y="7492422"/>
            <a:ext cx="1835549" cy="2298762"/>
            <a:chOff x="1797523" y="3036239"/>
            <a:chExt cx="1835549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797523" y="3036239"/>
              <a:ext cx="1835549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5739591" y="7495649"/>
            <a:ext cx="179325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03C55-AC76-E4A9-F64C-05698A8D17B3}"/>
              </a:ext>
            </a:extLst>
          </p:cNvPr>
          <p:cNvSpPr/>
          <p:nvPr/>
        </p:nvSpPr>
        <p:spPr>
          <a:xfrm>
            <a:off x="5733819" y="7469612"/>
            <a:ext cx="45719" cy="2348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22361" y="4671534"/>
            <a:ext cx="3912990" cy="2798656"/>
            <a:chOff x="3609886" y="4695825"/>
            <a:chExt cx="3912990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3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609886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Recreational Visits 2023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5995436" y="7962214"/>
            <a:ext cx="1404000" cy="2758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1866667" y="5713903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5959333" y="8737147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25272-5E17-F105-1658-8D56E4BF21E1}"/>
              </a:ext>
            </a:extLst>
          </p:cNvPr>
          <p:cNvSpPr/>
          <p:nvPr/>
        </p:nvSpPr>
        <p:spPr>
          <a:xfrm>
            <a:off x="235926" y="7497695"/>
            <a:ext cx="3635675" cy="2320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139841" y="7469612"/>
            <a:ext cx="4162535" cy="2491176"/>
            <a:chOff x="5085692" y="6609453"/>
            <a:chExt cx="4162535" cy="2491176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85692" y="6779419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4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5122020" y="6609453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Top 5 National Parks 2023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45089DF9-04ED-86AB-944F-1434F44DBAE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754259" y="4066686"/>
            <a:ext cx="858530" cy="68242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F266DA4-7424-920A-51DC-266BECBDDD9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51166" y="1241844"/>
            <a:ext cx="3375502" cy="1946335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44F4009F-5DC7-C900-4F76-BF06A72ADA7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35926" y="3221065"/>
            <a:ext cx="1514264" cy="421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1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8A6CFBE3-C564-621E-D86F-8393D0918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336" y="3268555"/>
            <a:ext cx="872983" cy="69554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064FC18-EADC-0DE5-AB17-653DD2EFA37C}"/>
              </a:ext>
            </a:extLst>
          </p:cNvPr>
          <p:cNvGrpSpPr/>
          <p:nvPr/>
        </p:nvGrpSpPr>
        <p:grpSpPr>
          <a:xfrm>
            <a:off x="4560967" y="3066113"/>
            <a:ext cx="1357337" cy="1385340"/>
            <a:chOff x="1979259" y="3440671"/>
            <a:chExt cx="1357337" cy="13853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0DD995-58B4-9DBB-5A21-37942EE1A2FA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D59C7A-0318-78B0-9283-163B722282EB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4F71022-9A74-F378-D729-24A9829E6E74}"/>
              </a:ext>
            </a:extLst>
          </p:cNvPr>
          <p:cNvSpPr/>
          <p:nvPr/>
        </p:nvSpPr>
        <p:spPr>
          <a:xfrm>
            <a:off x="1792135" y="3512062"/>
            <a:ext cx="1828800" cy="1548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60877E-C79E-64CD-A1E8-7444C8698C91}"/>
              </a:ext>
            </a:extLst>
          </p:cNvPr>
          <p:cNvSpPr/>
          <p:nvPr/>
        </p:nvSpPr>
        <p:spPr>
          <a:xfrm>
            <a:off x="3674784" y="5108554"/>
            <a:ext cx="3853589" cy="23280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B407C3-F5FA-B7A1-1F16-046EAF8A08D3}"/>
              </a:ext>
            </a:extLst>
          </p:cNvPr>
          <p:cNvSpPr/>
          <p:nvPr/>
        </p:nvSpPr>
        <p:spPr>
          <a:xfrm rot="16200000">
            <a:off x="5549998" y="5544048"/>
            <a:ext cx="87714" cy="38880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7E32E9-8361-C08B-35ED-4C79EF679E63}"/>
              </a:ext>
            </a:extLst>
          </p:cNvPr>
          <p:cNvSpPr/>
          <p:nvPr/>
        </p:nvSpPr>
        <p:spPr>
          <a:xfrm>
            <a:off x="235926" y="7496147"/>
            <a:ext cx="3631941" cy="23152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GPT Enabled Chatbot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4" y="2188853"/>
            <a:ext cx="695051" cy="6950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9374" y="1354573"/>
            <a:ext cx="1074781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chemeClr val="accent4">
              <a:lumMod val="50000"/>
              <a:alpha val="69804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4673750" y="394440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68555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2ADDFC-43BB-86BE-7327-9AB1B0CDC3D5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580" t="275"/>
          <a:stretch/>
        </p:blipFill>
        <p:spPr>
          <a:xfrm>
            <a:off x="253551" y="3250856"/>
            <a:ext cx="1492213" cy="4185761"/>
          </a:xfrm>
          <a:prstGeom prst="rect">
            <a:avLst/>
          </a:prstGeom>
          <a:ln>
            <a:solidFill>
              <a:srgbClr val="DBE8D4"/>
            </a:solidFill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5A89F32A-A554-4958-3EC8-E20C2450FC0B}"/>
              </a:ext>
            </a:extLst>
          </p:cNvPr>
          <p:cNvSpPr txBox="1"/>
          <p:nvPr/>
        </p:nvSpPr>
        <p:spPr>
          <a:xfrm>
            <a:off x="1911129" y="3541610"/>
            <a:ext cx="1700299" cy="5906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Synthetic queries were developed to represent questions that users may ask in association with five NPS API endpoint. 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F938FD-6A13-C577-E29D-3145BACE8D41}"/>
              </a:ext>
            </a:extLst>
          </p:cNvPr>
          <p:cNvSpPr txBox="1"/>
          <p:nvPr/>
        </p:nvSpPr>
        <p:spPr>
          <a:xfrm>
            <a:off x="1824738" y="4022585"/>
            <a:ext cx="10603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The team used an 80/20 split to create test &amp; validation data. Separate queries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4C6C33-D5C6-3910-64CA-5A3DB139DEFA}"/>
              </a:ext>
            </a:extLst>
          </p:cNvPr>
          <p:cNvSpPr txBox="1"/>
          <p:nvPr/>
        </p:nvSpPr>
        <p:spPr>
          <a:xfrm>
            <a:off x="1824739" y="4705315"/>
            <a:ext cx="179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were developed for evaluating the models to prevent data leakage.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743997-3378-A0A7-A67F-A2B17CA854DA}"/>
              </a:ext>
            </a:extLst>
          </p:cNvPr>
          <p:cNvSpPr txBox="1"/>
          <p:nvPr/>
        </p:nvSpPr>
        <p:spPr>
          <a:xfrm>
            <a:off x="1779340" y="3221005"/>
            <a:ext cx="184562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Synthetic Data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1797137" y="5102383"/>
            <a:ext cx="183255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379926" y="364648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GitHub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B360FF4D-9083-0299-1C97-9B50D38A634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40878" y="1242354"/>
            <a:ext cx="3388809" cy="1978651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C2D46F-F76B-CC20-CDE5-0DB388E193B2}"/>
              </a:ext>
            </a:extLst>
          </p:cNvPr>
          <p:cNvSpPr/>
          <p:nvPr/>
        </p:nvSpPr>
        <p:spPr>
          <a:xfrm>
            <a:off x="3875489" y="7492423"/>
            <a:ext cx="222302" cy="23229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28959-5D5C-7FE2-3078-443E8684F75E}"/>
              </a:ext>
            </a:extLst>
          </p:cNvPr>
          <p:cNvSpPr/>
          <p:nvPr/>
        </p:nvSpPr>
        <p:spPr>
          <a:xfrm>
            <a:off x="3915607" y="7498151"/>
            <a:ext cx="3617238" cy="2317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3915608" y="7492422"/>
            <a:ext cx="1835549" cy="2298762"/>
            <a:chOff x="1797523" y="3036239"/>
            <a:chExt cx="1835549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797523" y="3036239"/>
              <a:ext cx="1835549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5739591" y="7495649"/>
            <a:ext cx="179325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03C55-AC76-E4A9-F64C-05698A8D17B3}"/>
              </a:ext>
            </a:extLst>
          </p:cNvPr>
          <p:cNvSpPr/>
          <p:nvPr/>
        </p:nvSpPr>
        <p:spPr>
          <a:xfrm>
            <a:off x="5733819" y="7469612"/>
            <a:ext cx="45719" cy="2348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47761" y="4646134"/>
            <a:ext cx="3912990" cy="2798656"/>
            <a:chOff x="3609886" y="4695825"/>
            <a:chExt cx="3912990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6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609886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Recreational Visits 2023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5995436" y="7962214"/>
            <a:ext cx="1404000" cy="2758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1866667" y="5713903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5959333" y="8737147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25272-5E17-F105-1658-8D56E4BF21E1}"/>
              </a:ext>
            </a:extLst>
          </p:cNvPr>
          <p:cNvSpPr/>
          <p:nvPr/>
        </p:nvSpPr>
        <p:spPr>
          <a:xfrm>
            <a:off x="235926" y="7497695"/>
            <a:ext cx="3635675" cy="2320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139841" y="7469612"/>
            <a:ext cx="4162535" cy="2491176"/>
            <a:chOff x="5085692" y="6609453"/>
            <a:chExt cx="4162535" cy="2491176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85692" y="6779419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7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5122020" y="6609453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Top 5 National Parks 2023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45089DF9-04ED-86AB-944F-1434F44DBAEA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54259" y="4066686"/>
            <a:ext cx="858530" cy="68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4F71022-9A74-F378-D729-24A9829E6E74}"/>
              </a:ext>
            </a:extLst>
          </p:cNvPr>
          <p:cNvSpPr/>
          <p:nvPr/>
        </p:nvSpPr>
        <p:spPr>
          <a:xfrm>
            <a:off x="1792135" y="3512062"/>
            <a:ext cx="1828800" cy="1548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60877E-C79E-64CD-A1E8-7444C8698C91}"/>
              </a:ext>
            </a:extLst>
          </p:cNvPr>
          <p:cNvSpPr/>
          <p:nvPr/>
        </p:nvSpPr>
        <p:spPr>
          <a:xfrm>
            <a:off x="3674784" y="5108554"/>
            <a:ext cx="3853589" cy="23280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B407C3-F5FA-B7A1-1F16-046EAF8A08D3}"/>
              </a:ext>
            </a:extLst>
          </p:cNvPr>
          <p:cNvSpPr/>
          <p:nvPr/>
        </p:nvSpPr>
        <p:spPr>
          <a:xfrm rot="16200000">
            <a:off x="5549998" y="5544048"/>
            <a:ext cx="87714" cy="38880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B9B4B0-82B8-96B0-9CAE-4A9CAEB52953}"/>
              </a:ext>
            </a:extLst>
          </p:cNvPr>
          <p:cNvSpPr/>
          <p:nvPr/>
        </p:nvSpPr>
        <p:spPr>
          <a:xfrm>
            <a:off x="8083899" y="2319100"/>
            <a:ext cx="3834263" cy="2350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7E32E9-8361-C08B-35ED-4C79EF679E63}"/>
              </a:ext>
            </a:extLst>
          </p:cNvPr>
          <p:cNvSpPr/>
          <p:nvPr/>
        </p:nvSpPr>
        <p:spPr>
          <a:xfrm>
            <a:off x="235926" y="7496147"/>
            <a:ext cx="3631941" cy="23152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GPT Enabled Chatbot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4" y="2188853"/>
            <a:ext cx="695051" cy="6950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9374" y="1354573"/>
            <a:ext cx="1074781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chemeClr val="accent4">
              <a:lumMod val="50000"/>
              <a:alpha val="69804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4673750" y="394440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68555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3CFEA0-47C5-DC52-B269-1249EAC0137B}"/>
              </a:ext>
            </a:extLst>
          </p:cNvPr>
          <p:cNvSpPr txBox="1"/>
          <p:nvPr/>
        </p:nvSpPr>
        <p:spPr>
          <a:xfrm>
            <a:off x="8453271" y="5148379"/>
            <a:ext cx="183724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8599A8C-A033-9F1C-9C76-65C7FD03CE2B}"/>
              </a:ext>
            </a:extLst>
          </p:cNvPr>
          <p:cNvGrpSpPr/>
          <p:nvPr/>
        </p:nvGrpSpPr>
        <p:grpSpPr>
          <a:xfrm>
            <a:off x="1779340" y="3221005"/>
            <a:ext cx="1845625" cy="1853642"/>
            <a:chOff x="1848695" y="6935004"/>
            <a:chExt cx="1845625" cy="18536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A89F32A-A554-4958-3EC8-E20C2450FC0B}"/>
                </a:ext>
              </a:extLst>
            </p:cNvPr>
            <p:cNvSpPr txBox="1"/>
            <p:nvPr/>
          </p:nvSpPr>
          <p:spPr>
            <a:xfrm>
              <a:off x="1980484" y="7255609"/>
              <a:ext cx="1700299" cy="5906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Synthetic queries were developed to represent questions that users may ask n association with five NPS API endpoint.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F938FD-6A13-C577-E29D-3145BACE8D41}"/>
                </a:ext>
              </a:extLst>
            </p:cNvPr>
            <p:cNvSpPr txBox="1"/>
            <p:nvPr/>
          </p:nvSpPr>
          <p:spPr>
            <a:xfrm>
              <a:off x="1894093" y="7736584"/>
              <a:ext cx="106036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team used an 80/20 split to create test &amp; validation data. Separate queries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4C6C33-D5C6-3910-64CA-5A3DB139DEFA}"/>
                </a:ext>
              </a:extLst>
            </p:cNvPr>
            <p:cNvSpPr txBox="1"/>
            <p:nvPr/>
          </p:nvSpPr>
          <p:spPr>
            <a:xfrm>
              <a:off x="1894094" y="8419314"/>
              <a:ext cx="17962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were developed for evaluating the models to prevent data leakage.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A6CFBE3-C564-621E-D86F-8393D0918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821109" y="7787794"/>
              <a:ext cx="872983" cy="695546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2743997-3378-A0A7-A67F-A2B17CA854DA}"/>
                </a:ext>
              </a:extLst>
            </p:cNvPr>
            <p:cNvSpPr txBox="1"/>
            <p:nvPr/>
          </p:nvSpPr>
          <p:spPr>
            <a:xfrm>
              <a:off x="1848695" y="6935004"/>
              <a:ext cx="1845625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Synthetic Data</a:t>
              </a: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1797137" y="5102383"/>
            <a:ext cx="183255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379926" y="364648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GitHub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E42C462A-BB44-0343-DEDE-C36E1605FFD1}"/>
              </a:ext>
            </a:extLst>
          </p:cNvPr>
          <p:cNvSpPr txBox="1"/>
          <p:nvPr/>
        </p:nvSpPr>
        <p:spPr>
          <a:xfrm>
            <a:off x="7918293" y="6357632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C2D46F-F76B-CC20-CDE5-0DB388E193B2}"/>
              </a:ext>
            </a:extLst>
          </p:cNvPr>
          <p:cNvSpPr/>
          <p:nvPr/>
        </p:nvSpPr>
        <p:spPr>
          <a:xfrm>
            <a:off x="3875489" y="7492423"/>
            <a:ext cx="222302" cy="23229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28959-5D5C-7FE2-3078-443E8684F75E}"/>
              </a:ext>
            </a:extLst>
          </p:cNvPr>
          <p:cNvSpPr/>
          <p:nvPr/>
        </p:nvSpPr>
        <p:spPr>
          <a:xfrm>
            <a:off x="3915607" y="7498151"/>
            <a:ext cx="3617238" cy="2317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3915608" y="7492422"/>
            <a:ext cx="1835549" cy="2298762"/>
            <a:chOff x="1797523" y="3036239"/>
            <a:chExt cx="1835549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797523" y="3036239"/>
              <a:ext cx="1835549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5739591" y="7495649"/>
            <a:ext cx="179325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BD787E-E801-D216-8049-946BC26338D5}"/>
              </a:ext>
            </a:extLst>
          </p:cNvPr>
          <p:cNvSpPr/>
          <p:nvPr/>
        </p:nvSpPr>
        <p:spPr>
          <a:xfrm>
            <a:off x="9442806" y="4956175"/>
            <a:ext cx="1856264" cy="1835467"/>
          </a:xfrm>
          <a:prstGeom prst="rect">
            <a:avLst/>
          </a:prstGeom>
          <a:solidFill>
            <a:srgbClr val="5C3D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03C55-AC76-E4A9-F64C-05698A8D17B3}"/>
              </a:ext>
            </a:extLst>
          </p:cNvPr>
          <p:cNvSpPr/>
          <p:nvPr/>
        </p:nvSpPr>
        <p:spPr>
          <a:xfrm>
            <a:off x="5733819" y="7469612"/>
            <a:ext cx="45719" cy="2348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47761" y="4646134"/>
            <a:ext cx="3912990" cy="2798656"/>
            <a:chOff x="3609886" y="4695825"/>
            <a:chExt cx="3912990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3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609886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Recreational Visits 2023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5995436" y="7962214"/>
            <a:ext cx="1404000" cy="2758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1995842" y="5806247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5959333" y="8737147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25272-5E17-F105-1658-8D56E4BF21E1}"/>
              </a:ext>
            </a:extLst>
          </p:cNvPr>
          <p:cNvSpPr/>
          <p:nvPr/>
        </p:nvSpPr>
        <p:spPr>
          <a:xfrm>
            <a:off x="235926" y="7497695"/>
            <a:ext cx="3635675" cy="2320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139841" y="7469612"/>
            <a:ext cx="4162535" cy="2491176"/>
            <a:chOff x="5085692" y="6609453"/>
            <a:chExt cx="4162535" cy="2491176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85692" y="6779419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4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5122020" y="6609453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Top 5 National Parks 2023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54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E42C462A-BB44-0343-DEDE-C36E1605FFD1}"/>
              </a:ext>
            </a:extLst>
          </p:cNvPr>
          <p:cNvSpPr txBox="1"/>
          <p:nvPr/>
        </p:nvSpPr>
        <p:spPr>
          <a:xfrm>
            <a:off x="1797136" y="744711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88EFBAD-F1A3-6BF4-975D-90B79EFE2328}"/>
              </a:ext>
            </a:extLst>
          </p:cNvPr>
          <p:cNvSpPr/>
          <p:nvPr/>
        </p:nvSpPr>
        <p:spPr>
          <a:xfrm>
            <a:off x="3668620" y="7496181"/>
            <a:ext cx="3874524" cy="2321210"/>
          </a:xfrm>
          <a:prstGeom prst="roundRect">
            <a:avLst>
              <a:gd name="adj" fmla="val 0"/>
            </a:avLst>
          </a:prstGeom>
          <a:solidFill>
            <a:srgbClr val="284A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GPT Enabled Chatbot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4" y="2188853"/>
            <a:ext cx="695051" cy="695051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69287" y="4695825"/>
            <a:ext cx="3853589" cy="2798656"/>
            <a:chOff x="3669287" y="4695825"/>
            <a:chExt cx="3853589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733711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Recreational Visits 2023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9374" y="1354573"/>
            <a:ext cx="1074781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rgbClr val="E4B798">
              <a:alpha val="69804"/>
            </a:srgb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4673750" y="394440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2065138" y="7996066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78080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3CFEA0-47C5-DC52-B269-1249EAC0137B}"/>
              </a:ext>
            </a:extLst>
          </p:cNvPr>
          <p:cNvSpPr txBox="1"/>
          <p:nvPr/>
        </p:nvSpPr>
        <p:spPr>
          <a:xfrm>
            <a:off x="1793776" y="5107773"/>
            <a:ext cx="183724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1842D-AB79-DB7C-3AF1-DC98D3550A0E}"/>
              </a:ext>
            </a:extLst>
          </p:cNvPr>
          <p:cNvSpPr txBox="1"/>
          <p:nvPr/>
        </p:nvSpPr>
        <p:spPr>
          <a:xfrm>
            <a:off x="240878" y="8001297"/>
            <a:ext cx="1503741" cy="18158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1815612" y="5116187"/>
            <a:ext cx="1799730" cy="2298762"/>
            <a:chOff x="1812721" y="3036239"/>
            <a:chExt cx="1799730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850337" y="3036239"/>
              <a:ext cx="1715007" cy="307777"/>
            </a:xfrm>
            <a:prstGeom prst="rect">
              <a:avLst/>
            </a:prstGeom>
            <a:noFill/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2ADDFC-43BB-86BE-7327-9AB1B0CDC3D5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580" t="275"/>
          <a:stretch/>
        </p:blipFill>
        <p:spPr>
          <a:xfrm>
            <a:off x="252406" y="3247309"/>
            <a:ext cx="1492213" cy="4185761"/>
          </a:xfrm>
          <a:prstGeom prst="rect">
            <a:avLst/>
          </a:prstGeom>
          <a:ln>
            <a:solidFill>
              <a:srgbClr val="DBE8D4"/>
            </a:solidFill>
          </a:ln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8599A8C-A033-9F1C-9C76-65C7FD03CE2B}"/>
              </a:ext>
            </a:extLst>
          </p:cNvPr>
          <p:cNvGrpSpPr/>
          <p:nvPr/>
        </p:nvGrpSpPr>
        <p:grpSpPr>
          <a:xfrm>
            <a:off x="1796332" y="3237827"/>
            <a:ext cx="1828800" cy="1853642"/>
            <a:chOff x="1865520" y="6935004"/>
            <a:chExt cx="1828800" cy="18536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A89F32A-A554-4958-3EC8-E20C2450FC0B}"/>
                </a:ext>
              </a:extLst>
            </p:cNvPr>
            <p:cNvSpPr txBox="1"/>
            <p:nvPr/>
          </p:nvSpPr>
          <p:spPr>
            <a:xfrm>
              <a:off x="1980484" y="7255609"/>
              <a:ext cx="1700299" cy="5906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Synthetic queries were developed to represent questions that users may ask in association with five NPS API endpoint.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F938FD-6A13-C577-E29D-3145BACE8D41}"/>
                </a:ext>
              </a:extLst>
            </p:cNvPr>
            <p:cNvSpPr txBox="1"/>
            <p:nvPr/>
          </p:nvSpPr>
          <p:spPr>
            <a:xfrm>
              <a:off x="1894093" y="7736584"/>
              <a:ext cx="106036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team used an 80/20 split to create test &amp; validation data. Separate queries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4C6C33-D5C6-3910-64CA-5A3DB139DEFA}"/>
                </a:ext>
              </a:extLst>
            </p:cNvPr>
            <p:cNvSpPr txBox="1"/>
            <p:nvPr/>
          </p:nvSpPr>
          <p:spPr>
            <a:xfrm>
              <a:off x="1894094" y="8419314"/>
              <a:ext cx="17962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were developed for evaluating the models to prevent data leakage.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A6CFBE3-C564-621E-D86F-8393D0918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821109" y="7787794"/>
              <a:ext cx="872983" cy="695546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2743997-3378-A0A7-A67F-A2B17CA854DA}"/>
                </a:ext>
              </a:extLst>
            </p:cNvPr>
            <p:cNvSpPr txBox="1"/>
            <p:nvPr/>
          </p:nvSpPr>
          <p:spPr>
            <a:xfrm>
              <a:off x="1865520" y="6935004"/>
              <a:ext cx="1828800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Synthetic Data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1DD52137-8DC2-0D0B-0AAB-80B0C2A9C6F7}"/>
              </a:ext>
            </a:extLst>
          </p:cNvPr>
          <p:cNvSpPr txBox="1"/>
          <p:nvPr/>
        </p:nvSpPr>
        <p:spPr>
          <a:xfrm>
            <a:off x="1799591" y="7784908"/>
            <a:ext cx="1828800" cy="2031325"/>
          </a:xfrm>
          <a:prstGeom prst="rect">
            <a:avLst/>
          </a:prstGeom>
          <a:solidFill>
            <a:srgbClr val="9EC18C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DE1BE9-EA02-637A-6AD0-B974A15D81F9}"/>
              </a:ext>
            </a:extLst>
          </p:cNvPr>
          <p:cNvSpPr txBox="1"/>
          <p:nvPr/>
        </p:nvSpPr>
        <p:spPr>
          <a:xfrm>
            <a:off x="8370763" y="1398938"/>
            <a:ext cx="3839496" cy="2246769"/>
          </a:xfrm>
          <a:prstGeom prst="rect">
            <a:avLst/>
          </a:prstGeom>
          <a:solidFill>
            <a:srgbClr val="DBE8D4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00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1797137" y="7505706"/>
            <a:ext cx="18288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241599" y="7510766"/>
            <a:ext cx="15030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1933989" y="8188800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317273" y="8186820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3593715" y="7486995"/>
            <a:ext cx="4162535" cy="2482107"/>
            <a:chOff x="3593715" y="7486995"/>
            <a:chExt cx="4162535" cy="2482107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593715" y="7647892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3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3733711" y="7486995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Top 5 National Parks 2023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379926" y="364648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GitHub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B360FF4D-9083-0299-1C97-9B50D38A634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40878" y="1242354"/>
            <a:ext cx="3388809" cy="1978651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88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E42C462A-BB44-0343-DEDE-C36E1605FFD1}"/>
              </a:ext>
            </a:extLst>
          </p:cNvPr>
          <p:cNvSpPr txBox="1"/>
          <p:nvPr/>
        </p:nvSpPr>
        <p:spPr>
          <a:xfrm>
            <a:off x="1797136" y="744711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88EFBAD-F1A3-6BF4-975D-90B79EFE2328}"/>
              </a:ext>
            </a:extLst>
          </p:cNvPr>
          <p:cNvSpPr/>
          <p:nvPr/>
        </p:nvSpPr>
        <p:spPr>
          <a:xfrm>
            <a:off x="3668620" y="7496181"/>
            <a:ext cx="3874524" cy="2321210"/>
          </a:xfrm>
          <a:prstGeom prst="roundRect">
            <a:avLst>
              <a:gd name="adj" fmla="val 0"/>
            </a:avLst>
          </a:prstGeom>
          <a:solidFill>
            <a:srgbClr val="284A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National Parks Service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4" y="2188853"/>
            <a:ext cx="695051" cy="695051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69287" y="4695825"/>
            <a:ext cx="3853589" cy="2798656"/>
            <a:chOff x="3669287" y="4695825"/>
            <a:chExt cx="3853589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8764298"/>
                  </p:ext>
                </p:extLst>
              </p:nvPr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733711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Recreational Visits 2023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9374" y="1354573"/>
            <a:ext cx="1074781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rgbClr val="E4B798">
              <a:alpha val="69804"/>
            </a:srgb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4673750" y="394440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2065138" y="7996066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78080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3CFEA0-47C5-DC52-B269-1249EAC0137B}"/>
              </a:ext>
            </a:extLst>
          </p:cNvPr>
          <p:cNvSpPr txBox="1"/>
          <p:nvPr/>
        </p:nvSpPr>
        <p:spPr>
          <a:xfrm>
            <a:off x="1793776" y="5107773"/>
            <a:ext cx="183724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1842D-AB79-DB7C-3AF1-DC98D3550A0E}"/>
              </a:ext>
            </a:extLst>
          </p:cNvPr>
          <p:cNvSpPr txBox="1"/>
          <p:nvPr/>
        </p:nvSpPr>
        <p:spPr>
          <a:xfrm>
            <a:off x="240878" y="8001297"/>
            <a:ext cx="1503741" cy="18158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1815612" y="5116187"/>
            <a:ext cx="1799730" cy="2298762"/>
            <a:chOff x="1812721" y="3036239"/>
            <a:chExt cx="1799730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850337" y="3036239"/>
              <a:ext cx="1715007" cy="307777"/>
            </a:xfrm>
            <a:prstGeom prst="rect">
              <a:avLst/>
            </a:prstGeom>
            <a:noFill/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737FB4C9-4A70-013E-A59D-E0A6A0BD97E2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-1" r="1091"/>
          <a:stretch/>
        </p:blipFill>
        <p:spPr>
          <a:xfrm>
            <a:off x="241918" y="1225365"/>
            <a:ext cx="3392658" cy="1960884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2ADDFC-43BB-86BE-7327-9AB1B0CDC3D5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580" t="275"/>
          <a:stretch/>
        </p:blipFill>
        <p:spPr>
          <a:xfrm>
            <a:off x="252406" y="3247309"/>
            <a:ext cx="1492213" cy="4185761"/>
          </a:xfrm>
          <a:prstGeom prst="rect">
            <a:avLst/>
          </a:prstGeom>
          <a:ln>
            <a:solidFill>
              <a:srgbClr val="DBE8D4"/>
            </a:solidFill>
          </a:ln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8599A8C-A033-9F1C-9C76-65C7FD03CE2B}"/>
              </a:ext>
            </a:extLst>
          </p:cNvPr>
          <p:cNvGrpSpPr/>
          <p:nvPr/>
        </p:nvGrpSpPr>
        <p:grpSpPr>
          <a:xfrm>
            <a:off x="1796332" y="3237827"/>
            <a:ext cx="1828800" cy="1853642"/>
            <a:chOff x="1865520" y="6935004"/>
            <a:chExt cx="1828800" cy="18536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A89F32A-A554-4958-3EC8-E20C2450FC0B}"/>
                </a:ext>
              </a:extLst>
            </p:cNvPr>
            <p:cNvSpPr txBox="1"/>
            <p:nvPr/>
          </p:nvSpPr>
          <p:spPr>
            <a:xfrm>
              <a:off x="1980484" y="7255609"/>
              <a:ext cx="1700299" cy="5906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Synthetic queries were developed to represent questions that users may ask in association with five NPS API endpoint.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F938FD-6A13-C577-E29D-3145BACE8D41}"/>
                </a:ext>
              </a:extLst>
            </p:cNvPr>
            <p:cNvSpPr txBox="1"/>
            <p:nvPr/>
          </p:nvSpPr>
          <p:spPr>
            <a:xfrm>
              <a:off x="1894093" y="7736584"/>
              <a:ext cx="106036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team used an 80/20 split to create test &amp; validation data. Separate queries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4C6C33-D5C6-3910-64CA-5A3DB139DEFA}"/>
                </a:ext>
              </a:extLst>
            </p:cNvPr>
            <p:cNvSpPr txBox="1"/>
            <p:nvPr/>
          </p:nvSpPr>
          <p:spPr>
            <a:xfrm>
              <a:off x="1894094" y="8419314"/>
              <a:ext cx="17962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were developed for evaluating the models to prevent data leakage.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A6CFBE3-C564-621E-D86F-8393D0918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2821109" y="7787794"/>
              <a:ext cx="872983" cy="695546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2743997-3378-A0A7-A67F-A2B17CA854DA}"/>
                </a:ext>
              </a:extLst>
            </p:cNvPr>
            <p:cNvSpPr txBox="1"/>
            <p:nvPr/>
          </p:nvSpPr>
          <p:spPr>
            <a:xfrm>
              <a:off x="1865520" y="6935004"/>
              <a:ext cx="1828800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Synthetic Data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1DD52137-8DC2-0D0B-0AAB-80B0C2A9C6F7}"/>
              </a:ext>
            </a:extLst>
          </p:cNvPr>
          <p:cNvSpPr txBox="1"/>
          <p:nvPr/>
        </p:nvSpPr>
        <p:spPr>
          <a:xfrm>
            <a:off x="1799591" y="7784908"/>
            <a:ext cx="1828800" cy="2031325"/>
          </a:xfrm>
          <a:prstGeom prst="rect">
            <a:avLst/>
          </a:prstGeom>
          <a:solidFill>
            <a:srgbClr val="9EC18C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DE1BE9-EA02-637A-6AD0-B974A15D81F9}"/>
              </a:ext>
            </a:extLst>
          </p:cNvPr>
          <p:cNvSpPr txBox="1"/>
          <p:nvPr/>
        </p:nvSpPr>
        <p:spPr>
          <a:xfrm>
            <a:off x="8370763" y="1398938"/>
            <a:ext cx="3839496" cy="2246769"/>
          </a:xfrm>
          <a:prstGeom prst="rect">
            <a:avLst/>
          </a:prstGeom>
          <a:solidFill>
            <a:srgbClr val="DBE8D4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00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1797137" y="7505706"/>
            <a:ext cx="18288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241599" y="7510766"/>
            <a:ext cx="15030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1933989" y="8188800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317273" y="8186820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3593715" y="7486995"/>
            <a:ext cx="4162535" cy="2482107"/>
            <a:chOff x="3593715" y="7486995"/>
            <a:chExt cx="4162535" cy="2482107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53983795"/>
                </p:ext>
              </p:extLst>
            </p:nvPr>
          </p:nvGraphicFramePr>
          <p:xfrm>
            <a:off x="3593715" y="7647892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5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3733711" y="7486995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Top 5 National Parks 2023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379926" y="364648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GitHub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6754181"/>
      </p:ext>
    </p:extLst>
  </p:cSld>
  <p:clrMapOvr>
    <a:masterClrMapping/>
  </p:clrMapOvr>
</p:sld>
</file>

<file path=ppt/theme/theme1.xml><?xml version="1.0" encoding="utf-8"?>
<a:theme xmlns:a="http://schemas.openxmlformats.org/drawingml/2006/main" name="Resume">
  <a:themeElements>
    <a:clrScheme name="Custom 21">
      <a:dk1>
        <a:srgbClr val="000000"/>
      </a:dk1>
      <a:lt1>
        <a:srgbClr val="262626"/>
      </a:lt1>
      <a:dk2>
        <a:srgbClr val="A7A7A7"/>
      </a:dk2>
      <a:lt2>
        <a:srgbClr val="FFFFFF"/>
      </a:lt2>
      <a:accent1>
        <a:srgbClr val="DBE8D4"/>
      </a:accent1>
      <a:accent2>
        <a:srgbClr val="284A00"/>
      </a:accent2>
      <a:accent3>
        <a:srgbClr val="9EB5CC"/>
      </a:accent3>
      <a:accent4>
        <a:srgbClr val="B87B00"/>
      </a:accent4>
      <a:accent5>
        <a:srgbClr val="5C3D00"/>
      </a:accent5>
      <a:accent6>
        <a:srgbClr val="2D4256"/>
      </a:accent6>
      <a:hlink>
        <a:srgbClr val="356101"/>
      </a:hlink>
      <a:folHlink>
        <a:srgbClr val="BAFC6A"/>
      </a:folHlink>
    </a:clrScheme>
    <a:fontScheme name="Rock">
      <a:majorFont>
        <a:latin typeface="Rockwell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373653_win32_partially" id="{49A82B1B-E019-4C00-B055-6DB5681C2295}" vid="{B4C54626-7DC1-42B6-A391-F22B2B235A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504F61-D355-45F4-88A1-A506DA0E4D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3CCD5C-1585-4363-9EFD-3AF69BA5637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966904C-BAED-4465-825E-748ECDB3F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1812</TotalTime>
  <Words>1900</Words>
  <Application>Microsoft Office PowerPoint</Application>
  <PresentationFormat>Custom</PresentationFormat>
  <Paragraphs>717</Paragraphs>
  <Slides>11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Rockwell</vt:lpstr>
      <vt:lpstr>Resume</vt:lpstr>
      <vt:lpstr>Infographic Resume</vt:lpstr>
      <vt:lpstr>Infographic Resume</vt:lpstr>
      <vt:lpstr>Infographic Resume</vt:lpstr>
      <vt:lpstr>Infographic Resume</vt:lpstr>
      <vt:lpstr>Infographic Resume</vt:lpstr>
      <vt:lpstr>Infographic Resume</vt:lpstr>
      <vt:lpstr>Infographic Resume</vt:lpstr>
      <vt:lpstr>Infographic Resume</vt:lpstr>
      <vt:lpstr>Infographic Resume</vt:lpstr>
      <vt:lpstr>Infographic Resume</vt:lpstr>
      <vt:lpstr>Infographic Resume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Courtney</dc:creator>
  <cp:lastModifiedBy>Courtney</cp:lastModifiedBy>
  <cp:revision>51</cp:revision>
  <dcterms:created xsi:type="dcterms:W3CDTF">2024-07-10T14:06:58Z</dcterms:created>
  <dcterms:modified xsi:type="dcterms:W3CDTF">2024-07-26T10:53:35Z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