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E00"/>
    <a:srgbClr val="284A00"/>
    <a:srgbClr val="C96F34"/>
    <a:srgbClr val="E4B798"/>
    <a:srgbClr val="F0D7C6"/>
    <a:srgbClr val="FF8047"/>
    <a:srgbClr val="FF9A6D"/>
    <a:srgbClr val="1E201F"/>
    <a:srgbClr val="96CF7E"/>
    <a:srgbClr val="223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microsoft.com/office/2007/relationships/hdphoto" Target="../media/hdphoto6.wdp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hart" Target="../charts/chart2.xml"/><Relationship Id="rId14" Type="http://schemas.openxmlformats.org/officeDocument/2006/relationships/image" Target="../media/image10.png"/><Relationship Id="rId2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59095" y="7505706"/>
            <a:ext cx="3874524" cy="2307657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F412C-52E1-41CC-9338-529ED7464434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657225"/>
            <a:chExt cx="3853589" cy="279865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2101FE-8FCB-B3F5-954F-EF6F125E8744}"/>
                </a:ext>
              </a:extLst>
            </p:cNvPr>
            <p:cNvSpPr/>
            <p:nvPr/>
          </p:nvSpPr>
          <p:spPr>
            <a:xfrm>
              <a:off x="6335455" y="766921"/>
              <a:ext cx="1169979" cy="1014288"/>
            </a:xfrm>
            <a:prstGeom prst="roundRect">
              <a:avLst/>
            </a:prstGeom>
            <a:solidFill>
              <a:srgbClr val="223140">
                <a:alpha val="8980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00FAAB9-4B4A-9FD5-E4E0-FEB8D5D078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6781254"/>
                </p:ext>
              </p:extLst>
            </p:nvPr>
          </p:nvGraphicFramePr>
          <p:xfrm>
            <a:off x="3669287" y="657225"/>
            <a:ext cx="3853589" cy="2798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3" name="Oval 2" descr="woman's headshot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>
            <a:off x="340604" y="317657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8110356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45" y="374819"/>
            <a:ext cx="695051" cy="69505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NLTK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7972209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516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Recreational Visits 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748699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Top 5 National Parks 2023</a:t>
            </a:r>
          </a:p>
        </p:txBody>
      </p:sp>
      <p:sp>
        <p:nvSpPr>
          <p:cNvPr id="4" name="Oval 3" descr="woman's headshot">
            <a:extLst>
              <a:ext uri="{FF2B5EF4-FFF2-40B4-BE49-F238E27FC236}">
                <a16:creationId xmlns:a16="http://schemas.microsoft.com/office/drawing/2014/main" id="{EDF4D11C-D5D1-AB74-5E45-6A95181B48D2}"/>
              </a:ext>
            </a:extLst>
          </p:cNvPr>
          <p:cNvSpPr/>
          <p:nvPr/>
        </p:nvSpPr>
        <p:spPr>
          <a:xfrm>
            <a:off x="340602" y="364391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333223" y="294878"/>
            <a:ext cx="1369695" cy="1369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61831A2-AE36-A0DE-755E-CA3F84184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66595"/>
              </p:ext>
            </p:extLst>
          </p:nvPr>
        </p:nvGraphicFramePr>
        <p:xfrm>
          <a:off x="3593715" y="7647892"/>
          <a:ext cx="4162535" cy="232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03329" y="163674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[Filler text]Our group has begun the process of creating </a:t>
            </a:r>
            <a:r>
              <a:rPr lang="en-US" sz="900" dirty="0" err="1">
                <a:solidFill>
                  <a:schemeClr val="bg1"/>
                </a:solidFill>
              </a:rPr>
              <a:t>ParkPal</a:t>
            </a:r>
            <a:r>
              <a:rPr lang="en-US" sz="900" dirty="0">
                <a:solidFill>
                  <a:schemeClr val="bg1"/>
                </a:solidFill>
              </a:rPr>
              <a:t>, a chatbot based on the National Park Service’s (NPS) API data. The data provided by NPS is publicly available and includes information on a variety of park related topics such as addresses, fees, park alerts, amenities and activities. </a:t>
            </a:r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1797137" y="1239964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OpenAI GPT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6564C-93BE-06BB-1860-8F4F630CEA96}"/>
              </a:ext>
            </a:extLst>
          </p:cNvPr>
          <p:cNvSpPr txBox="1"/>
          <p:nvPr/>
        </p:nvSpPr>
        <p:spPr>
          <a:xfrm>
            <a:off x="1797137" y="5106598"/>
            <a:ext cx="182880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SpaCy</a:t>
            </a:r>
            <a:endParaRPr lang="en-US" sz="1400" dirty="0">
              <a:solidFill>
                <a:schemeClr val="accent2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5494367" y="286327"/>
            <a:ext cx="1074781" cy="714107"/>
          </a:xfrm>
          <a:prstGeom prst="wedgeEllipseCallout">
            <a:avLst>
              <a:gd name="adj1" fmla="val 59555"/>
              <a:gd name="adj2" fmla="val 37905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5AD9-4F0D-7A02-67B4-F9E23F7900DF}"/>
              </a:ext>
            </a:extLst>
          </p:cNvPr>
          <p:cNvSpPr txBox="1"/>
          <p:nvPr/>
        </p:nvSpPr>
        <p:spPr>
          <a:xfrm>
            <a:off x="238780" y="2601238"/>
            <a:ext cx="1514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GitHub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99F04-619B-662C-B577-048A6E482974}"/>
              </a:ext>
            </a:extLst>
          </p:cNvPr>
          <p:cNvSpPr txBox="1"/>
          <p:nvPr/>
        </p:nvSpPr>
        <p:spPr>
          <a:xfrm>
            <a:off x="246401" y="1668519"/>
            <a:ext cx="1506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Designers</a:t>
            </a:r>
            <a:r>
              <a:rPr lang="en-US" sz="1400" b="1" dirty="0">
                <a:solidFill>
                  <a:schemeClr val="accent5">
                    <a:lumMod val="90000"/>
                    <a:lumOff val="10000"/>
                  </a:schemeClr>
                </a:solidFill>
                <a:latin typeface="+mj-lt"/>
              </a:rPr>
              <a:t>: </a:t>
            </a:r>
          </a:p>
        </p:txBody>
      </p:sp>
      <p:pic>
        <p:nvPicPr>
          <p:cNvPr id="7" name="Graphic 6" descr="Hiker icon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66528" y="1673810"/>
            <a:ext cx="281167" cy="281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F03004-FE29-7AD9-0A5B-6D14A212130E}"/>
              </a:ext>
            </a:extLst>
          </p:cNvPr>
          <p:cNvSpPr txBox="1"/>
          <p:nvPr/>
        </p:nvSpPr>
        <p:spPr>
          <a:xfrm>
            <a:off x="227347" y="2869588"/>
            <a:ext cx="15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https://github.com/nblakkanesser/MADS_Capstone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3694A-DB8C-C369-BEF5-36BE30E50A0C}"/>
              </a:ext>
            </a:extLst>
          </p:cNvPr>
          <p:cNvSpPr txBox="1"/>
          <p:nvPr/>
        </p:nvSpPr>
        <p:spPr>
          <a:xfrm>
            <a:off x="246401" y="1971551"/>
            <a:ext cx="1514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Nicole </a:t>
            </a:r>
            <a:r>
              <a:rPr lang="en-US" sz="1000" b="1" dirty="0" err="1">
                <a:solidFill>
                  <a:schemeClr val="accent2"/>
                </a:solidFill>
              </a:rPr>
              <a:t>Blakkan-Esser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 err="1">
                <a:solidFill>
                  <a:schemeClr val="accent2"/>
                </a:solidFill>
              </a:rPr>
              <a:t>Lauralyn</a:t>
            </a:r>
            <a:r>
              <a:rPr lang="en-US" sz="1000" b="1" dirty="0">
                <a:solidFill>
                  <a:schemeClr val="accent2"/>
                </a:solidFill>
              </a:rPr>
              <a:t> Curry-Leech Courtney Gibson</a:t>
            </a:r>
          </a:p>
        </p:txBody>
      </p:sp>
      <p:pic>
        <p:nvPicPr>
          <p:cNvPr id="1032" name="Picture 8" descr="Github - Github Icon - CleanPNG / KissPNG">
            <a:extLst>
              <a:ext uri="{FF2B5EF4-FFF2-40B4-BE49-F238E27FC236}">
                <a16:creationId xmlns:a16="http://schemas.microsoft.com/office/drawing/2014/main" id="{6B576ABB-8976-4B60-C09A-1AF49D110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731" b="95385" l="10000" r="90000">
                        <a14:foregroundMark x1="46444" y1="6923" x2="46444" y2="6923"/>
                        <a14:foregroundMark x1="40889" y1="90962" x2="40889" y2="90962"/>
                        <a14:foregroundMark x1="61444" y1="93077" x2="61444" y2="93077"/>
                        <a14:foregroundMark x1="41556" y1="95192" x2="41556" y2="95192"/>
                        <a14:foregroundMark x1="58222" y1="95385" x2="58222" y2="95385"/>
                        <a14:backgroundMark x1="39889" y1="82115" x2="39889" y2="82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3" r="16391"/>
          <a:stretch/>
        </p:blipFill>
        <p:spPr bwMode="auto">
          <a:xfrm>
            <a:off x="318049" y="2621775"/>
            <a:ext cx="270159" cy="2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17762" y="5536684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8638273-21DB-BD0A-674C-B534B2AE97C6}"/>
              </a:ext>
            </a:extLst>
          </p:cNvPr>
          <p:cNvSpPr/>
          <p:nvPr/>
        </p:nvSpPr>
        <p:spPr>
          <a:xfrm>
            <a:off x="6462267" y="1298644"/>
            <a:ext cx="1032185" cy="34686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B508F5-DFBF-7C22-4253-4C1567F2C219}"/>
              </a:ext>
            </a:extLst>
          </p:cNvPr>
          <p:cNvSpPr txBox="1"/>
          <p:nvPr/>
        </p:nvSpPr>
        <p:spPr>
          <a:xfrm>
            <a:off x="6462267" y="1280357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NPS</a:t>
            </a:r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Chatbot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947CEA-E506-B40D-1126-836142A345EB}"/>
              </a:ext>
            </a:extLst>
          </p:cNvPr>
          <p:cNvSpPr txBox="1"/>
          <p:nvPr/>
        </p:nvSpPr>
        <p:spPr>
          <a:xfrm>
            <a:off x="6462267" y="1903651"/>
            <a:ext cx="1043167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PROJECT STATEMENT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Words>151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12</cp:revision>
  <dcterms:created xsi:type="dcterms:W3CDTF">2024-07-10T14:06:58Z</dcterms:created>
  <dcterms:modified xsi:type="dcterms:W3CDTF">2024-07-10T19:07:13Z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