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6"/>
  </p:notesMasterIdLst>
  <p:handoutMasterIdLst>
    <p:handoutMasterId r:id="rId17"/>
  </p:handoutMasterIdLst>
  <p:sldIdLst>
    <p:sldId id="261" r:id="rId5"/>
    <p:sldId id="266" r:id="rId6"/>
    <p:sldId id="267" r:id="rId7"/>
    <p:sldId id="265" r:id="rId8"/>
    <p:sldId id="264" r:id="rId9"/>
    <p:sldId id="263" r:id="rId10"/>
    <p:sldId id="262" r:id="rId11"/>
    <p:sldId id="260" r:id="rId12"/>
    <p:sldId id="257" r:id="rId13"/>
    <p:sldId id="258" r:id="rId14"/>
    <p:sldId id="259" r:id="rId15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3D00"/>
    <a:srgbClr val="B87B00"/>
    <a:srgbClr val="D56C3D"/>
    <a:srgbClr val="DBE8D4"/>
    <a:srgbClr val="5C3E00"/>
    <a:srgbClr val="865900"/>
    <a:srgbClr val="506C85"/>
    <a:srgbClr val="65914D"/>
    <a:srgbClr val="9EC18C"/>
    <a:srgbClr val="5D7C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29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58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monthly_visit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top_parks.csv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monthly_visits.csv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top_parks.csv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monthly_visits.csv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top_parks.csv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monthly_visits.csv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top_parks.csv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monthly_visits.csv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top_parks.csv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monthly_visits.csv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api_model_evaluat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top_parks.csv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monthly_visits.csv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top_parks.csv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monthly_visits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api_model_evaluatio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monthly_visits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api_model_evaluation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monthly_visits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api_model_evaluation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monthly_visits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[nps_monthly_visits..xlsx]nps_monthly_visits!PivotTable16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781404036600686"/>
          <c:y val="0.35069247831496941"/>
          <c:w val="0.85593403967055126"/>
          <c:h val="0.41833937432824897"/>
        </c:manualLayout>
      </c:layout>
      <c:lineChart>
        <c:grouping val="standard"/>
        <c:varyColors val="0"/>
        <c:ser>
          <c:idx val="0"/>
          <c:order val="0"/>
          <c:tx>
            <c:strRef>
              <c:f>nps_monthly_visits!$F$2:$F$3</c:f>
              <c:strCache>
                <c:ptCount val="1"/>
                <c:pt idx="0">
                  <c:v>Intermountain 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nps_monthly_visits!$F$4:$F$16</c:f>
              <c:numCache>
                <c:formatCode>0</c:formatCode>
                <c:ptCount val="12"/>
                <c:pt idx="0">
                  <c:v>1543550</c:v>
                </c:pt>
                <c:pt idx="1">
                  <c:v>1779714</c:v>
                </c:pt>
                <c:pt idx="2">
                  <c:v>3102198</c:v>
                </c:pt>
                <c:pt idx="3">
                  <c:v>4009751</c:v>
                </c:pt>
                <c:pt idx="4">
                  <c:v>5654854</c:v>
                </c:pt>
                <c:pt idx="5">
                  <c:v>7766566</c:v>
                </c:pt>
                <c:pt idx="6">
                  <c:v>8363181</c:v>
                </c:pt>
                <c:pt idx="7">
                  <c:v>7159873</c:v>
                </c:pt>
                <c:pt idx="8">
                  <c:v>6829884</c:v>
                </c:pt>
                <c:pt idx="9">
                  <c:v>4775800</c:v>
                </c:pt>
                <c:pt idx="10">
                  <c:v>2369396</c:v>
                </c:pt>
                <c:pt idx="11">
                  <c:v>1987478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58-4926-80C3-B0907C71B141}"/>
            </c:ext>
          </c:extLst>
        </c:ser>
        <c:ser>
          <c:idx val="1"/>
          <c:order val="1"/>
          <c:tx>
            <c:strRef>
              <c:f>nps_monthly_visits!$G$2:$G$3</c:f>
              <c:strCache>
                <c:ptCount val="1"/>
                <c:pt idx="0">
                  <c:v>Midwest 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nps_monthly_visits!$G$4:$G$16</c:f>
              <c:numCache>
                <c:formatCode>0</c:formatCode>
                <c:ptCount val="12"/>
                <c:pt idx="0">
                  <c:v>652289</c:v>
                </c:pt>
                <c:pt idx="1">
                  <c:v>808000</c:v>
                </c:pt>
                <c:pt idx="2">
                  <c:v>1244696</c:v>
                </c:pt>
                <c:pt idx="3">
                  <c:v>1462887</c:v>
                </c:pt>
                <c:pt idx="4">
                  <c:v>2569181</c:v>
                </c:pt>
                <c:pt idx="5">
                  <c:v>4040237</c:v>
                </c:pt>
                <c:pt idx="6">
                  <c:v>4902933</c:v>
                </c:pt>
                <c:pt idx="7">
                  <c:v>3823649</c:v>
                </c:pt>
                <c:pt idx="8">
                  <c:v>2631784</c:v>
                </c:pt>
                <c:pt idx="9">
                  <c:v>1670428</c:v>
                </c:pt>
                <c:pt idx="10">
                  <c:v>889186</c:v>
                </c:pt>
                <c:pt idx="11">
                  <c:v>687461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58-4926-80C3-B0907C71B141}"/>
            </c:ext>
          </c:extLst>
        </c:ser>
        <c:ser>
          <c:idx val="2"/>
          <c:order val="2"/>
          <c:tx>
            <c:strRef>
              <c:f>nps_monthly_visits!$H$2:$H$3</c:f>
              <c:strCache>
                <c:ptCount val="1"/>
                <c:pt idx="0">
                  <c:v>National Capital 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nps_monthly_visits!$H$4:$H$16</c:f>
              <c:numCache>
                <c:formatCode>0</c:formatCode>
                <c:ptCount val="12"/>
                <c:pt idx="0">
                  <c:v>2326232</c:v>
                </c:pt>
                <c:pt idx="1">
                  <c:v>2664075</c:v>
                </c:pt>
                <c:pt idx="2">
                  <c:v>5621369</c:v>
                </c:pt>
                <c:pt idx="3">
                  <c:v>6373152</c:v>
                </c:pt>
                <c:pt idx="4">
                  <c:v>6188326</c:v>
                </c:pt>
                <c:pt idx="5">
                  <c:v>5910308</c:v>
                </c:pt>
                <c:pt idx="6">
                  <c:v>5561473</c:v>
                </c:pt>
                <c:pt idx="7">
                  <c:v>4981326</c:v>
                </c:pt>
                <c:pt idx="8">
                  <c:v>4266863</c:v>
                </c:pt>
                <c:pt idx="9">
                  <c:v>5143187</c:v>
                </c:pt>
                <c:pt idx="10">
                  <c:v>3904268</c:v>
                </c:pt>
                <c:pt idx="11">
                  <c:v>3229328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B58-4926-80C3-B0907C71B141}"/>
            </c:ext>
          </c:extLst>
        </c:ser>
        <c:ser>
          <c:idx val="3"/>
          <c:order val="3"/>
          <c:tx>
            <c:strRef>
              <c:f>nps_monthly_visits!$I$2:$I$3</c:f>
              <c:strCache>
                <c:ptCount val="1"/>
                <c:pt idx="0">
                  <c:v>Northeast </c:v>
                </c:pt>
              </c:strCache>
            </c:strRef>
          </c:tx>
          <c:spPr>
            <a:ln w="28575" cap="rnd">
              <a:solidFill>
                <a:schemeClr val="accent2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nps_monthly_visits!$I$4:$I$16</c:f>
              <c:numCache>
                <c:formatCode>0</c:formatCode>
                <c:ptCount val="12"/>
                <c:pt idx="0">
                  <c:v>1947731</c:v>
                </c:pt>
                <c:pt idx="1">
                  <c:v>2005639</c:v>
                </c:pt>
                <c:pt idx="2">
                  <c:v>2869927</c:v>
                </c:pt>
                <c:pt idx="3">
                  <c:v>3980785</c:v>
                </c:pt>
                <c:pt idx="4">
                  <c:v>5071565</c:v>
                </c:pt>
                <c:pt idx="5">
                  <c:v>6692040</c:v>
                </c:pt>
                <c:pt idx="6">
                  <c:v>7635125</c:v>
                </c:pt>
                <c:pt idx="7">
                  <c:v>7179280</c:v>
                </c:pt>
                <c:pt idx="8">
                  <c:v>5641273</c:v>
                </c:pt>
                <c:pt idx="9">
                  <c:v>5435200</c:v>
                </c:pt>
                <c:pt idx="10">
                  <c:v>3166449</c:v>
                </c:pt>
                <c:pt idx="11">
                  <c:v>2454372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B58-4926-80C3-B0907C71B141}"/>
            </c:ext>
          </c:extLst>
        </c:ser>
        <c:ser>
          <c:idx val="4"/>
          <c:order val="4"/>
          <c:tx>
            <c:strRef>
              <c:f>nps_monthly_visits!$J$2:$J$3</c:f>
              <c:strCache>
                <c:ptCount val="1"/>
                <c:pt idx="0">
                  <c:v>Pacific West </c:v>
                </c:pt>
              </c:strCache>
            </c:strRef>
          </c:tx>
          <c:spPr>
            <a:ln w="28575" cap="rnd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nps_monthly_visits!$J$4:$J$16</c:f>
              <c:numCache>
                <c:formatCode>0</c:formatCode>
                <c:ptCount val="12"/>
                <c:pt idx="0">
                  <c:v>3289726</c:v>
                </c:pt>
                <c:pt idx="1">
                  <c:v>3326524</c:v>
                </c:pt>
                <c:pt idx="2">
                  <c:v>3862484</c:v>
                </c:pt>
                <c:pt idx="3">
                  <c:v>4478699</c:v>
                </c:pt>
                <c:pt idx="4">
                  <c:v>5255040</c:v>
                </c:pt>
                <c:pt idx="5">
                  <c:v>6007259</c:v>
                </c:pt>
                <c:pt idx="6">
                  <c:v>7047450</c:v>
                </c:pt>
                <c:pt idx="7">
                  <c:v>6539480</c:v>
                </c:pt>
                <c:pt idx="8">
                  <c:v>5667241</c:v>
                </c:pt>
                <c:pt idx="9">
                  <c:v>4843488</c:v>
                </c:pt>
                <c:pt idx="10">
                  <c:v>3780221</c:v>
                </c:pt>
                <c:pt idx="11">
                  <c:v>3500677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B58-4926-80C3-B0907C71B141}"/>
            </c:ext>
          </c:extLst>
        </c:ser>
        <c:ser>
          <c:idx val="5"/>
          <c:order val="5"/>
          <c:tx>
            <c:strRef>
              <c:f>nps_monthly_visits!$K$2:$K$3</c:f>
              <c:strCache>
                <c:ptCount val="1"/>
                <c:pt idx="0">
                  <c:v>Southeast </c:v>
                </c:pt>
              </c:strCache>
            </c:strRef>
          </c:tx>
          <c:spPr>
            <a:ln w="28575" cap="rnd">
              <a:solidFill>
                <a:schemeClr val="accent2">
                  <a:lumMod val="10000"/>
                  <a:lumOff val="9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nps_monthly_visits!$K$4:$K$16</c:f>
              <c:numCache>
                <c:formatCode>0</c:formatCode>
                <c:ptCount val="12"/>
                <c:pt idx="0">
                  <c:v>3869641</c:v>
                </c:pt>
                <c:pt idx="1">
                  <c:v>4305044</c:v>
                </c:pt>
                <c:pt idx="2">
                  <c:v>5503244</c:v>
                </c:pt>
                <c:pt idx="3">
                  <c:v>6039671</c:v>
                </c:pt>
                <c:pt idx="4">
                  <c:v>6731886</c:v>
                </c:pt>
                <c:pt idx="5">
                  <c:v>7660278</c:v>
                </c:pt>
                <c:pt idx="6">
                  <c:v>8163640</c:v>
                </c:pt>
                <c:pt idx="7">
                  <c:v>7075229</c:v>
                </c:pt>
                <c:pt idx="8">
                  <c:v>6933121</c:v>
                </c:pt>
                <c:pt idx="9">
                  <c:v>7644941</c:v>
                </c:pt>
                <c:pt idx="10">
                  <c:v>5320518</c:v>
                </c:pt>
                <c:pt idx="11">
                  <c:v>4424066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B58-4926-80C3-B0907C71B1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3715248"/>
        <c:axId val="553717768"/>
      </c:lineChart>
      <c:dateAx>
        <c:axId val="553715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7768"/>
        <c:crosses val="autoZero"/>
        <c:auto val="0"/>
        <c:lblOffset val="100"/>
        <c:baseTimeUnit val="days"/>
      </c:dateAx>
      <c:valAx>
        <c:axId val="55371776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524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9297530172522293"/>
          <c:y val="5.8992602163324109E-2"/>
          <c:w val="0.30702469827477707"/>
          <c:h val="0.34154787154977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nps_top_parks!$B$1</c:f>
              <c:strCache>
                <c:ptCount val="1"/>
                <c:pt idx="0">
                  <c:v>RecreationVisits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9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00A7-494A-8AAB-86AF9DBD761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>
                  <a:lumMod val="5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4-00A7-494A-8AAB-86AF9DBD761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00A7-494A-8AAB-86AF9DBD761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2-00A7-494A-8AAB-86AF9DBD761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00A7-494A-8AAB-86AF9DBD761F}"/>
              </c:ext>
            </c:extLst>
          </c:dPt>
          <c:cat>
            <c:strRef>
              <c:f>nps_top_parks!$A$2:$A$6</c:f>
              <c:strCache>
                <c:ptCount val="5"/>
                <c:pt idx="0">
                  <c:v>Rocky Mountain</c:v>
                </c:pt>
                <c:pt idx="1">
                  <c:v>Yellowstone</c:v>
                </c:pt>
                <c:pt idx="2">
                  <c:v>Zion</c:v>
                </c:pt>
                <c:pt idx="3">
                  <c:v>Grand Canyon</c:v>
                </c:pt>
                <c:pt idx="4">
                  <c:v>Great Smoky Mountains</c:v>
                </c:pt>
              </c:strCache>
            </c:strRef>
          </c:cat>
          <c:val>
            <c:numRef>
              <c:f>nps_top_parks!$B$2:$B$6</c:f>
              <c:numCache>
                <c:formatCode>General</c:formatCode>
                <c:ptCount val="5"/>
                <c:pt idx="0">
                  <c:v>4115837</c:v>
                </c:pt>
                <c:pt idx="1">
                  <c:v>4501382</c:v>
                </c:pt>
                <c:pt idx="2">
                  <c:v>4623238</c:v>
                </c:pt>
                <c:pt idx="3">
                  <c:v>4733705</c:v>
                </c:pt>
                <c:pt idx="4">
                  <c:v>13297647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40-44AA-B150-AEBB373228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82632592"/>
        <c:axId val="782632952"/>
        <c:axId val="0"/>
      </c:bar3DChart>
      <c:catAx>
        <c:axId val="782632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cap="none" spc="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632952"/>
        <c:crosses val="autoZero"/>
        <c:auto val="1"/>
        <c:lblAlgn val="ctr"/>
        <c:lblOffset val="100"/>
        <c:noMultiLvlLbl val="0"/>
      </c:catAx>
      <c:valAx>
        <c:axId val="7826329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632592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0.45167692283668487"/>
                <c:y val="0.83229867181340778"/>
              </c:manualLayout>
            </c:layout>
            <c:tx>
              <c:rich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cap="all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dirty="0">
                      <a:solidFill>
                        <a:schemeClr val="bg1"/>
                      </a:solidFill>
                    </a:rPr>
                    <a:t>Visits (Millions)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[nps_monthly_visits..xlsx]nps_monthly_visits!PivotTable16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781404036600686"/>
          <c:y val="0.35069247831496941"/>
          <c:w val="0.85593403967055126"/>
          <c:h val="0.41833937432824897"/>
        </c:manualLayout>
      </c:layout>
      <c:lineChart>
        <c:grouping val="standard"/>
        <c:varyColors val="0"/>
        <c:ser>
          <c:idx val="0"/>
          <c:order val="0"/>
          <c:tx>
            <c:strRef>
              <c:f>nps_monthly_visits!$F$2:$F$3</c:f>
              <c:strCache>
                <c:ptCount val="1"/>
                <c:pt idx="0">
                  <c:v>Intermountain 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nps_monthly_visits!$F$4:$F$16</c:f>
              <c:numCache>
                <c:formatCode>0</c:formatCode>
                <c:ptCount val="12"/>
                <c:pt idx="0">
                  <c:v>1543550</c:v>
                </c:pt>
                <c:pt idx="1">
                  <c:v>1779714</c:v>
                </c:pt>
                <c:pt idx="2">
                  <c:v>3102198</c:v>
                </c:pt>
                <c:pt idx="3">
                  <c:v>4009751</c:v>
                </c:pt>
                <c:pt idx="4">
                  <c:v>5654854</c:v>
                </c:pt>
                <c:pt idx="5">
                  <c:v>7766566</c:v>
                </c:pt>
                <c:pt idx="6">
                  <c:v>8363181</c:v>
                </c:pt>
                <c:pt idx="7">
                  <c:v>7159873</c:v>
                </c:pt>
                <c:pt idx="8">
                  <c:v>6829884</c:v>
                </c:pt>
                <c:pt idx="9">
                  <c:v>4775800</c:v>
                </c:pt>
                <c:pt idx="10">
                  <c:v>2369396</c:v>
                </c:pt>
                <c:pt idx="11">
                  <c:v>1987478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58-4926-80C3-B0907C71B141}"/>
            </c:ext>
          </c:extLst>
        </c:ser>
        <c:ser>
          <c:idx val="1"/>
          <c:order val="1"/>
          <c:tx>
            <c:strRef>
              <c:f>nps_monthly_visits!$G$2:$G$3</c:f>
              <c:strCache>
                <c:ptCount val="1"/>
                <c:pt idx="0">
                  <c:v>Midwest </c:v>
                </c:pt>
              </c:strCache>
            </c:strRef>
          </c:tx>
          <c:spPr>
            <a:ln w="28575" cap="rnd">
              <a:solidFill>
                <a:schemeClr val="accent2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nps_monthly_visits!$G$4:$G$16</c:f>
              <c:numCache>
                <c:formatCode>0</c:formatCode>
                <c:ptCount val="12"/>
                <c:pt idx="0">
                  <c:v>652289</c:v>
                </c:pt>
                <c:pt idx="1">
                  <c:v>808000</c:v>
                </c:pt>
                <c:pt idx="2">
                  <c:v>1244696</c:v>
                </c:pt>
                <c:pt idx="3">
                  <c:v>1462887</c:v>
                </c:pt>
                <c:pt idx="4">
                  <c:v>2569181</c:v>
                </c:pt>
                <c:pt idx="5">
                  <c:v>4040237</c:v>
                </c:pt>
                <c:pt idx="6">
                  <c:v>4902933</c:v>
                </c:pt>
                <c:pt idx="7">
                  <c:v>3823649</c:v>
                </c:pt>
                <c:pt idx="8">
                  <c:v>2631784</c:v>
                </c:pt>
                <c:pt idx="9">
                  <c:v>1670428</c:v>
                </c:pt>
                <c:pt idx="10">
                  <c:v>889186</c:v>
                </c:pt>
                <c:pt idx="11">
                  <c:v>687461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58-4926-80C3-B0907C71B141}"/>
            </c:ext>
          </c:extLst>
        </c:ser>
        <c:ser>
          <c:idx val="2"/>
          <c:order val="2"/>
          <c:tx>
            <c:strRef>
              <c:f>nps_monthly_visits!$H$2:$H$3</c:f>
              <c:strCache>
                <c:ptCount val="1"/>
                <c:pt idx="0">
                  <c:v>National Capital </c:v>
                </c:pt>
              </c:strCache>
            </c:strRef>
          </c:tx>
          <c:spPr>
            <a:ln w="28575" cap="rnd">
              <a:solidFill>
                <a:schemeClr val="accent5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nps_monthly_visits!$H$4:$H$16</c:f>
              <c:numCache>
                <c:formatCode>0</c:formatCode>
                <c:ptCount val="12"/>
                <c:pt idx="0">
                  <c:v>2326232</c:v>
                </c:pt>
                <c:pt idx="1">
                  <c:v>2664075</c:v>
                </c:pt>
                <c:pt idx="2">
                  <c:v>5621369</c:v>
                </c:pt>
                <c:pt idx="3">
                  <c:v>6373152</c:v>
                </c:pt>
                <c:pt idx="4">
                  <c:v>6188326</c:v>
                </c:pt>
                <c:pt idx="5">
                  <c:v>5910308</c:v>
                </c:pt>
                <c:pt idx="6">
                  <c:v>5561473</c:v>
                </c:pt>
                <c:pt idx="7">
                  <c:v>4981326</c:v>
                </c:pt>
                <c:pt idx="8">
                  <c:v>4266863</c:v>
                </c:pt>
                <c:pt idx="9">
                  <c:v>5143187</c:v>
                </c:pt>
                <c:pt idx="10">
                  <c:v>3904268</c:v>
                </c:pt>
                <c:pt idx="11">
                  <c:v>3229328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B58-4926-80C3-B0907C71B141}"/>
            </c:ext>
          </c:extLst>
        </c:ser>
        <c:ser>
          <c:idx val="3"/>
          <c:order val="3"/>
          <c:tx>
            <c:strRef>
              <c:f>nps_monthly_visits!$I$2:$I$3</c:f>
              <c:strCache>
                <c:ptCount val="1"/>
                <c:pt idx="0">
                  <c:v>Northeast </c:v>
                </c:pt>
              </c:strCache>
            </c:strRef>
          </c:tx>
          <c:spPr>
            <a:ln w="28575" cap="rnd">
              <a:solidFill>
                <a:schemeClr val="bg1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nps_monthly_visits!$I$4:$I$16</c:f>
              <c:numCache>
                <c:formatCode>0</c:formatCode>
                <c:ptCount val="12"/>
                <c:pt idx="0">
                  <c:v>1947731</c:v>
                </c:pt>
                <c:pt idx="1">
                  <c:v>2005639</c:v>
                </c:pt>
                <c:pt idx="2">
                  <c:v>2869927</c:v>
                </c:pt>
                <c:pt idx="3">
                  <c:v>3980785</c:v>
                </c:pt>
                <c:pt idx="4">
                  <c:v>5071565</c:v>
                </c:pt>
                <c:pt idx="5">
                  <c:v>6692040</c:v>
                </c:pt>
                <c:pt idx="6">
                  <c:v>7635125</c:v>
                </c:pt>
                <c:pt idx="7">
                  <c:v>7179280</c:v>
                </c:pt>
                <c:pt idx="8">
                  <c:v>5641273</c:v>
                </c:pt>
                <c:pt idx="9">
                  <c:v>5435200</c:v>
                </c:pt>
                <c:pt idx="10">
                  <c:v>3166449</c:v>
                </c:pt>
                <c:pt idx="11">
                  <c:v>2454372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B58-4926-80C3-B0907C71B141}"/>
            </c:ext>
          </c:extLst>
        </c:ser>
        <c:ser>
          <c:idx val="4"/>
          <c:order val="4"/>
          <c:tx>
            <c:strRef>
              <c:f>nps_monthly_visits!$J$2:$J$3</c:f>
              <c:strCache>
                <c:ptCount val="1"/>
                <c:pt idx="0">
                  <c:v>Pacific West </c:v>
                </c:pt>
              </c:strCache>
            </c:strRef>
          </c:tx>
          <c:spPr>
            <a:ln w="28575" cap="rnd">
              <a:solidFill>
                <a:schemeClr val="accent2">
                  <a:lumMod val="10000"/>
                  <a:lumOff val="9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nps_monthly_visits!$J$4:$J$16</c:f>
              <c:numCache>
                <c:formatCode>0</c:formatCode>
                <c:ptCount val="12"/>
                <c:pt idx="0">
                  <c:v>3289726</c:v>
                </c:pt>
                <c:pt idx="1">
                  <c:v>3326524</c:v>
                </c:pt>
                <c:pt idx="2">
                  <c:v>3862484</c:v>
                </c:pt>
                <c:pt idx="3">
                  <c:v>4478699</c:v>
                </c:pt>
                <c:pt idx="4">
                  <c:v>5255040</c:v>
                </c:pt>
                <c:pt idx="5">
                  <c:v>6007259</c:v>
                </c:pt>
                <c:pt idx="6">
                  <c:v>7047450</c:v>
                </c:pt>
                <c:pt idx="7">
                  <c:v>6539480</c:v>
                </c:pt>
                <c:pt idx="8">
                  <c:v>5667241</c:v>
                </c:pt>
                <c:pt idx="9">
                  <c:v>4843488</c:v>
                </c:pt>
                <c:pt idx="10">
                  <c:v>3780221</c:v>
                </c:pt>
                <c:pt idx="11">
                  <c:v>3500677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B58-4926-80C3-B0907C71B141}"/>
            </c:ext>
          </c:extLst>
        </c:ser>
        <c:ser>
          <c:idx val="5"/>
          <c:order val="5"/>
          <c:tx>
            <c:strRef>
              <c:f>nps_monthly_visits!$K$2:$K$3</c:f>
              <c:strCache>
                <c:ptCount val="1"/>
                <c:pt idx="0">
                  <c:v>Southeast 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nps_monthly_visits!$K$4:$K$16</c:f>
              <c:numCache>
                <c:formatCode>0</c:formatCode>
                <c:ptCount val="12"/>
                <c:pt idx="0">
                  <c:v>3869641</c:v>
                </c:pt>
                <c:pt idx="1">
                  <c:v>4305044</c:v>
                </c:pt>
                <c:pt idx="2">
                  <c:v>5503244</c:v>
                </c:pt>
                <c:pt idx="3">
                  <c:v>6039671</c:v>
                </c:pt>
                <c:pt idx="4">
                  <c:v>6731886</c:v>
                </c:pt>
                <c:pt idx="5">
                  <c:v>7660278</c:v>
                </c:pt>
                <c:pt idx="6">
                  <c:v>8163640</c:v>
                </c:pt>
                <c:pt idx="7">
                  <c:v>7075229</c:v>
                </c:pt>
                <c:pt idx="8">
                  <c:v>6933121</c:v>
                </c:pt>
                <c:pt idx="9">
                  <c:v>7644941</c:v>
                </c:pt>
                <c:pt idx="10">
                  <c:v>5320518</c:v>
                </c:pt>
                <c:pt idx="11">
                  <c:v>4424066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B58-4926-80C3-B0907C71B1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3715248"/>
        <c:axId val="553717768"/>
      </c:lineChart>
      <c:dateAx>
        <c:axId val="553715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7768"/>
        <c:crosses val="autoZero"/>
        <c:auto val="0"/>
        <c:lblOffset val="100"/>
        <c:baseTimeUnit val="days"/>
      </c:dateAx>
      <c:valAx>
        <c:axId val="55371776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524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9297530172522293"/>
          <c:y val="5.8992602163324109E-2"/>
          <c:w val="0.30702469827477707"/>
          <c:h val="0.34154787154977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nps_top_parks!$B$1</c:f>
              <c:strCache>
                <c:ptCount val="1"/>
                <c:pt idx="0">
                  <c:v>RecreationVisits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9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00A7-494A-8AAB-86AF9DBD761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>
                  <a:lumMod val="5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4-00A7-494A-8AAB-86AF9DBD761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00A7-494A-8AAB-86AF9DBD761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2-00A7-494A-8AAB-86AF9DBD761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00A7-494A-8AAB-86AF9DBD761F}"/>
              </c:ext>
            </c:extLst>
          </c:dPt>
          <c:cat>
            <c:strRef>
              <c:f>nps_top_parks!$A$2:$A$6</c:f>
              <c:strCache>
                <c:ptCount val="5"/>
                <c:pt idx="0">
                  <c:v>Rocky Mountain</c:v>
                </c:pt>
                <c:pt idx="1">
                  <c:v>Yellowstone</c:v>
                </c:pt>
                <c:pt idx="2">
                  <c:v>Zion</c:v>
                </c:pt>
                <c:pt idx="3">
                  <c:v>Grand Canyon</c:v>
                </c:pt>
                <c:pt idx="4">
                  <c:v>Great Smoky Mountains</c:v>
                </c:pt>
              </c:strCache>
            </c:strRef>
          </c:cat>
          <c:val>
            <c:numRef>
              <c:f>nps_top_parks!$B$2:$B$6</c:f>
              <c:numCache>
                <c:formatCode>General</c:formatCode>
                <c:ptCount val="5"/>
                <c:pt idx="0">
                  <c:v>4115837</c:v>
                </c:pt>
                <c:pt idx="1">
                  <c:v>4501382</c:v>
                </c:pt>
                <c:pt idx="2">
                  <c:v>4623238</c:v>
                </c:pt>
                <c:pt idx="3">
                  <c:v>4733705</c:v>
                </c:pt>
                <c:pt idx="4">
                  <c:v>13297647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40-44AA-B150-AEBB373228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82632592"/>
        <c:axId val="782632952"/>
        <c:axId val="0"/>
      </c:bar3DChart>
      <c:catAx>
        <c:axId val="782632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cap="none" spc="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632952"/>
        <c:crosses val="autoZero"/>
        <c:auto val="1"/>
        <c:lblAlgn val="ctr"/>
        <c:lblOffset val="100"/>
        <c:noMultiLvlLbl val="0"/>
      </c:catAx>
      <c:valAx>
        <c:axId val="7826329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632592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0.45167692283668487"/>
                <c:y val="0.83229867181340778"/>
              </c:manualLayout>
            </c:layout>
            <c:tx>
              <c:rich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cap="all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dirty="0">
                      <a:solidFill>
                        <a:schemeClr val="bg1"/>
                      </a:solidFill>
                    </a:rPr>
                    <a:t>Visits (Millions)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[nps_monthly_visits..xlsx]nps_monthly_visits!PivotTable16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781404036600686"/>
          <c:y val="0.35069247831496941"/>
          <c:w val="0.85593403967055126"/>
          <c:h val="0.41833937432824897"/>
        </c:manualLayout>
      </c:layout>
      <c:lineChart>
        <c:grouping val="standard"/>
        <c:varyColors val="0"/>
        <c:ser>
          <c:idx val="0"/>
          <c:order val="0"/>
          <c:tx>
            <c:strRef>
              <c:f>nps_monthly_visits!$F$2:$F$3</c:f>
              <c:strCache>
                <c:ptCount val="1"/>
                <c:pt idx="0">
                  <c:v>Intermountain 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nps_monthly_visits!$F$4:$F$16</c:f>
              <c:numCache>
                <c:formatCode>0</c:formatCode>
                <c:ptCount val="12"/>
                <c:pt idx="0">
                  <c:v>1543550</c:v>
                </c:pt>
                <c:pt idx="1">
                  <c:v>1779714</c:v>
                </c:pt>
                <c:pt idx="2">
                  <c:v>3102198</c:v>
                </c:pt>
                <c:pt idx="3">
                  <c:v>4009751</c:v>
                </c:pt>
                <c:pt idx="4">
                  <c:v>5654854</c:v>
                </c:pt>
                <c:pt idx="5">
                  <c:v>7766566</c:v>
                </c:pt>
                <c:pt idx="6">
                  <c:v>8363181</c:v>
                </c:pt>
                <c:pt idx="7">
                  <c:v>7159873</c:v>
                </c:pt>
                <c:pt idx="8">
                  <c:v>6829884</c:v>
                </c:pt>
                <c:pt idx="9">
                  <c:v>4775800</c:v>
                </c:pt>
                <c:pt idx="10">
                  <c:v>2369396</c:v>
                </c:pt>
                <c:pt idx="11">
                  <c:v>1987478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58-4926-80C3-B0907C71B141}"/>
            </c:ext>
          </c:extLst>
        </c:ser>
        <c:ser>
          <c:idx val="1"/>
          <c:order val="1"/>
          <c:tx>
            <c:strRef>
              <c:f>nps_monthly_visits!$G$2:$G$3</c:f>
              <c:strCache>
                <c:ptCount val="1"/>
                <c:pt idx="0">
                  <c:v>Midwest </c:v>
                </c:pt>
              </c:strCache>
            </c:strRef>
          </c:tx>
          <c:spPr>
            <a:ln w="28575" cap="rnd">
              <a:solidFill>
                <a:schemeClr val="accent2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nps_monthly_visits!$G$4:$G$16</c:f>
              <c:numCache>
                <c:formatCode>0</c:formatCode>
                <c:ptCount val="12"/>
                <c:pt idx="0">
                  <c:v>652289</c:v>
                </c:pt>
                <c:pt idx="1">
                  <c:v>808000</c:v>
                </c:pt>
                <c:pt idx="2">
                  <c:v>1244696</c:v>
                </c:pt>
                <c:pt idx="3">
                  <c:v>1462887</c:v>
                </c:pt>
                <c:pt idx="4">
                  <c:v>2569181</c:v>
                </c:pt>
                <c:pt idx="5">
                  <c:v>4040237</c:v>
                </c:pt>
                <c:pt idx="6">
                  <c:v>4902933</c:v>
                </c:pt>
                <c:pt idx="7">
                  <c:v>3823649</c:v>
                </c:pt>
                <c:pt idx="8">
                  <c:v>2631784</c:v>
                </c:pt>
                <c:pt idx="9">
                  <c:v>1670428</c:v>
                </c:pt>
                <c:pt idx="10">
                  <c:v>889186</c:v>
                </c:pt>
                <c:pt idx="11">
                  <c:v>687461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58-4926-80C3-B0907C71B141}"/>
            </c:ext>
          </c:extLst>
        </c:ser>
        <c:ser>
          <c:idx val="2"/>
          <c:order val="2"/>
          <c:tx>
            <c:strRef>
              <c:f>nps_monthly_visits!$H$2:$H$3</c:f>
              <c:strCache>
                <c:ptCount val="1"/>
                <c:pt idx="0">
                  <c:v>National Capital </c:v>
                </c:pt>
              </c:strCache>
            </c:strRef>
          </c:tx>
          <c:spPr>
            <a:ln w="28575" cap="rnd">
              <a:solidFill>
                <a:schemeClr val="accent5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nps_monthly_visits!$H$4:$H$16</c:f>
              <c:numCache>
                <c:formatCode>0</c:formatCode>
                <c:ptCount val="12"/>
                <c:pt idx="0">
                  <c:v>2326232</c:v>
                </c:pt>
                <c:pt idx="1">
                  <c:v>2664075</c:v>
                </c:pt>
                <c:pt idx="2">
                  <c:v>5621369</c:v>
                </c:pt>
                <c:pt idx="3">
                  <c:v>6373152</c:v>
                </c:pt>
                <c:pt idx="4">
                  <c:v>6188326</c:v>
                </c:pt>
                <c:pt idx="5">
                  <c:v>5910308</c:v>
                </c:pt>
                <c:pt idx="6">
                  <c:v>5561473</c:v>
                </c:pt>
                <c:pt idx="7">
                  <c:v>4981326</c:v>
                </c:pt>
                <c:pt idx="8">
                  <c:v>4266863</c:v>
                </c:pt>
                <c:pt idx="9">
                  <c:v>5143187</c:v>
                </c:pt>
                <c:pt idx="10">
                  <c:v>3904268</c:v>
                </c:pt>
                <c:pt idx="11">
                  <c:v>3229328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B58-4926-80C3-B0907C71B141}"/>
            </c:ext>
          </c:extLst>
        </c:ser>
        <c:ser>
          <c:idx val="3"/>
          <c:order val="3"/>
          <c:tx>
            <c:strRef>
              <c:f>nps_monthly_visits!$I$2:$I$3</c:f>
              <c:strCache>
                <c:ptCount val="1"/>
                <c:pt idx="0">
                  <c:v>Northeast </c:v>
                </c:pt>
              </c:strCache>
            </c:strRef>
          </c:tx>
          <c:spPr>
            <a:ln w="28575" cap="rnd">
              <a:solidFill>
                <a:schemeClr val="bg1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nps_monthly_visits!$I$4:$I$16</c:f>
              <c:numCache>
                <c:formatCode>0</c:formatCode>
                <c:ptCount val="12"/>
                <c:pt idx="0">
                  <c:v>1947731</c:v>
                </c:pt>
                <c:pt idx="1">
                  <c:v>2005639</c:v>
                </c:pt>
                <c:pt idx="2">
                  <c:v>2869927</c:v>
                </c:pt>
                <c:pt idx="3">
                  <c:v>3980785</c:v>
                </c:pt>
                <c:pt idx="4">
                  <c:v>5071565</c:v>
                </c:pt>
                <c:pt idx="5">
                  <c:v>6692040</c:v>
                </c:pt>
                <c:pt idx="6">
                  <c:v>7635125</c:v>
                </c:pt>
                <c:pt idx="7">
                  <c:v>7179280</c:v>
                </c:pt>
                <c:pt idx="8">
                  <c:v>5641273</c:v>
                </c:pt>
                <c:pt idx="9">
                  <c:v>5435200</c:v>
                </c:pt>
                <c:pt idx="10">
                  <c:v>3166449</c:v>
                </c:pt>
                <c:pt idx="11">
                  <c:v>2454372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B58-4926-80C3-B0907C71B141}"/>
            </c:ext>
          </c:extLst>
        </c:ser>
        <c:ser>
          <c:idx val="4"/>
          <c:order val="4"/>
          <c:tx>
            <c:strRef>
              <c:f>nps_monthly_visits!$J$2:$J$3</c:f>
              <c:strCache>
                <c:ptCount val="1"/>
                <c:pt idx="0">
                  <c:v>Pacific West </c:v>
                </c:pt>
              </c:strCache>
            </c:strRef>
          </c:tx>
          <c:spPr>
            <a:ln w="28575" cap="rnd">
              <a:solidFill>
                <a:schemeClr val="accent2">
                  <a:lumMod val="10000"/>
                  <a:lumOff val="9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nps_monthly_visits!$J$4:$J$16</c:f>
              <c:numCache>
                <c:formatCode>0</c:formatCode>
                <c:ptCount val="12"/>
                <c:pt idx="0">
                  <c:v>3289726</c:v>
                </c:pt>
                <c:pt idx="1">
                  <c:v>3326524</c:v>
                </c:pt>
                <c:pt idx="2">
                  <c:v>3862484</c:v>
                </c:pt>
                <c:pt idx="3">
                  <c:v>4478699</c:v>
                </c:pt>
                <c:pt idx="4">
                  <c:v>5255040</c:v>
                </c:pt>
                <c:pt idx="5">
                  <c:v>6007259</c:v>
                </c:pt>
                <c:pt idx="6">
                  <c:v>7047450</c:v>
                </c:pt>
                <c:pt idx="7">
                  <c:v>6539480</c:v>
                </c:pt>
                <c:pt idx="8">
                  <c:v>5667241</c:v>
                </c:pt>
                <c:pt idx="9">
                  <c:v>4843488</c:v>
                </c:pt>
                <c:pt idx="10">
                  <c:v>3780221</c:v>
                </c:pt>
                <c:pt idx="11">
                  <c:v>3500677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B58-4926-80C3-B0907C71B141}"/>
            </c:ext>
          </c:extLst>
        </c:ser>
        <c:ser>
          <c:idx val="5"/>
          <c:order val="5"/>
          <c:tx>
            <c:strRef>
              <c:f>nps_monthly_visits!$K$2:$K$3</c:f>
              <c:strCache>
                <c:ptCount val="1"/>
                <c:pt idx="0">
                  <c:v>Southeast 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nps_monthly_visits!$K$4:$K$16</c:f>
              <c:numCache>
                <c:formatCode>0</c:formatCode>
                <c:ptCount val="12"/>
                <c:pt idx="0">
                  <c:v>3869641</c:v>
                </c:pt>
                <c:pt idx="1">
                  <c:v>4305044</c:v>
                </c:pt>
                <c:pt idx="2">
                  <c:v>5503244</c:v>
                </c:pt>
                <c:pt idx="3">
                  <c:v>6039671</c:v>
                </c:pt>
                <c:pt idx="4">
                  <c:v>6731886</c:v>
                </c:pt>
                <c:pt idx="5">
                  <c:v>7660278</c:v>
                </c:pt>
                <c:pt idx="6">
                  <c:v>8163640</c:v>
                </c:pt>
                <c:pt idx="7">
                  <c:v>7075229</c:v>
                </c:pt>
                <c:pt idx="8">
                  <c:v>6933121</c:v>
                </c:pt>
                <c:pt idx="9">
                  <c:v>7644941</c:v>
                </c:pt>
                <c:pt idx="10">
                  <c:v>5320518</c:v>
                </c:pt>
                <c:pt idx="11">
                  <c:v>4424066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B58-4926-80C3-B0907C71B1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3715248"/>
        <c:axId val="553717768"/>
      </c:lineChart>
      <c:dateAx>
        <c:axId val="553715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7768"/>
        <c:crosses val="autoZero"/>
        <c:auto val="0"/>
        <c:lblOffset val="100"/>
        <c:baseTimeUnit val="days"/>
      </c:dateAx>
      <c:valAx>
        <c:axId val="55371776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524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9297530172522293"/>
          <c:y val="5.8992602163324109E-2"/>
          <c:w val="0.30702469827477707"/>
          <c:h val="0.34154787154977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nps_top_parks!$B$1</c:f>
              <c:strCache>
                <c:ptCount val="1"/>
                <c:pt idx="0">
                  <c:v>RecreationVisits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9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00A7-494A-8AAB-86AF9DBD761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>
                  <a:lumMod val="5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4-00A7-494A-8AAB-86AF9DBD761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00A7-494A-8AAB-86AF9DBD761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2-00A7-494A-8AAB-86AF9DBD761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00A7-494A-8AAB-86AF9DBD761F}"/>
              </c:ext>
            </c:extLst>
          </c:dPt>
          <c:cat>
            <c:strRef>
              <c:f>nps_top_parks!$A$2:$A$6</c:f>
              <c:strCache>
                <c:ptCount val="5"/>
                <c:pt idx="0">
                  <c:v>Rocky Mountain</c:v>
                </c:pt>
                <c:pt idx="1">
                  <c:v>Yellowstone</c:v>
                </c:pt>
                <c:pt idx="2">
                  <c:v>Zion</c:v>
                </c:pt>
                <c:pt idx="3">
                  <c:v>Grand Canyon</c:v>
                </c:pt>
                <c:pt idx="4">
                  <c:v>Great Smoky Mountains</c:v>
                </c:pt>
              </c:strCache>
            </c:strRef>
          </c:cat>
          <c:val>
            <c:numRef>
              <c:f>nps_top_parks!$B$2:$B$6</c:f>
              <c:numCache>
                <c:formatCode>General</c:formatCode>
                <c:ptCount val="5"/>
                <c:pt idx="0">
                  <c:v>4115837</c:v>
                </c:pt>
                <c:pt idx="1">
                  <c:v>4501382</c:v>
                </c:pt>
                <c:pt idx="2">
                  <c:v>4623238</c:v>
                </c:pt>
                <c:pt idx="3">
                  <c:v>4733705</c:v>
                </c:pt>
                <c:pt idx="4">
                  <c:v>13297647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40-44AA-B150-AEBB373228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82632592"/>
        <c:axId val="782632952"/>
        <c:axId val="0"/>
      </c:bar3DChart>
      <c:catAx>
        <c:axId val="782632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cap="none" spc="0" normalizeH="0" baseline="0">
                <a:solidFill>
                  <a:schemeClr val="accent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632952"/>
        <c:crosses val="autoZero"/>
        <c:auto val="1"/>
        <c:lblAlgn val="ctr"/>
        <c:lblOffset val="100"/>
        <c:noMultiLvlLbl val="0"/>
      </c:catAx>
      <c:valAx>
        <c:axId val="7826329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632592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0.45167692283668487"/>
                <c:y val="0.83229867181340778"/>
              </c:manualLayout>
            </c:layout>
            <c:tx>
              <c:rich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cap="all" baseline="0">
                      <a:solidFill>
                        <a:schemeClr val="accent2">
                          <a:lumMod val="10000"/>
                          <a:lumOff val="9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dirty="0">
                      <a:solidFill>
                        <a:schemeClr val="accent2">
                          <a:lumMod val="10000"/>
                          <a:lumOff val="90000"/>
                        </a:schemeClr>
                      </a:solidFill>
                    </a:rPr>
                    <a:t>Visits (Millions)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accent2">
                        <a:lumMod val="10000"/>
                        <a:lumOff val="9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[nps_monthly_visits..xlsx]nps_monthly_visits!PivotTable16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781404036600686"/>
          <c:y val="0.35069247831496941"/>
          <c:w val="0.85593403967055126"/>
          <c:h val="0.41833937432824897"/>
        </c:manualLayout>
      </c:layout>
      <c:lineChart>
        <c:grouping val="standard"/>
        <c:varyColors val="0"/>
        <c:ser>
          <c:idx val="0"/>
          <c:order val="0"/>
          <c:tx>
            <c:strRef>
              <c:f>nps_monthly_visits!$F$2:$F$3</c:f>
              <c:strCache>
                <c:ptCount val="1"/>
                <c:pt idx="0">
                  <c:v>Intermountain 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nps_monthly_visits!$F$4:$F$16</c:f>
              <c:numCache>
                <c:formatCode>0</c:formatCode>
                <c:ptCount val="12"/>
                <c:pt idx="0">
                  <c:v>1543550</c:v>
                </c:pt>
                <c:pt idx="1">
                  <c:v>1779714</c:v>
                </c:pt>
                <c:pt idx="2">
                  <c:v>3102198</c:v>
                </c:pt>
                <c:pt idx="3">
                  <c:v>4009751</c:v>
                </c:pt>
                <c:pt idx="4">
                  <c:v>5654854</c:v>
                </c:pt>
                <c:pt idx="5">
                  <c:v>7766566</c:v>
                </c:pt>
                <c:pt idx="6">
                  <c:v>8363181</c:v>
                </c:pt>
                <c:pt idx="7">
                  <c:v>7159873</c:v>
                </c:pt>
                <c:pt idx="8">
                  <c:v>6829884</c:v>
                </c:pt>
                <c:pt idx="9">
                  <c:v>4775800</c:v>
                </c:pt>
                <c:pt idx="10">
                  <c:v>2369396</c:v>
                </c:pt>
                <c:pt idx="11">
                  <c:v>1987478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58-4926-80C3-B0907C71B141}"/>
            </c:ext>
          </c:extLst>
        </c:ser>
        <c:ser>
          <c:idx val="1"/>
          <c:order val="1"/>
          <c:tx>
            <c:strRef>
              <c:f>nps_monthly_visits!$G$2:$G$3</c:f>
              <c:strCache>
                <c:ptCount val="1"/>
                <c:pt idx="0">
                  <c:v>Midwest </c:v>
                </c:pt>
              </c:strCache>
            </c:strRef>
          </c:tx>
          <c:spPr>
            <a:ln w="28575" cap="rnd">
              <a:solidFill>
                <a:schemeClr val="accent2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nps_monthly_visits!$G$4:$G$16</c:f>
              <c:numCache>
                <c:formatCode>0</c:formatCode>
                <c:ptCount val="12"/>
                <c:pt idx="0">
                  <c:v>652289</c:v>
                </c:pt>
                <c:pt idx="1">
                  <c:v>808000</c:v>
                </c:pt>
                <c:pt idx="2">
                  <c:v>1244696</c:v>
                </c:pt>
                <c:pt idx="3">
                  <c:v>1462887</c:v>
                </c:pt>
                <c:pt idx="4">
                  <c:v>2569181</c:v>
                </c:pt>
                <c:pt idx="5">
                  <c:v>4040237</c:v>
                </c:pt>
                <c:pt idx="6">
                  <c:v>4902933</c:v>
                </c:pt>
                <c:pt idx="7">
                  <c:v>3823649</c:v>
                </c:pt>
                <c:pt idx="8">
                  <c:v>2631784</c:v>
                </c:pt>
                <c:pt idx="9">
                  <c:v>1670428</c:v>
                </c:pt>
                <c:pt idx="10">
                  <c:v>889186</c:v>
                </c:pt>
                <c:pt idx="11">
                  <c:v>687461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58-4926-80C3-B0907C71B141}"/>
            </c:ext>
          </c:extLst>
        </c:ser>
        <c:ser>
          <c:idx val="2"/>
          <c:order val="2"/>
          <c:tx>
            <c:strRef>
              <c:f>nps_monthly_visits!$H$2:$H$3</c:f>
              <c:strCache>
                <c:ptCount val="1"/>
                <c:pt idx="0">
                  <c:v>National Capital </c:v>
                </c:pt>
              </c:strCache>
            </c:strRef>
          </c:tx>
          <c:spPr>
            <a:ln w="28575" cap="rnd">
              <a:solidFill>
                <a:schemeClr val="accent5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nps_monthly_visits!$H$4:$H$16</c:f>
              <c:numCache>
                <c:formatCode>0</c:formatCode>
                <c:ptCount val="12"/>
                <c:pt idx="0">
                  <c:v>2326232</c:v>
                </c:pt>
                <c:pt idx="1">
                  <c:v>2664075</c:v>
                </c:pt>
                <c:pt idx="2">
                  <c:v>5621369</c:v>
                </c:pt>
                <c:pt idx="3">
                  <c:v>6373152</c:v>
                </c:pt>
                <c:pt idx="4">
                  <c:v>6188326</c:v>
                </c:pt>
                <c:pt idx="5">
                  <c:v>5910308</c:v>
                </c:pt>
                <c:pt idx="6">
                  <c:v>5561473</c:v>
                </c:pt>
                <c:pt idx="7">
                  <c:v>4981326</c:v>
                </c:pt>
                <c:pt idx="8">
                  <c:v>4266863</c:v>
                </c:pt>
                <c:pt idx="9">
                  <c:v>5143187</c:v>
                </c:pt>
                <c:pt idx="10">
                  <c:v>3904268</c:v>
                </c:pt>
                <c:pt idx="11">
                  <c:v>3229328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B58-4926-80C3-B0907C71B141}"/>
            </c:ext>
          </c:extLst>
        </c:ser>
        <c:ser>
          <c:idx val="3"/>
          <c:order val="3"/>
          <c:tx>
            <c:strRef>
              <c:f>nps_monthly_visits!$I$2:$I$3</c:f>
              <c:strCache>
                <c:ptCount val="1"/>
                <c:pt idx="0">
                  <c:v>Northeast </c:v>
                </c:pt>
              </c:strCache>
            </c:strRef>
          </c:tx>
          <c:spPr>
            <a:ln w="28575" cap="rnd">
              <a:solidFill>
                <a:schemeClr val="bg1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nps_monthly_visits!$I$4:$I$16</c:f>
              <c:numCache>
                <c:formatCode>0</c:formatCode>
                <c:ptCount val="12"/>
                <c:pt idx="0">
                  <c:v>1947731</c:v>
                </c:pt>
                <c:pt idx="1">
                  <c:v>2005639</c:v>
                </c:pt>
                <c:pt idx="2">
                  <c:v>2869927</c:v>
                </c:pt>
                <c:pt idx="3">
                  <c:v>3980785</c:v>
                </c:pt>
                <c:pt idx="4">
                  <c:v>5071565</c:v>
                </c:pt>
                <c:pt idx="5">
                  <c:v>6692040</c:v>
                </c:pt>
                <c:pt idx="6">
                  <c:v>7635125</c:v>
                </c:pt>
                <c:pt idx="7">
                  <c:v>7179280</c:v>
                </c:pt>
                <c:pt idx="8">
                  <c:v>5641273</c:v>
                </c:pt>
                <c:pt idx="9">
                  <c:v>5435200</c:v>
                </c:pt>
                <c:pt idx="10">
                  <c:v>3166449</c:v>
                </c:pt>
                <c:pt idx="11">
                  <c:v>2454372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B58-4926-80C3-B0907C71B141}"/>
            </c:ext>
          </c:extLst>
        </c:ser>
        <c:ser>
          <c:idx val="4"/>
          <c:order val="4"/>
          <c:tx>
            <c:strRef>
              <c:f>nps_monthly_visits!$J$2:$J$3</c:f>
              <c:strCache>
                <c:ptCount val="1"/>
                <c:pt idx="0">
                  <c:v>Pacific West </c:v>
                </c:pt>
              </c:strCache>
            </c:strRef>
          </c:tx>
          <c:spPr>
            <a:ln w="28575" cap="rnd">
              <a:solidFill>
                <a:schemeClr val="accent2">
                  <a:lumMod val="10000"/>
                  <a:lumOff val="9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nps_monthly_visits!$J$4:$J$16</c:f>
              <c:numCache>
                <c:formatCode>0</c:formatCode>
                <c:ptCount val="12"/>
                <c:pt idx="0">
                  <c:v>3289726</c:v>
                </c:pt>
                <c:pt idx="1">
                  <c:v>3326524</c:v>
                </c:pt>
                <c:pt idx="2">
                  <c:v>3862484</c:v>
                </c:pt>
                <c:pt idx="3">
                  <c:v>4478699</c:v>
                </c:pt>
                <c:pt idx="4">
                  <c:v>5255040</c:v>
                </c:pt>
                <c:pt idx="5">
                  <c:v>6007259</c:v>
                </c:pt>
                <c:pt idx="6">
                  <c:v>7047450</c:v>
                </c:pt>
                <c:pt idx="7">
                  <c:v>6539480</c:v>
                </c:pt>
                <c:pt idx="8">
                  <c:v>5667241</c:v>
                </c:pt>
                <c:pt idx="9">
                  <c:v>4843488</c:v>
                </c:pt>
                <c:pt idx="10">
                  <c:v>3780221</c:v>
                </c:pt>
                <c:pt idx="11">
                  <c:v>3500677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B58-4926-80C3-B0907C71B141}"/>
            </c:ext>
          </c:extLst>
        </c:ser>
        <c:ser>
          <c:idx val="5"/>
          <c:order val="5"/>
          <c:tx>
            <c:strRef>
              <c:f>nps_monthly_visits!$K$2:$K$3</c:f>
              <c:strCache>
                <c:ptCount val="1"/>
                <c:pt idx="0">
                  <c:v>Southeast 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nps_monthly_visits!$K$4:$K$16</c:f>
              <c:numCache>
                <c:formatCode>0</c:formatCode>
                <c:ptCount val="12"/>
                <c:pt idx="0">
                  <c:v>3869641</c:v>
                </c:pt>
                <c:pt idx="1">
                  <c:v>4305044</c:v>
                </c:pt>
                <c:pt idx="2">
                  <c:v>5503244</c:v>
                </c:pt>
                <c:pt idx="3">
                  <c:v>6039671</c:v>
                </c:pt>
                <c:pt idx="4">
                  <c:v>6731886</c:v>
                </c:pt>
                <c:pt idx="5">
                  <c:v>7660278</c:v>
                </c:pt>
                <c:pt idx="6">
                  <c:v>8163640</c:v>
                </c:pt>
                <c:pt idx="7">
                  <c:v>7075229</c:v>
                </c:pt>
                <c:pt idx="8">
                  <c:v>6933121</c:v>
                </c:pt>
                <c:pt idx="9">
                  <c:v>7644941</c:v>
                </c:pt>
                <c:pt idx="10">
                  <c:v>5320518</c:v>
                </c:pt>
                <c:pt idx="11">
                  <c:v>4424066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B58-4926-80C3-B0907C71B1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3715248"/>
        <c:axId val="553717768"/>
      </c:lineChart>
      <c:dateAx>
        <c:axId val="553715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7768"/>
        <c:crosses val="autoZero"/>
        <c:auto val="0"/>
        <c:lblOffset val="100"/>
        <c:baseTimeUnit val="days"/>
      </c:dateAx>
      <c:valAx>
        <c:axId val="55371776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524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9297530172522293"/>
          <c:y val="5.8992602163324109E-2"/>
          <c:w val="0.30702469827477707"/>
          <c:h val="0.34154787154977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nps_top_parks!$B$1</c:f>
              <c:strCache>
                <c:ptCount val="1"/>
                <c:pt idx="0">
                  <c:v>RecreationVisits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9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00A7-494A-8AAB-86AF9DBD761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>
                  <a:lumMod val="5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4-00A7-494A-8AAB-86AF9DBD761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00A7-494A-8AAB-86AF9DBD761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2-00A7-494A-8AAB-86AF9DBD761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00A7-494A-8AAB-86AF9DBD761F}"/>
              </c:ext>
            </c:extLst>
          </c:dPt>
          <c:cat>
            <c:strRef>
              <c:f>nps_top_parks!$A$2:$A$6</c:f>
              <c:strCache>
                <c:ptCount val="5"/>
                <c:pt idx="0">
                  <c:v>Rocky Mountain</c:v>
                </c:pt>
                <c:pt idx="1">
                  <c:v>Yellowstone</c:v>
                </c:pt>
                <c:pt idx="2">
                  <c:v>Zion</c:v>
                </c:pt>
                <c:pt idx="3">
                  <c:v>Grand Canyon</c:v>
                </c:pt>
                <c:pt idx="4">
                  <c:v>Great Smoky Mountains</c:v>
                </c:pt>
              </c:strCache>
            </c:strRef>
          </c:cat>
          <c:val>
            <c:numRef>
              <c:f>nps_top_parks!$B$2:$B$6</c:f>
              <c:numCache>
                <c:formatCode>General</c:formatCode>
                <c:ptCount val="5"/>
                <c:pt idx="0">
                  <c:v>4115837</c:v>
                </c:pt>
                <c:pt idx="1">
                  <c:v>4501382</c:v>
                </c:pt>
                <c:pt idx="2">
                  <c:v>4623238</c:v>
                </c:pt>
                <c:pt idx="3">
                  <c:v>4733705</c:v>
                </c:pt>
                <c:pt idx="4">
                  <c:v>13297647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40-44AA-B150-AEBB373228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82632592"/>
        <c:axId val="782632952"/>
        <c:axId val="0"/>
      </c:bar3DChart>
      <c:catAx>
        <c:axId val="782632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cap="none" spc="0" normalizeH="0" baseline="0">
                <a:solidFill>
                  <a:schemeClr val="accent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632952"/>
        <c:crosses val="autoZero"/>
        <c:auto val="1"/>
        <c:lblAlgn val="ctr"/>
        <c:lblOffset val="100"/>
        <c:noMultiLvlLbl val="0"/>
      </c:catAx>
      <c:valAx>
        <c:axId val="7826329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632592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0.45167692283668487"/>
                <c:y val="0.83229867181340778"/>
              </c:manualLayout>
            </c:layout>
            <c:tx>
              <c:rich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cap="all" baseline="0">
                      <a:solidFill>
                        <a:schemeClr val="accent2">
                          <a:lumMod val="10000"/>
                          <a:lumOff val="9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dirty="0">
                      <a:solidFill>
                        <a:schemeClr val="accent2">
                          <a:lumMod val="10000"/>
                          <a:lumOff val="90000"/>
                        </a:schemeClr>
                      </a:solidFill>
                    </a:rPr>
                    <a:t>Visits (Millions)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accent2">
                        <a:lumMod val="10000"/>
                        <a:lumOff val="9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[nps_monthly_visits..xlsx]nps_monthly_visits!PivotTable16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781404036600686"/>
          <c:y val="0.35069247831496941"/>
          <c:w val="0.85593403967055126"/>
          <c:h val="0.41833937432824897"/>
        </c:manualLayout>
      </c:layout>
      <c:lineChart>
        <c:grouping val="standard"/>
        <c:varyColors val="0"/>
        <c:ser>
          <c:idx val="0"/>
          <c:order val="0"/>
          <c:tx>
            <c:strRef>
              <c:f>nps_monthly_visits!$F$2:$F$3</c:f>
              <c:strCache>
                <c:ptCount val="1"/>
                <c:pt idx="0">
                  <c:v>Intermountain 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nps_monthly_visits!$F$4:$F$16</c:f>
              <c:numCache>
                <c:formatCode>0</c:formatCode>
                <c:ptCount val="12"/>
                <c:pt idx="0">
                  <c:v>1543550</c:v>
                </c:pt>
                <c:pt idx="1">
                  <c:v>1779714</c:v>
                </c:pt>
                <c:pt idx="2">
                  <c:v>3102198</c:v>
                </c:pt>
                <c:pt idx="3">
                  <c:v>4009751</c:v>
                </c:pt>
                <c:pt idx="4">
                  <c:v>5654854</c:v>
                </c:pt>
                <c:pt idx="5">
                  <c:v>7766566</c:v>
                </c:pt>
                <c:pt idx="6">
                  <c:v>8363181</c:v>
                </c:pt>
                <c:pt idx="7">
                  <c:v>7159873</c:v>
                </c:pt>
                <c:pt idx="8">
                  <c:v>6829884</c:v>
                </c:pt>
                <c:pt idx="9">
                  <c:v>4775800</c:v>
                </c:pt>
                <c:pt idx="10">
                  <c:v>2369396</c:v>
                </c:pt>
                <c:pt idx="11">
                  <c:v>1987478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58-4926-80C3-B0907C71B141}"/>
            </c:ext>
          </c:extLst>
        </c:ser>
        <c:ser>
          <c:idx val="1"/>
          <c:order val="1"/>
          <c:tx>
            <c:strRef>
              <c:f>nps_monthly_visits!$G$2:$G$3</c:f>
              <c:strCache>
                <c:ptCount val="1"/>
                <c:pt idx="0">
                  <c:v>Midwest </c:v>
                </c:pt>
              </c:strCache>
            </c:strRef>
          </c:tx>
          <c:spPr>
            <a:ln w="28575" cap="rnd">
              <a:solidFill>
                <a:schemeClr val="accent2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nps_monthly_visits!$G$4:$G$16</c:f>
              <c:numCache>
                <c:formatCode>0</c:formatCode>
                <c:ptCount val="12"/>
                <c:pt idx="0">
                  <c:v>652289</c:v>
                </c:pt>
                <c:pt idx="1">
                  <c:v>808000</c:v>
                </c:pt>
                <c:pt idx="2">
                  <c:v>1244696</c:v>
                </c:pt>
                <c:pt idx="3">
                  <c:v>1462887</c:v>
                </c:pt>
                <c:pt idx="4">
                  <c:v>2569181</c:v>
                </c:pt>
                <c:pt idx="5">
                  <c:v>4040237</c:v>
                </c:pt>
                <c:pt idx="6">
                  <c:v>4902933</c:v>
                </c:pt>
                <c:pt idx="7">
                  <c:v>3823649</c:v>
                </c:pt>
                <c:pt idx="8">
                  <c:v>2631784</c:v>
                </c:pt>
                <c:pt idx="9">
                  <c:v>1670428</c:v>
                </c:pt>
                <c:pt idx="10">
                  <c:v>889186</c:v>
                </c:pt>
                <c:pt idx="11">
                  <c:v>687461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58-4926-80C3-B0907C71B141}"/>
            </c:ext>
          </c:extLst>
        </c:ser>
        <c:ser>
          <c:idx val="2"/>
          <c:order val="2"/>
          <c:tx>
            <c:strRef>
              <c:f>nps_monthly_visits!$H$2:$H$3</c:f>
              <c:strCache>
                <c:ptCount val="1"/>
                <c:pt idx="0">
                  <c:v>National Capital </c:v>
                </c:pt>
              </c:strCache>
            </c:strRef>
          </c:tx>
          <c:spPr>
            <a:ln w="28575" cap="rnd">
              <a:solidFill>
                <a:schemeClr val="accent5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nps_monthly_visits!$H$4:$H$16</c:f>
              <c:numCache>
                <c:formatCode>0</c:formatCode>
                <c:ptCount val="12"/>
                <c:pt idx="0">
                  <c:v>2326232</c:v>
                </c:pt>
                <c:pt idx="1">
                  <c:v>2664075</c:v>
                </c:pt>
                <c:pt idx="2">
                  <c:v>5621369</c:v>
                </c:pt>
                <c:pt idx="3">
                  <c:v>6373152</c:v>
                </c:pt>
                <c:pt idx="4">
                  <c:v>6188326</c:v>
                </c:pt>
                <c:pt idx="5">
                  <c:v>5910308</c:v>
                </c:pt>
                <c:pt idx="6">
                  <c:v>5561473</c:v>
                </c:pt>
                <c:pt idx="7">
                  <c:v>4981326</c:v>
                </c:pt>
                <c:pt idx="8">
                  <c:v>4266863</c:v>
                </c:pt>
                <c:pt idx="9">
                  <c:v>5143187</c:v>
                </c:pt>
                <c:pt idx="10">
                  <c:v>3904268</c:v>
                </c:pt>
                <c:pt idx="11">
                  <c:v>3229328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B58-4926-80C3-B0907C71B141}"/>
            </c:ext>
          </c:extLst>
        </c:ser>
        <c:ser>
          <c:idx val="3"/>
          <c:order val="3"/>
          <c:tx>
            <c:strRef>
              <c:f>nps_monthly_visits!$I$2:$I$3</c:f>
              <c:strCache>
                <c:ptCount val="1"/>
                <c:pt idx="0">
                  <c:v>Northeast </c:v>
                </c:pt>
              </c:strCache>
            </c:strRef>
          </c:tx>
          <c:spPr>
            <a:ln w="28575" cap="rnd">
              <a:solidFill>
                <a:schemeClr val="bg1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nps_monthly_visits!$I$4:$I$16</c:f>
              <c:numCache>
                <c:formatCode>0</c:formatCode>
                <c:ptCount val="12"/>
                <c:pt idx="0">
                  <c:v>1947731</c:v>
                </c:pt>
                <c:pt idx="1">
                  <c:v>2005639</c:v>
                </c:pt>
                <c:pt idx="2">
                  <c:v>2869927</c:v>
                </c:pt>
                <c:pt idx="3">
                  <c:v>3980785</c:v>
                </c:pt>
                <c:pt idx="4">
                  <c:v>5071565</c:v>
                </c:pt>
                <c:pt idx="5">
                  <c:v>6692040</c:v>
                </c:pt>
                <c:pt idx="6">
                  <c:v>7635125</c:v>
                </c:pt>
                <c:pt idx="7">
                  <c:v>7179280</c:v>
                </c:pt>
                <c:pt idx="8">
                  <c:v>5641273</c:v>
                </c:pt>
                <c:pt idx="9">
                  <c:v>5435200</c:v>
                </c:pt>
                <c:pt idx="10">
                  <c:v>3166449</c:v>
                </c:pt>
                <c:pt idx="11">
                  <c:v>2454372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B58-4926-80C3-B0907C71B141}"/>
            </c:ext>
          </c:extLst>
        </c:ser>
        <c:ser>
          <c:idx val="4"/>
          <c:order val="4"/>
          <c:tx>
            <c:strRef>
              <c:f>nps_monthly_visits!$J$2:$J$3</c:f>
              <c:strCache>
                <c:ptCount val="1"/>
                <c:pt idx="0">
                  <c:v>Pacific West </c:v>
                </c:pt>
              </c:strCache>
            </c:strRef>
          </c:tx>
          <c:spPr>
            <a:ln w="28575" cap="rnd">
              <a:solidFill>
                <a:schemeClr val="accent2">
                  <a:lumMod val="10000"/>
                  <a:lumOff val="9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nps_monthly_visits!$J$4:$J$16</c:f>
              <c:numCache>
                <c:formatCode>0</c:formatCode>
                <c:ptCount val="12"/>
                <c:pt idx="0">
                  <c:v>3289726</c:v>
                </c:pt>
                <c:pt idx="1">
                  <c:v>3326524</c:v>
                </c:pt>
                <c:pt idx="2">
                  <c:v>3862484</c:v>
                </c:pt>
                <c:pt idx="3">
                  <c:v>4478699</c:v>
                </c:pt>
                <c:pt idx="4">
                  <c:v>5255040</c:v>
                </c:pt>
                <c:pt idx="5">
                  <c:v>6007259</c:v>
                </c:pt>
                <c:pt idx="6">
                  <c:v>7047450</c:v>
                </c:pt>
                <c:pt idx="7">
                  <c:v>6539480</c:v>
                </c:pt>
                <c:pt idx="8">
                  <c:v>5667241</c:v>
                </c:pt>
                <c:pt idx="9">
                  <c:v>4843488</c:v>
                </c:pt>
                <c:pt idx="10">
                  <c:v>3780221</c:v>
                </c:pt>
                <c:pt idx="11">
                  <c:v>3500677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B58-4926-80C3-B0907C71B141}"/>
            </c:ext>
          </c:extLst>
        </c:ser>
        <c:ser>
          <c:idx val="5"/>
          <c:order val="5"/>
          <c:tx>
            <c:strRef>
              <c:f>nps_monthly_visits!$K$2:$K$3</c:f>
              <c:strCache>
                <c:ptCount val="1"/>
                <c:pt idx="0">
                  <c:v>Southeast 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nps_monthly_visits!$K$4:$K$16</c:f>
              <c:numCache>
                <c:formatCode>0</c:formatCode>
                <c:ptCount val="12"/>
                <c:pt idx="0">
                  <c:v>3869641</c:v>
                </c:pt>
                <c:pt idx="1">
                  <c:v>4305044</c:v>
                </c:pt>
                <c:pt idx="2">
                  <c:v>5503244</c:v>
                </c:pt>
                <c:pt idx="3">
                  <c:v>6039671</c:v>
                </c:pt>
                <c:pt idx="4">
                  <c:v>6731886</c:v>
                </c:pt>
                <c:pt idx="5">
                  <c:v>7660278</c:v>
                </c:pt>
                <c:pt idx="6">
                  <c:v>8163640</c:v>
                </c:pt>
                <c:pt idx="7">
                  <c:v>7075229</c:v>
                </c:pt>
                <c:pt idx="8">
                  <c:v>6933121</c:v>
                </c:pt>
                <c:pt idx="9">
                  <c:v>7644941</c:v>
                </c:pt>
                <c:pt idx="10">
                  <c:v>5320518</c:v>
                </c:pt>
                <c:pt idx="11">
                  <c:v>4424066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B58-4926-80C3-B0907C71B1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3715248"/>
        <c:axId val="553717768"/>
      </c:lineChart>
      <c:dateAx>
        <c:axId val="553715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7768"/>
        <c:crosses val="autoZero"/>
        <c:auto val="0"/>
        <c:lblOffset val="100"/>
        <c:baseTimeUnit val="days"/>
      </c:dateAx>
      <c:valAx>
        <c:axId val="55371776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524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9297530172522293"/>
          <c:y val="5.8992602163324109E-2"/>
          <c:w val="0.30702469827477707"/>
          <c:h val="0.34154787154977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nps_top_parks!$B$1</c:f>
              <c:strCache>
                <c:ptCount val="1"/>
                <c:pt idx="0">
                  <c:v>RecreationVisits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9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00A7-494A-8AAB-86AF9DBD761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>
                  <a:lumMod val="5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4-00A7-494A-8AAB-86AF9DBD761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00A7-494A-8AAB-86AF9DBD761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2-00A7-494A-8AAB-86AF9DBD761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00A7-494A-8AAB-86AF9DBD761F}"/>
              </c:ext>
            </c:extLst>
          </c:dPt>
          <c:cat>
            <c:strRef>
              <c:f>nps_top_parks!$A$2:$A$6</c:f>
              <c:strCache>
                <c:ptCount val="5"/>
                <c:pt idx="0">
                  <c:v>Rocky Mountain</c:v>
                </c:pt>
                <c:pt idx="1">
                  <c:v>Yellowstone</c:v>
                </c:pt>
                <c:pt idx="2">
                  <c:v>Zion</c:v>
                </c:pt>
                <c:pt idx="3">
                  <c:v>Grand Canyon</c:v>
                </c:pt>
                <c:pt idx="4">
                  <c:v>Great Smoky Mountains</c:v>
                </c:pt>
              </c:strCache>
            </c:strRef>
          </c:cat>
          <c:val>
            <c:numRef>
              <c:f>nps_top_parks!$B$2:$B$6</c:f>
              <c:numCache>
                <c:formatCode>General</c:formatCode>
                <c:ptCount val="5"/>
                <c:pt idx="0">
                  <c:v>4115837</c:v>
                </c:pt>
                <c:pt idx="1">
                  <c:v>4501382</c:v>
                </c:pt>
                <c:pt idx="2">
                  <c:v>4623238</c:v>
                </c:pt>
                <c:pt idx="3">
                  <c:v>4733705</c:v>
                </c:pt>
                <c:pt idx="4">
                  <c:v>13297647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40-44AA-B150-AEBB373228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82632592"/>
        <c:axId val="782632952"/>
        <c:axId val="0"/>
      </c:bar3DChart>
      <c:catAx>
        <c:axId val="782632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cap="none" spc="0" normalizeH="0" baseline="0">
                <a:solidFill>
                  <a:schemeClr val="accent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632952"/>
        <c:crosses val="autoZero"/>
        <c:auto val="1"/>
        <c:lblAlgn val="ctr"/>
        <c:lblOffset val="100"/>
        <c:noMultiLvlLbl val="0"/>
      </c:catAx>
      <c:valAx>
        <c:axId val="7826329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632592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0.45167692283668487"/>
                <c:y val="0.83229867181340778"/>
              </c:manualLayout>
            </c:layout>
            <c:tx>
              <c:rich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cap="all" baseline="0">
                      <a:solidFill>
                        <a:schemeClr val="accent2">
                          <a:lumMod val="10000"/>
                          <a:lumOff val="9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dirty="0">
                      <a:solidFill>
                        <a:schemeClr val="accent2">
                          <a:lumMod val="10000"/>
                          <a:lumOff val="90000"/>
                        </a:schemeClr>
                      </a:solidFill>
                    </a:rPr>
                    <a:t>Visits (Millions)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accent2">
                        <a:lumMod val="10000"/>
                        <a:lumOff val="9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[nps_monthly_visits..xlsx]nps_monthly_visits!PivotTable16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781404036600686"/>
          <c:y val="0.35069247831496941"/>
          <c:w val="0.85593403967055126"/>
          <c:h val="0.41833937432824897"/>
        </c:manualLayout>
      </c:layout>
      <c:lineChart>
        <c:grouping val="standard"/>
        <c:varyColors val="0"/>
        <c:ser>
          <c:idx val="0"/>
          <c:order val="0"/>
          <c:tx>
            <c:strRef>
              <c:f>nps_monthly_visits!$F$2:$F$3</c:f>
              <c:strCache>
                <c:ptCount val="1"/>
                <c:pt idx="0">
                  <c:v>Intermountain 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nps_monthly_visits!$F$4:$F$16</c:f>
              <c:numCache>
                <c:formatCode>0</c:formatCode>
                <c:ptCount val="12"/>
                <c:pt idx="0">
                  <c:v>1543550</c:v>
                </c:pt>
                <c:pt idx="1">
                  <c:v>1779714</c:v>
                </c:pt>
                <c:pt idx="2">
                  <c:v>3102198</c:v>
                </c:pt>
                <c:pt idx="3">
                  <c:v>4009751</c:v>
                </c:pt>
                <c:pt idx="4">
                  <c:v>5654854</c:v>
                </c:pt>
                <c:pt idx="5">
                  <c:v>7766566</c:v>
                </c:pt>
                <c:pt idx="6">
                  <c:v>8363181</c:v>
                </c:pt>
                <c:pt idx="7">
                  <c:v>7159873</c:v>
                </c:pt>
                <c:pt idx="8">
                  <c:v>6829884</c:v>
                </c:pt>
                <c:pt idx="9">
                  <c:v>4775800</c:v>
                </c:pt>
                <c:pt idx="10">
                  <c:v>2369396</c:v>
                </c:pt>
                <c:pt idx="11">
                  <c:v>1987478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58-4926-80C3-B0907C71B141}"/>
            </c:ext>
          </c:extLst>
        </c:ser>
        <c:ser>
          <c:idx val="1"/>
          <c:order val="1"/>
          <c:tx>
            <c:strRef>
              <c:f>nps_monthly_visits!$G$2:$G$3</c:f>
              <c:strCache>
                <c:ptCount val="1"/>
                <c:pt idx="0">
                  <c:v>Midwest </c:v>
                </c:pt>
              </c:strCache>
            </c:strRef>
          </c:tx>
          <c:spPr>
            <a:ln w="28575" cap="rnd">
              <a:solidFill>
                <a:schemeClr val="accent2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nps_monthly_visits!$G$4:$G$16</c:f>
              <c:numCache>
                <c:formatCode>0</c:formatCode>
                <c:ptCount val="12"/>
                <c:pt idx="0">
                  <c:v>652289</c:v>
                </c:pt>
                <c:pt idx="1">
                  <c:v>808000</c:v>
                </c:pt>
                <c:pt idx="2">
                  <c:v>1244696</c:v>
                </c:pt>
                <c:pt idx="3">
                  <c:v>1462887</c:v>
                </c:pt>
                <c:pt idx="4">
                  <c:v>2569181</c:v>
                </c:pt>
                <c:pt idx="5">
                  <c:v>4040237</c:v>
                </c:pt>
                <c:pt idx="6">
                  <c:v>4902933</c:v>
                </c:pt>
                <c:pt idx="7">
                  <c:v>3823649</c:v>
                </c:pt>
                <c:pt idx="8">
                  <c:v>2631784</c:v>
                </c:pt>
                <c:pt idx="9">
                  <c:v>1670428</c:v>
                </c:pt>
                <c:pt idx="10">
                  <c:v>889186</c:v>
                </c:pt>
                <c:pt idx="11">
                  <c:v>687461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58-4926-80C3-B0907C71B141}"/>
            </c:ext>
          </c:extLst>
        </c:ser>
        <c:ser>
          <c:idx val="2"/>
          <c:order val="2"/>
          <c:tx>
            <c:strRef>
              <c:f>nps_monthly_visits!$H$2:$H$3</c:f>
              <c:strCache>
                <c:ptCount val="1"/>
                <c:pt idx="0">
                  <c:v>National Capital </c:v>
                </c:pt>
              </c:strCache>
            </c:strRef>
          </c:tx>
          <c:spPr>
            <a:ln w="28575" cap="rnd">
              <a:solidFill>
                <a:schemeClr val="accent5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nps_monthly_visits!$H$4:$H$16</c:f>
              <c:numCache>
                <c:formatCode>0</c:formatCode>
                <c:ptCount val="12"/>
                <c:pt idx="0">
                  <c:v>2326232</c:v>
                </c:pt>
                <c:pt idx="1">
                  <c:v>2664075</c:v>
                </c:pt>
                <c:pt idx="2">
                  <c:v>5621369</c:v>
                </c:pt>
                <c:pt idx="3">
                  <c:v>6373152</c:v>
                </c:pt>
                <c:pt idx="4">
                  <c:v>6188326</c:v>
                </c:pt>
                <c:pt idx="5">
                  <c:v>5910308</c:v>
                </c:pt>
                <c:pt idx="6">
                  <c:v>5561473</c:v>
                </c:pt>
                <c:pt idx="7">
                  <c:v>4981326</c:v>
                </c:pt>
                <c:pt idx="8">
                  <c:v>4266863</c:v>
                </c:pt>
                <c:pt idx="9">
                  <c:v>5143187</c:v>
                </c:pt>
                <c:pt idx="10">
                  <c:v>3904268</c:v>
                </c:pt>
                <c:pt idx="11">
                  <c:v>3229328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B58-4926-80C3-B0907C71B141}"/>
            </c:ext>
          </c:extLst>
        </c:ser>
        <c:ser>
          <c:idx val="3"/>
          <c:order val="3"/>
          <c:tx>
            <c:strRef>
              <c:f>nps_monthly_visits!$I$2:$I$3</c:f>
              <c:strCache>
                <c:ptCount val="1"/>
                <c:pt idx="0">
                  <c:v>Northeast </c:v>
                </c:pt>
              </c:strCache>
            </c:strRef>
          </c:tx>
          <c:spPr>
            <a:ln w="28575" cap="rnd">
              <a:solidFill>
                <a:schemeClr val="bg1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nps_monthly_visits!$I$4:$I$16</c:f>
              <c:numCache>
                <c:formatCode>0</c:formatCode>
                <c:ptCount val="12"/>
                <c:pt idx="0">
                  <c:v>1947731</c:v>
                </c:pt>
                <c:pt idx="1">
                  <c:v>2005639</c:v>
                </c:pt>
                <c:pt idx="2">
                  <c:v>2869927</c:v>
                </c:pt>
                <c:pt idx="3">
                  <c:v>3980785</c:v>
                </c:pt>
                <c:pt idx="4">
                  <c:v>5071565</c:v>
                </c:pt>
                <c:pt idx="5">
                  <c:v>6692040</c:v>
                </c:pt>
                <c:pt idx="6">
                  <c:v>7635125</c:v>
                </c:pt>
                <c:pt idx="7">
                  <c:v>7179280</c:v>
                </c:pt>
                <c:pt idx="8">
                  <c:v>5641273</c:v>
                </c:pt>
                <c:pt idx="9">
                  <c:v>5435200</c:v>
                </c:pt>
                <c:pt idx="10">
                  <c:v>3166449</c:v>
                </c:pt>
                <c:pt idx="11">
                  <c:v>2454372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B58-4926-80C3-B0907C71B141}"/>
            </c:ext>
          </c:extLst>
        </c:ser>
        <c:ser>
          <c:idx val="4"/>
          <c:order val="4"/>
          <c:tx>
            <c:strRef>
              <c:f>nps_monthly_visits!$J$2:$J$3</c:f>
              <c:strCache>
                <c:ptCount val="1"/>
                <c:pt idx="0">
                  <c:v>Pacific West </c:v>
                </c:pt>
              </c:strCache>
            </c:strRef>
          </c:tx>
          <c:spPr>
            <a:ln w="28575" cap="rnd">
              <a:solidFill>
                <a:schemeClr val="accent2">
                  <a:lumMod val="10000"/>
                  <a:lumOff val="9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nps_monthly_visits!$J$4:$J$16</c:f>
              <c:numCache>
                <c:formatCode>0</c:formatCode>
                <c:ptCount val="12"/>
                <c:pt idx="0">
                  <c:v>3289726</c:v>
                </c:pt>
                <c:pt idx="1">
                  <c:v>3326524</c:v>
                </c:pt>
                <c:pt idx="2">
                  <c:v>3862484</c:v>
                </c:pt>
                <c:pt idx="3">
                  <c:v>4478699</c:v>
                </c:pt>
                <c:pt idx="4">
                  <c:v>5255040</c:v>
                </c:pt>
                <c:pt idx="5">
                  <c:v>6007259</c:v>
                </c:pt>
                <c:pt idx="6">
                  <c:v>7047450</c:v>
                </c:pt>
                <c:pt idx="7">
                  <c:v>6539480</c:v>
                </c:pt>
                <c:pt idx="8">
                  <c:v>5667241</c:v>
                </c:pt>
                <c:pt idx="9">
                  <c:v>4843488</c:v>
                </c:pt>
                <c:pt idx="10">
                  <c:v>3780221</c:v>
                </c:pt>
                <c:pt idx="11">
                  <c:v>3500677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B58-4926-80C3-B0907C71B141}"/>
            </c:ext>
          </c:extLst>
        </c:ser>
        <c:ser>
          <c:idx val="5"/>
          <c:order val="5"/>
          <c:tx>
            <c:strRef>
              <c:f>nps_monthly_visits!$K$2:$K$3</c:f>
              <c:strCache>
                <c:ptCount val="1"/>
                <c:pt idx="0">
                  <c:v>Southeast 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nps_monthly_visits!$K$4:$K$16</c:f>
              <c:numCache>
                <c:formatCode>0</c:formatCode>
                <c:ptCount val="12"/>
                <c:pt idx="0">
                  <c:v>3869641</c:v>
                </c:pt>
                <c:pt idx="1">
                  <c:v>4305044</c:v>
                </c:pt>
                <c:pt idx="2">
                  <c:v>5503244</c:v>
                </c:pt>
                <c:pt idx="3">
                  <c:v>6039671</c:v>
                </c:pt>
                <c:pt idx="4">
                  <c:v>6731886</c:v>
                </c:pt>
                <c:pt idx="5">
                  <c:v>7660278</c:v>
                </c:pt>
                <c:pt idx="6">
                  <c:v>8163640</c:v>
                </c:pt>
                <c:pt idx="7">
                  <c:v>7075229</c:v>
                </c:pt>
                <c:pt idx="8">
                  <c:v>6933121</c:v>
                </c:pt>
                <c:pt idx="9">
                  <c:v>7644941</c:v>
                </c:pt>
                <c:pt idx="10">
                  <c:v>5320518</c:v>
                </c:pt>
                <c:pt idx="11">
                  <c:v>4424066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B58-4926-80C3-B0907C71B1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3715248"/>
        <c:axId val="553717768"/>
      </c:lineChart>
      <c:dateAx>
        <c:axId val="553715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7768"/>
        <c:crosses val="autoZero"/>
        <c:auto val="0"/>
        <c:lblOffset val="100"/>
        <c:baseTimeUnit val="days"/>
      </c:dateAx>
      <c:valAx>
        <c:axId val="55371776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524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9297530172522293"/>
          <c:y val="5.8992602163324109E-2"/>
          <c:w val="0.30702469827477707"/>
          <c:h val="0.34154787154977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SpaCy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Intent</c:v>
                </c:pt>
                <c:pt idx="1">
                  <c:v>Endpoint</c:v>
                </c:pt>
                <c:pt idx="2">
                  <c:v>Parkcode</c:v>
                </c:pt>
              </c:strCache>
            </c:strRef>
          </c:cat>
          <c:val>
            <c:numRef>
              <c:f>Sheet1!$B$2:$D$2</c:f>
              <c:numCache>
                <c:formatCode>0%</c:formatCode>
                <c:ptCount val="3"/>
                <c:pt idx="0">
                  <c:v>0.02</c:v>
                </c:pt>
                <c:pt idx="1">
                  <c:v>0.27</c:v>
                </c:pt>
                <c:pt idx="2">
                  <c:v>0.56999999999999995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65-4019-9A02-D97277BBC9D4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TF-IDF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Intent</c:v>
                </c:pt>
                <c:pt idx="1">
                  <c:v>Endpoint</c:v>
                </c:pt>
                <c:pt idx="2">
                  <c:v>Parkcode</c:v>
                </c:pt>
              </c:strCache>
            </c:strRef>
          </c:cat>
          <c:val>
            <c:numRef>
              <c:f>Sheet1!$B$3:$D$3</c:f>
              <c:numCache>
                <c:formatCode>0%</c:formatCode>
                <c:ptCount val="3"/>
                <c:pt idx="0">
                  <c:v>0.93</c:v>
                </c:pt>
                <c:pt idx="1">
                  <c:v>0.86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D65-4019-9A02-D97277BBC9D4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GPT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Intent</c:v>
                </c:pt>
                <c:pt idx="1">
                  <c:v>Endpoint</c:v>
                </c:pt>
                <c:pt idx="2">
                  <c:v>Parkcode</c:v>
                </c:pt>
              </c:strCache>
            </c:strRef>
          </c:cat>
          <c:val>
            <c:numRef>
              <c:f>Sheet1!$B$4:$D$4</c:f>
              <c:numCache>
                <c:formatCode>0%</c:formatCode>
                <c:ptCount val="3"/>
                <c:pt idx="0">
                  <c:v>1</c:v>
                </c:pt>
                <c:pt idx="1">
                  <c:v>0.91</c:v>
                </c:pt>
                <c:pt idx="2">
                  <c:v>0.98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D65-4019-9A02-D97277BBC9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16"/>
        <c:axId val="468199712"/>
        <c:axId val="534505448"/>
      </c:barChart>
      <c:catAx>
        <c:axId val="46819971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4505448"/>
        <c:crosses val="autoZero"/>
        <c:auto val="1"/>
        <c:lblAlgn val="ctr"/>
        <c:lblOffset val="100"/>
        <c:noMultiLvlLbl val="0"/>
      </c:catAx>
      <c:valAx>
        <c:axId val="534505448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199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6734603853487464"/>
          <c:y val="3.2047108249050354E-2"/>
          <c:w val="0.35566197987555592"/>
          <c:h val="0.1168208637576152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nps_top_parks!$B$1</c:f>
              <c:strCache>
                <c:ptCount val="1"/>
                <c:pt idx="0">
                  <c:v>RecreationVisits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9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00A7-494A-8AAB-86AF9DBD761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>
                  <a:lumMod val="5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4-00A7-494A-8AAB-86AF9DBD761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00A7-494A-8AAB-86AF9DBD761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2-00A7-494A-8AAB-86AF9DBD761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00A7-494A-8AAB-86AF9DBD761F}"/>
              </c:ext>
            </c:extLst>
          </c:dPt>
          <c:cat>
            <c:strRef>
              <c:f>nps_top_parks!$A$2:$A$6</c:f>
              <c:strCache>
                <c:ptCount val="5"/>
                <c:pt idx="0">
                  <c:v>Rocky Mountain</c:v>
                </c:pt>
                <c:pt idx="1">
                  <c:v>Yellowstone</c:v>
                </c:pt>
                <c:pt idx="2">
                  <c:v>Zion</c:v>
                </c:pt>
                <c:pt idx="3">
                  <c:v>Grand Canyon</c:v>
                </c:pt>
                <c:pt idx="4">
                  <c:v>Great Smoky Mountains</c:v>
                </c:pt>
              </c:strCache>
            </c:strRef>
          </c:cat>
          <c:val>
            <c:numRef>
              <c:f>nps_top_parks!$B$2:$B$6</c:f>
              <c:numCache>
                <c:formatCode>General</c:formatCode>
                <c:ptCount val="5"/>
                <c:pt idx="0">
                  <c:v>4115837</c:v>
                </c:pt>
                <c:pt idx="1">
                  <c:v>4501382</c:v>
                </c:pt>
                <c:pt idx="2">
                  <c:v>4623238</c:v>
                </c:pt>
                <c:pt idx="3">
                  <c:v>4733705</c:v>
                </c:pt>
                <c:pt idx="4">
                  <c:v>13297647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40-44AA-B150-AEBB373228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82632592"/>
        <c:axId val="782632952"/>
        <c:axId val="0"/>
      </c:bar3DChart>
      <c:catAx>
        <c:axId val="782632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cap="none" spc="0" normalizeH="0" baseline="0">
                <a:solidFill>
                  <a:schemeClr val="accent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632952"/>
        <c:crosses val="autoZero"/>
        <c:auto val="1"/>
        <c:lblAlgn val="ctr"/>
        <c:lblOffset val="100"/>
        <c:noMultiLvlLbl val="0"/>
      </c:catAx>
      <c:valAx>
        <c:axId val="7826329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632592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0.45167692283668487"/>
                <c:y val="0.83229867181340778"/>
              </c:manualLayout>
            </c:layout>
            <c:tx>
              <c:rich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cap="all" baseline="0">
                      <a:solidFill>
                        <a:schemeClr val="accent2">
                          <a:lumMod val="10000"/>
                          <a:lumOff val="9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dirty="0">
                      <a:solidFill>
                        <a:schemeClr val="accent2">
                          <a:lumMod val="10000"/>
                          <a:lumOff val="90000"/>
                        </a:schemeClr>
                      </a:solidFill>
                    </a:rPr>
                    <a:t>Visits (Millions)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accent2">
                        <a:lumMod val="10000"/>
                        <a:lumOff val="9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[nps_monthly_visits..xlsx]nps_monthly_visits!PivotTable16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781404036600686"/>
          <c:y val="0.35069247831496941"/>
          <c:w val="0.85593403967055126"/>
          <c:h val="0.41833937432824897"/>
        </c:manualLayout>
      </c:layout>
      <c:lineChart>
        <c:grouping val="standard"/>
        <c:varyColors val="0"/>
        <c:ser>
          <c:idx val="0"/>
          <c:order val="0"/>
          <c:tx>
            <c:strRef>
              <c:f>nps_monthly_visits!$F$2:$F$3</c:f>
              <c:strCache>
                <c:ptCount val="1"/>
                <c:pt idx="0">
                  <c:v>Intermountain 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nps_monthly_visits!$F$4:$F$16</c:f>
              <c:numCache>
                <c:formatCode>0</c:formatCode>
                <c:ptCount val="12"/>
                <c:pt idx="0">
                  <c:v>1543550</c:v>
                </c:pt>
                <c:pt idx="1">
                  <c:v>1779714</c:v>
                </c:pt>
                <c:pt idx="2">
                  <c:v>3102198</c:v>
                </c:pt>
                <c:pt idx="3">
                  <c:v>4009751</c:v>
                </c:pt>
                <c:pt idx="4">
                  <c:v>5654854</c:v>
                </c:pt>
                <c:pt idx="5">
                  <c:v>7766566</c:v>
                </c:pt>
                <c:pt idx="6">
                  <c:v>8363181</c:v>
                </c:pt>
                <c:pt idx="7">
                  <c:v>7159873</c:v>
                </c:pt>
                <c:pt idx="8">
                  <c:v>6829884</c:v>
                </c:pt>
                <c:pt idx="9">
                  <c:v>4775800</c:v>
                </c:pt>
                <c:pt idx="10">
                  <c:v>2369396</c:v>
                </c:pt>
                <c:pt idx="11">
                  <c:v>1987478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58-4926-80C3-B0907C71B141}"/>
            </c:ext>
          </c:extLst>
        </c:ser>
        <c:ser>
          <c:idx val="1"/>
          <c:order val="1"/>
          <c:tx>
            <c:strRef>
              <c:f>nps_monthly_visits!$G$2:$G$3</c:f>
              <c:strCache>
                <c:ptCount val="1"/>
                <c:pt idx="0">
                  <c:v>Midwest </c:v>
                </c:pt>
              </c:strCache>
            </c:strRef>
          </c:tx>
          <c:spPr>
            <a:ln w="28575" cap="rnd">
              <a:solidFill>
                <a:schemeClr val="accent2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nps_monthly_visits!$G$4:$G$16</c:f>
              <c:numCache>
                <c:formatCode>0</c:formatCode>
                <c:ptCount val="12"/>
                <c:pt idx="0">
                  <c:v>652289</c:v>
                </c:pt>
                <c:pt idx="1">
                  <c:v>808000</c:v>
                </c:pt>
                <c:pt idx="2">
                  <c:v>1244696</c:v>
                </c:pt>
                <c:pt idx="3">
                  <c:v>1462887</c:v>
                </c:pt>
                <c:pt idx="4">
                  <c:v>2569181</c:v>
                </c:pt>
                <c:pt idx="5">
                  <c:v>4040237</c:v>
                </c:pt>
                <c:pt idx="6">
                  <c:v>4902933</c:v>
                </c:pt>
                <c:pt idx="7">
                  <c:v>3823649</c:v>
                </c:pt>
                <c:pt idx="8">
                  <c:v>2631784</c:v>
                </c:pt>
                <c:pt idx="9">
                  <c:v>1670428</c:v>
                </c:pt>
                <c:pt idx="10">
                  <c:v>889186</c:v>
                </c:pt>
                <c:pt idx="11">
                  <c:v>687461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58-4926-80C3-B0907C71B141}"/>
            </c:ext>
          </c:extLst>
        </c:ser>
        <c:ser>
          <c:idx val="2"/>
          <c:order val="2"/>
          <c:tx>
            <c:strRef>
              <c:f>nps_monthly_visits!$H$2:$H$3</c:f>
              <c:strCache>
                <c:ptCount val="1"/>
                <c:pt idx="0">
                  <c:v>National Capital </c:v>
                </c:pt>
              </c:strCache>
            </c:strRef>
          </c:tx>
          <c:spPr>
            <a:ln w="28575" cap="rnd">
              <a:solidFill>
                <a:schemeClr val="accent5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nps_monthly_visits!$H$4:$H$16</c:f>
              <c:numCache>
                <c:formatCode>0</c:formatCode>
                <c:ptCount val="12"/>
                <c:pt idx="0">
                  <c:v>2326232</c:v>
                </c:pt>
                <c:pt idx="1">
                  <c:v>2664075</c:v>
                </c:pt>
                <c:pt idx="2">
                  <c:v>5621369</c:v>
                </c:pt>
                <c:pt idx="3">
                  <c:v>6373152</c:v>
                </c:pt>
                <c:pt idx="4">
                  <c:v>6188326</c:v>
                </c:pt>
                <c:pt idx="5">
                  <c:v>5910308</c:v>
                </c:pt>
                <c:pt idx="6">
                  <c:v>5561473</c:v>
                </c:pt>
                <c:pt idx="7">
                  <c:v>4981326</c:v>
                </c:pt>
                <c:pt idx="8">
                  <c:v>4266863</c:v>
                </c:pt>
                <c:pt idx="9">
                  <c:v>5143187</c:v>
                </c:pt>
                <c:pt idx="10">
                  <c:v>3904268</c:v>
                </c:pt>
                <c:pt idx="11">
                  <c:v>3229328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B58-4926-80C3-B0907C71B141}"/>
            </c:ext>
          </c:extLst>
        </c:ser>
        <c:ser>
          <c:idx val="3"/>
          <c:order val="3"/>
          <c:tx>
            <c:strRef>
              <c:f>nps_monthly_visits!$I$2:$I$3</c:f>
              <c:strCache>
                <c:ptCount val="1"/>
                <c:pt idx="0">
                  <c:v>Northeast </c:v>
                </c:pt>
              </c:strCache>
            </c:strRef>
          </c:tx>
          <c:spPr>
            <a:ln w="28575" cap="rnd">
              <a:solidFill>
                <a:schemeClr val="bg1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nps_monthly_visits!$I$4:$I$16</c:f>
              <c:numCache>
                <c:formatCode>0</c:formatCode>
                <c:ptCount val="12"/>
                <c:pt idx="0">
                  <c:v>1947731</c:v>
                </c:pt>
                <c:pt idx="1">
                  <c:v>2005639</c:v>
                </c:pt>
                <c:pt idx="2">
                  <c:v>2869927</c:v>
                </c:pt>
                <c:pt idx="3">
                  <c:v>3980785</c:v>
                </c:pt>
                <c:pt idx="4">
                  <c:v>5071565</c:v>
                </c:pt>
                <c:pt idx="5">
                  <c:v>6692040</c:v>
                </c:pt>
                <c:pt idx="6">
                  <c:v>7635125</c:v>
                </c:pt>
                <c:pt idx="7">
                  <c:v>7179280</c:v>
                </c:pt>
                <c:pt idx="8">
                  <c:v>5641273</c:v>
                </c:pt>
                <c:pt idx="9">
                  <c:v>5435200</c:v>
                </c:pt>
                <c:pt idx="10">
                  <c:v>3166449</c:v>
                </c:pt>
                <c:pt idx="11">
                  <c:v>2454372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B58-4926-80C3-B0907C71B141}"/>
            </c:ext>
          </c:extLst>
        </c:ser>
        <c:ser>
          <c:idx val="4"/>
          <c:order val="4"/>
          <c:tx>
            <c:strRef>
              <c:f>nps_monthly_visits!$J$2:$J$3</c:f>
              <c:strCache>
                <c:ptCount val="1"/>
                <c:pt idx="0">
                  <c:v>Pacific West </c:v>
                </c:pt>
              </c:strCache>
            </c:strRef>
          </c:tx>
          <c:spPr>
            <a:ln w="28575" cap="rnd">
              <a:solidFill>
                <a:schemeClr val="accent2">
                  <a:lumMod val="10000"/>
                  <a:lumOff val="9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nps_monthly_visits!$J$4:$J$16</c:f>
              <c:numCache>
                <c:formatCode>0</c:formatCode>
                <c:ptCount val="12"/>
                <c:pt idx="0">
                  <c:v>3289726</c:v>
                </c:pt>
                <c:pt idx="1">
                  <c:v>3326524</c:v>
                </c:pt>
                <c:pt idx="2">
                  <c:v>3862484</c:v>
                </c:pt>
                <c:pt idx="3">
                  <c:v>4478699</c:v>
                </c:pt>
                <c:pt idx="4">
                  <c:v>5255040</c:v>
                </c:pt>
                <c:pt idx="5">
                  <c:v>6007259</c:v>
                </c:pt>
                <c:pt idx="6">
                  <c:v>7047450</c:v>
                </c:pt>
                <c:pt idx="7">
                  <c:v>6539480</c:v>
                </c:pt>
                <c:pt idx="8">
                  <c:v>5667241</c:v>
                </c:pt>
                <c:pt idx="9">
                  <c:v>4843488</c:v>
                </c:pt>
                <c:pt idx="10">
                  <c:v>3780221</c:v>
                </c:pt>
                <c:pt idx="11">
                  <c:v>3500677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B58-4926-80C3-B0907C71B141}"/>
            </c:ext>
          </c:extLst>
        </c:ser>
        <c:ser>
          <c:idx val="5"/>
          <c:order val="5"/>
          <c:tx>
            <c:strRef>
              <c:f>nps_monthly_visits!$K$2:$K$3</c:f>
              <c:strCache>
                <c:ptCount val="1"/>
                <c:pt idx="0">
                  <c:v>Southeast 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nps_monthly_visits!$K$4:$K$16</c:f>
              <c:numCache>
                <c:formatCode>0</c:formatCode>
                <c:ptCount val="12"/>
                <c:pt idx="0">
                  <c:v>3869641</c:v>
                </c:pt>
                <c:pt idx="1">
                  <c:v>4305044</c:v>
                </c:pt>
                <c:pt idx="2">
                  <c:v>5503244</c:v>
                </c:pt>
                <c:pt idx="3">
                  <c:v>6039671</c:v>
                </c:pt>
                <c:pt idx="4">
                  <c:v>6731886</c:v>
                </c:pt>
                <c:pt idx="5">
                  <c:v>7660278</c:v>
                </c:pt>
                <c:pt idx="6">
                  <c:v>8163640</c:v>
                </c:pt>
                <c:pt idx="7">
                  <c:v>7075229</c:v>
                </c:pt>
                <c:pt idx="8">
                  <c:v>6933121</c:v>
                </c:pt>
                <c:pt idx="9">
                  <c:v>7644941</c:v>
                </c:pt>
                <c:pt idx="10">
                  <c:v>5320518</c:v>
                </c:pt>
                <c:pt idx="11">
                  <c:v>4424066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B58-4926-80C3-B0907C71B1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3715248"/>
        <c:axId val="553717768"/>
      </c:lineChart>
      <c:dateAx>
        <c:axId val="553715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7768"/>
        <c:crosses val="autoZero"/>
        <c:auto val="0"/>
        <c:lblOffset val="100"/>
        <c:baseTimeUnit val="days"/>
      </c:dateAx>
      <c:valAx>
        <c:axId val="55371776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524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9297530172522293"/>
          <c:y val="5.8992602163324109E-2"/>
          <c:w val="0.30702469827477707"/>
          <c:h val="0.34154787154977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nps_top_parks!$B$1</c:f>
              <c:strCache>
                <c:ptCount val="1"/>
                <c:pt idx="0">
                  <c:v>RecreationVisits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9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00A7-494A-8AAB-86AF9DBD761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>
                  <a:lumMod val="5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4-00A7-494A-8AAB-86AF9DBD761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00A7-494A-8AAB-86AF9DBD761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2-00A7-494A-8AAB-86AF9DBD761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00A7-494A-8AAB-86AF9DBD761F}"/>
              </c:ext>
            </c:extLst>
          </c:dPt>
          <c:cat>
            <c:strRef>
              <c:f>nps_top_parks!$A$2:$A$6</c:f>
              <c:strCache>
                <c:ptCount val="5"/>
                <c:pt idx="0">
                  <c:v>Rocky Mountain</c:v>
                </c:pt>
                <c:pt idx="1">
                  <c:v>Yellowstone</c:v>
                </c:pt>
                <c:pt idx="2">
                  <c:v>Zion</c:v>
                </c:pt>
                <c:pt idx="3">
                  <c:v>Grand Canyon</c:v>
                </c:pt>
                <c:pt idx="4">
                  <c:v>Great Smoky Mountains</c:v>
                </c:pt>
              </c:strCache>
            </c:strRef>
          </c:cat>
          <c:val>
            <c:numRef>
              <c:f>nps_top_parks!$B$2:$B$6</c:f>
              <c:numCache>
                <c:formatCode>General</c:formatCode>
                <c:ptCount val="5"/>
                <c:pt idx="0">
                  <c:v>4115837</c:v>
                </c:pt>
                <c:pt idx="1">
                  <c:v>4501382</c:v>
                </c:pt>
                <c:pt idx="2">
                  <c:v>4623238</c:v>
                </c:pt>
                <c:pt idx="3">
                  <c:v>4733705</c:v>
                </c:pt>
                <c:pt idx="4">
                  <c:v>13297647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40-44AA-B150-AEBB373228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82632592"/>
        <c:axId val="782632952"/>
        <c:axId val="0"/>
      </c:bar3DChart>
      <c:catAx>
        <c:axId val="782632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cap="none" spc="0" normalizeH="0" baseline="0">
                <a:solidFill>
                  <a:schemeClr val="accent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632952"/>
        <c:crosses val="autoZero"/>
        <c:auto val="1"/>
        <c:lblAlgn val="ctr"/>
        <c:lblOffset val="100"/>
        <c:noMultiLvlLbl val="0"/>
      </c:catAx>
      <c:valAx>
        <c:axId val="7826329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632592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0.45167692283668487"/>
                <c:y val="0.83229867181340778"/>
              </c:manualLayout>
            </c:layout>
            <c:tx>
              <c:rich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cap="all" baseline="0">
                      <a:solidFill>
                        <a:schemeClr val="accent2">
                          <a:lumMod val="10000"/>
                          <a:lumOff val="9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dirty="0">
                      <a:solidFill>
                        <a:schemeClr val="accent2">
                          <a:lumMod val="10000"/>
                          <a:lumOff val="90000"/>
                        </a:schemeClr>
                      </a:solidFill>
                    </a:rPr>
                    <a:t>Visits (Millions)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accent2">
                        <a:lumMod val="10000"/>
                        <a:lumOff val="9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[nps_monthly_visits..xlsx]nps_monthly_visits!PivotTable16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781404036600686"/>
          <c:y val="0.35069247831496941"/>
          <c:w val="0.85593403967055126"/>
          <c:h val="0.41833937432824897"/>
        </c:manualLayout>
      </c:layout>
      <c:lineChart>
        <c:grouping val="standard"/>
        <c:varyColors val="0"/>
        <c:ser>
          <c:idx val="0"/>
          <c:order val="0"/>
          <c:tx>
            <c:strRef>
              <c:f>nps_monthly_visits!$F$2:$F$3</c:f>
              <c:strCache>
                <c:ptCount val="1"/>
                <c:pt idx="0">
                  <c:v>Intermountain 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nps_monthly_visits!$F$4:$F$16</c:f>
              <c:numCache>
                <c:formatCode>0</c:formatCode>
                <c:ptCount val="12"/>
                <c:pt idx="0">
                  <c:v>1543550</c:v>
                </c:pt>
                <c:pt idx="1">
                  <c:v>1779714</c:v>
                </c:pt>
                <c:pt idx="2">
                  <c:v>3102198</c:v>
                </c:pt>
                <c:pt idx="3">
                  <c:v>4009751</c:v>
                </c:pt>
                <c:pt idx="4">
                  <c:v>5654854</c:v>
                </c:pt>
                <c:pt idx="5">
                  <c:v>7766566</c:v>
                </c:pt>
                <c:pt idx="6">
                  <c:v>8363181</c:v>
                </c:pt>
                <c:pt idx="7">
                  <c:v>7159873</c:v>
                </c:pt>
                <c:pt idx="8">
                  <c:v>6829884</c:v>
                </c:pt>
                <c:pt idx="9">
                  <c:v>4775800</c:v>
                </c:pt>
                <c:pt idx="10">
                  <c:v>2369396</c:v>
                </c:pt>
                <c:pt idx="11">
                  <c:v>1987478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58-4926-80C3-B0907C71B141}"/>
            </c:ext>
          </c:extLst>
        </c:ser>
        <c:ser>
          <c:idx val="1"/>
          <c:order val="1"/>
          <c:tx>
            <c:strRef>
              <c:f>nps_monthly_visits!$G$2:$G$3</c:f>
              <c:strCache>
                <c:ptCount val="1"/>
                <c:pt idx="0">
                  <c:v>Midwest 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nps_monthly_visits!$G$4:$G$16</c:f>
              <c:numCache>
                <c:formatCode>0</c:formatCode>
                <c:ptCount val="12"/>
                <c:pt idx="0">
                  <c:v>652289</c:v>
                </c:pt>
                <c:pt idx="1">
                  <c:v>808000</c:v>
                </c:pt>
                <c:pt idx="2">
                  <c:v>1244696</c:v>
                </c:pt>
                <c:pt idx="3">
                  <c:v>1462887</c:v>
                </c:pt>
                <c:pt idx="4">
                  <c:v>2569181</c:v>
                </c:pt>
                <c:pt idx="5">
                  <c:v>4040237</c:v>
                </c:pt>
                <c:pt idx="6">
                  <c:v>4902933</c:v>
                </c:pt>
                <c:pt idx="7">
                  <c:v>3823649</c:v>
                </c:pt>
                <c:pt idx="8">
                  <c:v>2631784</c:v>
                </c:pt>
                <c:pt idx="9">
                  <c:v>1670428</c:v>
                </c:pt>
                <c:pt idx="10">
                  <c:v>889186</c:v>
                </c:pt>
                <c:pt idx="11">
                  <c:v>687461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58-4926-80C3-B0907C71B141}"/>
            </c:ext>
          </c:extLst>
        </c:ser>
        <c:ser>
          <c:idx val="2"/>
          <c:order val="2"/>
          <c:tx>
            <c:strRef>
              <c:f>nps_monthly_visits!$H$2:$H$3</c:f>
              <c:strCache>
                <c:ptCount val="1"/>
                <c:pt idx="0">
                  <c:v>National Capital 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nps_monthly_visits!$H$4:$H$16</c:f>
              <c:numCache>
                <c:formatCode>0</c:formatCode>
                <c:ptCount val="12"/>
                <c:pt idx="0">
                  <c:v>2326232</c:v>
                </c:pt>
                <c:pt idx="1">
                  <c:v>2664075</c:v>
                </c:pt>
                <c:pt idx="2">
                  <c:v>5621369</c:v>
                </c:pt>
                <c:pt idx="3">
                  <c:v>6373152</c:v>
                </c:pt>
                <c:pt idx="4">
                  <c:v>6188326</c:v>
                </c:pt>
                <c:pt idx="5">
                  <c:v>5910308</c:v>
                </c:pt>
                <c:pt idx="6">
                  <c:v>5561473</c:v>
                </c:pt>
                <c:pt idx="7">
                  <c:v>4981326</c:v>
                </c:pt>
                <c:pt idx="8">
                  <c:v>4266863</c:v>
                </c:pt>
                <c:pt idx="9">
                  <c:v>5143187</c:v>
                </c:pt>
                <c:pt idx="10">
                  <c:v>3904268</c:v>
                </c:pt>
                <c:pt idx="11">
                  <c:v>3229328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B58-4926-80C3-B0907C71B141}"/>
            </c:ext>
          </c:extLst>
        </c:ser>
        <c:ser>
          <c:idx val="3"/>
          <c:order val="3"/>
          <c:tx>
            <c:strRef>
              <c:f>nps_monthly_visits!$I$2:$I$3</c:f>
              <c:strCache>
                <c:ptCount val="1"/>
                <c:pt idx="0">
                  <c:v>Northeast </c:v>
                </c:pt>
              </c:strCache>
            </c:strRef>
          </c:tx>
          <c:spPr>
            <a:ln w="28575" cap="rnd">
              <a:solidFill>
                <a:schemeClr val="accent2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nps_monthly_visits!$I$4:$I$16</c:f>
              <c:numCache>
                <c:formatCode>0</c:formatCode>
                <c:ptCount val="12"/>
                <c:pt idx="0">
                  <c:v>1947731</c:v>
                </c:pt>
                <c:pt idx="1">
                  <c:v>2005639</c:v>
                </c:pt>
                <c:pt idx="2">
                  <c:v>2869927</c:v>
                </c:pt>
                <c:pt idx="3">
                  <c:v>3980785</c:v>
                </c:pt>
                <c:pt idx="4">
                  <c:v>5071565</c:v>
                </c:pt>
                <c:pt idx="5">
                  <c:v>6692040</c:v>
                </c:pt>
                <c:pt idx="6">
                  <c:v>7635125</c:v>
                </c:pt>
                <c:pt idx="7">
                  <c:v>7179280</c:v>
                </c:pt>
                <c:pt idx="8">
                  <c:v>5641273</c:v>
                </c:pt>
                <c:pt idx="9">
                  <c:v>5435200</c:v>
                </c:pt>
                <c:pt idx="10">
                  <c:v>3166449</c:v>
                </c:pt>
                <c:pt idx="11">
                  <c:v>2454372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B58-4926-80C3-B0907C71B141}"/>
            </c:ext>
          </c:extLst>
        </c:ser>
        <c:ser>
          <c:idx val="4"/>
          <c:order val="4"/>
          <c:tx>
            <c:strRef>
              <c:f>nps_monthly_visits!$J$2:$J$3</c:f>
              <c:strCache>
                <c:ptCount val="1"/>
                <c:pt idx="0">
                  <c:v>Pacific West </c:v>
                </c:pt>
              </c:strCache>
            </c:strRef>
          </c:tx>
          <c:spPr>
            <a:ln w="28575" cap="rnd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nps_monthly_visits!$J$4:$J$16</c:f>
              <c:numCache>
                <c:formatCode>0</c:formatCode>
                <c:ptCount val="12"/>
                <c:pt idx="0">
                  <c:v>3289726</c:v>
                </c:pt>
                <c:pt idx="1">
                  <c:v>3326524</c:v>
                </c:pt>
                <c:pt idx="2">
                  <c:v>3862484</c:v>
                </c:pt>
                <c:pt idx="3">
                  <c:v>4478699</c:v>
                </c:pt>
                <c:pt idx="4">
                  <c:v>5255040</c:v>
                </c:pt>
                <c:pt idx="5">
                  <c:v>6007259</c:v>
                </c:pt>
                <c:pt idx="6">
                  <c:v>7047450</c:v>
                </c:pt>
                <c:pt idx="7">
                  <c:v>6539480</c:v>
                </c:pt>
                <c:pt idx="8">
                  <c:v>5667241</c:v>
                </c:pt>
                <c:pt idx="9">
                  <c:v>4843488</c:v>
                </c:pt>
                <c:pt idx="10">
                  <c:v>3780221</c:v>
                </c:pt>
                <c:pt idx="11">
                  <c:v>3500677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B58-4926-80C3-B0907C71B141}"/>
            </c:ext>
          </c:extLst>
        </c:ser>
        <c:ser>
          <c:idx val="5"/>
          <c:order val="5"/>
          <c:tx>
            <c:strRef>
              <c:f>nps_monthly_visits!$K$2:$K$3</c:f>
              <c:strCache>
                <c:ptCount val="1"/>
                <c:pt idx="0">
                  <c:v>Southeast </c:v>
                </c:pt>
              </c:strCache>
            </c:strRef>
          </c:tx>
          <c:spPr>
            <a:ln w="28575" cap="rnd">
              <a:solidFill>
                <a:schemeClr val="accent2">
                  <a:lumMod val="10000"/>
                  <a:lumOff val="9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nps_monthly_visits!$K$4:$K$16</c:f>
              <c:numCache>
                <c:formatCode>0</c:formatCode>
                <c:ptCount val="12"/>
                <c:pt idx="0">
                  <c:v>3869641</c:v>
                </c:pt>
                <c:pt idx="1">
                  <c:v>4305044</c:v>
                </c:pt>
                <c:pt idx="2">
                  <c:v>5503244</c:v>
                </c:pt>
                <c:pt idx="3">
                  <c:v>6039671</c:v>
                </c:pt>
                <c:pt idx="4">
                  <c:v>6731886</c:v>
                </c:pt>
                <c:pt idx="5">
                  <c:v>7660278</c:v>
                </c:pt>
                <c:pt idx="6">
                  <c:v>8163640</c:v>
                </c:pt>
                <c:pt idx="7">
                  <c:v>7075229</c:v>
                </c:pt>
                <c:pt idx="8">
                  <c:v>6933121</c:v>
                </c:pt>
                <c:pt idx="9">
                  <c:v>7644941</c:v>
                </c:pt>
                <c:pt idx="10">
                  <c:v>5320518</c:v>
                </c:pt>
                <c:pt idx="11">
                  <c:v>4424066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B58-4926-80C3-B0907C71B1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3715248"/>
        <c:axId val="553717768"/>
      </c:lineChart>
      <c:dateAx>
        <c:axId val="553715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7768"/>
        <c:crosses val="autoZero"/>
        <c:auto val="0"/>
        <c:lblOffset val="100"/>
        <c:baseTimeUnit val="days"/>
      </c:dateAx>
      <c:valAx>
        <c:axId val="55371776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524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9297530172522293"/>
          <c:y val="5.8992602163324109E-2"/>
          <c:w val="0.30702469827477707"/>
          <c:h val="0.34154787154977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SpaCy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Intent</c:v>
                </c:pt>
                <c:pt idx="1">
                  <c:v>Endpoint</c:v>
                </c:pt>
                <c:pt idx="2">
                  <c:v>Parkcode</c:v>
                </c:pt>
              </c:strCache>
            </c:strRef>
          </c:cat>
          <c:val>
            <c:numRef>
              <c:f>Sheet1!$B$2:$D$2</c:f>
              <c:numCache>
                <c:formatCode>0%</c:formatCode>
                <c:ptCount val="3"/>
                <c:pt idx="0">
                  <c:v>0.02</c:v>
                </c:pt>
                <c:pt idx="1">
                  <c:v>0.27</c:v>
                </c:pt>
                <c:pt idx="2">
                  <c:v>0.56999999999999995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65-4019-9A02-D97277BBC9D4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TF-IDF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Intent</c:v>
                </c:pt>
                <c:pt idx="1">
                  <c:v>Endpoint</c:v>
                </c:pt>
                <c:pt idx="2">
                  <c:v>Parkcode</c:v>
                </c:pt>
              </c:strCache>
            </c:strRef>
          </c:cat>
          <c:val>
            <c:numRef>
              <c:f>Sheet1!$B$3:$D$3</c:f>
              <c:numCache>
                <c:formatCode>0%</c:formatCode>
                <c:ptCount val="3"/>
                <c:pt idx="0">
                  <c:v>0.93</c:v>
                </c:pt>
                <c:pt idx="1">
                  <c:v>0.86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D65-4019-9A02-D97277BBC9D4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GPT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Intent</c:v>
                </c:pt>
                <c:pt idx="1">
                  <c:v>Endpoint</c:v>
                </c:pt>
                <c:pt idx="2">
                  <c:v>Parkcode</c:v>
                </c:pt>
              </c:strCache>
            </c:strRef>
          </c:cat>
          <c:val>
            <c:numRef>
              <c:f>Sheet1!$B$4:$D$4</c:f>
              <c:numCache>
                <c:formatCode>0%</c:formatCode>
                <c:ptCount val="3"/>
                <c:pt idx="0">
                  <c:v>1</c:v>
                </c:pt>
                <c:pt idx="1">
                  <c:v>0.91</c:v>
                </c:pt>
                <c:pt idx="2">
                  <c:v>0.98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D65-4019-9A02-D97277BBC9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16"/>
        <c:axId val="468199712"/>
        <c:axId val="534505448"/>
      </c:barChart>
      <c:catAx>
        <c:axId val="46819971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4505448"/>
        <c:crosses val="autoZero"/>
        <c:auto val="1"/>
        <c:lblAlgn val="ctr"/>
        <c:lblOffset val="100"/>
        <c:noMultiLvlLbl val="0"/>
      </c:catAx>
      <c:valAx>
        <c:axId val="534505448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199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6734603853487464"/>
          <c:y val="3.2047108249050354E-2"/>
          <c:w val="0.35566197987555592"/>
          <c:h val="0.1168208637576152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[nps_monthly_visits..xlsx]nps_monthly_visits!PivotTable16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781404036600686"/>
          <c:y val="0.35069247831496941"/>
          <c:w val="0.85593403967055126"/>
          <c:h val="0.41833937432824897"/>
        </c:manualLayout>
      </c:layout>
      <c:lineChart>
        <c:grouping val="standard"/>
        <c:varyColors val="0"/>
        <c:ser>
          <c:idx val="0"/>
          <c:order val="0"/>
          <c:tx>
            <c:strRef>
              <c:f>nps_monthly_visits!$F$2:$F$3</c:f>
              <c:strCache>
                <c:ptCount val="1"/>
                <c:pt idx="0">
                  <c:v>Intermountain 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nps_monthly_visits!$F$4:$F$16</c:f>
              <c:numCache>
                <c:formatCode>0</c:formatCode>
                <c:ptCount val="12"/>
                <c:pt idx="0">
                  <c:v>1543550</c:v>
                </c:pt>
                <c:pt idx="1">
                  <c:v>1779714</c:v>
                </c:pt>
                <c:pt idx="2">
                  <c:v>3102198</c:v>
                </c:pt>
                <c:pt idx="3">
                  <c:v>4009751</c:v>
                </c:pt>
                <c:pt idx="4">
                  <c:v>5654854</c:v>
                </c:pt>
                <c:pt idx="5">
                  <c:v>7766566</c:v>
                </c:pt>
                <c:pt idx="6">
                  <c:v>8363181</c:v>
                </c:pt>
                <c:pt idx="7">
                  <c:v>7159873</c:v>
                </c:pt>
                <c:pt idx="8">
                  <c:v>6829884</c:v>
                </c:pt>
                <c:pt idx="9">
                  <c:v>4775800</c:v>
                </c:pt>
                <c:pt idx="10">
                  <c:v>2369396</c:v>
                </c:pt>
                <c:pt idx="11">
                  <c:v>1987478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58-4926-80C3-B0907C71B141}"/>
            </c:ext>
          </c:extLst>
        </c:ser>
        <c:ser>
          <c:idx val="1"/>
          <c:order val="1"/>
          <c:tx>
            <c:strRef>
              <c:f>nps_monthly_visits!$G$2:$G$3</c:f>
              <c:strCache>
                <c:ptCount val="1"/>
                <c:pt idx="0">
                  <c:v>Midwest 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nps_monthly_visits!$G$4:$G$16</c:f>
              <c:numCache>
                <c:formatCode>0</c:formatCode>
                <c:ptCount val="12"/>
                <c:pt idx="0">
                  <c:v>652289</c:v>
                </c:pt>
                <c:pt idx="1">
                  <c:v>808000</c:v>
                </c:pt>
                <c:pt idx="2">
                  <c:v>1244696</c:v>
                </c:pt>
                <c:pt idx="3">
                  <c:v>1462887</c:v>
                </c:pt>
                <c:pt idx="4">
                  <c:v>2569181</c:v>
                </c:pt>
                <c:pt idx="5">
                  <c:v>4040237</c:v>
                </c:pt>
                <c:pt idx="6">
                  <c:v>4902933</c:v>
                </c:pt>
                <c:pt idx="7">
                  <c:v>3823649</c:v>
                </c:pt>
                <c:pt idx="8">
                  <c:v>2631784</c:v>
                </c:pt>
                <c:pt idx="9">
                  <c:v>1670428</c:v>
                </c:pt>
                <c:pt idx="10">
                  <c:v>889186</c:v>
                </c:pt>
                <c:pt idx="11">
                  <c:v>687461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58-4926-80C3-B0907C71B141}"/>
            </c:ext>
          </c:extLst>
        </c:ser>
        <c:ser>
          <c:idx val="2"/>
          <c:order val="2"/>
          <c:tx>
            <c:strRef>
              <c:f>nps_monthly_visits!$H$2:$H$3</c:f>
              <c:strCache>
                <c:ptCount val="1"/>
                <c:pt idx="0">
                  <c:v>National Capital 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nps_monthly_visits!$H$4:$H$16</c:f>
              <c:numCache>
                <c:formatCode>0</c:formatCode>
                <c:ptCount val="12"/>
                <c:pt idx="0">
                  <c:v>2326232</c:v>
                </c:pt>
                <c:pt idx="1">
                  <c:v>2664075</c:v>
                </c:pt>
                <c:pt idx="2">
                  <c:v>5621369</c:v>
                </c:pt>
                <c:pt idx="3">
                  <c:v>6373152</c:v>
                </c:pt>
                <c:pt idx="4">
                  <c:v>6188326</c:v>
                </c:pt>
                <c:pt idx="5">
                  <c:v>5910308</c:v>
                </c:pt>
                <c:pt idx="6">
                  <c:v>5561473</c:v>
                </c:pt>
                <c:pt idx="7">
                  <c:v>4981326</c:v>
                </c:pt>
                <c:pt idx="8">
                  <c:v>4266863</c:v>
                </c:pt>
                <c:pt idx="9">
                  <c:v>5143187</c:v>
                </c:pt>
                <c:pt idx="10">
                  <c:v>3904268</c:v>
                </c:pt>
                <c:pt idx="11">
                  <c:v>3229328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B58-4926-80C3-B0907C71B141}"/>
            </c:ext>
          </c:extLst>
        </c:ser>
        <c:ser>
          <c:idx val="3"/>
          <c:order val="3"/>
          <c:tx>
            <c:strRef>
              <c:f>nps_monthly_visits!$I$2:$I$3</c:f>
              <c:strCache>
                <c:ptCount val="1"/>
                <c:pt idx="0">
                  <c:v>Northeast </c:v>
                </c:pt>
              </c:strCache>
            </c:strRef>
          </c:tx>
          <c:spPr>
            <a:ln w="28575" cap="rnd">
              <a:solidFill>
                <a:schemeClr val="accent2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nps_monthly_visits!$I$4:$I$16</c:f>
              <c:numCache>
                <c:formatCode>0</c:formatCode>
                <c:ptCount val="12"/>
                <c:pt idx="0">
                  <c:v>1947731</c:v>
                </c:pt>
                <c:pt idx="1">
                  <c:v>2005639</c:v>
                </c:pt>
                <c:pt idx="2">
                  <c:v>2869927</c:v>
                </c:pt>
                <c:pt idx="3">
                  <c:v>3980785</c:v>
                </c:pt>
                <c:pt idx="4">
                  <c:v>5071565</c:v>
                </c:pt>
                <c:pt idx="5">
                  <c:v>6692040</c:v>
                </c:pt>
                <c:pt idx="6">
                  <c:v>7635125</c:v>
                </c:pt>
                <c:pt idx="7">
                  <c:v>7179280</c:v>
                </c:pt>
                <c:pt idx="8">
                  <c:v>5641273</c:v>
                </c:pt>
                <c:pt idx="9">
                  <c:v>5435200</c:v>
                </c:pt>
                <c:pt idx="10">
                  <c:v>3166449</c:v>
                </c:pt>
                <c:pt idx="11">
                  <c:v>2454372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B58-4926-80C3-B0907C71B141}"/>
            </c:ext>
          </c:extLst>
        </c:ser>
        <c:ser>
          <c:idx val="4"/>
          <c:order val="4"/>
          <c:tx>
            <c:strRef>
              <c:f>nps_monthly_visits!$J$2:$J$3</c:f>
              <c:strCache>
                <c:ptCount val="1"/>
                <c:pt idx="0">
                  <c:v>Pacific West </c:v>
                </c:pt>
              </c:strCache>
            </c:strRef>
          </c:tx>
          <c:spPr>
            <a:ln w="28575" cap="rnd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nps_monthly_visits!$J$4:$J$16</c:f>
              <c:numCache>
                <c:formatCode>0</c:formatCode>
                <c:ptCount val="12"/>
                <c:pt idx="0">
                  <c:v>3289726</c:v>
                </c:pt>
                <c:pt idx="1">
                  <c:v>3326524</c:v>
                </c:pt>
                <c:pt idx="2">
                  <c:v>3862484</c:v>
                </c:pt>
                <c:pt idx="3">
                  <c:v>4478699</c:v>
                </c:pt>
                <c:pt idx="4">
                  <c:v>5255040</c:v>
                </c:pt>
                <c:pt idx="5">
                  <c:v>6007259</c:v>
                </c:pt>
                <c:pt idx="6">
                  <c:v>7047450</c:v>
                </c:pt>
                <c:pt idx="7">
                  <c:v>6539480</c:v>
                </c:pt>
                <c:pt idx="8">
                  <c:v>5667241</c:v>
                </c:pt>
                <c:pt idx="9">
                  <c:v>4843488</c:v>
                </c:pt>
                <c:pt idx="10">
                  <c:v>3780221</c:v>
                </c:pt>
                <c:pt idx="11">
                  <c:v>3500677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B58-4926-80C3-B0907C71B141}"/>
            </c:ext>
          </c:extLst>
        </c:ser>
        <c:ser>
          <c:idx val="5"/>
          <c:order val="5"/>
          <c:tx>
            <c:strRef>
              <c:f>nps_monthly_visits!$K$2:$K$3</c:f>
              <c:strCache>
                <c:ptCount val="1"/>
                <c:pt idx="0">
                  <c:v>Southeast </c:v>
                </c:pt>
              </c:strCache>
            </c:strRef>
          </c:tx>
          <c:spPr>
            <a:ln w="28575" cap="rnd">
              <a:solidFill>
                <a:schemeClr val="accent2">
                  <a:lumMod val="10000"/>
                  <a:lumOff val="9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nps_monthly_visits!$K$4:$K$16</c:f>
              <c:numCache>
                <c:formatCode>0</c:formatCode>
                <c:ptCount val="12"/>
                <c:pt idx="0">
                  <c:v>3869641</c:v>
                </c:pt>
                <c:pt idx="1">
                  <c:v>4305044</c:v>
                </c:pt>
                <c:pt idx="2">
                  <c:v>5503244</c:v>
                </c:pt>
                <c:pt idx="3">
                  <c:v>6039671</c:v>
                </c:pt>
                <c:pt idx="4">
                  <c:v>6731886</c:v>
                </c:pt>
                <c:pt idx="5">
                  <c:v>7660278</c:v>
                </c:pt>
                <c:pt idx="6">
                  <c:v>8163640</c:v>
                </c:pt>
                <c:pt idx="7">
                  <c:v>7075229</c:v>
                </c:pt>
                <c:pt idx="8">
                  <c:v>6933121</c:v>
                </c:pt>
                <c:pt idx="9">
                  <c:v>7644941</c:v>
                </c:pt>
                <c:pt idx="10">
                  <c:v>5320518</c:v>
                </c:pt>
                <c:pt idx="11">
                  <c:v>4424066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B58-4926-80C3-B0907C71B1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3715248"/>
        <c:axId val="553717768"/>
      </c:lineChart>
      <c:dateAx>
        <c:axId val="553715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7768"/>
        <c:crosses val="autoZero"/>
        <c:auto val="0"/>
        <c:lblOffset val="100"/>
        <c:baseTimeUnit val="days"/>
      </c:dateAx>
      <c:valAx>
        <c:axId val="55371776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524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9297530172522293"/>
          <c:y val="5.8992602163324109E-2"/>
          <c:w val="0.30702469827477707"/>
          <c:h val="0.34154787154977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SpaCy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Intent</c:v>
                </c:pt>
                <c:pt idx="1">
                  <c:v>Endpoint</c:v>
                </c:pt>
                <c:pt idx="2">
                  <c:v>Parkcode</c:v>
                </c:pt>
              </c:strCache>
            </c:strRef>
          </c:cat>
          <c:val>
            <c:numRef>
              <c:f>Sheet1!$B$2:$D$2</c:f>
              <c:numCache>
                <c:formatCode>0%</c:formatCode>
                <c:ptCount val="3"/>
                <c:pt idx="0">
                  <c:v>0.02</c:v>
                </c:pt>
                <c:pt idx="1">
                  <c:v>0.27</c:v>
                </c:pt>
                <c:pt idx="2">
                  <c:v>0.56999999999999995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65-4019-9A02-D97277BBC9D4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TF-IDF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Intent</c:v>
                </c:pt>
                <c:pt idx="1">
                  <c:v>Endpoint</c:v>
                </c:pt>
                <c:pt idx="2">
                  <c:v>Parkcode</c:v>
                </c:pt>
              </c:strCache>
            </c:strRef>
          </c:cat>
          <c:val>
            <c:numRef>
              <c:f>Sheet1!$B$3:$D$3</c:f>
              <c:numCache>
                <c:formatCode>0%</c:formatCode>
                <c:ptCount val="3"/>
                <c:pt idx="0">
                  <c:v>0.93</c:v>
                </c:pt>
                <c:pt idx="1">
                  <c:v>0.86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D65-4019-9A02-D97277BBC9D4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GPT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Intent</c:v>
                </c:pt>
                <c:pt idx="1">
                  <c:v>Endpoint</c:v>
                </c:pt>
                <c:pt idx="2">
                  <c:v>Parkcode</c:v>
                </c:pt>
              </c:strCache>
            </c:strRef>
          </c:cat>
          <c:val>
            <c:numRef>
              <c:f>Sheet1!$B$4:$D$4</c:f>
              <c:numCache>
                <c:formatCode>0%</c:formatCode>
                <c:ptCount val="3"/>
                <c:pt idx="0">
                  <c:v>1</c:v>
                </c:pt>
                <c:pt idx="1">
                  <c:v>0.91</c:v>
                </c:pt>
                <c:pt idx="2">
                  <c:v>0.98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D65-4019-9A02-D97277BBC9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16"/>
        <c:axId val="468199712"/>
        <c:axId val="534505448"/>
      </c:barChart>
      <c:catAx>
        <c:axId val="46819971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4505448"/>
        <c:crosses val="autoZero"/>
        <c:auto val="1"/>
        <c:lblAlgn val="ctr"/>
        <c:lblOffset val="100"/>
        <c:noMultiLvlLbl val="0"/>
      </c:catAx>
      <c:valAx>
        <c:axId val="534505448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199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6734603853487464"/>
          <c:y val="3.2047108249050354E-2"/>
          <c:w val="0.35566197987555592"/>
          <c:h val="0.1168208637576152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[nps_monthly_visits..xlsx]nps_monthly_visits!PivotTable16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781404036600686"/>
          <c:y val="0.35069247831496941"/>
          <c:w val="0.85593403967055126"/>
          <c:h val="0.41833937432824897"/>
        </c:manualLayout>
      </c:layout>
      <c:lineChart>
        <c:grouping val="standard"/>
        <c:varyColors val="0"/>
        <c:ser>
          <c:idx val="0"/>
          <c:order val="0"/>
          <c:tx>
            <c:strRef>
              <c:f>nps_monthly_visits!$F$2:$F$3</c:f>
              <c:strCache>
                <c:ptCount val="1"/>
                <c:pt idx="0">
                  <c:v>Intermountain 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nps_monthly_visits!$F$4:$F$16</c:f>
              <c:numCache>
                <c:formatCode>0</c:formatCode>
                <c:ptCount val="12"/>
                <c:pt idx="0">
                  <c:v>1543550</c:v>
                </c:pt>
                <c:pt idx="1">
                  <c:v>1779714</c:v>
                </c:pt>
                <c:pt idx="2">
                  <c:v>3102198</c:v>
                </c:pt>
                <c:pt idx="3">
                  <c:v>4009751</c:v>
                </c:pt>
                <c:pt idx="4">
                  <c:v>5654854</c:v>
                </c:pt>
                <c:pt idx="5">
                  <c:v>7766566</c:v>
                </c:pt>
                <c:pt idx="6">
                  <c:v>8363181</c:v>
                </c:pt>
                <c:pt idx="7">
                  <c:v>7159873</c:v>
                </c:pt>
                <c:pt idx="8">
                  <c:v>6829884</c:v>
                </c:pt>
                <c:pt idx="9">
                  <c:v>4775800</c:v>
                </c:pt>
                <c:pt idx="10">
                  <c:v>2369396</c:v>
                </c:pt>
                <c:pt idx="11">
                  <c:v>1987478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58-4926-80C3-B0907C71B141}"/>
            </c:ext>
          </c:extLst>
        </c:ser>
        <c:ser>
          <c:idx val="1"/>
          <c:order val="1"/>
          <c:tx>
            <c:strRef>
              <c:f>nps_monthly_visits!$G$2:$G$3</c:f>
              <c:strCache>
                <c:ptCount val="1"/>
                <c:pt idx="0">
                  <c:v>Midwest 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nps_monthly_visits!$G$4:$G$16</c:f>
              <c:numCache>
                <c:formatCode>0</c:formatCode>
                <c:ptCount val="12"/>
                <c:pt idx="0">
                  <c:v>652289</c:v>
                </c:pt>
                <c:pt idx="1">
                  <c:v>808000</c:v>
                </c:pt>
                <c:pt idx="2">
                  <c:v>1244696</c:v>
                </c:pt>
                <c:pt idx="3">
                  <c:v>1462887</c:v>
                </c:pt>
                <c:pt idx="4">
                  <c:v>2569181</c:v>
                </c:pt>
                <c:pt idx="5">
                  <c:v>4040237</c:v>
                </c:pt>
                <c:pt idx="6">
                  <c:v>4902933</c:v>
                </c:pt>
                <c:pt idx="7">
                  <c:v>3823649</c:v>
                </c:pt>
                <c:pt idx="8">
                  <c:v>2631784</c:v>
                </c:pt>
                <c:pt idx="9">
                  <c:v>1670428</c:v>
                </c:pt>
                <c:pt idx="10">
                  <c:v>889186</c:v>
                </c:pt>
                <c:pt idx="11">
                  <c:v>687461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58-4926-80C3-B0907C71B141}"/>
            </c:ext>
          </c:extLst>
        </c:ser>
        <c:ser>
          <c:idx val="2"/>
          <c:order val="2"/>
          <c:tx>
            <c:strRef>
              <c:f>nps_monthly_visits!$H$2:$H$3</c:f>
              <c:strCache>
                <c:ptCount val="1"/>
                <c:pt idx="0">
                  <c:v>National Capital 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nps_monthly_visits!$H$4:$H$16</c:f>
              <c:numCache>
                <c:formatCode>0</c:formatCode>
                <c:ptCount val="12"/>
                <c:pt idx="0">
                  <c:v>2326232</c:v>
                </c:pt>
                <c:pt idx="1">
                  <c:v>2664075</c:v>
                </c:pt>
                <c:pt idx="2">
                  <c:v>5621369</c:v>
                </c:pt>
                <c:pt idx="3">
                  <c:v>6373152</c:v>
                </c:pt>
                <c:pt idx="4">
                  <c:v>6188326</c:v>
                </c:pt>
                <c:pt idx="5">
                  <c:v>5910308</c:v>
                </c:pt>
                <c:pt idx="6">
                  <c:v>5561473</c:v>
                </c:pt>
                <c:pt idx="7">
                  <c:v>4981326</c:v>
                </c:pt>
                <c:pt idx="8">
                  <c:v>4266863</c:v>
                </c:pt>
                <c:pt idx="9">
                  <c:v>5143187</c:v>
                </c:pt>
                <c:pt idx="10">
                  <c:v>3904268</c:v>
                </c:pt>
                <c:pt idx="11">
                  <c:v>3229328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B58-4926-80C3-B0907C71B141}"/>
            </c:ext>
          </c:extLst>
        </c:ser>
        <c:ser>
          <c:idx val="3"/>
          <c:order val="3"/>
          <c:tx>
            <c:strRef>
              <c:f>nps_monthly_visits!$I$2:$I$3</c:f>
              <c:strCache>
                <c:ptCount val="1"/>
                <c:pt idx="0">
                  <c:v>Northeast </c:v>
                </c:pt>
              </c:strCache>
            </c:strRef>
          </c:tx>
          <c:spPr>
            <a:ln w="28575" cap="rnd">
              <a:solidFill>
                <a:schemeClr val="accent2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nps_monthly_visits!$I$4:$I$16</c:f>
              <c:numCache>
                <c:formatCode>0</c:formatCode>
                <c:ptCount val="12"/>
                <c:pt idx="0">
                  <c:v>1947731</c:v>
                </c:pt>
                <c:pt idx="1">
                  <c:v>2005639</c:v>
                </c:pt>
                <c:pt idx="2">
                  <c:v>2869927</c:v>
                </c:pt>
                <c:pt idx="3">
                  <c:v>3980785</c:v>
                </c:pt>
                <c:pt idx="4">
                  <c:v>5071565</c:v>
                </c:pt>
                <c:pt idx="5">
                  <c:v>6692040</c:v>
                </c:pt>
                <c:pt idx="6">
                  <c:v>7635125</c:v>
                </c:pt>
                <c:pt idx="7">
                  <c:v>7179280</c:v>
                </c:pt>
                <c:pt idx="8">
                  <c:v>5641273</c:v>
                </c:pt>
                <c:pt idx="9">
                  <c:v>5435200</c:v>
                </c:pt>
                <c:pt idx="10">
                  <c:v>3166449</c:v>
                </c:pt>
                <c:pt idx="11">
                  <c:v>2454372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B58-4926-80C3-B0907C71B141}"/>
            </c:ext>
          </c:extLst>
        </c:ser>
        <c:ser>
          <c:idx val="4"/>
          <c:order val="4"/>
          <c:tx>
            <c:strRef>
              <c:f>nps_monthly_visits!$J$2:$J$3</c:f>
              <c:strCache>
                <c:ptCount val="1"/>
                <c:pt idx="0">
                  <c:v>Pacific West </c:v>
                </c:pt>
              </c:strCache>
            </c:strRef>
          </c:tx>
          <c:spPr>
            <a:ln w="28575" cap="rnd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nps_monthly_visits!$J$4:$J$16</c:f>
              <c:numCache>
                <c:formatCode>0</c:formatCode>
                <c:ptCount val="12"/>
                <c:pt idx="0">
                  <c:v>3289726</c:v>
                </c:pt>
                <c:pt idx="1">
                  <c:v>3326524</c:v>
                </c:pt>
                <c:pt idx="2">
                  <c:v>3862484</c:v>
                </c:pt>
                <c:pt idx="3">
                  <c:v>4478699</c:v>
                </c:pt>
                <c:pt idx="4">
                  <c:v>5255040</c:v>
                </c:pt>
                <c:pt idx="5">
                  <c:v>6007259</c:v>
                </c:pt>
                <c:pt idx="6">
                  <c:v>7047450</c:v>
                </c:pt>
                <c:pt idx="7">
                  <c:v>6539480</c:v>
                </c:pt>
                <c:pt idx="8">
                  <c:v>5667241</c:v>
                </c:pt>
                <c:pt idx="9">
                  <c:v>4843488</c:v>
                </c:pt>
                <c:pt idx="10">
                  <c:v>3780221</c:v>
                </c:pt>
                <c:pt idx="11">
                  <c:v>3500677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B58-4926-80C3-B0907C71B141}"/>
            </c:ext>
          </c:extLst>
        </c:ser>
        <c:ser>
          <c:idx val="5"/>
          <c:order val="5"/>
          <c:tx>
            <c:strRef>
              <c:f>nps_monthly_visits!$K$2:$K$3</c:f>
              <c:strCache>
                <c:ptCount val="1"/>
                <c:pt idx="0">
                  <c:v>Southeast </c:v>
                </c:pt>
              </c:strCache>
            </c:strRef>
          </c:tx>
          <c:spPr>
            <a:ln w="28575" cap="rnd">
              <a:solidFill>
                <a:schemeClr val="accent2">
                  <a:lumMod val="10000"/>
                  <a:lumOff val="9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nps_monthly_visits!$K$4:$K$16</c:f>
              <c:numCache>
                <c:formatCode>0</c:formatCode>
                <c:ptCount val="12"/>
                <c:pt idx="0">
                  <c:v>3869641</c:v>
                </c:pt>
                <c:pt idx="1">
                  <c:v>4305044</c:v>
                </c:pt>
                <c:pt idx="2">
                  <c:v>5503244</c:v>
                </c:pt>
                <c:pt idx="3">
                  <c:v>6039671</c:v>
                </c:pt>
                <c:pt idx="4">
                  <c:v>6731886</c:v>
                </c:pt>
                <c:pt idx="5">
                  <c:v>7660278</c:v>
                </c:pt>
                <c:pt idx="6">
                  <c:v>8163640</c:v>
                </c:pt>
                <c:pt idx="7">
                  <c:v>7075229</c:v>
                </c:pt>
                <c:pt idx="8">
                  <c:v>6933121</c:v>
                </c:pt>
                <c:pt idx="9">
                  <c:v>7644941</c:v>
                </c:pt>
                <c:pt idx="10">
                  <c:v>5320518</c:v>
                </c:pt>
                <c:pt idx="11">
                  <c:v>4424066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B58-4926-80C3-B0907C71B1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3715248"/>
        <c:axId val="553717768"/>
      </c:lineChart>
      <c:dateAx>
        <c:axId val="553715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7768"/>
        <c:crosses val="autoZero"/>
        <c:auto val="0"/>
        <c:lblOffset val="100"/>
        <c:baseTimeUnit val="days"/>
      </c:dateAx>
      <c:valAx>
        <c:axId val="55371776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524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9297530172522293"/>
          <c:y val="5.8992602163324109E-2"/>
          <c:w val="0.30702469827477707"/>
          <c:h val="0.34154787154977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SpaCy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Intent</c:v>
                </c:pt>
                <c:pt idx="1">
                  <c:v>Endpoint</c:v>
                </c:pt>
                <c:pt idx="2">
                  <c:v>Parkcode</c:v>
                </c:pt>
              </c:strCache>
            </c:strRef>
          </c:cat>
          <c:val>
            <c:numRef>
              <c:f>Sheet1!$B$2:$D$2</c:f>
              <c:numCache>
                <c:formatCode>0%</c:formatCode>
                <c:ptCount val="3"/>
                <c:pt idx="0">
                  <c:v>0.02</c:v>
                </c:pt>
                <c:pt idx="1">
                  <c:v>0.27</c:v>
                </c:pt>
                <c:pt idx="2">
                  <c:v>0.56999999999999995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65-4019-9A02-D97277BBC9D4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TF-IDF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Intent</c:v>
                </c:pt>
                <c:pt idx="1">
                  <c:v>Endpoint</c:v>
                </c:pt>
                <c:pt idx="2">
                  <c:v>Parkcode</c:v>
                </c:pt>
              </c:strCache>
            </c:strRef>
          </c:cat>
          <c:val>
            <c:numRef>
              <c:f>Sheet1!$B$3:$D$3</c:f>
              <c:numCache>
                <c:formatCode>0%</c:formatCode>
                <c:ptCount val="3"/>
                <c:pt idx="0">
                  <c:v>0.93</c:v>
                </c:pt>
                <c:pt idx="1">
                  <c:v>0.86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D65-4019-9A02-D97277BBC9D4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GPT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Intent</c:v>
                </c:pt>
                <c:pt idx="1">
                  <c:v>Endpoint</c:v>
                </c:pt>
                <c:pt idx="2">
                  <c:v>Parkcode</c:v>
                </c:pt>
              </c:strCache>
            </c:strRef>
          </c:cat>
          <c:val>
            <c:numRef>
              <c:f>Sheet1!$B$4:$D$4</c:f>
              <c:numCache>
                <c:formatCode>0%</c:formatCode>
                <c:ptCount val="3"/>
                <c:pt idx="0">
                  <c:v>1</c:v>
                </c:pt>
                <c:pt idx="1">
                  <c:v>0.91</c:v>
                </c:pt>
                <c:pt idx="2">
                  <c:v>0.98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D65-4019-9A02-D97277BBC9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16"/>
        <c:axId val="468199712"/>
        <c:axId val="534505448"/>
      </c:barChart>
      <c:catAx>
        <c:axId val="46819971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4505448"/>
        <c:crosses val="autoZero"/>
        <c:auto val="1"/>
        <c:lblAlgn val="ctr"/>
        <c:lblOffset val="100"/>
        <c:noMultiLvlLbl val="0"/>
      </c:catAx>
      <c:valAx>
        <c:axId val="534505448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8199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6734603853487464"/>
          <c:y val="3.2047108249050354E-2"/>
          <c:w val="0.35566197987555592"/>
          <c:h val="0.1168208637576152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[nps_monthly_visits..xlsx]nps_monthly_visits!PivotTable16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781404036600686"/>
          <c:y val="0.35069247831496941"/>
          <c:w val="0.85593403967055126"/>
          <c:h val="0.41833937432824897"/>
        </c:manualLayout>
      </c:layout>
      <c:lineChart>
        <c:grouping val="standard"/>
        <c:varyColors val="0"/>
        <c:ser>
          <c:idx val="0"/>
          <c:order val="0"/>
          <c:tx>
            <c:strRef>
              <c:f>nps_monthly_visits!$F$2:$F$3</c:f>
              <c:strCache>
                <c:ptCount val="1"/>
                <c:pt idx="0">
                  <c:v>Intermountain 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nps_monthly_visits!$F$4:$F$16</c:f>
              <c:numCache>
                <c:formatCode>0</c:formatCode>
                <c:ptCount val="12"/>
                <c:pt idx="0">
                  <c:v>1543550</c:v>
                </c:pt>
                <c:pt idx="1">
                  <c:v>1779714</c:v>
                </c:pt>
                <c:pt idx="2">
                  <c:v>3102198</c:v>
                </c:pt>
                <c:pt idx="3">
                  <c:v>4009751</c:v>
                </c:pt>
                <c:pt idx="4">
                  <c:v>5654854</c:v>
                </c:pt>
                <c:pt idx="5">
                  <c:v>7766566</c:v>
                </c:pt>
                <c:pt idx="6">
                  <c:v>8363181</c:v>
                </c:pt>
                <c:pt idx="7">
                  <c:v>7159873</c:v>
                </c:pt>
                <c:pt idx="8">
                  <c:v>6829884</c:v>
                </c:pt>
                <c:pt idx="9">
                  <c:v>4775800</c:v>
                </c:pt>
                <c:pt idx="10">
                  <c:v>2369396</c:v>
                </c:pt>
                <c:pt idx="11">
                  <c:v>1987478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58-4926-80C3-B0907C71B141}"/>
            </c:ext>
          </c:extLst>
        </c:ser>
        <c:ser>
          <c:idx val="1"/>
          <c:order val="1"/>
          <c:tx>
            <c:strRef>
              <c:f>nps_monthly_visits!$G$2:$G$3</c:f>
              <c:strCache>
                <c:ptCount val="1"/>
                <c:pt idx="0">
                  <c:v>Midwest </c:v>
                </c:pt>
              </c:strCache>
            </c:strRef>
          </c:tx>
          <c:spPr>
            <a:ln w="28575" cap="rnd">
              <a:solidFill>
                <a:schemeClr val="accent2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nps_monthly_visits!$G$4:$G$16</c:f>
              <c:numCache>
                <c:formatCode>0</c:formatCode>
                <c:ptCount val="12"/>
                <c:pt idx="0">
                  <c:v>652289</c:v>
                </c:pt>
                <c:pt idx="1">
                  <c:v>808000</c:v>
                </c:pt>
                <c:pt idx="2">
                  <c:v>1244696</c:v>
                </c:pt>
                <c:pt idx="3">
                  <c:v>1462887</c:v>
                </c:pt>
                <c:pt idx="4">
                  <c:v>2569181</c:v>
                </c:pt>
                <c:pt idx="5">
                  <c:v>4040237</c:v>
                </c:pt>
                <c:pt idx="6">
                  <c:v>4902933</c:v>
                </c:pt>
                <c:pt idx="7">
                  <c:v>3823649</c:v>
                </c:pt>
                <c:pt idx="8">
                  <c:v>2631784</c:v>
                </c:pt>
                <c:pt idx="9">
                  <c:v>1670428</c:v>
                </c:pt>
                <c:pt idx="10">
                  <c:v>889186</c:v>
                </c:pt>
                <c:pt idx="11">
                  <c:v>687461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58-4926-80C3-B0907C71B141}"/>
            </c:ext>
          </c:extLst>
        </c:ser>
        <c:ser>
          <c:idx val="2"/>
          <c:order val="2"/>
          <c:tx>
            <c:strRef>
              <c:f>nps_monthly_visits!$H$2:$H$3</c:f>
              <c:strCache>
                <c:ptCount val="1"/>
                <c:pt idx="0">
                  <c:v>National Capital </c:v>
                </c:pt>
              </c:strCache>
            </c:strRef>
          </c:tx>
          <c:spPr>
            <a:ln w="28575" cap="rnd">
              <a:solidFill>
                <a:schemeClr val="accent5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nps_monthly_visits!$H$4:$H$16</c:f>
              <c:numCache>
                <c:formatCode>0</c:formatCode>
                <c:ptCount val="12"/>
                <c:pt idx="0">
                  <c:v>2326232</c:v>
                </c:pt>
                <c:pt idx="1">
                  <c:v>2664075</c:v>
                </c:pt>
                <c:pt idx="2">
                  <c:v>5621369</c:v>
                </c:pt>
                <c:pt idx="3">
                  <c:v>6373152</c:v>
                </c:pt>
                <c:pt idx="4">
                  <c:v>6188326</c:v>
                </c:pt>
                <c:pt idx="5">
                  <c:v>5910308</c:v>
                </c:pt>
                <c:pt idx="6">
                  <c:v>5561473</c:v>
                </c:pt>
                <c:pt idx="7">
                  <c:v>4981326</c:v>
                </c:pt>
                <c:pt idx="8">
                  <c:v>4266863</c:v>
                </c:pt>
                <c:pt idx="9">
                  <c:v>5143187</c:v>
                </c:pt>
                <c:pt idx="10">
                  <c:v>3904268</c:v>
                </c:pt>
                <c:pt idx="11">
                  <c:v>3229328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B58-4926-80C3-B0907C71B141}"/>
            </c:ext>
          </c:extLst>
        </c:ser>
        <c:ser>
          <c:idx val="3"/>
          <c:order val="3"/>
          <c:tx>
            <c:strRef>
              <c:f>nps_monthly_visits!$I$2:$I$3</c:f>
              <c:strCache>
                <c:ptCount val="1"/>
                <c:pt idx="0">
                  <c:v>Northeast </c:v>
                </c:pt>
              </c:strCache>
            </c:strRef>
          </c:tx>
          <c:spPr>
            <a:ln w="28575" cap="rnd">
              <a:solidFill>
                <a:schemeClr val="bg1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nps_monthly_visits!$I$4:$I$16</c:f>
              <c:numCache>
                <c:formatCode>0</c:formatCode>
                <c:ptCount val="12"/>
                <c:pt idx="0">
                  <c:v>1947731</c:v>
                </c:pt>
                <c:pt idx="1">
                  <c:v>2005639</c:v>
                </c:pt>
                <c:pt idx="2">
                  <c:v>2869927</c:v>
                </c:pt>
                <c:pt idx="3">
                  <c:v>3980785</c:v>
                </c:pt>
                <c:pt idx="4">
                  <c:v>5071565</c:v>
                </c:pt>
                <c:pt idx="5">
                  <c:v>6692040</c:v>
                </c:pt>
                <c:pt idx="6">
                  <c:v>7635125</c:v>
                </c:pt>
                <c:pt idx="7">
                  <c:v>7179280</c:v>
                </c:pt>
                <c:pt idx="8">
                  <c:v>5641273</c:v>
                </c:pt>
                <c:pt idx="9">
                  <c:v>5435200</c:v>
                </c:pt>
                <c:pt idx="10">
                  <c:v>3166449</c:v>
                </c:pt>
                <c:pt idx="11">
                  <c:v>2454372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B58-4926-80C3-B0907C71B141}"/>
            </c:ext>
          </c:extLst>
        </c:ser>
        <c:ser>
          <c:idx val="4"/>
          <c:order val="4"/>
          <c:tx>
            <c:strRef>
              <c:f>nps_monthly_visits!$J$2:$J$3</c:f>
              <c:strCache>
                <c:ptCount val="1"/>
                <c:pt idx="0">
                  <c:v>Pacific West </c:v>
                </c:pt>
              </c:strCache>
            </c:strRef>
          </c:tx>
          <c:spPr>
            <a:ln w="28575" cap="rnd">
              <a:solidFill>
                <a:schemeClr val="accent2">
                  <a:lumMod val="10000"/>
                  <a:lumOff val="9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nps_monthly_visits!$J$4:$J$16</c:f>
              <c:numCache>
                <c:formatCode>0</c:formatCode>
                <c:ptCount val="12"/>
                <c:pt idx="0">
                  <c:v>3289726</c:v>
                </c:pt>
                <c:pt idx="1">
                  <c:v>3326524</c:v>
                </c:pt>
                <c:pt idx="2">
                  <c:v>3862484</c:v>
                </c:pt>
                <c:pt idx="3">
                  <c:v>4478699</c:v>
                </c:pt>
                <c:pt idx="4">
                  <c:v>5255040</c:v>
                </c:pt>
                <c:pt idx="5">
                  <c:v>6007259</c:v>
                </c:pt>
                <c:pt idx="6">
                  <c:v>7047450</c:v>
                </c:pt>
                <c:pt idx="7">
                  <c:v>6539480</c:v>
                </c:pt>
                <c:pt idx="8">
                  <c:v>5667241</c:v>
                </c:pt>
                <c:pt idx="9">
                  <c:v>4843488</c:v>
                </c:pt>
                <c:pt idx="10">
                  <c:v>3780221</c:v>
                </c:pt>
                <c:pt idx="11">
                  <c:v>3500677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B58-4926-80C3-B0907C71B141}"/>
            </c:ext>
          </c:extLst>
        </c:ser>
        <c:ser>
          <c:idx val="5"/>
          <c:order val="5"/>
          <c:tx>
            <c:strRef>
              <c:f>nps_monthly_visits!$K$2:$K$3</c:f>
              <c:strCache>
                <c:ptCount val="1"/>
                <c:pt idx="0">
                  <c:v>Southeast 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nps_monthly_visits!$K$4:$K$16</c:f>
              <c:numCache>
                <c:formatCode>0</c:formatCode>
                <c:ptCount val="12"/>
                <c:pt idx="0">
                  <c:v>3869641</c:v>
                </c:pt>
                <c:pt idx="1">
                  <c:v>4305044</c:v>
                </c:pt>
                <c:pt idx="2">
                  <c:v>5503244</c:v>
                </c:pt>
                <c:pt idx="3">
                  <c:v>6039671</c:v>
                </c:pt>
                <c:pt idx="4">
                  <c:v>6731886</c:v>
                </c:pt>
                <c:pt idx="5">
                  <c:v>7660278</c:v>
                </c:pt>
                <c:pt idx="6">
                  <c:v>8163640</c:v>
                </c:pt>
                <c:pt idx="7">
                  <c:v>7075229</c:v>
                </c:pt>
                <c:pt idx="8">
                  <c:v>6933121</c:v>
                </c:pt>
                <c:pt idx="9">
                  <c:v>7644941</c:v>
                </c:pt>
                <c:pt idx="10">
                  <c:v>5320518</c:v>
                </c:pt>
                <c:pt idx="11">
                  <c:v>4424066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B58-4926-80C3-B0907C71B1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3715248"/>
        <c:axId val="553717768"/>
      </c:lineChart>
      <c:dateAx>
        <c:axId val="553715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7768"/>
        <c:crosses val="autoZero"/>
        <c:auto val="0"/>
        <c:lblOffset val="100"/>
        <c:baseTimeUnit val="days"/>
      </c:dateAx>
      <c:valAx>
        <c:axId val="55371776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524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9297530172522293"/>
          <c:y val="5.8992602163324109E-2"/>
          <c:w val="0.30702469827477707"/>
          <c:h val="0.34154787154977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9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9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9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9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0.xml><?xml version="1.0" encoding="utf-8"?>
<cs:chartStyle xmlns:cs="http://schemas.microsoft.com/office/drawing/2012/chartStyle" xmlns:a="http://schemas.openxmlformats.org/drawingml/2006/main" id="29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9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E104ED7-C171-4668-AEE7-B3AEBA5DB6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635E4C-2379-4E45-B9B2-E43EC61316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6B3A9-68BD-4D54-A0BB-B455B6E4AFF4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FA3918-8F7A-4B64-907B-42E48B5ECB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08035E-8EB8-4C2B-9094-10B4CFAE37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0AA0A-5135-415D-A092-FA0C46B8AC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814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816F1-3F18-45AF-B31A-ADFF417588A1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81861C-5139-457C-970B-278F1608A4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865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F98A818-8998-4A9C-923A-0245B6C3B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72134" y="7500627"/>
            <a:ext cx="3859066" cy="231657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1C48D9-0A15-4736-BF9A-5E32106AC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7137" y="1240056"/>
            <a:ext cx="1827307" cy="38198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4BC47A-9910-48E8-AE5A-2BBB19901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72134" y="5105745"/>
            <a:ext cx="3859066" cy="234908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2DCCB1-B9FD-4B0F-884F-5AEE7D43E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72134" y="1247167"/>
            <a:ext cx="3859066" cy="38127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2F5691-9268-4084-9D4D-F78F55D0D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7137" y="5105745"/>
            <a:ext cx="1828800" cy="235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B92A22-5DF3-4C60-A7C1-F99B61174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41200" y="1240057"/>
            <a:ext cx="1508247" cy="62147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EDA109-D0F6-4624-AB2A-68612A434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7137" y="7505706"/>
            <a:ext cx="1828800" cy="2311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312CF2-A1E9-4331-A520-21B4E20C2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928240" y="7932941"/>
            <a:ext cx="0" cy="1802868"/>
          </a:xfrm>
          <a:prstGeom prst="line">
            <a:avLst/>
          </a:prstGeom>
          <a:ln w="25400" cap="rnd">
            <a:solidFill>
              <a:schemeClr val="accent1">
                <a:lumMod val="60000"/>
                <a:lumOff val="40000"/>
              </a:schemeClr>
            </a:solidFill>
            <a:prstDash val="sysDot"/>
            <a:round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4D2C7898-64D2-4E95-8919-58011D2B8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41200" y="241200"/>
            <a:ext cx="7290000" cy="9629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34353" y="9322650"/>
            <a:ext cx="1748790" cy="535516"/>
          </a:xfrm>
          <a:prstGeom prst="rect">
            <a:avLst/>
          </a:prstGeom>
        </p:spPr>
        <p:txBody>
          <a:bodyPr/>
          <a:lstStyle/>
          <a:p>
            <a:fld id="{A8FAED0E-297D-480F-9176-00B6D6CDE081}" type="datetimeFigureOut">
              <a:rPr lang="en-US" noProof="0" smtClean="0"/>
              <a:t>7/23/2024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74609" y="9322650"/>
            <a:ext cx="2623185" cy="535516"/>
          </a:xfrm>
          <a:prstGeom prst="rect">
            <a:avLst/>
          </a:prstGeom>
        </p:spPr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8928D-FFF6-43DC-9917-6D83E7075E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1310CCD-5E5B-4F7B-B7B1-EE3E23F3D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2468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3CBEDFA-5BC0-4184-8A10-AED13FD3EA6E}"/>
              </a:ext>
            </a:extLst>
          </p:cNvPr>
          <p:cNvSpPr/>
          <p:nvPr userDrawn="1"/>
        </p:nvSpPr>
        <p:spPr>
          <a:xfrm>
            <a:off x="241200" y="241200"/>
            <a:ext cx="7290000" cy="9576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4" y="535521"/>
            <a:ext cx="6703695" cy="97324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4" y="1785366"/>
            <a:ext cx="6703695" cy="75372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38048" y="9599255"/>
            <a:ext cx="272034" cy="25891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90">
                <a:solidFill>
                  <a:schemeClr val="bg1"/>
                </a:solidFill>
              </a:defRPr>
            </a:lvl1pPr>
          </a:lstStyle>
          <a:p>
            <a:fld id="{D518928D-FFF6-43DC-9917-6D83E7075E8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0691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754380" rtl="0" eaLnBrk="1" latinLnBrk="0" hangingPunct="1">
        <a:lnSpc>
          <a:spcPct val="90000"/>
        </a:lnSpc>
        <a:spcBef>
          <a:spcPct val="0"/>
        </a:spcBef>
        <a:buNone/>
        <a:defRPr sz="3630" b="1" kern="1200" spc="-15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88595" indent="-188595" algn="l" defTabSz="754380" rtl="0" eaLnBrk="1" latinLnBrk="0" hangingPunct="1">
        <a:lnSpc>
          <a:spcPct val="90000"/>
        </a:lnSpc>
        <a:spcBef>
          <a:spcPts val="825"/>
        </a:spcBef>
        <a:buClr>
          <a:schemeClr val="accent3"/>
        </a:buClr>
        <a:buFont typeface="Arial" panose="020B0604020202020204" pitchFamily="34" charset="0"/>
        <a:buChar char="•"/>
        <a:defRPr sz="2310" kern="1200">
          <a:solidFill>
            <a:schemeClr val="accent2"/>
          </a:solidFill>
          <a:latin typeface="+mn-lt"/>
          <a:ea typeface="+mn-ea"/>
          <a:cs typeface="+mn-cs"/>
        </a:defRPr>
      </a:lvl1pPr>
      <a:lvl2pPr marL="565785" indent="-188595" algn="l" defTabSz="754380" rtl="0" eaLnBrk="1" latinLnBrk="0" hangingPunct="1">
        <a:lnSpc>
          <a:spcPct val="90000"/>
        </a:lnSpc>
        <a:spcBef>
          <a:spcPts val="413"/>
        </a:spcBef>
        <a:buClr>
          <a:schemeClr val="accent3"/>
        </a:buClr>
        <a:buFont typeface="Arial" panose="020B0604020202020204" pitchFamily="34" charset="0"/>
        <a:buChar char="•"/>
        <a:defRPr sz="198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42975" indent="-188595" algn="l" defTabSz="754380" rtl="0" eaLnBrk="1" latinLnBrk="0" hangingPunct="1">
        <a:lnSpc>
          <a:spcPct val="90000"/>
        </a:lnSpc>
        <a:spcBef>
          <a:spcPts val="413"/>
        </a:spcBef>
        <a:buClr>
          <a:schemeClr val="accent3"/>
        </a:buClr>
        <a:buFont typeface="Arial" panose="020B0604020202020204" pitchFamily="34" charset="0"/>
        <a:buChar char="•"/>
        <a:defRPr sz="165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320165" indent="-188595" algn="l" defTabSz="754380" rtl="0" eaLnBrk="1" latinLnBrk="0" hangingPunct="1">
        <a:lnSpc>
          <a:spcPct val="90000"/>
        </a:lnSpc>
        <a:spcBef>
          <a:spcPts val="413"/>
        </a:spcBef>
        <a:buClr>
          <a:schemeClr val="accent3"/>
        </a:buClr>
        <a:buFont typeface="Arial" panose="020B0604020202020204" pitchFamily="34" charset="0"/>
        <a:buChar char="•"/>
        <a:defRPr sz="1485" kern="1200">
          <a:solidFill>
            <a:schemeClr val="accent2"/>
          </a:solidFill>
          <a:latin typeface="+mn-lt"/>
          <a:ea typeface="+mn-ea"/>
          <a:cs typeface="+mn-cs"/>
        </a:defRPr>
      </a:lvl4pPr>
      <a:lvl5pPr marL="1697355" indent="-188595" algn="l" defTabSz="754380" rtl="0" eaLnBrk="1" latinLnBrk="0" hangingPunct="1">
        <a:lnSpc>
          <a:spcPct val="90000"/>
        </a:lnSpc>
        <a:spcBef>
          <a:spcPts val="413"/>
        </a:spcBef>
        <a:buClr>
          <a:schemeClr val="accent3"/>
        </a:buClr>
        <a:buFont typeface="Arial" panose="020B0604020202020204" pitchFamily="34" charset="0"/>
        <a:buChar char="•"/>
        <a:defRPr sz="1485" kern="1200">
          <a:solidFill>
            <a:schemeClr val="accent2"/>
          </a:solidFill>
          <a:latin typeface="+mn-lt"/>
          <a:ea typeface="+mn-ea"/>
          <a:cs typeface="+mn-cs"/>
        </a:defRPr>
      </a:lvl5pPr>
      <a:lvl6pPr marL="207454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73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892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11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0.png"/><Relationship Id="rId18" Type="http://schemas.openxmlformats.org/officeDocument/2006/relationships/image" Target="../media/image13.png"/><Relationship Id="rId26" Type="http://schemas.openxmlformats.org/officeDocument/2006/relationships/image" Target="../media/image19.png"/><Relationship Id="rId3" Type="http://schemas.openxmlformats.org/officeDocument/2006/relationships/image" Target="../media/image2.png"/><Relationship Id="rId21" Type="http://schemas.openxmlformats.org/officeDocument/2006/relationships/chart" Target="../charts/chart1.xml"/><Relationship Id="rId7" Type="http://schemas.openxmlformats.org/officeDocument/2006/relationships/image" Target="../media/image6.png"/><Relationship Id="rId12" Type="http://schemas.microsoft.com/office/2007/relationships/hdphoto" Target="../media/hdphoto2.wdp"/><Relationship Id="rId17" Type="http://schemas.microsoft.com/office/2007/relationships/hdphoto" Target="../media/hdphoto4.wdp"/><Relationship Id="rId25" Type="http://schemas.openxmlformats.org/officeDocument/2006/relationships/image" Target="../media/image18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29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9.png"/><Relationship Id="rId24" Type="http://schemas.openxmlformats.org/officeDocument/2006/relationships/image" Target="../media/image17.png"/><Relationship Id="rId5" Type="http://schemas.openxmlformats.org/officeDocument/2006/relationships/image" Target="../media/image4.png"/><Relationship Id="rId15" Type="http://schemas.microsoft.com/office/2007/relationships/hdphoto" Target="../media/hdphoto3.wdp"/><Relationship Id="rId23" Type="http://schemas.openxmlformats.org/officeDocument/2006/relationships/image" Target="../media/image16.png"/><Relationship Id="rId28" Type="http://schemas.openxmlformats.org/officeDocument/2006/relationships/image" Target="../media/image20.png"/><Relationship Id="rId10" Type="http://schemas.microsoft.com/office/2007/relationships/hdphoto" Target="../media/hdphoto1.wdp"/><Relationship Id="rId19" Type="http://schemas.microsoft.com/office/2007/relationships/hdphoto" Target="../media/hdphoto5.wdp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hart" Target="../charts/chart2.xml"/><Relationship Id="rId30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0.png"/><Relationship Id="rId18" Type="http://schemas.openxmlformats.org/officeDocument/2006/relationships/image" Target="../media/image13.png"/><Relationship Id="rId26" Type="http://schemas.openxmlformats.org/officeDocument/2006/relationships/image" Target="../media/image24.png"/><Relationship Id="rId3" Type="http://schemas.openxmlformats.org/officeDocument/2006/relationships/image" Target="../media/image4.png"/><Relationship Id="rId21" Type="http://schemas.openxmlformats.org/officeDocument/2006/relationships/image" Target="../media/image28.png"/><Relationship Id="rId7" Type="http://schemas.openxmlformats.org/officeDocument/2006/relationships/image" Target="../media/image6.png"/><Relationship Id="rId12" Type="http://schemas.microsoft.com/office/2007/relationships/hdphoto" Target="../media/hdphoto2.wdp"/><Relationship Id="rId17" Type="http://schemas.microsoft.com/office/2007/relationships/hdphoto" Target="../media/hdphoto4.wdp"/><Relationship Id="rId25" Type="http://schemas.openxmlformats.org/officeDocument/2006/relationships/chart" Target="../charts/chart20.xml"/><Relationship Id="rId2" Type="http://schemas.openxmlformats.org/officeDocument/2006/relationships/image" Target="../media/image3.png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9.xml"/><Relationship Id="rId11" Type="http://schemas.openxmlformats.org/officeDocument/2006/relationships/image" Target="../media/image9.png"/><Relationship Id="rId24" Type="http://schemas.openxmlformats.org/officeDocument/2006/relationships/image" Target="../media/image2.png"/><Relationship Id="rId5" Type="http://schemas.openxmlformats.org/officeDocument/2006/relationships/image" Target="../media/image25.png"/><Relationship Id="rId15" Type="http://schemas.microsoft.com/office/2007/relationships/hdphoto" Target="../media/hdphoto3.wdp"/><Relationship Id="rId23" Type="http://schemas.openxmlformats.org/officeDocument/2006/relationships/image" Target="../media/image26.png"/><Relationship Id="rId10" Type="http://schemas.microsoft.com/office/2007/relationships/hdphoto" Target="../media/hdphoto1.wdp"/><Relationship Id="rId19" Type="http://schemas.microsoft.com/office/2007/relationships/hdphoto" Target="../media/hdphoto5.wdp"/><Relationship Id="rId4" Type="http://schemas.openxmlformats.org/officeDocument/2006/relationships/image" Target="../media/image5.svg"/><Relationship Id="rId9" Type="http://schemas.openxmlformats.org/officeDocument/2006/relationships/image" Target="../media/image8.png"/><Relationship Id="rId14" Type="http://schemas.openxmlformats.org/officeDocument/2006/relationships/image" Target="../media/image11.png"/><Relationship Id="rId22" Type="http://schemas.openxmlformats.org/officeDocument/2006/relationships/image" Target="../media/image19.png"/><Relationship Id="rId27" Type="http://schemas.microsoft.com/office/2007/relationships/hdphoto" Target="../media/hdphoto6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1.png"/><Relationship Id="rId18" Type="http://schemas.microsoft.com/office/2007/relationships/hdphoto" Target="../media/hdphoto5.wdp"/><Relationship Id="rId26" Type="http://schemas.microsoft.com/office/2007/relationships/hdphoto" Target="../media/hdphoto6.wdp"/><Relationship Id="rId3" Type="http://schemas.openxmlformats.org/officeDocument/2006/relationships/image" Target="../media/image4.png"/><Relationship Id="rId21" Type="http://schemas.openxmlformats.org/officeDocument/2006/relationships/image" Target="../media/image19.png"/><Relationship Id="rId7" Type="http://schemas.openxmlformats.org/officeDocument/2006/relationships/image" Target="../media/image7.svg"/><Relationship Id="rId12" Type="http://schemas.openxmlformats.org/officeDocument/2006/relationships/image" Target="../media/image10.png"/><Relationship Id="rId17" Type="http://schemas.openxmlformats.org/officeDocument/2006/relationships/image" Target="../media/image13.png"/><Relationship Id="rId25" Type="http://schemas.openxmlformats.org/officeDocument/2006/relationships/image" Target="../media/image24.png"/><Relationship Id="rId2" Type="http://schemas.openxmlformats.org/officeDocument/2006/relationships/image" Target="../media/image3.png"/><Relationship Id="rId16" Type="http://schemas.microsoft.com/office/2007/relationships/hdphoto" Target="../media/hdphoto4.wdp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microsoft.com/office/2007/relationships/hdphoto" Target="../media/hdphoto2.wdp"/><Relationship Id="rId24" Type="http://schemas.openxmlformats.org/officeDocument/2006/relationships/chart" Target="../charts/chart22.xml"/><Relationship Id="rId5" Type="http://schemas.openxmlformats.org/officeDocument/2006/relationships/chart" Target="../charts/chart21.xml"/><Relationship Id="rId15" Type="http://schemas.openxmlformats.org/officeDocument/2006/relationships/image" Target="../media/image12.png"/><Relationship Id="rId23" Type="http://schemas.openxmlformats.org/officeDocument/2006/relationships/image" Target="../media/image2.png"/><Relationship Id="rId10" Type="http://schemas.openxmlformats.org/officeDocument/2006/relationships/image" Target="../media/image9.png"/><Relationship Id="rId19" Type="http://schemas.openxmlformats.org/officeDocument/2006/relationships/image" Target="../media/image14.png"/><Relationship Id="rId4" Type="http://schemas.openxmlformats.org/officeDocument/2006/relationships/image" Target="../media/image5.svg"/><Relationship Id="rId9" Type="http://schemas.microsoft.com/office/2007/relationships/hdphoto" Target="../media/hdphoto1.wdp"/><Relationship Id="rId14" Type="http://schemas.microsoft.com/office/2007/relationships/hdphoto" Target="../media/hdphoto3.wdp"/><Relationship Id="rId22" Type="http://schemas.openxmlformats.org/officeDocument/2006/relationships/image" Target="../media/image26.png"/><Relationship Id="rId27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0.png"/><Relationship Id="rId18" Type="http://schemas.openxmlformats.org/officeDocument/2006/relationships/image" Target="../media/image13.png"/><Relationship Id="rId26" Type="http://schemas.openxmlformats.org/officeDocument/2006/relationships/image" Target="../media/image19.png"/><Relationship Id="rId3" Type="http://schemas.openxmlformats.org/officeDocument/2006/relationships/image" Target="../media/image2.png"/><Relationship Id="rId21" Type="http://schemas.openxmlformats.org/officeDocument/2006/relationships/chart" Target="../charts/chart3.xml"/><Relationship Id="rId7" Type="http://schemas.openxmlformats.org/officeDocument/2006/relationships/image" Target="../media/image6.png"/><Relationship Id="rId12" Type="http://schemas.microsoft.com/office/2007/relationships/hdphoto" Target="../media/hdphoto2.wdp"/><Relationship Id="rId17" Type="http://schemas.microsoft.com/office/2007/relationships/hdphoto" Target="../media/hdphoto4.wdp"/><Relationship Id="rId25" Type="http://schemas.openxmlformats.org/officeDocument/2006/relationships/image" Target="../media/image18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29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9.png"/><Relationship Id="rId24" Type="http://schemas.openxmlformats.org/officeDocument/2006/relationships/image" Target="../media/image17.png"/><Relationship Id="rId5" Type="http://schemas.openxmlformats.org/officeDocument/2006/relationships/image" Target="../media/image4.png"/><Relationship Id="rId15" Type="http://schemas.microsoft.com/office/2007/relationships/hdphoto" Target="../media/hdphoto3.wdp"/><Relationship Id="rId23" Type="http://schemas.openxmlformats.org/officeDocument/2006/relationships/image" Target="../media/image16.png"/><Relationship Id="rId28" Type="http://schemas.openxmlformats.org/officeDocument/2006/relationships/image" Target="../media/image20.png"/><Relationship Id="rId10" Type="http://schemas.microsoft.com/office/2007/relationships/hdphoto" Target="../media/hdphoto1.wdp"/><Relationship Id="rId19" Type="http://schemas.microsoft.com/office/2007/relationships/hdphoto" Target="../media/hdphoto5.wdp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hart" Target="../charts/chart4.xml"/><Relationship Id="rId30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0.png"/><Relationship Id="rId18" Type="http://schemas.openxmlformats.org/officeDocument/2006/relationships/image" Target="../media/image13.png"/><Relationship Id="rId26" Type="http://schemas.openxmlformats.org/officeDocument/2006/relationships/image" Target="../media/image19.png"/><Relationship Id="rId3" Type="http://schemas.openxmlformats.org/officeDocument/2006/relationships/image" Target="../media/image2.png"/><Relationship Id="rId21" Type="http://schemas.openxmlformats.org/officeDocument/2006/relationships/chart" Target="../charts/chart5.xml"/><Relationship Id="rId7" Type="http://schemas.openxmlformats.org/officeDocument/2006/relationships/image" Target="../media/image6.png"/><Relationship Id="rId12" Type="http://schemas.microsoft.com/office/2007/relationships/hdphoto" Target="../media/hdphoto2.wdp"/><Relationship Id="rId17" Type="http://schemas.microsoft.com/office/2007/relationships/hdphoto" Target="../media/hdphoto4.wdp"/><Relationship Id="rId25" Type="http://schemas.openxmlformats.org/officeDocument/2006/relationships/image" Target="../media/image18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29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9.png"/><Relationship Id="rId24" Type="http://schemas.openxmlformats.org/officeDocument/2006/relationships/image" Target="../media/image17.png"/><Relationship Id="rId5" Type="http://schemas.openxmlformats.org/officeDocument/2006/relationships/image" Target="../media/image4.png"/><Relationship Id="rId15" Type="http://schemas.microsoft.com/office/2007/relationships/hdphoto" Target="../media/hdphoto3.wdp"/><Relationship Id="rId23" Type="http://schemas.openxmlformats.org/officeDocument/2006/relationships/image" Target="../media/image16.png"/><Relationship Id="rId28" Type="http://schemas.openxmlformats.org/officeDocument/2006/relationships/image" Target="../media/image20.png"/><Relationship Id="rId10" Type="http://schemas.microsoft.com/office/2007/relationships/hdphoto" Target="../media/hdphoto1.wdp"/><Relationship Id="rId19" Type="http://schemas.microsoft.com/office/2007/relationships/hdphoto" Target="../media/hdphoto5.wdp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hart" Target="../charts/char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0.png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microsoft.com/office/2007/relationships/hdphoto" Target="../media/hdphoto6.wdp"/><Relationship Id="rId7" Type="http://schemas.openxmlformats.org/officeDocument/2006/relationships/image" Target="../media/image6.png"/><Relationship Id="rId12" Type="http://schemas.microsoft.com/office/2007/relationships/hdphoto" Target="../media/hdphoto2.wdp"/><Relationship Id="rId17" Type="http://schemas.microsoft.com/office/2007/relationships/hdphoto" Target="../media/hdphoto4.wdp"/><Relationship Id="rId25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20" Type="http://schemas.openxmlformats.org/officeDocument/2006/relationships/image" Target="../media/image24.png"/><Relationship Id="rId29" Type="http://schemas.openxmlformats.org/officeDocument/2006/relationships/chart" Target="../charts/chart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9.png"/><Relationship Id="rId24" Type="http://schemas.openxmlformats.org/officeDocument/2006/relationships/image" Target="../media/image15.png"/><Relationship Id="rId5" Type="http://schemas.openxmlformats.org/officeDocument/2006/relationships/image" Target="../media/image4.png"/><Relationship Id="rId15" Type="http://schemas.microsoft.com/office/2007/relationships/hdphoto" Target="../media/hdphoto3.wdp"/><Relationship Id="rId23" Type="http://schemas.openxmlformats.org/officeDocument/2006/relationships/chart" Target="../charts/chart7.xml"/><Relationship Id="rId28" Type="http://schemas.openxmlformats.org/officeDocument/2006/relationships/image" Target="../media/image19.png"/><Relationship Id="rId10" Type="http://schemas.microsoft.com/office/2007/relationships/hdphoto" Target="../media/hdphoto1.wdp"/><Relationship Id="rId19" Type="http://schemas.microsoft.com/office/2007/relationships/hdphoto" Target="../media/hdphoto5.wdp"/><Relationship Id="rId31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Relationship Id="rId22" Type="http://schemas.openxmlformats.org/officeDocument/2006/relationships/image" Target="../media/image14.png"/><Relationship Id="rId27" Type="http://schemas.openxmlformats.org/officeDocument/2006/relationships/image" Target="../media/image18.png"/><Relationship Id="rId30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0.png"/><Relationship Id="rId18" Type="http://schemas.openxmlformats.org/officeDocument/2006/relationships/image" Target="../media/image13.png"/><Relationship Id="rId26" Type="http://schemas.openxmlformats.org/officeDocument/2006/relationships/image" Target="../media/image16.png"/><Relationship Id="rId3" Type="http://schemas.openxmlformats.org/officeDocument/2006/relationships/image" Target="../media/image3.png"/><Relationship Id="rId21" Type="http://schemas.microsoft.com/office/2007/relationships/hdphoto" Target="../media/hdphoto6.wdp"/><Relationship Id="rId7" Type="http://schemas.openxmlformats.org/officeDocument/2006/relationships/image" Target="../media/image6.png"/><Relationship Id="rId12" Type="http://schemas.microsoft.com/office/2007/relationships/hdphoto" Target="../media/hdphoto2.wdp"/><Relationship Id="rId17" Type="http://schemas.microsoft.com/office/2007/relationships/hdphoto" Target="../media/hdphoto4.wdp"/><Relationship Id="rId25" Type="http://schemas.openxmlformats.org/officeDocument/2006/relationships/image" Target="../media/image15.png"/><Relationship Id="rId2" Type="http://schemas.openxmlformats.org/officeDocument/2006/relationships/image" Target="../media/image2.png"/><Relationship Id="rId16" Type="http://schemas.openxmlformats.org/officeDocument/2006/relationships/image" Target="../media/image12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9.png"/><Relationship Id="rId24" Type="http://schemas.openxmlformats.org/officeDocument/2006/relationships/chart" Target="../charts/chart10.xml"/><Relationship Id="rId5" Type="http://schemas.openxmlformats.org/officeDocument/2006/relationships/image" Target="../media/image5.svg"/><Relationship Id="rId15" Type="http://schemas.microsoft.com/office/2007/relationships/hdphoto" Target="../media/hdphoto3.wdp"/><Relationship Id="rId23" Type="http://schemas.openxmlformats.org/officeDocument/2006/relationships/chart" Target="../charts/chart9.xml"/><Relationship Id="rId28" Type="http://schemas.openxmlformats.org/officeDocument/2006/relationships/image" Target="../media/image17.png"/><Relationship Id="rId10" Type="http://schemas.microsoft.com/office/2007/relationships/hdphoto" Target="../media/hdphoto1.wdp"/><Relationship Id="rId19" Type="http://schemas.microsoft.com/office/2007/relationships/hdphoto" Target="../media/hdphoto5.wdp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Relationship Id="rId22" Type="http://schemas.openxmlformats.org/officeDocument/2006/relationships/image" Target="../media/image14.png"/><Relationship Id="rId27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0.png"/><Relationship Id="rId18" Type="http://schemas.openxmlformats.org/officeDocument/2006/relationships/image" Target="../media/image13.png"/><Relationship Id="rId26" Type="http://schemas.openxmlformats.org/officeDocument/2006/relationships/chart" Target="../charts/chart11.xml"/><Relationship Id="rId3" Type="http://schemas.openxmlformats.org/officeDocument/2006/relationships/image" Target="../media/image3.png"/><Relationship Id="rId21" Type="http://schemas.openxmlformats.org/officeDocument/2006/relationships/image" Target="../media/image24.png"/><Relationship Id="rId7" Type="http://schemas.openxmlformats.org/officeDocument/2006/relationships/image" Target="../media/image6.png"/><Relationship Id="rId12" Type="http://schemas.microsoft.com/office/2007/relationships/hdphoto" Target="../media/hdphoto2.wdp"/><Relationship Id="rId17" Type="http://schemas.microsoft.com/office/2007/relationships/hdphoto" Target="../media/hdphoto4.wdp"/><Relationship Id="rId25" Type="http://schemas.openxmlformats.org/officeDocument/2006/relationships/image" Target="../media/image14.png"/><Relationship Id="rId2" Type="http://schemas.openxmlformats.org/officeDocument/2006/relationships/image" Target="../media/image2.png"/><Relationship Id="rId16" Type="http://schemas.openxmlformats.org/officeDocument/2006/relationships/image" Target="../media/image1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9.png"/><Relationship Id="rId24" Type="http://schemas.openxmlformats.org/officeDocument/2006/relationships/image" Target="../media/image19.png"/><Relationship Id="rId5" Type="http://schemas.openxmlformats.org/officeDocument/2006/relationships/image" Target="../media/image5.svg"/><Relationship Id="rId15" Type="http://schemas.microsoft.com/office/2007/relationships/hdphoto" Target="../media/hdphoto3.wdp"/><Relationship Id="rId23" Type="http://schemas.openxmlformats.org/officeDocument/2006/relationships/image" Target="../media/image27.png"/><Relationship Id="rId28" Type="http://schemas.openxmlformats.org/officeDocument/2006/relationships/image" Target="../media/image15.png"/><Relationship Id="rId10" Type="http://schemas.microsoft.com/office/2007/relationships/hdphoto" Target="../media/hdphoto1.wdp"/><Relationship Id="rId19" Type="http://schemas.microsoft.com/office/2007/relationships/hdphoto" Target="../media/hdphoto5.wdp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Relationship Id="rId22" Type="http://schemas.microsoft.com/office/2007/relationships/hdphoto" Target="../media/hdphoto6.wdp"/><Relationship Id="rId27" Type="http://schemas.openxmlformats.org/officeDocument/2006/relationships/chart" Target="../charts/chart1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microsoft.com/office/2007/relationships/hdphoto" Target="../media/hdphoto3.wdp"/><Relationship Id="rId18" Type="http://schemas.openxmlformats.org/officeDocument/2006/relationships/image" Target="../media/image2.png"/><Relationship Id="rId3" Type="http://schemas.openxmlformats.org/officeDocument/2006/relationships/image" Target="../media/image5.svg"/><Relationship Id="rId21" Type="http://schemas.openxmlformats.org/officeDocument/2006/relationships/image" Target="../media/image19.png"/><Relationship Id="rId7" Type="http://schemas.openxmlformats.org/officeDocument/2006/relationships/image" Target="../media/image8.png"/><Relationship Id="rId12" Type="http://schemas.openxmlformats.org/officeDocument/2006/relationships/image" Target="../media/image11.png"/><Relationship Id="rId17" Type="http://schemas.microsoft.com/office/2007/relationships/hdphoto" Target="../media/hdphoto5.wdp"/><Relationship Id="rId2" Type="http://schemas.openxmlformats.org/officeDocument/2006/relationships/image" Target="../media/image4.png"/><Relationship Id="rId16" Type="http://schemas.openxmlformats.org/officeDocument/2006/relationships/image" Target="../media/image13.png"/><Relationship Id="rId20" Type="http://schemas.microsoft.com/office/2007/relationships/hdphoto" Target="../media/hdphoto6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11" Type="http://schemas.openxmlformats.org/officeDocument/2006/relationships/image" Target="../media/image10.png"/><Relationship Id="rId24" Type="http://schemas.openxmlformats.org/officeDocument/2006/relationships/chart" Target="../charts/chart14.xml"/><Relationship Id="rId5" Type="http://schemas.openxmlformats.org/officeDocument/2006/relationships/image" Target="../media/image6.png"/><Relationship Id="rId15" Type="http://schemas.microsoft.com/office/2007/relationships/hdphoto" Target="../media/hdphoto4.wdp"/><Relationship Id="rId23" Type="http://schemas.openxmlformats.org/officeDocument/2006/relationships/chart" Target="../charts/chart13.xml"/><Relationship Id="rId10" Type="http://schemas.microsoft.com/office/2007/relationships/hdphoto" Target="../media/hdphoto2.wdp"/><Relationship Id="rId19" Type="http://schemas.openxmlformats.org/officeDocument/2006/relationships/image" Target="../media/image24.png"/><Relationship Id="rId4" Type="http://schemas.openxmlformats.org/officeDocument/2006/relationships/image" Target="../media/image25.png"/><Relationship Id="rId9" Type="http://schemas.openxmlformats.org/officeDocument/2006/relationships/image" Target="../media/image9.png"/><Relationship Id="rId14" Type="http://schemas.openxmlformats.org/officeDocument/2006/relationships/image" Target="../media/image12.png"/><Relationship Id="rId2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0.png"/><Relationship Id="rId18" Type="http://schemas.openxmlformats.org/officeDocument/2006/relationships/image" Target="../media/image13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6.png"/><Relationship Id="rId7" Type="http://schemas.openxmlformats.org/officeDocument/2006/relationships/image" Target="../media/image6.png"/><Relationship Id="rId12" Type="http://schemas.microsoft.com/office/2007/relationships/hdphoto" Target="../media/hdphoto2.wdp"/><Relationship Id="rId17" Type="http://schemas.microsoft.com/office/2007/relationships/hdphoto" Target="../media/hdphoto4.wdp"/><Relationship Id="rId25" Type="http://schemas.microsoft.com/office/2007/relationships/hdphoto" Target="../media/hdphoto6.wdp"/><Relationship Id="rId2" Type="http://schemas.openxmlformats.org/officeDocument/2006/relationships/image" Target="../media/image3.png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5.xml"/><Relationship Id="rId11" Type="http://schemas.openxmlformats.org/officeDocument/2006/relationships/image" Target="../media/image9.png"/><Relationship Id="rId24" Type="http://schemas.openxmlformats.org/officeDocument/2006/relationships/image" Target="../media/image24.png"/><Relationship Id="rId5" Type="http://schemas.openxmlformats.org/officeDocument/2006/relationships/image" Target="../media/image25.png"/><Relationship Id="rId15" Type="http://schemas.microsoft.com/office/2007/relationships/hdphoto" Target="../media/hdphoto3.wdp"/><Relationship Id="rId23" Type="http://schemas.openxmlformats.org/officeDocument/2006/relationships/chart" Target="../charts/chart16.xml"/><Relationship Id="rId10" Type="http://schemas.microsoft.com/office/2007/relationships/hdphoto" Target="../media/hdphoto1.wdp"/><Relationship Id="rId19" Type="http://schemas.microsoft.com/office/2007/relationships/hdphoto" Target="../media/hdphoto5.wdp"/><Relationship Id="rId4" Type="http://schemas.openxmlformats.org/officeDocument/2006/relationships/image" Target="../media/image5.svg"/><Relationship Id="rId9" Type="http://schemas.openxmlformats.org/officeDocument/2006/relationships/image" Target="../media/image8.png"/><Relationship Id="rId14" Type="http://schemas.openxmlformats.org/officeDocument/2006/relationships/image" Target="../media/image11.png"/><Relationship Id="rId22" Type="http://schemas.openxmlformats.org/officeDocument/2006/relationships/image" Target="../media/image2.png"/><Relationship Id="rId27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0.png"/><Relationship Id="rId18" Type="http://schemas.openxmlformats.org/officeDocument/2006/relationships/image" Target="../media/image13.png"/><Relationship Id="rId26" Type="http://schemas.openxmlformats.org/officeDocument/2006/relationships/image" Target="../media/image24.png"/><Relationship Id="rId3" Type="http://schemas.openxmlformats.org/officeDocument/2006/relationships/image" Target="../media/image4.png"/><Relationship Id="rId21" Type="http://schemas.openxmlformats.org/officeDocument/2006/relationships/image" Target="../media/image28.png"/><Relationship Id="rId7" Type="http://schemas.openxmlformats.org/officeDocument/2006/relationships/image" Target="../media/image6.png"/><Relationship Id="rId12" Type="http://schemas.microsoft.com/office/2007/relationships/hdphoto" Target="../media/hdphoto2.wdp"/><Relationship Id="rId17" Type="http://schemas.microsoft.com/office/2007/relationships/hdphoto" Target="../media/hdphoto4.wdp"/><Relationship Id="rId25" Type="http://schemas.openxmlformats.org/officeDocument/2006/relationships/chart" Target="../charts/chart18.xml"/><Relationship Id="rId2" Type="http://schemas.openxmlformats.org/officeDocument/2006/relationships/image" Target="../media/image3.png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7.xml"/><Relationship Id="rId11" Type="http://schemas.openxmlformats.org/officeDocument/2006/relationships/image" Target="../media/image9.png"/><Relationship Id="rId24" Type="http://schemas.openxmlformats.org/officeDocument/2006/relationships/image" Target="../media/image2.png"/><Relationship Id="rId5" Type="http://schemas.openxmlformats.org/officeDocument/2006/relationships/image" Target="../media/image25.png"/><Relationship Id="rId15" Type="http://schemas.microsoft.com/office/2007/relationships/hdphoto" Target="../media/hdphoto3.wdp"/><Relationship Id="rId23" Type="http://schemas.openxmlformats.org/officeDocument/2006/relationships/image" Target="../media/image26.png"/><Relationship Id="rId10" Type="http://schemas.microsoft.com/office/2007/relationships/hdphoto" Target="../media/hdphoto1.wdp"/><Relationship Id="rId19" Type="http://schemas.microsoft.com/office/2007/relationships/hdphoto" Target="../media/hdphoto5.wdp"/><Relationship Id="rId4" Type="http://schemas.openxmlformats.org/officeDocument/2006/relationships/image" Target="../media/image5.svg"/><Relationship Id="rId9" Type="http://schemas.openxmlformats.org/officeDocument/2006/relationships/image" Target="../media/image8.png"/><Relationship Id="rId14" Type="http://schemas.openxmlformats.org/officeDocument/2006/relationships/image" Target="../media/image11.png"/><Relationship Id="rId22" Type="http://schemas.openxmlformats.org/officeDocument/2006/relationships/image" Target="../media/image19.png"/><Relationship Id="rId27" Type="http://schemas.microsoft.com/office/2007/relationships/hdphoto" Target="../media/hdphoto6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6A131570-FA92-F652-F2CF-393E58C6C7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82"/>
          <a:stretch/>
        </p:blipFill>
        <p:spPr>
          <a:xfrm>
            <a:off x="3667366" y="1249361"/>
            <a:ext cx="3863857" cy="3813301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8A6CFBE3-C564-621E-D86F-8393D0918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336" y="3268555"/>
            <a:ext cx="872983" cy="695546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C064FC18-EADC-0DE5-AB17-653DD2EFA37C}"/>
              </a:ext>
            </a:extLst>
          </p:cNvPr>
          <p:cNvGrpSpPr/>
          <p:nvPr/>
        </p:nvGrpSpPr>
        <p:grpSpPr>
          <a:xfrm>
            <a:off x="4560967" y="3066113"/>
            <a:ext cx="1357337" cy="1385340"/>
            <a:chOff x="1979259" y="3440671"/>
            <a:chExt cx="1357337" cy="138534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90DD995-58B4-9DBB-5A21-37942EE1A2FA}"/>
                </a:ext>
              </a:extLst>
            </p:cNvPr>
            <p:cNvSpPr txBox="1"/>
            <p:nvPr/>
          </p:nvSpPr>
          <p:spPr>
            <a:xfrm>
              <a:off x="2059237" y="3440671"/>
              <a:ext cx="1172583" cy="10018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0500"/>
                </a:lnSpc>
              </a:pP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82</a:t>
              </a:r>
              <a:r>
                <a:rPr lang="en-US" sz="3200" b="1" spc="-150" dirty="0">
                  <a:solidFill>
                    <a:schemeClr val="accent2"/>
                  </a:solidFill>
                  <a:latin typeface="+mj-lt"/>
                </a:rPr>
                <a:t>k</a:t>
              </a: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D59C7A-0318-78B0-9283-163B722282EB}"/>
                </a:ext>
              </a:extLst>
            </p:cNvPr>
            <p:cNvSpPr txBox="1"/>
            <p:nvPr/>
          </p:nvSpPr>
          <p:spPr>
            <a:xfrm>
              <a:off x="1979259" y="4364346"/>
              <a:ext cx="135733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spc="-150" dirty="0">
                  <a:solidFill>
                    <a:schemeClr val="accent2"/>
                  </a:solidFill>
                  <a:latin typeface="+mj-lt"/>
                </a:rPr>
                <a:t>Queries</a:t>
              </a:r>
              <a:endParaRPr lang="en-US" dirty="0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54F71022-9A74-F378-D729-24A9829E6E74}"/>
              </a:ext>
            </a:extLst>
          </p:cNvPr>
          <p:cNvSpPr/>
          <p:nvPr/>
        </p:nvSpPr>
        <p:spPr>
          <a:xfrm>
            <a:off x="1792135" y="3512062"/>
            <a:ext cx="1828800" cy="15483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3B407C3-F5FA-B7A1-1F16-046EAF8A08D3}"/>
              </a:ext>
            </a:extLst>
          </p:cNvPr>
          <p:cNvSpPr/>
          <p:nvPr/>
        </p:nvSpPr>
        <p:spPr>
          <a:xfrm rot="16200000">
            <a:off x="5543648" y="5544048"/>
            <a:ext cx="87714" cy="388809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B461EB-8816-341C-6776-C446B3AD1C78}"/>
              </a:ext>
            </a:extLst>
          </p:cNvPr>
          <p:cNvSpPr txBox="1"/>
          <p:nvPr/>
        </p:nvSpPr>
        <p:spPr>
          <a:xfrm>
            <a:off x="1797136" y="3076179"/>
            <a:ext cx="182880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E3E5E6-573C-AC2D-3734-D764325C5830}"/>
              </a:ext>
            </a:extLst>
          </p:cNvPr>
          <p:cNvGrpSpPr/>
          <p:nvPr/>
        </p:nvGrpSpPr>
        <p:grpSpPr>
          <a:xfrm>
            <a:off x="4317645" y="2709280"/>
            <a:ext cx="1357337" cy="1385340"/>
            <a:chOff x="1979259" y="3440671"/>
            <a:chExt cx="1357337" cy="1385340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9D7F3CC-0927-4309-8780-07862B295094}"/>
                </a:ext>
              </a:extLst>
            </p:cNvPr>
            <p:cNvSpPr txBox="1"/>
            <p:nvPr/>
          </p:nvSpPr>
          <p:spPr>
            <a:xfrm>
              <a:off x="2059237" y="3440671"/>
              <a:ext cx="1172583" cy="10018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0500"/>
                </a:lnSpc>
              </a:pP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82</a:t>
              </a:r>
              <a:r>
                <a:rPr lang="en-US" sz="3200" b="1" spc="-150" dirty="0">
                  <a:solidFill>
                    <a:schemeClr val="accent2"/>
                  </a:solidFill>
                  <a:latin typeface="+mj-lt"/>
                </a:rPr>
                <a:t>k</a:t>
              </a: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4692157-A406-37E1-0BCE-5ED54D74D482}"/>
                </a:ext>
              </a:extLst>
            </p:cNvPr>
            <p:cNvSpPr txBox="1"/>
            <p:nvPr/>
          </p:nvSpPr>
          <p:spPr>
            <a:xfrm>
              <a:off x="1979259" y="4364346"/>
              <a:ext cx="135733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spc="-150" dirty="0">
                  <a:solidFill>
                    <a:schemeClr val="accent2"/>
                  </a:solidFill>
                  <a:latin typeface="+mj-lt"/>
                </a:rPr>
                <a:t>Queries</a:t>
              </a:r>
              <a:endParaRPr lang="en-US" dirty="0"/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EB385227-F6D0-ED84-9672-91E79BEECB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12" r="1733"/>
          <a:stretch/>
        </p:blipFill>
        <p:spPr>
          <a:xfrm>
            <a:off x="3725711" y="1298644"/>
            <a:ext cx="2680132" cy="36793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B3A6FDA-B378-498D-834A-AD13D56B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 Resume</a:t>
            </a:r>
          </a:p>
        </p:txBody>
      </p:sp>
      <p:pic>
        <p:nvPicPr>
          <p:cNvPr id="137" name="Graphic 136" descr="Icon Map and Location">
            <a:extLst>
              <a:ext uri="{FF2B5EF4-FFF2-40B4-BE49-F238E27FC236}">
                <a16:creationId xmlns:a16="http://schemas.microsoft.com/office/drawing/2014/main" id="{0960335E-DCB4-4825-B3B1-3C310CE24F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7949" y="3538048"/>
            <a:ext cx="315208" cy="3291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196966-5C2E-478E-8624-ABDD09B3FB30}"/>
              </a:ext>
            </a:extLst>
          </p:cNvPr>
          <p:cNvSpPr txBox="1"/>
          <p:nvPr/>
        </p:nvSpPr>
        <p:spPr>
          <a:xfrm>
            <a:off x="1548130" y="423351"/>
            <a:ext cx="397764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000" b="1" spc="-150" dirty="0">
                <a:solidFill>
                  <a:schemeClr val="accent1"/>
                </a:solidFill>
                <a:latin typeface="+mj-lt"/>
              </a:rPr>
              <a:t>Park Pal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0231B0-CD8C-4D6D-A41F-A5F1F1414FC9}"/>
              </a:ext>
            </a:extLst>
          </p:cNvPr>
          <p:cNvSpPr txBox="1"/>
          <p:nvPr/>
        </p:nvSpPr>
        <p:spPr>
          <a:xfrm>
            <a:off x="1548130" y="792871"/>
            <a:ext cx="39776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NPS Chatbot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A25968-C5DF-565A-F866-97DB5FFBB9AA}"/>
              </a:ext>
            </a:extLst>
          </p:cNvPr>
          <p:cNvSpPr txBox="1"/>
          <p:nvPr/>
        </p:nvSpPr>
        <p:spPr>
          <a:xfrm rot="1636630">
            <a:off x="6426039" y="1368318"/>
            <a:ext cx="1134766" cy="714107"/>
          </a:xfrm>
          <a:prstGeom prst="wedgeEllipseCallout">
            <a:avLst>
              <a:gd name="adj1" fmla="val -73765"/>
              <a:gd name="adj2" fmla="val 14364"/>
            </a:avLst>
          </a:prstGeom>
          <a:solidFill>
            <a:schemeClr val="accent4">
              <a:lumMod val="50000"/>
              <a:alpha val="69804"/>
            </a:schemeClr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2"/>
                </a:solidFill>
                <a:latin typeface="+mj-lt"/>
              </a:rPr>
              <a:t>Chat with </a:t>
            </a:r>
          </a:p>
          <a:p>
            <a:pPr algn="ctr"/>
            <a:r>
              <a:rPr lang="en-US" sz="900" b="1" dirty="0">
                <a:solidFill>
                  <a:schemeClr val="bg2"/>
                </a:solidFill>
                <a:latin typeface="+mj-lt"/>
              </a:rPr>
              <a:t>Park Pal Today!</a:t>
            </a:r>
            <a:endParaRPr lang="en-US" sz="1200" b="1" dirty="0">
              <a:solidFill>
                <a:schemeClr val="bg2"/>
              </a:solidFill>
              <a:latin typeface="+mj-lt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136F84-8816-BCD5-D55B-389718F4BCA8}"/>
              </a:ext>
            </a:extLst>
          </p:cNvPr>
          <p:cNvGrpSpPr/>
          <p:nvPr/>
        </p:nvGrpSpPr>
        <p:grpSpPr>
          <a:xfrm>
            <a:off x="5892950" y="365865"/>
            <a:ext cx="1713847" cy="782288"/>
            <a:chOff x="85553" y="1620894"/>
            <a:chExt cx="1713847" cy="78228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A199F04-619B-662C-B577-048A6E482974}"/>
                </a:ext>
              </a:extLst>
            </p:cNvPr>
            <p:cNvSpPr txBox="1"/>
            <p:nvPr/>
          </p:nvSpPr>
          <p:spPr>
            <a:xfrm>
              <a:off x="246401" y="1620894"/>
              <a:ext cx="150677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+mj-lt"/>
                </a:rPr>
                <a:t>Collaborators</a:t>
              </a:r>
            </a:p>
          </p:txBody>
        </p:sp>
        <p:pic>
          <p:nvPicPr>
            <p:cNvPr id="7" name="Graphic 6" descr="Hiker icon">
              <a:extLst>
                <a:ext uri="{FF2B5EF4-FFF2-40B4-BE49-F238E27FC236}">
                  <a16:creationId xmlns:a16="http://schemas.microsoft.com/office/drawing/2014/main" id="{197056E8-F093-46AB-89E7-7E26124ED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flipH="1">
              <a:off x="85553" y="1626185"/>
              <a:ext cx="281167" cy="281167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413694A-DB8C-C369-BEF5-36BE30E50A0C}"/>
                </a:ext>
              </a:extLst>
            </p:cNvPr>
            <p:cNvSpPr txBox="1"/>
            <p:nvPr/>
          </p:nvSpPr>
          <p:spPr>
            <a:xfrm>
              <a:off x="379751" y="1895351"/>
              <a:ext cx="141964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1"/>
                  </a:solidFill>
                </a:rPr>
                <a:t>Nicole </a:t>
              </a:r>
              <a:r>
                <a:rPr lang="en-US" sz="900" b="1" dirty="0" err="1">
                  <a:solidFill>
                    <a:schemeClr val="accent1"/>
                  </a:solidFill>
                </a:rPr>
                <a:t>Blakkan-Esser</a:t>
              </a:r>
              <a:endParaRPr lang="en-US" sz="900" b="1" dirty="0">
                <a:solidFill>
                  <a:schemeClr val="accent1"/>
                </a:solidFill>
              </a:endParaRPr>
            </a:p>
            <a:p>
              <a:r>
                <a:rPr lang="en-US" sz="900" b="1" dirty="0" err="1">
                  <a:solidFill>
                    <a:schemeClr val="accent1"/>
                  </a:solidFill>
                </a:rPr>
                <a:t>Lauralyn</a:t>
              </a:r>
              <a:r>
                <a:rPr lang="en-US" sz="900" b="1" dirty="0">
                  <a:solidFill>
                    <a:schemeClr val="accent1"/>
                  </a:solidFill>
                </a:rPr>
                <a:t> Curry-Leech Courtney Gibson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A0269E9-7B45-B8C3-9854-AA26482ED34D}"/>
              </a:ext>
            </a:extLst>
          </p:cNvPr>
          <p:cNvSpPr txBox="1"/>
          <p:nvPr/>
        </p:nvSpPr>
        <p:spPr>
          <a:xfrm>
            <a:off x="588208" y="3422519"/>
            <a:ext cx="11725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Project </a:t>
            </a:r>
          </a:p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Roadmap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C1DA6E0-7BC1-E36D-6000-4D61CA2835BA}"/>
              </a:ext>
            </a:extLst>
          </p:cNvPr>
          <p:cNvSpPr/>
          <p:nvPr/>
        </p:nvSpPr>
        <p:spPr>
          <a:xfrm>
            <a:off x="311669" y="6235158"/>
            <a:ext cx="1373568" cy="1146155"/>
          </a:xfrm>
          <a:prstGeom prst="roundRect">
            <a:avLst/>
          </a:pr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Host Park Pal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US" sz="1050" dirty="0">
                <a:solidFill>
                  <a:schemeClr val="accent1"/>
                </a:solidFill>
                <a:latin typeface="+mj-lt"/>
              </a:rPr>
              <a:t> 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EB9F799-8A60-4875-6208-0D17EDFEC954}"/>
              </a:ext>
            </a:extLst>
          </p:cNvPr>
          <p:cNvSpPr/>
          <p:nvPr/>
        </p:nvSpPr>
        <p:spPr>
          <a:xfrm>
            <a:off x="311669" y="5119095"/>
            <a:ext cx="1367189" cy="74882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1"/>
                </a:solidFill>
                <a:latin typeface="+mj-lt"/>
              </a:rPr>
              <a:t>Train LLM &amp; NLP Models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FBE0CBE-AE2E-DEB1-3AA0-DEE67B48E556}"/>
              </a:ext>
            </a:extLst>
          </p:cNvPr>
          <p:cNvSpPr/>
          <p:nvPr/>
        </p:nvSpPr>
        <p:spPr>
          <a:xfrm>
            <a:off x="317717" y="4119605"/>
            <a:ext cx="1367188" cy="64770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Prepare </a:t>
            </a:r>
          </a:p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Synthetic Data</a:t>
            </a:r>
          </a:p>
          <a:p>
            <a:pPr algn="ctr"/>
            <a:endParaRPr lang="en-US" sz="1050" b="1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53" name="Picture 10" descr="Python - Python Logo - CleanPNG / KissPNG">
            <a:extLst>
              <a:ext uri="{FF2B5EF4-FFF2-40B4-BE49-F238E27FC236}">
                <a16:creationId xmlns:a16="http://schemas.microsoft.com/office/drawing/2014/main" id="{40DECA7E-C5A6-4913-16AC-DC7A115C8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7927" b="89024" l="9416" r="89610">
                        <a14:foregroundMark x1="53571" y1="8537" x2="53571" y2="8537"/>
                        <a14:foregroundMark x1="50649" y1="7927" x2="50649" y2="7927"/>
                        <a14:backgroundMark x1="50000" y1="43293" x2="50000" y2="43293"/>
                        <a14:backgroundMark x1="41558" y1="45732" x2="41558" y2="45732"/>
                        <a14:backgroundMark x1="57143" y1="64634" x2="57143" y2="64634"/>
                        <a14:backgroundMark x1="56494" y1="74390" x2="56494" y2="743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46" y="4418055"/>
            <a:ext cx="751427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2" descr="Openai png images | PNGWing">
            <a:extLst>
              <a:ext uri="{FF2B5EF4-FFF2-40B4-BE49-F238E27FC236}">
                <a16:creationId xmlns:a16="http://schemas.microsoft.com/office/drawing/2014/main" id="{9B033876-DBF8-6D71-DA81-F82F3E460F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3667" b="95333" l="10000" r="90000">
                        <a14:foregroundMark x1="49022" y1="3667" x2="49022" y2="3667"/>
                        <a14:foregroundMark x1="48913" y1="95333" x2="48913" y2="9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389" r="33222"/>
          <a:stretch/>
        </p:blipFill>
        <p:spPr bwMode="auto">
          <a:xfrm>
            <a:off x="427620" y="5452735"/>
            <a:ext cx="409562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2" descr="Natural language processing - Free electronics icons">
            <a:extLst>
              <a:ext uri="{FF2B5EF4-FFF2-40B4-BE49-F238E27FC236}">
                <a16:creationId xmlns:a16="http://schemas.microsoft.com/office/drawing/2014/main" id="{FB593177-AD76-B21C-7C67-E41E4050A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432" y="5368649"/>
            <a:ext cx="484840" cy="48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4" descr="Amazon aws logo, png | PNGWing">
            <a:extLst>
              <a:ext uri="{FF2B5EF4-FFF2-40B4-BE49-F238E27FC236}">
                <a16:creationId xmlns:a16="http://schemas.microsoft.com/office/drawing/2014/main" id="{C20D14E9-7429-897E-3122-ADFF162BB1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>
                        <a14:foregroundMark x1="32222" y1="38333" x2="32222" y2="38333"/>
                        <a14:foregroundMark x1="69444" y1="36944" x2="69444" y2="36944"/>
                        <a14:foregroundMark x1="70000" y1="65278" x2="70000" y2="65278"/>
                        <a14:foregroundMark x1="81667" y1="59722" x2="81667" y2="597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111" t="27364" r="13750" b="25334"/>
          <a:stretch/>
        </p:blipFill>
        <p:spPr bwMode="auto">
          <a:xfrm>
            <a:off x="776034" y="6576558"/>
            <a:ext cx="480696" cy="31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6" descr="Aws Lambda - Amazon Logo - CleanPNG / KissPNG">
            <a:extLst>
              <a:ext uri="{FF2B5EF4-FFF2-40B4-BE49-F238E27FC236}">
                <a16:creationId xmlns:a16="http://schemas.microsoft.com/office/drawing/2014/main" id="{DB904853-EF70-BD4C-B4E5-95B405F32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9111" r="92667">
                        <a14:foregroundMark x1="92667" y1="82396" x2="92667" y2="82396"/>
                        <a14:foregroundMark x1="9111" y1="86667" x2="9111" y2="8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62" y="6853868"/>
            <a:ext cx="505719" cy="51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8" descr="Amazon S3 - Amazon Logo - CleanPNG / KissPNG">
            <a:extLst>
              <a:ext uri="{FF2B5EF4-FFF2-40B4-BE49-F238E27FC236}">
                <a16:creationId xmlns:a16="http://schemas.microsoft.com/office/drawing/2014/main" id="{7E50DEDD-A22A-E87A-72C9-636543609C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789" t="11824" r="31078" b="13349"/>
          <a:stretch/>
        </p:blipFill>
        <p:spPr bwMode="auto">
          <a:xfrm>
            <a:off x="1256773" y="6875133"/>
            <a:ext cx="430905" cy="50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Arrow: Down 59">
            <a:extLst>
              <a:ext uri="{FF2B5EF4-FFF2-40B4-BE49-F238E27FC236}">
                <a16:creationId xmlns:a16="http://schemas.microsoft.com/office/drawing/2014/main" id="{EBC73530-B553-F636-D15B-F36E5D1138FC}"/>
              </a:ext>
            </a:extLst>
          </p:cNvPr>
          <p:cNvSpPr/>
          <p:nvPr/>
        </p:nvSpPr>
        <p:spPr>
          <a:xfrm>
            <a:off x="814621" y="4786384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F22ABF95-6D82-AC88-30D0-54A8E916E3FB}"/>
              </a:ext>
            </a:extLst>
          </p:cNvPr>
          <p:cNvSpPr/>
          <p:nvPr/>
        </p:nvSpPr>
        <p:spPr>
          <a:xfrm>
            <a:off x="826054" y="5888921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5BBFEFF-A39B-B1E9-8443-1BE779E8B45B}"/>
              </a:ext>
            </a:extLst>
          </p:cNvPr>
          <p:cNvCxnSpPr>
            <a:cxnSpLocks/>
            <a:stCxn id="57" idx="2"/>
            <a:endCxn id="59" idx="1"/>
          </p:cNvCxnSpPr>
          <p:nvPr/>
        </p:nvCxnSpPr>
        <p:spPr>
          <a:xfrm>
            <a:off x="1016382" y="6887452"/>
            <a:ext cx="240391" cy="238549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5661005-45AF-9CE2-C26F-0B25E8693CBD}"/>
              </a:ext>
            </a:extLst>
          </p:cNvPr>
          <p:cNvCxnSpPr>
            <a:cxnSpLocks/>
          </p:cNvCxnSpPr>
          <p:nvPr/>
        </p:nvCxnSpPr>
        <p:spPr>
          <a:xfrm flipH="1">
            <a:off x="736229" y="6885822"/>
            <a:ext cx="275783" cy="237744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38C92AA-E76F-5FA1-25EB-FA3D999972D0}"/>
              </a:ext>
            </a:extLst>
          </p:cNvPr>
          <p:cNvSpPr txBox="1"/>
          <p:nvPr/>
        </p:nvSpPr>
        <p:spPr>
          <a:xfrm>
            <a:off x="243652" y="3268555"/>
            <a:ext cx="1505705" cy="4185761"/>
          </a:xfrm>
          <a:prstGeom prst="rect">
            <a:avLst/>
          </a:prstGeom>
          <a:solidFill>
            <a:schemeClr val="accent1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DFAE1DC-3EAF-8F59-EA31-C15C50BFA33F}"/>
              </a:ext>
            </a:extLst>
          </p:cNvPr>
          <p:cNvSpPr txBox="1"/>
          <p:nvPr/>
        </p:nvSpPr>
        <p:spPr>
          <a:xfrm>
            <a:off x="240986" y="3171290"/>
            <a:ext cx="3408822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A89F32A-A554-4958-3EC8-E20C2450FC0B}"/>
              </a:ext>
            </a:extLst>
          </p:cNvPr>
          <p:cNvSpPr txBox="1"/>
          <p:nvPr/>
        </p:nvSpPr>
        <p:spPr>
          <a:xfrm>
            <a:off x="1911129" y="3541610"/>
            <a:ext cx="1700299" cy="5906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Synthetic queries were developed to represent questions that users may ask in association with five NPS API endpoint. </a:t>
            </a: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noProof="1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9F938FD-6A13-C577-E29D-3145BACE8D41}"/>
              </a:ext>
            </a:extLst>
          </p:cNvPr>
          <p:cNvSpPr txBox="1"/>
          <p:nvPr/>
        </p:nvSpPr>
        <p:spPr>
          <a:xfrm>
            <a:off x="1824738" y="4022585"/>
            <a:ext cx="106036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The team used an 80/20 split to create test &amp; validation data. Separate queries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F4C6C33-D5C6-3910-64CA-5A3DB139DEFA}"/>
              </a:ext>
            </a:extLst>
          </p:cNvPr>
          <p:cNvSpPr txBox="1"/>
          <p:nvPr/>
        </p:nvSpPr>
        <p:spPr>
          <a:xfrm>
            <a:off x="1824739" y="4705315"/>
            <a:ext cx="1796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were developed for evaluating the models to prevent data leakage.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2743997-3378-A0A7-A67F-A2B17CA854DA}"/>
              </a:ext>
            </a:extLst>
          </p:cNvPr>
          <p:cNvSpPr txBox="1"/>
          <p:nvPr/>
        </p:nvSpPr>
        <p:spPr>
          <a:xfrm>
            <a:off x="1779340" y="3221005"/>
            <a:ext cx="1845625" cy="307777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Synthetic Data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A0518D1-D37C-415C-A198-CC8AD3DD187F}"/>
              </a:ext>
            </a:extLst>
          </p:cNvPr>
          <p:cNvSpPr txBox="1"/>
          <p:nvPr/>
        </p:nvSpPr>
        <p:spPr>
          <a:xfrm>
            <a:off x="1797137" y="5102383"/>
            <a:ext cx="183255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Model</a:t>
            </a:r>
            <a:r>
              <a:rPr lang="en-US" sz="1600" b="1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 Evaluation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C2D46F-F76B-CC20-CDE5-0DB388E193B2}"/>
              </a:ext>
            </a:extLst>
          </p:cNvPr>
          <p:cNvSpPr/>
          <p:nvPr/>
        </p:nvSpPr>
        <p:spPr>
          <a:xfrm>
            <a:off x="3875489" y="7492423"/>
            <a:ext cx="222302" cy="23229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D28959-5D5C-7FE2-3078-443E8684F75E}"/>
              </a:ext>
            </a:extLst>
          </p:cNvPr>
          <p:cNvSpPr/>
          <p:nvPr/>
        </p:nvSpPr>
        <p:spPr>
          <a:xfrm>
            <a:off x="3915607" y="7498151"/>
            <a:ext cx="3617238" cy="23172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9801E58-97C1-1BA9-CE8A-3DC0125B291F}"/>
              </a:ext>
            </a:extLst>
          </p:cNvPr>
          <p:cNvGrpSpPr/>
          <p:nvPr/>
        </p:nvGrpSpPr>
        <p:grpSpPr>
          <a:xfrm>
            <a:off x="3915608" y="7492422"/>
            <a:ext cx="1835549" cy="2298762"/>
            <a:chOff x="1797523" y="3036239"/>
            <a:chExt cx="1835549" cy="2298762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1B91271-2857-BF00-2301-54308BFE8EB9}"/>
                </a:ext>
              </a:extLst>
            </p:cNvPr>
            <p:cNvSpPr txBox="1"/>
            <p:nvPr/>
          </p:nvSpPr>
          <p:spPr>
            <a:xfrm>
              <a:off x="1797523" y="3036239"/>
              <a:ext cx="1835549" cy="30777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  <a:latin typeface="+mj-lt"/>
                </a:rPr>
                <a:t>Fine-Tuned GPT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8789F0-685D-54F3-AD6D-FB9F654AD541}"/>
                </a:ext>
              </a:extLst>
            </p:cNvPr>
            <p:cNvSpPr txBox="1"/>
            <p:nvPr/>
          </p:nvSpPr>
          <p:spPr>
            <a:xfrm>
              <a:off x="1861386" y="3427802"/>
              <a:ext cx="1751065" cy="17554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The NPS API documentation and URL structure did not lend itself to easy interpretation by typical chatbot models. The team explored fine-tuning GPT models to create the parameters for NPS API calls based on a user query. </a:t>
              </a: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noProof="1">
                <a:solidFill>
                  <a:schemeClr val="bg1"/>
                </a:solidFill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0DBF6B8-8F8E-D524-FCFB-E5A1FABA0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812721" y="4388793"/>
              <a:ext cx="1799729" cy="946208"/>
            </a:xfrm>
            <a:prstGeom prst="rect">
              <a:avLst/>
            </a:prstGeom>
          </p:spPr>
        </p:pic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FB8C4578-58A6-447F-A5FF-C37752CCAE55}"/>
              </a:ext>
            </a:extLst>
          </p:cNvPr>
          <p:cNvSpPr txBox="1"/>
          <p:nvPr/>
        </p:nvSpPr>
        <p:spPr>
          <a:xfrm>
            <a:off x="5739591" y="7495649"/>
            <a:ext cx="1793253" cy="307777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  <a:latin typeface="+mj-lt"/>
              </a:rPr>
              <a:t>FLAN-T5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503C55-AC76-E4A9-F64C-05698A8D17B3}"/>
              </a:ext>
            </a:extLst>
          </p:cNvPr>
          <p:cNvSpPr/>
          <p:nvPr/>
        </p:nvSpPr>
        <p:spPr>
          <a:xfrm>
            <a:off x="5733819" y="7469612"/>
            <a:ext cx="45719" cy="234829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65829BE-EC75-A76A-FA6F-87C98FA8D6A3}"/>
              </a:ext>
            </a:extLst>
          </p:cNvPr>
          <p:cNvGrpSpPr/>
          <p:nvPr/>
        </p:nvGrpSpPr>
        <p:grpSpPr>
          <a:xfrm>
            <a:off x="3653814" y="4653808"/>
            <a:ext cx="3864094" cy="2798656"/>
            <a:chOff x="3653814" y="4653808"/>
            <a:chExt cx="3864094" cy="2798656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26217BCB-F42D-A7CB-AD9A-E3DBE5847A96}"/>
                </a:ext>
              </a:extLst>
            </p:cNvPr>
            <p:cNvSpPr/>
            <p:nvPr/>
          </p:nvSpPr>
          <p:spPr>
            <a:xfrm>
              <a:off x="6347929" y="4773034"/>
              <a:ext cx="1169979" cy="1014288"/>
            </a:xfrm>
            <a:prstGeom prst="roundRect">
              <a:avLst/>
            </a:prstGeom>
            <a:solidFill>
              <a:srgbClr val="DBE8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a:endParaRP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49800B09-6E59-1B5E-8C78-343E56BA6C72}"/>
                </a:ext>
              </a:extLst>
            </p:cNvPr>
            <p:cNvGrpSpPr/>
            <p:nvPr/>
          </p:nvGrpSpPr>
          <p:grpSpPr>
            <a:xfrm>
              <a:off x="3653814" y="4653808"/>
              <a:ext cx="3861205" cy="2798656"/>
              <a:chOff x="3343880" y="3886901"/>
              <a:chExt cx="3861205" cy="2798656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721F412C-52E1-41CC-9338-529ED7464434}"/>
                  </a:ext>
                </a:extLst>
              </p:cNvPr>
              <p:cNvGrpSpPr/>
              <p:nvPr/>
            </p:nvGrpSpPr>
            <p:grpSpPr>
              <a:xfrm>
                <a:off x="3343880" y="3886901"/>
                <a:ext cx="3861205" cy="2798656"/>
                <a:chOff x="3343880" y="-151699"/>
                <a:chExt cx="3861205" cy="2798656"/>
              </a:xfrm>
            </p:grpSpPr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652101FE-8FCB-B3F5-954F-EF6F125E8744}"/>
                    </a:ext>
                  </a:extLst>
                </p:cNvPr>
                <p:cNvSpPr/>
                <p:nvPr/>
              </p:nvSpPr>
              <p:spPr>
                <a:xfrm>
                  <a:off x="6035106" y="-32473"/>
                  <a:ext cx="1169979" cy="1014288"/>
                </a:xfrm>
                <a:prstGeom prst="roundRect">
                  <a:avLst/>
                </a:prstGeom>
                <a:solidFill>
                  <a:srgbClr val="5C3E00">
                    <a:alpha val="6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</a:endParaRPr>
                </a:p>
              </p:txBody>
            </p:sp>
            <p:graphicFrame>
              <p:nvGraphicFramePr>
                <p:cNvPr id="15" name="Chart 14">
                  <a:extLst>
                    <a:ext uri="{FF2B5EF4-FFF2-40B4-BE49-F238E27FC236}">
                      <a16:creationId xmlns:a16="http://schemas.microsoft.com/office/drawing/2014/main" id="{800FAAB9-4B4A-9FD5-E4E0-FEB8D5D07866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688637758"/>
                    </p:ext>
                  </p:extLst>
                </p:nvPr>
              </p:nvGraphicFramePr>
              <p:xfrm>
                <a:off x="3343880" y="-151699"/>
                <a:ext cx="3853589" cy="2798656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1"/>
                </a:graphicData>
              </a:graphic>
            </p:graphicFrame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EAF40BF-6CAB-4F00-BD96-FA6E64E38665}"/>
                  </a:ext>
                </a:extLst>
              </p:cNvPr>
              <p:cNvSpPr txBox="1"/>
              <p:nvPr/>
            </p:nvSpPr>
            <p:spPr>
              <a:xfrm>
                <a:off x="3381980" y="4347078"/>
                <a:ext cx="31625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+mj-lt"/>
                  </a:rPr>
                  <a:t>Recreational Visits 2023</a:t>
                </a:r>
              </a:p>
            </p:txBody>
          </p:sp>
        </p:grp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0C35CCC5-1431-E880-A8AA-C2F7B72C8CBA}"/>
              </a:ext>
            </a:extLst>
          </p:cNvPr>
          <p:cNvSpPr txBox="1"/>
          <p:nvPr/>
        </p:nvSpPr>
        <p:spPr>
          <a:xfrm>
            <a:off x="5995436" y="7962214"/>
            <a:ext cx="1404000" cy="2758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72E8BDC-963B-4314-A5C6-F387147AE54C}"/>
              </a:ext>
            </a:extLst>
          </p:cNvPr>
          <p:cNvSpPr txBox="1"/>
          <p:nvPr/>
        </p:nvSpPr>
        <p:spPr>
          <a:xfrm>
            <a:off x="1866667" y="5713903"/>
            <a:ext cx="1403610" cy="16151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Evaluation methodology</a:t>
            </a:r>
          </a:p>
          <a:p>
            <a:endParaRPr lang="en-US" sz="900" noProof="1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0EAA1AA-ACD2-4264-8772-16CBB14395ED}"/>
              </a:ext>
            </a:extLst>
          </p:cNvPr>
          <p:cNvSpPr txBox="1"/>
          <p:nvPr/>
        </p:nvSpPr>
        <p:spPr>
          <a:xfrm>
            <a:off x="5959333" y="8737147"/>
            <a:ext cx="1404000" cy="50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C25272-5E17-F105-1658-8D56E4BF21E1}"/>
              </a:ext>
            </a:extLst>
          </p:cNvPr>
          <p:cNvSpPr/>
          <p:nvPr/>
        </p:nvSpPr>
        <p:spPr>
          <a:xfrm>
            <a:off x="242276" y="7497695"/>
            <a:ext cx="3635675" cy="23202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5089DF9-04ED-86AB-944F-1434F44DBAEA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754259" y="4066686"/>
            <a:ext cx="858530" cy="682422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9F266DA4-7424-920A-51DC-266BECBDDD96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51166" y="1241844"/>
            <a:ext cx="3375502" cy="1946335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44F4009F-5DC7-C900-4F76-BF06A72ADA74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43546" y="3221065"/>
            <a:ext cx="1514264" cy="42155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CCA4B1-814C-1E41-6AD0-32BE979E73CB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t="4129"/>
          <a:stretch/>
        </p:blipFill>
        <p:spPr>
          <a:xfrm>
            <a:off x="242583" y="1252255"/>
            <a:ext cx="3378352" cy="1934702"/>
          </a:xfrm>
          <a:prstGeom prst="rect">
            <a:avLst/>
          </a:prstGeom>
        </p:spPr>
      </p:pic>
      <p:pic>
        <p:nvPicPr>
          <p:cNvPr id="1028" name="Picture 4" descr="National Park Service">
            <a:extLst>
              <a:ext uri="{FF2B5EF4-FFF2-40B4-BE49-F238E27FC236}">
                <a16:creationId xmlns:a16="http://schemas.microsoft.com/office/drawing/2014/main" id="{50BAFCDE-27F8-6F4B-B2C8-FB67A4579B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 bwMode="auto">
          <a:xfrm>
            <a:off x="266579" y="246984"/>
            <a:ext cx="1215081" cy="121508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44C2F9E-CCF0-A046-04DC-DB3B52649CD1}"/>
              </a:ext>
            </a:extLst>
          </p:cNvPr>
          <p:cNvSpPr txBox="1"/>
          <p:nvPr/>
        </p:nvSpPr>
        <p:spPr>
          <a:xfrm>
            <a:off x="198045" y="7459588"/>
            <a:ext cx="31625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API Parameter 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r>
              <a:rPr lang="en-US" sz="1200" dirty="0">
                <a:solidFill>
                  <a:schemeClr val="bg1"/>
                </a:solidFill>
                <a:latin typeface="+mj-lt"/>
              </a:rPr>
              <a:t>Prediction Accuracy</a:t>
            </a:r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C3476443-D81B-17AA-5EC4-F6E1729BBE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7445339"/>
              </p:ext>
            </p:extLst>
          </p:nvPr>
        </p:nvGraphicFramePr>
        <p:xfrm>
          <a:off x="167263" y="7532332"/>
          <a:ext cx="3844777" cy="23498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7"/>
          </a:graphicData>
        </a:graphic>
      </p:graphicFrame>
      <p:sp>
        <p:nvSpPr>
          <p:cNvPr id="40" name="AutoShape 4" descr="Brand assets - Hugging Face">
            <a:extLst>
              <a:ext uri="{FF2B5EF4-FFF2-40B4-BE49-F238E27FC236}">
                <a16:creationId xmlns:a16="http://schemas.microsoft.com/office/drawing/2014/main" id="{CF06C507-8735-58A4-F705-0A1A72608D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3800" y="4876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E0E9059C-C0DC-6D6C-71DA-70F08AE2A804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41777" y="3223516"/>
            <a:ext cx="1507863" cy="423607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705D59F-775C-3038-3FD4-A5CB8CDF3378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6440854" y="2201943"/>
            <a:ext cx="1056651" cy="105665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BBF1AF1B-E961-E13A-BD11-4E88830811CE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52371" y="3222242"/>
            <a:ext cx="1505358" cy="423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572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>
            <a:extLst>
              <a:ext uri="{FF2B5EF4-FFF2-40B4-BE49-F238E27FC236}">
                <a16:creationId xmlns:a16="http://schemas.microsoft.com/office/drawing/2014/main" id="{E42C462A-BB44-0343-DEDE-C36E1605FFD1}"/>
              </a:ext>
            </a:extLst>
          </p:cNvPr>
          <p:cNvSpPr txBox="1"/>
          <p:nvPr/>
        </p:nvSpPr>
        <p:spPr>
          <a:xfrm>
            <a:off x="1797136" y="7447119"/>
            <a:ext cx="182880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B461EB-8816-341C-6776-C446B3AD1C78}"/>
              </a:ext>
            </a:extLst>
          </p:cNvPr>
          <p:cNvSpPr txBox="1"/>
          <p:nvPr/>
        </p:nvSpPr>
        <p:spPr>
          <a:xfrm>
            <a:off x="1797136" y="3076179"/>
            <a:ext cx="182880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E3E5E6-573C-AC2D-3734-D764325C5830}"/>
              </a:ext>
            </a:extLst>
          </p:cNvPr>
          <p:cNvGrpSpPr/>
          <p:nvPr/>
        </p:nvGrpSpPr>
        <p:grpSpPr>
          <a:xfrm>
            <a:off x="4317645" y="2709280"/>
            <a:ext cx="1357337" cy="1385340"/>
            <a:chOff x="1979259" y="3440671"/>
            <a:chExt cx="1357337" cy="1385340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9D7F3CC-0927-4309-8780-07862B295094}"/>
                </a:ext>
              </a:extLst>
            </p:cNvPr>
            <p:cNvSpPr txBox="1"/>
            <p:nvPr/>
          </p:nvSpPr>
          <p:spPr>
            <a:xfrm>
              <a:off x="2059237" y="3440671"/>
              <a:ext cx="1172583" cy="10018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0500"/>
                </a:lnSpc>
              </a:pP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82</a:t>
              </a:r>
              <a:r>
                <a:rPr lang="en-US" sz="3200" b="1" spc="-150" dirty="0">
                  <a:solidFill>
                    <a:schemeClr val="accent2"/>
                  </a:solidFill>
                  <a:latin typeface="+mj-lt"/>
                </a:rPr>
                <a:t>k</a:t>
              </a: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4692157-A406-37E1-0BCE-5ED54D74D482}"/>
                </a:ext>
              </a:extLst>
            </p:cNvPr>
            <p:cNvSpPr txBox="1"/>
            <p:nvPr/>
          </p:nvSpPr>
          <p:spPr>
            <a:xfrm>
              <a:off x="1979259" y="4364346"/>
              <a:ext cx="135733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spc="-150" dirty="0">
                  <a:solidFill>
                    <a:schemeClr val="accent2"/>
                  </a:solidFill>
                  <a:latin typeface="+mj-lt"/>
                </a:rPr>
                <a:t>Queries</a:t>
              </a:r>
              <a:endParaRPr lang="en-US" dirty="0"/>
            </a:p>
          </p:txBody>
        </p:sp>
      </p:grp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688EFBAD-F1A3-6BF4-975D-90B79EFE2328}"/>
              </a:ext>
            </a:extLst>
          </p:cNvPr>
          <p:cNvSpPr/>
          <p:nvPr/>
        </p:nvSpPr>
        <p:spPr>
          <a:xfrm>
            <a:off x="3668620" y="7496181"/>
            <a:ext cx="3874524" cy="2321210"/>
          </a:xfrm>
          <a:prstGeom prst="roundRect">
            <a:avLst>
              <a:gd name="adj" fmla="val 0"/>
            </a:avLst>
          </a:prstGeom>
          <a:solidFill>
            <a:srgbClr val="284A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EB385227-F6D0-ED84-9672-91E79BEECB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12" r="1733"/>
          <a:stretch/>
        </p:blipFill>
        <p:spPr>
          <a:xfrm>
            <a:off x="3725711" y="1298644"/>
            <a:ext cx="2680132" cy="36793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B3A6FDA-B378-498D-834A-AD13D56B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 Resume</a:t>
            </a:r>
          </a:p>
        </p:txBody>
      </p:sp>
      <p:pic>
        <p:nvPicPr>
          <p:cNvPr id="137" name="Graphic 136" descr="Icon Map and Location">
            <a:extLst>
              <a:ext uri="{FF2B5EF4-FFF2-40B4-BE49-F238E27FC236}">
                <a16:creationId xmlns:a16="http://schemas.microsoft.com/office/drawing/2014/main" id="{0960335E-DCB4-4825-B3B1-3C310CE24F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7949" y="3538048"/>
            <a:ext cx="315208" cy="3291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196966-5C2E-478E-8624-ABDD09B3FB30}"/>
              </a:ext>
            </a:extLst>
          </p:cNvPr>
          <p:cNvSpPr txBox="1"/>
          <p:nvPr/>
        </p:nvSpPr>
        <p:spPr>
          <a:xfrm>
            <a:off x="1548130" y="423351"/>
            <a:ext cx="397764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000" b="1" spc="-150" dirty="0">
                <a:solidFill>
                  <a:schemeClr val="accent1"/>
                </a:solidFill>
                <a:latin typeface="+mj-lt"/>
              </a:rPr>
              <a:t>Park Pal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0231B0-CD8C-4D6D-A41F-A5F1F1414FC9}"/>
              </a:ext>
            </a:extLst>
          </p:cNvPr>
          <p:cNvSpPr txBox="1"/>
          <p:nvPr/>
        </p:nvSpPr>
        <p:spPr>
          <a:xfrm>
            <a:off x="1548130" y="792871"/>
            <a:ext cx="39776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National Parks Service</a:t>
            </a:r>
          </a:p>
        </p:txBody>
      </p:sp>
      <p:pic>
        <p:nvPicPr>
          <p:cNvPr id="9" name="Picture 8" descr="QR code">
            <a:extLst>
              <a:ext uri="{FF2B5EF4-FFF2-40B4-BE49-F238E27FC236}">
                <a16:creationId xmlns:a16="http://schemas.microsoft.com/office/drawing/2014/main" id="{E1C55547-2FA2-4903-8FF8-1836E53DE1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113" y="3695254"/>
            <a:ext cx="695051" cy="695051"/>
          </a:xfrm>
          <a:prstGeom prst="rect">
            <a:avLst/>
          </a:prstGeom>
        </p:spPr>
      </p:pic>
      <p:grpSp>
        <p:nvGrpSpPr>
          <p:cNvPr id="100" name="Group 99">
            <a:extLst>
              <a:ext uri="{FF2B5EF4-FFF2-40B4-BE49-F238E27FC236}">
                <a16:creationId xmlns:a16="http://schemas.microsoft.com/office/drawing/2014/main" id="{49800B09-6E59-1B5E-8C78-343E56BA6C72}"/>
              </a:ext>
            </a:extLst>
          </p:cNvPr>
          <p:cNvGrpSpPr/>
          <p:nvPr/>
        </p:nvGrpSpPr>
        <p:grpSpPr>
          <a:xfrm>
            <a:off x="3669287" y="4695825"/>
            <a:ext cx="3853589" cy="2798656"/>
            <a:chOff x="3669287" y="4695825"/>
            <a:chExt cx="3853589" cy="279865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21F412C-52E1-41CC-9338-529ED7464434}"/>
                </a:ext>
              </a:extLst>
            </p:cNvPr>
            <p:cNvGrpSpPr/>
            <p:nvPr/>
          </p:nvGrpSpPr>
          <p:grpSpPr>
            <a:xfrm>
              <a:off x="3669287" y="4695825"/>
              <a:ext cx="3853589" cy="2798656"/>
              <a:chOff x="3669287" y="657225"/>
              <a:chExt cx="3853589" cy="2798656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652101FE-8FCB-B3F5-954F-EF6F125E8744}"/>
                  </a:ext>
                </a:extLst>
              </p:cNvPr>
              <p:cNvSpPr/>
              <p:nvPr/>
            </p:nvSpPr>
            <p:spPr>
              <a:xfrm>
                <a:off x="6335455" y="766921"/>
                <a:ext cx="1169979" cy="1014288"/>
              </a:xfrm>
              <a:prstGeom prst="roundRect">
                <a:avLst/>
              </a:prstGeom>
              <a:solidFill>
                <a:srgbClr val="223140">
                  <a:alpha val="89804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graphicFrame>
            <p:nvGraphicFramePr>
              <p:cNvPr id="15" name="Chart 14">
                <a:extLst>
                  <a:ext uri="{FF2B5EF4-FFF2-40B4-BE49-F238E27FC236}">
                    <a16:creationId xmlns:a16="http://schemas.microsoft.com/office/drawing/2014/main" id="{800FAAB9-4B4A-9FD5-E4E0-FEB8D5D07866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669287" y="657225"/>
              <a:ext cx="3853589" cy="279865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6"/>
              </a:graphicData>
            </a:graphic>
          </p:graphicFrame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AF40BF-6CAB-4F00-BD96-FA6E64E38665}"/>
                </a:ext>
              </a:extLst>
            </p:cNvPr>
            <p:cNvSpPr txBox="1"/>
            <p:nvPr/>
          </p:nvSpPr>
          <p:spPr>
            <a:xfrm>
              <a:off x="3733711" y="5160627"/>
              <a:ext cx="31625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4">
                      <a:lumMod val="50000"/>
                    </a:schemeClr>
                  </a:solidFill>
                  <a:latin typeface="+mj-lt"/>
                </a:rPr>
                <a:t>Recreational Visits 2023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7A25968-C5DF-565A-F866-97DB5FFBB9AA}"/>
              </a:ext>
            </a:extLst>
          </p:cNvPr>
          <p:cNvSpPr txBox="1"/>
          <p:nvPr/>
        </p:nvSpPr>
        <p:spPr>
          <a:xfrm rot="21244942">
            <a:off x="6429374" y="2876445"/>
            <a:ext cx="1074781" cy="714107"/>
          </a:xfrm>
          <a:prstGeom prst="wedgeEllipseCallout">
            <a:avLst>
              <a:gd name="adj1" fmla="val -58046"/>
              <a:gd name="adj2" fmla="val 37796"/>
            </a:avLst>
          </a:prstGeom>
          <a:solidFill>
            <a:srgbClr val="E4B798">
              <a:alpha val="69804"/>
            </a:srgbClr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5"/>
                </a:solidFill>
                <a:latin typeface="+mj-lt"/>
              </a:rPr>
              <a:t>Chat with </a:t>
            </a:r>
          </a:p>
          <a:p>
            <a:pPr algn="ctr"/>
            <a:r>
              <a:rPr lang="en-US" sz="900" b="1" dirty="0">
                <a:solidFill>
                  <a:schemeClr val="accent5"/>
                </a:solidFill>
                <a:latin typeface="+mj-lt"/>
              </a:rPr>
              <a:t>Park Pal Today!</a:t>
            </a:r>
            <a:endParaRPr lang="en-US" sz="1200" b="1" dirty="0">
              <a:solidFill>
                <a:schemeClr val="accent5"/>
              </a:solidFill>
              <a:latin typeface="+mj-lt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136F84-8816-BCD5-D55B-389718F4BCA8}"/>
              </a:ext>
            </a:extLst>
          </p:cNvPr>
          <p:cNvGrpSpPr/>
          <p:nvPr/>
        </p:nvGrpSpPr>
        <p:grpSpPr>
          <a:xfrm>
            <a:off x="5917579" y="377308"/>
            <a:ext cx="1713847" cy="734663"/>
            <a:chOff x="85553" y="1668519"/>
            <a:chExt cx="1713847" cy="73466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A199F04-619B-662C-B577-048A6E482974}"/>
                </a:ext>
              </a:extLst>
            </p:cNvPr>
            <p:cNvSpPr txBox="1"/>
            <p:nvPr/>
          </p:nvSpPr>
          <p:spPr>
            <a:xfrm>
              <a:off x="246401" y="1668519"/>
              <a:ext cx="150677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+mj-lt"/>
                </a:rPr>
                <a:t>Collaborators: </a:t>
              </a:r>
            </a:p>
          </p:txBody>
        </p:sp>
        <p:pic>
          <p:nvPicPr>
            <p:cNvPr id="7" name="Graphic 6" descr="Hiker icon">
              <a:extLst>
                <a:ext uri="{FF2B5EF4-FFF2-40B4-BE49-F238E27FC236}">
                  <a16:creationId xmlns:a16="http://schemas.microsoft.com/office/drawing/2014/main" id="{197056E8-F093-46AB-89E7-7E26124ED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flipH="1">
              <a:off x="85553" y="1673810"/>
              <a:ext cx="281167" cy="281167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413694A-DB8C-C369-BEF5-36BE30E50A0C}"/>
                </a:ext>
              </a:extLst>
            </p:cNvPr>
            <p:cNvSpPr txBox="1"/>
            <p:nvPr/>
          </p:nvSpPr>
          <p:spPr>
            <a:xfrm>
              <a:off x="379751" y="1895351"/>
              <a:ext cx="141964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1"/>
                  </a:solidFill>
                </a:rPr>
                <a:t>Nicole </a:t>
              </a:r>
              <a:r>
                <a:rPr lang="en-US" sz="900" b="1" dirty="0" err="1">
                  <a:solidFill>
                    <a:schemeClr val="accent1"/>
                  </a:solidFill>
                </a:rPr>
                <a:t>Blakkan-Esser</a:t>
              </a:r>
              <a:endParaRPr lang="en-US" sz="900" b="1" dirty="0">
                <a:solidFill>
                  <a:schemeClr val="accent1"/>
                </a:solidFill>
              </a:endParaRPr>
            </a:p>
            <a:p>
              <a:r>
                <a:rPr lang="en-US" sz="900" b="1" dirty="0" err="1">
                  <a:solidFill>
                    <a:schemeClr val="accent1"/>
                  </a:solidFill>
                </a:rPr>
                <a:t>Lauralyn</a:t>
              </a:r>
              <a:r>
                <a:rPr lang="en-US" sz="900" b="1" dirty="0">
                  <a:solidFill>
                    <a:schemeClr val="accent1"/>
                  </a:solidFill>
                </a:rPr>
                <a:t> Curry-Leech Courtney Gibson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A0269E9-7B45-B8C3-9854-AA26482ED34D}"/>
              </a:ext>
            </a:extLst>
          </p:cNvPr>
          <p:cNvSpPr txBox="1"/>
          <p:nvPr/>
        </p:nvSpPr>
        <p:spPr>
          <a:xfrm>
            <a:off x="588208" y="3422519"/>
            <a:ext cx="11725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Project </a:t>
            </a:r>
          </a:p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Roadmap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C1DA6E0-7BC1-E36D-6000-4D61CA2835BA}"/>
              </a:ext>
            </a:extLst>
          </p:cNvPr>
          <p:cNvSpPr/>
          <p:nvPr/>
        </p:nvSpPr>
        <p:spPr>
          <a:xfrm>
            <a:off x="311669" y="6235158"/>
            <a:ext cx="1373568" cy="1146155"/>
          </a:xfrm>
          <a:prstGeom prst="roundRect">
            <a:avLst/>
          </a:pr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Host Park Pal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US" sz="1050" dirty="0">
                <a:solidFill>
                  <a:schemeClr val="accent1"/>
                </a:solidFill>
                <a:latin typeface="+mj-lt"/>
              </a:rPr>
              <a:t> 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EB9F799-8A60-4875-6208-0D17EDFEC954}"/>
              </a:ext>
            </a:extLst>
          </p:cNvPr>
          <p:cNvSpPr/>
          <p:nvPr/>
        </p:nvSpPr>
        <p:spPr>
          <a:xfrm>
            <a:off x="311669" y="5119095"/>
            <a:ext cx="1367189" cy="74882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1"/>
                </a:solidFill>
                <a:latin typeface="+mj-lt"/>
              </a:rPr>
              <a:t>Train LLM &amp; NLP Models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FBE0CBE-AE2E-DEB1-3AA0-DEE67B48E556}"/>
              </a:ext>
            </a:extLst>
          </p:cNvPr>
          <p:cNvSpPr/>
          <p:nvPr/>
        </p:nvSpPr>
        <p:spPr>
          <a:xfrm>
            <a:off x="317717" y="4119605"/>
            <a:ext cx="1367188" cy="64770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Prepare </a:t>
            </a:r>
          </a:p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Synthetic Data</a:t>
            </a:r>
          </a:p>
          <a:p>
            <a:pPr algn="ctr"/>
            <a:endParaRPr lang="en-US" sz="1050" b="1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53" name="Picture 10" descr="Python - Python Logo - CleanPNG / KissPNG">
            <a:extLst>
              <a:ext uri="{FF2B5EF4-FFF2-40B4-BE49-F238E27FC236}">
                <a16:creationId xmlns:a16="http://schemas.microsoft.com/office/drawing/2014/main" id="{40DECA7E-C5A6-4913-16AC-DC7A115C8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7927" b="89024" l="9416" r="89610">
                        <a14:foregroundMark x1="53571" y1="8537" x2="53571" y2="8537"/>
                        <a14:foregroundMark x1="50649" y1="7927" x2="50649" y2="7927"/>
                        <a14:backgroundMark x1="50000" y1="43293" x2="50000" y2="43293"/>
                        <a14:backgroundMark x1="41558" y1="45732" x2="41558" y2="45732"/>
                        <a14:backgroundMark x1="57143" y1="64634" x2="57143" y2="64634"/>
                        <a14:backgroundMark x1="56494" y1="74390" x2="56494" y2="743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46" y="4418055"/>
            <a:ext cx="751427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2" descr="Openai png images | PNGWing">
            <a:extLst>
              <a:ext uri="{FF2B5EF4-FFF2-40B4-BE49-F238E27FC236}">
                <a16:creationId xmlns:a16="http://schemas.microsoft.com/office/drawing/2014/main" id="{9B033876-DBF8-6D71-DA81-F82F3E460F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3667" b="95333" l="10000" r="90000">
                        <a14:foregroundMark x1="49022" y1="3667" x2="49022" y2="3667"/>
                        <a14:foregroundMark x1="48913" y1="95333" x2="48913" y2="9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389" r="33222"/>
          <a:stretch/>
        </p:blipFill>
        <p:spPr bwMode="auto">
          <a:xfrm>
            <a:off x="427620" y="5452735"/>
            <a:ext cx="409562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2" descr="Natural language processing - Free electronics icons">
            <a:extLst>
              <a:ext uri="{FF2B5EF4-FFF2-40B4-BE49-F238E27FC236}">
                <a16:creationId xmlns:a16="http://schemas.microsoft.com/office/drawing/2014/main" id="{FB593177-AD76-B21C-7C67-E41E4050A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432" y="5368649"/>
            <a:ext cx="484840" cy="48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4" descr="Amazon aws logo, png | PNGWing">
            <a:extLst>
              <a:ext uri="{FF2B5EF4-FFF2-40B4-BE49-F238E27FC236}">
                <a16:creationId xmlns:a16="http://schemas.microsoft.com/office/drawing/2014/main" id="{C20D14E9-7429-897E-3122-ADFF162BB1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>
                        <a14:foregroundMark x1="32222" y1="38333" x2="32222" y2="38333"/>
                        <a14:foregroundMark x1="69444" y1="36944" x2="69444" y2="36944"/>
                        <a14:foregroundMark x1="70000" y1="65278" x2="70000" y2="65278"/>
                        <a14:foregroundMark x1="81667" y1="59722" x2="81667" y2="597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111" t="27364" r="13750" b="25334"/>
          <a:stretch/>
        </p:blipFill>
        <p:spPr bwMode="auto">
          <a:xfrm>
            <a:off x="776034" y="6576558"/>
            <a:ext cx="480696" cy="31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6" descr="Aws Lambda - Amazon Logo - CleanPNG / KissPNG">
            <a:extLst>
              <a:ext uri="{FF2B5EF4-FFF2-40B4-BE49-F238E27FC236}">
                <a16:creationId xmlns:a16="http://schemas.microsoft.com/office/drawing/2014/main" id="{DB904853-EF70-BD4C-B4E5-95B405F32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9111" r="92667">
                        <a14:foregroundMark x1="92667" y1="82396" x2="92667" y2="82396"/>
                        <a14:foregroundMark x1="9111" y1="86667" x2="9111" y2="8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62" y="6853868"/>
            <a:ext cx="505719" cy="51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8" descr="Amazon S3 - Amazon Logo - CleanPNG / KissPNG">
            <a:extLst>
              <a:ext uri="{FF2B5EF4-FFF2-40B4-BE49-F238E27FC236}">
                <a16:creationId xmlns:a16="http://schemas.microsoft.com/office/drawing/2014/main" id="{7E50DEDD-A22A-E87A-72C9-636543609C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789" t="11824" r="31078" b="13349"/>
          <a:stretch/>
        </p:blipFill>
        <p:spPr bwMode="auto">
          <a:xfrm>
            <a:off x="1256773" y="6875133"/>
            <a:ext cx="430905" cy="50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Arrow: Down 59">
            <a:extLst>
              <a:ext uri="{FF2B5EF4-FFF2-40B4-BE49-F238E27FC236}">
                <a16:creationId xmlns:a16="http://schemas.microsoft.com/office/drawing/2014/main" id="{EBC73530-B553-F636-D15B-F36E5D1138FC}"/>
              </a:ext>
            </a:extLst>
          </p:cNvPr>
          <p:cNvSpPr/>
          <p:nvPr/>
        </p:nvSpPr>
        <p:spPr>
          <a:xfrm>
            <a:off x="814621" y="4786384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F22ABF95-6D82-AC88-30D0-54A8E916E3FB}"/>
              </a:ext>
            </a:extLst>
          </p:cNvPr>
          <p:cNvSpPr/>
          <p:nvPr/>
        </p:nvSpPr>
        <p:spPr>
          <a:xfrm>
            <a:off x="826054" y="5888921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5BBFEFF-A39B-B1E9-8443-1BE779E8B45B}"/>
              </a:ext>
            </a:extLst>
          </p:cNvPr>
          <p:cNvCxnSpPr>
            <a:cxnSpLocks/>
            <a:stCxn id="57" idx="2"/>
            <a:endCxn id="59" idx="1"/>
          </p:cNvCxnSpPr>
          <p:nvPr/>
        </p:nvCxnSpPr>
        <p:spPr>
          <a:xfrm>
            <a:off x="1016382" y="6887452"/>
            <a:ext cx="240391" cy="238549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0C35CCC5-1431-E880-A8AA-C2F7B72C8CBA}"/>
              </a:ext>
            </a:extLst>
          </p:cNvPr>
          <p:cNvSpPr txBox="1"/>
          <p:nvPr/>
        </p:nvSpPr>
        <p:spPr>
          <a:xfrm>
            <a:off x="2065138" y="7996066"/>
            <a:ext cx="1404000" cy="50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5661005-45AF-9CE2-C26F-0B25E8693CBD}"/>
              </a:ext>
            </a:extLst>
          </p:cNvPr>
          <p:cNvCxnSpPr>
            <a:cxnSpLocks/>
          </p:cNvCxnSpPr>
          <p:nvPr/>
        </p:nvCxnSpPr>
        <p:spPr>
          <a:xfrm flipH="1">
            <a:off x="736229" y="6885822"/>
            <a:ext cx="275783" cy="237744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38C92AA-E76F-5FA1-25EB-FA3D999972D0}"/>
              </a:ext>
            </a:extLst>
          </p:cNvPr>
          <p:cNvSpPr txBox="1"/>
          <p:nvPr/>
        </p:nvSpPr>
        <p:spPr>
          <a:xfrm>
            <a:off x="243652" y="3278080"/>
            <a:ext cx="1505705" cy="4185761"/>
          </a:xfrm>
          <a:prstGeom prst="rect">
            <a:avLst/>
          </a:prstGeom>
          <a:solidFill>
            <a:schemeClr val="accent1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A3CFEA0-47C5-DC52-B269-1249EAC0137B}"/>
              </a:ext>
            </a:extLst>
          </p:cNvPr>
          <p:cNvSpPr txBox="1"/>
          <p:nvPr/>
        </p:nvSpPr>
        <p:spPr>
          <a:xfrm>
            <a:off x="1793776" y="5107773"/>
            <a:ext cx="183724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01842D-AB79-DB7C-3AF1-DC98D3550A0E}"/>
              </a:ext>
            </a:extLst>
          </p:cNvPr>
          <p:cNvSpPr txBox="1"/>
          <p:nvPr/>
        </p:nvSpPr>
        <p:spPr>
          <a:xfrm>
            <a:off x="240878" y="8001297"/>
            <a:ext cx="1503741" cy="181588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9801E58-97C1-1BA9-CE8A-3DC0125B291F}"/>
              </a:ext>
            </a:extLst>
          </p:cNvPr>
          <p:cNvGrpSpPr/>
          <p:nvPr/>
        </p:nvGrpSpPr>
        <p:grpSpPr>
          <a:xfrm>
            <a:off x="1815612" y="5116187"/>
            <a:ext cx="1799730" cy="2298762"/>
            <a:chOff x="1812721" y="3036239"/>
            <a:chExt cx="1799730" cy="2298762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1B91271-2857-BF00-2301-54308BFE8EB9}"/>
                </a:ext>
              </a:extLst>
            </p:cNvPr>
            <p:cNvSpPr txBox="1"/>
            <p:nvPr/>
          </p:nvSpPr>
          <p:spPr>
            <a:xfrm>
              <a:off x="1850337" y="3036239"/>
              <a:ext cx="1715007" cy="307777"/>
            </a:xfrm>
            <a:prstGeom prst="rect">
              <a:avLst/>
            </a:prstGeom>
            <a:noFill/>
          </p:spPr>
          <p:txBody>
            <a:bodyPr wrap="square" lIns="10800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  <a:latin typeface="+mj-lt"/>
                </a:rPr>
                <a:t>Fine Tuned GPT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8789F0-685D-54F3-AD6D-FB9F654AD541}"/>
                </a:ext>
              </a:extLst>
            </p:cNvPr>
            <p:cNvSpPr txBox="1"/>
            <p:nvPr/>
          </p:nvSpPr>
          <p:spPr>
            <a:xfrm>
              <a:off x="1861386" y="3427802"/>
              <a:ext cx="1751065" cy="17554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The NPS API documentation and URL structure did not lend itself to easy interpretation by typical chatbot models. The team explored fine-tuning GPT models to create the parameters for NPS API calls based on a user query. </a:t>
              </a: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noProof="1">
                <a:solidFill>
                  <a:schemeClr val="bg1"/>
                </a:solidFill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0DBF6B8-8F8E-D524-FCFB-E5A1FABA0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812721" y="4388793"/>
              <a:ext cx="1799729" cy="946208"/>
            </a:xfrm>
            <a:prstGeom prst="rect">
              <a:avLst/>
            </a:prstGeom>
          </p:spPr>
        </p:pic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737FB4C9-4A70-013E-A59D-E0A6A0BD97E2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-1" r="1091"/>
          <a:stretch/>
        </p:blipFill>
        <p:spPr>
          <a:xfrm>
            <a:off x="241918" y="1225365"/>
            <a:ext cx="3392658" cy="1960884"/>
          </a:xfrm>
          <a:prstGeom prst="rect">
            <a:avLst/>
          </a:prstGeom>
        </p:spPr>
      </p:pic>
      <p:pic>
        <p:nvPicPr>
          <p:cNvPr id="1028" name="Picture 4" descr="National Park Service">
            <a:extLst>
              <a:ext uri="{FF2B5EF4-FFF2-40B4-BE49-F238E27FC236}">
                <a16:creationId xmlns:a16="http://schemas.microsoft.com/office/drawing/2014/main" id="{50BAFCDE-27F8-6F4B-B2C8-FB67A4579B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 bwMode="auto">
          <a:xfrm>
            <a:off x="266579" y="246984"/>
            <a:ext cx="1215081" cy="121508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9DFAE1DC-3EAF-8F59-EA31-C15C50BFA33F}"/>
              </a:ext>
            </a:extLst>
          </p:cNvPr>
          <p:cNvSpPr txBox="1"/>
          <p:nvPr/>
        </p:nvSpPr>
        <p:spPr>
          <a:xfrm>
            <a:off x="240986" y="3171290"/>
            <a:ext cx="3408822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52ADDFC-43BB-86BE-7327-9AB1B0CDC3D5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2580" t="275"/>
          <a:stretch/>
        </p:blipFill>
        <p:spPr>
          <a:xfrm>
            <a:off x="252406" y="3247309"/>
            <a:ext cx="1492213" cy="4185761"/>
          </a:xfrm>
          <a:prstGeom prst="rect">
            <a:avLst/>
          </a:prstGeom>
          <a:ln>
            <a:solidFill>
              <a:srgbClr val="DBE8D4"/>
            </a:solidFill>
          </a:ln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38599A8C-A033-9F1C-9C76-65C7FD03CE2B}"/>
              </a:ext>
            </a:extLst>
          </p:cNvPr>
          <p:cNvGrpSpPr/>
          <p:nvPr/>
        </p:nvGrpSpPr>
        <p:grpSpPr>
          <a:xfrm>
            <a:off x="1796332" y="3237827"/>
            <a:ext cx="1828800" cy="1853642"/>
            <a:chOff x="1865520" y="6935004"/>
            <a:chExt cx="1828800" cy="185364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A89F32A-A554-4958-3EC8-E20C2450FC0B}"/>
                </a:ext>
              </a:extLst>
            </p:cNvPr>
            <p:cNvSpPr txBox="1"/>
            <p:nvPr/>
          </p:nvSpPr>
          <p:spPr>
            <a:xfrm>
              <a:off x="1980484" y="7255609"/>
              <a:ext cx="1700299" cy="5906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Synthetic queries were developed to represent questions that users may ask in association with five NPS API endpoint. </a:t>
              </a: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noProof="1">
                <a:solidFill>
                  <a:schemeClr val="bg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9F938FD-6A13-C577-E29D-3145BACE8D41}"/>
                </a:ext>
              </a:extLst>
            </p:cNvPr>
            <p:cNvSpPr txBox="1"/>
            <p:nvPr/>
          </p:nvSpPr>
          <p:spPr>
            <a:xfrm>
              <a:off x="1894093" y="7736584"/>
              <a:ext cx="1060365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The team used an 80/20 split to create test &amp; validation data. Separate queries</a:t>
              </a:r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F4C6C33-D5C6-3910-64CA-5A3DB139DEFA}"/>
                </a:ext>
              </a:extLst>
            </p:cNvPr>
            <p:cNvSpPr txBox="1"/>
            <p:nvPr/>
          </p:nvSpPr>
          <p:spPr>
            <a:xfrm>
              <a:off x="1894094" y="8419314"/>
              <a:ext cx="17962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were developed for evaluating the models to prevent data leakage.</a:t>
              </a:r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8A6CFBE3-C564-621E-D86F-8393D0918B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2821109" y="7787794"/>
              <a:ext cx="872983" cy="695546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2743997-3378-A0A7-A67F-A2B17CA854DA}"/>
                </a:ext>
              </a:extLst>
            </p:cNvPr>
            <p:cNvSpPr txBox="1"/>
            <p:nvPr/>
          </p:nvSpPr>
          <p:spPr>
            <a:xfrm>
              <a:off x="1865520" y="6935004"/>
              <a:ext cx="1828800" cy="30777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>
                      <a:lumMod val="10000"/>
                      <a:lumOff val="90000"/>
                    </a:schemeClr>
                  </a:solidFill>
                  <a:latin typeface="+mj-lt"/>
                </a:rPr>
                <a:t>Synthetic Data</a:t>
              </a:r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1DD52137-8DC2-0D0B-0AAB-80B0C2A9C6F7}"/>
              </a:ext>
            </a:extLst>
          </p:cNvPr>
          <p:cNvSpPr txBox="1"/>
          <p:nvPr/>
        </p:nvSpPr>
        <p:spPr>
          <a:xfrm>
            <a:off x="1799591" y="7784908"/>
            <a:ext cx="1828800" cy="2031325"/>
          </a:xfrm>
          <a:prstGeom prst="rect">
            <a:avLst/>
          </a:prstGeom>
          <a:solidFill>
            <a:srgbClr val="9EC18C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7DE1BE9-EA02-637A-6AD0-B974A15D81F9}"/>
              </a:ext>
            </a:extLst>
          </p:cNvPr>
          <p:cNvSpPr txBox="1"/>
          <p:nvPr/>
        </p:nvSpPr>
        <p:spPr>
          <a:xfrm>
            <a:off x="8370763" y="1398938"/>
            <a:ext cx="3839496" cy="2246769"/>
          </a:xfrm>
          <a:prstGeom prst="rect">
            <a:avLst/>
          </a:prstGeom>
          <a:solidFill>
            <a:srgbClr val="DBE8D4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US" sz="1400" dirty="0">
                <a:solidFill>
                  <a:schemeClr val="accent1"/>
                </a:solidFill>
                <a:latin typeface="+mj-lt"/>
              </a:rPr>
              <a:t>00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B8C4578-58A6-447F-A5FF-C37752CCAE55}"/>
              </a:ext>
            </a:extLst>
          </p:cNvPr>
          <p:cNvSpPr txBox="1"/>
          <p:nvPr/>
        </p:nvSpPr>
        <p:spPr>
          <a:xfrm>
            <a:off x="1797137" y="7505706"/>
            <a:ext cx="1828800" cy="307777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accent1"/>
                </a:solidFill>
                <a:latin typeface="+mj-lt"/>
              </a:rPr>
              <a:t>SpaCy</a:t>
            </a:r>
            <a:r>
              <a:rPr lang="en-US" sz="1400" dirty="0">
                <a:solidFill>
                  <a:schemeClr val="accent1"/>
                </a:solidFill>
                <a:latin typeface="+mj-lt"/>
              </a:rPr>
              <a:t> &amp; NLTK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A0518D1-D37C-415C-A198-CC8AD3DD187F}"/>
              </a:ext>
            </a:extLst>
          </p:cNvPr>
          <p:cNvSpPr txBox="1"/>
          <p:nvPr/>
        </p:nvSpPr>
        <p:spPr>
          <a:xfrm>
            <a:off x="241599" y="7510766"/>
            <a:ext cx="150302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Model</a:t>
            </a:r>
            <a:r>
              <a:rPr lang="en-US" sz="1600" b="1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 Evaluation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0EAA1AA-ACD2-4264-8772-16CBB14395ED}"/>
              </a:ext>
            </a:extLst>
          </p:cNvPr>
          <p:cNvSpPr txBox="1"/>
          <p:nvPr/>
        </p:nvSpPr>
        <p:spPr>
          <a:xfrm>
            <a:off x="1933989" y="8188800"/>
            <a:ext cx="1404000" cy="50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72E8BDC-963B-4314-A5C6-F387147AE54C}"/>
              </a:ext>
            </a:extLst>
          </p:cNvPr>
          <p:cNvSpPr txBox="1"/>
          <p:nvPr/>
        </p:nvSpPr>
        <p:spPr>
          <a:xfrm>
            <a:off x="317273" y="8186820"/>
            <a:ext cx="1403610" cy="16151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Evaluation methodology</a:t>
            </a:r>
          </a:p>
          <a:p>
            <a:endParaRPr lang="en-US" sz="900" noProof="1">
              <a:solidFill>
                <a:schemeClr val="bg1"/>
              </a:solidFill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2157EB8-8FBB-72AD-F327-1FB5D87C2048}"/>
              </a:ext>
            </a:extLst>
          </p:cNvPr>
          <p:cNvGrpSpPr/>
          <p:nvPr/>
        </p:nvGrpSpPr>
        <p:grpSpPr>
          <a:xfrm>
            <a:off x="3593715" y="7486995"/>
            <a:ext cx="4162535" cy="2482107"/>
            <a:chOff x="3593715" y="7486995"/>
            <a:chExt cx="4162535" cy="2482107"/>
          </a:xfrm>
        </p:grpSpPr>
        <p:graphicFrame>
          <p:nvGraphicFramePr>
            <p:cNvPr id="31" name="Chart 30">
              <a:extLst>
                <a:ext uri="{FF2B5EF4-FFF2-40B4-BE49-F238E27FC236}">
                  <a16:creationId xmlns:a16="http://schemas.microsoft.com/office/drawing/2014/main" id="{361831A2-AE36-A0DE-755E-CA3F84184158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593715" y="7647892"/>
            <a:ext cx="4162535" cy="23212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5"/>
            </a:graphicData>
          </a:graphic>
        </p:graphicFrame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CCC5E7E-38DF-4597-9D6B-6061E22EFA2E}"/>
                </a:ext>
              </a:extLst>
            </p:cNvPr>
            <p:cNvSpPr txBox="1"/>
            <p:nvPr/>
          </p:nvSpPr>
          <p:spPr>
            <a:xfrm>
              <a:off x="3733711" y="7486995"/>
              <a:ext cx="31625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10000"/>
                      <a:lumOff val="90000"/>
                    </a:schemeClr>
                  </a:solidFill>
                  <a:latin typeface="+mj-lt"/>
                </a:rPr>
                <a:t>Top 5 National Parks 2023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F0C7440-58BE-6D58-EFC7-993A33702130}"/>
              </a:ext>
            </a:extLst>
          </p:cNvPr>
          <p:cNvGrpSpPr/>
          <p:nvPr/>
        </p:nvGrpSpPr>
        <p:grpSpPr>
          <a:xfrm>
            <a:off x="6367702" y="1351864"/>
            <a:ext cx="1525824" cy="776181"/>
            <a:chOff x="6360932" y="3647347"/>
            <a:chExt cx="1525824" cy="776181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47B5AD9-4F0D-7A02-67B4-F9E23F7900DF}"/>
                </a:ext>
              </a:extLst>
            </p:cNvPr>
            <p:cNvSpPr txBox="1"/>
            <p:nvPr/>
          </p:nvSpPr>
          <p:spPr>
            <a:xfrm>
              <a:off x="6372365" y="3647347"/>
              <a:ext cx="151439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5"/>
                  </a:solidFill>
                  <a:latin typeface="+mj-lt"/>
                </a:rPr>
                <a:t>GitHub</a:t>
              </a:r>
              <a:r>
                <a:rPr lang="en-US" sz="1100" b="1" dirty="0">
                  <a:solidFill>
                    <a:schemeClr val="accent5"/>
                  </a:solidFill>
                  <a:latin typeface="+mj-lt"/>
                </a:rPr>
                <a:t>: </a:t>
              </a:r>
              <a:endParaRPr lang="en-US" sz="1100" dirty="0">
                <a:solidFill>
                  <a:schemeClr val="accent5"/>
                </a:solidFill>
                <a:latin typeface="+mj-lt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EF03004-FE29-7AD9-0A5B-6D14A212130E}"/>
                </a:ext>
              </a:extLst>
            </p:cNvPr>
            <p:cNvSpPr txBox="1"/>
            <p:nvPr/>
          </p:nvSpPr>
          <p:spPr>
            <a:xfrm>
              <a:off x="6360932" y="3915697"/>
              <a:ext cx="117717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5"/>
                  </a:solidFill>
                </a:rPr>
                <a:t>https://github.com/nblakkanesser/MADS_Capstone</a:t>
              </a:r>
              <a:endParaRPr lang="en-US" sz="1000" b="1" dirty="0">
                <a:solidFill>
                  <a:schemeClr val="accent5"/>
                </a:solidFill>
              </a:endParaRPr>
            </a:p>
          </p:txBody>
        </p:sp>
        <p:pic>
          <p:nvPicPr>
            <p:cNvPr id="109" name="Picture 8" descr="Github - Github Icon - CleanPNG / KissPNG">
              <a:extLst>
                <a:ext uri="{FF2B5EF4-FFF2-40B4-BE49-F238E27FC236}">
                  <a16:creationId xmlns:a16="http://schemas.microsoft.com/office/drawing/2014/main" id="{6B576ABB-8976-4B60-C09A-1AF49D11062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6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27">
                      <a14:imgEffect>
                        <a14:backgroundRemoval t="6731" b="95385" l="10000" r="90000">
                          <a14:foregroundMark x1="46444" y1="6923" x2="46444" y2="6923"/>
                          <a14:foregroundMark x1="40889" y1="90962" x2="40889" y2="90962"/>
                          <a14:foregroundMark x1="61444" y1="93077" x2="61444" y2="93077"/>
                          <a14:foregroundMark x1="41556" y1="95192" x2="41556" y2="95192"/>
                          <a14:foregroundMark x1="58222" y1="95385" x2="58222" y2="95385"/>
                          <a14:backgroundMark x1="39889" y1="82115" x2="39889" y2="8211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23" r="16391"/>
            <a:stretch/>
          </p:blipFill>
          <p:spPr bwMode="auto">
            <a:xfrm>
              <a:off x="6451634" y="3667884"/>
              <a:ext cx="270159" cy="2544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76065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>
            <a:extLst>
              <a:ext uri="{FF2B5EF4-FFF2-40B4-BE49-F238E27FC236}">
                <a16:creationId xmlns:a16="http://schemas.microsoft.com/office/drawing/2014/main" id="{E42C462A-BB44-0343-DEDE-C36E1605FFD1}"/>
              </a:ext>
            </a:extLst>
          </p:cNvPr>
          <p:cNvSpPr txBox="1"/>
          <p:nvPr/>
        </p:nvSpPr>
        <p:spPr>
          <a:xfrm>
            <a:off x="1797136" y="7447119"/>
            <a:ext cx="182880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B461EB-8816-341C-6776-C446B3AD1C78}"/>
              </a:ext>
            </a:extLst>
          </p:cNvPr>
          <p:cNvSpPr txBox="1"/>
          <p:nvPr/>
        </p:nvSpPr>
        <p:spPr>
          <a:xfrm>
            <a:off x="1797136" y="3076179"/>
            <a:ext cx="182880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E3E5E6-573C-AC2D-3734-D764325C5830}"/>
              </a:ext>
            </a:extLst>
          </p:cNvPr>
          <p:cNvGrpSpPr/>
          <p:nvPr/>
        </p:nvGrpSpPr>
        <p:grpSpPr>
          <a:xfrm>
            <a:off x="4317645" y="2709280"/>
            <a:ext cx="1357337" cy="1385340"/>
            <a:chOff x="1979259" y="3440671"/>
            <a:chExt cx="1357337" cy="1385340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9D7F3CC-0927-4309-8780-07862B295094}"/>
                </a:ext>
              </a:extLst>
            </p:cNvPr>
            <p:cNvSpPr txBox="1"/>
            <p:nvPr/>
          </p:nvSpPr>
          <p:spPr>
            <a:xfrm>
              <a:off x="2059237" y="3440671"/>
              <a:ext cx="1172583" cy="10018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0500"/>
                </a:lnSpc>
              </a:pP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82</a:t>
              </a:r>
              <a:r>
                <a:rPr lang="en-US" sz="3200" b="1" spc="-150" dirty="0">
                  <a:solidFill>
                    <a:schemeClr val="accent2"/>
                  </a:solidFill>
                  <a:latin typeface="+mj-lt"/>
                </a:rPr>
                <a:t>k</a:t>
              </a: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4692157-A406-37E1-0BCE-5ED54D74D482}"/>
                </a:ext>
              </a:extLst>
            </p:cNvPr>
            <p:cNvSpPr txBox="1"/>
            <p:nvPr/>
          </p:nvSpPr>
          <p:spPr>
            <a:xfrm>
              <a:off x="1979259" y="4364346"/>
              <a:ext cx="135733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spc="-150" dirty="0">
                  <a:solidFill>
                    <a:schemeClr val="accent2"/>
                  </a:solidFill>
                  <a:latin typeface="+mj-lt"/>
                </a:rPr>
                <a:t>Queries</a:t>
              </a:r>
              <a:endParaRPr lang="en-US" dirty="0"/>
            </a:p>
          </p:txBody>
        </p:sp>
      </p:grp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688EFBAD-F1A3-6BF4-975D-90B79EFE2328}"/>
              </a:ext>
            </a:extLst>
          </p:cNvPr>
          <p:cNvSpPr/>
          <p:nvPr/>
        </p:nvSpPr>
        <p:spPr>
          <a:xfrm>
            <a:off x="3668620" y="7496181"/>
            <a:ext cx="3874524" cy="2321210"/>
          </a:xfrm>
          <a:prstGeom prst="roundRect">
            <a:avLst>
              <a:gd name="adj" fmla="val 0"/>
            </a:avLst>
          </a:prstGeom>
          <a:solidFill>
            <a:srgbClr val="284A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EB385227-F6D0-ED84-9672-91E79BEECB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12" r="1733"/>
          <a:stretch/>
        </p:blipFill>
        <p:spPr>
          <a:xfrm>
            <a:off x="3725711" y="1298644"/>
            <a:ext cx="2680132" cy="36793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B3A6FDA-B378-498D-834A-AD13D56B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 Resume</a:t>
            </a:r>
          </a:p>
        </p:txBody>
      </p:sp>
      <p:pic>
        <p:nvPicPr>
          <p:cNvPr id="137" name="Graphic 136" descr="Icon Map and Location">
            <a:extLst>
              <a:ext uri="{FF2B5EF4-FFF2-40B4-BE49-F238E27FC236}">
                <a16:creationId xmlns:a16="http://schemas.microsoft.com/office/drawing/2014/main" id="{0960335E-DCB4-4825-B3B1-3C310CE24F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7949" y="3538048"/>
            <a:ext cx="315208" cy="3291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196966-5C2E-478E-8624-ABDD09B3FB30}"/>
              </a:ext>
            </a:extLst>
          </p:cNvPr>
          <p:cNvSpPr txBox="1"/>
          <p:nvPr/>
        </p:nvSpPr>
        <p:spPr>
          <a:xfrm>
            <a:off x="1548130" y="423351"/>
            <a:ext cx="397764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000" b="1" spc="-150" dirty="0">
                <a:solidFill>
                  <a:schemeClr val="accent1"/>
                </a:solidFill>
                <a:latin typeface="+mj-lt"/>
              </a:rPr>
              <a:t>Park Pal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0231B0-CD8C-4D6D-A41F-A5F1F1414FC9}"/>
              </a:ext>
            </a:extLst>
          </p:cNvPr>
          <p:cNvSpPr txBox="1"/>
          <p:nvPr/>
        </p:nvSpPr>
        <p:spPr>
          <a:xfrm>
            <a:off x="1548130" y="792871"/>
            <a:ext cx="39776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National Parks Service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9800B09-6E59-1B5E-8C78-343E56BA6C72}"/>
              </a:ext>
            </a:extLst>
          </p:cNvPr>
          <p:cNvGrpSpPr/>
          <p:nvPr/>
        </p:nvGrpSpPr>
        <p:grpSpPr>
          <a:xfrm>
            <a:off x="3669287" y="4695825"/>
            <a:ext cx="3853589" cy="2798656"/>
            <a:chOff x="3669287" y="4695825"/>
            <a:chExt cx="3853589" cy="279865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21F412C-52E1-41CC-9338-529ED7464434}"/>
                </a:ext>
              </a:extLst>
            </p:cNvPr>
            <p:cNvGrpSpPr/>
            <p:nvPr/>
          </p:nvGrpSpPr>
          <p:grpSpPr>
            <a:xfrm>
              <a:off x="3669287" y="4695825"/>
              <a:ext cx="3853589" cy="2798656"/>
              <a:chOff x="3669287" y="657225"/>
              <a:chExt cx="3853589" cy="2798656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652101FE-8FCB-B3F5-954F-EF6F125E8744}"/>
                  </a:ext>
                </a:extLst>
              </p:cNvPr>
              <p:cNvSpPr/>
              <p:nvPr/>
            </p:nvSpPr>
            <p:spPr>
              <a:xfrm>
                <a:off x="6335455" y="766921"/>
                <a:ext cx="1169979" cy="1014288"/>
              </a:xfrm>
              <a:prstGeom prst="roundRect">
                <a:avLst/>
              </a:prstGeom>
              <a:solidFill>
                <a:srgbClr val="223140">
                  <a:alpha val="89804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graphicFrame>
            <p:nvGraphicFramePr>
              <p:cNvPr id="15" name="Chart 14">
                <a:extLst>
                  <a:ext uri="{FF2B5EF4-FFF2-40B4-BE49-F238E27FC236}">
                    <a16:creationId xmlns:a16="http://schemas.microsoft.com/office/drawing/2014/main" id="{800FAAB9-4B4A-9FD5-E4E0-FEB8D5D07866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669287" y="657225"/>
              <a:ext cx="3853589" cy="279865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AF40BF-6CAB-4F00-BD96-FA6E64E38665}"/>
                </a:ext>
              </a:extLst>
            </p:cNvPr>
            <p:cNvSpPr txBox="1"/>
            <p:nvPr/>
          </p:nvSpPr>
          <p:spPr>
            <a:xfrm>
              <a:off x="3733711" y="5160627"/>
              <a:ext cx="31625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4">
                      <a:lumMod val="50000"/>
                    </a:schemeClr>
                  </a:solidFill>
                  <a:latin typeface="+mj-lt"/>
                </a:rPr>
                <a:t>Recreational Visits 2023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136F84-8816-BCD5-D55B-389718F4BCA8}"/>
              </a:ext>
            </a:extLst>
          </p:cNvPr>
          <p:cNvGrpSpPr/>
          <p:nvPr/>
        </p:nvGrpSpPr>
        <p:grpSpPr>
          <a:xfrm>
            <a:off x="5917579" y="377308"/>
            <a:ext cx="1713847" cy="734663"/>
            <a:chOff x="85553" y="1668519"/>
            <a:chExt cx="1713847" cy="73466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A199F04-619B-662C-B577-048A6E482974}"/>
                </a:ext>
              </a:extLst>
            </p:cNvPr>
            <p:cNvSpPr txBox="1"/>
            <p:nvPr/>
          </p:nvSpPr>
          <p:spPr>
            <a:xfrm>
              <a:off x="246401" y="1668519"/>
              <a:ext cx="150677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+mj-lt"/>
                </a:rPr>
                <a:t>Collaborators: </a:t>
              </a:r>
            </a:p>
          </p:txBody>
        </p:sp>
        <p:pic>
          <p:nvPicPr>
            <p:cNvPr id="7" name="Graphic 6" descr="Hiker icon">
              <a:extLst>
                <a:ext uri="{FF2B5EF4-FFF2-40B4-BE49-F238E27FC236}">
                  <a16:creationId xmlns:a16="http://schemas.microsoft.com/office/drawing/2014/main" id="{197056E8-F093-46AB-89E7-7E26124ED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85553" y="1673810"/>
              <a:ext cx="281167" cy="281167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413694A-DB8C-C369-BEF5-36BE30E50A0C}"/>
                </a:ext>
              </a:extLst>
            </p:cNvPr>
            <p:cNvSpPr txBox="1"/>
            <p:nvPr/>
          </p:nvSpPr>
          <p:spPr>
            <a:xfrm>
              <a:off x="379751" y="1895351"/>
              <a:ext cx="141964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1"/>
                  </a:solidFill>
                </a:rPr>
                <a:t>Nicole </a:t>
              </a:r>
              <a:r>
                <a:rPr lang="en-US" sz="900" b="1" dirty="0" err="1">
                  <a:solidFill>
                    <a:schemeClr val="accent1"/>
                  </a:solidFill>
                </a:rPr>
                <a:t>Blakkan-Esser</a:t>
              </a:r>
              <a:endParaRPr lang="en-US" sz="900" b="1" dirty="0">
                <a:solidFill>
                  <a:schemeClr val="accent1"/>
                </a:solidFill>
              </a:endParaRPr>
            </a:p>
            <a:p>
              <a:r>
                <a:rPr lang="en-US" sz="900" b="1" dirty="0" err="1">
                  <a:solidFill>
                    <a:schemeClr val="accent1"/>
                  </a:solidFill>
                </a:rPr>
                <a:t>Lauralyn</a:t>
              </a:r>
              <a:r>
                <a:rPr lang="en-US" sz="900" b="1" dirty="0">
                  <a:solidFill>
                    <a:schemeClr val="accent1"/>
                  </a:solidFill>
                </a:rPr>
                <a:t> Curry-Leech Courtney Gibson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A0269E9-7B45-B8C3-9854-AA26482ED34D}"/>
              </a:ext>
            </a:extLst>
          </p:cNvPr>
          <p:cNvSpPr txBox="1"/>
          <p:nvPr/>
        </p:nvSpPr>
        <p:spPr>
          <a:xfrm>
            <a:off x="588208" y="3422519"/>
            <a:ext cx="11725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Project </a:t>
            </a:r>
          </a:p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Roadmap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C1DA6E0-7BC1-E36D-6000-4D61CA2835BA}"/>
              </a:ext>
            </a:extLst>
          </p:cNvPr>
          <p:cNvSpPr/>
          <p:nvPr/>
        </p:nvSpPr>
        <p:spPr>
          <a:xfrm>
            <a:off x="311669" y="6235158"/>
            <a:ext cx="1373568" cy="1146155"/>
          </a:xfrm>
          <a:prstGeom prst="roundRect">
            <a:avLst/>
          </a:pr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Host Park Pal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US" sz="1050" dirty="0">
                <a:solidFill>
                  <a:schemeClr val="accent1"/>
                </a:solidFill>
                <a:latin typeface="+mj-lt"/>
              </a:rPr>
              <a:t> 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EB9F799-8A60-4875-6208-0D17EDFEC954}"/>
              </a:ext>
            </a:extLst>
          </p:cNvPr>
          <p:cNvSpPr/>
          <p:nvPr/>
        </p:nvSpPr>
        <p:spPr>
          <a:xfrm>
            <a:off x="311669" y="5119095"/>
            <a:ext cx="1367189" cy="74882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1"/>
                </a:solidFill>
                <a:latin typeface="+mj-lt"/>
              </a:rPr>
              <a:t>Train LLM &amp; NLP Models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FBE0CBE-AE2E-DEB1-3AA0-DEE67B48E556}"/>
              </a:ext>
            </a:extLst>
          </p:cNvPr>
          <p:cNvSpPr/>
          <p:nvPr/>
        </p:nvSpPr>
        <p:spPr>
          <a:xfrm>
            <a:off x="317717" y="4119605"/>
            <a:ext cx="1367188" cy="64770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Prepare </a:t>
            </a:r>
          </a:p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Synthetic Data</a:t>
            </a:r>
          </a:p>
          <a:p>
            <a:pPr algn="ctr"/>
            <a:endParaRPr lang="en-US" sz="1050" b="1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53" name="Picture 10" descr="Python - Python Logo - CleanPNG / KissPNG">
            <a:extLst>
              <a:ext uri="{FF2B5EF4-FFF2-40B4-BE49-F238E27FC236}">
                <a16:creationId xmlns:a16="http://schemas.microsoft.com/office/drawing/2014/main" id="{40DECA7E-C5A6-4913-16AC-DC7A115C8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927" b="89024" l="9416" r="89610">
                        <a14:foregroundMark x1="53571" y1="8537" x2="53571" y2="8537"/>
                        <a14:foregroundMark x1="50649" y1="7927" x2="50649" y2="7927"/>
                        <a14:backgroundMark x1="50000" y1="43293" x2="50000" y2="43293"/>
                        <a14:backgroundMark x1="41558" y1="45732" x2="41558" y2="45732"/>
                        <a14:backgroundMark x1="57143" y1="64634" x2="57143" y2="64634"/>
                        <a14:backgroundMark x1="56494" y1="74390" x2="56494" y2="743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46" y="4418055"/>
            <a:ext cx="751427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2" descr="Openai png images | PNGWing">
            <a:extLst>
              <a:ext uri="{FF2B5EF4-FFF2-40B4-BE49-F238E27FC236}">
                <a16:creationId xmlns:a16="http://schemas.microsoft.com/office/drawing/2014/main" id="{9B033876-DBF8-6D71-DA81-F82F3E460F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3667" b="95333" l="10000" r="90000">
                        <a14:foregroundMark x1="49022" y1="3667" x2="49022" y2="3667"/>
                        <a14:foregroundMark x1="48913" y1="95333" x2="48913" y2="9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389" r="33222"/>
          <a:stretch/>
        </p:blipFill>
        <p:spPr bwMode="auto">
          <a:xfrm>
            <a:off x="427620" y="5452735"/>
            <a:ext cx="409562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2" descr="Natural language processing - Free electronics icons">
            <a:extLst>
              <a:ext uri="{FF2B5EF4-FFF2-40B4-BE49-F238E27FC236}">
                <a16:creationId xmlns:a16="http://schemas.microsoft.com/office/drawing/2014/main" id="{FB593177-AD76-B21C-7C67-E41E4050A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432" y="5368649"/>
            <a:ext cx="484840" cy="48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4" descr="Amazon aws logo, png | PNGWing">
            <a:extLst>
              <a:ext uri="{FF2B5EF4-FFF2-40B4-BE49-F238E27FC236}">
                <a16:creationId xmlns:a16="http://schemas.microsoft.com/office/drawing/2014/main" id="{C20D14E9-7429-897E-3122-ADFF162BB1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>
                        <a14:foregroundMark x1="32222" y1="38333" x2="32222" y2="38333"/>
                        <a14:foregroundMark x1="69444" y1="36944" x2="69444" y2="36944"/>
                        <a14:foregroundMark x1="70000" y1="65278" x2="70000" y2="65278"/>
                        <a14:foregroundMark x1="81667" y1="59722" x2="81667" y2="597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111" t="27364" r="13750" b="25334"/>
          <a:stretch/>
        </p:blipFill>
        <p:spPr bwMode="auto">
          <a:xfrm>
            <a:off x="776034" y="6576558"/>
            <a:ext cx="480696" cy="31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6" descr="Aws Lambda - Amazon Logo - CleanPNG / KissPNG">
            <a:extLst>
              <a:ext uri="{FF2B5EF4-FFF2-40B4-BE49-F238E27FC236}">
                <a16:creationId xmlns:a16="http://schemas.microsoft.com/office/drawing/2014/main" id="{DB904853-EF70-BD4C-B4E5-95B405F32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9111" r="92667">
                        <a14:foregroundMark x1="92667" y1="82396" x2="92667" y2="82396"/>
                        <a14:foregroundMark x1="9111" y1="86667" x2="9111" y2="8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62" y="6853868"/>
            <a:ext cx="505719" cy="51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8" descr="Amazon S3 - Amazon Logo - CleanPNG / KissPNG">
            <a:extLst>
              <a:ext uri="{FF2B5EF4-FFF2-40B4-BE49-F238E27FC236}">
                <a16:creationId xmlns:a16="http://schemas.microsoft.com/office/drawing/2014/main" id="{7E50DEDD-A22A-E87A-72C9-636543609C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789" t="11824" r="31078" b="13349"/>
          <a:stretch/>
        </p:blipFill>
        <p:spPr bwMode="auto">
          <a:xfrm>
            <a:off x="1256773" y="6875133"/>
            <a:ext cx="430905" cy="50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Arrow: Down 59">
            <a:extLst>
              <a:ext uri="{FF2B5EF4-FFF2-40B4-BE49-F238E27FC236}">
                <a16:creationId xmlns:a16="http://schemas.microsoft.com/office/drawing/2014/main" id="{EBC73530-B553-F636-D15B-F36E5D1138FC}"/>
              </a:ext>
            </a:extLst>
          </p:cNvPr>
          <p:cNvSpPr/>
          <p:nvPr/>
        </p:nvSpPr>
        <p:spPr>
          <a:xfrm>
            <a:off x="814621" y="4786384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F22ABF95-6D82-AC88-30D0-54A8E916E3FB}"/>
              </a:ext>
            </a:extLst>
          </p:cNvPr>
          <p:cNvSpPr/>
          <p:nvPr/>
        </p:nvSpPr>
        <p:spPr>
          <a:xfrm>
            <a:off x="826054" y="5888921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5BBFEFF-A39B-B1E9-8443-1BE779E8B45B}"/>
              </a:ext>
            </a:extLst>
          </p:cNvPr>
          <p:cNvCxnSpPr>
            <a:cxnSpLocks/>
            <a:stCxn id="57" idx="2"/>
            <a:endCxn id="59" idx="1"/>
          </p:cNvCxnSpPr>
          <p:nvPr/>
        </p:nvCxnSpPr>
        <p:spPr>
          <a:xfrm>
            <a:off x="1016382" y="6887452"/>
            <a:ext cx="240391" cy="238549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0C35CCC5-1431-E880-A8AA-C2F7B72C8CBA}"/>
              </a:ext>
            </a:extLst>
          </p:cNvPr>
          <p:cNvSpPr txBox="1"/>
          <p:nvPr/>
        </p:nvSpPr>
        <p:spPr>
          <a:xfrm>
            <a:off x="2065138" y="7996066"/>
            <a:ext cx="1404000" cy="50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5661005-45AF-9CE2-C26F-0B25E8693CBD}"/>
              </a:ext>
            </a:extLst>
          </p:cNvPr>
          <p:cNvCxnSpPr>
            <a:cxnSpLocks/>
          </p:cNvCxnSpPr>
          <p:nvPr/>
        </p:nvCxnSpPr>
        <p:spPr>
          <a:xfrm flipH="1">
            <a:off x="736229" y="6885822"/>
            <a:ext cx="275783" cy="237744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38C92AA-E76F-5FA1-25EB-FA3D999972D0}"/>
              </a:ext>
            </a:extLst>
          </p:cNvPr>
          <p:cNvSpPr txBox="1"/>
          <p:nvPr/>
        </p:nvSpPr>
        <p:spPr>
          <a:xfrm>
            <a:off x="243652" y="3278080"/>
            <a:ext cx="1505705" cy="4185761"/>
          </a:xfrm>
          <a:prstGeom prst="rect">
            <a:avLst/>
          </a:prstGeom>
          <a:solidFill>
            <a:schemeClr val="accent1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A3CFEA0-47C5-DC52-B269-1249EAC0137B}"/>
              </a:ext>
            </a:extLst>
          </p:cNvPr>
          <p:cNvSpPr txBox="1"/>
          <p:nvPr/>
        </p:nvSpPr>
        <p:spPr>
          <a:xfrm>
            <a:off x="1793776" y="5107773"/>
            <a:ext cx="183724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01842D-AB79-DB7C-3AF1-DC98D3550A0E}"/>
              </a:ext>
            </a:extLst>
          </p:cNvPr>
          <p:cNvSpPr txBox="1"/>
          <p:nvPr/>
        </p:nvSpPr>
        <p:spPr>
          <a:xfrm>
            <a:off x="240878" y="8001297"/>
            <a:ext cx="1503741" cy="181588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9801E58-97C1-1BA9-CE8A-3DC0125B291F}"/>
              </a:ext>
            </a:extLst>
          </p:cNvPr>
          <p:cNvGrpSpPr/>
          <p:nvPr/>
        </p:nvGrpSpPr>
        <p:grpSpPr>
          <a:xfrm>
            <a:off x="1815612" y="5116187"/>
            <a:ext cx="1799730" cy="2298762"/>
            <a:chOff x="1812721" y="3036239"/>
            <a:chExt cx="1799730" cy="2298762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1B91271-2857-BF00-2301-54308BFE8EB9}"/>
                </a:ext>
              </a:extLst>
            </p:cNvPr>
            <p:cNvSpPr txBox="1"/>
            <p:nvPr/>
          </p:nvSpPr>
          <p:spPr>
            <a:xfrm>
              <a:off x="1850337" y="3036239"/>
              <a:ext cx="1715007" cy="307777"/>
            </a:xfrm>
            <a:prstGeom prst="rect">
              <a:avLst/>
            </a:prstGeom>
            <a:noFill/>
          </p:spPr>
          <p:txBody>
            <a:bodyPr wrap="square" lIns="10800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  <a:latin typeface="+mj-lt"/>
                </a:rPr>
                <a:t>Fine Tuned GPT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8789F0-685D-54F3-AD6D-FB9F654AD541}"/>
                </a:ext>
              </a:extLst>
            </p:cNvPr>
            <p:cNvSpPr txBox="1"/>
            <p:nvPr/>
          </p:nvSpPr>
          <p:spPr>
            <a:xfrm>
              <a:off x="1861386" y="3427802"/>
              <a:ext cx="1751065" cy="17554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The NPS API documentation and URL structure did not lend itself to easy interpretation by typical chatbot models. The team explored fine-tuning GPT models to create the parameters for NPS API calls based on a user query. </a:t>
              </a: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noProof="1">
                <a:solidFill>
                  <a:schemeClr val="bg1"/>
                </a:solidFill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0DBF6B8-8F8E-D524-FCFB-E5A1FABA0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1812721" y="4388793"/>
              <a:ext cx="1799729" cy="946208"/>
            </a:xfrm>
            <a:prstGeom prst="rect">
              <a:avLst/>
            </a:prstGeom>
          </p:spPr>
        </p:pic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737FB4C9-4A70-013E-A59D-E0A6A0BD97E2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-1" r="1091"/>
          <a:stretch/>
        </p:blipFill>
        <p:spPr>
          <a:xfrm>
            <a:off x="241918" y="1225365"/>
            <a:ext cx="3392658" cy="1960884"/>
          </a:xfrm>
          <a:prstGeom prst="rect">
            <a:avLst/>
          </a:prstGeom>
        </p:spPr>
      </p:pic>
      <p:pic>
        <p:nvPicPr>
          <p:cNvPr id="1028" name="Picture 4" descr="National Park Service">
            <a:extLst>
              <a:ext uri="{FF2B5EF4-FFF2-40B4-BE49-F238E27FC236}">
                <a16:creationId xmlns:a16="http://schemas.microsoft.com/office/drawing/2014/main" id="{50BAFCDE-27F8-6F4B-B2C8-FB67A4579B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 bwMode="auto">
          <a:xfrm>
            <a:off x="266579" y="246984"/>
            <a:ext cx="1215081" cy="121508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9DFAE1DC-3EAF-8F59-EA31-C15C50BFA33F}"/>
              </a:ext>
            </a:extLst>
          </p:cNvPr>
          <p:cNvSpPr txBox="1"/>
          <p:nvPr/>
        </p:nvSpPr>
        <p:spPr>
          <a:xfrm>
            <a:off x="240986" y="3171290"/>
            <a:ext cx="3408822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52ADDFC-43BB-86BE-7327-9AB1B0CDC3D5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l="2580" t="275"/>
          <a:stretch/>
        </p:blipFill>
        <p:spPr>
          <a:xfrm>
            <a:off x="252406" y="3247309"/>
            <a:ext cx="1492213" cy="4185761"/>
          </a:xfrm>
          <a:prstGeom prst="rect">
            <a:avLst/>
          </a:prstGeom>
          <a:ln>
            <a:solidFill>
              <a:srgbClr val="DBE8D4"/>
            </a:solidFill>
          </a:ln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38599A8C-A033-9F1C-9C76-65C7FD03CE2B}"/>
              </a:ext>
            </a:extLst>
          </p:cNvPr>
          <p:cNvGrpSpPr/>
          <p:nvPr/>
        </p:nvGrpSpPr>
        <p:grpSpPr>
          <a:xfrm>
            <a:off x="1796332" y="3237827"/>
            <a:ext cx="1828800" cy="1853642"/>
            <a:chOff x="1865520" y="6935004"/>
            <a:chExt cx="1828800" cy="185364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A89F32A-A554-4958-3EC8-E20C2450FC0B}"/>
                </a:ext>
              </a:extLst>
            </p:cNvPr>
            <p:cNvSpPr txBox="1"/>
            <p:nvPr/>
          </p:nvSpPr>
          <p:spPr>
            <a:xfrm>
              <a:off x="1980484" y="7255609"/>
              <a:ext cx="1700299" cy="5906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Synthetic queries were developed to represent questions that users may ask in association with five NPS API endpoint. </a:t>
              </a: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noProof="1">
                <a:solidFill>
                  <a:schemeClr val="bg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9F938FD-6A13-C577-E29D-3145BACE8D41}"/>
                </a:ext>
              </a:extLst>
            </p:cNvPr>
            <p:cNvSpPr txBox="1"/>
            <p:nvPr/>
          </p:nvSpPr>
          <p:spPr>
            <a:xfrm>
              <a:off x="1894093" y="7736584"/>
              <a:ext cx="1060365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The team used an 80/20 split to create test &amp; validation data. Separate queries</a:t>
              </a:r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F4C6C33-D5C6-3910-64CA-5A3DB139DEFA}"/>
                </a:ext>
              </a:extLst>
            </p:cNvPr>
            <p:cNvSpPr txBox="1"/>
            <p:nvPr/>
          </p:nvSpPr>
          <p:spPr>
            <a:xfrm>
              <a:off x="1894094" y="8419314"/>
              <a:ext cx="17962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were developed for evaluating the models to prevent data leakage.</a:t>
              </a:r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8A6CFBE3-C564-621E-D86F-8393D0918B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2821109" y="7787794"/>
              <a:ext cx="872983" cy="695546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2743997-3378-A0A7-A67F-A2B17CA854DA}"/>
                </a:ext>
              </a:extLst>
            </p:cNvPr>
            <p:cNvSpPr txBox="1"/>
            <p:nvPr/>
          </p:nvSpPr>
          <p:spPr>
            <a:xfrm>
              <a:off x="1865520" y="6935004"/>
              <a:ext cx="1828800" cy="30777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>
                      <a:lumMod val="10000"/>
                      <a:lumOff val="90000"/>
                    </a:schemeClr>
                  </a:solidFill>
                  <a:latin typeface="+mj-lt"/>
                </a:rPr>
                <a:t>Synthetic Data</a:t>
              </a:r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1DD52137-8DC2-0D0B-0AAB-80B0C2A9C6F7}"/>
              </a:ext>
            </a:extLst>
          </p:cNvPr>
          <p:cNvSpPr txBox="1"/>
          <p:nvPr/>
        </p:nvSpPr>
        <p:spPr>
          <a:xfrm>
            <a:off x="1799591" y="7784908"/>
            <a:ext cx="1828800" cy="2031325"/>
          </a:xfrm>
          <a:prstGeom prst="rect">
            <a:avLst/>
          </a:prstGeom>
          <a:solidFill>
            <a:srgbClr val="9EC18C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7DE1BE9-EA02-637A-6AD0-B974A15D81F9}"/>
              </a:ext>
            </a:extLst>
          </p:cNvPr>
          <p:cNvSpPr txBox="1"/>
          <p:nvPr/>
        </p:nvSpPr>
        <p:spPr>
          <a:xfrm>
            <a:off x="8370763" y="1398938"/>
            <a:ext cx="3839496" cy="2246769"/>
          </a:xfrm>
          <a:prstGeom prst="rect">
            <a:avLst/>
          </a:prstGeom>
          <a:solidFill>
            <a:srgbClr val="DBE8D4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US" sz="1400" dirty="0">
                <a:solidFill>
                  <a:schemeClr val="accent1"/>
                </a:solidFill>
                <a:latin typeface="+mj-lt"/>
              </a:rPr>
              <a:t>00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B8C4578-58A6-447F-A5FF-C37752CCAE55}"/>
              </a:ext>
            </a:extLst>
          </p:cNvPr>
          <p:cNvSpPr txBox="1"/>
          <p:nvPr/>
        </p:nvSpPr>
        <p:spPr>
          <a:xfrm>
            <a:off x="1797137" y="7505706"/>
            <a:ext cx="1828800" cy="307777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accent1"/>
                </a:solidFill>
                <a:latin typeface="+mj-lt"/>
              </a:rPr>
              <a:t>SpaCy</a:t>
            </a:r>
            <a:r>
              <a:rPr lang="en-US" sz="1400" dirty="0">
                <a:solidFill>
                  <a:schemeClr val="accent1"/>
                </a:solidFill>
                <a:latin typeface="+mj-lt"/>
              </a:rPr>
              <a:t> &amp; NLTK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A0518D1-D37C-415C-A198-CC8AD3DD187F}"/>
              </a:ext>
            </a:extLst>
          </p:cNvPr>
          <p:cNvSpPr txBox="1"/>
          <p:nvPr/>
        </p:nvSpPr>
        <p:spPr>
          <a:xfrm>
            <a:off x="241599" y="7510766"/>
            <a:ext cx="150302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Model</a:t>
            </a:r>
            <a:r>
              <a:rPr lang="en-US" sz="1600" b="1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 Evaluation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0EAA1AA-ACD2-4264-8772-16CBB14395ED}"/>
              </a:ext>
            </a:extLst>
          </p:cNvPr>
          <p:cNvSpPr txBox="1"/>
          <p:nvPr/>
        </p:nvSpPr>
        <p:spPr>
          <a:xfrm>
            <a:off x="1933989" y="8188800"/>
            <a:ext cx="1404000" cy="50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72E8BDC-963B-4314-A5C6-F387147AE54C}"/>
              </a:ext>
            </a:extLst>
          </p:cNvPr>
          <p:cNvSpPr txBox="1"/>
          <p:nvPr/>
        </p:nvSpPr>
        <p:spPr>
          <a:xfrm>
            <a:off x="317273" y="8186820"/>
            <a:ext cx="1403610" cy="16151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Evaluation methodology</a:t>
            </a:r>
          </a:p>
          <a:p>
            <a:endParaRPr lang="en-US" sz="900" noProof="1">
              <a:solidFill>
                <a:schemeClr val="bg1"/>
              </a:solidFill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2157EB8-8FBB-72AD-F327-1FB5D87C2048}"/>
              </a:ext>
            </a:extLst>
          </p:cNvPr>
          <p:cNvGrpSpPr/>
          <p:nvPr/>
        </p:nvGrpSpPr>
        <p:grpSpPr>
          <a:xfrm>
            <a:off x="3593715" y="7486995"/>
            <a:ext cx="4162535" cy="2482107"/>
            <a:chOff x="3593715" y="7486995"/>
            <a:chExt cx="4162535" cy="2482107"/>
          </a:xfrm>
        </p:grpSpPr>
        <p:graphicFrame>
          <p:nvGraphicFramePr>
            <p:cNvPr id="31" name="Chart 30">
              <a:extLst>
                <a:ext uri="{FF2B5EF4-FFF2-40B4-BE49-F238E27FC236}">
                  <a16:creationId xmlns:a16="http://schemas.microsoft.com/office/drawing/2014/main" id="{361831A2-AE36-A0DE-755E-CA3F84184158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593715" y="7647892"/>
            <a:ext cx="4162535" cy="23212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4"/>
            </a:graphicData>
          </a:graphic>
        </p:graphicFrame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CCC5E7E-38DF-4597-9D6B-6061E22EFA2E}"/>
                </a:ext>
              </a:extLst>
            </p:cNvPr>
            <p:cNvSpPr txBox="1"/>
            <p:nvPr/>
          </p:nvSpPr>
          <p:spPr>
            <a:xfrm>
              <a:off x="3733711" y="7486995"/>
              <a:ext cx="31625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10000"/>
                      <a:lumOff val="90000"/>
                    </a:schemeClr>
                  </a:solidFill>
                  <a:latin typeface="+mj-lt"/>
                </a:rPr>
                <a:t>Top 5 National Parks 2023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F0C7440-58BE-6D58-EFC7-993A33702130}"/>
              </a:ext>
            </a:extLst>
          </p:cNvPr>
          <p:cNvGrpSpPr/>
          <p:nvPr/>
        </p:nvGrpSpPr>
        <p:grpSpPr>
          <a:xfrm>
            <a:off x="6405660" y="3105484"/>
            <a:ext cx="1525824" cy="776181"/>
            <a:chOff x="6360932" y="3647347"/>
            <a:chExt cx="1525824" cy="776181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47B5AD9-4F0D-7A02-67B4-F9E23F7900DF}"/>
                </a:ext>
              </a:extLst>
            </p:cNvPr>
            <p:cNvSpPr txBox="1"/>
            <p:nvPr/>
          </p:nvSpPr>
          <p:spPr>
            <a:xfrm>
              <a:off x="6372365" y="3647347"/>
              <a:ext cx="151439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5"/>
                  </a:solidFill>
                  <a:latin typeface="+mj-lt"/>
                </a:rPr>
                <a:t>GitHub</a:t>
              </a:r>
              <a:r>
                <a:rPr lang="en-US" sz="1100" b="1" dirty="0">
                  <a:solidFill>
                    <a:schemeClr val="accent5"/>
                  </a:solidFill>
                  <a:latin typeface="+mj-lt"/>
                </a:rPr>
                <a:t>: </a:t>
              </a:r>
              <a:endParaRPr lang="en-US" sz="1100" dirty="0">
                <a:solidFill>
                  <a:schemeClr val="accent5"/>
                </a:solidFill>
                <a:latin typeface="+mj-lt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EF03004-FE29-7AD9-0A5B-6D14A212130E}"/>
                </a:ext>
              </a:extLst>
            </p:cNvPr>
            <p:cNvSpPr txBox="1"/>
            <p:nvPr/>
          </p:nvSpPr>
          <p:spPr>
            <a:xfrm>
              <a:off x="6360932" y="3915697"/>
              <a:ext cx="117717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5"/>
                  </a:solidFill>
                </a:rPr>
                <a:t>https://github.com/nblakkanesser/MADS_Capstone</a:t>
              </a:r>
              <a:endParaRPr lang="en-US" sz="1000" b="1" dirty="0">
                <a:solidFill>
                  <a:schemeClr val="accent5"/>
                </a:solidFill>
              </a:endParaRPr>
            </a:p>
          </p:txBody>
        </p:sp>
        <p:pic>
          <p:nvPicPr>
            <p:cNvPr id="109" name="Picture 8" descr="Github - Github Icon - CleanPNG / KissPNG">
              <a:extLst>
                <a:ext uri="{FF2B5EF4-FFF2-40B4-BE49-F238E27FC236}">
                  <a16:creationId xmlns:a16="http://schemas.microsoft.com/office/drawing/2014/main" id="{6B576ABB-8976-4B60-C09A-1AF49D11062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5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backgroundRemoval t="6731" b="95385" l="10000" r="90000">
                          <a14:foregroundMark x1="46444" y1="6923" x2="46444" y2="6923"/>
                          <a14:foregroundMark x1="40889" y1="90962" x2="40889" y2="90962"/>
                          <a14:foregroundMark x1="61444" y1="93077" x2="61444" y2="93077"/>
                          <a14:foregroundMark x1="41556" y1="95192" x2="41556" y2="95192"/>
                          <a14:foregroundMark x1="58222" y1="95385" x2="58222" y2="95385"/>
                          <a14:backgroundMark x1="39889" y1="82115" x2="39889" y2="8211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23" r="16391"/>
            <a:stretch/>
          </p:blipFill>
          <p:spPr bwMode="auto">
            <a:xfrm>
              <a:off x="6451634" y="3667884"/>
              <a:ext cx="270159" cy="2544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Picture 2" descr="QR code">
            <a:extLst>
              <a:ext uri="{FF2B5EF4-FFF2-40B4-BE49-F238E27FC236}">
                <a16:creationId xmlns:a16="http://schemas.microsoft.com/office/drawing/2014/main" id="{1143FA9C-033B-EA06-B0C3-BD1361D08F0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834" y="2188853"/>
            <a:ext cx="695051" cy="6950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9A4489-D1B4-E7E6-4A1A-C32221E32DE1}"/>
              </a:ext>
            </a:extLst>
          </p:cNvPr>
          <p:cNvSpPr txBox="1"/>
          <p:nvPr/>
        </p:nvSpPr>
        <p:spPr>
          <a:xfrm rot="1636630">
            <a:off x="6429374" y="1354573"/>
            <a:ext cx="1074781" cy="714107"/>
          </a:xfrm>
          <a:prstGeom prst="wedgeEllipseCallout">
            <a:avLst>
              <a:gd name="adj1" fmla="val -73765"/>
              <a:gd name="adj2" fmla="val 14364"/>
            </a:avLst>
          </a:prstGeom>
          <a:solidFill>
            <a:srgbClr val="E4B798">
              <a:alpha val="69804"/>
            </a:srgbClr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5"/>
                </a:solidFill>
                <a:latin typeface="+mj-lt"/>
              </a:rPr>
              <a:t>Chat with </a:t>
            </a:r>
          </a:p>
          <a:p>
            <a:pPr algn="ctr"/>
            <a:r>
              <a:rPr lang="en-US" sz="900" b="1" dirty="0">
                <a:solidFill>
                  <a:schemeClr val="accent5"/>
                </a:solidFill>
                <a:latin typeface="+mj-lt"/>
              </a:rPr>
              <a:t>Park Pal Today!</a:t>
            </a:r>
            <a:endParaRPr lang="en-US" sz="1200" b="1" dirty="0">
              <a:solidFill>
                <a:schemeClr val="accent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67330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6A131570-FA92-F652-F2CF-393E58C6C7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82"/>
          <a:stretch/>
        </p:blipFill>
        <p:spPr>
          <a:xfrm>
            <a:off x="3667366" y="1249361"/>
            <a:ext cx="3863857" cy="3813301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8A6CFBE3-C564-621E-D86F-8393D0918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336" y="3268555"/>
            <a:ext cx="872983" cy="695546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C064FC18-EADC-0DE5-AB17-653DD2EFA37C}"/>
              </a:ext>
            </a:extLst>
          </p:cNvPr>
          <p:cNvGrpSpPr/>
          <p:nvPr/>
        </p:nvGrpSpPr>
        <p:grpSpPr>
          <a:xfrm>
            <a:off x="4560967" y="3066113"/>
            <a:ext cx="1357337" cy="1385340"/>
            <a:chOff x="1979259" y="3440671"/>
            <a:chExt cx="1357337" cy="138534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90DD995-58B4-9DBB-5A21-37942EE1A2FA}"/>
                </a:ext>
              </a:extLst>
            </p:cNvPr>
            <p:cNvSpPr txBox="1"/>
            <p:nvPr/>
          </p:nvSpPr>
          <p:spPr>
            <a:xfrm>
              <a:off x="2059237" y="3440671"/>
              <a:ext cx="1172583" cy="10018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0500"/>
                </a:lnSpc>
              </a:pP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82</a:t>
              </a:r>
              <a:r>
                <a:rPr lang="en-US" sz="3200" b="1" spc="-150" dirty="0">
                  <a:solidFill>
                    <a:schemeClr val="accent2"/>
                  </a:solidFill>
                  <a:latin typeface="+mj-lt"/>
                </a:rPr>
                <a:t>k</a:t>
              </a: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D59C7A-0318-78B0-9283-163B722282EB}"/>
                </a:ext>
              </a:extLst>
            </p:cNvPr>
            <p:cNvSpPr txBox="1"/>
            <p:nvPr/>
          </p:nvSpPr>
          <p:spPr>
            <a:xfrm>
              <a:off x="1979259" y="4364346"/>
              <a:ext cx="135733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spc="-150" dirty="0">
                  <a:solidFill>
                    <a:schemeClr val="accent2"/>
                  </a:solidFill>
                  <a:latin typeface="+mj-lt"/>
                </a:rPr>
                <a:t>Queries</a:t>
              </a:r>
              <a:endParaRPr lang="en-US" dirty="0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54F71022-9A74-F378-D729-24A9829E6E74}"/>
              </a:ext>
            </a:extLst>
          </p:cNvPr>
          <p:cNvSpPr/>
          <p:nvPr/>
        </p:nvSpPr>
        <p:spPr>
          <a:xfrm>
            <a:off x="1792135" y="3512062"/>
            <a:ext cx="1828800" cy="15483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3B407C3-F5FA-B7A1-1F16-046EAF8A08D3}"/>
              </a:ext>
            </a:extLst>
          </p:cNvPr>
          <p:cNvSpPr/>
          <p:nvPr/>
        </p:nvSpPr>
        <p:spPr>
          <a:xfrm rot="16200000">
            <a:off x="5543648" y="5544048"/>
            <a:ext cx="87714" cy="388809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B461EB-8816-341C-6776-C446B3AD1C78}"/>
              </a:ext>
            </a:extLst>
          </p:cNvPr>
          <p:cNvSpPr txBox="1"/>
          <p:nvPr/>
        </p:nvSpPr>
        <p:spPr>
          <a:xfrm>
            <a:off x="1797136" y="3076179"/>
            <a:ext cx="182880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E3E5E6-573C-AC2D-3734-D764325C5830}"/>
              </a:ext>
            </a:extLst>
          </p:cNvPr>
          <p:cNvGrpSpPr/>
          <p:nvPr/>
        </p:nvGrpSpPr>
        <p:grpSpPr>
          <a:xfrm>
            <a:off x="4317645" y="2709280"/>
            <a:ext cx="1357337" cy="1385340"/>
            <a:chOff x="1979259" y="3440671"/>
            <a:chExt cx="1357337" cy="1385340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9D7F3CC-0927-4309-8780-07862B295094}"/>
                </a:ext>
              </a:extLst>
            </p:cNvPr>
            <p:cNvSpPr txBox="1"/>
            <p:nvPr/>
          </p:nvSpPr>
          <p:spPr>
            <a:xfrm>
              <a:off x="2059237" y="3440671"/>
              <a:ext cx="1172583" cy="10018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0500"/>
                </a:lnSpc>
              </a:pP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82</a:t>
              </a:r>
              <a:r>
                <a:rPr lang="en-US" sz="3200" b="1" spc="-150" dirty="0">
                  <a:solidFill>
                    <a:schemeClr val="accent2"/>
                  </a:solidFill>
                  <a:latin typeface="+mj-lt"/>
                </a:rPr>
                <a:t>k</a:t>
              </a: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4692157-A406-37E1-0BCE-5ED54D74D482}"/>
                </a:ext>
              </a:extLst>
            </p:cNvPr>
            <p:cNvSpPr txBox="1"/>
            <p:nvPr/>
          </p:nvSpPr>
          <p:spPr>
            <a:xfrm>
              <a:off x="1979259" y="4364346"/>
              <a:ext cx="135733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spc="-150" dirty="0">
                  <a:solidFill>
                    <a:schemeClr val="accent2"/>
                  </a:solidFill>
                  <a:latin typeface="+mj-lt"/>
                </a:rPr>
                <a:t>Queries</a:t>
              </a:r>
              <a:endParaRPr lang="en-US" dirty="0"/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EB385227-F6D0-ED84-9672-91E79BEECB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12" r="1733"/>
          <a:stretch/>
        </p:blipFill>
        <p:spPr>
          <a:xfrm>
            <a:off x="3725711" y="1298644"/>
            <a:ext cx="2680132" cy="36793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B3A6FDA-B378-498D-834A-AD13D56B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 Resume</a:t>
            </a:r>
          </a:p>
        </p:txBody>
      </p:sp>
      <p:pic>
        <p:nvPicPr>
          <p:cNvPr id="137" name="Graphic 136" descr="Icon Map and Location">
            <a:extLst>
              <a:ext uri="{FF2B5EF4-FFF2-40B4-BE49-F238E27FC236}">
                <a16:creationId xmlns:a16="http://schemas.microsoft.com/office/drawing/2014/main" id="{0960335E-DCB4-4825-B3B1-3C310CE24F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7949" y="3538048"/>
            <a:ext cx="315208" cy="3291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196966-5C2E-478E-8624-ABDD09B3FB30}"/>
              </a:ext>
            </a:extLst>
          </p:cNvPr>
          <p:cNvSpPr txBox="1"/>
          <p:nvPr/>
        </p:nvSpPr>
        <p:spPr>
          <a:xfrm>
            <a:off x="1548130" y="423351"/>
            <a:ext cx="397764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000" b="1" spc="-150" dirty="0">
                <a:solidFill>
                  <a:schemeClr val="accent1"/>
                </a:solidFill>
                <a:latin typeface="+mj-lt"/>
              </a:rPr>
              <a:t>Park Pal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0231B0-CD8C-4D6D-A41F-A5F1F1414FC9}"/>
              </a:ext>
            </a:extLst>
          </p:cNvPr>
          <p:cNvSpPr txBox="1"/>
          <p:nvPr/>
        </p:nvSpPr>
        <p:spPr>
          <a:xfrm>
            <a:off x="1548130" y="792871"/>
            <a:ext cx="39776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NPS Chatbot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A25968-C5DF-565A-F866-97DB5FFBB9AA}"/>
              </a:ext>
            </a:extLst>
          </p:cNvPr>
          <p:cNvSpPr txBox="1"/>
          <p:nvPr/>
        </p:nvSpPr>
        <p:spPr>
          <a:xfrm rot="1636630">
            <a:off x="6426039" y="1368318"/>
            <a:ext cx="1134766" cy="714107"/>
          </a:xfrm>
          <a:prstGeom prst="wedgeEllipseCallout">
            <a:avLst>
              <a:gd name="adj1" fmla="val -73765"/>
              <a:gd name="adj2" fmla="val 14364"/>
            </a:avLst>
          </a:prstGeom>
          <a:solidFill>
            <a:schemeClr val="accent4">
              <a:lumMod val="50000"/>
              <a:alpha val="69804"/>
            </a:schemeClr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2"/>
                </a:solidFill>
                <a:latin typeface="+mj-lt"/>
              </a:rPr>
              <a:t>Chat with </a:t>
            </a:r>
          </a:p>
          <a:p>
            <a:pPr algn="ctr"/>
            <a:r>
              <a:rPr lang="en-US" sz="900" b="1" dirty="0">
                <a:solidFill>
                  <a:schemeClr val="bg2"/>
                </a:solidFill>
                <a:latin typeface="+mj-lt"/>
              </a:rPr>
              <a:t>Park Pal Today!</a:t>
            </a:r>
            <a:endParaRPr lang="en-US" sz="1200" b="1" dirty="0">
              <a:solidFill>
                <a:schemeClr val="bg2"/>
              </a:solidFill>
              <a:latin typeface="+mj-lt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136F84-8816-BCD5-D55B-389718F4BCA8}"/>
              </a:ext>
            </a:extLst>
          </p:cNvPr>
          <p:cNvGrpSpPr/>
          <p:nvPr/>
        </p:nvGrpSpPr>
        <p:grpSpPr>
          <a:xfrm>
            <a:off x="5892950" y="365865"/>
            <a:ext cx="1713847" cy="782288"/>
            <a:chOff x="85553" y="1620894"/>
            <a:chExt cx="1713847" cy="78228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A199F04-619B-662C-B577-048A6E482974}"/>
                </a:ext>
              </a:extLst>
            </p:cNvPr>
            <p:cNvSpPr txBox="1"/>
            <p:nvPr/>
          </p:nvSpPr>
          <p:spPr>
            <a:xfrm>
              <a:off x="246401" y="1620894"/>
              <a:ext cx="150677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+mj-lt"/>
                </a:rPr>
                <a:t>Collaborators</a:t>
              </a:r>
            </a:p>
          </p:txBody>
        </p:sp>
        <p:pic>
          <p:nvPicPr>
            <p:cNvPr id="7" name="Graphic 6" descr="Hiker icon">
              <a:extLst>
                <a:ext uri="{FF2B5EF4-FFF2-40B4-BE49-F238E27FC236}">
                  <a16:creationId xmlns:a16="http://schemas.microsoft.com/office/drawing/2014/main" id="{197056E8-F093-46AB-89E7-7E26124ED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flipH="1">
              <a:off x="85553" y="1626185"/>
              <a:ext cx="281167" cy="281167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413694A-DB8C-C369-BEF5-36BE30E50A0C}"/>
                </a:ext>
              </a:extLst>
            </p:cNvPr>
            <p:cNvSpPr txBox="1"/>
            <p:nvPr/>
          </p:nvSpPr>
          <p:spPr>
            <a:xfrm>
              <a:off x="379751" y="1895351"/>
              <a:ext cx="141964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1"/>
                  </a:solidFill>
                </a:rPr>
                <a:t>Nicole </a:t>
              </a:r>
              <a:r>
                <a:rPr lang="en-US" sz="900" b="1" dirty="0" err="1">
                  <a:solidFill>
                    <a:schemeClr val="accent1"/>
                  </a:solidFill>
                </a:rPr>
                <a:t>Blakkan-Esser</a:t>
              </a:r>
              <a:endParaRPr lang="en-US" sz="900" b="1" dirty="0">
                <a:solidFill>
                  <a:schemeClr val="accent1"/>
                </a:solidFill>
              </a:endParaRPr>
            </a:p>
            <a:p>
              <a:r>
                <a:rPr lang="en-US" sz="900" b="1" dirty="0" err="1">
                  <a:solidFill>
                    <a:schemeClr val="accent1"/>
                  </a:solidFill>
                </a:rPr>
                <a:t>Lauralyn</a:t>
              </a:r>
              <a:r>
                <a:rPr lang="en-US" sz="900" b="1" dirty="0">
                  <a:solidFill>
                    <a:schemeClr val="accent1"/>
                  </a:solidFill>
                </a:rPr>
                <a:t> Curry-Leech Courtney Gibson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A0269E9-7B45-B8C3-9854-AA26482ED34D}"/>
              </a:ext>
            </a:extLst>
          </p:cNvPr>
          <p:cNvSpPr txBox="1"/>
          <p:nvPr/>
        </p:nvSpPr>
        <p:spPr>
          <a:xfrm>
            <a:off x="588208" y="3422519"/>
            <a:ext cx="11725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Project </a:t>
            </a:r>
          </a:p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Roadmap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C1DA6E0-7BC1-E36D-6000-4D61CA2835BA}"/>
              </a:ext>
            </a:extLst>
          </p:cNvPr>
          <p:cNvSpPr/>
          <p:nvPr/>
        </p:nvSpPr>
        <p:spPr>
          <a:xfrm>
            <a:off x="311669" y="6235158"/>
            <a:ext cx="1373568" cy="1146155"/>
          </a:xfrm>
          <a:prstGeom prst="roundRect">
            <a:avLst/>
          </a:pr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Host Park Pal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US" sz="1050" dirty="0">
                <a:solidFill>
                  <a:schemeClr val="accent1"/>
                </a:solidFill>
                <a:latin typeface="+mj-lt"/>
              </a:rPr>
              <a:t> 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EB9F799-8A60-4875-6208-0D17EDFEC954}"/>
              </a:ext>
            </a:extLst>
          </p:cNvPr>
          <p:cNvSpPr/>
          <p:nvPr/>
        </p:nvSpPr>
        <p:spPr>
          <a:xfrm>
            <a:off x="311669" y="5119095"/>
            <a:ext cx="1367189" cy="74882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1"/>
                </a:solidFill>
                <a:latin typeface="+mj-lt"/>
              </a:rPr>
              <a:t>Train LLM &amp; NLP Models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FBE0CBE-AE2E-DEB1-3AA0-DEE67B48E556}"/>
              </a:ext>
            </a:extLst>
          </p:cNvPr>
          <p:cNvSpPr/>
          <p:nvPr/>
        </p:nvSpPr>
        <p:spPr>
          <a:xfrm>
            <a:off x="317717" y="4119605"/>
            <a:ext cx="1367188" cy="64770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Prepare </a:t>
            </a:r>
          </a:p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Synthetic Data</a:t>
            </a:r>
          </a:p>
          <a:p>
            <a:pPr algn="ctr"/>
            <a:endParaRPr lang="en-US" sz="1050" b="1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53" name="Picture 10" descr="Python - Python Logo - CleanPNG / KissPNG">
            <a:extLst>
              <a:ext uri="{FF2B5EF4-FFF2-40B4-BE49-F238E27FC236}">
                <a16:creationId xmlns:a16="http://schemas.microsoft.com/office/drawing/2014/main" id="{40DECA7E-C5A6-4913-16AC-DC7A115C8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7927" b="89024" l="9416" r="89610">
                        <a14:foregroundMark x1="53571" y1="8537" x2="53571" y2="8537"/>
                        <a14:foregroundMark x1="50649" y1="7927" x2="50649" y2="7927"/>
                        <a14:backgroundMark x1="50000" y1="43293" x2="50000" y2="43293"/>
                        <a14:backgroundMark x1="41558" y1="45732" x2="41558" y2="45732"/>
                        <a14:backgroundMark x1="57143" y1="64634" x2="57143" y2="64634"/>
                        <a14:backgroundMark x1="56494" y1="74390" x2="56494" y2="743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46" y="4418055"/>
            <a:ext cx="751427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2" descr="Openai png images | PNGWing">
            <a:extLst>
              <a:ext uri="{FF2B5EF4-FFF2-40B4-BE49-F238E27FC236}">
                <a16:creationId xmlns:a16="http://schemas.microsoft.com/office/drawing/2014/main" id="{9B033876-DBF8-6D71-DA81-F82F3E460F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3667" b="95333" l="10000" r="90000">
                        <a14:foregroundMark x1="49022" y1="3667" x2="49022" y2="3667"/>
                        <a14:foregroundMark x1="48913" y1="95333" x2="48913" y2="9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389" r="33222"/>
          <a:stretch/>
        </p:blipFill>
        <p:spPr bwMode="auto">
          <a:xfrm>
            <a:off x="427620" y="5452735"/>
            <a:ext cx="409562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2" descr="Natural language processing - Free electronics icons">
            <a:extLst>
              <a:ext uri="{FF2B5EF4-FFF2-40B4-BE49-F238E27FC236}">
                <a16:creationId xmlns:a16="http://schemas.microsoft.com/office/drawing/2014/main" id="{FB593177-AD76-B21C-7C67-E41E4050A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432" y="5368649"/>
            <a:ext cx="484840" cy="48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4" descr="Amazon aws logo, png | PNGWing">
            <a:extLst>
              <a:ext uri="{FF2B5EF4-FFF2-40B4-BE49-F238E27FC236}">
                <a16:creationId xmlns:a16="http://schemas.microsoft.com/office/drawing/2014/main" id="{C20D14E9-7429-897E-3122-ADFF162BB1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>
                        <a14:foregroundMark x1="32222" y1="38333" x2="32222" y2="38333"/>
                        <a14:foregroundMark x1="69444" y1="36944" x2="69444" y2="36944"/>
                        <a14:foregroundMark x1="70000" y1="65278" x2="70000" y2="65278"/>
                        <a14:foregroundMark x1="81667" y1="59722" x2="81667" y2="597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111" t="27364" r="13750" b="25334"/>
          <a:stretch/>
        </p:blipFill>
        <p:spPr bwMode="auto">
          <a:xfrm>
            <a:off x="776034" y="6576558"/>
            <a:ext cx="480696" cy="31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6" descr="Aws Lambda - Amazon Logo - CleanPNG / KissPNG">
            <a:extLst>
              <a:ext uri="{FF2B5EF4-FFF2-40B4-BE49-F238E27FC236}">
                <a16:creationId xmlns:a16="http://schemas.microsoft.com/office/drawing/2014/main" id="{DB904853-EF70-BD4C-B4E5-95B405F32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9111" r="92667">
                        <a14:foregroundMark x1="92667" y1="82396" x2="92667" y2="82396"/>
                        <a14:foregroundMark x1="9111" y1="86667" x2="9111" y2="8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62" y="6853868"/>
            <a:ext cx="505719" cy="51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8" descr="Amazon S3 - Amazon Logo - CleanPNG / KissPNG">
            <a:extLst>
              <a:ext uri="{FF2B5EF4-FFF2-40B4-BE49-F238E27FC236}">
                <a16:creationId xmlns:a16="http://schemas.microsoft.com/office/drawing/2014/main" id="{7E50DEDD-A22A-E87A-72C9-636543609C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789" t="11824" r="31078" b="13349"/>
          <a:stretch/>
        </p:blipFill>
        <p:spPr bwMode="auto">
          <a:xfrm>
            <a:off x="1256773" y="6875133"/>
            <a:ext cx="430905" cy="50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Arrow: Down 59">
            <a:extLst>
              <a:ext uri="{FF2B5EF4-FFF2-40B4-BE49-F238E27FC236}">
                <a16:creationId xmlns:a16="http://schemas.microsoft.com/office/drawing/2014/main" id="{EBC73530-B553-F636-D15B-F36E5D1138FC}"/>
              </a:ext>
            </a:extLst>
          </p:cNvPr>
          <p:cNvSpPr/>
          <p:nvPr/>
        </p:nvSpPr>
        <p:spPr>
          <a:xfrm>
            <a:off x="814621" y="4786384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F22ABF95-6D82-AC88-30D0-54A8E916E3FB}"/>
              </a:ext>
            </a:extLst>
          </p:cNvPr>
          <p:cNvSpPr/>
          <p:nvPr/>
        </p:nvSpPr>
        <p:spPr>
          <a:xfrm>
            <a:off x="826054" y="5888921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5BBFEFF-A39B-B1E9-8443-1BE779E8B45B}"/>
              </a:ext>
            </a:extLst>
          </p:cNvPr>
          <p:cNvCxnSpPr>
            <a:cxnSpLocks/>
            <a:stCxn id="57" idx="2"/>
            <a:endCxn id="59" idx="1"/>
          </p:cNvCxnSpPr>
          <p:nvPr/>
        </p:nvCxnSpPr>
        <p:spPr>
          <a:xfrm>
            <a:off x="1016382" y="6887452"/>
            <a:ext cx="240391" cy="238549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5661005-45AF-9CE2-C26F-0B25E8693CBD}"/>
              </a:ext>
            </a:extLst>
          </p:cNvPr>
          <p:cNvCxnSpPr>
            <a:cxnSpLocks/>
          </p:cNvCxnSpPr>
          <p:nvPr/>
        </p:nvCxnSpPr>
        <p:spPr>
          <a:xfrm flipH="1">
            <a:off x="736229" y="6885822"/>
            <a:ext cx="275783" cy="237744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38C92AA-E76F-5FA1-25EB-FA3D999972D0}"/>
              </a:ext>
            </a:extLst>
          </p:cNvPr>
          <p:cNvSpPr txBox="1"/>
          <p:nvPr/>
        </p:nvSpPr>
        <p:spPr>
          <a:xfrm>
            <a:off x="243652" y="3268555"/>
            <a:ext cx="1505705" cy="4185761"/>
          </a:xfrm>
          <a:prstGeom prst="rect">
            <a:avLst/>
          </a:prstGeom>
          <a:solidFill>
            <a:schemeClr val="accent1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DFAE1DC-3EAF-8F59-EA31-C15C50BFA33F}"/>
              </a:ext>
            </a:extLst>
          </p:cNvPr>
          <p:cNvSpPr txBox="1"/>
          <p:nvPr/>
        </p:nvSpPr>
        <p:spPr>
          <a:xfrm>
            <a:off x="240986" y="3171290"/>
            <a:ext cx="3408822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A89F32A-A554-4958-3EC8-E20C2450FC0B}"/>
              </a:ext>
            </a:extLst>
          </p:cNvPr>
          <p:cNvSpPr txBox="1"/>
          <p:nvPr/>
        </p:nvSpPr>
        <p:spPr>
          <a:xfrm>
            <a:off x="1911129" y="3541610"/>
            <a:ext cx="1700299" cy="5906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Synthetic queries were developed to represent questions that users may ask in association with five NPS API endpoint. </a:t>
            </a: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noProof="1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9F938FD-6A13-C577-E29D-3145BACE8D41}"/>
              </a:ext>
            </a:extLst>
          </p:cNvPr>
          <p:cNvSpPr txBox="1"/>
          <p:nvPr/>
        </p:nvSpPr>
        <p:spPr>
          <a:xfrm>
            <a:off x="1824738" y="4022585"/>
            <a:ext cx="106036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The team used an 80/20 split to create test &amp; validation data. Separate queries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F4C6C33-D5C6-3910-64CA-5A3DB139DEFA}"/>
              </a:ext>
            </a:extLst>
          </p:cNvPr>
          <p:cNvSpPr txBox="1"/>
          <p:nvPr/>
        </p:nvSpPr>
        <p:spPr>
          <a:xfrm>
            <a:off x="1824739" y="4705315"/>
            <a:ext cx="1796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were developed for evaluating the models to prevent data leakage.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2743997-3378-A0A7-A67F-A2B17CA854DA}"/>
              </a:ext>
            </a:extLst>
          </p:cNvPr>
          <p:cNvSpPr txBox="1"/>
          <p:nvPr/>
        </p:nvSpPr>
        <p:spPr>
          <a:xfrm>
            <a:off x="1779340" y="3221005"/>
            <a:ext cx="1845625" cy="307777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Synthetic Data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A0518D1-D37C-415C-A198-CC8AD3DD187F}"/>
              </a:ext>
            </a:extLst>
          </p:cNvPr>
          <p:cNvSpPr txBox="1"/>
          <p:nvPr/>
        </p:nvSpPr>
        <p:spPr>
          <a:xfrm>
            <a:off x="1797137" y="5102383"/>
            <a:ext cx="183255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Model</a:t>
            </a:r>
            <a:r>
              <a:rPr lang="en-US" sz="1600" b="1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 Evaluation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C2D46F-F76B-CC20-CDE5-0DB388E193B2}"/>
              </a:ext>
            </a:extLst>
          </p:cNvPr>
          <p:cNvSpPr/>
          <p:nvPr/>
        </p:nvSpPr>
        <p:spPr>
          <a:xfrm>
            <a:off x="3875489" y="7492423"/>
            <a:ext cx="222302" cy="23229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D28959-5D5C-7FE2-3078-443E8684F75E}"/>
              </a:ext>
            </a:extLst>
          </p:cNvPr>
          <p:cNvSpPr/>
          <p:nvPr/>
        </p:nvSpPr>
        <p:spPr>
          <a:xfrm>
            <a:off x="3915607" y="7498151"/>
            <a:ext cx="3617238" cy="23172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9801E58-97C1-1BA9-CE8A-3DC0125B291F}"/>
              </a:ext>
            </a:extLst>
          </p:cNvPr>
          <p:cNvGrpSpPr/>
          <p:nvPr/>
        </p:nvGrpSpPr>
        <p:grpSpPr>
          <a:xfrm>
            <a:off x="3915608" y="7492422"/>
            <a:ext cx="1835549" cy="2298762"/>
            <a:chOff x="1797523" y="3036239"/>
            <a:chExt cx="1835549" cy="2298762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1B91271-2857-BF00-2301-54308BFE8EB9}"/>
                </a:ext>
              </a:extLst>
            </p:cNvPr>
            <p:cNvSpPr txBox="1"/>
            <p:nvPr/>
          </p:nvSpPr>
          <p:spPr>
            <a:xfrm>
              <a:off x="1797523" y="3036239"/>
              <a:ext cx="1835549" cy="30777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  <a:latin typeface="+mj-lt"/>
                </a:rPr>
                <a:t>Fine-Tuned GPT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8789F0-685D-54F3-AD6D-FB9F654AD541}"/>
                </a:ext>
              </a:extLst>
            </p:cNvPr>
            <p:cNvSpPr txBox="1"/>
            <p:nvPr/>
          </p:nvSpPr>
          <p:spPr>
            <a:xfrm>
              <a:off x="1861386" y="3427802"/>
              <a:ext cx="1751065" cy="17554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The NPS API documentation and URL structure did not lend itself to easy interpretation by typical chatbot models. The team explored fine-tuning GPT models to create the parameters for NPS API calls based on a user query. </a:t>
              </a: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noProof="1">
                <a:solidFill>
                  <a:schemeClr val="bg1"/>
                </a:solidFill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0DBF6B8-8F8E-D524-FCFB-E5A1FABA0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812721" y="4388793"/>
              <a:ext cx="1799729" cy="946208"/>
            </a:xfrm>
            <a:prstGeom prst="rect">
              <a:avLst/>
            </a:prstGeom>
          </p:spPr>
        </p:pic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FB8C4578-58A6-447F-A5FF-C37752CCAE55}"/>
              </a:ext>
            </a:extLst>
          </p:cNvPr>
          <p:cNvSpPr txBox="1"/>
          <p:nvPr/>
        </p:nvSpPr>
        <p:spPr>
          <a:xfrm>
            <a:off x="5739591" y="7495649"/>
            <a:ext cx="1793253" cy="307777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  <a:latin typeface="+mj-lt"/>
              </a:rPr>
              <a:t>FLAN-T5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503C55-AC76-E4A9-F64C-05698A8D17B3}"/>
              </a:ext>
            </a:extLst>
          </p:cNvPr>
          <p:cNvSpPr/>
          <p:nvPr/>
        </p:nvSpPr>
        <p:spPr>
          <a:xfrm>
            <a:off x="5733819" y="7469612"/>
            <a:ext cx="45719" cy="234829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65829BE-EC75-A76A-FA6F-87C98FA8D6A3}"/>
              </a:ext>
            </a:extLst>
          </p:cNvPr>
          <p:cNvGrpSpPr/>
          <p:nvPr/>
        </p:nvGrpSpPr>
        <p:grpSpPr>
          <a:xfrm>
            <a:off x="3653814" y="4653808"/>
            <a:ext cx="3864094" cy="2798656"/>
            <a:chOff x="3653814" y="4653808"/>
            <a:chExt cx="3864094" cy="2798656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26217BCB-F42D-A7CB-AD9A-E3DBE5847A96}"/>
                </a:ext>
              </a:extLst>
            </p:cNvPr>
            <p:cNvSpPr/>
            <p:nvPr/>
          </p:nvSpPr>
          <p:spPr>
            <a:xfrm>
              <a:off x="6347929" y="4773034"/>
              <a:ext cx="1169979" cy="1014288"/>
            </a:xfrm>
            <a:prstGeom prst="roundRect">
              <a:avLst/>
            </a:prstGeom>
            <a:solidFill>
              <a:srgbClr val="DBE8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a:endParaRP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49800B09-6E59-1B5E-8C78-343E56BA6C72}"/>
                </a:ext>
              </a:extLst>
            </p:cNvPr>
            <p:cNvGrpSpPr/>
            <p:nvPr/>
          </p:nvGrpSpPr>
          <p:grpSpPr>
            <a:xfrm>
              <a:off x="3653814" y="4653808"/>
              <a:ext cx="3861205" cy="2798656"/>
              <a:chOff x="3343880" y="3886901"/>
              <a:chExt cx="3861205" cy="2798656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721F412C-52E1-41CC-9338-529ED7464434}"/>
                  </a:ext>
                </a:extLst>
              </p:cNvPr>
              <p:cNvGrpSpPr/>
              <p:nvPr/>
            </p:nvGrpSpPr>
            <p:grpSpPr>
              <a:xfrm>
                <a:off x="3343880" y="3886901"/>
                <a:ext cx="3861205" cy="2798656"/>
                <a:chOff x="3343880" y="-151699"/>
                <a:chExt cx="3861205" cy="2798656"/>
              </a:xfrm>
            </p:grpSpPr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652101FE-8FCB-B3F5-954F-EF6F125E8744}"/>
                    </a:ext>
                  </a:extLst>
                </p:cNvPr>
                <p:cNvSpPr/>
                <p:nvPr/>
              </p:nvSpPr>
              <p:spPr>
                <a:xfrm>
                  <a:off x="6035106" y="-32473"/>
                  <a:ext cx="1169979" cy="1014288"/>
                </a:xfrm>
                <a:prstGeom prst="roundRect">
                  <a:avLst/>
                </a:prstGeom>
                <a:solidFill>
                  <a:srgbClr val="5C3E00">
                    <a:alpha val="6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</a:endParaRPr>
                </a:p>
              </p:txBody>
            </p:sp>
            <p:graphicFrame>
              <p:nvGraphicFramePr>
                <p:cNvPr id="15" name="Chart 14">
                  <a:extLst>
                    <a:ext uri="{FF2B5EF4-FFF2-40B4-BE49-F238E27FC236}">
                      <a16:creationId xmlns:a16="http://schemas.microsoft.com/office/drawing/2014/main" id="{800FAAB9-4B4A-9FD5-E4E0-FEB8D5D07866}"/>
                    </a:ext>
                  </a:extLst>
                </p:cNvPr>
                <p:cNvGraphicFramePr>
                  <a:graphicFrameLocks/>
                </p:cNvGraphicFramePr>
                <p:nvPr/>
              </p:nvGraphicFramePr>
              <p:xfrm>
                <a:off x="3343880" y="-151699"/>
                <a:ext cx="3853589" cy="2798656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1"/>
                </a:graphicData>
              </a:graphic>
            </p:graphicFrame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EAF40BF-6CAB-4F00-BD96-FA6E64E38665}"/>
                  </a:ext>
                </a:extLst>
              </p:cNvPr>
              <p:cNvSpPr txBox="1"/>
              <p:nvPr/>
            </p:nvSpPr>
            <p:spPr>
              <a:xfrm>
                <a:off x="3381980" y="4347078"/>
                <a:ext cx="31625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+mj-lt"/>
                  </a:rPr>
                  <a:t>Recreational Visits 2023</a:t>
                </a:r>
              </a:p>
            </p:txBody>
          </p:sp>
        </p:grp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0C35CCC5-1431-E880-A8AA-C2F7B72C8CBA}"/>
              </a:ext>
            </a:extLst>
          </p:cNvPr>
          <p:cNvSpPr txBox="1"/>
          <p:nvPr/>
        </p:nvSpPr>
        <p:spPr>
          <a:xfrm>
            <a:off x="5995436" y="7962214"/>
            <a:ext cx="1404000" cy="2758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72E8BDC-963B-4314-A5C6-F387147AE54C}"/>
              </a:ext>
            </a:extLst>
          </p:cNvPr>
          <p:cNvSpPr txBox="1"/>
          <p:nvPr/>
        </p:nvSpPr>
        <p:spPr>
          <a:xfrm>
            <a:off x="1866667" y="5713903"/>
            <a:ext cx="1403610" cy="16151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Evaluation methodology</a:t>
            </a:r>
          </a:p>
          <a:p>
            <a:endParaRPr lang="en-US" sz="900" noProof="1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0EAA1AA-ACD2-4264-8772-16CBB14395ED}"/>
              </a:ext>
            </a:extLst>
          </p:cNvPr>
          <p:cNvSpPr txBox="1"/>
          <p:nvPr/>
        </p:nvSpPr>
        <p:spPr>
          <a:xfrm>
            <a:off x="5959333" y="8737147"/>
            <a:ext cx="1404000" cy="50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C25272-5E17-F105-1658-8D56E4BF21E1}"/>
              </a:ext>
            </a:extLst>
          </p:cNvPr>
          <p:cNvSpPr/>
          <p:nvPr/>
        </p:nvSpPr>
        <p:spPr>
          <a:xfrm>
            <a:off x="242276" y="7497695"/>
            <a:ext cx="3635675" cy="23202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5089DF9-04ED-86AB-944F-1434F44DBAEA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754259" y="4066686"/>
            <a:ext cx="858530" cy="682422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9F266DA4-7424-920A-51DC-266BECBDDD96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51166" y="1241844"/>
            <a:ext cx="3375502" cy="1946335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44F4009F-5DC7-C900-4F76-BF06A72ADA74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43546" y="3221065"/>
            <a:ext cx="1514264" cy="42155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CCA4B1-814C-1E41-6AD0-32BE979E73CB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t="4129"/>
          <a:stretch/>
        </p:blipFill>
        <p:spPr>
          <a:xfrm>
            <a:off x="242583" y="1252255"/>
            <a:ext cx="3378352" cy="1934702"/>
          </a:xfrm>
          <a:prstGeom prst="rect">
            <a:avLst/>
          </a:prstGeom>
        </p:spPr>
      </p:pic>
      <p:pic>
        <p:nvPicPr>
          <p:cNvPr id="1028" name="Picture 4" descr="National Park Service">
            <a:extLst>
              <a:ext uri="{FF2B5EF4-FFF2-40B4-BE49-F238E27FC236}">
                <a16:creationId xmlns:a16="http://schemas.microsoft.com/office/drawing/2014/main" id="{50BAFCDE-27F8-6F4B-B2C8-FB67A4579B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 bwMode="auto">
          <a:xfrm>
            <a:off x="266579" y="246984"/>
            <a:ext cx="1215081" cy="121508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44C2F9E-CCF0-A046-04DC-DB3B52649CD1}"/>
              </a:ext>
            </a:extLst>
          </p:cNvPr>
          <p:cNvSpPr txBox="1"/>
          <p:nvPr/>
        </p:nvSpPr>
        <p:spPr>
          <a:xfrm>
            <a:off x="198045" y="7459588"/>
            <a:ext cx="31625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API Parameter 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r>
              <a:rPr lang="en-US" sz="1200" dirty="0">
                <a:solidFill>
                  <a:schemeClr val="bg1"/>
                </a:solidFill>
                <a:latin typeface="+mj-lt"/>
              </a:rPr>
              <a:t>Prediction Accuracy</a:t>
            </a:r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C3476443-D81B-17AA-5EC4-F6E1729BBE8B}"/>
              </a:ext>
            </a:extLst>
          </p:cNvPr>
          <p:cNvGraphicFramePr>
            <a:graphicFrameLocks/>
          </p:cNvGraphicFramePr>
          <p:nvPr/>
        </p:nvGraphicFramePr>
        <p:xfrm>
          <a:off x="167263" y="7532332"/>
          <a:ext cx="3844777" cy="23498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7"/>
          </a:graphicData>
        </a:graphic>
      </p:graphicFrame>
      <p:sp>
        <p:nvSpPr>
          <p:cNvPr id="40" name="AutoShape 4" descr="Brand assets - Hugging Face">
            <a:extLst>
              <a:ext uri="{FF2B5EF4-FFF2-40B4-BE49-F238E27FC236}">
                <a16:creationId xmlns:a16="http://schemas.microsoft.com/office/drawing/2014/main" id="{CF06C507-8735-58A4-F705-0A1A72608D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3800" y="4876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E0E9059C-C0DC-6D6C-71DA-70F08AE2A804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41777" y="3223516"/>
            <a:ext cx="1507863" cy="423607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705D59F-775C-3038-3FD4-A5CB8CDF3378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6440854" y="2201943"/>
            <a:ext cx="1056651" cy="10566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15544A-88D7-8895-FE2D-EE93483D04A1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54173" y="3219086"/>
            <a:ext cx="1503244" cy="424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235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6A131570-FA92-F652-F2CF-393E58C6C7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82"/>
          <a:stretch/>
        </p:blipFill>
        <p:spPr>
          <a:xfrm>
            <a:off x="3667366" y="1249361"/>
            <a:ext cx="3863857" cy="3813301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8A6CFBE3-C564-621E-D86F-8393D0918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336" y="3268555"/>
            <a:ext cx="872983" cy="695546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C064FC18-EADC-0DE5-AB17-653DD2EFA37C}"/>
              </a:ext>
            </a:extLst>
          </p:cNvPr>
          <p:cNvGrpSpPr/>
          <p:nvPr/>
        </p:nvGrpSpPr>
        <p:grpSpPr>
          <a:xfrm>
            <a:off x="4560967" y="3066113"/>
            <a:ext cx="1357337" cy="1385340"/>
            <a:chOff x="1979259" y="3440671"/>
            <a:chExt cx="1357337" cy="138534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90DD995-58B4-9DBB-5A21-37942EE1A2FA}"/>
                </a:ext>
              </a:extLst>
            </p:cNvPr>
            <p:cNvSpPr txBox="1"/>
            <p:nvPr/>
          </p:nvSpPr>
          <p:spPr>
            <a:xfrm>
              <a:off x="2059237" y="3440671"/>
              <a:ext cx="1172583" cy="10018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0500"/>
                </a:lnSpc>
              </a:pP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82</a:t>
              </a:r>
              <a:r>
                <a:rPr lang="en-US" sz="3200" b="1" spc="-150" dirty="0">
                  <a:solidFill>
                    <a:schemeClr val="accent2"/>
                  </a:solidFill>
                  <a:latin typeface="+mj-lt"/>
                </a:rPr>
                <a:t>k</a:t>
              </a: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D59C7A-0318-78B0-9283-163B722282EB}"/>
                </a:ext>
              </a:extLst>
            </p:cNvPr>
            <p:cNvSpPr txBox="1"/>
            <p:nvPr/>
          </p:nvSpPr>
          <p:spPr>
            <a:xfrm>
              <a:off x="1979259" y="4364346"/>
              <a:ext cx="135733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spc="-150" dirty="0">
                  <a:solidFill>
                    <a:schemeClr val="accent2"/>
                  </a:solidFill>
                  <a:latin typeface="+mj-lt"/>
                </a:rPr>
                <a:t>Queries</a:t>
              </a:r>
              <a:endParaRPr lang="en-US" dirty="0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54F71022-9A74-F378-D729-24A9829E6E74}"/>
              </a:ext>
            </a:extLst>
          </p:cNvPr>
          <p:cNvSpPr/>
          <p:nvPr/>
        </p:nvSpPr>
        <p:spPr>
          <a:xfrm>
            <a:off x="1792135" y="3512062"/>
            <a:ext cx="1828800" cy="15483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3B407C3-F5FA-B7A1-1F16-046EAF8A08D3}"/>
              </a:ext>
            </a:extLst>
          </p:cNvPr>
          <p:cNvSpPr/>
          <p:nvPr/>
        </p:nvSpPr>
        <p:spPr>
          <a:xfrm rot="16200000">
            <a:off x="5543648" y="5544048"/>
            <a:ext cx="87714" cy="388809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B461EB-8816-341C-6776-C446B3AD1C78}"/>
              </a:ext>
            </a:extLst>
          </p:cNvPr>
          <p:cNvSpPr txBox="1"/>
          <p:nvPr/>
        </p:nvSpPr>
        <p:spPr>
          <a:xfrm>
            <a:off x="1797136" y="3076179"/>
            <a:ext cx="182880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E3E5E6-573C-AC2D-3734-D764325C5830}"/>
              </a:ext>
            </a:extLst>
          </p:cNvPr>
          <p:cNvGrpSpPr/>
          <p:nvPr/>
        </p:nvGrpSpPr>
        <p:grpSpPr>
          <a:xfrm>
            <a:off x="4317645" y="2709280"/>
            <a:ext cx="1357337" cy="1385340"/>
            <a:chOff x="1979259" y="3440671"/>
            <a:chExt cx="1357337" cy="1385340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9D7F3CC-0927-4309-8780-07862B295094}"/>
                </a:ext>
              </a:extLst>
            </p:cNvPr>
            <p:cNvSpPr txBox="1"/>
            <p:nvPr/>
          </p:nvSpPr>
          <p:spPr>
            <a:xfrm>
              <a:off x="2059237" y="3440671"/>
              <a:ext cx="1172583" cy="10018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0500"/>
                </a:lnSpc>
              </a:pP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82</a:t>
              </a:r>
              <a:r>
                <a:rPr lang="en-US" sz="3200" b="1" spc="-150" dirty="0">
                  <a:solidFill>
                    <a:schemeClr val="accent2"/>
                  </a:solidFill>
                  <a:latin typeface="+mj-lt"/>
                </a:rPr>
                <a:t>k</a:t>
              </a: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4692157-A406-37E1-0BCE-5ED54D74D482}"/>
                </a:ext>
              </a:extLst>
            </p:cNvPr>
            <p:cNvSpPr txBox="1"/>
            <p:nvPr/>
          </p:nvSpPr>
          <p:spPr>
            <a:xfrm>
              <a:off x="1979259" y="4364346"/>
              <a:ext cx="135733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spc="-150" dirty="0">
                  <a:solidFill>
                    <a:schemeClr val="accent2"/>
                  </a:solidFill>
                  <a:latin typeface="+mj-lt"/>
                </a:rPr>
                <a:t>Queries</a:t>
              </a:r>
              <a:endParaRPr lang="en-US" dirty="0"/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EB385227-F6D0-ED84-9672-91E79BEECB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12" r="1733"/>
          <a:stretch/>
        </p:blipFill>
        <p:spPr>
          <a:xfrm>
            <a:off x="3725711" y="1298644"/>
            <a:ext cx="2680132" cy="36793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B3A6FDA-B378-498D-834A-AD13D56B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 Resume</a:t>
            </a:r>
          </a:p>
        </p:txBody>
      </p:sp>
      <p:pic>
        <p:nvPicPr>
          <p:cNvPr id="137" name="Graphic 136" descr="Icon Map and Location">
            <a:extLst>
              <a:ext uri="{FF2B5EF4-FFF2-40B4-BE49-F238E27FC236}">
                <a16:creationId xmlns:a16="http://schemas.microsoft.com/office/drawing/2014/main" id="{0960335E-DCB4-4825-B3B1-3C310CE24F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7949" y="3538048"/>
            <a:ext cx="315208" cy="3291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196966-5C2E-478E-8624-ABDD09B3FB30}"/>
              </a:ext>
            </a:extLst>
          </p:cNvPr>
          <p:cNvSpPr txBox="1"/>
          <p:nvPr/>
        </p:nvSpPr>
        <p:spPr>
          <a:xfrm>
            <a:off x="1548130" y="423351"/>
            <a:ext cx="397764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000" b="1" spc="-150" dirty="0">
                <a:solidFill>
                  <a:schemeClr val="accent1"/>
                </a:solidFill>
                <a:latin typeface="+mj-lt"/>
              </a:rPr>
              <a:t>Park Pal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0231B0-CD8C-4D6D-A41F-A5F1F1414FC9}"/>
              </a:ext>
            </a:extLst>
          </p:cNvPr>
          <p:cNvSpPr txBox="1"/>
          <p:nvPr/>
        </p:nvSpPr>
        <p:spPr>
          <a:xfrm>
            <a:off x="1548130" y="792871"/>
            <a:ext cx="39776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NPS Chatbot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A25968-C5DF-565A-F866-97DB5FFBB9AA}"/>
              </a:ext>
            </a:extLst>
          </p:cNvPr>
          <p:cNvSpPr txBox="1"/>
          <p:nvPr/>
        </p:nvSpPr>
        <p:spPr>
          <a:xfrm rot="1636630">
            <a:off x="6426039" y="1368318"/>
            <a:ext cx="1134766" cy="714107"/>
          </a:xfrm>
          <a:prstGeom prst="wedgeEllipseCallout">
            <a:avLst>
              <a:gd name="adj1" fmla="val -73765"/>
              <a:gd name="adj2" fmla="val 14364"/>
            </a:avLst>
          </a:prstGeom>
          <a:solidFill>
            <a:schemeClr val="accent4">
              <a:lumMod val="50000"/>
              <a:alpha val="69804"/>
            </a:schemeClr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2"/>
                </a:solidFill>
                <a:latin typeface="+mj-lt"/>
              </a:rPr>
              <a:t>Find Me on GitHub Today!</a:t>
            </a:r>
            <a:endParaRPr lang="en-US" sz="1200" b="1" dirty="0">
              <a:solidFill>
                <a:schemeClr val="bg2"/>
              </a:solidFill>
              <a:latin typeface="+mj-lt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136F84-8816-BCD5-D55B-389718F4BCA8}"/>
              </a:ext>
            </a:extLst>
          </p:cNvPr>
          <p:cNvGrpSpPr/>
          <p:nvPr/>
        </p:nvGrpSpPr>
        <p:grpSpPr>
          <a:xfrm>
            <a:off x="5892950" y="365865"/>
            <a:ext cx="1713847" cy="782288"/>
            <a:chOff x="85553" y="1620894"/>
            <a:chExt cx="1713847" cy="78228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A199F04-619B-662C-B577-048A6E482974}"/>
                </a:ext>
              </a:extLst>
            </p:cNvPr>
            <p:cNvSpPr txBox="1"/>
            <p:nvPr/>
          </p:nvSpPr>
          <p:spPr>
            <a:xfrm>
              <a:off x="246401" y="1620894"/>
              <a:ext cx="150677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+mj-lt"/>
                </a:rPr>
                <a:t>Collaborators</a:t>
              </a:r>
            </a:p>
          </p:txBody>
        </p:sp>
        <p:pic>
          <p:nvPicPr>
            <p:cNvPr id="7" name="Graphic 6" descr="Hiker icon">
              <a:extLst>
                <a:ext uri="{FF2B5EF4-FFF2-40B4-BE49-F238E27FC236}">
                  <a16:creationId xmlns:a16="http://schemas.microsoft.com/office/drawing/2014/main" id="{197056E8-F093-46AB-89E7-7E26124ED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flipH="1">
              <a:off x="85553" y="1626185"/>
              <a:ext cx="281167" cy="281167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413694A-DB8C-C369-BEF5-36BE30E50A0C}"/>
                </a:ext>
              </a:extLst>
            </p:cNvPr>
            <p:cNvSpPr txBox="1"/>
            <p:nvPr/>
          </p:nvSpPr>
          <p:spPr>
            <a:xfrm>
              <a:off x="379751" y="1895351"/>
              <a:ext cx="141964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1"/>
                  </a:solidFill>
                </a:rPr>
                <a:t>Nicole </a:t>
              </a:r>
              <a:r>
                <a:rPr lang="en-US" sz="900" b="1" dirty="0" err="1">
                  <a:solidFill>
                    <a:schemeClr val="accent1"/>
                  </a:solidFill>
                </a:rPr>
                <a:t>Blakkan-Esser</a:t>
              </a:r>
              <a:endParaRPr lang="en-US" sz="900" b="1" dirty="0">
                <a:solidFill>
                  <a:schemeClr val="accent1"/>
                </a:solidFill>
              </a:endParaRPr>
            </a:p>
            <a:p>
              <a:r>
                <a:rPr lang="en-US" sz="900" b="1" dirty="0" err="1">
                  <a:solidFill>
                    <a:schemeClr val="accent1"/>
                  </a:solidFill>
                </a:rPr>
                <a:t>Lauralyn</a:t>
              </a:r>
              <a:r>
                <a:rPr lang="en-US" sz="900" b="1" dirty="0">
                  <a:solidFill>
                    <a:schemeClr val="accent1"/>
                  </a:solidFill>
                </a:rPr>
                <a:t> Curry-Leech Courtney Gibson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A0269E9-7B45-B8C3-9854-AA26482ED34D}"/>
              </a:ext>
            </a:extLst>
          </p:cNvPr>
          <p:cNvSpPr txBox="1"/>
          <p:nvPr/>
        </p:nvSpPr>
        <p:spPr>
          <a:xfrm>
            <a:off x="588208" y="3422519"/>
            <a:ext cx="11725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Project </a:t>
            </a:r>
          </a:p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Roadmap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C1DA6E0-7BC1-E36D-6000-4D61CA2835BA}"/>
              </a:ext>
            </a:extLst>
          </p:cNvPr>
          <p:cNvSpPr/>
          <p:nvPr/>
        </p:nvSpPr>
        <p:spPr>
          <a:xfrm>
            <a:off x="311669" y="6235158"/>
            <a:ext cx="1373568" cy="1146155"/>
          </a:xfrm>
          <a:prstGeom prst="roundRect">
            <a:avLst/>
          </a:pr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Host Park Pal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US" sz="1050" dirty="0">
                <a:solidFill>
                  <a:schemeClr val="accent1"/>
                </a:solidFill>
                <a:latin typeface="+mj-lt"/>
              </a:rPr>
              <a:t> 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EB9F799-8A60-4875-6208-0D17EDFEC954}"/>
              </a:ext>
            </a:extLst>
          </p:cNvPr>
          <p:cNvSpPr/>
          <p:nvPr/>
        </p:nvSpPr>
        <p:spPr>
          <a:xfrm>
            <a:off x="311669" y="5119095"/>
            <a:ext cx="1367189" cy="74882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1"/>
                </a:solidFill>
                <a:latin typeface="+mj-lt"/>
              </a:rPr>
              <a:t>Train LLM &amp; NLP Models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FBE0CBE-AE2E-DEB1-3AA0-DEE67B48E556}"/>
              </a:ext>
            </a:extLst>
          </p:cNvPr>
          <p:cNvSpPr/>
          <p:nvPr/>
        </p:nvSpPr>
        <p:spPr>
          <a:xfrm>
            <a:off x="317717" y="4119605"/>
            <a:ext cx="1367188" cy="64770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Prepare </a:t>
            </a:r>
          </a:p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Synthetic Data</a:t>
            </a:r>
          </a:p>
          <a:p>
            <a:pPr algn="ctr"/>
            <a:endParaRPr lang="en-US" sz="1050" b="1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53" name="Picture 10" descr="Python - Python Logo - CleanPNG / KissPNG">
            <a:extLst>
              <a:ext uri="{FF2B5EF4-FFF2-40B4-BE49-F238E27FC236}">
                <a16:creationId xmlns:a16="http://schemas.microsoft.com/office/drawing/2014/main" id="{40DECA7E-C5A6-4913-16AC-DC7A115C8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7927" b="89024" l="9416" r="89610">
                        <a14:foregroundMark x1="53571" y1="8537" x2="53571" y2="8537"/>
                        <a14:foregroundMark x1="50649" y1="7927" x2="50649" y2="7927"/>
                        <a14:backgroundMark x1="50000" y1="43293" x2="50000" y2="43293"/>
                        <a14:backgroundMark x1="41558" y1="45732" x2="41558" y2="45732"/>
                        <a14:backgroundMark x1="57143" y1="64634" x2="57143" y2="64634"/>
                        <a14:backgroundMark x1="56494" y1="74390" x2="56494" y2="743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46" y="4418055"/>
            <a:ext cx="751427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2" descr="Openai png images | PNGWing">
            <a:extLst>
              <a:ext uri="{FF2B5EF4-FFF2-40B4-BE49-F238E27FC236}">
                <a16:creationId xmlns:a16="http://schemas.microsoft.com/office/drawing/2014/main" id="{9B033876-DBF8-6D71-DA81-F82F3E460F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3667" b="95333" l="10000" r="90000">
                        <a14:foregroundMark x1="49022" y1="3667" x2="49022" y2="3667"/>
                        <a14:foregroundMark x1="48913" y1="95333" x2="48913" y2="9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389" r="33222"/>
          <a:stretch/>
        </p:blipFill>
        <p:spPr bwMode="auto">
          <a:xfrm>
            <a:off x="427620" y="5452735"/>
            <a:ext cx="409562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2" descr="Natural language processing - Free electronics icons">
            <a:extLst>
              <a:ext uri="{FF2B5EF4-FFF2-40B4-BE49-F238E27FC236}">
                <a16:creationId xmlns:a16="http://schemas.microsoft.com/office/drawing/2014/main" id="{FB593177-AD76-B21C-7C67-E41E4050A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432" y="5368649"/>
            <a:ext cx="484840" cy="48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4" descr="Amazon aws logo, png | PNGWing">
            <a:extLst>
              <a:ext uri="{FF2B5EF4-FFF2-40B4-BE49-F238E27FC236}">
                <a16:creationId xmlns:a16="http://schemas.microsoft.com/office/drawing/2014/main" id="{C20D14E9-7429-897E-3122-ADFF162BB1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>
                        <a14:foregroundMark x1="32222" y1="38333" x2="32222" y2="38333"/>
                        <a14:foregroundMark x1="69444" y1="36944" x2="69444" y2="36944"/>
                        <a14:foregroundMark x1="70000" y1="65278" x2="70000" y2="65278"/>
                        <a14:foregroundMark x1="81667" y1="59722" x2="81667" y2="597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111" t="27364" r="13750" b="25334"/>
          <a:stretch/>
        </p:blipFill>
        <p:spPr bwMode="auto">
          <a:xfrm>
            <a:off x="776034" y="6576558"/>
            <a:ext cx="480696" cy="31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6" descr="Aws Lambda - Amazon Logo - CleanPNG / KissPNG">
            <a:extLst>
              <a:ext uri="{FF2B5EF4-FFF2-40B4-BE49-F238E27FC236}">
                <a16:creationId xmlns:a16="http://schemas.microsoft.com/office/drawing/2014/main" id="{DB904853-EF70-BD4C-B4E5-95B405F32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9111" r="92667">
                        <a14:foregroundMark x1="92667" y1="82396" x2="92667" y2="82396"/>
                        <a14:foregroundMark x1="9111" y1="86667" x2="9111" y2="8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62" y="6853868"/>
            <a:ext cx="505719" cy="51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8" descr="Amazon S3 - Amazon Logo - CleanPNG / KissPNG">
            <a:extLst>
              <a:ext uri="{FF2B5EF4-FFF2-40B4-BE49-F238E27FC236}">
                <a16:creationId xmlns:a16="http://schemas.microsoft.com/office/drawing/2014/main" id="{7E50DEDD-A22A-E87A-72C9-636543609C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789" t="11824" r="31078" b="13349"/>
          <a:stretch/>
        </p:blipFill>
        <p:spPr bwMode="auto">
          <a:xfrm>
            <a:off x="1256773" y="6875133"/>
            <a:ext cx="430905" cy="50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Arrow: Down 59">
            <a:extLst>
              <a:ext uri="{FF2B5EF4-FFF2-40B4-BE49-F238E27FC236}">
                <a16:creationId xmlns:a16="http://schemas.microsoft.com/office/drawing/2014/main" id="{EBC73530-B553-F636-D15B-F36E5D1138FC}"/>
              </a:ext>
            </a:extLst>
          </p:cNvPr>
          <p:cNvSpPr/>
          <p:nvPr/>
        </p:nvSpPr>
        <p:spPr>
          <a:xfrm>
            <a:off x="814621" y="4786384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F22ABF95-6D82-AC88-30D0-54A8E916E3FB}"/>
              </a:ext>
            </a:extLst>
          </p:cNvPr>
          <p:cNvSpPr/>
          <p:nvPr/>
        </p:nvSpPr>
        <p:spPr>
          <a:xfrm>
            <a:off x="826054" y="5888921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5BBFEFF-A39B-B1E9-8443-1BE779E8B45B}"/>
              </a:ext>
            </a:extLst>
          </p:cNvPr>
          <p:cNvCxnSpPr>
            <a:cxnSpLocks/>
            <a:stCxn id="57" idx="2"/>
            <a:endCxn id="59" idx="1"/>
          </p:cNvCxnSpPr>
          <p:nvPr/>
        </p:nvCxnSpPr>
        <p:spPr>
          <a:xfrm>
            <a:off x="1016382" y="6887452"/>
            <a:ext cx="240391" cy="238549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5661005-45AF-9CE2-C26F-0B25E8693CBD}"/>
              </a:ext>
            </a:extLst>
          </p:cNvPr>
          <p:cNvCxnSpPr>
            <a:cxnSpLocks/>
          </p:cNvCxnSpPr>
          <p:nvPr/>
        </p:nvCxnSpPr>
        <p:spPr>
          <a:xfrm flipH="1">
            <a:off x="736229" y="6885822"/>
            <a:ext cx="275783" cy="237744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38C92AA-E76F-5FA1-25EB-FA3D999972D0}"/>
              </a:ext>
            </a:extLst>
          </p:cNvPr>
          <p:cNvSpPr txBox="1"/>
          <p:nvPr/>
        </p:nvSpPr>
        <p:spPr>
          <a:xfrm>
            <a:off x="243652" y="3268555"/>
            <a:ext cx="1505705" cy="4185761"/>
          </a:xfrm>
          <a:prstGeom prst="rect">
            <a:avLst/>
          </a:prstGeom>
          <a:solidFill>
            <a:schemeClr val="accent1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DFAE1DC-3EAF-8F59-EA31-C15C50BFA33F}"/>
              </a:ext>
            </a:extLst>
          </p:cNvPr>
          <p:cNvSpPr txBox="1"/>
          <p:nvPr/>
        </p:nvSpPr>
        <p:spPr>
          <a:xfrm>
            <a:off x="240986" y="3171290"/>
            <a:ext cx="3408822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A89F32A-A554-4958-3EC8-E20C2450FC0B}"/>
              </a:ext>
            </a:extLst>
          </p:cNvPr>
          <p:cNvSpPr txBox="1"/>
          <p:nvPr/>
        </p:nvSpPr>
        <p:spPr>
          <a:xfrm>
            <a:off x="1911129" y="3541610"/>
            <a:ext cx="1700299" cy="5906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Synthetic queries were developed to represent questions that users may ask in association with five NPS API endpoint. </a:t>
            </a: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noProof="1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9F938FD-6A13-C577-E29D-3145BACE8D41}"/>
              </a:ext>
            </a:extLst>
          </p:cNvPr>
          <p:cNvSpPr txBox="1"/>
          <p:nvPr/>
        </p:nvSpPr>
        <p:spPr>
          <a:xfrm>
            <a:off x="1824738" y="4022585"/>
            <a:ext cx="106036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The team used an 80/20 split to create test &amp; validation data. Separate queries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F4C6C33-D5C6-3910-64CA-5A3DB139DEFA}"/>
              </a:ext>
            </a:extLst>
          </p:cNvPr>
          <p:cNvSpPr txBox="1"/>
          <p:nvPr/>
        </p:nvSpPr>
        <p:spPr>
          <a:xfrm>
            <a:off x="1824739" y="4705315"/>
            <a:ext cx="1796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were developed for evaluating the models to prevent data leakage.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2743997-3378-A0A7-A67F-A2B17CA854DA}"/>
              </a:ext>
            </a:extLst>
          </p:cNvPr>
          <p:cNvSpPr txBox="1"/>
          <p:nvPr/>
        </p:nvSpPr>
        <p:spPr>
          <a:xfrm>
            <a:off x="1779340" y="3221005"/>
            <a:ext cx="1845625" cy="307777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Synthetic Data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A0518D1-D37C-415C-A198-CC8AD3DD187F}"/>
              </a:ext>
            </a:extLst>
          </p:cNvPr>
          <p:cNvSpPr txBox="1"/>
          <p:nvPr/>
        </p:nvSpPr>
        <p:spPr>
          <a:xfrm>
            <a:off x="1797137" y="5102383"/>
            <a:ext cx="183255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Model</a:t>
            </a:r>
            <a:r>
              <a:rPr lang="en-US" sz="1600" b="1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 Evaluation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C2D46F-F76B-CC20-CDE5-0DB388E193B2}"/>
              </a:ext>
            </a:extLst>
          </p:cNvPr>
          <p:cNvSpPr/>
          <p:nvPr/>
        </p:nvSpPr>
        <p:spPr>
          <a:xfrm>
            <a:off x="3875489" y="7492423"/>
            <a:ext cx="222302" cy="23229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D28959-5D5C-7FE2-3078-443E8684F75E}"/>
              </a:ext>
            </a:extLst>
          </p:cNvPr>
          <p:cNvSpPr/>
          <p:nvPr/>
        </p:nvSpPr>
        <p:spPr>
          <a:xfrm>
            <a:off x="3915607" y="7498151"/>
            <a:ext cx="3617238" cy="23172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9801E58-97C1-1BA9-CE8A-3DC0125B291F}"/>
              </a:ext>
            </a:extLst>
          </p:cNvPr>
          <p:cNvGrpSpPr/>
          <p:nvPr/>
        </p:nvGrpSpPr>
        <p:grpSpPr>
          <a:xfrm>
            <a:off x="3915608" y="7492422"/>
            <a:ext cx="1835549" cy="2298762"/>
            <a:chOff x="1797523" y="3036239"/>
            <a:chExt cx="1835549" cy="2298762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1B91271-2857-BF00-2301-54308BFE8EB9}"/>
                </a:ext>
              </a:extLst>
            </p:cNvPr>
            <p:cNvSpPr txBox="1"/>
            <p:nvPr/>
          </p:nvSpPr>
          <p:spPr>
            <a:xfrm>
              <a:off x="1797523" y="3036239"/>
              <a:ext cx="1835549" cy="30777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  <a:latin typeface="+mj-lt"/>
                </a:rPr>
                <a:t>Fine-Tuned GPT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8789F0-685D-54F3-AD6D-FB9F654AD541}"/>
                </a:ext>
              </a:extLst>
            </p:cNvPr>
            <p:cNvSpPr txBox="1"/>
            <p:nvPr/>
          </p:nvSpPr>
          <p:spPr>
            <a:xfrm>
              <a:off x="1861386" y="3427802"/>
              <a:ext cx="1751065" cy="17554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The NPS API documentation and URL structure did not lend itself to easy interpretation by typical chatbot models. The team explored fine-tuning GPT models to create the parameters for NPS API calls based on a user query. </a:t>
              </a: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noProof="1">
                <a:solidFill>
                  <a:schemeClr val="bg1"/>
                </a:solidFill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0DBF6B8-8F8E-D524-FCFB-E5A1FABA0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812721" y="4388793"/>
              <a:ext cx="1799729" cy="946208"/>
            </a:xfrm>
            <a:prstGeom prst="rect">
              <a:avLst/>
            </a:prstGeom>
          </p:spPr>
        </p:pic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FB8C4578-58A6-447F-A5FF-C37752CCAE55}"/>
              </a:ext>
            </a:extLst>
          </p:cNvPr>
          <p:cNvSpPr txBox="1"/>
          <p:nvPr/>
        </p:nvSpPr>
        <p:spPr>
          <a:xfrm>
            <a:off x="5739591" y="7495649"/>
            <a:ext cx="1793253" cy="307777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  <a:latin typeface="+mj-lt"/>
              </a:rPr>
              <a:t>FLAN-T5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503C55-AC76-E4A9-F64C-05698A8D17B3}"/>
              </a:ext>
            </a:extLst>
          </p:cNvPr>
          <p:cNvSpPr/>
          <p:nvPr/>
        </p:nvSpPr>
        <p:spPr>
          <a:xfrm>
            <a:off x="5733819" y="7469612"/>
            <a:ext cx="45719" cy="234829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65829BE-EC75-A76A-FA6F-87C98FA8D6A3}"/>
              </a:ext>
            </a:extLst>
          </p:cNvPr>
          <p:cNvGrpSpPr/>
          <p:nvPr/>
        </p:nvGrpSpPr>
        <p:grpSpPr>
          <a:xfrm>
            <a:off x="3653814" y="4653808"/>
            <a:ext cx="3864094" cy="2798656"/>
            <a:chOff x="3653814" y="4653808"/>
            <a:chExt cx="3864094" cy="2798656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26217BCB-F42D-A7CB-AD9A-E3DBE5847A96}"/>
                </a:ext>
              </a:extLst>
            </p:cNvPr>
            <p:cNvSpPr/>
            <p:nvPr/>
          </p:nvSpPr>
          <p:spPr>
            <a:xfrm>
              <a:off x="6347929" y="4773034"/>
              <a:ext cx="1169979" cy="1014288"/>
            </a:xfrm>
            <a:prstGeom prst="roundRect">
              <a:avLst/>
            </a:prstGeom>
            <a:solidFill>
              <a:srgbClr val="DBE8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a:endParaRP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49800B09-6E59-1B5E-8C78-343E56BA6C72}"/>
                </a:ext>
              </a:extLst>
            </p:cNvPr>
            <p:cNvGrpSpPr/>
            <p:nvPr/>
          </p:nvGrpSpPr>
          <p:grpSpPr>
            <a:xfrm>
              <a:off x="3653814" y="4653808"/>
              <a:ext cx="3861205" cy="2798656"/>
              <a:chOff x="3343880" y="3886901"/>
              <a:chExt cx="3861205" cy="2798656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721F412C-52E1-41CC-9338-529ED7464434}"/>
                  </a:ext>
                </a:extLst>
              </p:cNvPr>
              <p:cNvGrpSpPr/>
              <p:nvPr/>
            </p:nvGrpSpPr>
            <p:grpSpPr>
              <a:xfrm>
                <a:off x="3343880" y="3886901"/>
                <a:ext cx="3861205" cy="2798656"/>
                <a:chOff x="3343880" y="-151699"/>
                <a:chExt cx="3861205" cy="2798656"/>
              </a:xfrm>
            </p:grpSpPr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652101FE-8FCB-B3F5-954F-EF6F125E8744}"/>
                    </a:ext>
                  </a:extLst>
                </p:cNvPr>
                <p:cNvSpPr/>
                <p:nvPr/>
              </p:nvSpPr>
              <p:spPr>
                <a:xfrm>
                  <a:off x="6035106" y="-32473"/>
                  <a:ext cx="1169979" cy="1014288"/>
                </a:xfrm>
                <a:prstGeom prst="roundRect">
                  <a:avLst/>
                </a:prstGeom>
                <a:solidFill>
                  <a:srgbClr val="5C3E00">
                    <a:alpha val="6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</a:endParaRPr>
                </a:p>
              </p:txBody>
            </p:sp>
            <p:graphicFrame>
              <p:nvGraphicFramePr>
                <p:cNvPr id="15" name="Chart 14">
                  <a:extLst>
                    <a:ext uri="{FF2B5EF4-FFF2-40B4-BE49-F238E27FC236}">
                      <a16:creationId xmlns:a16="http://schemas.microsoft.com/office/drawing/2014/main" id="{800FAAB9-4B4A-9FD5-E4E0-FEB8D5D07866}"/>
                    </a:ext>
                  </a:extLst>
                </p:cNvPr>
                <p:cNvGraphicFramePr>
                  <a:graphicFrameLocks/>
                </p:cNvGraphicFramePr>
                <p:nvPr/>
              </p:nvGraphicFramePr>
              <p:xfrm>
                <a:off x="3343880" y="-151699"/>
                <a:ext cx="3853589" cy="2798656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1"/>
                </a:graphicData>
              </a:graphic>
            </p:graphicFrame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EAF40BF-6CAB-4F00-BD96-FA6E64E38665}"/>
                  </a:ext>
                </a:extLst>
              </p:cNvPr>
              <p:cNvSpPr txBox="1"/>
              <p:nvPr/>
            </p:nvSpPr>
            <p:spPr>
              <a:xfrm>
                <a:off x="3381980" y="4347078"/>
                <a:ext cx="31625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+mj-lt"/>
                  </a:rPr>
                  <a:t>Recreational Visits 2023</a:t>
                </a:r>
              </a:p>
            </p:txBody>
          </p:sp>
        </p:grp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0C35CCC5-1431-E880-A8AA-C2F7B72C8CBA}"/>
              </a:ext>
            </a:extLst>
          </p:cNvPr>
          <p:cNvSpPr txBox="1"/>
          <p:nvPr/>
        </p:nvSpPr>
        <p:spPr>
          <a:xfrm>
            <a:off x="5995436" y="7962214"/>
            <a:ext cx="1404000" cy="2758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72E8BDC-963B-4314-A5C6-F387147AE54C}"/>
              </a:ext>
            </a:extLst>
          </p:cNvPr>
          <p:cNvSpPr txBox="1"/>
          <p:nvPr/>
        </p:nvSpPr>
        <p:spPr>
          <a:xfrm>
            <a:off x="1866667" y="5713903"/>
            <a:ext cx="1403610" cy="16151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Evaluation methodology</a:t>
            </a:r>
          </a:p>
          <a:p>
            <a:endParaRPr lang="en-US" sz="900" noProof="1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0EAA1AA-ACD2-4264-8772-16CBB14395ED}"/>
              </a:ext>
            </a:extLst>
          </p:cNvPr>
          <p:cNvSpPr txBox="1"/>
          <p:nvPr/>
        </p:nvSpPr>
        <p:spPr>
          <a:xfrm>
            <a:off x="5959333" y="8737147"/>
            <a:ext cx="1404000" cy="50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C25272-5E17-F105-1658-8D56E4BF21E1}"/>
              </a:ext>
            </a:extLst>
          </p:cNvPr>
          <p:cNvSpPr/>
          <p:nvPr/>
        </p:nvSpPr>
        <p:spPr>
          <a:xfrm>
            <a:off x="242276" y="7497695"/>
            <a:ext cx="3635675" cy="23202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5089DF9-04ED-86AB-944F-1434F44DBAEA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754259" y="4066686"/>
            <a:ext cx="858530" cy="682422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9F266DA4-7424-920A-51DC-266BECBDDD96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51166" y="1241844"/>
            <a:ext cx="3375502" cy="1946335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44F4009F-5DC7-C900-4F76-BF06A72ADA74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43546" y="3221065"/>
            <a:ext cx="1514264" cy="42155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CCA4B1-814C-1E41-6AD0-32BE979E73CB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t="4129"/>
          <a:stretch/>
        </p:blipFill>
        <p:spPr>
          <a:xfrm>
            <a:off x="242583" y="1252255"/>
            <a:ext cx="3378352" cy="1934702"/>
          </a:xfrm>
          <a:prstGeom prst="rect">
            <a:avLst/>
          </a:prstGeom>
        </p:spPr>
      </p:pic>
      <p:pic>
        <p:nvPicPr>
          <p:cNvPr id="1028" name="Picture 4" descr="National Park Service">
            <a:extLst>
              <a:ext uri="{FF2B5EF4-FFF2-40B4-BE49-F238E27FC236}">
                <a16:creationId xmlns:a16="http://schemas.microsoft.com/office/drawing/2014/main" id="{50BAFCDE-27F8-6F4B-B2C8-FB67A4579B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 bwMode="auto">
          <a:xfrm>
            <a:off x="266579" y="246984"/>
            <a:ext cx="1215081" cy="121508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44C2F9E-CCF0-A046-04DC-DB3B52649CD1}"/>
              </a:ext>
            </a:extLst>
          </p:cNvPr>
          <p:cNvSpPr txBox="1"/>
          <p:nvPr/>
        </p:nvSpPr>
        <p:spPr>
          <a:xfrm>
            <a:off x="198045" y="7459588"/>
            <a:ext cx="31625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API Parameter 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r>
              <a:rPr lang="en-US" sz="1200" dirty="0">
                <a:solidFill>
                  <a:schemeClr val="bg1"/>
                </a:solidFill>
                <a:latin typeface="+mj-lt"/>
              </a:rPr>
              <a:t>Prediction Accuracy</a:t>
            </a:r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C3476443-D81B-17AA-5EC4-F6E1729BBE8B}"/>
              </a:ext>
            </a:extLst>
          </p:cNvPr>
          <p:cNvGraphicFramePr>
            <a:graphicFrameLocks/>
          </p:cNvGraphicFramePr>
          <p:nvPr/>
        </p:nvGraphicFramePr>
        <p:xfrm>
          <a:off x="167263" y="7532332"/>
          <a:ext cx="3844777" cy="23498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7"/>
          </a:graphicData>
        </a:graphic>
      </p:graphicFrame>
      <p:sp>
        <p:nvSpPr>
          <p:cNvPr id="40" name="AutoShape 4" descr="Brand assets - Hugging Face">
            <a:extLst>
              <a:ext uri="{FF2B5EF4-FFF2-40B4-BE49-F238E27FC236}">
                <a16:creationId xmlns:a16="http://schemas.microsoft.com/office/drawing/2014/main" id="{CF06C507-8735-58A4-F705-0A1A72608D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3800" y="4876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E0E9059C-C0DC-6D6C-71DA-70F08AE2A804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41777" y="3223516"/>
            <a:ext cx="1507863" cy="423607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705D59F-775C-3038-3FD4-A5CB8CDF3378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6440854" y="2201943"/>
            <a:ext cx="1056651" cy="105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408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6A131570-FA92-F652-F2CF-393E58C6C7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82"/>
          <a:stretch/>
        </p:blipFill>
        <p:spPr>
          <a:xfrm>
            <a:off x="3667366" y="1249361"/>
            <a:ext cx="3863857" cy="3813301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8A6CFBE3-C564-621E-D86F-8393D0918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336" y="3268555"/>
            <a:ext cx="872983" cy="695546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C064FC18-EADC-0DE5-AB17-653DD2EFA37C}"/>
              </a:ext>
            </a:extLst>
          </p:cNvPr>
          <p:cNvGrpSpPr/>
          <p:nvPr/>
        </p:nvGrpSpPr>
        <p:grpSpPr>
          <a:xfrm>
            <a:off x="4560967" y="3066113"/>
            <a:ext cx="1357337" cy="1385340"/>
            <a:chOff x="1979259" y="3440671"/>
            <a:chExt cx="1357337" cy="138534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90DD995-58B4-9DBB-5A21-37942EE1A2FA}"/>
                </a:ext>
              </a:extLst>
            </p:cNvPr>
            <p:cNvSpPr txBox="1"/>
            <p:nvPr/>
          </p:nvSpPr>
          <p:spPr>
            <a:xfrm>
              <a:off x="2059237" y="3440671"/>
              <a:ext cx="1172583" cy="10018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0500"/>
                </a:lnSpc>
              </a:pP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82</a:t>
              </a:r>
              <a:r>
                <a:rPr lang="en-US" sz="3200" b="1" spc="-150" dirty="0">
                  <a:solidFill>
                    <a:schemeClr val="accent2"/>
                  </a:solidFill>
                  <a:latin typeface="+mj-lt"/>
                </a:rPr>
                <a:t>k</a:t>
              </a: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D59C7A-0318-78B0-9283-163B722282EB}"/>
                </a:ext>
              </a:extLst>
            </p:cNvPr>
            <p:cNvSpPr txBox="1"/>
            <p:nvPr/>
          </p:nvSpPr>
          <p:spPr>
            <a:xfrm>
              <a:off x="1979259" y="4364346"/>
              <a:ext cx="135733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spc="-150" dirty="0">
                  <a:solidFill>
                    <a:schemeClr val="accent2"/>
                  </a:solidFill>
                  <a:latin typeface="+mj-lt"/>
                </a:rPr>
                <a:t>Queries</a:t>
              </a:r>
              <a:endParaRPr lang="en-US" dirty="0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54F71022-9A74-F378-D729-24A9829E6E74}"/>
              </a:ext>
            </a:extLst>
          </p:cNvPr>
          <p:cNvSpPr/>
          <p:nvPr/>
        </p:nvSpPr>
        <p:spPr>
          <a:xfrm>
            <a:off x="1792135" y="3512062"/>
            <a:ext cx="1828800" cy="15483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3B407C3-F5FA-B7A1-1F16-046EAF8A08D3}"/>
              </a:ext>
            </a:extLst>
          </p:cNvPr>
          <p:cNvSpPr/>
          <p:nvPr/>
        </p:nvSpPr>
        <p:spPr>
          <a:xfrm rot="16200000">
            <a:off x="5543648" y="5544048"/>
            <a:ext cx="87714" cy="388809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B461EB-8816-341C-6776-C446B3AD1C78}"/>
              </a:ext>
            </a:extLst>
          </p:cNvPr>
          <p:cNvSpPr txBox="1"/>
          <p:nvPr/>
        </p:nvSpPr>
        <p:spPr>
          <a:xfrm>
            <a:off x="1797136" y="3076179"/>
            <a:ext cx="182880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E3E5E6-573C-AC2D-3734-D764325C5830}"/>
              </a:ext>
            </a:extLst>
          </p:cNvPr>
          <p:cNvGrpSpPr/>
          <p:nvPr/>
        </p:nvGrpSpPr>
        <p:grpSpPr>
          <a:xfrm>
            <a:off x="4317645" y="2709280"/>
            <a:ext cx="1357337" cy="1385340"/>
            <a:chOff x="1979259" y="3440671"/>
            <a:chExt cx="1357337" cy="1385340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9D7F3CC-0927-4309-8780-07862B295094}"/>
                </a:ext>
              </a:extLst>
            </p:cNvPr>
            <p:cNvSpPr txBox="1"/>
            <p:nvPr/>
          </p:nvSpPr>
          <p:spPr>
            <a:xfrm>
              <a:off x="2059237" y="3440671"/>
              <a:ext cx="1172583" cy="10018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0500"/>
                </a:lnSpc>
              </a:pP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82</a:t>
              </a:r>
              <a:r>
                <a:rPr lang="en-US" sz="3200" b="1" spc="-150" dirty="0">
                  <a:solidFill>
                    <a:schemeClr val="accent2"/>
                  </a:solidFill>
                  <a:latin typeface="+mj-lt"/>
                </a:rPr>
                <a:t>k</a:t>
              </a: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4692157-A406-37E1-0BCE-5ED54D74D482}"/>
                </a:ext>
              </a:extLst>
            </p:cNvPr>
            <p:cNvSpPr txBox="1"/>
            <p:nvPr/>
          </p:nvSpPr>
          <p:spPr>
            <a:xfrm>
              <a:off x="1979259" y="4364346"/>
              <a:ext cx="135733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spc="-150" dirty="0">
                  <a:solidFill>
                    <a:schemeClr val="accent2"/>
                  </a:solidFill>
                  <a:latin typeface="+mj-lt"/>
                </a:rPr>
                <a:t>Queries</a:t>
              </a:r>
              <a:endParaRPr lang="en-US" dirty="0"/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EB385227-F6D0-ED84-9672-91E79BEECB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12" r="1733"/>
          <a:stretch/>
        </p:blipFill>
        <p:spPr>
          <a:xfrm>
            <a:off x="3725711" y="1298644"/>
            <a:ext cx="2680132" cy="36793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B3A6FDA-B378-498D-834A-AD13D56B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 Resume</a:t>
            </a:r>
          </a:p>
        </p:txBody>
      </p:sp>
      <p:pic>
        <p:nvPicPr>
          <p:cNvPr id="137" name="Graphic 136" descr="Icon Map and Location">
            <a:extLst>
              <a:ext uri="{FF2B5EF4-FFF2-40B4-BE49-F238E27FC236}">
                <a16:creationId xmlns:a16="http://schemas.microsoft.com/office/drawing/2014/main" id="{0960335E-DCB4-4825-B3B1-3C310CE24F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7949" y="3538048"/>
            <a:ext cx="315208" cy="3291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196966-5C2E-478E-8624-ABDD09B3FB30}"/>
              </a:ext>
            </a:extLst>
          </p:cNvPr>
          <p:cNvSpPr txBox="1"/>
          <p:nvPr/>
        </p:nvSpPr>
        <p:spPr>
          <a:xfrm>
            <a:off x="1548130" y="423351"/>
            <a:ext cx="397764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000" b="1" spc="-150" dirty="0">
                <a:solidFill>
                  <a:schemeClr val="accent1"/>
                </a:solidFill>
                <a:latin typeface="+mj-lt"/>
              </a:rPr>
              <a:t>Park Pal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0231B0-CD8C-4D6D-A41F-A5F1F1414FC9}"/>
              </a:ext>
            </a:extLst>
          </p:cNvPr>
          <p:cNvSpPr txBox="1"/>
          <p:nvPr/>
        </p:nvSpPr>
        <p:spPr>
          <a:xfrm>
            <a:off x="1548130" y="792871"/>
            <a:ext cx="39776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NPS Chatbot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A25968-C5DF-565A-F866-97DB5FFBB9AA}"/>
              </a:ext>
            </a:extLst>
          </p:cNvPr>
          <p:cNvSpPr txBox="1"/>
          <p:nvPr/>
        </p:nvSpPr>
        <p:spPr>
          <a:xfrm rot="1636630">
            <a:off x="6426039" y="1368318"/>
            <a:ext cx="1134766" cy="714107"/>
          </a:xfrm>
          <a:prstGeom prst="wedgeEllipseCallout">
            <a:avLst>
              <a:gd name="adj1" fmla="val -73765"/>
              <a:gd name="adj2" fmla="val 14364"/>
            </a:avLst>
          </a:prstGeom>
          <a:solidFill>
            <a:schemeClr val="accent4">
              <a:lumMod val="50000"/>
              <a:alpha val="69804"/>
            </a:schemeClr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2"/>
                </a:solidFill>
                <a:latin typeface="+mj-lt"/>
              </a:rPr>
              <a:t>Chat with </a:t>
            </a:r>
          </a:p>
          <a:p>
            <a:pPr algn="ctr"/>
            <a:r>
              <a:rPr lang="en-US" sz="900" b="1" dirty="0">
                <a:solidFill>
                  <a:schemeClr val="bg2"/>
                </a:solidFill>
                <a:latin typeface="+mj-lt"/>
              </a:rPr>
              <a:t>Park Pal Today!</a:t>
            </a:r>
            <a:endParaRPr lang="en-US" sz="1200" b="1" dirty="0">
              <a:solidFill>
                <a:schemeClr val="bg2"/>
              </a:solidFill>
              <a:latin typeface="+mj-lt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136F84-8816-BCD5-D55B-389718F4BCA8}"/>
              </a:ext>
            </a:extLst>
          </p:cNvPr>
          <p:cNvGrpSpPr/>
          <p:nvPr/>
        </p:nvGrpSpPr>
        <p:grpSpPr>
          <a:xfrm>
            <a:off x="4597550" y="365865"/>
            <a:ext cx="1713847" cy="782288"/>
            <a:chOff x="85553" y="1620894"/>
            <a:chExt cx="1713847" cy="78228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A199F04-619B-662C-B577-048A6E482974}"/>
                </a:ext>
              </a:extLst>
            </p:cNvPr>
            <p:cNvSpPr txBox="1"/>
            <p:nvPr/>
          </p:nvSpPr>
          <p:spPr>
            <a:xfrm>
              <a:off x="246401" y="1620894"/>
              <a:ext cx="150677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+mj-lt"/>
                </a:rPr>
                <a:t>Collaborators</a:t>
              </a:r>
            </a:p>
          </p:txBody>
        </p:sp>
        <p:pic>
          <p:nvPicPr>
            <p:cNvPr id="7" name="Graphic 6" descr="Hiker icon">
              <a:extLst>
                <a:ext uri="{FF2B5EF4-FFF2-40B4-BE49-F238E27FC236}">
                  <a16:creationId xmlns:a16="http://schemas.microsoft.com/office/drawing/2014/main" id="{197056E8-F093-46AB-89E7-7E26124ED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flipH="1">
              <a:off x="85553" y="1626185"/>
              <a:ext cx="281167" cy="281167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413694A-DB8C-C369-BEF5-36BE30E50A0C}"/>
                </a:ext>
              </a:extLst>
            </p:cNvPr>
            <p:cNvSpPr txBox="1"/>
            <p:nvPr/>
          </p:nvSpPr>
          <p:spPr>
            <a:xfrm>
              <a:off x="379751" y="1895351"/>
              <a:ext cx="141964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1"/>
                  </a:solidFill>
                </a:rPr>
                <a:t>Nicole </a:t>
              </a:r>
              <a:r>
                <a:rPr lang="en-US" sz="900" b="1" dirty="0" err="1">
                  <a:solidFill>
                    <a:schemeClr val="accent1"/>
                  </a:solidFill>
                </a:rPr>
                <a:t>Blakkan-Esser</a:t>
              </a:r>
              <a:endParaRPr lang="en-US" sz="900" b="1" dirty="0">
                <a:solidFill>
                  <a:schemeClr val="accent1"/>
                </a:solidFill>
              </a:endParaRPr>
            </a:p>
            <a:p>
              <a:r>
                <a:rPr lang="en-US" sz="900" b="1" dirty="0" err="1">
                  <a:solidFill>
                    <a:schemeClr val="accent1"/>
                  </a:solidFill>
                </a:rPr>
                <a:t>Lauralyn</a:t>
              </a:r>
              <a:r>
                <a:rPr lang="en-US" sz="900" b="1" dirty="0">
                  <a:solidFill>
                    <a:schemeClr val="accent1"/>
                  </a:solidFill>
                </a:rPr>
                <a:t> Curry-Leech Courtney Gibson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A0269E9-7B45-B8C3-9854-AA26482ED34D}"/>
              </a:ext>
            </a:extLst>
          </p:cNvPr>
          <p:cNvSpPr txBox="1"/>
          <p:nvPr/>
        </p:nvSpPr>
        <p:spPr>
          <a:xfrm>
            <a:off x="588208" y="3422519"/>
            <a:ext cx="11725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Project </a:t>
            </a:r>
          </a:p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Roadmap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C1DA6E0-7BC1-E36D-6000-4D61CA2835BA}"/>
              </a:ext>
            </a:extLst>
          </p:cNvPr>
          <p:cNvSpPr/>
          <p:nvPr/>
        </p:nvSpPr>
        <p:spPr>
          <a:xfrm>
            <a:off x="311669" y="6235158"/>
            <a:ext cx="1373568" cy="1146155"/>
          </a:xfrm>
          <a:prstGeom prst="roundRect">
            <a:avLst/>
          </a:pr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Host Park Pal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US" sz="1050" dirty="0">
                <a:solidFill>
                  <a:schemeClr val="accent1"/>
                </a:solidFill>
                <a:latin typeface="+mj-lt"/>
              </a:rPr>
              <a:t> 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EB9F799-8A60-4875-6208-0D17EDFEC954}"/>
              </a:ext>
            </a:extLst>
          </p:cNvPr>
          <p:cNvSpPr/>
          <p:nvPr/>
        </p:nvSpPr>
        <p:spPr>
          <a:xfrm>
            <a:off x="311669" y="5119095"/>
            <a:ext cx="1367189" cy="74882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1"/>
                </a:solidFill>
                <a:latin typeface="+mj-lt"/>
              </a:rPr>
              <a:t>Train LLM &amp; NLP Models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FBE0CBE-AE2E-DEB1-3AA0-DEE67B48E556}"/>
              </a:ext>
            </a:extLst>
          </p:cNvPr>
          <p:cNvSpPr/>
          <p:nvPr/>
        </p:nvSpPr>
        <p:spPr>
          <a:xfrm>
            <a:off x="317717" y="4119605"/>
            <a:ext cx="1367188" cy="64770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Prepare </a:t>
            </a:r>
          </a:p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Synthetic Data</a:t>
            </a:r>
          </a:p>
          <a:p>
            <a:pPr algn="ctr"/>
            <a:endParaRPr lang="en-US" sz="1050" b="1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53" name="Picture 10" descr="Python - Python Logo - CleanPNG / KissPNG">
            <a:extLst>
              <a:ext uri="{FF2B5EF4-FFF2-40B4-BE49-F238E27FC236}">
                <a16:creationId xmlns:a16="http://schemas.microsoft.com/office/drawing/2014/main" id="{40DECA7E-C5A6-4913-16AC-DC7A115C8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7927" b="89024" l="9416" r="89610">
                        <a14:foregroundMark x1="53571" y1="8537" x2="53571" y2="8537"/>
                        <a14:foregroundMark x1="50649" y1="7927" x2="50649" y2="7927"/>
                        <a14:backgroundMark x1="50000" y1="43293" x2="50000" y2="43293"/>
                        <a14:backgroundMark x1="41558" y1="45732" x2="41558" y2="45732"/>
                        <a14:backgroundMark x1="57143" y1="64634" x2="57143" y2="64634"/>
                        <a14:backgroundMark x1="56494" y1="74390" x2="56494" y2="743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46" y="4418055"/>
            <a:ext cx="751427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2" descr="Openai png images | PNGWing">
            <a:extLst>
              <a:ext uri="{FF2B5EF4-FFF2-40B4-BE49-F238E27FC236}">
                <a16:creationId xmlns:a16="http://schemas.microsoft.com/office/drawing/2014/main" id="{9B033876-DBF8-6D71-DA81-F82F3E460F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3667" b="95333" l="10000" r="90000">
                        <a14:foregroundMark x1="49022" y1="3667" x2="49022" y2="3667"/>
                        <a14:foregroundMark x1="48913" y1="95333" x2="48913" y2="9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389" r="33222"/>
          <a:stretch/>
        </p:blipFill>
        <p:spPr bwMode="auto">
          <a:xfrm>
            <a:off x="427620" y="5452735"/>
            <a:ext cx="409562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2" descr="Natural language processing - Free electronics icons">
            <a:extLst>
              <a:ext uri="{FF2B5EF4-FFF2-40B4-BE49-F238E27FC236}">
                <a16:creationId xmlns:a16="http://schemas.microsoft.com/office/drawing/2014/main" id="{FB593177-AD76-B21C-7C67-E41E4050A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432" y="5368649"/>
            <a:ext cx="484840" cy="48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4" descr="Amazon aws logo, png | PNGWing">
            <a:extLst>
              <a:ext uri="{FF2B5EF4-FFF2-40B4-BE49-F238E27FC236}">
                <a16:creationId xmlns:a16="http://schemas.microsoft.com/office/drawing/2014/main" id="{C20D14E9-7429-897E-3122-ADFF162BB1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>
                        <a14:foregroundMark x1="32222" y1="38333" x2="32222" y2="38333"/>
                        <a14:foregroundMark x1="69444" y1="36944" x2="69444" y2="36944"/>
                        <a14:foregroundMark x1="70000" y1="65278" x2="70000" y2="65278"/>
                        <a14:foregroundMark x1="81667" y1="59722" x2="81667" y2="597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111" t="27364" r="13750" b="25334"/>
          <a:stretch/>
        </p:blipFill>
        <p:spPr bwMode="auto">
          <a:xfrm>
            <a:off x="776034" y="6576558"/>
            <a:ext cx="480696" cy="31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6" descr="Aws Lambda - Amazon Logo - CleanPNG / KissPNG">
            <a:extLst>
              <a:ext uri="{FF2B5EF4-FFF2-40B4-BE49-F238E27FC236}">
                <a16:creationId xmlns:a16="http://schemas.microsoft.com/office/drawing/2014/main" id="{DB904853-EF70-BD4C-B4E5-95B405F32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9111" r="92667">
                        <a14:foregroundMark x1="92667" y1="82396" x2="92667" y2="82396"/>
                        <a14:foregroundMark x1="9111" y1="86667" x2="9111" y2="8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62" y="6853868"/>
            <a:ext cx="505719" cy="51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8" descr="Amazon S3 - Amazon Logo - CleanPNG / KissPNG">
            <a:extLst>
              <a:ext uri="{FF2B5EF4-FFF2-40B4-BE49-F238E27FC236}">
                <a16:creationId xmlns:a16="http://schemas.microsoft.com/office/drawing/2014/main" id="{7E50DEDD-A22A-E87A-72C9-636543609C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789" t="11824" r="31078" b="13349"/>
          <a:stretch/>
        </p:blipFill>
        <p:spPr bwMode="auto">
          <a:xfrm>
            <a:off x="1256773" y="6875133"/>
            <a:ext cx="430905" cy="50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Arrow: Down 59">
            <a:extLst>
              <a:ext uri="{FF2B5EF4-FFF2-40B4-BE49-F238E27FC236}">
                <a16:creationId xmlns:a16="http://schemas.microsoft.com/office/drawing/2014/main" id="{EBC73530-B553-F636-D15B-F36E5D1138FC}"/>
              </a:ext>
            </a:extLst>
          </p:cNvPr>
          <p:cNvSpPr/>
          <p:nvPr/>
        </p:nvSpPr>
        <p:spPr>
          <a:xfrm>
            <a:off x="814621" y="4786384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F22ABF95-6D82-AC88-30D0-54A8E916E3FB}"/>
              </a:ext>
            </a:extLst>
          </p:cNvPr>
          <p:cNvSpPr/>
          <p:nvPr/>
        </p:nvSpPr>
        <p:spPr>
          <a:xfrm>
            <a:off x="826054" y="5888921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5BBFEFF-A39B-B1E9-8443-1BE779E8B45B}"/>
              </a:ext>
            </a:extLst>
          </p:cNvPr>
          <p:cNvCxnSpPr>
            <a:cxnSpLocks/>
            <a:stCxn id="57" idx="2"/>
            <a:endCxn id="59" idx="1"/>
          </p:cNvCxnSpPr>
          <p:nvPr/>
        </p:nvCxnSpPr>
        <p:spPr>
          <a:xfrm>
            <a:off x="1016382" y="6887452"/>
            <a:ext cx="240391" cy="238549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5661005-45AF-9CE2-C26F-0B25E8693CBD}"/>
              </a:ext>
            </a:extLst>
          </p:cNvPr>
          <p:cNvCxnSpPr>
            <a:cxnSpLocks/>
          </p:cNvCxnSpPr>
          <p:nvPr/>
        </p:nvCxnSpPr>
        <p:spPr>
          <a:xfrm flipH="1">
            <a:off x="736229" y="6885822"/>
            <a:ext cx="275783" cy="237744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38C92AA-E76F-5FA1-25EB-FA3D999972D0}"/>
              </a:ext>
            </a:extLst>
          </p:cNvPr>
          <p:cNvSpPr txBox="1"/>
          <p:nvPr/>
        </p:nvSpPr>
        <p:spPr>
          <a:xfrm>
            <a:off x="243652" y="3268555"/>
            <a:ext cx="1505705" cy="4185761"/>
          </a:xfrm>
          <a:prstGeom prst="rect">
            <a:avLst/>
          </a:prstGeom>
          <a:solidFill>
            <a:schemeClr val="accent1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DFAE1DC-3EAF-8F59-EA31-C15C50BFA33F}"/>
              </a:ext>
            </a:extLst>
          </p:cNvPr>
          <p:cNvSpPr txBox="1"/>
          <p:nvPr/>
        </p:nvSpPr>
        <p:spPr>
          <a:xfrm>
            <a:off x="240986" y="3171290"/>
            <a:ext cx="3408822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A89F32A-A554-4958-3EC8-E20C2450FC0B}"/>
              </a:ext>
            </a:extLst>
          </p:cNvPr>
          <p:cNvSpPr txBox="1"/>
          <p:nvPr/>
        </p:nvSpPr>
        <p:spPr>
          <a:xfrm>
            <a:off x="1911129" y="3541610"/>
            <a:ext cx="1700299" cy="5906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Synthetic queries were developed to represent questions that users may ask in association with five NPS API endpoint. </a:t>
            </a: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noProof="1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9F938FD-6A13-C577-E29D-3145BACE8D41}"/>
              </a:ext>
            </a:extLst>
          </p:cNvPr>
          <p:cNvSpPr txBox="1"/>
          <p:nvPr/>
        </p:nvSpPr>
        <p:spPr>
          <a:xfrm>
            <a:off x="1824738" y="4022585"/>
            <a:ext cx="106036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The team used an 80/20 split to create test &amp; validation data. Separate queries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F4C6C33-D5C6-3910-64CA-5A3DB139DEFA}"/>
              </a:ext>
            </a:extLst>
          </p:cNvPr>
          <p:cNvSpPr txBox="1"/>
          <p:nvPr/>
        </p:nvSpPr>
        <p:spPr>
          <a:xfrm>
            <a:off x="1824739" y="4705315"/>
            <a:ext cx="1796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were developed for evaluating the models to prevent data leakage.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2743997-3378-A0A7-A67F-A2B17CA854DA}"/>
              </a:ext>
            </a:extLst>
          </p:cNvPr>
          <p:cNvSpPr txBox="1"/>
          <p:nvPr/>
        </p:nvSpPr>
        <p:spPr>
          <a:xfrm>
            <a:off x="1779340" y="3221005"/>
            <a:ext cx="1845625" cy="307777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Synthetic Data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A0518D1-D37C-415C-A198-CC8AD3DD187F}"/>
              </a:ext>
            </a:extLst>
          </p:cNvPr>
          <p:cNvSpPr txBox="1"/>
          <p:nvPr/>
        </p:nvSpPr>
        <p:spPr>
          <a:xfrm>
            <a:off x="1797137" y="5102383"/>
            <a:ext cx="183255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Model</a:t>
            </a:r>
            <a:r>
              <a:rPr lang="en-US" sz="1600" b="1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 Evaluation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F0C7440-58BE-6D58-EFC7-993A33702130}"/>
              </a:ext>
            </a:extLst>
          </p:cNvPr>
          <p:cNvGrpSpPr/>
          <p:nvPr/>
        </p:nvGrpSpPr>
        <p:grpSpPr>
          <a:xfrm>
            <a:off x="6219909" y="364648"/>
            <a:ext cx="1514391" cy="776181"/>
            <a:chOff x="6200915" y="3647347"/>
            <a:chExt cx="1514391" cy="776181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47B5AD9-4F0D-7A02-67B4-F9E23F7900DF}"/>
                </a:ext>
              </a:extLst>
            </p:cNvPr>
            <p:cNvSpPr txBox="1"/>
            <p:nvPr/>
          </p:nvSpPr>
          <p:spPr>
            <a:xfrm>
              <a:off x="6200915" y="3647347"/>
              <a:ext cx="151439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+mj-lt"/>
                </a:rPr>
                <a:t>GitHub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EF03004-FE29-7AD9-0A5B-6D14A212130E}"/>
                </a:ext>
              </a:extLst>
            </p:cNvPr>
            <p:cNvSpPr txBox="1"/>
            <p:nvPr/>
          </p:nvSpPr>
          <p:spPr>
            <a:xfrm>
              <a:off x="6360932" y="3915697"/>
              <a:ext cx="117717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1"/>
                  </a:solidFill>
                </a:rPr>
                <a:t>https://github.com/nblakkanesser/MADS_Capstone</a:t>
              </a:r>
              <a:endParaRPr lang="en-US" sz="1000" b="1" dirty="0">
                <a:solidFill>
                  <a:schemeClr val="accent1"/>
                </a:solidFill>
              </a:endParaRPr>
            </a:p>
          </p:txBody>
        </p:sp>
        <p:pic>
          <p:nvPicPr>
            <p:cNvPr id="109" name="Picture 8" descr="Github - Github Icon - CleanPNG / KissPNG">
              <a:extLst>
                <a:ext uri="{FF2B5EF4-FFF2-40B4-BE49-F238E27FC236}">
                  <a16:creationId xmlns:a16="http://schemas.microsoft.com/office/drawing/2014/main" id="{6B576ABB-8976-4B60-C09A-1AF49D11062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0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ackgroundRemoval t="6731" b="95385" l="10000" r="90000">
                          <a14:foregroundMark x1="46444" y1="6923" x2="46444" y2="6923"/>
                          <a14:foregroundMark x1="40889" y1="90962" x2="40889" y2="90962"/>
                          <a14:foregroundMark x1="61444" y1="93077" x2="61444" y2="93077"/>
                          <a14:foregroundMark x1="41556" y1="95192" x2="41556" y2="95192"/>
                          <a14:foregroundMark x1="58222" y1="95385" x2="58222" y2="95385"/>
                          <a14:backgroundMark x1="39889" y1="82115" x2="39889" y2="8211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23" r="16391"/>
            <a:stretch/>
          </p:blipFill>
          <p:spPr bwMode="auto">
            <a:xfrm>
              <a:off x="6280184" y="3667884"/>
              <a:ext cx="270159" cy="2544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5C2D46F-F76B-CC20-CDE5-0DB388E193B2}"/>
              </a:ext>
            </a:extLst>
          </p:cNvPr>
          <p:cNvSpPr/>
          <p:nvPr/>
        </p:nvSpPr>
        <p:spPr>
          <a:xfrm>
            <a:off x="3875489" y="7492423"/>
            <a:ext cx="222302" cy="23229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D28959-5D5C-7FE2-3078-443E8684F75E}"/>
              </a:ext>
            </a:extLst>
          </p:cNvPr>
          <p:cNvSpPr/>
          <p:nvPr/>
        </p:nvSpPr>
        <p:spPr>
          <a:xfrm>
            <a:off x="3915607" y="7498151"/>
            <a:ext cx="3617238" cy="23172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9801E58-97C1-1BA9-CE8A-3DC0125B291F}"/>
              </a:ext>
            </a:extLst>
          </p:cNvPr>
          <p:cNvGrpSpPr/>
          <p:nvPr/>
        </p:nvGrpSpPr>
        <p:grpSpPr>
          <a:xfrm>
            <a:off x="3915608" y="7492422"/>
            <a:ext cx="1835549" cy="2298762"/>
            <a:chOff x="1797523" y="3036239"/>
            <a:chExt cx="1835549" cy="2298762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1B91271-2857-BF00-2301-54308BFE8EB9}"/>
                </a:ext>
              </a:extLst>
            </p:cNvPr>
            <p:cNvSpPr txBox="1"/>
            <p:nvPr/>
          </p:nvSpPr>
          <p:spPr>
            <a:xfrm>
              <a:off x="1797523" y="3036239"/>
              <a:ext cx="1835549" cy="30777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  <a:latin typeface="+mj-lt"/>
                </a:rPr>
                <a:t>Fine-Tuned GPT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8789F0-685D-54F3-AD6D-FB9F654AD541}"/>
                </a:ext>
              </a:extLst>
            </p:cNvPr>
            <p:cNvSpPr txBox="1"/>
            <p:nvPr/>
          </p:nvSpPr>
          <p:spPr>
            <a:xfrm>
              <a:off x="1861386" y="3427802"/>
              <a:ext cx="1751065" cy="17554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The NPS API documentation and URL structure did not lend itself to easy interpretation by typical chatbot models. The team explored fine-tuning GPT models to create the parameters for NPS API calls based on a user query. </a:t>
              </a: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noProof="1">
                <a:solidFill>
                  <a:schemeClr val="bg1"/>
                </a:solidFill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0DBF6B8-8F8E-D524-FCFB-E5A1FABA0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1812721" y="4388793"/>
              <a:ext cx="1799729" cy="946208"/>
            </a:xfrm>
            <a:prstGeom prst="rect">
              <a:avLst/>
            </a:prstGeom>
          </p:spPr>
        </p:pic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FB8C4578-58A6-447F-A5FF-C37752CCAE55}"/>
              </a:ext>
            </a:extLst>
          </p:cNvPr>
          <p:cNvSpPr txBox="1"/>
          <p:nvPr/>
        </p:nvSpPr>
        <p:spPr>
          <a:xfrm>
            <a:off x="5739591" y="7495649"/>
            <a:ext cx="1793253" cy="307777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  <a:latin typeface="+mj-lt"/>
              </a:rPr>
              <a:t>FLAN-T5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503C55-AC76-E4A9-F64C-05698A8D17B3}"/>
              </a:ext>
            </a:extLst>
          </p:cNvPr>
          <p:cNvSpPr/>
          <p:nvPr/>
        </p:nvSpPr>
        <p:spPr>
          <a:xfrm>
            <a:off x="5733819" y="7469612"/>
            <a:ext cx="45719" cy="234829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65829BE-EC75-A76A-FA6F-87C98FA8D6A3}"/>
              </a:ext>
            </a:extLst>
          </p:cNvPr>
          <p:cNvGrpSpPr/>
          <p:nvPr/>
        </p:nvGrpSpPr>
        <p:grpSpPr>
          <a:xfrm>
            <a:off x="3653814" y="4653808"/>
            <a:ext cx="3864094" cy="2798656"/>
            <a:chOff x="3653814" y="4653808"/>
            <a:chExt cx="3864094" cy="2798656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26217BCB-F42D-A7CB-AD9A-E3DBE5847A96}"/>
                </a:ext>
              </a:extLst>
            </p:cNvPr>
            <p:cNvSpPr/>
            <p:nvPr/>
          </p:nvSpPr>
          <p:spPr>
            <a:xfrm>
              <a:off x="6347929" y="4773034"/>
              <a:ext cx="1169979" cy="1014288"/>
            </a:xfrm>
            <a:prstGeom prst="roundRect">
              <a:avLst/>
            </a:prstGeom>
            <a:solidFill>
              <a:srgbClr val="DBE8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a:endParaRP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49800B09-6E59-1B5E-8C78-343E56BA6C72}"/>
                </a:ext>
              </a:extLst>
            </p:cNvPr>
            <p:cNvGrpSpPr/>
            <p:nvPr/>
          </p:nvGrpSpPr>
          <p:grpSpPr>
            <a:xfrm>
              <a:off x="3653814" y="4653808"/>
              <a:ext cx="3861205" cy="2798656"/>
              <a:chOff x="3343880" y="3886901"/>
              <a:chExt cx="3861205" cy="2798656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721F412C-52E1-41CC-9338-529ED7464434}"/>
                  </a:ext>
                </a:extLst>
              </p:cNvPr>
              <p:cNvGrpSpPr/>
              <p:nvPr/>
            </p:nvGrpSpPr>
            <p:grpSpPr>
              <a:xfrm>
                <a:off x="3343880" y="3886901"/>
                <a:ext cx="3861205" cy="2798656"/>
                <a:chOff x="3343880" y="-151699"/>
                <a:chExt cx="3861205" cy="2798656"/>
              </a:xfrm>
            </p:grpSpPr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652101FE-8FCB-B3F5-954F-EF6F125E8744}"/>
                    </a:ext>
                  </a:extLst>
                </p:cNvPr>
                <p:cNvSpPr/>
                <p:nvPr/>
              </p:nvSpPr>
              <p:spPr>
                <a:xfrm>
                  <a:off x="6035106" y="-32473"/>
                  <a:ext cx="1169979" cy="1014288"/>
                </a:xfrm>
                <a:prstGeom prst="roundRect">
                  <a:avLst/>
                </a:prstGeom>
                <a:solidFill>
                  <a:srgbClr val="5C3E00">
                    <a:alpha val="6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</a:endParaRPr>
                </a:p>
              </p:txBody>
            </p:sp>
            <p:graphicFrame>
              <p:nvGraphicFramePr>
                <p:cNvPr id="15" name="Chart 14">
                  <a:extLst>
                    <a:ext uri="{FF2B5EF4-FFF2-40B4-BE49-F238E27FC236}">
                      <a16:creationId xmlns:a16="http://schemas.microsoft.com/office/drawing/2014/main" id="{800FAAB9-4B4A-9FD5-E4E0-FEB8D5D07866}"/>
                    </a:ext>
                  </a:extLst>
                </p:cNvPr>
                <p:cNvGraphicFramePr>
                  <a:graphicFrameLocks/>
                </p:cNvGraphicFramePr>
                <p:nvPr/>
              </p:nvGraphicFramePr>
              <p:xfrm>
                <a:off x="3343880" y="-151699"/>
                <a:ext cx="3853589" cy="2798656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3"/>
                </a:graphicData>
              </a:graphic>
            </p:graphicFrame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EAF40BF-6CAB-4F00-BD96-FA6E64E38665}"/>
                  </a:ext>
                </a:extLst>
              </p:cNvPr>
              <p:cNvSpPr txBox="1"/>
              <p:nvPr/>
            </p:nvSpPr>
            <p:spPr>
              <a:xfrm>
                <a:off x="3381980" y="4347078"/>
                <a:ext cx="31625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+mj-lt"/>
                  </a:rPr>
                  <a:t>Recreational Visits 2023</a:t>
                </a:r>
              </a:p>
            </p:txBody>
          </p:sp>
        </p:grp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0C35CCC5-1431-E880-A8AA-C2F7B72C8CBA}"/>
              </a:ext>
            </a:extLst>
          </p:cNvPr>
          <p:cNvSpPr txBox="1"/>
          <p:nvPr/>
        </p:nvSpPr>
        <p:spPr>
          <a:xfrm>
            <a:off x="5995436" y="7962214"/>
            <a:ext cx="1404000" cy="2758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72E8BDC-963B-4314-A5C6-F387147AE54C}"/>
              </a:ext>
            </a:extLst>
          </p:cNvPr>
          <p:cNvSpPr txBox="1"/>
          <p:nvPr/>
        </p:nvSpPr>
        <p:spPr>
          <a:xfrm>
            <a:off x="1866667" y="5713903"/>
            <a:ext cx="1403610" cy="16151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Evaluation methodology</a:t>
            </a:r>
          </a:p>
          <a:p>
            <a:endParaRPr lang="en-US" sz="900" noProof="1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0EAA1AA-ACD2-4264-8772-16CBB14395ED}"/>
              </a:ext>
            </a:extLst>
          </p:cNvPr>
          <p:cNvSpPr txBox="1"/>
          <p:nvPr/>
        </p:nvSpPr>
        <p:spPr>
          <a:xfrm>
            <a:off x="5959333" y="8737147"/>
            <a:ext cx="1404000" cy="50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C25272-5E17-F105-1658-8D56E4BF21E1}"/>
              </a:ext>
            </a:extLst>
          </p:cNvPr>
          <p:cNvSpPr/>
          <p:nvPr/>
        </p:nvSpPr>
        <p:spPr>
          <a:xfrm>
            <a:off x="242276" y="7497695"/>
            <a:ext cx="3635675" cy="23202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5089DF9-04ED-86AB-944F-1434F44DBAEA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754259" y="4066686"/>
            <a:ext cx="858530" cy="682422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9F266DA4-7424-920A-51DC-266BECBDDD96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51166" y="1241844"/>
            <a:ext cx="3375502" cy="1946335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44F4009F-5DC7-C900-4F76-BF06A72ADA74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43546" y="3221065"/>
            <a:ext cx="1514264" cy="42155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CCA4B1-814C-1E41-6AD0-32BE979E73CB}"/>
              </a:ext>
            </a:extLst>
          </p:cNvPr>
          <p:cNvPicPr>
            <a:picLocks noChangeAspect="1"/>
          </p:cNvPicPr>
          <p:nvPr/>
        </p:nvPicPr>
        <p:blipFill rotWithShape="1">
          <a:blip r:embed="rId27"/>
          <a:srcRect t="4129"/>
          <a:stretch/>
        </p:blipFill>
        <p:spPr>
          <a:xfrm>
            <a:off x="242583" y="1252255"/>
            <a:ext cx="3378352" cy="1934702"/>
          </a:xfrm>
          <a:prstGeom prst="rect">
            <a:avLst/>
          </a:prstGeom>
        </p:spPr>
      </p:pic>
      <p:pic>
        <p:nvPicPr>
          <p:cNvPr id="1028" name="Picture 4" descr="National Park Service">
            <a:extLst>
              <a:ext uri="{FF2B5EF4-FFF2-40B4-BE49-F238E27FC236}">
                <a16:creationId xmlns:a16="http://schemas.microsoft.com/office/drawing/2014/main" id="{50BAFCDE-27F8-6F4B-B2C8-FB67A4579B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 bwMode="auto">
          <a:xfrm>
            <a:off x="266579" y="246984"/>
            <a:ext cx="1215081" cy="121508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44C2F9E-CCF0-A046-04DC-DB3B52649CD1}"/>
              </a:ext>
            </a:extLst>
          </p:cNvPr>
          <p:cNvSpPr txBox="1"/>
          <p:nvPr/>
        </p:nvSpPr>
        <p:spPr>
          <a:xfrm>
            <a:off x="198045" y="7459588"/>
            <a:ext cx="31625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API Parameter 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r>
              <a:rPr lang="en-US" sz="1200" dirty="0">
                <a:solidFill>
                  <a:schemeClr val="bg1"/>
                </a:solidFill>
                <a:latin typeface="+mj-lt"/>
              </a:rPr>
              <a:t>Prediction Accuracy</a:t>
            </a:r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C3476443-D81B-17AA-5EC4-F6E1729BBE8B}"/>
              </a:ext>
            </a:extLst>
          </p:cNvPr>
          <p:cNvGraphicFramePr>
            <a:graphicFrameLocks/>
          </p:cNvGraphicFramePr>
          <p:nvPr/>
        </p:nvGraphicFramePr>
        <p:xfrm>
          <a:off x="167263" y="7532332"/>
          <a:ext cx="3844777" cy="23498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9"/>
          </a:graphicData>
        </a:graphic>
      </p:graphicFrame>
      <p:sp>
        <p:nvSpPr>
          <p:cNvPr id="40" name="AutoShape 4" descr="Brand assets - Hugging Face">
            <a:extLst>
              <a:ext uri="{FF2B5EF4-FFF2-40B4-BE49-F238E27FC236}">
                <a16:creationId xmlns:a16="http://schemas.microsoft.com/office/drawing/2014/main" id="{CF06C507-8735-58A4-F705-0A1A72608D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3800" y="4876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E0E9059C-C0DC-6D6C-71DA-70F08AE2A804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41777" y="3223516"/>
            <a:ext cx="1507863" cy="423607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705D59F-775C-3038-3FD4-A5CB8CDF3378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6440854" y="2201943"/>
            <a:ext cx="1056651" cy="105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968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>
            <a:extLst>
              <a:ext uri="{FF2B5EF4-FFF2-40B4-BE49-F238E27FC236}">
                <a16:creationId xmlns:a16="http://schemas.microsoft.com/office/drawing/2014/main" id="{8A6CFBE3-C564-621E-D86F-8393D0918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336" y="3268555"/>
            <a:ext cx="872983" cy="695546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C064FC18-EADC-0DE5-AB17-653DD2EFA37C}"/>
              </a:ext>
            </a:extLst>
          </p:cNvPr>
          <p:cNvGrpSpPr/>
          <p:nvPr/>
        </p:nvGrpSpPr>
        <p:grpSpPr>
          <a:xfrm>
            <a:off x="4560967" y="3066113"/>
            <a:ext cx="1357337" cy="1385340"/>
            <a:chOff x="1979259" y="3440671"/>
            <a:chExt cx="1357337" cy="138534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90DD995-58B4-9DBB-5A21-37942EE1A2FA}"/>
                </a:ext>
              </a:extLst>
            </p:cNvPr>
            <p:cNvSpPr txBox="1"/>
            <p:nvPr/>
          </p:nvSpPr>
          <p:spPr>
            <a:xfrm>
              <a:off x="2059237" y="3440671"/>
              <a:ext cx="1172583" cy="10018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0500"/>
                </a:lnSpc>
              </a:pP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82</a:t>
              </a:r>
              <a:r>
                <a:rPr lang="en-US" sz="3200" b="1" spc="-150" dirty="0">
                  <a:solidFill>
                    <a:schemeClr val="accent2"/>
                  </a:solidFill>
                  <a:latin typeface="+mj-lt"/>
                </a:rPr>
                <a:t>k</a:t>
              </a: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D59C7A-0318-78B0-9283-163B722282EB}"/>
                </a:ext>
              </a:extLst>
            </p:cNvPr>
            <p:cNvSpPr txBox="1"/>
            <p:nvPr/>
          </p:nvSpPr>
          <p:spPr>
            <a:xfrm>
              <a:off x="1979259" y="4364346"/>
              <a:ext cx="135733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spc="-150" dirty="0">
                  <a:solidFill>
                    <a:schemeClr val="accent2"/>
                  </a:solidFill>
                  <a:latin typeface="+mj-lt"/>
                </a:rPr>
                <a:t>Queries</a:t>
              </a:r>
              <a:endParaRPr lang="en-US" dirty="0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54F71022-9A74-F378-D729-24A9829E6E74}"/>
              </a:ext>
            </a:extLst>
          </p:cNvPr>
          <p:cNvSpPr/>
          <p:nvPr/>
        </p:nvSpPr>
        <p:spPr>
          <a:xfrm>
            <a:off x="1792135" y="3512062"/>
            <a:ext cx="1828800" cy="15483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60877E-C79E-64CD-A1E8-7444C8698C91}"/>
              </a:ext>
            </a:extLst>
          </p:cNvPr>
          <p:cNvSpPr/>
          <p:nvPr/>
        </p:nvSpPr>
        <p:spPr>
          <a:xfrm>
            <a:off x="3674784" y="5108554"/>
            <a:ext cx="3853589" cy="23280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3B407C3-F5FA-B7A1-1F16-046EAF8A08D3}"/>
              </a:ext>
            </a:extLst>
          </p:cNvPr>
          <p:cNvSpPr/>
          <p:nvPr/>
        </p:nvSpPr>
        <p:spPr>
          <a:xfrm rot="16200000">
            <a:off x="5549998" y="5544048"/>
            <a:ext cx="87714" cy="388809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7E32E9-8361-C08B-35ED-4C79EF679E63}"/>
              </a:ext>
            </a:extLst>
          </p:cNvPr>
          <p:cNvSpPr/>
          <p:nvPr/>
        </p:nvSpPr>
        <p:spPr>
          <a:xfrm>
            <a:off x="235926" y="7496147"/>
            <a:ext cx="3631941" cy="23152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B461EB-8816-341C-6776-C446B3AD1C78}"/>
              </a:ext>
            </a:extLst>
          </p:cNvPr>
          <p:cNvSpPr txBox="1"/>
          <p:nvPr/>
        </p:nvSpPr>
        <p:spPr>
          <a:xfrm>
            <a:off x="1797136" y="3076179"/>
            <a:ext cx="182880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E3E5E6-573C-AC2D-3734-D764325C5830}"/>
              </a:ext>
            </a:extLst>
          </p:cNvPr>
          <p:cNvGrpSpPr/>
          <p:nvPr/>
        </p:nvGrpSpPr>
        <p:grpSpPr>
          <a:xfrm>
            <a:off x="4317645" y="2709280"/>
            <a:ext cx="1357337" cy="1385340"/>
            <a:chOff x="1979259" y="3440671"/>
            <a:chExt cx="1357337" cy="1385340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9D7F3CC-0927-4309-8780-07862B295094}"/>
                </a:ext>
              </a:extLst>
            </p:cNvPr>
            <p:cNvSpPr txBox="1"/>
            <p:nvPr/>
          </p:nvSpPr>
          <p:spPr>
            <a:xfrm>
              <a:off x="2059237" y="3440671"/>
              <a:ext cx="1172583" cy="10018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0500"/>
                </a:lnSpc>
              </a:pP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82</a:t>
              </a:r>
              <a:r>
                <a:rPr lang="en-US" sz="3200" b="1" spc="-150" dirty="0">
                  <a:solidFill>
                    <a:schemeClr val="accent2"/>
                  </a:solidFill>
                  <a:latin typeface="+mj-lt"/>
                </a:rPr>
                <a:t>k</a:t>
              </a: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4692157-A406-37E1-0BCE-5ED54D74D482}"/>
                </a:ext>
              </a:extLst>
            </p:cNvPr>
            <p:cNvSpPr txBox="1"/>
            <p:nvPr/>
          </p:nvSpPr>
          <p:spPr>
            <a:xfrm>
              <a:off x="1979259" y="4364346"/>
              <a:ext cx="135733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spc="-150" dirty="0">
                  <a:solidFill>
                    <a:schemeClr val="accent2"/>
                  </a:solidFill>
                  <a:latin typeface="+mj-lt"/>
                </a:rPr>
                <a:t>Queries</a:t>
              </a:r>
              <a:endParaRPr lang="en-US" dirty="0"/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EB385227-F6D0-ED84-9672-91E79BEECB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12" r="1733"/>
          <a:stretch/>
        </p:blipFill>
        <p:spPr>
          <a:xfrm>
            <a:off x="3725711" y="1298644"/>
            <a:ext cx="2680132" cy="36793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B3A6FDA-B378-498D-834A-AD13D56B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 Resume</a:t>
            </a:r>
          </a:p>
        </p:txBody>
      </p:sp>
      <p:pic>
        <p:nvPicPr>
          <p:cNvPr id="137" name="Graphic 136" descr="Icon Map and Location">
            <a:extLst>
              <a:ext uri="{FF2B5EF4-FFF2-40B4-BE49-F238E27FC236}">
                <a16:creationId xmlns:a16="http://schemas.microsoft.com/office/drawing/2014/main" id="{0960335E-DCB4-4825-B3B1-3C310CE24F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7949" y="3538048"/>
            <a:ext cx="315208" cy="3291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196966-5C2E-478E-8624-ABDD09B3FB30}"/>
              </a:ext>
            </a:extLst>
          </p:cNvPr>
          <p:cNvSpPr txBox="1"/>
          <p:nvPr/>
        </p:nvSpPr>
        <p:spPr>
          <a:xfrm>
            <a:off x="1548130" y="423351"/>
            <a:ext cx="397764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000" b="1" spc="-150" dirty="0">
                <a:solidFill>
                  <a:schemeClr val="accent1"/>
                </a:solidFill>
                <a:latin typeface="+mj-lt"/>
              </a:rPr>
              <a:t>Park Pal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0231B0-CD8C-4D6D-A41F-A5F1F1414FC9}"/>
              </a:ext>
            </a:extLst>
          </p:cNvPr>
          <p:cNvSpPr txBox="1"/>
          <p:nvPr/>
        </p:nvSpPr>
        <p:spPr>
          <a:xfrm>
            <a:off x="1548130" y="792871"/>
            <a:ext cx="39776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GPT Enabled Chatbot</a:t>
            </a:r>
          </a:p>
        </p:txBody>
      </p:sp>
      <p:pic>
        <p:nvPicPr>
          <p:cNvPr id="9" name="Picture 8" descr="QR code">
            <a:extLst>
              <a:ext uri="{FF2B5EF4-FFF2-40B4-BE49-F238E27FC236}">
                <a16:creationId xmlns:a16="http://schemas.microsoft.com/office/drawing/2014/main" id="{E1C55547-2FA2-4903-8FF8-1836E53DE1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834" y="2188853"/>
            <a:ext cx="695051" cy="69505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7A25968-C5DF-565A-F866-97DB5FFBB9AA}"/>
              </a:ext>
            </a:extLst>
          </p:cNvPr>
          <p:cNvSpPr txBox="1"/>
          <p:nvPr/>
        </p:nvSpPr>
        <p:spPr>
          <a:xfrm rot="1636630">
            <a:off x="6429374" y="1354573"/>
            <a:ext cx="1074781" cy="714107"/>
          </a:xfrm>
          <a:prstGeom prst="wedgeEllipseCallout">
            <a:avLst>
              <a:gd name="adj1" fmla="val -73765"/>
              <a:gd name="adj2" fmla="val 14364"/>
            </a:avLst>
          </a:prstGeom>
          <a:solidFill>
            <a:schemeClr val="accent4">
              <a:lumMod val="50000"/>
              <a:alpha val="69804"/>
            </a:schemeClr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2"/>
                </a:solidFill>
                <a:latin typeface="+mj-lt"/>
              </a:rPr>
              <a:t>Chat with </a:t>
            </a:r>
          </a:p>
          <a:p>
            <a:pPr algn="ctr"/>
            <a:r>
              <a:rPr lang="en-US" sz="900" b="1" dirty="0">
                <a:solidFill>
                  <a:schemeClr val="bg2"/>
                </a:solidFill>
                <a:latin typeface="+mj-lt"/>
              </a:rPr>
              <a:t>Park Pal Today!</a:t>
            </a:r>
            <a:endParaRPr lang="en-US" sz="1200" b="1" dirty="0">
              <a:solidFill>
                <a:schemeClr val="bg2"/>
              </a:solidFill>
              <a:latin typeface="+mj-lt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136F84-8816-BCD5-D55B-389718F4BCA8}"/>
              </a:ext>
            </a:extLst>
          </p:cNvPr>
          <p:cNvGrpSpPr/>
          <p:nvPr/>
        </p:nvGrpSpPr>
        <p:grpSpPr>
          <a:xfrm>
            <a:off x="4673750" y="394440"/>
            <a:ext cx="1713847" cy="734663"/>
            <a:chOff x="85553" y="1668519"/>
            <a:chExt cx="1713847" cy="73466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A199F04-619B-662C-B577-048A6E482974}"/>
                </a:ext>
              </a:extLst>
            </p:cNvPr>
            <p:cNvSpPr txBox="1"/>
            <p:nvPr/>
          </p:nvSpPr>
          <p:spPr>
            <a:xfrm>
              <a:off x="246401" y="1668519"/>
              <a:ext cx="150677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+mj-lt"/>
                </a:rPr>
                <a:t>Collaborators</a:t>
              </a:r>
            </a:p>
          </p:txBody>
        </p:sp>
        <p:pic>
          <p:nvPicPr>
            <p:cNvPr id="7" name="Graphic 6" descr="Hiker icon">
              <a:extLst>
                <a:ext uri="{FF2B5EF4-FFF2-40B4-BE49-F238E27FC236}">
                  <a16:creationId xmlns:a16="http://schemas.microsoft.com/office/drawing/2014/main" id="{197056E8-F093-46AB-89E7-7E26124ED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flipH="1">
              <a:off x="85553" y="1673810"/>
              <a:ext cx="281167" cy="281167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413694A-DB8C-C369-BEF5-36BE30E50A0C}"/>
                </a:ext>
              </a:extLst>
            </p:cNvPr>
            <p:cNvSpPr txBox="1"/>
            <p:nvPr/>
          </p:nvSpPr>
          <p:spPr>
            <a:xfrm>
              <a:off x="379751" y="1895351"/>
              <a:ext cx="141964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1"/>
                  </a:solidFill>
                </a:rPr>
                <a:t>Nicole </a:t>
              </a:r>
              <a:r>
                <a:rPr lang="en-US" sz="900" b="1" dirty="0" err="1">
                  <a:solidFill>
                    <a:schemeClr val="accent1"/>
                  </a:solidFill>
                </a:rPr>
                <a:t>Blakkan-Esser</a:t>
              </a:r>
              <a:endParaRPr lang="en-US" sz="900" b="1" dirty="0">
                <a:solidFill>
                  <a:schemeClr val="accent1"/>
                </a:solidFill>
              </a:endParaRPr>
            </a:p>
            <a:p>
              <a:r>
                <a:rPr lang="en-US" sz="900" b="1" dirty="0" err="1">
                  <a:solidFill>
                    <a:schemeClr val="accent1"/>
                  </a:solidFill>
                </a:rPr>
                <a:t>Lauralyn</a:t>
              </a:r>
              <a:r>
                <a:rPr lang="en-US" sz="900" b="1" dirty="0">
                  <a:solidFill>
                    <a:schemeClr val="accent1"/>
                  </a:solidFill>
                </a:rPr>
                <a:t> Curry-Leech Courtney Gibson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A0269E9-7B45-B8C3-9854-AA26482ED34D}"/>
              </a:ext>
            </a:extLst>
          </p:cNvPr>
          <p:cNvSpPr txBox="1"/>
          <p:nvPr/>
        </p:nvSpPr>
        <p:spPr>
          <a:xfrm>
            <a:off x="588208" y="3422519"/>
            <a:ext cx="11725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Project </a:t>
            </a:r>
          </a:p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Roadmap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C1DA6E0-7BC1-E36D-6000-4D61CA2835BA}"/>
              </a:ext>
            </a:extLst>
          </p:cNvPr>
          <p:cNvSpPr/>
          <p:nvPr/>
        </p:nvSpPr>
        <p:spPr>
          <a:xfrm>
            <a:off x="311669" y="6235158"/>
            <a:ext cx="1373568" cy="1146155"/>
          </a:xfrm>
          <a:prstGeom prst="roundRect">
            <a:avLst/>
          </a:pr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Host Park Pal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US" sz="1050" dirty="0">
                <a:solidFill>
                  <a:schemeClr val="accent1"/>
                </a:solidFill>
                <a:latin typeface="+mj-lt"/>
              </a:rPr>
              <a:t> 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EB9F799-8A60-4875-6208-0D17EDFEC954}"/>
              </a:ext>
            </a:extLst>
          </p:cNvPr>
          <p:cNvSpPr/>
          <p:nvPr/>
        </p:nvSpPr>
        <p:spPr>
          <a:xfrm>
            <a:off x="311669" y="5119095"/>
            <a:ext cx="1367189" cy="74882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1"/>
                </a:solidFill>
                <a:latin typeface="+mj-lt"/>
              </a:rPr>
              <a:t>Train LLM &amp; NLP Models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FBE0CBE-AE2E-DEB1-3AA0-DEE67B48E556}"/>
              </a:ext>
            </a:extLst>
          </p:cNvPr>
          <p:cNvSpPr/>
          <p:nvPr/>
        </p:nvSpPr>
        <p:spPr>
          <a:xfrm>
            <a:off x="317717" y="4119605"/>
            <a:ext cx="1367188" cy="64770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Prepare </a:t>
            </a:r>
          </a:p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Synthetic Data</a:t>
            </a:r>
          </a:p>
          <a:p>
            <a:pPr algn="ctr"/>
            <a:endParaRPr lang="en-US" sz="1050" b="1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53" name="Picture 10" descr="Python - Python Logo - CleanPNG / KissPNG">
            <a:extLst>
              <a:ext uri="{FF2B5EF4-FFF2-40B4-BE49-F238E27FC236}">
                <a16:creationId xmlns:a16="http://schemas.microsoft.com/office/drawing/2014/main" id="{40DECA7E-C5A6-4913-16AC-DC7A115C8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7927" b="89024" l="9416" r="89610">
                        <a14:foregroundMark x1="53571" y1="8537" x2="53571" y2="8537"/>
                        <a14:foregroundMark x1="50649" y1="7927" x2="50649" y2="7927"/>
                        <a14:backgroundMark x1="50000" y1="43293" x2="50000" y2="43293"/>
                        <a14:backgroundMark x1="41558" y1="45732" x2="41558" y2="45732"/>
                        <a14:backgroundMark x1="57143" y1="64634" x2="57143" y2="64634"/>
                        <a14:backgroundMark x1="56494" y1="74390" x2="56494" y2="743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46" y="4418055"/>
            <a:ext cx="751427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2" descr="Openai png images | PNGWing">
            <a:extLst>
              <a:ext uri="{FF2B5EF4-FFF2-40B4-BE49-F238E27FC236}">
                <a16:creationId xmlns:a16="http://schemas.microsoft.com/office/drawing/2014/main" id="{9B033876-DBF8-6D71-DA81-F82F3E460F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3667" b="95333" l="10000" r="90000">
                        <a14:foregroundMark x1="49022" y1="3667" x2="49022" y2="3667"/>
                        <a14:foregroundMark x1="48913" y1="95333" x2="48913" y2="9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389" r="33222"/>
          <a:stretch/>
        </p:blipFill>
        <p:spPr bwMode="auto">
          <a:xfrm>
            <a:off x="427620" y="5452735"/>
            <a:ext cx="409562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2" descr="Natural language processing - Free electronics icons">
            <a:extLst>
              <a:ext uri="{FF2B5EF4-FFF2-40B4-BE49-F238E27FC236}">
                <a16:creationId xmlns:a16="http://schemas.microsoft.com/office/drawing/2014/main" id="{FB593177-AD76-B21C-7C67-E41E4050A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432" y="5368649"/>
            <a:ext cx="484840" cy="48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4" descr="Amazon aws logo, png | PNGWing">
            <a:extLst>
              <a:ext uri="{FF2B5EF4-FFF2-40B4-BE49-F238E27FC236}">
                <a16:creationId xmlns:a16="http://schemas.microsoft.com/office/drawing/2014/main" id="{C20D14E9-7429-897E-3122-ADFF162BB1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>
                        <a14:foregroundMark x1="32222" y1="38333" x2="32222" y2="38333"/>
                        <a14:foregroundMark x1="69444" y1="36944" x2="69444" y2="36944"/>
                        <a14:foregroundMark x1="70000" y1="65278" x2="70000" y2="65278"/>
                        <a14:foregroundMark x1="81667" y1="59722" x2="81667" y2="597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111" t="27364" r="13750" b="25334"/>
          <a:stretch/>
        </p:blipFill>
        <p:spPr bwMode="auto">
          <a:xfrm>
            <a:off x="776034" y="6576558"/>
            <a:ext cx="480696" cy="31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6" descr="Aws Lambda - Amazon Logo - CleanPNG / KissPNG">
            <a:extLst>
              <a:ext uri="{FF2B5EF4-FFF2-40B4-BE49-F238E27FC236}">
                <a16:creationId xmlns:a16="http://schemas.microsoft.com/office/drawing/2014/main" id="{DB904853-EF70-BD4C-B4E5-95B405F32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9111" r="92667">
                        <a14:foregroundMark x1="92667" y1="82396" x2="92667" y2="82396"/>
                        <a14:foregroundMark x1="9111" y1="86667" x2="9111" y2="8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62" y="6853868"/>
            <a:ext cx="505719" cy="51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8" descr="Amazon S3 - Amazon Logo - CleanPNG / KissPNG">
            <a:extLst>
              <a:ext uri="{FF2B5EF4-FFF2-40B4-BE49-F238E27FC236}">
                <a16:creationId xmlns:a16="http://schemas.microsoft.com/office/drawing/2014/main" id="{7E50DEDD-A22A-E87A-72C9-636543609C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789" t="11824" r="31078" b="13349"/>
          <a:stretch/>
        </p:blipFill>
        <p:spPr bwMode="auto">
          <a:xfrm>
            <a:off x="1256773" y="6875133"/>
            <a:ext cx="430905" cy="50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Arrow: Down 59">
            <a:extLst>
              <a:ext uri="{FF2B5EF4-FFF2-40B4-BE49-F238E27FC236}">
                <a16:creationId xmlns:a16="http://schemas.microsoft.com/office/drawing/2014/main" id="{EBC73530-B553-F636-D15B-F36E5D1138FC}"/>
              </a:ext>
            </a:extLst>
          </p:cNvPr>
          <p:cNvSpPr/>
          <p:nvPr/>
        </p:nvSpPr>
        <p:spPr>
          <a:xfrm>
            <a:off x="814621" y="4786384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F22ABF95-6D82-AC88-30D0-54A8E916E3FB}"/>
              </a:ext>
            </a:extLst>
          </p:cNvPr>
          <p:cNvSpPr/>
          <p:nvPr/>
        </p:nvSpPr>
        <p:spPr>
          <a:xfrm>
            <a:off x="826054" y="5888921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5BBFEFF-A39B-B1E9-8443-1BE779E8B45B}"/>
              </a:ext>
            </a:extLst>
          </p:cNvPr>
          <p:cNvCxnSpPr>
            <a:cxnSpLocks/>
            <a:stCxn id="57" idx="2"/>
            <a:endCxn id="59" idx="1"/>
          </p:cNvCxnSpPr>
          <p:nvPr/>
        </p:nvCxnSpPr>
        <p:spPr>
          <a:xfrm>
            <a:off x="1016382" y="6887452"/>
            <a:ext cx="240391" cy="238549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5661005-45AF-9CE2-C26F-0B25E8693CBD}"/>
              </a:ext>
            </a:extLst>
          </p:cNvPr>
          <p:cNvCxnSpPr>
            <a:cxnSpLocks/>
          </p:cNvCxnSpPr>
          <p:nvPr/>
        </p:nvCxnSpPr>
        <p:spPr>
          <a:xfrm flipH="1">
            <a:off x="736229" y="6885822"/>
            <a:ext cx="275783" cy="237744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38C92AA-E76F-5FA1-25EB-FA3D999972D0}"/>
              </a:ext>
            </a:extLst>
          </p:cNvPr>
          <p:cNvSpPr txBox="1"/>
          <p:nvPr/>
        </p:nvSpPr>
        <p:spPr>
          <a:xfrm>
            <a:off x="243652" y="3268555"/>
            <a:ext cx="1505705" cy="4185761"/>
          </a:xfrm>
          <a:prstGeom prst="rect">
            <a:avLst/>
          </a:prstGeom>
          <a:solidFill>
            <a:schemeClr val="accent1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DFAE1DC-3EAF-8F59-EA31-C15C50BFA33F}"/>
              </a:ext>
            </a:extLst>
          </p:cNvPr>
          <p:cNvSpPr txBox="1"/>
          <p:nvPr/>
        </p:nvSpPr>
        <p:spPr>
          <a:xfrm>
            <a:off x="240986" y="3171290"/>
            <a:ext cx="3408822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A89F32A-A554-4958-3EC8-E20C2450FC0B}"/>
              </a:ext>
            </a:extLst>
          </p:cNvPr>
          <p:cNvSpPr txBox="1"/>
          <p:nvPr/>
        </p:nvSpPr>
        <p:spPr>
          <a:xfrm>
            <a:off x="1911129" y="3541610"/>
            <a:ext cx="1700299" cy="5906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Synthetic queries were developed to represent questions that users may ask in association with five NPS API endpoint. </a:t>
            </a: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noProof="1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9F938FD-6A13-C577-E29D-3145BACE8D41}"/>
              </a:ext>
            </a:extLst>
          </p:cNvPr>
          <p:cNvSpPr txBox="1"/>
          <p:nvPr/>
        </p:nvSpPr>
        <p:spPr>
          <a:xfrm>
            <a:off x="1824738" y="4022585"/>
            <a:ext cx="106036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The team used an 80/20 split to create test &amp; validation data. Separate queries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F4C6C33-D5C6-3910-64CA-5A3DB139DEFA}"/>
              </a:ext>
            </a:extLst>
          </p:cNvPr>
          <p:cNvSpPr txBox="1"/>
          <p:nvPr/>
        </p:nvSpPr>
        <p:spPr>
          <a:xfrm>
            <a:off x="1824739" y="4705315"/>
            <a:ext cx="1796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were developed for evaluating the models to prevent data leakage.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2743997-3378-A0A7-A67F-A2B17CA854DA}"/>
              </a:ext>
            </a:extLst>
          </p:cNvPr>
          <p:cNvSpPr txBox="1"/>
          <p:nvPr/>
        </p:nvSpPr>
        <p:spPr>
          <a:xfrm>
            <a:off x="1779340" y="3221005"/>
            <a:ext cx="1845625" cy="307777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Synthetic Data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A0518D1-D37C-415C-A198-CC8AD3DD187F}"/>
              </a:ext>
            </a:extLst>
          </p:cNvPr>
          <p:cNvSpPr txBox="1"/>
          <p:nvPr/>
        </p:nvSpPr>
        <p:spPr>
          <a:xfrm>
            <a:off x="1797137" y="5102383"/>
            <a:ext cx="183255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Model</a:t>
            </a:r>
            <a:r>
              <a:rPr lang="en-US" sz="1600" b="1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 Evaluation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F0C7440-58BE-6D58-EFC7-993A33702130}"/>
              </a:ext>
            </a:extLst>
          </p:cNvPr>
          <p:cNvGrpSpPr/>
          <p:nvPr/>
        </p:nvGrpSpPr>
        <p:grpSpPr>
          <a:xfrm>
            <a:off x="6379926" y="364648"/>
            <a:ext cx="1525824" cy="776181"/>
            <a:chOff x="6360932" y="3647347"/>
            <a:chExt cx="1525824" cy="776181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47B5AD9-4F0D-7A02-67B4-F9E23F7900DF}"/>
                </a:ext>
              </a:extLst>
            </p:cNvPr>
            <p:cNvSpPr txBox="1"/>
            <p:nvPr/>
          </p:nvSpPr>
          <p:spPr>
            <a:xfrm>
              <a:off x="6372365" y="3647347"/>
              <a:ext cx="151439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+mj-lt"/>
                </a:rPr>
                <a:t>GitHub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EF03004-FE29-7AD9-0A5B-6D14A212130E}"/>
                </a:ext>
              </a:extLst>
            </p:cNvPr>
            <p:cNvSpPr txBox="1"/>
            <p:nvPr/>
          </p:nvSpPr>
          <p:spPr>
            <a:xfrm>
              <a:off x="6360932" y="3915697"/>
              <a:ext cx="117717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1"/>
                  </a:solidFill>
                </a:rPr>
                <a:t>https://github.com/nblakkanesser/MADS_Capstone</a:t>
              </a:r>
              <a:endParaRPr lang="en-US" sz="1000" b="1" dirty="0">
                <a:solidFill>
                  <a:schemeClr val="accent1"/>
                </a:solidFill>
              </a:endParaRPr>
            </a:p>
          </p:txBody>
        </p:sp>
        <p:pic>
          <p:nvPicPr>
            <p:cNvPr id="109" name="Picture 8" descr="Github - Github Icon - CleanPNG / KissPNG">
              <a:extLst>
                <a:ext uri="{FF2B5EF4-FFF2-40B4-BE49-F238E27FC236}">
                  <a16:creationId xmlns:a16="http://schemas.microsoft.com/office/drawing/2014/main" id="{6B576ABB-8976-4B60-C09A-1AF49D11062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0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ackgroundRemoval t="6731" b="95385" l="10000" r="90000">
                          <a14:foregroundMark x1="46444" y1="6923" x2="46444" y2="6923"/>
                          <a14:foregroundMark x1="40889" y1="90962" x2="40889" y2="90962"/>
                          <a14:foregroundMark x1="61444" y1="93077" x2="61444" y2="93077"/>
                          <a14:foregroundMark x1="41556" y1="95192" x2="41556" y2="95192"/>
                          <a14:foregroundMark x1="58222" y1="95385" x2="58222" y2="95385"/>
                          <a14:backgroundMark x1="39889" y1="82115" x2="39889" y2="8211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23" r="16391"/>
            <a:stretch/>
          </p:blipFill>
          <p:spPr bwMode="auto">
            <a:xfrm>
              <a:off x="6451634" y="3667884"/>
              <a:ext cx="270159" cy="2544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5C2D46F-F76B-CC20-CDE5-0DB388E193B2}"/>
              </a:ext>
            </a:extLst>
          </p:cNvPr>
          <p:cNvSpPr/>
          <p:nvPr/>
        </p:nvSpPr>
        <p:spPr>
          <a:xfrm>
            <a:off x="3875489" y="7492423"/>
            <a:ext cx="222302" cy="23229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D28959-5D5C-7FE2-3078-443E8684F75E}"/>
              </a:ext>
            </a:extLst>
          </p:cNvPr>
          <p:cNvSpPr/>
          <p:nvPr/>
        </p:nvSpPr>
        <p:spPr>
          <a:xfrm>
            <a:off x="3915607" y="7498151"/>
            <a:ext cx="3617238" cy="23172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9801E58-97C1-1BA9-CE8A-3DC0125B291F}"/>
              </a:ext>
            </a:extLst>
          </p:cNvPr>
          <p:cNvGrpSpPr/>
          <p:nvPr/>
        </p:nvGrpSpPr>
        <p:grpSpPr>
          <a:xfrm>
            <a:off x="3915608" y="7492422"/>
            <a:ext cx="1835549" cy="2298762"/>
            <a:chOff x="1797523" y="3036239"/>
            <a:chExt cx="1835549" cy="2298762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1B91271-2857-BF00-2301-54308BFE8EB9}"/>
                </a:ext>
              </a:extLst>
            </p:cNvPr>
            <p:cNvSpPr txBox="1"/>
            <p:nvPr/>
          </p:nvSpPr>
          <p:spPr>
            <a:xfrm>
              <a:off x="1797523" y="3036239"/>
              <a:ext cx="1835549" cy="30777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  <a:latin typeface="+mj-lt"/>
                </a:rPr>
                <a:t>Fine Tuned GPT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8789F0-685D-54F3-AD6D-FB9F654AD541}"/>
                </a:ext>
              </a:extLst>
            </p:cNvPr>
            <p:cNvSpPr txBox="1"/>
            <p:nvPr/>
          </p:nvSpPr>
          <p:spPr>
            <a:xfrm>
              <a:off x="1861386" y="3427802"/>
              <a:ext cx="1751065" cy="17554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The NPS API documentation and URL structure did not lend itself to easy interpretation by typical chatbot models. The team explored fine-tuning GPT models to create the parameters for NPS API calls based on a user query. </a:t>
              </a: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noProof="1">
                <a:solidFill>
                  <a:schemeClr val="bg1"/>
                </a:solidFill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0DBF6B8-8F8E-D524-FCFB-E5A1FABA0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1812721" y="4388793"/>
              <a:ext cx="1799729" cy="946208"/>
            </a:xfrm>
            <a:prstGeom prst="rect">
              <a:avLst/>
            </a:prstGeom>
          </p:spPr>
        </p:pic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FB8C4578-58A6-447F-A5FF-C37752CCAE55}"/>
              </a:ext>
            </a:extLst>
          </p:cNvPr>
          <p:cNvSpPr txBox="1"/>
          <p:nvPr/>
        </p:nvSpPr>
        <p:spPr>
          <a:xfrm>
            <a:off x="5739591" y="7495649"/>
            <a:ext cx="1793253" cy="307777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accent1"/>
                </a:solidFill>
                <a:latin typeface="+mj-lt"/>
              </a:rPr>
              <a:t>SpaCy</a:t>
            </a:r>
            <a:r>
              <a:rPr lang="en-US" sz="1400" dirty="0">
                <a:solidFill>
                  <a:schemeClr val="accent1"/>
                </a:solidFill>
                <a:latin typeface="+mj-lt"/>
              </a:rPr>
              <a:t> &amp; NLTK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503C55-AC76-E4A9-F64C-05698A8D17B3}"/>
              </a:ext>
            </a:extLst>
          </p:cNvPr>
          <p:cNvSpPr/>
          <p:nvPr/>
        </p:nvSpPr>
        <p:spPr>
          <a:xfrm>
            <a:off x="5733819" y="7469612"/>
            <a:ext cx="45719" cy="234829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9800B09-6E59-1B5E-8C78-343E56BA6C72}"/>
              </a:ext>
            </a:extLst>
          </p:cNvPr>
          <p:cNvGrpSpPr/>
          <p:nvPr/>
        </p:nvGrpSpPr>
        <p:grpSpPr>
          <a:xfrm>
            <a:off x="3622361" y="4671534"/>
            <a:ext cx="3912990" cy="2798656"/>
            <a:chOff x="3609886" y="4695825"/>
            <a:chExt cx="3912990" cy="279865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21F412C-52E1-41CC-9338-529ED7464434}"/>
                </a:ext>
              </a:extLst>
            </p:cNvPr>
            <p:cNvGrpSpPr/>
            <p:nvPr/>
          </p:nvGrpSpPr>
          <p:grpSpPr>
            <a:xfrm>
              <a:off x="3669287" y="4695825"/>
              <a:ext cx="3853589" cy="2798656"/>
              <a:chOff x="3669287" y="657225"/>
              <a:chExt cx="3853589" cy="2798656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652101FE-8FCB-B3F5-954F-EF6F125E8744}"/>
                  </a:ext>
                </a:extLst>
              </p:cNvPr>
              <p:cNvSpPr/>
              <p:nvPr/>
            </p:nvSpPr>
            <p:spPr>
              <a:xfrm>
                <a:off x="6335455" y="766921"/>
                <a:ext cx="1169979" cy="1014288"/>
              </a:xfrm>
              <a:prstGeom prst="roundRect">
                <a:avLst/>
              </a:prstGeom>
              <a:solidFill>
                <a:srgbClr val="223140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graphicFrame>
            <p:nvGraphicFramePr>
              <p:cNvPr id="15" name="Chart 14">
                <a:extLst>
                  <a:ext uri="{FF2B5EF4-FFF2-40B4-BE49-F238E27FC236}">
                    <a16:creationId xmlns:a16="http://schemas.microsoft.com/office/drawing/2014/main" id="{800FAAB9-4B4A-9FD5-E4E0-FEB8D5D07866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669287" y="657225"/>
              <a:ext cx="3853589" cy="279865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3"/>
              </a:graphicData>
            </a:graphic>
          </p:graphicFrame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AF40BF-6CAB-4F00-BD96-FA6E64E38665}"/>
                </a:ext>
              </a:extLst>
            </p:cNvPr>
            <p:cNvSpPr txBox="1"/>
            <p:nvPr/>
          </p:nvSpPr>
          <p:spPr>
            <a:xfrm>
              <a:off x="3609886" y="5160627"/>
              <a:ext cx="31625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+mj-lt"/>
                </a:rPr>
                <a:t>Recreational Visits 2023</a:t>
              </a:r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0C35CCC5-1431-E880-A8AA-C2F7B72C8CBA}"/>
              </a:ext>
            </a:extLst>
          </p:cNvPr>
          <p:cNvSpPr txBox="1"/>
          <p:nvPr/>
        </p:nvSpPr>
        <p:spPr>
          <a:xfrm>
            <a:off x="5995436" y="7962214"/>
            <a:ext cx="1404000" cy="2758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72E8BDC-963B-4314-A5C6-F387147AE54C}"/>
              </a:ext>
            </a:extLst>
          </p:cNvPr>
          <p:cNvSpPr txBox="1"/>
          <p:nvPr/>
        </p:nvSpPr>
        <p:spPr>
          <a:xfrm>
            <a:off x="1866667" y="5713903"/>
            <a:ext cx="1403610" cy="16151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Evaluation methodology</a:t>
            </a:r>
          </a:p>
          <a:p>
            <a:endParaRPr lang="en-US" sz="900" noProof="1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0EAA1AA-ACD2-4264-8772-16CBB14395ED}"/>
              </a:ext>
            </a:extLst>
          </p:cNvPr>
          <p:cNvSpPr txBox="1"/>
          <p:nvPr/>
        </p:nvSpPr>
        <p:spPr>
          <a:xfrm>
            <a:off x="5959333" y="8737147"/>
            <a:ext cx="1404000" cy="50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C25272-5E17-F105-1658-8D56E4BF21E1}"/>
              </a:ext>
            </a:extLst>
          </p:cNvPr>
          <p:cNvSpPr/>
          <p:nvPr/>
        </p:nvSpPr>
        <p:spPr>
          <a:xfrm>
            <a:off x="235926" y="7497695"/>
            <a:ext cx="3635675" cy="23202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2157EB8-8FBB-72AD-F327-1FB5D87C2048}"/>
              </a:ext>
            </a:extLst>
          </p:cNvPr>
          <p:cNvGrpSpPr/>
          <p:nvPr/>
        </p:nvGrpSpPr>
        <p:grpSpPr>
          <a:xfrm>
            <a:off x="139841" y="7469612"/>
            <a:ext cx="4162535" cy="2491176"/>
            <a:chOff x="5085692" y="6609453"/>
            <a:chExt cx="4162535" cy="2491176"/>
          </a:xfrm>
        </p:grpSpPr>
        <p:graphicFrame>
          <p:nvGraphicFramePr>
            <p:cNvPr id="31" name="Chart 30">
              <a:extLst>
                <a:ext uri="{FF2B5EF4-FFF2-40B4-BE49-F238E27FC236}">
                  <a16:creationId xmlns:a16="http://schemas.microsoft.com/office/drawing/2014/main" id="{361831A2-AE36-A0DE-755E-CA3F84184158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5085692" y="6779419"/>
            <a:ext cx="4162535" cy="23212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4"/>
            </a:graphicData>
          </a:graphic>
        </p:graphicFrame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CCC5E7E-38DF-4597-9D6B-6061E22EFA2E}"/>
                </a:ext>
              </a:extLst>
            </p:cNvPr>
            <p:cNvSpPr txBox="1"/>
            <p:nvPr/>
          </p:nvSpPr>
          <p:spPr>
            <a:xfrm>
              <a:off x="5122020" y="6609453"/>
              <a:ext cx="31625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+mj-lt"/>
                </a:rPr>
                <a:t>Top 5 National Parks 2023</a:t>
              </a:r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45089DF9-04ED-86AB-944F-1434F44DBAEA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754259" y="4066686"/>
            <a:ext cx="858530" cy="682422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9F266DA4-7424-920A-51DC-266BECBDDD96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51166" y="1241844"/>
            <a:ext cx="3375502" cy="1946335"/>
          </a:xfrm>
          <a:prstGeom prst="rect">
            <a:avLst/>
          </a:prstGeom>
        </p:spPr>
      </p:pic>
      <p:pic>
        <p:nvPicPr>
          <p:cNvPr id="1028" name="Picture 4" descr="National Park Service">
            <a:extLst>
              <a:ext uri="{FF2B5EF4-FFF2-40B4-BE49-F238E27FC236}">
                <a16:creationId xmlns:a16="http://schemas.microsoft.com/office/drawing/2014/main" id="{50BAFCDE-27F8-6F4B-B2C8-FB67A4579B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 bwMode="auto">
          <a:xfrm>
            <a:off x="266579" y="246984"/>
            <a:ext cx="1215081" cy="121508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44F4009F-5DC7-C900-4F76-BF06A72ADA74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35926" y="3221065"/>
            <a:ext cx="1514264" cy="421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018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>
            <a:extLst>
              <a:ext uri="{FF2B5EF4-FFF2-40B4-BE49-F238E27FC236}">
                <a16:creationId xmlns:a16="http://schemas.microsoft.com/office/drawing/2014/main" id="{8A6CFBE3-C564-621E-D86F-8393D0918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336" y="3268555"/>
            <a:ext cx="872983" cy="695546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C064FC18-EADC-0DE5-AB17-653DD2EFA37C}"/>
              </a:ext>
            </a:extLst>
          </p:cNvPr>
          <p:cNvGrpSpPr/>
          <p:nvPr/>
        </p:nvGrpSpPr>
        <p:grpSpPr>
          <a:xfrm>
            <a:off x="4560967" y="3066113"/>
            <a:ext cx="1357337" cy="1385340"/>
            <a:chOff x="1979259" y="3440671"/>
            <a:chExt cx="1357337" cy="138534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90DD995-58B4-9DBB-5A21-37942EE1A2FA}"/>
                </a:ext>
              </a:extLst>
            </p:cNvPr>
            <p:cNvSpPr txBox="1"/>
            <p:nvPr/>
          </p:nvSpPr>
          <p:spPr>
            <a:xfrm>
              <a:off x="2059237" y="3440671"/>
              <a:ext cx="1172583" cy="10018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0500"/>
                </a:lnSpc>
              </a:pP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82</a:t>
              </a:r>
              <a:r>
                <a:rPr lang="en-US" sz="3200" b="1" spc="-150" dirty="0">
                  <a:solidFill>
                    <a:schemeClr val="accent2"/>
                  </a:solidFill>
                  <a:latin typeface="+mj-lt"/>
                </a:rPr>
                <a:t>k</a:t>
              </a: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D59C7A-0318-78B0-9283-163B722282EB}"/>
                </a:ext>
              </a:extLst>
            </p:cNvPr>
            <p:cNvSpPr txBox="1"/>
            <p:nvPr/>
          </p:nvSpPr>
          <p:spPr>
            <a:xfrm>
              <a:off x="1979259" y="4364346"/>
              <a:ext cx="135733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spc="-150" dirty="0">
                  <a:solidFill>
                    <a:schemeClr val="accent2"/>
                  </a:solidFill>
                  <a:latin typeface="+mj-lt"/>
                </a:rPr>
                <a:t>Queries</a:t>
              </a:r>
              <a:endParaRPr lang="en-US" dirty="0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54F71022-9A74-F378-D729-24A9829E6E74}"/>
              </a:ext>
            </a:extLst>
          </p:cNvPr>
          <p:cNvSpPr/>
          <p:nvPr/>
        </p:nvSpPr>
        <p:spPr>
          <a:xfrm>
            <a:off x="1792135" y="3512062"/>
            <a:ext cx="1828800" cy="15483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60877E-C79E-64CD-A1E8-7444C8698C91}"/>
              </a:ext>
            </a:extLst>
          </p:cNvPr>
          <p:cNvSpPr/>
          <p:nvPr/>
        </p:nvSpPr>
        <p:spPr>
          <a:xfrm>
            <a:off x="3674784" y="5108554"/>
            <a:ext cx="3853589" cy="23280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3B407C3-F5FA-B7A1-1F16-046EAF8A08D3}"/>
              </a:ext>
            </a:extLst>
          </p:cNvPr>
          <p:cNvSpPr/>
          <p:nvPr/>
        </p:nvSpPr>
        <p:spPr>
          <a:xfrm rot="16200000">
            <a:off x="5549998" y="5544048"/>
            <a:ext cx="87714" cy="388809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7E32E9-8361-C08B-35ED-4C79EF679E63}"/>
              </a:ext>
            </a:extLst>
          </p:cNvPr>
          <p:cNvSpPr/>
          <p:nvPr/>
        </p:nvSpPr>
        <p:spPr>
          <a:xfrm>
            <a:off x="235926" y="7496147"/>
            <a:ext cx="3631941" cy="23152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B461EB-8816-341C-6776-C446B3AD1C78}"/>
              </a:ext>
            </a:extLst>
          </p:cNvPr>
          <p:cNvSpPr txBox="1"/>
          <p:nvPr/>
        </p:nvSpPr>
        <p:spPr>
          <a:xfrm>
            <a:off x="1797136" y="3076179"/>
            <a:ext cx="182880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E3E5E6-573C-AC2D-3734-D764325C5830}"/>
              </a:ext>
            </a:extLst>
          </p:cNvPr>
          <p:cNvGrpSpPr/>
          <p:nvPr/>
        </p:nvGrpSpPr>
        <p:grpSpPr>
          <a:xfrm>
            <a:off x="4317645" y="2709280"/>
            <a:ext cx="1357337" cy="1385340"/>
            <a:chOff x="1979259" y="3440671"/>
            <a:chExt cx="1357337" cy="1385340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9D7F3CC-0927-4309-8780-07862B295094}"/>
                </a:ext>
              </a:extLst>
            </p:cNvPr>
            <p:cNvSpPr txBox="1"/>
            <p:nvPr/>
          </p:nvSpPr>
          <p:spPr>
            <a:xfrm>
              <a:off x="2059237" y="3440671"/>
              <a:ext cx="1172583" cy="10018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0500"/>
                </a:lnSpc>
              </a:pP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82</a:t>
              </a:r>
              <a:r>
                <a:rPr lang="en-US" sz="3200" b="1" spc="-150" dirty="0">
                  <a:solidFill>
                    <a:schemeClr val="accent2"/>
                  </a:solidFill>
                  <a:latin typeface="+mj-lt"/>
                </a:rPr>
                <a:t>k</a:t>
              </a: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4692157-A406-37E1-0BCE-5ED54D74D482}"/>
                </a:ext>
              </a:extLst>
            </p:cNvPr>
            <p:cNvSpPr txBox="1"/>
            <p:nvPr/>
          </p:nvSpPr>
          <p:spPr>
            <a:xfrm>
              <a:off x="1979259" y="4364346"/>
              <a:ext cx="135733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spc="-150" dirty="0">
                  <a:solidFill>
                    <a:schemeClr val="accent2"/>
                  </a:solidFill>
                  <a:latin typeface="+mj-lt"/>
                </a:rPr>
                <a:t>Queries</a:t>
              </a:r>
              <a:endParaRPr lang="en-US" dirty="0"/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EB385227-F6D0-ED84-9672-91E79BEECB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12" r="1733"/>
          <a:stretch/>
        </p:blipFill>
        <p:spPr>
          <a:xfrm>
            <a:off x="3725711" y="1298644"/>
            <a:ext cx="2680132" cy="36793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B3A6FDA-B378-498D-834A-AD13D56B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 Resume</a:t>
            </a:r>
          </a:p>
        </p:txBody>
      </p:sp>
      <p:pic>
        <p:nvPicPr>
          <p:cNvPr id="137" name="Graphic 136" descr="Icon Map and Location">
            <a:extLst>
              <a:ext uri="{FF2B5EF4-FFF2-40B4-BE49-F238E27FC236}">
                <a16:creationId xmlns:a16="http://schemas.microsoft.com/office/drawing/2014/main" id="{0960335E-DCB4-4825-B3B1-3C310CE24F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7949" y="3538048"/>
            <a:ext cx="315208" cy="3291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196966-5C2E-478E-8624-ABDD09B3FB30}"/>
              </a:ext>
            </a:extLst>
          </p:cNvPr>
          <p:cNvSpPr txBox="1"/>
          <p:nvPr/>
        </p:nvSpPr>
        <p:spPr>
          <a:xfrm>
            <a:off x="1548130" y="423351"/>
            <a:ext cx="397764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000" b="1" spc="-150" dirty="0">
                <a:solidFill>
                  <a:schemeClr val="accent1"/>
                </a:solidFill>
                <a:latin typeface="+mj-lt"/>
              </a:rPr>
              <a:t>Park Pal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0231B0-CD8C-4D6D-A41F-A5F1F1414FC9}"/>
              </a:ext>
            </a:extLst>
          </p:cNvPr>
          <p:cNvSpPr txBox="1"/>
          <p:nvPr/>
        </p:nvSpPr>
        <p:spPr>
          <a:xfrm>
            <a:off x="1548130" y="792871"/>
            <a:ext cx="39776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GPT Enabled Chatbot</a:t>
            </a:r>
          </a:p>
        </p:txBody>
      </p:sp>
      <p:pic>
        <p:nvPicPr>
          <p:cNvPr id="9" name="Picture 8" descr="QR code">
            <a:extLst>
              <a:ext uri="{FF2B5EF4-FFF2-40B4-BE49-F238E27FC236}">
                <a16:creationId xmlns:a16="http://schemas.microsoft.com/office/drawing/2014/main" id="{E1C55547-2FA2-4903-8FF8-1836E53DE1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834" y="2188853"/>
            <a:ext cx="695051" cy="69505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7A25968-C5DF-565A-F866-97DB5FFBB9AA}"/>
              </a:ext>
            </a:extLst>
          </p:cNvPr>
          <p:cNvSpPr txBox="1"/>
          <p:nvPr/>
        </p:nvSpPr>
        <p:spPr>
          <a:xfrm rot="1636630">
            <a:off x="6429374" y="1354573"/>
            <a:ext cx="1074781" cy="714107"/>
          </a:xfrm>
          <a:prstGeom prst="wedgeEllipseCallout">
            <a:avLst>
              <a:gd name="adj1" fmla="val -73765"/>
              <a:gd name="adj2" fmla="val 14364"/>
            </a:avLst>
          </a:prstGeom>
          <a:solidFill>
            <a:schemeClr val="accent4">
              <a:lumMod val="50000"/>
              <a:alpha val="69804"/>
            </a:schemeClr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5"/>
                </a:solidFill>
                <a:latin typeface="+mj-lt"/>
              </a:rPr>
              <a:t>Chat with </a:t>
            </a:r>
          </a:p>
          <a:p>
            <a:pPr algn="ctr"/>
            <a:r>
              <a:rPr lang="en-US" sz="900" b="1" dirty="0">
                <a:solidFill>
                  <a:schemeClr val="accent5"/>
                </a:solidFill>
                <a:latin typeface="+mj-lt"/>
              </a:rPr>
              <a:t>Park Pal Today!</a:t>
            </a:r>
            <a:endParaRPr lang="en-US" sz="1200" b="1" dirty="0">
              <a:solidFill>
                <a:schemeClr val="accent5"/>
              </a:solidFill>
              <a:latin typeface="+mj-lt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136F84-8816-BCD5-D55B-389718F4BCA8}"/>
              </a:ext>
            </a:extLst>
          </p:cNvPr>
          <p:cNvGrpSpPr/>
          <p:nvPr/>
        </p:nvGrpSpPr>
        <p:grpSpPr>
          <a:xfrm>
            <a:off x="4673750" y="394440"/>
            <a:ext cx="1713847" cy="734663"/>
            <a:chOff x="85553" y="1668519"/>
            <a:chExt cx="1713847" cy="73466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A199F04-619B-662C-B577-048A6E482974}"/>
                </a:ext>
              </a:extLst>
            </p:cNvPr>
            <p:cNvSpPr txBox="1"/>
            <p:nvPr/>
          </p:nvSpPr>
          <p:spPr>
            <a:xfrm>
              <a:off x="246401" y="1668519"/>
              <a:ext cx="150677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+mj-lt"/>
                </a:rPr>
                <a:t>Collaborators</a:t>
              </a:r>
            </a:p>
          </p:txBody>
        </p:sp>
        <p:pic>
          <p:nvPicPr>
            <p:cNvPr id="7" name="Graphic 6" descr="Hiker icon">
              <a:extLst>
                <a:ext uri="{FF2B5EF4-FFF2-40B4-BE49-F238E27FC236}">
                  <a16:creationId xmlns:a16="http://schemas.microsoft.com/office/drawing/2014/main" id="{197056E8-F093-46AB-89E7-7E26124ED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flipH="1">
              <a:off x="85553" y="1673810"/>
              <a:ext cx="281167" cy="281167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413694A-DB8C-C369-BEF5-36BE30E50A0C}"/>
                </a:ext>
              </a:extLst>
            </p:cNvPr>
            <p:cNvSpPr txBox="1"/>
            <p:nvPr/>
          </p:nvSpPr>
          <p:spPr>
            <a:xfrm>
              <a:off x="379751" y="1895351"/>
              <a:ext cx="141964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1"/>
                  </a:solidFill>
                </a:rPr>
                <a:t>Nicole </a:t>
              </a:r>
              <a:r>
                <a:rPr lang="en-US" sz="900" b="1" dirty="0" err="1">
                  <a:solidFill>
                    <a:schemeClr val="accent1"/>
                  </a:solidFill>
                </a:rPr>
                <a:t>Blakkan-Esser</a:t>
              </a:r>
              <a:endParaRPr lang="en-US" sz="900" b="1" dirty="0">
                <a:solidFill>
                  <a:schemeClr val="accent1"/>
                </a:solidFill>
              </a:endParaRPr>
            </a:p>
            <a:p>
              <a:r>
                <a:rPr lang="en-US" sz="900" b="1" dirty="0" err="1">
                  <a:solidFill>
                    <a:schemeClr val="accent1"/>
                  </a:solidFill>
                </a:rPr>
                <a:t>Lauralyn</a:t>
              </a:r>
              <a:r>
                <a:rPr lang="en-US" sz="900" b="1" dirty="0">
                  <a:solidFill>
                    <a:schemeClr val="accent1"/>
                  </a:solidFill>
                </a:rPr>
                <a:t> Curry-Leech Courtney Gibson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A0269E9-7B45-B8C3-9854-AA26482ED34D}"/>
              </a:ext>
            </a:extLst>
          </p:cNvPr>
          <p:cNvSpPr txBox="1"/>
          <p:nvPr/>
        </p:nvSpPr>
        <p:spPr>
          <a:xfrm>
            <a:off x="588208" y="3422519"/>
            <a:ext cx="11725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Project </a:t>
            </a:r>
          </a:p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Roadmap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C1DA6E0-7BC1-E36D-6000-4D61CA2835BA}"/>
              </a:ext>
            </a:extLst>
          </p:cNvPr>
          <p:cNvSpPr/>
          <p:nvPr/>
        </p:nvSpPr>
        <p:spPr>
          <a:xfrm>
            <a:off x="311669" y="6235158"/>
            <a:ext cx="1373568" cy="1146155"/>
          </a:xfrm>
          <a:prstGeom prst="roundRect">
            <a:avLst/>
          </a:pr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Host Park Pal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US" sz="1050" dirty="0">
                <a:solidFill>
                  <a:schemeClr val="accent1"/>
                </a:solidFill>
                <a:latin typeface="+mj-lt"/>
              </a:rPr>
              <a:t> 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EB9F799-8A60-4875-6208-0D17EDFEC954}"/>
              </a:ext>
            </a:extLst>
          </p:cNvPr>
          <p:cNvSpPr/>
          <p:nvPr/>
        </p:nvSpPr>
        <p:spPr>
          <a:xfrm>
            <a:off x="311669" y="5119095"/>
            <a:ext cx="1367189" cy="74882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1"/>
                </a:solidFill>
                <a:latin typeface="+mj-lt"/>
              </a:rPr>
              <a:t>Train LLM &amp; NLP Models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FBE0CBE-AE2E-DEB1-3AA0-DEE67B48E556}"/>
              </a:ext>
            </a:extLst>
          </p:cNvPr>
          <p:cNvSpPr/>
          <p:nvPr/>
        </p:nvSpPr>
        <p:spPr>
          <a:xfrm>
            <a:off x="317717" y="4119605"/>
            <a:ext cx="1367188" cy="64770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Prepare </a:t>
            </a:r>
          </a:p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Synthetic Data</a:t>
            </a:r>
          </a:p>
          <a:p>
            <a:pPr algn="ctr"/>
            <a:endParaRPr lang="en-US" sz="1050" b="1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53" name="Picture 10" descr="Python - Python Logo - CleanPNG / KissPNG">
            <a:extLst>
              <a:ext uri="{FF2B5EF4-FFF2-40B4-BE49-F238E27FC236}">
                <a16:creationId xmlns:a16="http://schemas.microsoft.com/office/drawing/2014/main" id="{40DECA7E-C5A6-4913-16AC-DC7A115C8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7927" b="89024" l="9416" r="89610">
                        <a14:foregroundMark x1="53571" y1="8537" x2="53571" y2="8537"/>
                        <a14:foregroundMark x1="50649" y1="7927" x2="50649" y2="7927"/>
                        <a14:backgroundMark x1="50000" y1="43293" x2="50000" y2="43293"/>
                        <a14:backgroundMark x1="41558" y1="45732" x2="41558" y2="45732"/>
                        <a14:backgroundMark x1="57143" y1="64634" x2="57143" y2="64634"/>
                        <a14:backgroundMark x1="56494" y1="74390" x2="56494" y2="743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46" y="4418055"/>
            <a:ext cx="751427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2" descr="Openai png images | PNGWing">
            <a:extLst>
              <a:ext uri="{FF2B5EF4-FFF2-40B4-BE49-F238E27FC236}">
                <a16:creationId xmlns:a16="http://schemas.microsoft.com/office/drawing/2014/main" id="{9B033876-DBF8-6D71-DA81-F82F3E460F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3667" b="95333" l="10000" r="90000">
                        <a14:foregroundMark x1="49022" y1="3667" x2="49022" y2="3667"/>
                        <a14:foregroundMark x1="48913" y1="95333" x2="48913" y2="9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389" r="33222"/>
          <a:stretch/>
        </p:blipFill>
        <p:spPr bwMode="auto">
          <a:xfrm>
            <a:off x="427620" y="5452735"/>
            <a:ext cx="409562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2" descr="Natural language processing - Free electronics icons">
            <a:extLst>
              <a:ext uri="{FF2B5EF4-FFF2-40B4-BE49-F238E27FC236}">
                <a16:creationId xmlns:a16="http://schemas.microsoft.com/office/drawing/2014/main" id="{FB593177-AD76-B21C-7C67-E41E4050A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432" y="5368649"/>
            <a:ext cx="484840" cy="48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4" descr="Amazon aws logo, png | PNGWing">
            <a:extLst>
              <a:ext uri="{FF2B5EF4-FFF2-40B4-BE49-F238E27FC236}">
                <a16:creationId xmlns:a16="http://schemas.microsoft.com/office/drawing/2014/main" id="{C20D14E9-7429-897E-3122-ADFF162BB1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>
                        <a14:foregroundMark x1="32222" y1="38333" x2="32222" y2="38333"/>
                        <a14:foregroundMark x1="69444" y1="36944" x2="69444" y2="36944"/>
                        <a14:foregroundMark x1="70000" y1="65278" x2="70000" y2="65278"/>
                        <a14:foregroundMark x1="81667" y1="59722" x2="81667" y2="597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111" t="27364" r="13750" b="25334"/>
          <a:stretch/>
        </p:blipFill>
        <p:spPr bwMode="auto">
          <a:xfrm>
            <a:off x="776034" y="6576558"/>
            <a:ext cx="480696" cy="31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6" descr="Aws Lambda - Amazon Logo - CleanPNG / KissPNG">
            <a:extLst>
              <a:ext uri="{FF2B5EF4-FFF2-40B4-BE49-F238E27FC236}">
                <a16:creationId xmlns:a16="http://schemas.microsoft.com/office/drawing/2014/main" id="{DB904853-EF70-BD4C-B4E5-95B405F32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9111" r="92667">
                        <a14:foregroundMark x1="92667" y1="82396" x2="92667" y2="82396"/>
                        <a14:foregroundMark x1="9111" y1="86667" x2="9111" y2="8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62" y="6853868"/>
            <a:ext cx="505719" cy="51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8" descr="Amazon S3 - Amazon Logo - CleanPNG / KissPNG">
            <a:extLst>
              <a:ext uri="{FF2B5EF4-FFF2-40B4-BE49-F238E27FC236}">
                <a16:creationId xmlns:a16="http://schemas.microsoft.com/office/drawing/2014/main" id="{7E50DEDD-A22A-E87A-72C9-636543609C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789" t="11824" r="31078" b="13349"/>
          <a:stretch/>
        </p:blipFill>
        <p:spPr bwMode="auto">
          <a:xfrm>
            <a:off x="1256773" y="6875133"/>
            <a:ext cx="430905" cy="50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Arrow: Down 59">
            <a:extLst>
              <a:ext uri="{FF2B5EF4-FFF2-40B4-BE49-F238E27FC236}">
                <a16:creationId xmlns:a16="http://schemas.microsoft.com/office/drawing/2014/main" id="{EBC73530-B553-F636-D15B-F36E5D1138FC}"/>
              </a:ext>
            </a:extLst>
          </p:cNvPr>
          <p:cNvSpPr/>
          <p:nvPr/>
        </p:nvSpPr>
        <p:spPr>
          <a:xfrm>
            <a:off x="814621" y="4786384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F22ABF95-6D82-AC88-30D0-54A8E916E3FB}"/>
              </a:ext>
            </a:extLst>
          </p:cNvPr>
          <p:cNvSpPr/>
          <p:nvPr/>
        </p:nvSpPr>
        <p:spPr>
          <a:xfrm>
            <a:off x="826054" y="5888921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5BBFEFF-A39B-B1E9-8443-1BE779E8B45B}"/>
              </a:ext>
            </a:extLst>
          </p:cNvPr>
          <p:cNvCxnSpPr>
            <a:cxnSpLocks/>
            <a:stCxn id="57" idx="2"/>
            <a:endCxn id="59" idx="1"/>
          </p:cNvCxnSpPr>
          <p:nvPr/>
        </p:nvCxnSpPr>
        <p:spPr>
          <a:xfrm>
            <a:off x="1016382" y="6887452"/>
            <a:ext cx="240391" cy="238549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5661005-45AF-9CE2-C26F-0B25E8693CBD}"/>
              </a:ext>
            </a:extLst>
          </p:cNvPr>
          <p:cNvCxnSpPr>
            <a:cxnSpLocks/>
          </p:cNvCxnSpPr>
          <p:nvPr/>
        </p:nvCxnSpPr>
        <p:spPr>
          <a:xfrm flipH="1">
            <a:off x="736229" y="6885822"/>
            <a:ext cx="275783" cy="237744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38C92AA-E76F-5FA1-25EB-FA3D999972D0}"/>
              </a:ext>
            </a:extLst>
          </p:cNvPr>
          <p:cNvSpPr txBox="1"/>
          <p:nvPr/>
        </p:nvSpPr>
        <p:spPr>
          <a:xfrm>
            <a:off x="243652" y="3268555"/>
            <a:ext cx="1505705" cy="4185761"/>
          </a:xfrm>
          <a:prstGeom prst="rect">
            <a:avLst/>
          </a:prstGeom>
          <a:solidFill>
            <a:schemeClr val="accent1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DFAE1DC-3EAF-8F59-EA31-C15C50BFA33F}"/>
              </a:ext>
            </a:extLst>
          </p:cNvPr>
          <p:cNvSpPr txBox="1"/>
          <p:nvPr/>
        </p:nvSpPr>
        <p:spPr>
          <a:xfrm>
            <a:off x="240986" y="3171290"/>
            <a:ext cx="3408822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52ADDFC-43BB-86BE-7327-9AB1B0CDC3D5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2580" t="275"/>
          <a:stretch/>
        </p:blipFill>
        <p:spPr>
          <a:xfrm>
            <a:off x="253551" y="3250856"/>
            <a:ext cx="1492213" cy="4185761"/>
          </a:xfrm>
          <a:prstGeom prst="rect">
            <a:avLst/>
          </a:prstGeom>
          <a:ln>
            <a:solidFill>
              <a:srgbClr val="DBE8D4"/>
            </a:solidFill>
          </a:ln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5A89F32A-A554-4958-3EC8-E20C2450FC0B}"/>
              </a:ext>
            </a:extLst>
          </p:cNvPr>
          <p:cNvSpPr txBox="1"/>
          <p:nvPr/>
        </p:nvSpPr>
        <p:spPr>
          <a:xfrm>
            <a:off x="1911129" y="3541610"/>
            <a:ext cx="1700299" cy="5906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Synthetic queries were developed to represent questions that users may ask in association with five NPS API endpoint. </a:t>
            </a: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noProof="1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9F938FD-6A13-C577-E29D-3145BACE8D41}"/>
              </a:ext>
            </a:extLst>
          </p:cNvPr>
          <p:cNvSpPr txBox="1"/>
          <p:nvPr/>
        </p:nvSpPr>
        <p:spPr>
          <a:xfrm>
            <a:off x="1824738" y="4022585"/>
            <a:ext cx="106036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The team used an 80/20 split to create test &amp; validation data. Separate queries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F4C6C33-D5C6-3910-64CA-5A3DB139DEFA}"/>
              </a:ext>
            </a:extLst>
          </p:cNvPr>
          <p:cNvSpPr txBox="1"/>
          <p:nvPr/>
        </p:nvSpPr>
        <p:spPr>
          <a:xfrm>
            <a:off x="1824739" y="4705315"/>
            <a:ext cx="1796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were developed for evaluating the models to prevent data leakage.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2743997-3378-A0A7-A67F-A2B17CA854DA}"/>
              </a:ext>
            </a:extLst>
          </p:cNvPr>
          <p:cNvSpPr txBox="1"/>
          <p:nvPr/>
        </p:nvSpPr>
        <p:spPr>
          <a:xfrm>
            <a:off x="1779340" y="3221005"/>
            <a:ext cx="1845625" cy="307777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Synthetic Data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A0518D1-D37C-415C-A198-CC8AD3DD187F}"/>
              </a:ext>
            </a:extLst>
          </p:cNvPr>
          <p:cNvSpPr txBox="1"/>
          <p:nvPr/>
        </p:nvSpPr>
        <p:spPr>
          <a:xfrm>
            <a:off x="1797137" y="5102383"/>
            <a:ext cx="183255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Model</a:t>
            </a:r>
            <a:r>
              <a:rPr lang="en-US" sz="1600" b="1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 Evaluation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F0C7440-58BE-6D58-EFC7-993A33702130}"/>
              </a:ext>
            </a:extLst>
          </p:cNvPr>
          <p:cNvGrpSpPr/>
          <p:nvPr/>
        </p:nvGrpSpPr>
        <p:grpSpPr>
          <a:xfrm>
            <a:off x="6379926" y="364648"/>
            <a:ext cx="1525824" cy="776181"/>
            <a:chOff x="6360932" y="3647347"/>
            <a:chExt cx="1525824" cy="776181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47B5AD9-4F0D-7A02-67B4-F9E23F7900DF}"/>
                </a:ext>
              </a:extLst>
            </p:cNvPr>
            <p:cNvSpPr txBox="1"/>
            <p:nvPr/>
          </p:nvSpPr>
          <p:spPr>
            <a:xfrm>
              <a:off x="6372365" y="3647347"/>
              <a:ext cx="151439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+mj-lt"/>
                </a:rPr>
                <a:t>GitHub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EF03004-FE29-7AD9-0A5B-6D14A212130E}"/>
                </a:ext>
              </a:extLst>
            </p:cNvPr>
            <p:cNvSpPr txBox="1"/>
            <p:nvPr/>
          </p:nvSpPr>
          <p:spPr>
            <a:xfrm>
              <a:off x="6360932" y="3915697"/>
              <a:ext cx="117717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1"/>
                  </a:solidFill>
                </a:rPr>
                <a:t>https://github.com/nblakkanesser/MADS_Capstone</a:t>
              </a:r>
              <a:endParaRPr lang="en-US" sz="1000" b="1" dirty="0">
                <a:solidFill>
                  <a:schemeClr val="accent1"/>
                </a:solidFill>
              </a:endParaRPr>
            </a:p>
          </p:txBody>
        </p:sp>
        <p:pic>
          <p:nvPicPr>
            <p:cNvPr id="109" name="Picture 8" descr="Github - Github Icon - CleanPNG / KissPNG">
              <a:extLst>
                <a:ext uri="{FF2B5EF4-FFF2-40B4-BE49-F238E27FC236}">
                  <a16:creationId xmlns:a16="http://schemas.microsoft.com/office/drawing/2014/main" id="{6B576ABB-8976-4B60-C09A-1AF49D11062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1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backgroundRemoval t="6731" b="95385" l="10000" r="90000">
                          <a14:foregroundMark x1="46444" y1="6923" x2="46444" y2="6923"/>
                          <a14:foregroundMark x1="40889" y1="90962" x2="40889" y2="90962"/>
                          <a14:foregroundMark x1="61444" y1="93077" x2="61444" y2="93077"/>
                          <a14:foregroundMark x1="41556" y1="95192" x2="41556" y2="95192"/>
                          <a14:foregroundMark x1="58222" y1="95385" x2="58222" y2="95385"/>
                          <a14:backgroundMark x1="39889" y1="82115" x2="39889" y2="8211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23" r="16391"/>
            <a:stretch/>
          </p:blipFill>
          <p:spPr bwMode="auto">
            <a:xfrm>
              <a:off x="6451634" y="3667884"/>
              <a:ext cx="270159" cy="2544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B360FF4D-9083-0299-1C97-9B50D38A6349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40878" y="1242354"/>
            <a:ext cx="3388809" cy="1978651"/>
          </a:xfrm>
          <a:prstGeom prst="rect">
            <a:avLst/>
          </a:prstGeom>
        </p:spPr>
      </p:pic>
      <p:pic>
        <p:nvPicPr>
          <p:cNvPr id="1028" name="Picture 4" descr="National Park Service">
            <a:extLst>
              <a:ext uri="{FF2B5EF4-FFF2-40B4-BE49-F238E27FC236}">
                <a16:creationId xmlns:a16="http://schemas.microsoft.com/office/drawing/2014/main" id="{50BAFCDE-27F8-6F4B-B2C8-FB67A4579B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 bwMode="auto">
          <a:xfrm>
            <a:off x="266579" y="246984"/>
            <a:ext cx="1215081" cy="121508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5C2D46F-F76B-CC20-CDE5-0DB388E193B2}"/>
              </a:ext>
            </a:extLst>
          </p:cNvPr>
          <p:cNvSpPr/>
          <p:nvPr/>
        </p:nvSpPr>
        <p:spPr>
          <a:xfrm>
            <a:off x="3875489" y="7492423"/>
            <a:ext cx="222302" cy="23229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D28959-5D5C-7FE2-3078-443E8684F75E}"/>
              </a:ext>
            </a:extLst>
          </p:cNvPr>
          <p:cNvSpPr/>
          <p:nvPr/>
        </p:nvSpPr>
        <p:spPr>
          <a:xfrm>
            <a:off x="3915607" y="7498151"/>
            <a:ext cx="3617238" cy="23172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9801E58-97C1-1BA9-CE8A-3DC0125B291F}"/>
              </a:ext>
            </a:extLst>
          </p:cNvPr>
          <p:cNvGrpSpPr/>
          <p:nvPr/>
        </p:nvGrpSpPr>
        <p:grpSpPr>
          <a:xfrm>
            <a:off x="3915608" y="7492422"/>
            <a:ext cx="1835549" cy="2298762"/>
            <a:chOff x="1797523" y="3036239"/>
            <a:chExt cx="1835549" cy="2298762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1B91271-2857-BF00-2301-54308BFE8EB9}"/>
                </a:ext>
              </a:extLst>
            </p:cNvPr>
            <p:cNvSpPr txBox="1"/>
            <p:nvPr/>
          </p:nvSpPr>
          <p:spPr>
            <a:xfrm>
              <a:off x="1797523" y="3036239"/>
              <a:ext cx="1835549" cy="30777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  <a:latin typeface="+mj-lt"/>
                </a:rPr>
                <a:t>Fine Tuned GPT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8789F0-685D-54F3-AD6D-FB9F654AD541}"/>
                </a:ext>
              </a:extLst>
            </p:cNvPr>
            <p:cNvSpPr txBox="1"/>
            <p:nvPr/>
          </p:nvSpPr>
          <p:spPr>
            <a:xfrm>
              <a:off x="1861386" y="3427802"/>
              <a:ext cx="1751065" cy="17554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The NPS API documentation and URL structure did not lend itself to easy interpretation by typical chatbot models. The team explored fine-tuning GPT models to create the parameters for NPS API calls based on a user query. </a:t>
              </a: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noProof="1">
                <a:solidFill>
                  <a:schemeClr val="bg1"/>
                </a:solidFill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0DBF6B8-8F8E-D524-FCFB-E5A1FABA0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1812721" y="4388793"/>
              <a:ext cx="1799729" cy="946208"/>
            </a:xfrm>
            <a:prstGeom prst="rect">
              <a:avLst/>
            </a:prstGeom>
          </p:spPr>
        </p:pic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FB8C4578-58A6-447F-A5FF-C37752CCAE55}"/>
              </a:ext>
            </a:extLst>
          </p:cNvPr>
          <p:cNvSpPr txBox="1"/>
          <p:nvPr/>
        </p:nvSpPr>
        <p:spPr>
          <a:xfrm>
            <a:off x="5739591" y="7495649"/>
            <a:ext cx="1793253" cy="307777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accent1"/>
                </a:solidFill>
                <a:latin typeface="+mj-lt"/>
              </a:rPr>
              <a:t>SpaCy</a:t>
            </a:r>
            <a:r>
              <a:rPr lang="en-US" sz="1400" dirty="0">
                <a:solidFill>
                  <a:schemeClr val="accent1"/>
                </a:solidFill>
                <a:latin typeface="+mj-lt"/>
              </a:rPr>
              <a:t> &amp; NLTK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503C55-AC76-E4A9-F64C-05698A8D17B3}"/>
              </a:ext>
            </a:extLst>
          </p:cNvPr>
          <p:cNvSpPr/>
          <p:nvPr/>
        </p:nvSpPr>
        <p:spPr>
          <a:xfrm>
            <a:off x="5733819" y="7469612"/>
            <a:ext cx="45719" cy="234829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9800B09-6E59-1B5E-8C78-343E56BA6C72}"/>
              </a:ext>
            </a:extLst>
          </p:cNvPr>
          <p:cNvGrpSpPr/>
          <p:nvPr/>
        </p:nvGrpSpPr>
        <p:grpSpPr>
          <a:xfrm>
            <a:off x="3647761" y="4646134"/>
            <a:ext cx="3912990" cy="2798656"/>
            <a:chOff x="3609886" y="4695825"/>
            <a:chExt cx="3912990" cy="279865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21F412C-52E1-41CC-9338-529ED7464434}"/>
                </a:ext>
              </a:extLst>
            </p:cNvPr>
            <p:cNvGrpSpPr/>
            <p:nvPr/>
          </p:nvGrpSpPr>
          <p:grpSpPr>
            <a:xfrm>
              <a:off x="3669287" y="4695825"/>
              <a:ext cx="3853589" cy="2798656"/>
              <a:chOff x="3669287" y="657225"/>
              <a:chExt cx="3853589" cy="2798656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652101FE-8FCB-B3F5-954F-EF6F125E8744}"/>
                  </a:ext>
                </a:extLst>
              </p:cNvPr>
              <p:cNvSpPr/>
              <p:nvPr/>
            </p:nvSpPr>
            <p:spPr>
              <a:xfrm>
                <a:off x="6335455" y="766921"/>
                <a:ext cx="1169979" cy="1014288"/>
              </a:xfrm>
              <a:prstGeom prst="roundRect">
                <a:avLst/>
              </a:prstGeom>
              <a:solidFill>
                <a:srgbClr val="223140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graphicFrame>
            <p:nvGraphicFramePr>
              <p:cNvPr id="15" name="Chart 14">
                <a:extLst>
                  <a:ext uri="{FF2B5EF4-FFF2-40B4-BE49-F238E27FC236}">
                    <a16:creationId xmlns:a16="http://schemas.microsoft.com/office/drawing/2014/main" id="{800FAAB9-4B4A-9FD5-E4E0-FEB8D5D07866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669287" y="657225"/>
              <a:ext cx="3853589" cy="279865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6"/>
              </a:graphicData>
            </a:graphic>
          </p:graphicFrame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AF40BF-6CAB-4F00-BD96-FA6E64E38665}"/>
                </a:ext>
              </a:extLst>
            </p:cNvPr>
            <p:cNvSpPr txBox="1"/>
            <p:nvPr/>
          </p:nvSpPr>
          <p:spPr>
            <a:xfrm>
              <a:off x="3609886" y="5160627"/>
              <a:ext cx="31625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+mj-lt"/>
                </a:rPr>
                <a:t>Recreational Visits 2023</a:t>
              </a:r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0C35CCC5-1431-E880-A8AA-C2F7B72C8CBA}"/>
              </a:ext>
            </a:extLst>
          </p:cNvPr>
          <p:cNvSpPr txBox="1"/>
          <p:nvPr/>
        </p:nvSpPr>
        <p:spPr>
          <a:xfrm>
            <a:off x="5995436" y="7962214"/>
            <a:ext cx="1404000" cy="2758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72E8BDC-963B-4314-A5C6-F387147AE54C}"/>
              </a:ext>
            </a:extLst>
          </p:cNvPr>
          <p:cNvSpPr txBox="1"/>
          <p:nvPr/>
        </p:nvSpPr>
        <p:spPr>
          <a:xfrm>
            <a:off x="1866667" y="5713903"/>
            <a:ext cx="1403610" cy="16151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Evaluation methodology</a:t>
            </a:r>
          </a:p>
          <a:p>
            <a:endParaRPr lang="en-US" sz="900" noProof="1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0EAA1AA-ACD2-4264-8772-16CBB14395ED}"/>
              </a:ext>
            </a:extLst>
          </p:cNvPr>
          <p:cNvSpPr txBox="1"/>
          <p:nvPr/>
        </p:nvSpPr>
        <p:spPr>
          <a:xfrm>
            <a:off x="5959333" y="8737147"/>
            <a:ext cx="1404000" cy="50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C25272-5E17-F105-1658-8D56E4BF21E1}"/>
              </a:ext>
            </a:extLst>
          </p:cNvPr>
          <p:cNvSpPr/>
          <p:nvPr/>
        </p:nvSpPr>
        <p:spPr>
          <a:xfrm>
            <a:off x="235926" y="7497695"/>
            <a:ext cx="3635675" cy="23202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2157EB8-8FBB-72AD-F327-1FB5D87C2048}"/>
              </a:ext>
            </a:extLst>
          </p:cNvPr>
          <p:cNvGrpSpPr/>
          <p:nvPr/>
        </p:nvGrpSpPr>
        <p:grpSpPr>
          <a:xfrm>
            <a:off x="139841" y="7469612"/>
            <a:ext cx="4162535" cy="2491176"/>
            <a:chOff x="5085692" y="6609453"/>
            <a:chExt cx="4162535" cy="2491176"/>
          </a:xfrm>
        </p:grpSpPr>
        <p:graphicFrame>
          <p:nvGraphicFramePr>
            <p:cNvPr id="31" name="Chart 30">
              <a:extLst>
                <a:ext uri="{FF2B5EF4-FFF2-40B4-BE49-F238E27FC236}">
                  <a16:creationId xmlns:a16="http://schemas.microsoft.com/office/drawing/2014/main" id="{361831A2-AE36-A0DE-755E-CA3F84184158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5085692" y="6779419"/>
            <a:ext cx="4162535" cy="23212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7"/>
            </a:graphicData>
          </a:graphic>
        </p:graphicFrame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CCC5E7E-38DF-4597-9D6B-6061E22EFA2E}"/>
                </a:ext>
              </a:extLst>
            </p:cNvPr>
            <p:cNvSpPr txBox="1"/>
            <p:nvPr/>
          </p:nvSpPr>
          <p:spPr>
            <a:xfrm>
              <a:off x="5122020" y="6609453"/>
              <a:ext cx="31625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+mj-lt"/>
                </a:rPr>
                <a:t>Top 5 National Parks 2023</a:t>
              </a:r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45089DF9-04ED-86AB-944F-1434F44DBAEA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54259" y="4066686"/>
            <a:ext cx="858530" cy="68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1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54F71022-9A74-F378-D729-24A9829E6E74}"/>
              </a:ext>
            </a:extLst>
          </p:cNvPr>
          <p:cNvSpPr/>
          <p:nvPr/>
        </p:nvSpPr>
        <p:spPr>
          <a:xfrm>
            <a:off x="1792135" y="3512062"/>
            <a:ext cx="1828800" cy="15483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60877E-C79E-64CD-A1E8-7444C8698C91}"/>
              </a:ext>
            </a:extLst>
          </p:cNvPr>
          <p:cNvSpPr/>
          <p:nvPr/>
        </p:nvSpPr>
        <p:spPr>
          <a:xfrm>
            <a:off x="3674784" y="5108554"/>
            <a:ext cx="3853589" cy="23280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3B407C3-F5FA-B7A1-1F16-046EAF8A08D3}"/>
              </a:ext>
            </a:extLst>
          </p:cNvPr>
          <p:cNvSpPr/>
          <p:nvPr/>
        </p:nvSpPr>
        <p:spPr>
          <a:xfrm rot="16200000">
            <a:off x="5549998" y="5544048"/>
            <a:ext cx="87714" cy="388809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B9B4B0-82B8-96B0-9CAE-4A9CAEB52953}"/>
              </a:ext>
            </a:extLst>
          </p:cNvPr>
          <p:cNvSpPr/>
          <p:nvPr/>
        </p:nvSpPr>
        <p:spPr>
          <a:xfrm>
            <a:off x="8083899" y="2319100"/>
            <a:ext cx="3834263" cy="23506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7E32E9-8361-C08B-35ED-4C79EF679E63}"/>
              </a:ext>
            </a:extLst>
          </p:cNvPr>
          <p:cNvSpPr/>
          <p:nvPr/>
        </p:nvSpPr>
        <p:spPr>
          <a:xfrm>
            <a:off x="235926" y="7496147"/>
            <a:ext cx="3631941" cy="23152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B461EB-8816-341C-6776-C446B3AD1C78}"/>
              </a:ext>
            </a:extLst>
          </p:cNvPr>
          <p:cNvSpPr txBox="1"/>
          <p:nvPr/>
        </p:nvSpPr>
        <p:spPr>
          <a:xfrm>
            <a:off x="1797136" y="3076179"/>
            <a:ext cx="182880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E3E5E6-573C-AC2D-3734-D764325C5830}"/>
              </a:ext>
            </a:extLst>
          </p:cNvPr>
          <p:cNvGrpSpPr/>
          <p:nvPr/>
        </p:nvGrpSpPr>
        <p:grpSpPr>
          <a:xfrm>
            <a:off x="4317645" y="2709280"/>
            <a:ext cx="1357337" cy="1385340"/>
            <a:chOff x="1979259" y="3440671"/>
            <a:chExt cx="1357337" cy="1385340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9D7F3CC-0927-4309-8780-07862B295094}"/>
                </a:ext>
              </a:extLst>
            </p:cNvPr>
            <p:cNvSpPr txBox="1"/>
            <p:nvPr/>
          </p:nvSpPr>
          <p:spPr>
            <a:xfrm>
              <a:off x="2059237" y="3440671"/>
              <a:ext cx="1172583" cy="10018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0500"/>
                </a:lnSpc>
              </a:pP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82</a:t>
              </a:r>
              <a:r>
                <a:rPr lang="en-US" sz="3200" b="1" spc="-150" dirty="0">
                  <a:solidFill>
                    <a:schemeClr val="accent2"/>
                  </a:solidFill>
                  <a:latin typeface="+mj-lt"/>
                </a:rPr>
                <a:t>k</a:t>
              </a: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4692157-A406-37E1-0BCE-5ED54D74D482}"/>
                </a:ext>
              </a:extLst>
            </p:cNvPr>
            <p:cNvSpPr txBox="1"/>
            <p:nvPr/>
          </p:nvSpPr>
          <p:spPr>
            <a:xfrm>
              <a:off x="1979259" y="4364346"/>
              <a:ext cx="135733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spc="-150" dirty="0">
                  <a:solidFill>
                    <a:schemeClr val="accent2"/>
                  </a:solidFill>
                  <a:latin typeface="+mj-lt"/>
                </a:rPr>
                <a:t>Queries</a:t>
              </a:r>
              <a:endParaRPr lang="en-US" dirty="0"/>
            </a:p>
          </p:txBody>
        </p:sp>
      </p:grp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B3A6FDA-B378-498D-834A-AD13D56B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 Resume</a:t>
            </a:r>
          </a:p>
        </p:txBody>
      </p:sp>
      <p:pic>
        <p:nvPicPr>
          <p:cNvPr id="137" name="Graphic 136" descr="Icon Map and Location">
            <a:extLst>
              <a:ext uri="{FF2B5EF4-FFF2-40B4-BE49-F238E27FC236}">
                <a16:creationId xmlns:a16="http://schemas.microsoft.com/office/drawing/2014/main" id="{0960335E-DCB4-4825-B3B1-3C310CE24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949" y="3538048"/>
            <a:ext cx="315208" cy="3291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196966-5C2E-478E-8624-ABDD09B3FB30}"/>
              </a:ext>
            </a:extLst>
          </p:cNvPr>
          <p:cNvSpPr txBox="1"/>
          <p:nvPr/>
        </p:nvSpPr>
        <p:spPr>
          <a:xfrm>
            <a:off x="1548130" y="423351"/>
            <a:ext cx="397764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000" b="1" spc="-150" dirty="0">
                <a:solidFill>
                  <a:schemeClr val="accent1"/>
                </a:solidFill>
                <a:latin typeface="+mj-lt"/>
              </a:rPr>
              <a:t>Park Pal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0231B0-CD8C-4D6D-A41F-A5F1F1414FC9}"/>
              </a:ext>
            </a:extLst>
          </p:cNvPr>
          <p:cNvSpPr txBox="1"/>
          <p:nvPr/>
        </p:nvSpPr>
        <p:spPr>
          <a:xfrm>
            <a:off x="1548130" y="792871"/>
            <a:ext cx="39776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GPT Enabled Chatbot</a:t>
            </a:r>
          </a:p>
        </p:txBody>
      </p:sp>
      <p:pic>
        <p:nvPicPr>
          <p:cNvPr id="9" name="Picture 8" descr="QR code">
            <a:extLst>
              <a:ext uri="{FF2B5EF4-FFF2-40B4-BE49-F238E27FC236}">
                <a16:creationId xmlns:a16="http://schemas.microsoft.com/office/drawing/2014/main" id="{E1C55547-2FA2-4903-8FF8-1836E53DE1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834" y="2188853"/>
            <a:ext cx="695051" cy="69505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7A25968-C5DF-565A-F866-97DB5FFBB9AA}"/>
              </a:ext>
            </a:extLst>
          </p:cNvPr>
          <p:cNvSpPr txBox="1"/>
          <p:nvPr/>
        </p:nvSpPr>
        <p:spPr>
          <a:xfrm rot="1636630">
            <a:off x="6429374" y="1354573"/>
            <a:ext cx="1074781" cy="714107"/>
          </a:xfrm>
          <a:prstGeom prst="wedgeEllipseCallout">
            <a:avLst>
              <a:gd name="adj1" fmla="val -73765"/>
              <a:gd name="adj2" fmla="val 14364"/>
            </a:avLst>
          </a:prstGeom>
          <a:solidFill>
            <a:schemeClr val="accent4">
              <a:lumMod val="50000"/>
              <a:alpha val="69804"/>
            </a:schemeClr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5"/>
                </a:solidFill>
                <a:latin typeface="+mj-lt"/>
              </a:rPr>
              <a:t>Chat with </a:t>
            </a:r>
          </a:p>
          <a:p>
            <a:pPr algn="ctr"/>
            <a:r>
              <a:rPr lang="en-US" sz="900" b="1" dirty="0">
                <a:solidFill>
                  <a:schemeClr val="accent5"/>
                </a:solidFill>
                <a:latin typeface="+mj-lt"/>
              </a:rPr>
              <a:t>Park Pal Today!</a:t>
            </a:r>
            <a:endParaRPr lang="en-US" sz="1200" b="1" dirty="0">
              <a:solidFill>
                <a:schemeClr val="accent5"/>
              </a:solidFill>
              <a:latin typeface="+mj-lt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136F84-8816-BCD5-D55B-389718F4BCA8}"/>
              </a:ext>
            </a:extLst>
          </p:cNvPr>
          <p:cNvGrpSpPr/>
          <p:nvPr/>
        </p:nvGrpSpPr>
        <p:grpSpPr>
          <a:xfrm>
            <a:off x="4673750" y="394440"/>
            <a:ext cx="1713847" cy="734663"/>
            <a:chOff x="85553" y="1668519"/>
            <a:chExt cx="1713847" cy="73466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A199F04-619B-662C-B577-048A6E482974}"/>
                </a:ext>
              </a:extLst>
            </p:cNvPr>
            <p:cNvSpPr txBox="1"/>
            <p:nvPr/>
          </p:nvSpPr>
          <p:spPr>
            <a:xfrm>
              <a:off x="246401" y="1668519"/>
              <a:ext cx="150677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+mj-lt"/>
                </a:rPr>
                <a:t>Collaborators</a:t>
              </a:r>
            </a:p>
          </p:txBody>
        </p:sp>
        <p:pic>
          <p:nvPicPr>
            <p:cNvPr id="7" name="Graphic 6" descr="Hiker icon">
              <a:extLst>
                <a:ext uri="{FF2B5EF4-FFF2-40B4-BE49-F238E27FC236}">
                  <a16:creationId xmlns:a16="http://schemas.microsoft.com/office/drawing/2014/main" id="{197056E8-F093-46AB-89E7-7E26124ED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>
              <a:off x="85553" y="1673810"/>
              <a:ext cx="281167" cy="281167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413694A-DB8C-C369-BEF5-36BE30E50A0C}"/>
                </a:ext>
              </a:extLst>
            </p:cNvPr>
            <p:cNvSpPr txBox="1"/>
            <p:nvPr/>
          </p:nvSpPr>
          <p:spPr>
            <a:xfrm>
              <a:off x="379751" y="1895351"/>
              <a:ext cx="141964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1"/>
                  </a:solidFill>
                </a:rPr>
                <a:t>Nicole </a:t>
              </a:r>
              <a:r>
                <a:rPr lang="en-US" sz="900" b="1" dirty="0" err="1">
                  <a:solidFill>
                    <a:schemeClr val="accent1"/>
                  </a:solidFill>
                </a:rPr>
                <a:t>Blakkan-Esser</a:t>
              </a:r>
              <a:endParaRPr lang="en-US" sz="900" b="1" dirty="0">
                <a:solidFill>
                  <a:schemeClr val="accent1"/>
                </a:solidFill>
              </a:endParaRPr>
            </a:p>
            <a:p>
              <a:r>
                <a:rPr lang="en-US" sz="900" b="1" dirty="0" err="1">
                  <a:solidFill>
                    <a:schemeClr val="accent1"/>
                  </a:solidFill>
                </a:rPr>
                <a:t>Lauralyn</a:t>
              </a:r>
              <a:r>
                <a:rPr lang="en-US" sz="900" b="1" dirty="0">
                  <a:solidFill>
                    <a:schemeClr val="accent1"/>
                  </a:solidFill>
                </a:rPr>
                <a:t> Curry-Leech Courtney Gibson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A0269E9-7B45-B8C3-9854-AA26482ED34D}"/>
              </a:ext>
            </a:extLst>
          </p:cNvPr>
          <p:cNvSpPr txBox="1"/>
          <p:nvPr/>
        </p:nvSpPr>
        <p:spPr>
          <a:xfrm>
            <a:off x="588208" y="3422519"/>
            <a:ext cx="11725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Project </a:t>
            </a:r>
          </a:p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Roadmap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C1DA6E0-7BC1-E36D-6000-4D61CA2835BA}"/>
              </a:ext>
            </a:extLst>
          </p:cNvPr>
          <p:cNvSpPr/>
          <p:nvPr/>
        </p:nvSpPr>
        <p:spPr>
          <a:xfrm>
            <a:off x="311669" y="6235158"/>
            <a:ext cx="1373568" cy="1146155"/>
          </a:xfrm>
          <a:prstGeom prst="roundRect">
            <a:avLst/>
          </a:pr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Host Park Pal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US" sz="1050" dirty="0">
                <a:solidFill>
                  <a:schemeClr val="accent1"/>
                </a:solidFill>
                <a:latin typeface="+mj-lt"/>
              </a:rPr>
              <a:t> 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EB9F799-8A60-4875-6208-0D17EDFEC954}"/>
              </a:ext>
            </a:extLst>
          </p:cNvPr>
          <p:cNvSpPr/>
          <p:nvPr/>
        </p:nvSpPr>
        <p:spPr>
          <a:xfrm>
            <a:off x="311669" y="5119095"/>
            <a:ext cx="1367189" cy="74882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1"/>
                </a:solidFill>
                <a:latin typeface="+mj-lt"/>
              </a:rPr>
              <a:t>Train LLM &amp; NLP Models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FBE0CBE-AE2E-DEB1-3AA0-DEE67B48E556}"/>
              </a:ext>
            </a:extLst>
          </p:cNvPr>
          <p:cNvSpPr/>
          <p:nvPr/>
        </p:nvSpPr>
        <p:spPr>
          <a:xfrm>
            <a:off x="317717" y="4119605"/>
            <a:ext cx="1367188" cy="64770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Prepare </a:t>
            </a:r>
          </a:p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Synthetic Data</a:t>
            </a:r>
          </a:p>
          <a:p>
            <a:pPr algn="ctr"/>
            <a:endParaRPr lang="en-US" sz="1050" b="1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53" name="Picture 10" descr="Python - Python Logo - CleanPNG / KissPNG">
            <a:extLst>
              <a:ext uri="{FF2B5EF4-FFF2-40B4-BE49-F238E27FC236}">
                <a16:creationId xmlns:a16="http://schemas.microsoft.com/office/drawing/2014/main" id="{40DECA7E-C5A6-4913-16AC-DC7A115C8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927" b="89024" l="9416" r="89610">
                        <a14:foregroundMark x1="53571" y1="8537" x2="53571" y2="8537"/>
                        <a14:foregroundMark x1="50649" y1="7927" x2="50649" y2="7927"/>
                        <a14:backgroundMark x1="50000" y1="43293" x2="50000" y2="43293"/>
                        <a14:backgroundMark x1="41558" y1="45732" x2="41558" y2="45732"/>
                        <a14:backgroundMark x1="57143" y1="64634" x2="57143" y2="64634"/>
                        <a14:backgroundMark x1="56494" y1="74390" x2="56494" y2="743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46" y="4418055"/>
            <a:ext cx="751427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2" descr="Openai png images | PNGWing">
            <a:extLst>
              <a:ext uri="{FF2B5EF4-FFF2-40B4-BE49-F238E27FC236}">
                <a16:creationId xmlns:a16="http://schemas.microsoft.com/office/drawing/2014/main" id="{9B033876-DBF8-6D71-DA81-F82F3E460F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3667" b="95333" l="10000" r="90000">
                        <a14:foregroundMark x1="49022" y1="3667" x2="49022" y2="3667"/>
                        <a14:foregroundMark x1="48913" y1="95333" x2="48913" y2="9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389" r="33222"/>
          <a:stretch/>
        </p:blipFill>
        <p:spPr bwMode="auto">
          <a:xfrm>
            <a:off x="427620" y="5452735"/>
            <a:ext cx="409562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2" descr="Natural language processing - Free electronics icons">
            <a:extLst>
              <a:ext uri="{FF2B5EF4-FFF2-40B4-BE49-F238E27FC236}">
                <a16:creationId xmlns:a16="http://schemas.microsoft.com/office/drawing/2014/main" id="{FB593177-AD76-B21C-7C67-E41E4050A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432" y="5368649"/>
            <a:ext cx="484840" cy="48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4" descr="Amazon aws logo, png | PNGWing">
            <a:extLst>
              <a:ext uri="{FF2B5EF4-FFF2-40B4-BE49-F238E27FC236}">
                <a16:creationId xmlns:a16="http://schemas.microsoft.com/office/drawing/2014/main" id="{C20D14E9-7429-897E-3122-ADFF162BB1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32222" y1="38333" x2="32222" y2="38333"/>
                        <a14:foregroundMark x1="69444" y1="36944" x2="69444" y2="36944"/>
                        <a14:foregroundMark x1="70000" y1="65278" x2="70000" y2="65278"/>
                        <a14:foregroundMark x1="81667" y1="59722" x2="81667" y2="597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111" t="27364" r="13750" b="25334"/>
          <a:stretch/>
        </p:blipFill>
        <p:spPr bwMode="auto">
          <a:xfrm>
            <a:off x="776034" y="6576558"/>
            <a:ext cx="480696" cy="31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6" descr="Aws Lambda - Amazon Logo - CleanPNG / KissPNG">
            <a:extLst>
              <a:ext uri="{FF2B5EF4-FFF2-40B4-BE49-F238E27FC236}">
                <a16:creationId xmlns:a16="http://schemas.microsoft.com/office/drawing/2014/main" id="{DB904853-EF70-BD4C-B4E5-95B405F32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9111" r="92667">
                        <a14:foregroundMark x1="92667" y1="82396" x2="92667" y2="82396"/>
                        <a14:foregroundMark x1="9111" y1="86667" x2="9111" y2="8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62" y="6853868"/>
            <a:ext cx="505719" cy="51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8" descr="Amazon S3 - Amazon Logo - CleanPNG / KissPNG">
            <a:extLst>
              <a:ext uri="{FF2B5EF4-FFF2-40B4-BE49-F238E27FC236}">
                <a16:creationId xmlns:a16="http://schemas.microsoft.com/office/drawing/2014/main" id="{7E50DEDD-A22A-E87A-72C9-636543609C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789" t="11824" r="31078" b="13349"/>
          <a:stretch/>
        </p:blipFill>
        <p:spPr bwMode="auto">
          <a:xfrm>
            <a:off x="1256773" y="6875133"/>
            <a:ext cx="430905" cy="50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Arrow: Down 59">
            <a:extLst>
              <a:ext uri="{FF2B5EF4-FFF2-40B4-BE49-F238E27FC236}">
                <a16:creationId xmlns:a16="http://schemas.microsoft.com/office/drawing/2014/main" id="{EBC73530-B553-F636-D15B-F36E5D1138FC}"/>
              </a:ext>
            </a:extLst>
          </p:cNvPr>
          <p:cNvSpPr/>
          <p:nvPr/>
        </p:nvSpPr>
        <p:spPr>
          <a:xfrm>
            <a:off x="814621" y="4786384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F22ABF95-6D82-AC88-30D0-54A8E916E3FB}"/>
              </a:ext>
            </a:extLst>
          </p:cNvPr>
          <p:cNvSpPr/>
          <p:nvPr/>
        </p:nvSpPr>
        <p:spPr>
          <a:xfrm>
            <a:off x="826054" y="5888921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5BBFEFF-A39B-B1E9-8443-1BE779E8B45B}"/>
              </a:ext>
            </a:extLst>
          </p:cNvPr>
          <p:cNvCxnSpPr>
            <a:cxnSpLocks/>
            <a:stCxn id="57" idx="2"/>
            <a:endCxn id="59" idx="1"/>
          </p:cNvCxnSpPr>
          <p:nvPr/>
        </p:nvCxnSpPr>
        <p:spPr>
          <a:xfrm>
            <a:off x="1016382" y="6887452"/>
            <a:ext cx="240391" cy="238549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5661005-45AF-9CE2-C26F-0B25E8693CBD}"/>
              </a:ext>
            </a:extLst>
          </p:cNvPr>
          <p:cNvCxnSpPr>
            <a:cxnSpLocks/>
          </p:cNvCxnSpPr>
          <p:nvPr/>
        </p:nvCxnSpPr>
        <p:spPr>
          <a:xfrm flipH="1">
            <a:off x="736229" y="6885822"/>
            <a:ext cx="275783" cy="237744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38C92AA-E76F-5FA1-25EB-FA3D999972D0}"/>
              </a:ext>
            </a:extLst>
          </p:cNvPr>
          <p:cNvSpPr txBox="1"/>
          <p:nvPr/>
        </p:nvSpPr>
        <p:spPr>
          <a:xfrm>
            <a:off x="243652" y="3268555"/>
            <a:ext cx="1505705" cy="4185761"/>
          </a:xfrm>
          <a:prstGeom prst="rect">
            <a:avLst/>
          </a:prstGeom>
          <a:solidFill>
            <a:schemeClr val="accent1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A3CFEA0-47C5-DC52-B269-1249EAC0137B}"/>
              </a:ext>
            </a:extLst>
          </p:cNvPr>
          <p:cNvSpPr txBox="1"/>
          <p:nvPr/>
        </p:nvSpPr>
        <p:spPr>
          <a:xfrm>
            <a:off x="8453271" y="5148379"/>
            <a:ext cx="183724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DFAE1DC-3EAF-8F59-EA31-C15C50BFA33F}"/>
              </a:ext>
            </a:extLst>
          </p:cNvPr>
          <p:cNvSpPr txBox="1"/>
          <p:nvPr/>
        </p:nvSpPr>
        <p:spPr>
          <a:xfrm>
            <a:off x="240986" y="3171290"/>
            <a:ext cx="3408822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8599A8C-A033-9F1C-9C76-65C7FD03CE2B}"/>
              </a:ext>
            </a:extLst>
          </p:cNvPr>
          <p:cNvGrpSpPr/>
          <p:nvPr/>
        </p:nvGrpSpPr>
        <p:grpSpPr>
          <a:xfrm>
            <a:off x="1779340" y="3221005"/>
            <a:ext cx="1845625" cy="1853642"/>
            <a:chOff x="1848695" y="6935004"/>
            <a:chExt cx="1845625" cy="185364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A89F32A-A554-4958-3EC8-E20C2450FC0B}"/>
                </a:ext>
              </a:extLst>
            </p:cNvPr>
            <p:cNvSpPr txBox="1"/>
            <p:nvPr/>
          </p:nvSpPr>
          <p:spPr>
            <a:xfrm>
              <a:off x="1980484" y="7255609"/>
              <a:ext cx="1700299" cy="5906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Synthetic queries were developed to represent questions that users may ask n association with five NPS API endpoint. </a:t>
              </a: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noProof="1">
                <a:solidFill>
                  <a:schemeClr val="bg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9F938FD-6A13-C577-E29D-3145BACE8D41}"/>
                </a:ext>
              </a:extLst>
            </p:cNvPr>
            <p:cNvSpPr txBox="1"/>
            <p:nvPr/>
          </p:nvSpPr>
          <p:spPr>
            <a:xfrm>
              <a:off x="1894093" y="7736584"/>
              <a:ext cx="1060365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The team used an 80/20 split to create test &amp; validation data. Separate queries</a:t>
              </a:r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F4C6C33-D5C6-3910-64CA-5A3DB139DEFA}"/>
                </a:ext>
              </a:extLst>
            </p:cNvPr>
            <p:cNvSpPr txBox="1"/>
            <p:nvPr/>
          </p:nvSpPr>
          <p:spPr>
            <a:xfrm>
              <a:off x="1894094" y="8419314"/>
              <a:ext cx="17962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were developed for evaluating the models to prevent data leakage.</a:t>
              </a:r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8A6CFBE3-C564-621E-D86F-8393D0918B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2821109" y="7787794"/>
              <a:ext cx="872983" cy="695546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2743997-3378-A0A7-A67F-A2B17CA854DA}"/>
                </a:ext>
              </a:extLst>
            </p:cNvPr>
            <p:cNvSpPr txBox="1"/>
            <p:nvPr/>
          </p:nvSpPr>
          <p:spPr>
            <a:xfrm>
              <a:off x="1848695" y="6935004"/>
              <a:ext cx="1845625" cy="30777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>
                      <a:lumMod val="10000"/>
                      <a:lumOff val="90000"/>
                    </a:schemeClr>
                  </a:solidFill>
                  <a:latin typeface="+mj-lt"/>
                </a:rPr>
                <a:t>Synthetic Data</a:t>
              </a:r>
            </a:p>
          </p:txBody>
        </p:sp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3A0518D1-D37C-415C-A198-CC8AD3DD187F}"/>
              </a:ext>
            </a:extLst>
          </p:cNvPr>
          <p:cNvSpPr txBox="1"/>
          <p:nvPr/>
        </p:nvSpPr>
        <p:spPr>
          <a:xfrm>
            <a:off x="1797137" y="5102383"/>
            <a:ext cx="183255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Model</a:t>
            </a:r>
            <a:r>
              <a:rPr lang="en-US" sz="1600" b="1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 Evaluation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F0C7440-58BE-6D58-EFC7-993A33702130}"/>
              </a:ext>
            </a:extLst>
          </p:cNvPr>
          <p:cNvGrpSpPr/>
          <p:nvPr/>
        </p:nvGrpSpPr>
        <p:grpSpPr>
          <a:xfrm>
            <a:off x="6379926" y="364648"/>
            <a:ext cx="1525824" cy="776181"/>
            <a:chOff x="6360932" y="3647347"/>
            <a:chExt cx="1525824" cy="776181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47B5AD9-4F0D-7A02-67B4-F9E23F7900DF}"/>
                </a:ext>
              </a:extLst>
            </p:cNvPr>
            <p:cNvSpPr txBox="1"/>
            <p:nvPr/>
          </p:nvSpPr>
          <p:spPr>
            <a:xfrm>
              <a:off x="6372365" y="3647347"/>
              <a:ext cx="151439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+mj-lt"/>
                </a:rPr>
                <a:t>GitHub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EF03004-FE29-7AD9-0A5B-6D14A212130E}"/>
                </a:ext>
              </a:extLst>
            </p:cNvPr>
            <p:cNvSpPr txBox="1"/>
            <p:nvPr/>
          </p:nvSpPr>
          <p:spPr>
            <a:xfrm>
              <a:off x="6360932" y="3915697"/>
              <a:ext cx="117717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1"/>
                  </a:solidFill>
                </a:rPr>
                <a:t>https://github.com/nblakkanesser/MADS_Capstone</a:t>
              </a:r>
              <a:endParaRPr lang="en-US" sz="1000" b="1" dirty="0">
                <a:solidFill>
                  <a:schemeClr val="accent1"/>
                </a:solidFill>
              </a:endParaRPr>
            </a:p>
          </p:txBody>
        </p:sp>
        <p:pic>
          <p:nvPicPr>
            <p:cNvPr id="109" name="Picture 8" descr="Github - Github Icon - CleanPNG / KissPNG">
              <a:extLst>
                <a:ext uri="{FF2B5EF4-FFF2-40B4-BE49-F238E27FC236}">
                  <a16:creationId xmlns:a16="http://schemas.microsoft.com/office/drawing/2014/main" id="{6B576ABB-8976-4B60-C09A-1AF49D11062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9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20">
                      <a14:imgEffect>
                        <a14:backgroundRemoval t="6731" b="95385" l="10000" r="90000">
                          <a14:foregroundMark x1="46444" y1="6923" x2="46444" y2="6923"/>
                          <a14:foregroundMark x1="40889" y1="90962" x2="40889" y2="90962"/>
                          <a14:foregroundMark x1="61444" y1="93077" x2="61444" y2="93077"/>
                          <a14:foregroundMark x1="41556" y1="95192" x2="41556" y2="95192"/>
                          <a14:foregroundMark x1="58222" y1="95385" x2="58222" y2="95385"/>
                          <a14:backgroundMark x1="39889" y1="82115" x2="39889" y2="8211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23" r="16391"/>
            <a:stretch/>
          </p:blipFill>
          <p:spPr bwMode="auto">
            <a:xfrm>
              <a:off x="6451634" y="3667884"/>
              <a:ext cx="270159" cy="2544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8" name="Picture 4" descr="National Park Service">
            <a:extLst>
              <a:ext uri="{FF2B5EF4-FFF2-40B4-BE49-F238E27FC236}">
                <a16:creationId xmlns:a16="http://schemas.microsoft.com/office/drawing/2014/main" id="{50BAFCDE-27F8-6F4B-B2C8-FB67A4579B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 bwMode="auto">
          <a:xfrm>
            <a:off x="266579" y="246984"/>
            <a:ext cx="1215081" cy="121508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E42C462A-BB44-0343-DEDE-C36E1605FFD1}"/>
              </a:ext>
            </a:extLst>
          </p:cNvPr>
          <p:cNvSpPr txBox="1"/>
          <p:nvPr/>
        </p:nvSpPr>
        <p:spPr>
          <a:xfrm>
            <a:off x="7918293" y="6357632"/>
            <a:ext cx="182880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C2D46F-F76B-CC20-CDE5-0DB388E193B2}"/>
              </a:ext>
            </a:extLst>
          </p:cNvPr>
          <p:cNvSpPr/>
          <p:nvPr/>
        </p:nvSpPr>
        <p:spPr>
          <a:xfrm>
            <a:off x="3875489" y="7492423"/>
            <a:ext cx="222302" cy="23229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D28959-5D5C-7FE2-3078-443E8684F75E}"/>
              </a:ext>
            </a:extLst>
          </p:cNvPr>
          <p:cNvSpPr/>
          <p:nvPr/>
        </p:nvSpPr>
        <p:spPr>
          <a:xfrm>
            <a:off x="3915607" y="7498151"/>
            <a:ext cx="3617238" cy="23172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9801E58-97C1-1BA9-CE8A-3DC0125B291F}"/>
              </a:ext>
            </a:extLst>
          </p:cNvPr>
          <p:cNvGrpSpPr/>
          <p:nvPr/>
        </p:nvGrpSpPr>
        <p:grpSpPr>
          <a:xfrm>
            <a:off x="3915608" y="7492422"/>
            <a:ext cx="1835549" cy="2298762"/>
            <a:chOff x="1797523" y="3036239"/>
            <a:chExt cx="1835549" cy="2298762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1B91271-2857-BF00-2301-54308BFE8EB9}"/>
                </a:ext>
              </a:extLst>
            </p:cNvPr>
            <p:cNvSpPr txBox="1"/>
            <p:nvPr/>
          </p:nvSpPr>
          <p:spPr>
            <a:xfrm>
              <a:off x="1797523" y="3036239"/>
              <a:ext cx="1835549" cy="30777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  <a:latin typeface="+mj-lt"/>
                </a:rPr>
                <a:t>Fine Tuned GPT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8789F0-685D-54F3-AD6D-FB9F654AD541}"/>
                </a:ext>
              </a:extLst>
            </p:cNvPr>
            <p:cNvSpPr txBox="1"/>
            <p:nvPr/>
          </p:nvSpPr>
          <p:spPr>
            <a:xfrm>
              <a:off x="1861386" y="3427802"/>
              <a:ext cx="1751065" cy="17554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The NPS API documentation and URL structure did not lend itself to easy interpretation by typical chatbot models. The team explored fine-tuning GPT models to create the parameters for NPS API calls based on a user query. </a:t>
              </a: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noProof="1">
                <a:solidFill>
                  <a:schemeClr val="bg1"/>
                </a:solidFill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0DBF6B8-8F8E-D524-FCFB-E5A1FABA0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1812721" y="4388793"/>
              <a:ext cx="1799729" cy="946208"/>
            </a:xfrm>
            <a:prstGeom prst="rect">
              <a:avLst/>
            </a:prstGeom>
          </p:spPr>
        </p:pic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FB8C4578-58A6-447F-A5FF-C37752CCAE55}"/>
              </a:ext>
            </a:extLst>
          </p:cNvPr>
          <p:cNvSpPr txBox="1"/>
          <p:nvPr/>
        </p:nvSpPr>
        <p:spPr>
          <a:xfrm>
            <a:off x="5739591" y="7495649"/>
            <a:ext cx="1793253" cy="307777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accent1"/>
                </a:solidFill>
                <a:latin typeface="+mj-lt"/>
              </a:rPr>
              <a:t>SpaCy</a:t>
            </a:r>
            <a:r>
              <a:rPr lang="en-US" sz="1400" dirty="0">
                <a:solidFill>
                  <a:schemeClr val="accent1"/>
                </a:solidFill>
                <a:latin typeface="+mj-lt"/>
              </a:rPr>
              <a:t> &amp; NLTK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BD787E-E801-D216-8049-946BC26338D5}"/>
              </a:ext>
            </a:extLst>
          </p:cNvPr>
          <p:cNvSpPr/>
          <p:nvPr/>
        </p:nvSpPr>
        <p:spPr>
          <a:xfrm>
            <a:off x="9442806" y="4956175"/>
            <a:ext cx="1856264" cy="1835467"/>
          </a:xfrm>
          <a:prstGeom prst="rect">
            <a:avLst/>
          </a:prstGeom>
          <a:solidFill>
            <a:srgbClr val="5C3D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503C55-AC76-E4A9-F64C-05698A8D17B3}"/>
              </a:ext>
            </a:extLst>
          </p:cNvPr>
          <p:cNvSpPr/>
          <p:nvPr/>
        </p:nvSpPr>
        <p:spPr>
          <a:xfrm>
            <a:off x="5733819" y="7469612"/>
            <a:ext cx="45719" cy="234829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9800B09-6E59-1B5E-8C78-343E56BA6C72}"/>
              </a:ext>
            </a:extLst>
          </p:cNvPr>
          <p:cNvGrpSpPr/>
          <p:nvPr/>
        </p:nvGrpSpPr>
        <p:grpSpPr>
          <a:xfrm>
            <a:off x="3647761" y="4646134"/>
            <a:ext cx="3912990" cy="2798656"/>
            <a:chOff x="3609886" y="4695825"/>
            <a:chExt cx="3912990" cy="279865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21F412C-52E1-41CC-9338-529ED7464434}"/>
                </a:ext>
              </a:extLst>
            </p:cNvPr>
            <p:cNvGrpSpPr/>
            <p:nvPr/>
          </p:nvGrpSpPr>
          <p:grpSpPr>
            <a:xfrm>
              <a:off x="3669287" y="4695825"/>
              <a:ext cx="3853589" cy="2798656"/>
              <a:chOff x="3669287" y="657225"/>
              <a:chExt cx="3853589" cy="2798656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652101FE-8FCB-B3F5-954F-EF6F125E8744}"/>
                  </a:ext>
                </a:extLst>
              </p:cNvPr>
              <p:cNvSpPr/>
              <p:nvPr/>
            </p:nvSpPr>
            <p:spPr>
              <a:xfrm>
                <a:off x="6335455" y="766921"/>
                <a:ext cx="1169979" cy="1014288"/>
              </a:xfrm>
              <a:prstGeom prst="roundRect">
                <a:avLst/>
              </a:prstGeom>
              <a:solidFill>
                <a:srgbClr val="223140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graphicFrame>
            <p:nvGraphicFramePr>
              <p:cNvPr id="15" name="Chart 14">
                <a:extLst>
                  <a:ext uri="{FF2B5EF4-FFF2-40B4-BE49-F238E27FC236}">
                    <a16:creationId xmlns:a16="http://schemas.microsoft.com/office/drawing/2014/main" id="{800FAAB9-4B4A-9FD5-E4E0-FEB8D5D07866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669287" y="657225"/>
              <a:ext cx="3853589" cy="279865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3"/>
              </a:graphicData>
            </a:graphic>
          </p:graphicFrame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AF40BF-6CAB-4F00-BD96-FA6E64E38665}"/>
                </a:ext>
              </a:extLst>
            </p:cNvPr>
            <p:cNvSpPr txBox="1"/>
            <p:nvPr/>
          </p:nvSpPr>
          <p:spPr>
            <a:xfrm>
              <a:off x="3609886" y="5160627"/>
              <a:ext cx="31625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  <a:latin typeface="+mj-lt"/>
                </a:rPr>
                <a:t>Recreational Visits 2023</a:t>
              </a:r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0C35CCC5-1431-E880-A8AA-C2F7B72C8CBA}"/>
              </a:ext>
            </a:extLst>
          </p:cNvPr>
          <p:cNvSpPr txBox="1"/>
          <p:nvPr/>
        </p:nvSpPr>
        <p:spPr>
          <a:xfrm>
            <a:off x="5995436" y="7962214"/>
            <a:ext cx="1404000" cy="2758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72E8BDC-963B-4314-A5C6-F387147AE54C}"/>
              </a:ext>
            </a:extLst>
          </p:cNvPr>
          <p:cNvSpPr txBox="1"/>
          <p:nvPr/>
        </p:nvSpPr>
        <p:spPr>
          <a:xfrm>
            <a:off x="1995842" y="5806247"/>
            <a:ext cx="1403610" cy="16151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Evaluation methodology</a:t>
            </a:r>
          </a:p>
          <a:p>
            <a:endParaRPr lang="en-US" sz="900" noProof="1">
              <a:solidFill>
                <a:schemeClr val="bg1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0EAA1AA-ACD2-4264-8772-16CBB14395ED}"/>
              </a:ext>
            </a:extLst>
          </p:cNvPr>
          <p:cNvSpPr txBox="1"/>
          <p:nvPr/>
        </p:nvSpPr>
        <p:spPr>
          <a:xfrm>
            <a:off x="5959333" y="8737147"/>
            <a:ext cx="1404000" cy="50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C25272-5E17-F105-1658-8D56E4BF21E1}"/>
              </a:ext>
            </a:extLst>
          </p:cNvPr>
          <p:cNvSpPr/>
          <p:nvPr/>
        </p:nvSpPr>
        <p:spPr>
          <a:xfrm>
            <a:off x="235926" y="7497695"/>
            <a:ext cx="3635675" cy="23202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2157EB8-8FBB-72AD-F327-1FB5D87C2048}"/>
              </a:ext>
            </a:extLst>
          </p:cNvPr>
          <p:cNvGrpSpPr/>
          <p:nvPr/>
        </p:nvGrpSpPr>
        <p:grpSpPr>
          <a:xfrm>
            <a:off x="139841" y="7469612"/>
            <a:ext cx="4162535" cy="2491176"/>
            <a:chOff x="5085692" y="6609453"/>
            <a:chExt cx="4162535" cy="2491176"/>
          </a:xfrm>
        </p:grpSpPr>
        <p:graphicFrame>
          <p:nvGraphicFramePr>
            <p:cNvPr id="31" name="Chart 30">
              <a:extLst>
                <a:ext uri="{FF2B5EF4-FFF2-40B4-BE49-F238E27FC236}">
                  <a16:creationId xmlns:a16="http://schemas.microsoft.com/office/drawing/2014/main" id="{361831A2-AE36-A0DE-755E-CA3F84184158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5085692" y="6779419"/>
            <a:ext cx="4162535" cy="23212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4"/>
            </a:graphicData>
          </a:graphic>
        </p:graphicFrame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CCC5E7E-38DF-4597-9D6B-6061E22EFA2E}"/>
                </a:ext>
              </a:extLst>
            </p:cNvPr>
            <p:cNvSpPr txBox="1"/>
            <p:nvPr/>
          </p:nvSpPr>
          <p:spPr>
            <a:xfrm>
              <a:off x="5122020" y="6609453"/>
              <a:ext cx="31625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10000"/>
                      <a:lumOff val="90000"/>
                    </a:schemeClr>
                  </a:solidFill>
                  <a:latin typeface="+mj-lt"/>
                </a:rPr>
                <a:t>Top 5 National Parks 2023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8547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>
            <a:extLst>
              <a:ext uri="{FF2B5EF4-FFF2-40B4-BE49-F238E27FC236}">
                <a16:creationId xmlns:a16="http://schemas.microsoft.com/office/drawing/2014/main" id="{E42C462A-BB44-0343-DEDE-C36E1605FFD1}"/>
              </a:ext>
            </a:extLst>
          </p:cNvPr>
          <p:cNvSpPr txBox="1"/>
          <p:nvPr/>
        </p:nvSpPr>
        <p:spPr>
          <a:xfrm>
            <a:off x="1797136" y="7447119"/>
            <a:ext cx="182880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B461EB-8816-341C-6776-C446B3AD1C78}"/>
              </a:ext>
            </a:extLst>
          </p:cNvPr>
          <p:cNvSpPr txBox="1"/>
          <p:nvPr/>
        </p:nvSpPr>
        <p:spPr>
          <a:xfrm>
            <a:off x="1797136" y="3076179"/>
            <a:ext cx="182880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E3E5E6-573C-AC2D-3734-D764325C5830}"/>
              </a:ext>
            </a:extLst>
          </p:cNvPr>
          <p:cNvGrpSpPr/>
          <p:nvPr/>
        </p:nvGrpSpPr>
        <p:grpSpPr>
          <a:xfrm>
            <a:off x="4317645" y="2709280"/>
            <a:ext cx="1357337" cy="1385340"/>
            <a:chOff x="1979259" y="3440671"/>
            <a:chExt cx="1357337" cy="1385340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9D7F3CC-0927-4309-8780-07862B295094}"/>
                </a:ext>
              </a:extLst>
            </p:cNvPr>
            <p:cNvSpPr txBox="1"/>
            <p:nvPr/>
          </p:nvSpPr>
          <p:spPr>
            <a:xfrm>
              <a:off x="2059237" y="3440671"/>
              <a:ext cx="1172583" cy="10018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0500"/>
                </a:lnSpc>
              </a:pP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82</a:t>
              </a:r>
              <a:r>
                <a:rPr lang="en-US" sz="3200" b="1" spc="-150" dirty="0">
                  <a:solidFill>
                    <a:schemeClr val="accent2"/>
                  </a:solidFill>
                  <a:latin typeface="+mj-lt"/>
                </a:rPr>
                <a:t>k</a:t>
              </a: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4692157-A406-37E1-0BCE-5ED54D74D482}"/>
                </a:ext>
              </a:extLst>
            </p:cNvPr>
            <p:cNvSpPr txBox="1"/>
            <p:nvPr/>
          </p:nvSpPr>
          <p:spPr>
            <a:xfrm>
              <a:off x="1979259" y="4364346"/>
              <a:ext cx="135733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spc="-150" dirty="0">
                  <a:solidFill>
                    <a:schemeClr val="accent2"/>
                  </a:solidFill>
                  <a:latin typeface="+mj-lt"/>
                </a:rPr>
                <a:t>Queries</a:t>
              </a:r>
              <a:endParaRPr lang="en-US" dirty="0"/>
            </a:p>
          </p:txBody>
        </p:sp>
      </p:grp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688EFBAD-F1A3-6BF4-975D-90B79EFE2328}"/>
              </a:ext>
            </a:extLst>
          </p:cNvPr>
          <p:cNvSpPr/>
          <p:nvPr/>
        </p:nvSpPr>
        <p:spPr>
          <a:xfrm>
            <a:off x="3668620" y="7496181"/>
            <a:ext cx="3874524" cy="2321210"/>
          </a:xfrm>
          <a:prstGeom prst="roundRect">
            <a:avLst>
              <a:gd name="adj" fmla="val 0"/>
            </a:avLst>
          </a:prstGeom>
          <a:solidFill>
            <a:srgbClr val="284A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EB385227-F6D0-ED84-9672-91E79BEECB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12" r="1733"/>
          <a:stretch/>
        </p:blipFill>
        <p:spPr>
          <a:xfrm>
            <a:off x="3725711" y="1298644"/>
            <a:ext cx="2680132" cy="36793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B3A6FDA-B378-498D-834A-AD13D56B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 Resume</a:t>
            </a:r>
          </a:p>
        </p:txBody>
      </p:sp>
      <p:pic>
        <p:nvPicPr>
          <p:cNvPr id="137" name="Graphic 136" descr="Icon Map and Location">
            <a:extLst>
              <a:ext uri="{FF2B5EF4-FFF2-40B4-BE49-F238E27FC236}">
                <a16:creationId xmlns:a16="http://schemas.microsoft.com/office/drawing/2014/main" id="{0960335E-DCB4-4825-B3B1-3C310CE24F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7949" y="3538048"/>
            <a:ext cx="315208" cy="3291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196966-5C2E-478E-8624-ABDD09B3FB30}"/>
              </a:ext>
            </a:extLst>
          </p:cNvPr>
          <p:cNvSpPr txBox="1"/>
          <p:nvPr/>
        </p:nvSpPr>
        <p:spPr>
          <a:xfrm>
            <a:off x="1548130" y="423351"/>
            <a:ext cx="397764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000" b="1" spc="-150" dirty="0">
                <a:solidFill>
                  <a:schemeClr val="accent1"/>
                </a:solidFill>
                <a:latin typeface="+mj-lt"/>
              </a:rPr>
              <a:t>Park Pal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0231B0-CD8C-4D6D-A41F-A5F1F1414FC9}"/>
              </a:ext>
            </a:extLst>
          </p:cNvPr>
          <p:cNvSpPr txBox="1"/>
          <p:nvPr/>
        </p:nvSpPr>
        <p:spPr>
          <a:xfrm>
            <a:off x="1548130" y="792871"/>
            <a:ext cx="39776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GPT Enabled Chatbot</a:t>
            </a:r>
          </a:p>
        </p:txBody>
      </p:sp>
      <p:pic>
        <p:nvPicPr>
          <p:cNvPr id="9" name="Picture 8" descr="QR code">
            <a:extLst>
              <a:ext uri="{FF2B5EF4-FFF2-40B4-BE49-F238E27FC236}">
                <a16:creationId xmlns:a16="http://schemas.microsoft.com/office/drawing/2014/main" id="{E1C55547-2FA2-4903-8FF8-1836E53DE1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834" y="2188853"/>
            <a:ext cx="695051" cy="695051"/>
          </a:xfrm>
          <a:prstGeom prst="rect">
            <a:avLst/>
          </a:prstGeom>
        </p:spPr>
      </p:pic>
      <p:grpSp>
        <p:nvGrpSpPr>
          <p:cNvPr id="100" name="Group 99">
            <a:extLst>
              <a:ext uri="{FF2B5EF4-FFF2-40B4-BE49-F238E27FC236}">
                <a16:creationId xmlns:a16="http://schemas.microsoft.com/office/drawing/2014/main" id="{49800B09-6E59-1B5E-8C78-343E56BA6C72}"/>
              </a:ext>
            </a:extLst>
          </p:cNvPr>
          <p:cNvGrpSpPr/>
          <p:nvPr/>
        </p:nvGrpSpPr>
        <p:grpSpPr>
          <a:xfrm>
            <a:off x="3669287" y="4695825"/>
            <a:ext cx="3853589" cy="2798656"/>
            <a:chOff x="3669287" y="4695825"/>
            <a:chExt cx="3853589" cy="279865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21F412C-52E1-41CC-9338-529ED7464434}"/>
                </a:ext>
              </a:extLst>
            </p:cNvPr>
            <p:cNvGrpSpPr/>
            <p:nvPr/>
          </p:nvGrpSpPr>
          <p:grpSpPr>
            <a:xfrm>
              <a:off x="3669287" y="4695825"/>
              <a:ext cx="3853589" cy="2798656"/>
              <a:chOff x="3669287" y="657225"/>
              <a:chExt cx="3853589" cy="2798656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652101FE-8FCB-B3F5-954F-EF6F125E8744}"/>
                  </a:ext>
                </a:extLst>
              </p:cNvPr>
              <p:cNvSpPr/>
              <p:nvPr/>
            </p:nvSpPr>
            <p:spPr>
              <a:xfrm>
                <a:off x="6335455" y="766921"/>
                <a:ext cx="1169979" cy="1014288"/>
              </a:xfrm>
              <a:prstGeom prst="roundRect">
                <a:avLst/>
              </a:prstGeom>
              <a:solidFill>
                <a:srgbClr val="223140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graphicFrame>
            <p:nvGraphicFramePr>
              <p:cNvPr id="15" name="Chart 14">
                <a:extLst>
                  <a:ext uri="{FF2B5EF4-FFF2-40B4-BE49-F238E27FC236}">
                    <a16:creationId xmlns:a16="http://schemas.microsoft.com/office/drawing/2014/main" id="{800FAAB9-4B4A-9FD5-E4E0-FEB8D5D07866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669287" y="657225"/>
              <a:ext cx="3853589" cy="279865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6"/>
              </a:graphicData>
            </a:graphic>
          </p:graphicFrame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AF40BF-6CAB-4F00-BD96-FA6E64E38665}"/>
                </a:ext>
              </a:extLst>
            </p:cNvPr>
            <p:cNvSpPr txBox="1"/>
            <p:nvPr/>
          </p:nvSpPr>
          <p:spPr>
            <a:xfrm>
              <a:off x="3733711" y="5160627"/>
              <a:ext cx="31625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4">
                      <a:lumMod val="50000"/>
                    </a:schemeClr>
                  </a:solidFill>
                  <a:latin typeface="+mj-lt"/>
                </a:rPr>
                <a:t>Recreational Visits 2023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7A25968-C5DF-565A-F866-97DB5FFBB9AA}"/>
              </a:ext>
            </a:extLst>
          </p:cNvPr>
          <p:cNvSpPr txBox="1"/>
          <p:nvPr/>
        </p:nvSpPr>
        <p:spPr>
          <a:xfrm rot="1636630">
            <a:off x="6429374" y="1354573"/>
            <a:ext cx="1074781" cy="714107"/>
          </a:xfrm>
          <a:prstGeom prst="wedgeEllipseCallout">
            <a:avLst>
              <a:gd name="adj1" fmla="val -73765"/>
              <a:gd name="adj2" fmla="val 14364"/>
            </a:avLst>
          </a:prstGeom>
          <a:solidFill>
            <a:srgbClr val="E4B798">
              <a:alpha val="69804"/>
            </a:srgbClr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5"/>
                </a:solidFill>
                <a:latin typeface="+mj-lt"/>
              </a:rPr>
              <a:t>Chat with </a:t>
            </a:r>
          </a:p>
          <a:p>
            <a:pPr algn="ctr"/>
            <a:r>
              <a:rPr lang="en-US" sz="900" b="1" dirty="0">
                <a:solidFill>
                  <a:schemeClr val="accent5"/>
                </a:solidFill>
                <a:latin typeface="+mj-lt"/>
              </a:rPr>
              <a:t>Park Pal Today!</a:t>
            </a:r>
            <a:endParaRPr lang="en-US" sz="1200" b="1" dirty="0">
              <a:solidFill>
                <a:schemeClr val="accent5"/>
              </a:solidFill>
              <a:latin typeface="+mj-lt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136F84-8816-BCD5-D55B-389718F4BCA8}"/>
              </a:ext>
            </a:extLst>
          </p:cNvPr>
          <p:cNvGrpSpPr/>
          <p:nvPr/>
        </p:nvGrpSpPr>
        <p:grpSpPr>
          <a:xfrm>
            <a:off x="4673750" y="394440"/>
            <a:ext cx="1713847" cy="734663"/>
            <a:chOff x="85553" y="1668519"/>
            <a:chExt cx="1713847" cy="73466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A199F04-619B-662C-B577-048A6E482974}"/>
                </a:ext>
              </a:extLst>
            </p:cNvPr>
            <p:cNvSpPr txBox="1"/>
            <p:nvPr/>
          </p:nvSpPr>
          <p:spPr>
            <a:xfrm>
              <a:off x="246401" y="1668519"/>
              <a:ext cx="150677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+mj-lt"/>
                </a:rPr>
                <a:t>Collaborators</a:t>
              </a:r>
            </a:p>
          </p:txBody>
        </p:sp>
        <p:pic>
          <p:nvPicPr>
            <p:cNvPr id="7" name="Graphic 6" descr="Hiker icon">
              <a:extLst>
                <a:ext uri="{FF2B5EF4-FFF2-40B4-BE49-F238E27FC236}">
                  <a16:creationId xmlns:a16="http://schemas.microsoft.com/office/drawing/2014/main" id="{197056E8-F093-46AB-89E7-7E26124ED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flipH="1">
              <a:off x="85553" y="1673810"/>
              <a:ext cx="281167" cy="281167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413694A-DB8C-C369-BEF5-36BE30E50A0C}"/>
                </a:ext>
              </a:extLst>
            </p:cNvPr>
            <p:cNvSpPr txBox="1"/>
            <p:nvPr/>
          </p:nvSpPr>
          <p:spPr>
            <a:xfrm>
              <a:off x="379751" y="1895351"/>
              <a:ext cx="141964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1"/>
                  </a:solidFill>
                </a:rPr>
                <a:t>Nicole </a:t>
              </a:r>
              <a:r>
                <a:rPr lang="en-US" sz="900" b="1" dirty="0" err="1">
                  <a:solidFill>
                    <a:schemeClr val="accent1"/>
                  </a:solidFill>
                </a:rPr>
                <a:t>Blakkan-Esser</a:t>
              </a:r>
              <a:endParaRPr lang="en-US" sz="900" b="1" dirty="0">
                <a:solidFill>
                  <a:schemeClr val="accent1"/>
                </a:solidFill>
              </a:endParaRPr>
            </a:p>
            <a:p>
              <a:r>
                <a:rPr lang="en-US" sz="900" b="1" dirty="0" err="1">
                  <a:solidFill>
                    <a:schemeClr val="accent1"/>
                  </a:solidFill>
                </a:rPr>
                <a:t>Lauralyn</a:t>
              </a:r>
              <a:r>
                <a:rPr lang="en-US" sz="900" b="1" dirty="0">
                  <a:solidFill>
                    <a:schemeClr val="accent1"/>
                  </a:solidFill>
                </a:rPr>
                <a:t> Curry-Leech Courtney Gibson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A0269E9-7B45-B8C3-9854-AA26482ED34D}"/>
              </a:ext>
            </a:extLst>
          </p:cNvPr>
          <p:cNvSpPr txBox="1"/>
          <p:nvPr/>
        </p:nvSpPr>
        <p:spPr>
          <a:xfrm>
            <a:off x="588208" y="3422519"/>
            <a:ext cx="11725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Project </a:t>
            </a:r>
          </a:p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Roadmap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C1DA6E0-7BC1-E36D-6000-4D61CA2835BA}"/>
              </a:ext>
            </a:extLst>
          </p:cNvPr>
          <p:cNvSpPr/>
          <p:nvPr/>
        </p:nvSpPr>
        <p:spPr>
          <a:xfrm>
            <a:off x="311669" y="6235158"/>
            <a:ext cx="1373568" cy="1146155"/>
          </a:xfrm>
          <a:prstGeom prst="roundRect">
            <a:avLst/>
          </a:pr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Host Park Pal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US" sz="1050" dirty="0">
                <a:solidFill>
                  <a:schemeClr val="accent1"/>
                </a:solidFill>
                <a:latin typeface="+mj-lt"/>
              </a:rPr>
              <a:t> 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EB9F799-8A60-4875-6208-0D17EDFEC954}"/>
              </a:ext>
            </a:extLst>
          </p:cNvPr>
          <p:cNvSpPr/>
          <p:nvPr/>
        </p:nvSpPr>
        <p:spPr>
          <a:xfrm>
            <a:off x="311669" y="5119095"/>
            <a:ext cx="1367189" cy="74882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1"/>
                </a:solidFill>
                <a:latin typeface="+mj-lt"/>
              </a:rPr>
              <a:t>Train LLM &amp; NLP Models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FBE0CBE-AE2E-DEB1-3AA0-DEE67B48E556}"/>
              </a:ext>
            </a:extLst>
          </p:cNvPr>
          <p:cNvSpPr/>
          <p:nvPr/>
        </p:nvSpPr>
        <p:spPr>
          <a:xfrm>
            <a:off x="317717" y="4119605"/>
            <a:ext cx="1367188" cy="64770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Prepare </a:t>
            </a:r>
          </a:p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Synthetic Data</a:t>
            </a:r>
          </a:p>
          <a:p>
            <a:pPr algn="ctr"/>
            <a:endParaRPr lang="en-US" sz="1050" b="1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53" name="Picture 10" descr="Python - Python Logo - CleanPNG / KissPNG">
            <a:extLst>
              <a:ext uri="{FF2B5EF4-FFF2-40B4-BE49-F238E27FC236}">
                <a16:creationId xmlns:a16="http://schemas.microsoft.com/office/drawing/2014/main" id="{40DECA7E-C5A6-4913-16AC-DC7A115C8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7927" b="89024" l="9416" r="89610">
                        <a14:foregroundMark x1="53571" y1="8537" x2="53571" y2="8537"/>
                        <a14:foregroundMark x1="50649" y1="7927" x2="50649" y2="7927"/>
                        <a14:backgroundMark x1="50000" y1="43293" x2="50000" y2="43293"/>
                        <a14:backgroundMark x1="41558" y1="45732" x2="41558" y2="45732"/>
                        <a14:backgroundMark x1="57143" y1="64634" x2="57143" y2="64634"/>
                        <a14:backgroundMark x1="56494" y1="74390" x2="56494" y2="743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46" y="4418055"/>
            <a:ext cx="751427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2" descr="Openai png images | PNGWing">
            <a:extLst>
              <a:ext uri="{FF2B5EF4-FFF2-40B4-BE49-F238E27FC236}">
                <a16:creationId xmlns:a16="http://schemas.microsoft.com/office/drawing/2014/main" id="{9B033876-DBF8-6D71-DA81-F82F3E460F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3667" b="95333" l="10000" r="90000">
                        <a14:foregroundMark x1="49022" y1="3667" x2="49022" y2="3667"/>
                        <a14:foregroundMark x1="48913" y1="95333" x2="48913" y2="9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389" r="33222"/>
          <a:stretch/>
        </p:blipFill>
        <p:spPr bwMode="auto">
          <a:xfrm>
            <a:off x="427620" y="5452735"/>
            <a:ext cx="409562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2" descr="Natural language processing - Free electronics icons">
            <a:extLst>
              <a:ext uri="{FF2B5EF4-FFF2-40B4-BE49-F238E27FC236}">
                <a16:creationId xmlns:a16="http://schemas.microsoft.com/office/drawing/2014/main" id="{FB593177-AD76-B21C-7C67-E41E4050A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432" y="5368649"/>
            <a:ext cx="484840" cy="48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4" descr="Amazon aws logo, png | PNGWing">
            <a:extLst>
              <a:ext uri="{FF2B5EF4-FFF2-40B4-BE49-F238E27FC236}">
                <a16:creationId xmlns:a16="http://schemas.microsoft.com/office/drawing/2014/main" id="{C20D14E9-7429-897E-3122-ADFF162BB1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>
                        <a14:foregroundMark x1="32222" y1="38333" x2="32222" y2="38333"/>
                        <a14:foregroundMark x1="69444" y1="36944" x2="69444" y2="36944"/>
                        <a14:foregroundMark x1="70000" y1="65278" x2="70000" y2="65278"/>
                        <a14:foregroundMark x1="81667" y1="59722" x2="81667" y2="597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111" t="27364" r="13750" b="25334"/>
          <a:stretch/>
        </p:blipFill>
        <p:spPr bwMode="auto">
          <a:xfrm>
            <a:off x="776034" y="6576558"/>
            <a:ext cx="480696" cy="31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6" descr="Aws Lambda - Amazon Logo - CleanPNG / KissPNG">
            <a:extLst>
              <a:ext uri="{FF2B5EF4-FFF2-40B4-BE49-F238E27FC236}">
                <a16:creationId xmlns:a16="http://schemas.microsoft.com/office/drawing/2014/main" id="{DB904853-EF70-BD4C-B4E5-95B405F32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9111" r="92667">
                        <a14:foregroundMark x1="92667" y1="82396" x2="92667" y2="82396"/>
                        <a14:foregroundMark x1="9111" y1="86667" x2="9111" y2="8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62" y="6853868"/>
            <a:ext cx="505719" cy="51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8" descr="Amazon S3 - Amazon Logo - CleanPNG / KissPNG">
            <a:extLst>
              <a:ext uri="{FF2B5EF4-FFF2-40B4-BE49-F238E27FC236}">
                <a16:creationId xmlns:a16="http://schemas.microsoft.com/office/drawing/2014/main" id="{7E50DEDD-A22A-E87A-72C9-636543609C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789" t="11824" r="31078" b="13349"/>
          <a:stretch/>
        </p:blipFill>
        <p:spPr bwMode="auto">
          <a:xfrm>
            <a:off x="1256773" y="6875133"/>
            <a:ext cx="430905" cy="50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Arrow: Down 59">
            <a:extLst>
              <a:ext uri="{FF2B5EF4-FFF2-40B4-BE49-F238E27FC236}">
                <a16:creationId xmlns:a16="http://schemas.microsoft.com/office/drawing/2014/main" id="{EBC73530-B553-F636-D15B-F36E5D1138FC}"/>
              </a:ext>
            </a:extLst>
          </p:cNvPr>
          <p:cNvSpPr/>
          <p:nvPr/>
        </p:nvSpPr>
        <p:spPr>
          <a:xfrm>
            <a:off x="814621" y="4786384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F22ABF95-6D82-AC88-30D0-54A8E916E3FB}"/>
              </a:ext>
            </a:extLst>
          </p:cNvPr>
          <p:cNvSpPr/>
          <p:nvPr/>
        </p:nvSpPr>
        <p:spPr>
          <a:xfrm>
            <a:off x="826054" y="5888921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5BBFEFF-A39B-B1E9-8443-1BE779E8B45B}"/>
              </a:ext>
            </a:extLst>
          </p:cNvPr>
          <p:cNvCxnSpPr>
            <a:cxnSpLocks/>
            <a:stCxn id="57" idx="2"/>
            <a:endCxn id="59" idx="1"/>
          </p:cNvCxnSpPr>
          <p:nvPr/>
        </p:nvCxnSpPr>
        <p:spPr>
          <a:xfrm>
            <a:off x="1016382" y="6887452"/>
            <a:ext cx="240391" cy="238549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0C35CCC5-1431-E880-A8AA-C2F7B72C8CBA}"/>
              </a:ext>
            </a:extLst>
          </p:cNvPr>
          <p:cNvSpPr txBox="1"/>
          <p:nvPr/>
        </p:nvSpPr>
        <p:spPr>
          <a:xfrm>
            <a:off x="2065138" y="7996066"/>
            <a:ext cx="1404000" cy="50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5661005-45AF-9CE2-C26F-0B25E8693CBD}"/>
              </a:ext>
            </a:extLst>
          </p:cNvPr>
          <p:cNvCxnSpPr>
            <a:cxnSpLocks/>
          </p:cNvCxnSpPr>
          <p:nvPr/>
        </p:nvCxnSpPr>
        <p:spPr>
          <a:xfrm flipH="1">
            <a:off x="736229" y="6885822"/>
            <a:ext cx="275783" cy="237744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38C92AA-E76F-5FA1-25EB-FA3D999972D0}"/>
              </a:ext>
            </a:extLst>
          </p:cNvPr>
          <p:cNvSpPr txBox="1"/>
          <p:nvPr/>
        </p:nvSpPr>
        <p:spPr>
          <a:xfrm>
            <a:off x="243652" y="3278080"/>
            <a:ext cx="1505705" cy="4185761"/>
          </a:xfrm>
          <a:prstGeom prst="rect">
            <a:avLst/>
          </a:prstGeom>
          <a:solidFill>
            <a:schemeClr val="accent1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A3CFEA0-47C5-DC52-B269-1249EAC0137B}"/>
              </a:ext>
            </a:extLst>
          </p:cNvPr>
          <p:cNvSpPr txBox="1"/>
          <p:nvPr/>
        </p:nvSpPr>
        <p:spPr>
          <a:xfrm>
            <a:off x="1793776" y="5107773"/>
            <a:ext cx="183724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01842D-AB79-DB7C-3AF1-DC98D3550A0E}"/>
              </a:ext>
            </a:extLst>
          </p:cNvPr>
          <p:cNvSpPr txBox="1"/>
          <p:nvPr/>
        </p:nvSpPr>
        <p:spPr>
          <a:xfrm>
            <a:off x="240878" y="8001297"/>
            <a:ext cx="1503741" cy="181588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9801E58-97C1-1BA9-CE8A-3DC0125B291F}"/>
              </a:ext>
            </a:extLst>
          </p:cNvPr>
          <p:cNvGrpSpPr/>
          <p:nvPr/>
        </p:nvGrpSpPr>
        <p:grpSpPr>
          <a:xfrm>
            <a:off x="1815612" y="5116187"/>
            <a:ext cx="1799730" cy="2298762"/>
            <a:chOff x="1812721" y="3036239"/>
            <a:chExt cx="1799730" cy="2298762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1B91271-2857-BF00-2301-54308BFE8EB9}"/>
                </a:ext>
              </a:extLst>
            </p:cNvPr>
            <p:cNvSpPr txBox="1"/>
            <p:nvPr/>
          </p:nvSpPr>
          <p:spPr>
            <a:xfrm>
              <a:off x="1850337" y="3036239"/>
              <a:ext cx="1715007" cy="307777"/>
            </a:xfrm>
            <a:prstGeom prst="rect">
              <a:avLst/>
            </a:prstGeom>
            <a:noFill/>
          </p:spPr>
          <p:txBody>
            <a:bodyPr wrap="square" lIns="10800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/>
                  </a:solidFill>
                  <a:latin typeface="+mj-lt"/>
                </a:rPr>
                <a:t>Fine Tuned GPT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8789F0-685D-54F3-AD6D-FB9F654AD541}"/>
                </a:ext>
              </a:extLst>
            </p:cNvPr>
            <p:cNvSpPr txBox="1"/>
            <p:nvPr/>
          </p:nvSpPr>
          <p:spPr>
            <a:xfrm>
              <a:off x="1861386" y="3427802"/>
              <a:ext cx="1751065" cy="17554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The NPS API documentation and URL structure did not lend itself to easy interpretation by typical chatbot models. The team explored fine-tuning GPT models to create the parameters for NPS API calls based on a user query. </a:t>
              </a: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noProof="1">
                <a:solidFill>
                  <a:schemeClr val="bg1"/>
                </a:solidFill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0DBF6B8-8F8E-D524-FCFB-E5A1FABA0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812721" y="4388793"/>
              <a:ext cx="1799729" cy="946208"/>
            </a:xfrm>
            <a:prstGeom prst="rect">
              <a:avLst/>
            </a:prstGeom>
          </p:spPr>
        </p:pic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9DFAE1DC-3EAF-8F59-EA31-C15C50BFA33F}"/>
              </a:ext>
            </a:extLst>
          </p:cNvPr>
          <p:cNvSpPr txBox="1"/>
          <p:nvPr/>
        </p:nvSpPr>
        <p:spPr>
          <a:xfrm>
            <a:off x="240986" y="3171290"/>
            <a:ext cx="3408822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52ADDFC-43BB-86BE-7327-9AB1B0CDC3D5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2580" t="275"/>
          <a:stretch/>
        </p:blipFill>
        <p:spPr>
          <a:xfrm>
            <a:off x="252406" y="3247309"/>
            <a:ext cx="1492213" cy="4185761"/>
          </a:xfrm>
          <a:prstGeom prst="rect">
            <a:avLst/>
          </a:prstGeom>
          <a:ln>
            <a:solidFill>
              <a:srgbClr val="DBE8D4"/>
            </a:solidFill>
          </a:ln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38599A8C-A033-9F1C-9C76-65C7FD03CE2B}"/>
              </a:ext>
            </a:extLst>
          </p:cNvPr>
          <p:cNvGrpSpPr/>
          <p:nvPr/>
        </p:nvGrpSpPr>
        <p:grpSpPr>
          <a:xfrm>
            <a:off x="1796332" y="3237827"/>
            <a:ext cx="1828800" cy="1853642"/>
            <a:chOff x="1865520" y="6935004"/>
            <a:chExt cx="1828800" cy="185364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A89F32A-A554-4958-3EC8-E20C2450FC0B}"/>
                </a:ext>
              </a:extLst>
            </p:cNvPr>
            <p:cNvSpPr txBox="1"/>
            <p:nvPr/>
          </p:nvSpPr>
          <p:spPr>
            <a:xfrm>
              <a:off x="1980484" y="7255609"/>
              <a:ext cx="1700299" cy="5906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Synthetic queries were developed to represent questions that users may ask in association with five NPS API endpoint. </a:t>
              </a: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noProof="1">
                <a:solidFill>
                  <a:schemeClr val="bg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9F938FD-6A13-C577-E29D-3145BACE8D41}"/>
                </a:ext>
              </a:extLst>
            </p:cNvPr>
            <p:cNvSpPr txBox="1"/>
            <p:nvPr/>
          </p:nvSpPr>
          <p:spPr>
            <a:xfrm>
              <a:off x="1894093" y="7736584"/>
              <a:ext cx="1060365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The team used an 80/20 split to create test &amp; validation data. Separate queries</a:t>
              </a:r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F4C6C33-D5C6-3910-64CA-5A3DB139DEFA}"/>
                </a:ext>
              </a:extLst>
            </p:cNvPr>
            <p:cNvSpPr txBox="1"/>
            <p:nvPr/>
          </p:nvSpPr>
          <p:spPr>
            <a:xfrm>
              <a:off x="1894094" y="8419314"/>
              <a:ext cx="17962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were developed for evaluating the models to prevent data leakage.</a:t>
              </a:r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8A6CFBE3-C564-621E-D86F-8393D0918B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2821109" y="7787794"/>
              <a:ext cx="872983" cy="695546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2743997-3378-A0A7-A67F-A2B17CA854DA}"/>
                </a:ext>
              </a:extLst>
            </p:cNvPr>
            <p:cNvSpPr txBox="1"/>
            <p:nvPr/>
          </p:nvSpPr>
          <p:spPr>
            <a:xfrm>
              <a:off x="1865520" y="6935004"/>
              <a:ext cx="1828800" cy="30777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>
                      <a:lumMod val="10000"/>
                      <a:lumOff val="90000"/>
                    </a:schemeClr>
                  </a:solidFill>
                  <a:latin typeface="+mj-lt"/>
                </a:rPr>
                <a:t>Synthetic Data</a:t>
              </a:r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1DD52137-8DC2-0D0B-0AAB-80B0C2A9C6F7}"/>
              </a:ext>
            </a:extLst>
          </p:cNvPr>
          <p:cNvSpPr txBox="1"/>
          <p:nvPr/>
        </p:nvSpPr>
        <p:spPr>
          <a:xfrm>
            <a:off x="1799591" y="7784908"/>
            <a:ext cx="1828800" cy="2031325"/>
          </a:xfrm>
          <a:prstGeom prst="rect">
            <a:avLst/>
          </a:prstGeom>
          <a:solidFill>
            <a:srgbClr val="9EC18C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7DE1BE9-EA02-637A-6AD0-B974A15D81F9}"/>
              </a:ext>
            </a:extLst>
          </p:cNvPr>
          <p:cNvSpPr txBox="1"/>
          <p:nvPr/>
        </p:nvSpPr>
        <p:spPr>
          <a:xfrm>
            <a:off x="8370763" y="1398938"/>
            <a:ext cx="3839496" cy="2246769"/>
          </a:xfrm>
          <a:prstGeom prst="rect">
            <a:avLst/>
          </a:prstGeom>
          <a:solidFill>
            <a:srgbClr val="DBE8D4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US" sz="1400" dirty="0">
                <a:solidFill>
                  <a:schemeClr val="accent1"/>
                </a:solidFill>
                <a:latin typeface="+mj-lt"/>
              </a:rPr>
              <a:t>00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B8C4578-58A6-447F-A5FF-C37752CCAE55}"/>
              </a:ext>
            </a:extLst>
          </p:cNvPr>
          <p:cNvSpPr txBox="1"/>
          <p:nvPr/>
        </p:nvSpPr>
        <p:spPr>
          <a:xfrm>
            <a:off x="1797137" y="7505706"/>
            <a:ext cx="1828800" cy="307777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accent1"/>
                </a:solidFill>
                <a:latin typeface="+mj-lt"/>
              </a:rPr>
              <a:t>SpaCy</a:t>
            </a:r>
            <a:r>
              <a:rPr lang="en-US" sz="1400" dirty="0">
                <a:solidFill>
                  <a:schemeClr val="accent1"/>
                </a:solidFill>
                <a:latin typeface="+mj-lt"/>
              </a:rPr>
              <a:t> &amp; NLTK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A0518D1-D37C-415C-A198-CC8AD3DD187F}"/>
              </a:ext>
            </a:extLst>
          </p:cNvPr>
          <p:cNvSpPr txBox="1"/>
          <p:nvPr/>
        </p:nvSpPr>
        <p:spPr>
          <a:xfrm>
            <a:off x="241599" y="7510766"/>
            <a:ext cx="150302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Model</a:t>
            </a:r>
            <a:r>
              <a:rPr lang="en-US" sz="1600" b="1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 Evaluation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0EAA1AA-ACD2-4264-8772-16CBB14395ED}"/>
              </a:ext>
            </a:extLst>
          </p:cNvPr>
          <p:cNvSpPr txBox="1"/>
          <p:nvPr/>
        </p:nvSpPr>
        <p:spPr>
          <a:xfrm>
            <a:off x="1933989" y="8188800"/>
            <a:ext cx="1404000" cy="50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72E8BDC-963B-4314-A5C6-F387147AE54C}"/>
              </a:ext>
            </a:extLst>
          </p:cNvPr>
          <p:cNvSpPr txBox="1"/>
          <p:nvPr/>
        </p:nvSpPr>
        <p:spPr>
          <a:xfrm>
            <a:off x="317273" y="8186820"/>
            <a:ext cx="1403610" cy="16151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Evaluation methodology</a:t>
            </a:r>
          </a:p>
          <a:p>
            <a:endParaRPr lang="en-US" sz="900" noProof="1">
              <a:solidFill>
                <a:schemeClr val="bg1"/>
              </a:solidFill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2157EB8-8FBB-72AD-F327-1FB5D87C2048}"/>
              </a:ext>
            </a:extLst>
          </p:cNvPr>
          <p:cNvGrpSpPr/>
          <p:nvPr/>
        </p:nvGrpSpPr>
        <p:grpSpPr>
          <a:xfrm>
            <a:off x="3593715" y="7486995"/>
            <a:ext cx="4162535" cy="2482107"/>
            <a:chOff x="3593715" y="7486995"/>
            <a:chExt cx="4162535" cy="2482107"/>
          </a:xfrm>
        </p:grpSpPr>
        <p:graphicFrame>
          <p:nvGraphicFramePr>
            <p:cNvPr id="31" name="Chart 30">
              <a:extLst>
                <a:ext uri="{FF2B5EF4-FFF2-40B4-BE49-F238E27FC236}">
                  <a16:creationId xmlns:a16="http://schemas.microsoft.com/office/drawing/2014/main" id="{361831A2-AE36-A0DE-755E-CA3F84184158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593715" y="7647892"/>
            <a:ext cx="4162535" cy="23212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3"/>
            </a:graphicData>
          </a:graphic>
        </p:graphicFrame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CCC5E7E-38DF-4597-9D6B-6061E22EFA2E}"/>
                </a:ext>
              </a:extLst>
            </p:cNvPr>
            <p:cNvSpPr txBox="1"/>
            <p:nvPr/>
          </p:nvSpPr>
          <p:spPr>
            <a:xfrm>
              <a:off x="3733711" y="7486995"/>
              <a:ext cx="31625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10000"/>
                      <a:lumOff val="90000"/>
                    </a:schemeClr>
                  </a:solidFill>
                  <a:latin typeface="+mj-lt"/>
                </a:rPr>
                <a:t>Top 5 National Parks 2023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F0C7440-58BE-6D58-EFC7-993A33702130}"/>
              </a:ext>
            </a:extLst>
          </p:cNvPr>
          <p:cNvGrpSpPr/>
          <p:nvPr/>
        </p:nvGrpSpPr>
        <p:grpSpPr>
          <a:xfrm>
            <a:off x="6379926" y="364648"/>
            <a:ext cx="1525824" cy="776181"/>
            <a:chOff x="6360932" y="3647347"/>
            <a:chExt cx="1525824" cy="776181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47B5AD9-4F0D-7A02-67B4-F9E23F7900DF}"/>
                </a:ext>
              </a:extLst>
            </p:cNvPr>
            <p:cNvSpPr txBox="1"/>
            <p:nvPr/>
          </p:nvSpPr>
          <p:spPr>
            <a:xfrm>
              <a:off x="6372365" y="3647347"/>
              <a:ext cx="151439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+mj-lt"/>
                </a:rPr>
                <a:t>GitHub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EF03004-FE29-7AD9-0A5B-6D14A212130E}"/>
                </a:ext>
              </a:extLst>
            </p:cNvPr>
            <p:cNvSpPr txBox="1"/>
            <p:nvPr/>
          </p:nvSpPr>
          <p:spPr>
            <a:xfrm>
              <a:off x="6360932" y="3915697"/>
              <a:ext cx="117717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1"/>
                  </a:solidFill>
                </a:rPr>
                <a:t>https://github.com/nblakkanesser/MADS_Capstone</a:t>
              </a:r>
              <a:endParaRPr lang="en-US" sz="1000" b="1" dirty="0">
                <a:solidFill>
                  <a:schemeClr val="accent1"/>
                </a:solidFill>
              </a:endParaRPr>
            </a:p>
          </p:txBody>
        </p:sp>
        <p:pic>
          <p:nvPicPr>
            <p:cNvPr id="109" name="Picture 8" descr="Github - Github Icon - CleanPNG / KissPNG">
              <a:extLst>
                <a:ext uri="{FF2B5EF4-FFF2-40B4-BE49-F238E27FC236}">
                  <a16:creationId xmlns:a16="http://schemas.microsoft.com/office/drawing/2014/main" id="{6B576ABB-8976-4B60-C09A-1AF49D11062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6731" b="95385" l="10000" r="90000">
                          <a14:foregroundMark x1="46444" y1="6923" x2="46444" y2="6923"/>
                          <a14:foregroundMark x1="40889" y1="90962" x2="40889" y2="90962"/>
                          <a14:foregroundMark x1="61444" y1="93077" x2="61444" y2="93077"/>
                          <a14:foregroundMark x1="41556" y1="95192" x2="41556" y2="95192"/>
                          <a14:foregroundMark x1="58222" y1="95385" x2="58222" y2="95385"/>
                          <a14:backgroundMark x1="39889" y1="82115" x2="39889" y2="8211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23" r="16391"/>
            <a:stretch/>
          </p:blipFill>
          <p:spPr bwMode="auto">
            <a:xfrm>
              <a:off x="6451634" y="3667884"/>
              <a:ext cx="270159" cy="2544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B360FF4D-9083-0299-1C97-9B50D38A6349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40878" y="1242354"/>
            <a:ext cx="3388809" cy="1978651"/>
          </a:xfrm>
          <a:prstGeom prst="rect">
            <a:avLst/>
          </a:prstGeom>
        </p:spPr>
      </p:pic>
      <p:pic>
        <p:nvPicPr>
          <p:cNvPr id="1028" name="Picture 4" descr="National Park Service">
            <a:extLst>
              <a:ext uri="{FF2B5EF4-FFF2-40B4-BE49-F238E27FC236}">
                <a16:creationId xmlns:a16="http://schemas.microsoft.com/office/drawing/2014/main" id="{50BAFCDE-27F8-6F4B-B2C8-FB67A4579B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 bwMode="auto">
          <a:xfrm>
            <a:off x="266579" y="246984"/>
            <a:ext cx="1215081" cy="121508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888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>
            <a:extLst>
              <a:ext uri="{FF2B5EF4-FFF2-40B4-BE49-F238E27FC236}">
                <a16:creationId xmlns:a16="http://schemas.microsoft.com/office/drawing/2014/main" id="{E42C462A-BB44-0343-DEDE-C36E1605FFD1}"/>
              </a:ext>
            </a:extLst>
          </p:cNvPr>
          <p:cNvSpPr txBox="1"/>
          <p:nvPr/>
        </p:nvSpPr>
        <p:spPr>
          <a:xfrm>
            <a:off x="1797136" y="7447119"/>
            <a:ext cx="182880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B461EB-8816-341C-6776-C446B3AD1C78}"/>
              </a:ext>
            </a:extLst>
          </p:cNvPr>
          <p:cNvSpPr txBox="1"/>
          <p:nvPr/>
        </p:nvSpPr>
        <p:spPr>
          <a:xfrm>
            <a:off x="1797136" y="3076179"/>
            <a:ext cx="182880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E3E5E6-573C-AC2D-3734-D764325C5830}"/>
              </a:ext>
            </a:extLst>
          </p:cNvPr>
          <p:cNvGrpSpPr/>
          <p:nvPr/>
        </p:nvGrpSpPr>
        <p:grpSpPr>
          <a:xfrm>
            <a:off x="4317645" y="2709280"/>
            <a:ext cx="1357337" cy="1385340"/>
            <a:chOff x="1979259" y="3440671"/>
            <a:chExt cx="1357337" cy="1385340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9D7F3CC-0927-4309-8780-07862B295094}"/>
                </a:ext>
              </a:extLst>
            </p:cNvPr>
            <p:cNvSpPr txBox="1"/>
            <p:nvPr/>
          </p:nvSpPr>
          <p:spPr>
            <a:xfrm>
              <a:off x="2059237" y="3440671"/>
              <a:ext cx="1172583" cy="10018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0500"/>
                </a:lnSpc>
              </a:pP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82</a:t>
              </a:r>
              <a:r>
                <a:rPr lang="en-US" sz="3200" b="1" spc="-150" dirty="0">
                  <a:solidFill>
                    <a:schemeClr val="accent2"/>
                  </a:solidFill>
                  <a:latin typeface="+mj-lt"/>
                </a:rPr>
                <a:t>k</a:t>
              </a: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4692157-A406-37E1-0BCE-5ED54D74D482}"/>
                </a:ext>
              </a:extLst>
            </p:cNvPr>
            <p:cNvSpPr txBox="1"/>
            <p:nvPr/>
          </p:nvSpPr>
          <p:spPr>
            <a:xfrm>
              <a:off x="1979259" y="4364346"/>
              <a:ext cx="135733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spc="-150" dirty="0">
                  <a:solidFill>
                    <a:schemeClr val="accent2"/>
                  </a:solidFill>
                  <a:latin typeface="+mj-lt"/>
                </a:rPr>
                <a:t>Queries</a:t>
              </a:r>
              <a:endParaRPr lang="en-US" dirty="0"/>
            </a:p>
          </p:txBody>
        </p:sp>
      </p:grp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688EFBAD-F1A3-6BF4-975D-90B79EFE2328}"/>
              </a:ext>
            </a:extLst>
          </p:cNvPr>
          <p:cNvSpPr/>
          <p:nvPr/>
        </p:nvSpPr>
        <p:spPr>
          <a:xfrm>
            <a:off x="3668620" y="7496181"/>
            <a:ext cx="3874524" cy="2321210"/>
          </a:xfrm>
          <a:prstGeom prst="roundRect">
            <a:avLst>
              <a:gd name="adj" fmla="val 0"/>
            </a:avLst>
          </a:prstGeom>
          <a:solidFill>
            <a:srgbClr val="284A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EB385227-F6D0-ED84-9672-91E79BEECB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12" r="1733"/>
          <a:stretch/>
        </p:blipFill>
        <p:spPr>
          <a:xfrm>
            <a:off x="3725711" y="1298644"/>
            <a:ext cx="2680132" cy="36793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B3A6FDA-B378-498D-834A-AD13D56B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 Resume</a:t>
            </a:r>
          </a:p>
        </p:txBody>
      </p:sp>
      <p:pic>
        <p:nvPicPr>
          <p:cNvPr id="137" name="Graphic 136" descr="Icon Map and Location">
            <a:extLst>
              <a:ext uri="{FF2B5EF4-FFF2-40B4-BE49-F238E27FC236}">
                <a16:creationId xmlns:a16="http://schemas.microsoft.com/office/drawing/2014/main" id="{0960335E-DCB4-4825-B3B1-3C310CE24F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7949" y="3538048"/>
            <a:ext cx="315208" cy="3291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196966-5C2E-478E-8624-ABDD09B3FB30}"/>
              </a:ext>
            </a:extLst>
          </p:cNvPr>
          <p:cNvSpPr txBox="1"/>
          <p:nvPr/>
        </p:nvSpPr>
        <p:spPr>
          <a:xfrm>
            <a:off x="1548130" y="423351"/>
            <a:ext cx="397764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000" b="1" spc="-150" dirty="0">
                <a:solidFill>
                  <a:schemeClr val="accent1"/>
                </a:solidFill>
                <a:latin typeface="+mj-lt"/>
              </a:rPr>
              <a:t>Park Pal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0231B0-CD8C-4D6D-A41F-A5F1F1414FC9}"/>
              </a:ext>
            </a:extLst>
          </p:cNvPr>
          <p:cNvSpPr txBox="1"/>
          <p:nvPr/>
        </p:nvSpPr>
        <p:spPr>
          <a:xfrm>
            <a:off x="1548130" y="792871"/>
            <a:ext cx="39776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National Parks Service</a:t>
            </a:r>
          </a:p>
        </p:txBody>
      </p:sp>
      <p:pic>
        <p:nvPicPr>
          <p:cNvPr id="9" name="Picture 8" descr="QR code">
            <a:extLst>
              <a:ext uri="{FF2B5EF4-FFF2-40B4-BE49-F238E27FC236}">
                <a16:creationId xmlns:a16="http://schemas.microsoft.com/office/drawing/2014/main" id="{E1C55547-2FA2-4903-8FF8-1836E53DE1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834" y="2188853"/>
            <a:ext cx="695051" cy="695051"/>
          </a:xfrm>
          <a:prstGeom prst="rect">
            <a:avLst/>
          </a:prstGeom>
        </p:spPr>
      </p:pic>
      <p:grpSp>
        <p:nvGrpSpPr>
          <p:cNvPr id="100" name="Group 99">
            <a:extLst>
              <a:ext uri="{FF2B5EF4-FFF2-40B4-BE49-F238E27FC236}">
                <a16:creationId xmlns:a16="http://schemas.microsoft.com/office/drawing/2014/main" id="{49800B09-6E59-1B5E-8C78-343E56BA6C72}"/>
              </a:ext>
            </a:extLst>
          </p:cNvPr>
          <p:cNvGrpSpPr/>
          <p:nvPr/>
        </p:nvGrpSpPr>
        <p:grpSpPr>
          <a:xfrm>
            <a:off x="3669287" y="4695825"/>
            <a:ext cx="3853589" cy="2798656"/>
            <a:chOff x="3669287" y="4695825"/>
            <a:chExt cx="3853589" cy="279865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21F412C-52E1-41CC-9338-529ED7464434}"/>
                </a:ext>
              </a:extLst>
            </p:cNvPr>
            <p:cNvGrpSpPr/>
            <p:nvPr/>
          </p:nvGrpSpPr>
          <p:grpSpPr>
            <a:xfrm>
              <a:off x="3669287" y="4695825"/>
              <a:ext cx="3853589" cy="2798656"/>
              <a:chOff x="3669287" y="657225"/>
              <a:chExt cx="3853589" cy="2798656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652101FE-8FCB-B3F5-954F-EF6F125E8744}"/>
                  </a:ext>
                </a:extLst>
              </p:cNvPr>
              <p:cNvSpPr/>
              <p:nvPr/>
            </p:nvSpPr>
            <p:spPr>
              <a:xfrm>
                <a:off x="6335455" y="766921"/>
                <a:ext cx="1169979" cy="1014288"/>
              </a:xfrm>
              <a:prstGeom prst="roundRect">
                <a:avLst/>
              </a:prstGeom>
              <a:solidFill>
                <a:srgbClr val="223140">
                  <a:alpha val="89804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graphicFrame>
            <p:nvGraphicFramePr>
              <p:cNvPr id="15" name="Chart 14">
                <a:extLst>
                  <a:ext uri="{FF2B5EF4-FFF2-40B4-BE49-F238E27FC236}">
                    <a16:creationId xmlns:a16="http://schemas.microsoft.com/office/drawing/2014/main" id="{800FAAB9-4B4A-9FD5-E4E0-FEB8D5D0786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8764298"/>
                  </p:ext>
                </p:extLst>
              </p:nvPr>
            </p:nvGraphicFramePr>
            <p:xfrm>
              <a:off x="3669287" y="657225"/>
              <a:ext cx="3853589" cy="279865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6"/>
              </a:graphicData>
            </a:graphic>
          </p:graphicFrame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AF40BF-6CAB-4F00-BD96-FA6E64E38665}"/>
                </a:ext>
              </a:extLst>
            </p:cNvPr>
            <p:cNvSpPr txBox="1"/>
            <p:nvPr/>
          </p:nvSpPr>
          <p:spPr>
            <a:xfrm>
              <a:off x="3733711" y="5160627"/>
              <a:ext cx="31625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4">
                      <a:lumMod val="50000"/>
                    </a:schemeClr>
                  </a:solidFill>
                  <a:latin typeface="+mj-lt"/>
                </a:rPr>
                <a:t>Recreational Visits 2023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7A25968-C5DF-565A-F866-97DB5FFBB9AA}"/>
              </a:ext>
            </a:extLst>
          </p:cNvPr>
          <p:cNvSpPr txBox="1"/>
          <p:nvPr/>
        </p:nvSpPr>
        <p:spPr>
          <a:xfrm rot="1636630">
            <a:off x="6429374" y="1354573"/>
            <a:ext cx="1074781" cy="714107"/>
          </a:xfrm>
          <a:prstGeom prst="wedgeEllipseCallout">
            <a:avLst>
              <a:gd name="adj1" fmla="val -73765"/>
              <a:gd name="adj2" fmla="val 14364"/>
            </a:avLst>
          </a:prstGeom>
          <a:solidFill>
            <a:srgbClr val="E4B798">
              <a:alpha val="69804"/>
            </a:srgbClr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5"/>
                </a:solidFill>
                <a:latin typeface="+mj-lt"/>
              </a:rPr>
              <a:t>Chat with </a:t>
            </a:r>
          </a:p>
          <a:p>
            <a:pPr algn="ctr"/>
            <a:r>
              <a:rPr lang="en-US" sz="900" b="1" dirty="0">
                <a:solidFill>
                  <a:schemeClr val="accent5"/>
                </a:solidFill>
                <a:latin typeface="+mj-lt"/>
              </a:rPr>
              <a:t>Park Pal Today!</a:t>
            </a:r>
            <a:endParaRPr lang="en-US" sz="1200" b="1" dirty="0">
              <a:solidFill>
                <a:schemeClr val="accent5"/>
              </a:solidFill>
              <a:latin typeface="+mj-lt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136F84-8816-BCD5-D55B-389718F4BCA8}"/>
              </a:ext>
            </a:extLst>
          </p:cNvPr>
          <p:cNvGrpSpPr/>
          <p:nvPr/>
        </p:nvGrpSpPr>
        <p:grpSpPr>
          <a:xfrm>
            <a:off x="4673750" y="394440"/>
            <a:ext cx="1713847" cy="734663"/>
            <a:chOff x="85553" y="1668519"/>
            <a:chExt cx="1713847" cy="73466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A199F04-619B-662C-B577-048A6E482974}"/>
                </a:ext>
              </a:extLst>
            </p:cNvPr>
            <p:cNvSpPr txBox="1"/>
            <p:nvPr/>
          </p:nvSpPr>
          <p:spPr>
            <a:xfrm>
              <a:off x="246401" y="1668519"/>
              <a:ext cx="150677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+mj-lt"/>
                </a:rPr>
                <a:t>Collaborators</a:t>
              </a:r>
            </a:p>
          </p:txBody>
        </p:sp>
        <p:pic>
          <p:nvPicPr>
            <p:cNvPr id="7" name="Graphic 6" descr="Hiker icon">
              <a:extLst>
                <a:ext uri="{FF2B5EF4-FFF2-40B4-BE49-F238E27FC236}">
                  <a16:creationId xmlns:a16="http://schemas.microsoft.com/office/drawing/2014/main" id="{197056E8-F093-46AB-89E7-7E26124ED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flipH="1">
              <a:off x="85553" y="1673810"/>
              <a:ext cx="281167" cy="281167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413694A-DB8C-C369-BEF5-36BE30E50A0C}"/>
                </a:ext>
              </a:extLst>
            </p:cNvPr>
            <p:cNvSpPr txBox="1"/>
            <p:nvPr/>
          </p:nvSpPr>
          <p:spPr>
            <a:xfrm>
              <a:off x="379751" y="1895351"/>
              <a:ext cx="141964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1"/>
                  </a:solidFill>
                </a:rPr>
                <a:t>Nicole </a:t>
              </a:r>
              <a:r>
                <a:rPr lang="en-US" sz="900" b="1" dirty="0" err="1">
                  <a:solidFill>
                    <a:schemeClr val="accent1"/>
                  </a:solidFill>
                </a:rPr>
                <a:t>Blakkan-Esser</a:t>
              </a:r>
              <a:endParaRPr lang="en-US" sz="900" b="1" dirty="0">
                <a:solidFill>
                  <a:schemeClr val="accent1"/>
                </a:solidFill>
              </a:endParaRPr>
            </a:p>
            <a:p>
              <a:r>
                <a:rPr lang="en-US" sz="900" b="1" dirty="0" err="1">
                  <a:solidFill>
                    <a:schemeClr val="accent1"/>
                  </a:solidFill>
                </a:rPr>
                <a:t>Lauralyn</a:t>
              </a:r>
              <a:r>
                <a:rPr lang="en-US" sz="900" b="1" dirty="0">
                  <a:solidFill>
                    <a:schemeClr val="accent1"/>
                  </a:solidFill>
                </a:rPr>
                <a:t> Curry-Leech Courtney Gibson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A0269E9-7B45-B8C3-9854-AA26482ED34D}"/>
              </a:ext>
            </a:extLst>
          </p:cNvPr>
          <p:cNvSpPr txBox="1"/>
          <p:nvPr/>
        </p:nvSpPr>
        <p:spPr>
          <a:xfrm>
            <a:off x="588208" y="3422519"/>
            <a:ext cx="11725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Project </a:t>
            </a:r>
          </a:p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Roadmap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C1DA6E0-7BC1-E36D-6000-4D61CA2835BA}"/>
              </a:ext>
            </a:extLst>
          </p:cNvPr>
          <p:cNvSpPr/>
          <p:nvPr/>
        </p:nvSpPr>
        <p:spPr>
          <a:xfrm>
            <a:off x="311669" y="6235158"/>
            <a:ext cx="1373568" cy="1146155"/>
          </a:xfrm>
          <a:prstGeom prst="roundRect">
            <a:avLst/>
          </a:pr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Host Park Pal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US" sz="1050" dirty="0">
                <a:solidFill>
                  <a:schemeClr val="accent1"/>
                </a:solidFill>
                <a:latin typeface="+mj-lt"/>
              </a:rPr>
              <a:t> 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EB9F799-8A60-4875-6208-0D17EDFEC954}"/>
              </a:ext>
            </a:extLst>
          </p:cNvPr>
          <p:cNvSpPr/>
          <p:nvPr/>
        </p:nvSpPr>
        <p:spPr>
          <a:xfrm>
            <a:off x="311669" y="5119095"/>
            <a:ext cx="1367189" cy="74882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1"/>
                </a:solidFill>
                <a:latin typeface="+mj-lt"/>
              </a:rPr>
              <a:t>Train LLM &amp; NLP Models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FBE0CBE-AE2E-DEB1-3AA0-DEE67B48E556}"/>
              </a:ext>
            </a:extLst>
          </p:cNvPr>
          <p:cNvSpPr/>
          <p:nvPr/>
        </p:nvSpPr>
        <p:spPr>
          <a:xfrm>
            <a:off x="317717" y="4119605"/>
            <a:ext cx="1367188" cy="64770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Prepare </a:t>
            </a:r>
          </a:p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Synthetic Data</a:t>
            </a:r>
          </a:p>
          <a:p>
            <a:pPr algn="ctr"/>
            <a:endParaRPr lang="en-US" sz="1050" b="1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53" name="Picture 10" descr="Python - Python Logo - CleanPNG / KissPNG">
            <a:extLst>
              <a:ext uri="{FF2B5EF4-FFF2-40B4-BE49-F238E27FC236}">
                <a16:creationId xmlns:a16="http://schemas.microsoft.com/office/drawing/2014/main" id="{40DECA7E-C5A6-4913-16AC-DC7A115C8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7927" b="89024" l="9416" r="89610">
                        <a14:foregroundMark x1="53571" y1="8537" x2="53571" y2="8537"/>
                        <a14:foregroundMark x1="50649" y1="7927" x2="50649" y2="7927"/>
                        <a14:backgroundMark x1="50000" y1="43293" x2="50000" y2="43293"/>
                        <a14:backgroundMark x1="41558" y1="45732" x2="41558" y2="45732"/>
                        <a14:backgroundMark x1="57143" y1="64634" x2="57143" y2="64634"/>
                        <a14:backgroundMark x1="56494" y1="74390" x2="56494" y2="743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46" y="4418055"/>
            <a:ext cx="751427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2" descr="Openai png images | PNGWing">
            <a:extLst>
              <a:ext uri="{FF2B5EF4-FFF2-40B4-BE49-F238E27FC236}">
                <a16:creationId xmlns:a16="http://schemas.microsoft.com/office/drawing/2014/main" id="{9B033876-DBF8-6D71-DA81-F82F3E460F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3667" b="95333" l="10000" r="90000">
                        <a14:foregroundMark x1="49022" y1="3667" x2="49022" y2="3667"/>
                        <a14:foregroundMark x1="48913" y1="95333" x2="48913" y2="9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389" r="33222"/>
          <a:stretch/>
        </p:blipFill>
        <p:spPr bwMode="auto">
          <a:xfrm>
            <a:off x="427620" y="5452735"/>
            <a:ext cx="409562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2" descr="Natural language processing - Free electronics icons">
            <a:extLst>
              <a:ext uri="{FF2B5EF4-FFF2-40B4-BE49-F238E27FC236}">
                <a16:creationId xmlns:a16="http://schemas.microsoft.com/office/drawing/2014/main" id="{FB593177-AD76-B21C-7C67-E41E4050A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432" y="5368649"/>
            <a:ext cx="484840" cy="48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4" descr="Amazon aws logo, png | PNGWing">
            <a:extLst>
              <a:ext uri="{FF2B5EF4-FFF2-40B4-BE49-F238E27FC236}">
                <a16:creationId xmlns:a16="http://schemas.microsoft.com/office/drawing/2014/main" id="{C20D14E9-7429-897E-3122-ADFF162BB1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>
                        <a14:foregroundMark x1="32222" y1="38333" x2="32222" y2="38333"/>
                        <a14:foregroundMark x1="69444" y1="36944" x2="69444" y2="36944"/>
                        <a14:foregroundMark x1="70000" y1="65278" x2="70000" y2="65278"/>
                        <a14:foregroundMark x1="81667" y1="59722" x2="81667" y2="597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111" t="27364" r="13750" b="25334"/>
          <a:stretch/>
        </p:blipFill>
        <p:spPr bwMode="auto">
          <a:xfrm>
            <a:off x="776034" y="6576558"/>
            <a:ext cx="480696" cy="31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6" descr="Aws Lambda - Amazon Logo - CleanPNG / KissPNG">
            <a:extLst>
              <a:ext uri="{FF2B5EF4-FFF2-40B4-BE49-F238E27FC236}">
                <a16:creationId xmlns:a16="http://schemas.microsoft.com/office/drawing/2014/main" id="{DB904853-EF70-BD4C-B4E5-95B405F32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9111" r="92667">
                        <a14:foregroundMark x1="92667" y1="82396" x2="92667" y2="82396"/>
                        <a14:foregroundMark x1="9111" y1="86667" x2="9111" y2="8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62" y="6853868"/>
            <a:ext cx="505719" cy="51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8" descr="Amazon S3 - Amazon Logo - CleanPNG / KissPNG">
            <a:extLst>
              <a:ext uri="{FF2B5EF4-FFF2-40B4-BE49-F238E27FC236}">
                <a16:creationId xmlns:a16="http://schemas.microsoft.com/office/drawing/2014/main" id="{7E50DEDD-A22A-E87A-72C9-636543609C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789" t="11824" r="31078" b="13349"/>
          <a:stretch/>
        </p:blipFill>
        <p:spPr bwMode="auto">
          <a:xfrm>
            <a:off x="1256773" y="6875133"/>
            <a:ext cx="430905" cy="50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Arrow: Down 59">
            <a:extLst>
              <a:ext uri="{FF2B5EF4-FFF2-40B4-BE49-F238E27FC236}">
                <a16:creationId xmlns:a16="http://schemas.microsoft.com/office/drawing/2014/main" id="{EBC73530-B553-F636-D15B-F36E5D1138FC}"/>
              </a:ext>
            </a:extLst>
          </p:cNvPr>
          <p:cNvSpPr/>
          <p:nvPr/>
        </p:nvSpPr>
        <p:spPr>
          <a:xfrm>
            <a:off x="814621" y="4786384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F22ABF95-6D82-AC88-30D0-54A8E916E3FB}"/>
              </a:ext>
            </a:extLst>
          </p:cNvPr>
          <p:cNvSpPr/>
          <p:nvPr/>
        </p:nvSpPr>
        <p:spPr>
          <a:xfrm>
            <a:off x="826054" y="5888921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5BBFEFF-A39B-B1E9-8443-1BE779E8B45B}"/>
              </a:ext>
            </a:extLst>
          </p:cNvPr>
          <p:cNvCxnSpPr>
            <a:cxnSpLocks/>
            <a:stCxn id="57" idx="2"/>
            <a:endCxn id="59" idx="1"/>
          </p:cNvCxnSpPr>
          <p:nvPr/>
        </p:nvCxnSpPr>
        <p:spPr>
          <a:xfrm>
            <a:off x="1016382" y="6887452"/>
            <a:ext cx="240391" cy="238549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0C35CCC5-1431-E880-A8AA-C2F7B72C8CBA}"/>
              </a:ext>
            </a:extLst>
          </p:cNvPr>
          <p:cNvSpPr txBox="1"/>
          <p:nvPr/>
        </p:nvSpPr>
        <p:spPr>
          <a:xfrm>
            <a:off x="2065138" y="7996066"/>
            <a:ext cx="1404000" cy="50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5661005-45AF-9CE2-C26F-0B25E8693CBD}"/>
              </a:ext>
            </a:extLst>
          </p:cNvPr>
          <p:cNvCxnSpPr>
            <a:cxnSpLocks/>
          </p:cNvCxnSpPr>
          <p:nvPr/>
        </p:nvCxnSpPr>
        <p:spPr>
          <a:xfrm flipH="1">
            <a:off x="736229" y="6885822"/>
            <a:ext cx="275783" cy="237744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38C92AA-E76F-5FA1-25EB-FA3D999972D0}"/>
              </a:ext>
            </a:extLst>
          </p:cNvPr>
          <p:cNvSpPr txBox="1"/>
          <p:nvPr/>
        </p:nvSpPr>
        <p:spPr>
          <a:xfrm>
            <a:off x="243652" y="3278080"/>
            <a:ext cx="1505705" cy="4185761"/>
          </a:xfrm>
          <a:prstGeom prst="rect">
            <a:avLst/>
          </a:prstGeom>
          <a:solidFill>
            <a:schemeClr val="accent1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A3CFEA0-47C5-DC52-B269-1249EAC0137B}"/>
              </a:ext>
            </a:extLst>
          </p:cNvPr>
          <p:cNvSpPr txBox="1"/>
          <p:nvPr/>
        </p:nvSpPr>
        <p:spPr>
          <a:xfrm>
            <a:off x="1793776" y="5107773"/>
            <a:ext cx="183724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01842D-AB79-DB7C-3AF1-DC98D3550A0E}"/>
              </a:ext>
            </a:extLst>
          </p:cNvPr>
          <p:cNvSpPr txBox="1"/>
          <p:nvPr/>
        </p:nvSpPr>
        <p:spPr>
          <a:xfrm>
            <a:off x="240878" y="8001297"/>
            <a:ext cx="1503741" cy="181588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9801E58-97C1-1BA9-CE8A-3DC0125B291F}"/>
              </a:ext>
            </a:extLst>
          </p:cNvPr>
          <p:cNvGrpSpPr/>
          <p:nvPr/>
        </p:nvGrpSpPr>
        <p:grpSpPr>
          <a:xfrm>
            <a:off x="1815612" y="5116187"/>
            <a:ext cx="1799730" cy="2298762"/>
            <a:chOff x="1812721" y="3036239"/>
            <a:chExt cx="1799730" cy="2298762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1B91271-2857-BF00-2301-54308BFE8EB9}"/>
                </a:ext>
              </a:extLst>
            </p:cNvPr>
            <p:cNvSpPr txBox="1"/>
            <p:nvPr/>
          </p:nvSpPr>
          <p:spPr>
            <a:xfrm>
              <a:off x="1850337" y="3036239"/>
              <a:ext cx="1715007" cy="307777"/>
            </a:xfrm>
            <a:prstGeom prst="rect">
              <a:avLst/>
            </a:prstGeom>
            <a:noFill/>
          </p:spPr>
          <p:txBody>
            <a:bodyPr wrap="square" lIns="10800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  <a:latin typeface="+mj-lt"/>
                </a:rPr>
                <a:t>Fine Tuned GPT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8789F0-685D-54F3-AD6D-FB9F654AD541}"/>
                </a:ext>
              </a:extLst>
            </p:cNvPr>
            <p:cNvSpPr txBox="1"/>
            <p:nvPr/>
          </p:nvSpPr>
          <p:spPr>
            <a:xfrm>
              <a:off x="1861386" y="3427802"/>
              <a:ext cx="1751065" cy="17554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The NPS API documentation and URL structure did not lend itself to easy interpretation by typical chatbot models. The team explored fine-tuning GPT models to create the parameters for NPS API calls based on a user query. </a:t>
              </a: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noProof="1">
                <a:solidFill>
                  <a:schemeClr val="bg1"/>
                </a:solidFill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0DBF6B8-8F8E-D524-FCFB-E5A1FABA0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812721" y="4388793"/>
              <a:ext cx="1799729" cy="946208"/>
            </a:xfrm>
            <a:prstGeom prst="rect">
              <a:avLst/>
            </a:prstGeom>
          </p:spPr>
        </p:pic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737FB4C9-4A70-013E-A59D-E0A6A0BD97E2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-1" r="1091"/>
          <a:stretch/>
        </p:blipFill>
        <p:spPr>
          <a:xfrm>
            <a:off x="241918" y="1225365"/>
            <a:ext cx="3392658" cy="1960884"/>
          </a:xfrm>
          <a:prstGeom prst="rect">
            <a:avLst/>
          </a:prstGeom>
        </p:spPr>
      </p:pic>
      <p:pic>
        <p:nvPicPr>
          <p:cNvPr id="1028" name="Picture 4" descr="National Park Service">
            <a:extLst>
              <a:ext uri="{FF2B5EF4-FFF2-40B4-BE49-F238E27FC236}">
                <a16:creationId xmlns:a16="http://schemas.microsoft.com/office/drawing/2014/main" id="{50BAFCDE-27F8-6F4B-B2C8-FB67A4579B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 bwMode="auto">
          <a:xfrm>
            <a:off x="266579" y="246984"/>
            <a:ext cx="1215081" cy="121508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9DFAE1DC-3EAF-8F59-EA31-C15C50BFA33F}"/>
              </a:ext>
            </a:extLst>
          </p:cNvPr>
          <p:cNvSpPr txBox="1"/>
          <p:nvPr/>
        </p:nvSpPr>
        <p:spPr>
          <a:xfrm>
            <a:off x="240986" y="3171290"/>
            <a:ext cx="3408822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52ADDFC-43BB-86BE-7327-9AB1B0CDC3D5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2580" t="275"/>
          <a:stretch/>
        </p:blipFill>
        <p:spPr>
          <a:xfrm>
            <a:off x="252406" y="3247309"/>
            <a:ext cx="1492213" cy="4185761"/>
          </a:xfrm>
          <a:prstGeom prst="rect">
            <a:avLst/>
          </a:prstGeom>
          <a:ln>
            <a:solidFill>
              <a:srgbClr val="DBE8D4"/>
            </a:solidFill>
          </a:ln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38599A8C-A033-9F1C-9C76-65C7FD03CE2B}"/>
              </a:ext>
            </a:extLst>
          </p:cNvPr>
          <p:cNvGrpSpPr/>
          <p:nvPr/>
        </p:nvGrpSpPr>
        <p:grpSpPr>
          <a:xfrm>
            <a:off x="1796332" y="3237827"/>
            <a:ext cx="1828800" cy="1853642"/>
            <a:chOff x="1865520" y="6935004"/>
            <a:chExt cx="1828800" cy="185364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A89F32A-A554-4958-3EC8-E20C2450FC0B}"/>
                </a:ext>
              </a:extLst>
            </p:cNvPr>
            <p:cNvSpPr txBox="1"/>
            <p:nvPr/>
          </p:nvSpPr>
          <p:spPr>
            <a:xfrm>
              <a:off x="1980484" y="7255609"/>
              <a:ext cx="1700299" cy="5906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Synthetic queries were developed to represent questions that users may ask in association with five NPS API endpoint. </a:t>
              </a: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dirty="0">
                <a:solidFill>
                  <a:schemeClr val="bg1"/>
                </a:solidFill>
              </a:endParaRPr>
            </a:p>
            <a:p>
              <a:endParaRPr lang="en-US" sz="900" noProof="1">
                <a:solidFill>
                  <a:schemeClr val="bg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9F938FD-6A13-C577-E29D-3145BACE8D41}"/>
                </a:ext>
              </a:extLst>
            </p:cNvPr>
            <p:cNvSpPr txBox="1"/>
            <p:nvPr/>
          </p:nvSpPr>
          <p:spPr>
            <a:xfrm>
              <a:off x="1894093" y="7736584"/>
              <a:ext cx="1060365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The team used an 80/20 split to create test &amp; validation data. Separate queries</a:t>
              </a:r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F4C6C33-D5C6-3910-64CA-5A3DB139DEFA}"/>
                </a:ext>
              </a:extLst>
            </p:cNvPr>
            <p:cNvSpPr txBox="1"/>
            <p:nvPr/>
          </p:nvSpPr>
          <p:spPr>
            <a:xfrm>
              <a:off x="1894094" y="8419314"/>
              <a:ext cx="17962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were developed for evaluating the models to prevent data leakage.</a:t>
              </a:r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8A6CFBE3-C564-621E-D86F-8393D0918B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2821109" y="7787794"/>
              <a:ext cx="872983" cy="695546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2743997-3378-A0A7-A67F-A2B17CA854DA}"/>
                </a:ext>
              </a:extLst>
            </p:cNvPr>
            <p:cNvSpPr txBox="1"/>
            <p:nvPr/>
          </p:nvSpPr>
          <p:spPr>
            <a:xfrm>
              <a:off x="1865520" y="6935004"/>
              <a:ext cx="1828800" cy="30777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10800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>
                      <a:lumMod val="10000"/>
                      <a:lumOff val="90000"/>
                    </a:schemeClr>
                  </a:solidFill>
                  <a:latin typeface="+mj-lt"/>
                </a:rPr>
                <a:t>Synthetic Data</a:t>
              </a:r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1DD52137-8DC2-0D0B-0AAB-80B0C2A9C6F7}"/>
              </a:ext>
            </a:extLst>
          </p:cNvPr>
          <p:cNvSpPr txBox="1"/>
          <p:nvPr/>
        </p:nvSpPr>
        <p:spPr>
          <a:xfrm>
            <a:off x="1799591" y="7784908"/>
            <a:ext cx="1828800" cy="2031325"/>
          </a:xfrm>
          <a:prstGeom prst="rect">
            <a:avLst/>
          </a:prstGeom>
          <a:solidFill>
            <a:srgbClr val="9EC18C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7DE1BE9-EA02-637A-6AD0-B974A15D81F9}"/>
              </a:ext>
            </a:extLst>
          </p:cNvPr>
          <p:cNvSpPr txBox="1"/>
          <p:nvPr/>
        </p:nvSpPr>
        <p:spPr>
          <a:xfrm>
            <a:off x="8370763" y="1398938"/>
            <a:ext cx="3839496" cy="2246769"/>
          </a:xfrm>
          <a:prstGeom prst="rect">
            <a:avLst/>
          </a:prstGeom>
          <a:solidFill>
            <a:srgbClr val="DBE8D4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US" sz="1400" dirty="0">
                <a:solidFill>
                  <a:schemeClr val="accent1"/>
                </a:solidFill>
                <a:latin typeface="+mj-lt"/>
              </a:rPr>
              <a:t>00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B8C4578-58A6-447F-A5FF-C37752CCAE55}"/>
              </a:ext>
            </a:extLst>
          </p:cNvPr>
          <p:cNvSpPr txBox="1"/>
          <p:nvPr/>
        </p:nvSpPr>
        <p:spPr>
          <a:xfrm>
            <a:off x="1797137" y="7505706"/>
            <a:ext cx="1828800" cy="307777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accent1"/>
                </a:solidFill>
                <a:latin typeface="+mj-lt"/>
              </a:rPr>
              <a:t>SpaCy</a:t>
            </a:r>
            <a:r>
              <a:rPr lang="en-US" sz="1400" dirty="0">
                <a:solidFill>
                  <a:schemeClr val="accent1"/>
                </a:solidFill>
                <a:latin typeface="+mj-lt"/>
              </a:rPr>
              <a:t> &amp; NLTK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A0518D1-D37C-415C-A198-CC8AD3DD187F}"/>
              </a:ext>
            </a:extLst>
          </p:cNvPr>
          <p:cNvSpPr txBox="1"/>
          <p:nvPr/>
        </p:nvSpPr>
        <p:spPr>
          <a:xfrm>
            <a:off x="241599" y="7510766"/>
            <a:ext cx="150302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Model</a:t>
            </a:r>
            <a:r>
              <a:rPr lang="en-US" sz="1600" b="1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 Evaluation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0EAA1AA-ACD2-4264-8772-16CBB14395ED}"/>
              </a:ext>
            </a:extLst>
          </p:cNvPr>
          <p:cNvSpPr txBox="1"/>
          <p:nvPr/>
        </p:nvSpPr>
        <p:spPr>
          <a:xfrm>
            <a:off x="1933989" y="8188800"/>
            <a:ext cx="1404000" cy="50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72E8BDC-963B-4314-A5C6-F387147AE54C}"/>
              </a:ext>
            </a:extLst>
          </p:cNvPr>
          <p:cNvSpPr txBox="1"/>
          <p:nvPr/>
        </p:nvSpPr>
        <p:spPr>
          <a:xfrm>
            <a:off x="317273" y="8186820"/>
            <a:ext cx="1403610" cy="16151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Evaluation methodology</a:t>
            </a:r>
          </a:p>
          <a:p>
            <a:endParaRPr lang="en-US" sz="900" noProof="1">
              <a:solidFill>
                <a:schemeClr val="bg1"/>
              </a:solidFill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2157EB8-8FBB-72AD-F327-1FB5D87C2048}"/>
              </a:ext>
            </a:extLst>
          </p:cNvPr>
          <p:cNvGrpSpPr/>
          <p:nvPr/>
        </p:nvGrpSpPr>
        <p:grpSpPr>
          <a:xfrm>
            <a:off x="3593715" y="7486995"/>
            <a:ext cx="4162535" cy="2482107"/>
            <a:chOff x="3593715" y="7486995"/>
            <a:chExt cx="4162535" cy="2482107"/>
          </a:xfrm>
        </p:grpSpPr>
        <p:graphicFrame>
          <p:nvGraphicFramePr>
            <p:cNvPr id="31" name="Chart 30">
              <a:extLst>
                <a:ext uri="{FF2B5EF4-FFF2-40B4-BE49-F238E27FC236}">
                  <a16:creationId xmlns:a16="http://schemas.microsoft.com/office/drawing/2014/main" id="{361831A2-AE36-A0DE-755E-CA3F8418415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53983795"/>
                </p:ext>
              </p:extLst>
            </p:nvPr>
          </p:nvGraphicFramePr>
          <p:xfrm>
            <a:off x="3593715" y="7647892"/>
            <a:ext cx="4162535" cy="23212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5"/>
            </a:graphicData>
          </a:graphic>
        </p:graphicFrame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CCC5E7E-38DF-4597-9D6B-6061E22EFA2E}"/>
                </a:ext>
              </a:extLst>
            </p:cNvPr>
            <p:cNvSpPr txBox="1"/>
            <p:nvPr/>
          </p:nvSpPr>
          <p:spPr>
            <a:xfrm>
              <a:off x="3733711" y="7486995"/>
              <a:ext cx="31625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10000"/>
                      <a:lumOff val="90000"/>
                    </a:schemeClr>
                  </a:solidFill>
                  <a:latin typeface="+mj-lt"/>
                </a:rPr>
                <a:t>Top 5 National Parks 2023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F0C7440-58BE-6D58-EFC7-993A33702130}"/>
              </a:ext>
            </a:extLst>
          </p:cNvPr>
          <p:cNvGrpSpPr/>
          <p:nvPr/>
        </p:nvGrpSpPr>
        <p:grpSpPr>
          <a:xfrm>
            <a:off x="6379926" y="364648"/>
            <a:ext cx="1525824" cy="776181"/>
            <a:chOff x="6360932" y="3647347"/>
            <a:chExt cx="1525824" cy="776181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47B5AD9-4F0D-7A02-67B4-F9E23F7900DF}"/>
                </a:ext>
              </a:extLst>
            </p:cNvPr>
            <p:cNvSpPr txBox="1"/>
            <p:nvPr/>
          </p:nvSpPr>
          <p:spPr>
            <a:xfrm>
              <a:off x="6372365" y="3647347"/>
              <a:ext cx="151439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  <a:latin typeface="+mj-lt"/>
                </a:rPr>
                <a:t>GitHub</a:t>
              </a:r>
              <a:endParaRPr lang="en-US" sz="1100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EF03004-FE29-7AD9-0A5B-6D14A212130E}"/>
                </a:ext>
              </a:extLst>
            </p:cNvPr>
            <p:cNvSpPr txBox="1"/>
            <p:nvPr/>
          </p:nvSpPr>
          <p:spPr>
            <a:xfrm>
              <a:off x="6360932" y="3915697"/>
              <a:ext cx="117717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1"/>
                  </a:solidFill>
                </a:rPr>
                <a:t>https://github.com/nblakkanesser/MADS_Capstone</a:t>
              </a:r>
              <a:endParaRPr lang="en-US" sz="1000" b="1" dirty="0">
                <a:solidFill>
                  <a:schemeClr val="accent1"/>
                </a:solidFill>
              </a:endParaRPr>
            </a:p>
          </p:txBody>
        </p:sp>
        <p:pic>
          <p:nvPicPr>
            <p:cNvPr id="109" name="Picture 8" descr="Github - Github Icon - CleanPNG / KissPNG">
              <a:extLst>
                <a:ext uri="{FF2B5EF4-FFF2-40B4-BE49-F238E27FC236}">
                  <a16:creationId xmlns:a16="http://schemas.microsoft.com/office/drawing/2014/main" id="{6B576ABB-8976-4B60-C09A-1AF49D11062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6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27">
                      <a14:imgEffect>
                        <a14:backgroundRemoval t="6731" b="95385" l="10000" r="90000">
                          <a14:foregroundMark x1="46444" y1="6923" x2="46444" y2="6923"/>
                          <a14:foregroundMark x1="40889" y1="90962" x2="40889" y2="90962"/>
                          <a14:foregroundMark x1="61444" y1="93077" x2="61444" y2="93077"/>
                          <a14:foregroundMark x1="41556" y1="95192" x2="41556" y2="95192"/>
                          <a14:foregroundMark x1="58222" y1="95385" x2="58222" y2="95385"/>
                          <a14:backgroundMark x1="39889" y1="82115" x2="39889" y2="8211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23" r="16391"/>
            <a:stretch/>
          </p:blipFill>
          <p:spPr bwMode="auto">
            <a:xfrm>
              <a:off x="6451634" y="3667884"/>
              <a:ext cx="270159" cy="2544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86754181"/>
      </p:ext>
    </p:extLst>
  </p:cSld>
  <p:clrMapOvr>
    <a:masterClrMapping/>
  </p:clrMapOvr>
</p:sld>
</file>

<file path=ppt/theme/theme1.xml><?xml version="1.0" encoding="utf-8"?>
<a:theme xmlns:a="http://schemas.openxmlformats.org/drawingml/2006/main" name="Resume">
  <a:themeElements>
    <a:clrScheme name="Custom 21">
      <a:dk1>
        <a:srgbClr val="000000"/>
      </a:dk1>
      <a:lt1>
        <a:srgbClr val="262626"/>
      </a:lt1>
      <a:dk2>
        <a:srgbClr val="A7A7A7"/>
      </a:dk2>
      <a:lt2>
        <a:srgbClr val="FFFFFF"/>
      </a:lt2>
      <a:accent1>
        <a:srgbClr val="DBE8D4"/>
      </a:accent1>
      <a:accent2>
        <a:srgbClr val="284A00"/>
      </a:accent2>
      <a:accent3>
        <a:srgbClr val="9EB5CC"/>
      </a:accent3>
      <a:accent4>
        <a:srgbClr val="B87B00"/>
      </a:accent4>
      <a:accent5>
        <a:srgbClr val="5C3D00"/>
      </a:accent5>
      <a:accent6>
        <a:srgbClr val="2D4256"/>
      </a:accent6>
      <a:hlink>
        <a:srgbClr val="356101"/>
      </a:hlink>
      <a:folHlink>
        <a:srgbClr val="BAFC6A"/>
      </a:folHlink>
    </a:clrScheme>
    <a:fontScheme name="Rock">
      <a:majorFont>
        <a:latin typeface="Rockwell"/>
        <a:ea typeface=""/>
        <a:cs typeface=""/>
      </a:majorFont>
      <a:minorFont>
        <a:latin typeface="Corbe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373653_win32_partially" id="{49A82B1B-E019-4C00-B055-6DB5681C2295}" vid="{B4C54626-7DC1-42B6-A391-F22B2B235A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966904C-BAED-4465-825E-748ECDB3F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3CCD5C-1585-4363-9EFD-3AF69BA5637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ED504F61-D355-45F4-88A1-A506DA0E4D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1812</TotalTime>
  <Words>1900</Words>
  <Application>Microsoft Office PowerPoint</Application>
  <PresentationFormat>Custom</PresentationFormat>
  <Paragraphs>717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Corbel</vt:lpstr>
      <vt:lpstr>Rockwell</vt:lpstr>
      <vt:lpstr>Resume</vt:lpstr>
      <vt:lpstr>Infographic Resume</vt:lpstr>
      <vt:lpstr>Infographic Resume</vt:lpstr>
      <vt:lpstr>Infographic Resume</vt:lpstr>
      <vt:lpstr>Infographic Resume</vt:lpstr>
      <vt:lpstr>Infographic Resume</vt:lpstr>
      <vt:lpstr>Infographic Resume</vt:lpstr>
      <vt:lpstr>Infographic Resume</vt:lpstr>
      <vt:lpstr>Infographic Resume</vt:lpstr>
      <vt:lpstr>Infographic Resume</vt:lpstr>
      <vt:lpstr>Infographic Resume</vt:lpstr>
      <vt:lpstr>Infographic Resume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Courtney</dc:creator>
  <cp:lastModifiedBy>Courtney</cp:lastModifiedBy>
  <cp:revision>49</cp:revision>
  <dcterms:created xsi:type="dcterms:W3CDTF">2024-07-10T14:06:58Z</dcterms:created>
  <dcterms:modified xsi:type="dcterms:W3CDTF">2024-07-23T12:59:56Z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