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
  </p:notesMasterIdLst>
  <p:handoutMasterIdLst>
    <p:handoutMasterId r:id="rId7"/>
  </p:handoutMasterIdLst>
  <p:sldIdLst>
    <p:sldId id="257"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56" y="-72"/>
      </p:cViewPr>
      <p:guideLst/>
    </p:cSldViewPr>
  </p:slideViewPr>
  <p:notesTextViewPr>
    <p:cViewPr>
      <p:scale>
        <a:sx n="1" d="1"/>
        <a:sy n="1" d="1"/>
      </p:scale>
      <p:origin x="0" y="0"/>
    </p:cViewPr>
  </p:notesTextViewPr>
  <p:notesViewPr>
    <p:cSldViewPr snapToGrid="0">
      <p:cViewPr varScale="1">
        <p:scale>
          <a:sx n="60" d="100"/>
          <a:sy n="60" d="100"/>
        </p:scale>
        <p:origin x="158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urtney%20Gibson\Documents\02%20-%20Education\MADS%202021\Capstone\MADS_Capstone\05_nps_analysis\nps_monthly_visi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urtney%20Gibson\Documents\02%20-%20Education\MADS%202021\Capstone\MADS_Capstone\05_nps_analysis\nps_top_park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[nps_monthly_visits..xlsx]nps_monthly_visits!PivotTable16</c:name>
    <c:fmtId val="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81404036600686"/>
          <c:y val="0.35069247831496941"/>
          <c:w val="0.85593403967055126"/>
          <c:h val="0.41833937432824897"/>
        </c:manualLayout>
      </c:layout>
      <c:lineChart>
        <c:grouping val="standard"/>
        <c:varyColors val="0"/>
        <c:ser>
          <c:idx val="0"/>
          <c:order val="0"/>
          <c:tx>
            <c:strRef>
              <c:f>nps_monthly_visits!$F$2:$F$3</c:f>
              <c:strCache>
                <c:ptCount val="1"/>
                <c:pt idx="0">
                  <c:v>Intermountain </c:v>
                </c:pt>
              </c:strCache>
            </c:strRef>
          </c:tx>
          <c:spPr>
            <a:ln w="28575" cap="rnd">
              <a:solidFill>
                <a:schemeClr val="accent3">
                  <a:lumMod val="50000"/>
                </a:schemeClr>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nps_monthly_visits!$F$4:$F$16</c:f>
              <c:numCache>
                <c:formatCode>0</c:formatCode>
                <c:ptCount val="12"/>
                <c:pt idx="0">
                  <c:v>1543550</c:v>
                </c:pt>
                <c:pt idx="1">
                  <c:v>1779714</c:v>
                </c:pt>
                <c:pt idx="2">
                  <c:v>3102198</c:v>
                </c:pt>
                <c:pt idx="3">
                  <c:v>4009751</c:v>
                </c:pt>
                <c:pt idx="4">
                  <c:v>5654854</c:v>
                </c:pt>
                <c:pt idx="5">
                  <c:v>7766566</c:v>
                </c:pt>
                <c:pt idx="6">
                  <c:v>8363181</c:v>
                </c:pt>
                <c:pt idx="7">
                  <c:v>7159873</c:v>
                </c:pt>
                <c:pt idx="8">
                  <c:v>6829884</c:v>
                </c:pt>
                <c:pt idx="9">
                  <c:v>4775800</c:v>
                </c:pt>
                <c:pt idx="10">
                  <c:v>2369396</c:v>
                </c:pt>
                <c:pt idx="11">
                  <c:v>1987478</c:v>
                </c:pt>
              </c:numCache>
            </c:numRef>
          </c:val>
          <c:smooth val="0"/>
          <c:extLst>
            <c:ext xmlns:c16="http://schemas.microsoft.com/office/drawing/2014/chart" uri="{C3380CC4-5D6E-409C-BE32-E72D297353CC}">
              <c16:uniqueId val="{00000000-DB58-4926-80C3-B0907C71B141}"/>
            </c:ext>
          </c:extLst>
        </c:ser>
        <c:ser>
          <c:idx val="1"/>
          <c:order val="1"/>
          <c:tx>
            <c:strRef>
              <c:f>nps_monthly_visits!$G$2:$G$3</c:f>
              <c:strCache>
                <c:ptCount val="1"/>
                <c:pt idx="0">
                  <c:v>Midwest </c:v>
                </c:pt>
              </c:strCache>
            </c:strRef>
          </c:tx>
          <c:spPr>
            <a:ln w="28575" cap="rnd">
              <a:solidFill>
                <a:schemeClr val="accent2"/>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nps_monthly_visits!$G$4:$G$16</c:f>
              <c:numCache>
                <c:formatCode>0</c:formatCode>
                <c:ptCount val="12"/>
                <c:pt idx="0">
                  <c:v>652289</c:v>
                </c:pt>
                <c:pt idx="1">
                  <c:v>808000</c:v>
                </c:pt>
                <c:pt idx="2">
                  <c:v>1244696</c:v>
                </c:pt>
                <c:pt idx="3">
                  <c:v>1462887</c:v>
                </c:pt>
                <c:pt idx="4">
                  <c:v>2569181</c:v>
                </c:pt>
                <c:pt idx="5">
                  <c:v>4040237</c:v>
                </c:pt>
                <c:pt idx="6">
                  <c:v>4902933</c:v>
                </c:pt>
                <c:pt idx="7">
                  <c:v>3823649</c:v>
                </c:pt>
                <c:pt idx="8">
                  <c:v>2631784</c:v>
                </c:pt>
                <c:pt idx="9">
                  <c:v>1670428</c:v>
                </c:pt>
                <c:pt idx="10">
                  <c:v>889186</c:v>
                </c:pt>
                <c:pt idx="11">
                  <c:v>687461</c:v>
                </c:pt>
              </c:numCache>
            </c:numRef>
          </c:val>
          <c:smooth val="0"/>
          <c:extLst>
            <c:ext xmlns:c16="http://schemas.microsoft.com/office/drawing/2014/chart" uri="{C3380CC4-5D6E-409C-BE32-E72D297353CC}">
              <c16:uniqueId val="{00000001-DB58-4926-80C3-B0907C71B141}"/>
            </c:ext>
          </c:extLst>
        </c:ser>
        <c:ser>
          <c:idx val="2"/>
          <c:order val="2"/>
          <c:tx>
            <c:strRef>
              <c:f>nps_monthly_visits!$H$2:$H$3</c:f>
              <c:strCache>
                <c:ptCount val="1"/>
                <c:pt idx="0">
                  <c:v>National Capital </c:v>
                </c:pt>
              </c:strCache>
            </c:strRef>
          </c:tx>
          <c:spPr>
            <a:ln w="28575" cap="rnd">
              <a:solidFill>
                <a:schemeClr val="accent5"/>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nps_monthly_visits!$H$4:$H$16</c:f>
              <c:numCache>
                <c:formatCode>0</c:formatCode>
                <c:ptCount val="12"/>
                <c:pt idx="0">
                  <c:v>2326232</c:v>
                </c:pt>
                <c:pt idx="1">
                  <c:v>2664075</c:v>
                </c:pt>
                <c:pt idx="2">
                  <c:v>5621369</c:v>
                </c:pt>
                <c:pt idx="3">
                  <c:v>6373152</c:v>
                </c:pt>
                <c:pt idx="4">
                  <c:v>6188326</c:v>
                </c:pt>
                <c:pt idx="5">
                  <c:v>5910308</c:v>
                </c:pt>
                <c:pt idx="6">
                  <c:v>5561473</c:v>
                </c:pt>
                <c:pt idx="7">
                  <c:v>4981326</c:v>
                </c:pt>
                <c:pt idx="8">
                  <c:v>4266863</c:v>
                </c:pt>
                <c:pt idx="9">
                  <c:v>5143187</c:v>
                </c:pt>
                <c:pt idx="10">
                  <c:v>3904268</c:v>
                </c:pt>
                <c:pt idx="11">
                  <c:v>3229328</c:v>
                </c:pt>
              </c:numCache>
            </c:numRef>
          </c:val>
          <c:smooth val="0"/>
          <c:extLst>
            <c:ext xmlns:c16="http://schemas.microsoft.com/office/drawing/2014/chart" uri="{C3380CC4-5D6E-409C-BE32-E72D297353CC}">
              <c16:uniqueId val="{00000002-DB58-4926-80C3-B0907C71B141}"/>
            </c:ext>
          </c:extLst>
        </c:ser>
        <c:ser>
          <c:idx val="3"/>
          <c:order val="3"/>
          <c:tx>
            <c:strRef>
              <c:f>nps_monthly_visits!$I$2:$I$3</c:f>
              <c:strCache>
                <c:ptCount val="1"/>
                <c:pt idx="0">
                  <c:v>Northeast </c:v>
                </c:pt>
              </c:strCache>
            </c:strRef>
          </c:tx>
          <c:spPr>
            <a:ln w="28575" cap="rnd">
              <a:solidFill>
                <a:schemeClr val="accent3"/>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nps_monthly_visits!$I$4:$I$16</c:f>
              <c:numCache>
                <c:formatCode>0</c:formatCode>
                <c:ptCount val="12"/>
                <c:pt idx="0">
                  <c:v>1947731</c:v>
                </c:pt>
                <c:pt idx="1">
                  <c:v>2005639</c:v>
                </c:pt>
                <c:pt idx="2">
                  <c:v>2869927</c:v>
                </c:pt>
                <c:pt idx="3">
                  <c:v>3980785</c:v>
                </c:pt>
                <c:pt idx="4">
                  <c:v>5071565</c:v>
                </c:pt>
                <c:pt idx="5">
                  <c:v>6692040</c:v>
                </c:pt>
                <c:pt idx="6">
                  <c:v>7635125</c:v>
                </c:pt>
                <c:pt idx="7">
                  <c:v>7179280</c:v>
                </c:pt>
                <c:pt idx="8">
                  <c:v>5641273</c:v>
                </c:pt>
                <c:pt idx="9">
                  <c:v>5435200</c:v>
                </c:pt>
                <c:pt idx="10">
                  <c:v>3166449</c:v>
                </c:pt>
                <c:pt idx="11">
                  <c:v>2454372</c:v>
                </c:pt>
              </c:numCache>
            </c:numRef>
          </c:val>
          <c:smooth val="0"/>
          <c:extLst>
            <c:ext xmlns:c16="http://schemas.microsoft.com/office/drawing/2014/chart" uri="{C3380CC4-5D6E-409C-BE32-E72D297353CC}">
              <c16:uniqueId val="{00000003-DB58-4926-80C3-B0907C71B141}"/>
            </c:ext>
          </c:extLst>
        </c:ser>
        <c:ser>
          <c:idx val="4"/>
          <c:order val="4"/>
          <c:tx>
            <c:strRef>
              <c:f>nps_monthly_visits!$J$2:$J$3</c:f>
              <c:strCache>
                <c:ptCount val="1"/>
                <c:pt idx="0">
                  <c:v>Pacific West </c:v>
                </c:pt>
              </c:strCache>
            </c:strRef>
          </c:tx>
          <c:spPr>
            <a:ln w="28575" cap="rnd">
              <a:solidFill>
                <a:schemeClr val="accent2">
                  <a:lumMod val="10000"/>
                  <a:lumOff val="90000"/>
                </a:schemeClr>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nps_monthly_visits!$J$4:$J$16</c:f>
              <c:numCache>
                <c:formatCode>0</c:formatCode>
                <c:ptCount val="12"/>
                <c:pt idx="0">
                  <c:v>3289726</c:v>
                </c:pt>
                <c:pt idx="1">
                  <c:v>3326524</c:v>
                </c:pt>
                <c:pt idx="2">
                  <c:v>3862484</c:v>
                </c:pt>
                <c:pt idx="3">
                  <c:v>4478699</c:v>
                </c:pt>
                <c:pt idx="4">
                  <c:v>5255040</c:v>
                </c:pt>
                <c:pt idx="5">
                  <c:v>6007259</c:v>
                </c:pt>
                <c:pt idx="6">
                  <c:v>7047450</c:v>
                </c:pt>
                <c:pt idx="7">
                  <c:v>6539480</c:v>
                </c:pt>
                <c:pt idx="8">
                  <c:v>5667241</c:v>
                </c:pt>
                <c:pt idx="9">
                  <c:v>4843488</c:v>
                </c:pt>
                <c:pt idx="10">
                  <c:v>3780221</c:v>
                </c:pt>
                <c:pt idx="11">
                  <c:v>3500677</c:v>
                </c:pt>
              </c:numCache>
            </c:numRef>
          </c:val>
          <c:smooth val="0"/>
          <c:extLst>
            <c:ext xmlns:c16="http://schemas.microsoft.com/office/drawing/2014/chart" uri="{C3380CC4-5D6E-409C-BE32-E72D297353CC}">
              <c16:uniqueId val="{00000004-DB58-4926-80C3-B0907C71B141}"/>
            </c:ext>
          </c:extLst>
        </c:ser>
        <c:ser>
          <c:idx val="5"/>
          <c:order val="5"/>
          <c:tx>
            <c:strRef>
              <c:f>nps_monthly_visits!$K$2:$K$3</c:f>
              <c:strCache>
                <c:ptCount val="1"/>
                <c:pt idx="0">
                  <c:v>Southeast </c:v>
                </c:pt>
              </c:strCache>
            </c:strRef>
          </c:tx>
          <c:spPr>
            <a:ln w="28575" cap="rnd">
              <a:solidFill>
                <a:schemeClr val="accent4"/>
              </a:solidFill>
              <a:round/>
            </a:ln>
            <a:effectLst/>
          </c:spPr>
          <c:marker>
            <c:symbol val="none"/>
          </c:marker>
          <c:cat>
            <c:strRef>
              <c:f>nps_monthly_visits!$E$4:$E$16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nps_monthly_visits!$K$4:$K$16</c:f>
              <c:numCache>
                <c:formatCode>0</c:formatCode>
                <c:ptCount val="12"/>
                <c:pt idx="0">
                  <c:v>3869641</c:v>
                </c:pt>
                <c:pt idx="1">
                  <c:v>4305044</c:v>
                </c:pt>
                <c:pt idx="2">
                  <c:v>5503244</c:v>
                </c:pt>
                <c:pt idx="3">
                  <c:v>6039671</c:v>
                </c:pt>
                <c:pt idx="4">
                  <c:v>6731886</c:v>
                </c:pt>
                <c:pt idx="5">
                  <c:v>7660278</c:v>
                </c:pt>
                <c:pt idx="6">
                  <c:v>8163640</c:v>
                </c:pt>
                <c:pt idx="7">
                  <c:v>7075229</c:v>
                </c:pt>
                <c:pt idx="8">
                  <c:v>6933121</c:v>
                </c:pt>
                <c:pt idx="9">
                  <c:v>7644941</c:v>
                </c:pt>
                <c:pt idx="10">
                  <c:v>5320518</c:v>
                </c:pt>
                <c:pt idx="11">
                  <c:v>4424066</c:v>
                </c:pt>
              </c:numCache>
            </c:numRef>
          </c:val>
          <c:smooth val="0"/>
          <c:extLst>
            <c:ext xmlns:c16="http://schemas.microsoft.com/office/drawing/2014/chart" uri="{C3380CC4-5D6E-409C-BE32-E72D297353CC}">
              <c16:uniqueId val="{00000005-DB58-4926-80C3-B0907C71B141}"/>
            </c:ext>
          </c:extLst>
        </c:ser>
        <c:dLbls>
          <c:showLegendKey val="0"/>
          <c:showVal val="0"/>
          <c:showCatName val="0"/>
          <c:showSerName val="0"/>
          <c:showPercent val="0"/>
          <c:showBubbleSize val="0"/>
        </c:dLbls>
        <c:smooth val="0"/>
        <c:axId val="553715248"/>
        <c:axId val="553717768"/>
      </c:lineChart>
      <c:dateAx>
        <c:axId val="55371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717768"/>
        <c:crosses val="autoZero"/>
        <c:auto val="0"/>
        <c:lblOffset val="100"/>
        <c:baseTimeUnit val="days"/>
      </c:dateAx>
      <c:valAx>
        <c:axId val="553717768"/>
        <c:scaling>
          <c:orientation val="minMax"/>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71524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layout>
        <c:manualLayout>
          <c:xMode val="edge"/>
          <c:yMode val="edge"/>
          <c:x val="0.69297530172522293"/>
          <c:y val="5.8992602163324109E-2"/>
          <c:w val="0.30702469827477707"/>
          <c:h val="0.341547871549772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nps_top_parks!$B$1</c:f>
              <c:strCache>
                <c:ptCount val="1"/>
                <c:pt idx="0">
                  <c:v>RecreationVisits</c:v>
                </c:pt>
              </c:strCache>
            </c:strRef>
          </c:tx>
          <c:spPr>
            <a:solidFill>
              <a:schemeClr val="accent1"/>
            </a:solidFill>
            <a:ln>
              <a:noFill/>
            </a:ln>
            <a:effectLst/>
            <a:sp3d/>
          </c:spPr>
          <c:invertIfNegative val="0"/>
          <c:cat>
            <c:strRef>
              <c:f>nps_top_parks!$A$2:$A$6</c:f>
              <c:strCache>
                <c:ptCount val="5"/>
                <c:pt idx="0">
                  <c:v>Rocky Mountain</c:v>
                </c:pt>
                <c:pt idx="1">
                  <c:v>Yellowstone</c:v>
                </c:pt>
                <c:pt idx="2">
                  <c:v>Zion</c:v>
                </c:pt>
                <c:pt idx="3">
                  <c:v>Grand Canyon</c:v>
                </c:pt>
                <c:pt idx="4">
                  <c:v>Great Smoky Mountains</c:v>
                </c:pt>
              </c:strCache>
            </c:strRef>
          </c:cat>
          <c:val>
            <c:numRef>
              <c:f>nps_top_parks!$B$2:$B$6</c:f>
              <c:numCache>
                <c:formatCode>General</c:formatCode>
                <c:ptCount val="5"/>
                <c:pt idx="0">
                  <c:v>4115837</c:v>
                </c:pt>
                <c:pt idx="1">
                  <c:v>4501382</c:v>
                </c:pt>
                <c:pt idx="2">
                  <c:v>4623238</c:v>
                </c:pt>
                <c:pt idx="3">
                  <c:v>4733705</c:v>
                </c:pt>
                <c:pt idx="4">
                  <c:v>13297647</c:v>
                </c:pt>
              </c:numCache>
            </c:numRef>
          </c:val>
          <c:extLst>
            <c:ext xmlns:c16="http://schemas.microsoft.com/office/drawing/2014/chart" uri="{C3380CC4-5D6E-409C-BE32-E72D297353CC}">
              <c16:uniqueId val="{00000000-D440-44AA-B150-AEBB373228E8}"/>
            </c:ext>
          </c:extLst>
        </c:ser>
        <c:dLbls>
          <c:showLegendKey val="0"/>
          <c:showVal val="0"/>
          <c:showCatName val="0"/>
          <c:showSerName val="0"/>
          <c:showPercent val="0"/>
          <c:showBubbleSize val="0"/>
        </c:dLbls>
        <c:gapWidth val="150"/>
        <c:shape val="box"/>
        <c:axId val="782632592"/>
        <c:axId val="782632952"/>
        <c:axId val="0"/>
      </c:bar3DChart>
      <c:catAx>
        <c:axId val="7826325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cap="none" spc="0" normalizeH="0" baseline="0">
                <a:solidFill>
                  <a:schemeClr val="bg1">
                    <a:lumMod val="90000"/>
                    <a:lumOff val="10000"/>
                  </a:schemeClr>
                </a:solidFill>
                <a:latin typeface="+mn-lt"/>
                <a:ea typeface="+mn-ea"/>
                <a:cs typeface="+mn-cs"/>
              </a:defRPr>
            </a:pPr>
            <a:endParaRPr lang="en-US"/>
          </a:p>
        </c:txPr>
        <c:crossAx val="782632952"/>
        <c:crosses val="autoZero"/>
        <c:auto val="1"/>
        <c:lblAlgn val="ctr"/>
        <c:lblOffset val="100"/>
        <c:noMultiLvlLbl val="0"/>
      </c:catAx>
      <c:valAx>
        <c:axId val="78263295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2632592"/>
        <c:crosses val="autoZero"/>
        <c:crossBetween val="between"/>
        <c:dispUnits>
          <c:builtInUnit val="millions"/>
          <c:dispUnitsLbl>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Visits (Millions)</a:t>
                  </a:r>
                </a:p>
              </c:rich>
            </c:tx>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04ED7-C171-4668-AEE7-B3AEBA5DB6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635E4C-2379-4E45-B9B2-E43EC6131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6B3A9-68BD-4D54-A0BB-B455B6E4AFF4}" type="datetimeFigureOut">
              <a:rPr lang="en-US" smtClean="0"/>
              <a:t>7/10/2024</a:t>
            </a:fld>
            <a:endParaRPr lang="en-US" dirty="0"/>
          </a:p>
        </p:txBody>
      </p:sp>
      <p:sp>
        <p:nvSpPr>
          <p:cNvPr id="4" name="Footer Placeholder 3">
            <a:extLst>
              <a:ext uri="{FF2B5EF4-FFF2-40B4-BE49-F238E27FC236}">
                <a16:creationId xmlns:a16="http://schemas.microsoft.com/office/drawing/2014/main" id="{21FA3918-8F7A-4B64-907B-42E48B5EC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08035E-8EB8-4C2B-9094-10B4CFAE3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A0A-5135-415D-A092-FA0C46B8AC3C}" type="slidenum">
              <a:rPr lang="en-US" smtClean="0"/>
              <a:t>‹#›</a:t>
            </a:fld>
            <a:endParaRPr lang="en-US" dirty="0"/>
          </a:p>
        </p:txBody>
      </p:sp>
    </p:spTree>
    <p:extLst>
      <p:ext uri="{BB962C8B-B14F-4D97-AF65-F5344CB8AC3E}">
        <p14:creationId xmlns:p14="http://schemas.microsoft.com/office/powerpoint/2010/main" val="147581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816F1-3F18-45AF-B31A-ADFF417588A1}" type="datetimeFigureOut">
              <a:rPr lang="en-US" smtClean="0"/>
              <a:t>7/10/2024</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1861C-5139-457C-970B-278F1608A4E9}" type="slidenum">
              <a:rPr lang="en-US" smtClean="0"/>
              <a:t>‹#›</a:t>
            </a:fld>
            <a:endParaRPr lang="en-US" dirty="0"/>
          </a:p>
        </p:txBody>
      </p:sp>
    </p:spTree>
    <p:extLst>
      <p:ext uri="{BB962C8B-B14F-4D97-AF65-F5344CB8AC3E}">
        <p14:creationId xmlns:p14="http://schemas.microsoft.com/office/powerpoint/2010/main" val="112786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98A818-8998-4A9C-923A-0245B6C3B81B}"/>
              </a:ext>
              <a:ext uri="{C183D7F6-B498-43B3-948B-1728B52AA6E4}">
                <adec:decorative xmlns:adec="http://schemas.microsoft.com/office/drawing/2017/decorative" val="1"/>
              </a:ext>
            </a:extLst>
          </p:cNvPr>
          <p:cNvSpPr/>
          <p:nvPr userDrawn="1"/>
        </p:nvSpPr>
        <p:spPr>
          <a:xfrm>
            <a:off x="3672134" y="7500627"/>
            <a:ext cx="3859066" cy="23165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01C48D9-0A15-4736-BF9A-5E32106AC8CC}"/>
              </a:ext>
              <a:ext uri="{C183D7F6-B498-43B3-948B-1728B52AA6E4}">
                <adec:decorative xmlns:adec="http://schemas.microsoft.com/office/drawing/2017/decorative" val="1"/>
              </a:ext>
            </a:extLst>
          </p:cNvPr>
          <p:cNvSpPr/>
          <p:nvPr userDrawn="1"/>
        </p:nvSpPr>
        <p:spPr>
          <a:xfrm>
            <a:off x="1797137" y="1240056"/>
            <a:ext cx="1827307" cy="3819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94BC47A-9910-48E8-AE5A-2BBB1990171A}"/>
              </a:ext>
              <a:ext uri="{C183D7F6-B498-43B3-948B-1728B52AA6E4}">
                <adec:decorative xmlns:adec="http://schemas.microsoft.com/office/drawing/2017/decorative" val="1"/>
              </a:ext>
            </a:extLst>
          </p:cNvPr>
          <p:cNvSpPr/>
          <p:nvPr userDrawn="1"/>
        </p:nvSpPr>
        <p:spPr>
          <a:xfrm>
            <a:off x="3672134" y="5105745"/>
            <a:ext cx="3859066" cy="23490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C2DCCB1-B9FD-4B0F-884F-5AEE7D43ECC4}"/>
              </a:ext>
              <a:ext uri="{C183D7F6-B498-43B3-948B-1728B52AA6E4}">
                <adec:decorative xmlns:adec="http://schemas.microsoft.com/office/drawing/2017/decorative" val="1"/>
              </a:ext>
            </a:extLst>
          </p:cNvPr>
          <p:cNvSpPr/>
          <p:nvPr userDrawn="1"/>
        </p:nvSpPr>
        <p:spPr>
          <a:xfrm>
            <a:off x="3672134" y="1247167"/>
            <a:ext cx="3859066" cy="3812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32F5691-9268-4084-9D4D-F78F55D0D980}"/>
              </a:ext>
              <a:ext uri="{C183D7F6-B498-43B3-948B-1728B52AA6E4}">
                <adec:decorative xmlns:adec="http://schemas.microsoft.com/office/drawing/2017/decorative" val="1"/>
              </a:ext>
            </a:extLst>
          </p:cNvPr>
          <p:cNvSpPr/>
          <p:nvPr userDrawn="1"/>
        </p:nvSpPr>
        <p:spPr>
          <a:xfrm>
            <a:off x="1797137" y="5105745"/>
            <a:ext cx="1828800" cy="23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6B92A22-5DF3-4C60-A7C1-F99B61174DE5}"/>
              </a:ext>
              <a:ext uri="{C183D7F6-B498-43B3-948B-1728B52AA6E4}">
                <adec:decorative xmlns:adec="http://schemas.microsoft.com/office/drawing/2017/decorative" val="1"/>
              </a:ext>
            </a:extLst>
          </p:cNvPr>
          <p:cNvSpPr/>
          <p:nvPr userDrawn="1"/>
        </p:nvSpPr>
        <p:spPr>
          <a:xfrm>
            <a:off x="241200" y="1240057"/>
            <a:ext cx="1508247" cy="6214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EDA109-D0F6-4624-AB2A-68612A434AC7}"/>
              </a:ext>
              <a:ext uri="{C183D7F6-B498-43B3-948B-1728B52AA6E4}">
                <adec:decorative xmlns:adec="http://schemas.microsoft.com/office/drawing/2017/decorative" val="1"/>
              </a:ext>
            </a:extLst>
          </p:cNvPr>
          <p:cNvSpPr/>
          <p:nvPr userDrawn="1"/>
        </p:nvSpPr>
        <p:spPr>
          <a:xfrm>
            <a:off x="1797137" y="7505706"/>
            <a:ext cx="1828800" cy="231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27312CF2-A1E9-4331-A520-21B4E20C2F7A}"/>
              </a:ext>
              <a:ext uri="{C183D7F6-B498-43B3-948B-1728B52AA6E4}">
                <adec:decorative xmlns:adec="http://schemas.microsoft.com/office/drawing/2017/decorative" val="1"/>
              </a:ext>
            </a:extLst>
          </p:cNvPr>
          <p:cNvCxnSpPr>
            <a:cxnSpLocks/>
          </p:cNvCxnSpPr>
          <p:nvPr userDrawn="1"/>
        </p:nvCxnSpPr>
        <p:spPr>
          <a:xfrm>
            <a:off x="1928240" y="7932941"/>
            <a:ext cx="0" cy="1802868"/>
          </a:xfrm>
          <a:prstGeom prst="line">
            <a:avLst/>
          </a:prstGeom>
          <a:ln w="25400" cap="rnd">
            <a:solidFill>
              <a:schemeClr val="accent1">
                <a:lumMod val="60000"/>
                <a:lumOff val="40000"/>
              </a:schemeClr>
            </a:solidFill>
            <a:prstDash val="sysDot"/>
            <a:round/>
            <a:tailEnd type="triangle" w="sm" len="sm"/>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D2C7898-64D2-4E95-8919-58011D2B8208}"/>
              </a:ext>
              <a:ext uri="{C183D7F6-B498-43B3-948B-1728B52AA6E4}">
                <adec:decorative xmlns:adec="http://schemas.microsoft.com/office/drawing/2017/decorative" val="1"/>
              </a:ext>
            </a:extLst>
          </p:cNvPr>
          <p:cNvSpPr/>
          <p:nvPr userDrawn="1"/>
        </p:nvSpPr>
        <p:spPr>
          <a:xfrm>
            <a:off x="241200" y="241200"/>
            <a:ext cx="7290000"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a:xfrm>
            <a:off x="534353" y="9322650"/>
            <a:ext cx="1748790" cy="535516"/>
          </a:xfrm>
          <a:prstGeom prst="rect">
            <a:avLst/>
          </a:prstGeom>
        </p:spPr>
        <p:txBody>
          <a:bodyPr/>
          <a:lstStyle/>
          <a:p>
            <a:fld id="{A8FAED0E-297D-480F-9176-00B6D6CDE081}" type="datetimeFigureOut">
              <a:rPr lang="en-US" noProof="0" smtClean="0"/>
              <a:t>7/10/2024</a:t>
            </a:fld>
            <a:endParaRPr lang="en-US" noProof="0" dirty="0"/>
          </a:p>
        </p:txBody>
      </p:sp>
      <p:sp>
        <p:nvSpPr>
          <p:cNvPr id="3" name="Footer Placeholder 2"/>
          <p:cNvSpPr>
            <a:spLocks noGrp="1"/>
          </p:cNvSpPr>
          <p:nvPr>
            <p:ph type="ftr" sz="quarter" idx="11"/>
          </p:nvPr>
        </p:nvSpPr>
        <p:spPr>
          <a:xfrm>
            <a:off x="2574609" y="9322650"/>
            <a:ext cx="2623185" cy="535516"/>
          </a:xfrm>
          <a:prstGeom prst="rect">
            <a:avLst/>
          </a:prstGeom>
        </p:spPr>
        <p:txBody>
          <a:bodyPr/>
          <a:lstStyle/>
          <a:p>
            <a:endParaRPr lang="en-US" noProof="0" dirty="0"/>
          </a:p>
        </p:txBody>
      </p:sp>
      <p:sp>
        <p:nvSpPr>
          <p:cNvPr id="4" name="Slide Number Placeholder 3"/>
          <p:cNvSpPr>
            <a:spLocks noGrp="1"/>
          </p:cNvSpPr>
          <p:nvPr>
            <p:ph type="sldNum" sz="quarter" idx="12"/>
          </p:nvPr>
        </p:nvSpPr>
        <p:spPr/>
        <p:txBody>
          <a:bodyPr/>
          <a:lstStyle/>
          <a:p>
            <a:fld id="{D518928D-FFF6-43DC-9917-6D83E7075E8A}" type="slidenum">
              <a:rPr lang="en-US" noProof="0" smtClean="0"/>
              <a:t>‹#›</a:t>
            </a:fld>
            <a:endParaRPr lang="en-US" noProof="0" dirty="0"/>
          </a:p>
        </p:txBody>
      </p:sp>
      <p:sp>
        <p:nvSpPr>
          <p:cNvPr id="5" name="Title 4">
            <a:extLst>
              <a:ext uri="{FF2B5EF4-FFF2-40B4-BE49-F238E27FC236}">
                <a16:creationId xmlns:a16="http://schemas.microsoft.com/office/drawing/2014/main" id="{11310CCD-5E5B-4F7B-B7B1-EE3E23F3DCF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024683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EDFA-5BC0-4184-8A10-AED13FD3EA6E}"/>
              </a:ext>
            </a:extLst>
          </p:cNvPr>
          <p:cNvSpPr/>
          <p:nvPr userDrawn="1"/>
        </p:nvSpPr>
        <p:spPr>
          <a:xfrm>
            <a:off x="241200" y="241200"/>
            <a:ext cx="7290000" cy="957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534354" y="535521"/>
            <a:ext cx="6703695" cy="97324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534354" y="1785366"/>
            <a:ext cx="6703695" cy="75372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7238048" y="9599255"/>
            <a:ext cx="272034" cy="258911"/>
          </a:xfrm>
          <a:prstGeom prst="rect">
            <a:avLst/>
          </a:prstGeom>
        </p:spPr>
        <p:txBody>
          <a:bodyPr vert="horz" lIns="0" tIns="0" rIns="0" bIns="0" rtlCol="0" anchor="ctr"/>
          <a:lstStyle>
            <a:lvl1pPr algn="ctr">
              <a:defRPr sz="990">
                <a:solidFill>
                  <a:schemeClr val="bg1"/>
                </a:solidFill>
              </a:defRPr>
            </a:lvl1pPr>
          </a:lstStyle>
          <a:p>
            <a:fld id="{D518928D-FFF6-43DC-9917-6D83E7075E8A}" type="slidenum">
              <a:rPr lang="en-US" noProof="0" smtClean="0"/>
              <a:t>‹#›</a:t>
            </a:fld>
            <a:endParaRPr lang="en-US" noProof="0" dirty="0"/>
          </a:p>
        </p:txBody>
      </p:sp>
    </p:spTree>
    <p:extLst>
      <p:ext uri="{BB962C8B-B14F-4D97-AF65-F5344CB8AC3E}">
        <p14:creationId xmlns:p14="http://schemas.microsoft.com/office/powerpoint/2010/main" val="163069154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754380" rtl="0" eaLnBrk="1" latinLnBrk="0" hangingPunct="1">
        <a:lnSpc>
          <a:spcPct val="90000"/>
        </a:lnSpc>
        <a:spcBef>
          <a:spcPct val="0"/>
        </a:spcBef>
        <a:buNone/>
        <a:defRPr sz="3630" b="1" kern="1200" spc="-150">
          <a:solidFill>
            <a:schemeClr val="accent2"/>
          </a:solidFill>
          <a:latin typeface="+mj-lt"/>
          <a:ea typeface="+mj-ea"/>
          <a:cs typeface="+mj-cs"/>
        </a:defRPr>
      </a:lvl1pPr>
    </p:titleStyle>
    <p:bodyStyle>
      <a:lvl1pPr marL="188595" indent="-188595" algn="l" defTabSz="754380" rtl="0" eaLnBrk="1" latinLnBrk="0" hangingPunct="1">
        <a:lnSpc>
          <a:spcPct val="90000"/>
        </a:lnSpc>
        <a:spcBef>
          <a:spcPts val="825"/>
        </a:spcBef>
        <a:buClr>
          <a:schemeClr val="accent3"/>
        </a:buClr>
        <a:buFont typeface="Arial" panose="020B0604020202020204" pitchFamily="34" charset="0"/>
        <a:buChar char="•"/>
        <a:defRPr sz="2310" kern="1200">
          <a:solidFill>
            <a:schemeClr val="accent2"/>
          </a:solidFill>
          <a:latin typeface="+mn-lt"/>
          <a:ea typeface="+mn-ea"/>
          <a:cs typeface="+mn-cs"/>
        </a:defRPr>
      </a:lvl1pPr>
      <a:lvl2pPr marL="565785" indent="-188595" algn="l" defTabSz="754380" rtl="0" eaLnBrk="1" latinLnBrk="0" hangingPunct="1">
        <a:lnSpc>
          <a:spcPct val="90000"/>
        </a:lnSpc>
        <a:spcBef>
          <a:spcPts val="413"/>
        </a:spcBef>
        <a:buClr>
          <a:schemeClr val="accent3"/>
        </a:buClr>
        <a:buFont typeface="Arial" panose="020B0604020202020204" pitchFamily="34" charset="0"/>
        <a:buChar char="•"/>
        <a:defRPr sz="1980" kern="1200">
          <a:solidFill>
            <a:schemeClr val="accent2"/>
          </a:solidFill>
          <a:latin typeface="+mn-lt"/>
          <a:ea typeface="+mn-ea"/>
          <a:cs typeface="+mn-cs"/>
        </a:defRPr>
      </a:lvl2pPr>
      <a:lvl3pPr marL="942975" indent="-188595" algn="l" defTabSz="754380" rtl="0" eaLnBrk="1" latinLnBrk="0" hangingPunct="1">
        <a:lnSpc>
          <a:spcPct val="90000"/>
        </a:lnSpc>
        <a:spcBef>
          <a:spcPts val="413"/>
        </a:spcBef>
        <a:buClr>
          <a:schemeClr val="accent3"/>
        </a:buClr>
        <a:buFont typeface="Arial" panose="020B0604020202020204" pitchFamily="34" charset="0"/>
        <a:buChar char="•"/>
        <a:defRPr sz="1650" kern="1200">
          <a:solidFill>
            <a:schemeClr val="accent2"/>
          </a:solidFill>
          <a:latin typeface="+mn-lt"/>
          <a:ea typeface="+mn-ea"/>
          <a:cs typeface="+mn-cs"/>
        </a:defRPr>
      </a:lvl3pPr>
      <a:lvl4pPr marL="132016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4pPr>
      <a:lvl5pPr marL="169735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chart" Target="../charts/chart2.xm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EB385227-F6D0-ED84-9672-91E79BEECB33}"/>
              </a:ext>
            </a:extLst>
          </p:cNvPr>
          <p:cNvPicPr>
            <a:picLocks noChangeAspect="1"/>
          </p:cNvPicPr>
          <p:nvPr/>
        </p:nvPicPr>
        <p:blipFill rotWithShape="1">
          <a:blip r:embed="rId2"/>
          <a:srcRect l="4612" r="1733"/>
          <a:stretch/>
        </p:blipFill>
        <p:spPr>
          <a:xfrm>
            <a:off x="4278420" y="1327835"/>
            <a:ext cx="2680132" cy="3679381"/>
          </a:xfrm>
          <a:prstGeom prst="rect">
            <a:avLst/>
          </a:prstGeom>
        </p:spPr>
      </p:pic>
      <p:sp>
        <p:nvSpPr>
          <p:cNvPr id="2" name="Title 1" hidden="1">
            <a:extLst>
              <a:ext uri="{FF2B5EF4-FFF2-40B4-BE49-F238E27FC236}">
                <a16:creationId xmlns:a16="http://schemas.microsoft.com/office/drawing/2014/main" id="{FB3A6FDA-B378-498D-834A-AD13D56BA0C4}"/>
              </a:ext>
            </a:extLst>
          </p:cNvPr>
          <p:cNvSpPr>
            <a:spLocks noGrp="1"/>
          </p:cNvSpPr>
          <p:nvPr>
            <p:ph type="title"/>
          </p:nvPr>
        </p:nvSpPr>
        <p:spPr/>
        <p:txBody>
          <a:bodyPr/>
          <a:lstStyle/>
          <a:p>
            <a:r>
              <a:rPr lang="en-US" dirty="0"/>
              <a:t>Infographic Resume</a:t>
            </a:r>
          </a:p>
        </p:txBody>
      </p:sp>
      <p:sp>
        <p:nvSpPr>
          <p:cNvPr id="3" name="Oval 2" descr="woman's headshot">
            <a:extLst>
              <a:ext uri="{FF2B5EF4-FFF2-40B4-BE49-F238E27FC236}">
                <a16:creationId xmlns:a16="http://schemas.microsoft.com/office/drawing/2014/main" id="{180E2969-38C9-4210-80F3-59D6AFCEFEF4}"/>
              </a:ext>
            </a:extLst>
          </p:cNvPr>
          <p:cNvSpPr/>
          <p:nvPr/>
        </p:nvSpPr>
        <p:spPr>
          <a:xfrm>
            <a:off x="340604" y="317657"/>
            <a:ext cx="1287880" cy="128586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TextBox 149">
            <a:extLst>
              <a:ext uri="{FF2B5EF4-FFF2-40B4-BE49-F238E27FC236}">
                <a16:creationId xmlns:a16="http://schemas.microsoft.com/office/drawing/2014/main" id="{9B807505-5272-4289-9CD5-C8D2A0BC61F3}"/>
              </a:ext>
            </a:extLst>
          </p:cNvPr>
          <p:cNvSpPr txBox="1"/>
          <p:nvPr/>
        </p:nvSpPr>
        <p:spPr>
          <a:xfrm>
            <a:off x="608070" y="1668350"/>
            <a:ext cx="1178637" cy="469135"/>
          </a:xfrm>
          <a:prstGeom prst="rect">
            <a:avLst/>
          </a:prstGeom>
          <a:noFill/>
        </p:spPr>
        <p:txBody>
          <a:bodyPr wrap="square" lIns="0" tIns="0" rIns="0" bIns="0" rtlCol="0">
            <a:noAutofit/>
          </a:bodyPr>
          <a:lstStyle/>
          <a:p>
            <a:r>
              <a:rPr lang="en-US" sz="900" b="1" dirty="0">
                <a:solidFill>
                  <a:schemeClr val="bg1"/>
                </a:solidFill>
              </a:rPr>
              <a:t>Nicole </a:t>
            </a:r>
            <a:r>
              <a:rPr lang="en-US" sz="900" b="1" dirty="0" err="1">
                <a:solidFill>
                  <a:schemeClr val="bg1"/>
                </a:solidFill>
              </a:rPr>
              <a:t>Blakkan-Esser</a:t>
            </a:r>
            <a:endParaRPr lang="en-US" sz="900" b="1" dirty="0">
              <a:solidFill>
                <a:schemeClr val="bg1"/>
              </a:solidFill>
            </a:endParaRPr>
          </a:p>
          <a:p>
            <a:r>
              <a:rPr lang="en-US" sz="900" b="1" dirty="0" err="1">
                <a:solidFill>
                  <a:schemeClr val="bg1"/>
                </a:solidFill>
              </a:rPr>
              <a:t>Lauralyn</a:t>
            </a:r>
            <a:r>
              <a:rPr lang="en-US" sz="900" b="1" dirty="0">
                <a:solidFill>
                  <a:schemeClr val="bg1"/>
                </a:solidFill>
              </a:rPr>
              <a:t> Curry-Leech Courtney Gibson</a:t>
            </a:r>
            <a:endParaRPr lang="en-US" sz="1600" b="1" noProof="1">
              <a:solidFill>
                <a:schemeClr val="bg1"/>
              </a:solidFill>
            </a:endParaRPr>
          </a:p>
        </p:txBody>
      </p:sp>
      <p:sp>
        <p:nvSpPr>
          <p:cNvPr id="115" name="TextBox 114">
            <a:extLst>
              <a:ext uri="{FF2B5EF4-FFF2-40B4-BE49-F238E27FC236}">
                <a16:creationId xmlns:a16="http://schemas.microsoft.com/office/drawing/2014/main" id="{F9D7F3CC-0927-4309-8780-07862B295094}"/>
              </a:ext>
            </a:extLst>
          </p:cNvPr>
          <p:cNvSpPr txBox="1"/>
          <p:nvPr/>
        </p:nvSpPr>
        <p:spPr>
          <a:xfrm>
            <a:off x="370743" y="3000286"/>
            <a:ext cx="1367188" cy="1250268"/>
          </a:xfrm>
          <a:prstGeom prst="rect">
            <a:avLst/>
          </a:prstGeom>
          <a:noFill/>
        </p:spPr>
        <p:txBody>
          <a:bodyPr wrap="square" lIns="0" tIns="0" rIns="0" bIns="0" rtlCol="0">
            <a:noAutofit/>
          </a:bodyPr>
          <a:lstStyle/>
          <a:p>
            <a:pPr>
              <a:lnSpc>
                <a:spcPts val="10500"/>
              </a:lnSpc>
            </a:pPr>
            <a:r>
              <a:rPr lang="en-US" sz="11500" b="1" spc="-150" dirty="0">
                <a:solidFill>
                  <a:schemeClr val="accent2"/>
                </a:solidFill>
                <a:latin typeface="+mj-lt"/>
              </a:rPr>
              <a:t>7 </a:t>
            </a:r>
          </a:p>
        </p:txBody>
      </p:sp>
      <p:sp>
        <p:nvSpPr>
          <p:cNvPr id="116" name="TextBox 115">
            <a:extLst>
              <a:ext uri="{FF2B5EF4-FFF2-40B4-BE49-F238E27FC236}">
                <a16:creationId xmlns:a16="http://schemas.microsoft.com/office/drawing/2014/main" id="{86392FE2-A06D-447C-9081-19BD97EBEBD9}"/>
              </a:ext>
            </a:extLst>
          </p:cNvPr>
          <p:cNvSpPr txBox="1"/>
          <p:nvPr/>
        </p:nvSpPr>
        <p:spPr>
          <a:xfrm rot="5400000">
            <a:off x="638331" y="3118066"/>
            <a:ext cx="1001921" cy="785823"/>
          </a:xfrm>
          <a:prstGeom prst="rect">
            <a:avLst/>
          </a:prstGeom>
          <a:noFill/>
        </p:spPr>
        <p:txBody>
          <a:bodyPr wrap="square" lIns="0" tIns="0" rIns="0" bIns="0" rtlCol="0">
            <a:noAutofit/>
          </a:bodyPr>
          <a:lstStyle/>
          <a:p>
            <a:r>
              <a:rPr lang="en-US" sz="3200" b="1" spc="-150" dirty="0">
                <a:solidFill>
                  <a:schemeClr val="accent2"/>
                </a:solidFill>
                <a:latin typeface="+mj-lt"/>
              </a:rPr>
              <a:t>Years</a:t>
            </a:r>
          </a:p>
        </p:txBody>
      </p:sp>
      <p:sp>
        <p:nvSpPr>
          <p:cNvPr id="117" name="TextBox 116">
            <a:extLst>
              <a:ext uri="{FF2B5EF4-FFF2-40B4-BE49-F238E27FC236}">
                <a16:creationId xmlns:a16="http://schemas.microsoft.com/office/drawing/2014/main" id="{4AB30B9C-4189-4072-A73F-B125AA0660CC}"/>
              </a:ext>
            </a:extLst>
          </p:cNvPr>
          <p:cNvSpPr txBox="1"/>
          <p:nvPr/>
        </p:nvSpPr>
        <p:spPr>
          <a:xfrm>
            <a:off x="434079" y="4134869"/>
            <a:ext cx="1222904" cy="1250268"/>
          </a:xfrm>
          <a:prstGeom prst="rect">
            <a:avLst/>
          </a:prstGeom>
          <a:noFill/>
        </p:spPr>
        <p:txBody>
          <a:bodyPr wrap="square" lIns="0" tIns="0" rIns="0" bIns="0" rtlCol="0">
            <a:noAutofit/>
          </a:bodyPr>
          <a:lstStyle/>
          <a:p>
            <a:r>
              <a:rPr lang="en-US" sz="1000" dirty="0">
                <a:solidFill>
                  <a:schemeClr val="bg1"/>
                </a:solidFill>
              </a:rPr>
              <a:t>Use this to enter information about your experience.</a:t>
            </a:r>
          </a:p>
          <a:p>
            <a:endParaRPr lang="en-US" sz="1000" noProof="1">
              <a:solidFill>
                <a:schemeClr val="bg1"/>
              </a:solidFill>
            </a:endParaRPr>
          </a:p>
          <a:p>
            <a:r>
              <a:rPr lang="en-US" sz="1000" noProof="1">
                <a:solidFill>
                  <a:schemeClr val="bg1"/>
                </a:solidFill>
              </a:rPr>
              <a:t>Want to change the image?  Right click, choose Fill, then choose Picture.</a:t>
            </a:r>
          </a:p>
        </p:txBody>
      </p:sp>
      <p:pic>
        <p:nvPicPr>
          <p:cNvPr id="137" name="Graphic 136" descr="Icon Map and Location">
            <a:extLst>
              <a:ext uri="{FF2B5EF4-FFF2-40B4-BE49-F238E27FC236}">
                <a16:creationId xmlns:a16="http://schemas.microsoft.com/office/drawing/2014/main" id="{0960335E-DCB4-4825-B3B1-3C310CE24F4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354" y="5489209"/>
            <a:ext cx="737356" cy="769889"/>
          </a:xfrm>
          <a:prstGeom prst="rect">
            <a:avLst/>
          </a:prstGeom>
        </p:spPr>
      </p:pic>
      <p:sp>
        <p:nvSpPr>
          <p:cNvPr id="136" name="TextBox 135">
            <a:extLst>
              <a:ext uri="{FF2B5EF4-FFF2-40B4-BE49-F238E27FC236}">
                <a16:creationId xmlns:a16="http://schemas.microsoft.com/office/drawing/2014/main" id="{DD006F3B-FEFF-4DDF-93AA-B443AF5B2E4D}"/>
              </a:ext>
            </a:extLst>
          </p:cNvPr>
          <p:cNvSpPr txBox="1"/>
          <p:nvPr/>
        </p:nvSpPr>
        <p:spPr>
          <a:xfrm>
            <a:off x="434079" y="6417374"/>
            <a:ext cx="1222904" cy="769889"/>
          </a:xfrm>
          <a:prstGeom prst="rect">
            <a:avLst/>
          </a:prstGeom>
          <a:noFill/>
        </p:spPr>
        <p:txBody>
          <a:bodyPr wrap="square" lIns="0" tIns="0" rIns="0" bIns="0" rtlCol="0">
            <a:noAutofit/>
          </a:bodyPr>
          <a:lstStyle/>
          <a:p>
            <a:r>
              <a:rPr lang="en-US" sz="1600" dirty="0">
                <a:solidFill>
                  <a:schemeClr val="bg1"/>
                </a:solidFill>
              </a:rPr>
              <a:t>Live in </a:t>
            </a:r>
            <a:br>
              <a:rPr lang="en-US" sz="1600" dirty="0">
                <a:solidFill>
                  <a:schemeClr val="bg1"/>
                </a:solidFill>
              </a:rPr>
            </a:br>
            <a:r>
              <a:rPr lang="en-US" sz="1600" b="1" dirty="0">
                <a:solidFill>
                  <a:schemeClr val="bg1"/>
                </a:solidFill>
              </a:rPr>
              <a:t>New York </a:t>
            </a:r>
            <a:r>
              <a:rPr lang="en-US" sz="1600" dirty="0">
                <a:solidFill>
                  <a:schemeClr val="bg1"/>
                </a:solidFill>
              </a:rPr>
              <a:t>Since 2015</a:t>
            </a:r>
            <a:endParaRPr lang="en-US" sz="1600" noProof="1">
              <a:solidFill>
                <a:schemeClr val="bg1"/>
              </a:solidFill>
            </a:endParaRPr>
          </a:p>
        </p:txBody>
      </p:sp>
      <p:sp>
        <p:nvSpPr>
          <p:cNvPr id="154" name="TextBox 153">
            <a:extLst>
              <a:ext uri="{FF2B5EF4-FFF2-40B4-BE49-F238E27FC236}">
                <a16:creationId xmlns:a16="http://schemas.microsoft.com/office/drawing/2014/main" id="{3A0518D1-D37C-415C-A198-CC8AD3DD187F}"/>
              </a:ext>
            </a:extLst>
          </p:cNvPr>
          <p:cNvSpPr txBox="1"/>
          <p:nvPr/>
        </p:nvSpPr>
        <p:spPr>
          <a:xfrm>
            <a:off x="238781" y="7482112"/>
            <a:ext cx="1547926" cy="400110"/>
          </a:xfrm>
          <a:prstGeom prst="rect">
            <a:avLst/>
          </a:prstGeom>
          <a:noFill/>
        </p:spPr>
        <p:txBody>
          <a:bodyPr wrap="square" rtlCol="0">
            <a:spAutoFit/>
          </a:bodyPr>
          <a:lstStyle/>
          <a:p>
            <a:r>
              <a:rPr lang="en-US" sz="2000" dirty="0">
                <a:solidFill>
                  <a:schemeClr val="bg1"/>
                </a:solidFill>
                <a:latin typeface="+mj-lt"/>
              </a:rPr>
              <a:t>PERSONAL</a:t>
            </a:r>
          </a:p>
        </p:txBody>
      </p:sp>
      <p:sp>
        <p:nvSpPr>
          <p:cNvPr id="155" name="TextBox 154">
            <a:extLst>
              <a:ext uri="{FF2B5EF4-FFF2-40B4-BE49-F238E27FC236}">
                <a16:creationId xmlns:a16="http://schemas.microsoft.com/office/drawing/2014/main" id="{F72E8BDC-963B-4314-A5C6-F387147AE54C}"/>
              </a:ext>
            </a:extLst>
          </p:cNvPr>
          <p:cNvSpPr txBox="1"/>
          <p:nvPr/>
        </p:nvSpPr>
        <p:spPr>
          <a:xfrm>
            <a:off x="317717" y="7911224"/>
            <a:ext cx="1403610" cy="1814237"/>
          </a:xfrm>
          <a:prstGeom prst="rect">
            <a:avLst/>
          </a:prstGeom>
          <a:noFill/>
        </p:spPr>
        <p:txBody>
          <a:bodyPr wrap="square" lIns="0" tIns="0" rIns="0" bIns="0" rtlCol="0">
            <a:noAutofit/>
          </a:bodyPr>
          <a:lstStyle/>
          <a:p>
            <a:r>
              <a:rPr lang="en-US" sz="900" dirty="0">
                <a:solidFill>
                  <a:schemeClr val="bg1"/>
                </a:solidFill>
              </a:rPr>
              <a:t>On weekends I like spending time with my family.</a:t>
            </a:r>
          </a:p>
          <a:p>
            <a:endParaRPr lang="en-US" sz="900" dirty="0">
              <a:solidFill>
                <a:schemeClr val="bg1"/>
              </a:solidFill>
            </a:endParaRPr>
          </a:p>
          <a:p>
            <a:r>
              <a:rPr lang="en-US" sz="900" dirty="0">
                <a:solidFill>
                  <a:schemeClr val="bg1"/>
                </a:solidFill>
              </a:rPr>
              <a:t>When I have some time for myself, I enjoy my Xbox and reading science fiction. If I had a hero it would be Shakespeare.</a:t>
            </a:r>
          </a:p>
          <a:p>
            <a:endParaRPr lang="en-US" sz="900" dirty="0">
              <a:solidFill>
                <a:schemeClr val="bg1"/>
              </a:solidFill>
            </a:endParaRPr>
          </a:p>
          <a:p>
            <a:r>
              <a:rPr lang="en-US" sz="900" dirty="0">
                <a:solidFill>
                  <a:schemeClr val="bg1"/>
                </a:solidFill>
              </a:rPr>
              <a:t>To change icons, follow steps under Education.</a:t>
            </a:r>
          </a:p>
          <a:p>
            <a:endParaRPr lang="en-US" sz="900" noProof="1">
              <a:solidFill>
                <a:schemeClr val="bg1"/>
              </a:solidFill>
            </a:endParaRPr>
          </a:p>
        </p:txBody>
      </p:sp>
      <p:pic>
        <p:nvPicPr>
          <p:cNvPr id="7" name="Graphic 6" descr="Hiker icon">
            <a:extLst>
              <a:ext uri="{FF2B5EF4-FFF2-40B4-BE49-F238E27FC236}">
                <a16:creationId xmlns:a16="http://schemas.microsoft.com/office/drawing/2014/main" id="{197056E8-F093-46AB-89E7-7E26124ED8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238781" y="1686499"/>
            <a:ext cx="358408" cy="358408"/>
          </a:xfrm>
          <a:prstGeom prst="rect">
            <a:avLst/>
          </a:prstGeom>
        </p:spPr>
      </p:pic>
      <p:pic>
        <p:nvPicPr>
          <p:cNvPr id="14" name="Graphic 13" descr="Game controller icon">
            <a:extLst>
              <a:ext uri="{FF2B5EF4-FFF2-40B4-BE49-F238E27FC236}">
                <a16:creationId xmlns:a16="http://schemas.microsoft.com/office/drawing/2014/main" id="{284BBC0A-6B25-4E44-8A38-910CA2147ACE}"/>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642" y="9439971"/>
            <a:ext cx="320040" cy="274320"/>
          </a:xfrm>
          <a:prstGeom prst="rect">
            <a:avLst/>
          </a:prstGeom>
        </p:spPr>
      </p:pic>
      <p:pic>
        <p:nvPicPr>
          <p:cNvPr id="16" name="Graphic 15" descr="stack of books icon">
            <a:extLst>
              <a:ext uri="{FF2B5EF4-FFF2-40B4-BE49-F238E27FC236}">
                <a16:creationId xmlns:a16="http://schemas.microsoft.com/office/drawing/2014/main" id="{DD199C15-19E1-435A-9E03-9C6B222F9F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47007" y="9462831"/>
            <a:ext cx="228600" cy="228600"/>
          </a:xfrm>
          <a:prstGeom prst="rect">
            <a:avLst/>
          </a:prstGeom>
        </p:spPr>
      </p:pic>
      <p:sp>
        <p:nvSpPr>
          <p:cNvPr id="8" name="TextBox 7">
            <a:extLst>
              <a:ext uri="{FF2B5EF4-FFF2-40B4-BE49-F238E27FC236}">
                <a16:creationId xmlns:a16="http://schemas.microsoft.com/office/drawing/2014/main" id="{A1196966-5C2E-478E-8624-ABDD09B3FB30}"/>
              </a:ext>
            </a:extLst>
          </p:cNvPr>
          <p:cNvSpPr txBox="1"/>
          <p:nvPr/>
        </p:nvSpPr>
        <p:spPr>
          <a:xfrm>
            <a:off x="1833880" y="423351"/>
            <a:ext cx="3977640" cy="461665"/>
          </a:xfrm>
          <a:prstGeom prst="rect">
            <a:avLst/>
          </a:prstGeom>
          <a:noFill/>
        </p:spPr>
        <p:txBody>
          <a:bodyPr wrap="square" lIns="0" tIns="0" rIns="0" bIns="0" rtlCol="0">
            <a:spAutoFit/>
          </a:bodyPr>
          <a:lstStyle/>
          <a:p>
            <a:r>
              <a:rPr lang="en-US" sz="3000" b="1" spc="-150" dirty="0">
                <a:solidFill>
                  <a:schemeClr val="accent1"/>
                </a:solidFill>
                <a:latin typeface="+mj-lt"/>
              </a:rPr>
              <a:t>Park Pal</a:t>
            </a:r>
          </a:p>
        </p:txBody>
      </p:sp>
      <p:sp>
        <p:nvSpPr>
          <p:cNvPr id="10" name="TextBox 9">
            <a:extLst>
              <a:ext uri="{FF2B5EF4-FFF2-40B4-BE49-F238E27FC236}">
                <a16:creationId xmlns:a16="http://schemas.microsoft.com/office/drawing/2014/main" id="{750231B0-CD8C-4D6D-A41F-A5F1F1414FC9}"/>
              </a:ext>
            </a:extLst>
          </p:cNvPr>
          <p:cNvSpPr txBox="1"/>
          <p:nvPr/>
        </p:nvSpPr>
        <p:spPr>
          <a:xfrm>
            <a:off x="1833880" y="792871"/>
            <a:ext cx="3977640" cy="276999"/>
          </a:xfrm>
          <a:prstGeom prst="rect">
            <a:avLst/>
          </a:prstGeom>
          <a:noFill/>
        </p:spPr>
        <p:txBody>
          <a:bodyPr wrap="square" lIns="0" tIns="0" rIns="0" bIns="0" rtlCol="0">
            <a:spAutoFit/>
          </a:bodyPr>
          <a:lstStyle/>
          <a:p>
            <a:r>
              <a:rPr lang="en-US" dirty="0">
                <a:solidFill>
                  <a:schemeClr val="accent1"/>
                </a:solidFill>
              </a:rPr>
              <a:t>National Parks Service</a:t>
            </a:r>
          </a:p>
        </p:txBody>
      </p:sp>
      <p:pic>
        <p:nvPicPr>
          <p:cNvPr id="9" name="Picture 8" descr="QR code">
            <a:extLst>
              <a:ext uri="{FF2B5EF4-FFF2-40B4-BE49-F238E27FC236}">
                <a16:creationId xmlns:a16="http://schemas.microsoft.com/office/drawing/2014/main" id="{E1C55547-2FA2-4903-8FF8-1836E53DE19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6962" y="2126531"/>
            <a:ext cx="785119" cy="785119"/>
          </a:xfrm>
          <a:prstGeom prst="rect">
            <a:avLst/>
          </a:prstGeom>
        </p:spPr>
      </p:pic>
      <p:sp>
        <p:nvSpPr>
          <p:cNvPr id="139" name="TextBox 138">
            <a:extLst>
              <a:ext uri="{FF2B5EF4-FFF2-40B4-BE49-F238E27FC236}">
                <a16:creationId xmlns:a16="http://schemas.microsoft.com/office/drawing/2014/main" id="{FB8C4578-58A6-447F-A5FF-C37752CCAE55}"/>
              </a:ext>
            </a:extLst>
          </p:cNvPr>
          <p:cNvSpPr txBox="1"/>
          <p:nvPr/>
        </p:nvSpPr>
        <p:spPr>
          <a:xfrm>
            <a:off x="1797137" y="7505706"/>
            <a:ext cx="1828800" cy="307777"/>
          </a:xfrm>
          <a:prstGeom prst="rect">
            <a:avLst/>
          </a:prstGeom>
          <a:solidFill>
            <a:schemeClr val="accent1">
              <a:lumMod val="75000"/>
            </a:schemeClr>
          </a:solidFill>
        </p:spPr>
        <p:txBody>
          <a:bodyPr wrap="square" lIns="108000" rtlCol="0">
            <a:spAutoFit/>
          </a:bodyPr>
          <a:lstStyle/>
          <a:p>
            <a:r>
              <a:rPr lang="en-US" sz="1400" dirty="0">
                <a:solidFill>
                  <a:schemeClr val="accent2"/>
                </a:solidFill>
                <a:latin typeface="+mj-lt"/>
              </a:rPr>
              <a:t>Education</a:t>
            </a:r>
          </a:p>
        </p:txBody>
      </p:sp>
      <p:sp>
        <p:nvSpPr>
          <p:cNvPr id="141" name="TextBox 140">
            <a:extLst>
              <a:ext uri="{FF2B5EF4-FFF2-40B4-BE49-F238E27FC236}">
                <a16:creationId xmlns:a16="http://schemas.microsoft.com/office/drawing/2014/main" id="{17E2A6C1-E5EE-4471-8A30-44C3098D8F2D}"/>
              </a:ext>
            </a:extLst>
          </p:cNvPr>
          <p:cNvSpPr txBox="1"/>
          <p:nvPr/>
        </p:nvSpPr>
        <p:spPr>
          <a:xfrm>
            <a:off x="2044544" y="7879957"/>
            <a:ext cx="1404000" cy="504000"/>
          </a:xfrm>
          <a:prstGeom prst="rect">
            <a:avLst/>
          </a:prstGeom>
          <a:noFill/>
        </p:spPr>
        <p:txBody>
          <a:bodyPr wrap="square" lIns="0" tIns="0" rIns="0" bIns="0" rtlCol="0">
            <a:noAutofit/>
          </a:bodyPr>
          <a:lstStyle/>
          <a:p>
            <a:r>
              <a:rPr lang="en-US" sz="900" b="1" dirty="0">
                <a:solidFill>
                  <a:schemeClr val="bg1"/>
                </a:solidFill>
                <a:latin typeface="+mj-lt"/>
              </a:rPr>
              <a:t>2010</a:t>
            </a:r>
          </a:p>
          <a:p>
            <a:r>
              <a:rPr lang="en-US" sz="1000" b="1" dirty="0">
                <a:solidFill>
                  <a:schemeClr val="accent2"/>
                </a:solidFill>
              </a:rPr>
              <a:t>School ABC</a:t>
            </a:r>
            <a:br>
              <a:rPr lang="en-US" sz="900" dirty="0">
                <a:solidFill>
                  <a:schemeClr val="bg1"/>
                </a:solidFill>
              </a:rPr>
            </a:br>
            <a:r>
              <a:rPr lang="en-US" sz="900" dirty="0">
                <a:solidFill>
                  <a:schemeClr val="bg1"/>
                </a:solidFill>
              </a:rPr>
              <a:t>D</a:t>
            </a:r>
            <a:r>
              <a:rPr lang="en-US" sz="900" noProof="1">
                <a:solidFill>
                  <a:schemeClr val="bg1"/>
                </a:solidFill>
              </a:rPr>
              <a:t>o a right mouse click on icon.</a:t>
            </a:r>
            <a:endParaRPr lang="en-US" sz="900" b="1" noProof="1">
              <a:solidFill>
                <a:schemeClr val="bg1"/>
              </a:solidFill>
              <a:latin typeface="+mj-lt"/>
            </a:endParaRPr>
          </a:p>
        </p:txBody>
      </p:sp>
      <p:sp>
        <p:nvSpPr>
          <p:cNvPr id="147" name="TextBox 146">
            <a:extLst>
              <a:ext uri="{FF2B5EF4-FFF2-40B4-BE49-F238E27FC236}">
                <a16:creationId xmlns:a16="http://schemas.microsoft.com/office/drawing/2014/main" id="{10EAA1AA-ACD2-4264-8772-16CBB14395ED}"/>
              </a:ext>
            </a:extLst>
          </p:cNvPr>
          <p:cNvSpPr txBox="1"/>
          <p:nvPr/>
        </p:nvSpPr>
        <p:spPr>
          <a:xfrm>
            <a:off x="2044544" y="8509446"/>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br>
              <a:rPr lang="en-US" sz="900" dirty="0">
                <a:solidFill>
                  <a:schemeClr val="bg1"/>
                </a:solidFill>
              </a:rPr>
            </a:br>
            <a:r>
              <a:rPr lang="en-US" sz="900" noProof="1">
                <a:solidFill>
                  <a:schemeClr val="bg1"/>
                </a:solidFill>
              </a:rPr>
              <a:t>Choose Change Graphic from the options.</a:t>
            </a:r>
          </a:p>
          <a:p>
            <a:endParaRPr lang="en-US" sz="900" b="1" noProof="1">
              <a:solidFill>
                <a:schemeClr val="bg1"/>
              </a:solidFill>
              <a:latin typeface="+mj-lt"/>
            </a:endParaRPr>
          </a:p>
        </p:txBody>
      </p:sp>
      <p:sp>
        <p:nvSpPr>
          <p:cNvPr id="148" name="TextBox 147">
            <a:extLst>
              <a:ext uri="{FF2B5EF4-FFF2-40B4-BE49-F238E27FC236}">
                <a16:creationId xmlns:a16="http://schemas.microsoft.com/office/drawing/2014/main" id="{92D64CB3-E32A-4A6F-BC80-387971F8F849}"/>
              </a:ext>
            </a:extLst>
          </p:cNvPr>
          <p:cNvSpPr txBox="1"/>
          <p:nvPr/>
        </p:nvSpPr>
        <p:spPr>
          <a:xfrm>
            <a:off x="2044544" y="9138935"/>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p>
          <a:p>
            <a:r>
              <a:rPr lang="en-US" sz="900" noProof="1">
                <a:solidFill>
                  <a:schemeClr val="bg1"/>
                </a:solidFill>
              </a:rPr>
              <a:t>Choose icon from the options and then select icon.</a:t>
            </a:r>
          </a:p>
        </p:txBody>
      </p:sp>
      <p:sp>
        <p:nvSpPr>
          <p:cNvPr id="13" name="TextBox 12">
            <a:extLst>
              <a:ext uri="{FF2B5EF4-FFF2-40B4-BE49-F238E27FC236}">
                <a16:creationId xmlns:a16="http://schemas.microsoft.com/office/drawing/2014/main" id="{CEAF40BF-6CAB-4F00-BD96-FA6E64E38665}"/>
              </a:ext>
            </a:extLst>
          </p:cNvPr>
          <p:cNvSpPr txBox="1"/>
          <p:nvPr/>
        </p:nvSpPr>
        <p:spPr>
          <a:xfrm>
            <a:off x="3733711" y="5160627"/>
            <a:ext cx="3162590" cy="307777"/>
          </a:xfrm>
          <a:prstGeom prst="rect">
            <a:avLst/>
          </a:prstGeom>
          <a:noFill/>
        </p:spPr>
        <p:txBody>
          <a:bodyPr wrap="square" rtlCol="0">
            <a:spAutoFit/>
          </a:bodyPr>
          <a:lstStyle/>
          <a:p>
            <a:r>
              <a:rPr lang="en-US" sz="1400" dirty="0">
                <a:solidFill>
                  <a:schemeClr val="bg1"/>
                </a:solidFill>
                <a:latin typeface="+mj-lt"/>
              </a:rPr>
              <a:t>Recreational Visits 2023</a:t>
            </a:r>
          </a:p>
        </p:txBody>
      </p:sp>
      <p:sp>
        <p:nvSpPr>
          <p:cNvPr id="44" name="TextBox 43">
            <a:extLst>
              <a:ext uri="{FF2B5EF4-FFF2-40B4-BE49-F238E27FC236}">
                <a16:creationId xmlns:a16="http://schemas.microsoft.com/office/drawing/2014/main" id="{CCCC5E7E-38DF-4597-9D6B-6061E22EFA2E}"/>
              </a:ext>
            </a:extLst>
          </p:cNvPr>
          <p:cNvSpPr txBox="1"/>
          <p:nvPr/>
        </p:nvSpPr>
        <p:spPr>
          <a:xfrm>
            <a:off x="3733711" y="7486995"/>
            <a:ext cx="3162590" cy="307777"/>
          </a:xfrm>
          <a:prstGeom prst="rect">
            <a:avLst/>
          </a:prstGeom>
          <a:noFill/>
        </p:spPr>
        <p:txBody>
          <a:bodyPr wrap="square" rtlCol="0">
            <a:spAutoFit/>
          </a:bodyPr>
          <a:lstStyle/>
          <a:p>
            <a:r>
              <a:rPr lang="en-US" sz="1400" dirty="0">
                <a:solidFill>
                  <a:schemeClr val="bg1"/>
                </a:solidFill>
                <a:latin typeface="+mj-lt"/>
              </a:rPr>
              <a:t>Top 5 National Parks 2023</a:t>
            </a:r>
          </a:p>
        </p:txBody>
      </p:sp>
      <p:sp>
        <p:nvSpPr>
          <p:cNvPr id="4" name="Oval 3" descr="woman's headshot">
            <a:extLst>
              <a:ext uri="{FF2B5EF4-FFF2-40B4-BE49-F238E27FC236}">
                <a16:creationId xmlns:a16="http://schemas.microsoft.com/office/drawing/2014/main" id="{EDF4D11C-D5D1-AB74-5E45-6A95181B48D2}"/>
              </a:ext>
            </a:extLst>
          </p:cNvPr>
          <p:cNvSpPr/>
          <p:nvPr/>
        </p:nvSpPr>
        <p:spPr>
          <a:xfrm>
            <a:off x="340602" y="364391"/>
            <a:ext cx="1287880" cy="128586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National Park Service">
            <a:extLst>
              <a:ext uri="{FF2B5EF4-FFF2-40B4-BE49-F238E27FC236}">
                <a16:creationId xmlns:a16="http://schemas.microsoft.com/office/drawing/2014/main" id="{50BAFCDE-27F8-6F4B-B2C8-FB67A4579B04}"/>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2500" r="12500"/>
          <a:stretch/>
        </p:blipFill>
        <p:spPr bwMode="auto">
          <a:xfrm>
            <a:off x="333223" y="294878"/>
            <a:ext cx="1369695" cy="1369695"/>
          </a:xfrm>
          <a:prstGeom prst="ellipse">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721F412C-52E1-41CC-9338-529ED7464434}"/>
              </a:ext>
            </a:extLst>
          </p:cNvPr>
          <p:cNvGrpSpPr/>
          <p:nvPr/>
        </p:nvGrpSpPr>
        <p:grpSpPr>
          <a:xfrm>
            <a:off x="3669287" y="4695825"/>
            <a:ext cx="3853589" cy="2798656"/>
            <a:chOff x="3669287" y="657225"/>
            <a:chExt cx="3853589" cy="2798656"/>
          </a:xfrm>
        </p:grpSpPr>
        <p:sp>
          <p:nvSpPr>
            <p:cNvPr id="18" name="Rectangle: Rounded Corners 17">
              <a:extLst>
                <a:ext uri="{FF2B5EF4-FFF2-40B4-BE49-F238E27FC236}">
                  <a16:creationId xmlns:a16="http://schemas.microsoft.com/office/drawing/2014/main" id="{652101FE-8FCB-B3F5-954F-EF6F125E8744}"/>
                </a:ext>
              </a:extLst>
            </p:cNvPr>
            <p:cNvSpPr/>
            <p:nvPr/>
          </p:nvSpPr>
          <p:spPr>
            <a:xfrm>
              <a:off x="6335455" y="766921"/>
              <a:ext cx="1169979" cy="101428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6">
                      <a:lumMod val="60000"/>
                      <a:lumOff val="40000"/>
                    </a:schemeClr>
                  </a:solidFill>
                </a:ln>
              </a:endParaRPr>
            </a:p>
          </p:txBody>
        </p:sp>
        <p:graphicFrame>
          <p:nvGraphicFramePr>
            <p:cNvPr id="15" name="Chart 14">
              <a:extLst>
                <a:ext uri="{FF2B5EF4-FFF2-40B4-BE49-F238E27FC236}">
                  <a16:creationId xmlns:a16="http://schemas.microsoft.com/office/drawing/2014/main" id="{800FAAB9-4B4A-9FD5-E4E0-FEB8D5D07866}"/>
                </a:ext>
              </a:extLst>
            </p:cNvPr>
            <p:cNvGraphicFramePr>
              <a:graphicFrameLocks/>
            </p:cNvGraphicFramePr>
            <p:nvPr>
              <p:extLst>
                <p:ext uri="{D42A27DB-BD31-4B8C-83A1-F6EECF244321}">
                  <p14:modId xmlns:p14="http://schemas.microsoft.com/office/powerpoint/2010/main" val="1905580490"/>
                </p:ext>
              </p:extLst>
            </p:nvPr>
          </p:nvGraphicFramePr>
          <p:xfrm>
            <a:off x="3669287" y="657225"/>
            <a:ext cx="3853589" cy="2798656"/>
          </p:xfrm>
          <a:graphic>
            <a:graphicData uri="http://schemas.openxmlformats.org/drawingml/2006/chart">
              <c:chart xmlns:c="http://schemas.openxmlformats.org/drawingml/2006/chart" xmlns:r="http://schemas.openxmlformats.org/officeDocument/2006/relationships" r:id="rId14"/>
            </a:graphicData>
          </a:graphic>
        </p:graphicFrame>
      </p:grpSp>
      <p:graphicFrame>
        <p:nvGraphicFramePr>
          <p:cNvPr id="31" name="Chart 30">
            <a:extLst>
              <a:ext uri="{FF2B5EF4-FFF2-40B4-BE49-F238E27FC236}">
                <a16:creationId xmlns:a16="http://schemas.microsoft.com/office/drawing/2014/main" id="{361831A2-AE36-A0DE-755E-CA3F84184158}"/>
              </a:ext>
            </a:extLst>
          </p:cNvPr>
          <p:cNvGraphicFramePr>
            <a:graphicFrameLocks/>
          </p:cNvGraphicFramePr>
          <p:nvPr>
            <p:extLst>
              <p:ext uri="{D42A27DB-BD31-4B8C-83A1-F6EECF244321}">
                <p14:modId xmlns:p14="http://schemas.microsoft.com/office/powerpoint/2010/main" val="1379240728"/>
              </p:ext>
            </p:extLst>
          </p:nvPr>
        </p:nvGraphicFramePr>
        <p:xfrm>
          <a:off x="3593715" y="7647892"/>
          <a:ext cx="4162535" cy="2321210"/>
        </p:xfrm>
        <a:graphic>
          <a:graphicData uri="http://schemas.openxmlformats.org/drawingml/2006/chart">
            <c:chart xmlns:c="http://schemas.openxmlformats.org/drawingml/2006/chart" xmlns:r="http://schemas.openxmlformats.org/officeDocument/2006/relationships" r:id="rId15"/>
          </a:graphicData>
        </a:graphic>
      </p:graphicFrame>
      <p:sp>
        <p:nvSpPr>
          <p:cNvPr id="46" name="TextBox 45">
            <a:extLst>
              <a:ext uri="{FF2B5EF4-FFF2-40B4-BE49-F238E27FC236}">
                <a16:creationId xmlns:a16="http://schemas.microsoft.com/office/drawing/2014/main" id="{8F06AA08-F13E-7C66-31AC-129E82518FB8}"/>
              </a:ext>
            </a:extLst>
          </p:cNvPr>
          <p:cNvSpPr txBox="1"/>
          <p:nvPr/>
        </p:nvSpPr>
        <p:spPr>
          <a:xfrm>
            <a:off x="1797137" y="1239964"/>
            <a:ext cx="1828800"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Chatbot Creation</a:t>
            </a:r>
          </a:p>
        </p:txBody>
      </p:sp>
      <p:sp>
        <p:nvSpPr>
          <p:cNvPr id="55" name="TextBox 54">
            <a:extLst>
              <a:ext uri="{FF2B5EF4-FFF2-40B4-BE49-F238E27FC236}">
                <a16:creationId xmlns:a16="http://schemas.microsoft.com/office/drawing/2014/main" id="{5A89F32A-A554-4958-3EC8-E20C2450FC0B}"/>
              </a:ext>
            </a:extLst>
          </p:cNvPr>
          <p:cNvSpPr txBox="1"/>
          <p:nvPr/>
        </p:nvSpPr>
        <p:spPr>
          <a:xfrm>
            <a:off x="1903329" y="1636745"/>
            <a:ext cx="1571276" cy="1814237"/>
          </a:xfrm>
          <a:prstGeom prst="rect">
            <a:avLst/>
          </a:prstGeom>
          <a:noFill/>
        </p:spPr>
        <p:txBody>
          <a:bodyPr wrap="square" lIns="0" tIns="0" rIns="0" bIns="0" rtlCol="0">
            <a:noAutofit/>
          </a:bodyPr>
          <a:lstStyle/>
          <a:p>
            <a:r>
              <a:rPr lang="en-US" sz="900" dirty="0">
                <a:solidFill>
                  <a:schemeClr val="bg1"/>
                </a:solidFill>
              </a:rPr>
              <a:t>[Filler text]Our group has begun the process of creating </a:t>
            </a:r>
            <a:r>
              <a:rPr lang="en-US" sz="900" dirty="0" err="1">
                <a:solidFill>
                  <a:schemeClr val="bg1"/>
                </a:solidFill>
              </a:rPr>
              <a:t>ParkPal</a:t>
            </a:r>
            <a:r>
              <a:rPr lang="en-US" sz="900" dirty="0">
                <a:solidFill>
                  <a:schemeClr val="bg1"/>
                </a:solidFill>
              </a:rPr>
              <a:t>, a chatbot based on the National Park Service’s (NPS) API data. The data provided by NPS is publicly available and includes information on a variety of park related topics such as addresses, fees, park alerts, amenities and activities. Our team will be utilizing five separate endpoints as the basis for our chatbot and we have trained the chatbot to recognize all 500 national park entities. We have created three models to service the chatbot API calls. We will compare the performance of the NLTK, </a:t>
            </a:r>
            <a:r>
              <a:rPr lang="en-US" sz="900" dirty="0" err="1">
                <a:solidFill>
                  <a:schemeClr val="bg1"/>
                </a:solidFill>
              </a:rPr>
              <a:t>SpaCy</a:t>
            </a:r>
            <a:r>
              <a:rPr lang="en-US" sz="900" dirty="0">
                <a:solidFill>
                  <a:schemeClr val="bg1"/>
                </a:solidFill>
              </a:rPr>
              <a:t>, and GPT models before deciding which model to host using AWS.</a:t>
            </a:r>
            <a:endParaRPr lang="en-US" sz="900" noProof="1">
              <a:solidFill>
                <a:schemeClr val="bg1"/>
              </a:solidFill>
            </a:endParaRPr>
          </a:p>
        </p:txBody>
      </p:sp>
    </p:spTree>
    <p:extLst>
      <p:ext uri="{BB962C8B-B14F-4D97-AF65-F5344CB8AC3E}">
        <p14:creationId xmlns:p14="http://schemas.microsoft.com/office/powerpoint/2010/main" val="2186754181"/>
      </p:ext>
    </p:extLst>
  </p:cSld>
  <p:clrMapOvr>
    <a:masterClrMapping/>
  </p:clrMapOvr>
</p:sld>
</file>

<file path=ppt/theme/theme1.xml><?xml version="1.0" encoding="utf-8"?>
<a:theme xmlns:a="http://schemas.openxmlformats.org/drawingml/2006/main" name="Resume">
  <a:themeElements>
    <a:clrScheme name="Custom 19">
      <a:dk1>
        <a:srgbClr val="000000"/>
      </a:dk1>
      <a:lt1>
        <a:srgbClr val="262626"/>
      </a:lt1>
      <a:dk2>
        <a:srgbClr val="A7A7A7"/>
      </a:dk2>
      <a:lt2>
        <a:srgbClr val="FFFFFF"/>
      </a:lt2>
      <a:accent1>
        <a:srgbClr val="D8EDCF"/>
      </a:accent1>
      <a:accent2>
        <a:srgbClr val="284A00"/>
      </a:accent2>
      <a:accent3>
        <a:srgbClr val="9EB5CC"/>
      </a:accent3>
      <a:accent4>
        <a:srgbClr val="B87B00"/>
      </a:accent4>
      <a:accent5>
        <a:srgbClr val="5C3D00"/>
      </a:accent5>
      <a:accent6>
        <a:srgbClr val="2D4256"/>
      </a:accent6>
      <a:hlink>
        <a:srgbClr val="356101"/>
      </a:hlink>
      <a:folHlink>
        <a:srgbClr val="BAFC6A"/>
      </a:folHlink>
    </a:clrScheme>
    <a:fontScheme name="Rock">
      <a:majorFont>
        <a:latin typeface="Rockwel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373653_win32_partially" id="{49A82B1B-E019-4C00-B055-6DB5681C2295}" vid="{B4C54626-7DC1-42B6-A391-F22B2B235A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3CCD5C-1585-4363-9EFD-3AF69BA563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D504F61-D355-45F4-88A1-A506DA0E4DAD}">
  <ds:schemaRefs>
    <ds:schemaRef ds:uri="http://schemas.microsoft.com/sharepoint/v3/contenttype/forms"/>
  </ds:schemaRefs>
</ds:datastoreItem>
</file>

<file path=customXml/itemProps3.xml><?xml version="1.0" encoding="utf-8"?>
<ds:datastoreItem xmlns:ds="http://schemas.openxmlformats.org/officeDocument/2006/customXml" ds:itemID="{8966904C-BAED-4465-825E-748ECDB3F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101</TotalTime>
  <Words>265</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Resume</vt:lpstr>
      <vt:lpstr>Infographic Resume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Courtney</dc:creator>
  <cp:lastModifiedBy>Courtney</cp:lastModifiedBy>
  <cp:revision>3</cp:revision>
  <dcterms:created xsi:type="dcterms:W3CDTF">2024-07-10T14:06:58Z</dcterms:created>
  <dcterms:modified xsi:type="dcterms:W3CDTF">2024-07-10T15:48:47Z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