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14D"/>
    <a:srgbClr val="9EC18C"/>
    <a:srgbClr val="DBE8D4"/>
    <a:srgbClr val="5D7C9B"/>
    <a:srgbClr val="5C3D00"/>
    <a:srgbClr val="5C3E00"/>
    <a:srgbClr val="284A00"/>
    <a:srgbClr val="C96F34"/>
    <a:srgbClr val="E4B798"/>
    <a:srgbClr val="F0D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monthly_visi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urtney%20Gibson\Documents\02%20-%20Education\MADS%202021\Capstone\MADS_Capstone\05_nps_analysis\nps_top_park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[nps_monthly_visits..xlsx]nps_monthly_visits!PivotTable16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81404036600686"/>
          <c:y val="0.35069247831496941"/>
          <c:w val="0.85593403967055126"/>
          <c:h val="0.41833937432824897"/>
        </c:manualLayout>
      </c:layout>
      <c:lineChart>
        <c:grouping val="standard"/>
        <c:varyColors val="0"/>
        <c:ser>
          <c:idx val="0"/>
          <c:order val="0"/>
          <c:tx>
            <c:strRef>
              <c:f>nps_monthly_visits!$F$2:$F$3</c:f>
              <c:strCache>
                <c:ptCount val="1"/>
                <c:pt idx="0">
                  <c:v>Intermountain 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nps_monthly_visits!$F$4:$F$16</c:f>
              <c:numCache>
                <c:formatCode>0</c:formatCode>
                <c:ptCount val="12"/>
                <c:pt idx="0">
                  <c:v>1543550</c:v>
                </c:pt>
                <c:pt idx="1">
                  <c:v>1779714</c:v>
                </c:pt>
                <c:pt idx="2">
                  <c:v>3102198</c:v>
                </c:pt>
                <c:pt idx="3">
                  <c:v>4009751</c:v>
                </c:pt>
                <c:pt idx="4">
                  <c:v>5654854</c:v>
                </c:pt>
                <c:pt idx="5">
                  <c:v>7766566</c:v>
                </c:pt>
                <c:pt idx="6">
                  <c:v>8363181</c:v>
                </c:pt>
                <c:pt idx="7">
                  <c:v>7159873</c:v>
                </c:pt>
                <c:pt idx="8">
                  <c:v>6829884</c:v>
                </c:pt>
                <c:pt idx="9">
                  <c:v>4775800</c:v>
                </c:pt>
                <c:pt idx="10">
                  <c:v>2369396</c:v>
                </c:pt>
                <c:pt idx="11">
                  <c:v>1987478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58-4926-80C3-B0907C71B141}"/>
            </c:ext>
          </c:extLst>
        </c:ser>
        <c:ser>
          <c:idx val="1"/>
          <c:order val="1"/>
          <c:tx>
            <c:strRef>
              <c:f>nps_monthly_visits!$G$2:$G$3</c:f>
              <c:strCache>
                <c:ptCount val="1"/>
                <c:pt idx="0">
                  <c:v>Midwest </c:v>
                </c:pt>
              </c:strCache>
            </c:strRef>
          </c:tx>
          <c:spPr>
            <a:ln w="28575" cap="rnd">
              <a:solidFill>
                <a:schemeClr val="accent2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nps_monthly_visits!$G$4:$G$16</c:f>
              <c:numCache>
                <c:formatCode>0</c:formatCode>
                <c:ptCount val="12"/>
                <c:pt idx="0">
                  <c:v>652289</c:v>
                </c:pt>
                <c:pt idx="1">
                  <c:v>808000</c:v>
                </c:pt>
                <c:pt idx="2">
                  <c:v>1244696</c:v>
                </c:pt>
                <c:pt idx="3">
                  <c:v>1462887</c:v>
                </c:pt>
                <c:pt idx="4">
                  <c:v>2569181</c:v>
                </c:pt>
                <c:pt idx="5">
                  <c:v>4040237</c:v>
                </c:pt>
                <c:pt idx="6">
                  <c:v>4902933</c:v>
                </c:pt>
                <c:pt idx="7">
                  <c:v>3823649</c:v>
                </c:pt>
                <c:pt idx="8">
                  <c:v>2631784</c:v>
                </c:pt>
                <c:pt idx="9">
                  <c:v>1670428</c:v>
                </c:pt>
                <c:pt idx="10">
                  <c:v>889186</c:v>
                </c:pt>
                <c:pt idx="11">
                  <c:v>687461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58-4926-80C3-B0907C71B141}"/>
            </c:ext>
          </c:extLst>
        </c:ser>
        <c:ser>
          <c:idx val="2"/>
          <c:order val="2"/>
          <c:tx>
            <c:strRef>
              <c:f>nps_monthly_visits!$H$2:$H$3</c:f>
              <c:strCache>
                <c:ptCount val="1"/>
                <c:pt idx="0">
                  <c:v>National Capital </c:v>
                </c:pt>
              </c:strCache>
            </c:strRef>
          </c:tx>
          <c:spPr>
            <a:ln w="28575" cap="rnd">
              <a:solidFill>
                <a:schemeClr val="accent5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nps_monthly_visits!$H$4:$H$16</c:f>
              <c:numCache>
                <c:formatCode>0</c:formatCode>
                <c:ptCount val="12"/>
                <c:pt idx="0">
                  <c:v>2326232</c:v>
                </c:pt>
                <c:pt idx="1">
                  <c:v>2664075</c:v>
                </c:pt>
                <c:pt idx="2">
                  <c:v>5621369</c:v>
                </c:pt>
                <c:pt idx="3">
                  <c:v>6373152</c:v>
                </c:pt>
                <c:pt idx="4">
                  <c:v>6188326</c:v>
                </c:pt>
                <c:pt idx="5">
                  <c:v>5910308</c:v>
                </c:pt>
                <c:pt idx="6">
                  <c:v>5561473</c:v>
                </c:pt>
                <c:pt idx="7">
                  <c:v>4981326</c:v>
                </c:pt>
                <c:pt idx="8">
                  <c:v>4266863</c:v>
                </c:pt>
                <c:pt idx="9">
                  <c:v>5143187</c:v>
                </c:pt>
                <c:pt idx="10">
                  <c:v>3904268</c:v>
                </c:pt>
                <c:pt idx="11">
                  <c:v>3229328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58-4926-80C3-B0907C71B141}"/>
            </c:ext>
          </c:extLst>
        </c:ser>
        <c:ser>
          <c:idx val="3"/>
          <c:order val="3"/>
          <c:tx>
            <c:strRef>
              <c:f>nps_monthly_visits!$I$2:$I$3</c:f>
              <c:strCache>
                <c:ptCount val="1"/>
                <c:pt idx="0">
                  <c:v>Northeast 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nps_monthly_visits!$I$4:$I$16</c:f>
              <c:numCache>
                <c:formatCode>0</c:formatCode>
                <c:ptCount val="12"/>
                <c:pt idx="0">
                  <c:v>1947731</c:v>
                </c:pt>
                <c:pt idx="1">
                  <c:v>2005639</c:v>
                </c:pt>
                <c:pt idx="2">
                  <c:v>2869927</c:v>
                </c:pt>
                <c:pt idx="3">
                  <c:v>3980785</c:v>
                </c:pt>
                <c:pt idx="4">
                  <c:v>5071565</c:v>
                </c:pt>
                <c:pt idx="5">
                  <c:v>6692040</c:v>
                </c:pt>
                <c:pt idx="6">
                  <c:v>7635125</c:v>
                </c:pt>
                <c:pt idx="7">
                  <c:v>7179280</c:v>
                </c:pt>
                <c:pt idx="8">
                  <c:v>5641273</c:v>
                </c:pt>
                <c:pt idx="9">
                  <c:v>5435200</c:v>
                </c:pt>
                <c:pt idx="10">
                  <c:v>3166449</c:v>
                </c:pt>
                <c:pt idx="11">
                  <c:v>2454372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B58-4926-80C3-B0907C71B141}"/>
            </c:ext>
          </c:extLst>
        </c:ser>
        <c:ser>
          <c:idx val="4"/>
          <c:order val="4"/>
          <c:tx>
            <c:strRef>
              <c:f>nps_monthly_visits!$J$2:$J$3</c:f>
              <c:strCache>
                <c:ptCount val="1"/>
                <c:pt idx="0">
                  <c:v>Pacific West </c:v>
                </c:pt>
              </c:strCache>
            </c:strRef>
          </c:tx>
          <c:spPr>
            <a:ln w="28575" cap="rnd">
              <a:solidFill>
                <a:schemeClr val="accent2">
                  <a:lumMod val="10000"/>
                  <a:lumOff val="9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nps_monthly_visits!$J$4:$J$16</c:f>
              <c:numCache>
                <c:formatCode>0</c:formatCode>
                <c:ptCount val="12"/>
                <c:pt idx="0">
                  <c:v>3289726</c:v>
                </c:pt>
                <c:pt idx="1">
                  <c:v>3326524</c:v>
                </c:pt>
                <c:pt idx="2">
                  <c:v>3862484</c:v>
                </c:pt>
                <c:pt idx="3">
                  <c:v>4478699</c:v>
                </c:pt>
                <c:pt idx="4">
                  <c:v>5255040</c:v>
                </c:pt>
                <c:pt idx="5">
                  <c:v>6007259</c:v>
                </c:pt>
                <c:pt idx="6">
                  <c:v>7047450</c:v>
                </c:pt>
                <c:pt idx="7">
                  <c:v>6539480</c:v>
                </c:pt>
                <c:pt idx="8">
                  <c:v>5667241</c:v>
                </c:pt>
                <c:pt idx="9">
                  <c:v>4843488</c:v>
                </c:pt>
                <c:pt idx="10">
                  <c:v>3780221</c:v>
                </c:pt>
                <c:pt idx="11">
                  <c:v>3500677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B58-4926-80C3-B0907C71B141}"/>
            </c:ext>
          </c:extLst>
        </c:ser>
        <c:ser>
          <c:idx val="5"/>
          <c:order val="5"/>
          <c:tx>
            <c:strRef>
              <c:f>nps_monthly_visits!$K$2:$K$3</c:f>
              <c:strCache>
                <c:ptCount val="1"/>
                <c:pt idx="0">
                  <c:v>Southeast 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nps_monthly_visits!$E$4:$E$16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nps_monthly_visits!$K$4:$K$16</c:f>
              <c:numCache>
                <c:formatCode>0</c:formatCode>
                <c:ptCount val="12"/>
                <c:pt idx="0">
                  <c:v>3869641</c:v>
                </c:pt>
                <c:pt idx="1">
                  <c:v>4305044</c:v>
                </c:pt>
                <c:pt idx="2">
                  <c:v>5503244</c:v>
                </c:pt>
                <c:pt idx="3">
                  <c:v>6039671</c:v>
                </c:pt>
                <c:pt idx="4">
                  <c:v>6731886</c:v>
                </c:pt>
                <c:pt idx="5">
                  <c:v>7660278</c:v>
                </c:pt>
                <c:pt idx="6">
                  <c:v>8163640</c:v>
                </c:pt>
                <c:pt idx="7">
                  <c:v>7075229</c:v>
                </c:pt>
                <c:pt idx="8">
                  <c:v>6933121</c:v>
                </c:pt>
                <c:pt idx="9">
                  <c:v>7644941</c:v>
                </c:pt>
                <c:pt idx="10">
                  <c:v>5320518</c:v>
                </c:pt>
                <c:pt idx="11">
                  <c:v>4424066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B58-4926-80C3-B0907C71B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3715248"/>
        <c:axId val="553717768"/>
      </c:lineChart>
      <c:dateAx>
        <c:axId val="55371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7768"/>
        <c:crosses val="autoZero"/>
        <c:auto val="0"/>
        <c:lblOffset val="100"/>
        <c:baseTimeUnit val="days"/>
      </c:dateAx>
      <c:valAx>
        <c:axId val="55371776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1524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9297530172522293"/>
          <c:y val="5.8992602163324109E-2"/>
          <c:w val="0.30702469827477707"/>
          <c:h val="0.34154787154977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nps_top_parks!$B$1</c:f>
              <c:strCache>
                <c:ptCount val="1"/>
                <c:pt idx="0">
                  <c:v>RecreationVisits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00A7-494A-8AAB-86AF9DBD761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00A7-494A-8AAB-86AF9DBD761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00A7-494A-8AAB-86AF9DBD761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00A7-494A-8AAB-86AF9DBD761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00A7-494A-8AAB-86AF9DBD761F}"/>
              </c:ext>
            </c:extLst>
          </c:dPt>
          <c:cat>
            <c:strRef>
              <c:f>nps_top_parks!$A$2:$A$6</c:f>
              <c:strCache>
                <c:ptCount val="5"/>
                <c:pt idx="0">
                  <c:v>Rocky Mountain</c:v>
                </c:pt>
                <c:pt idx="1">
                  <c:v>Yellowstone</c:v>
                </c:pt>
                <c:pt idx="2">
                  <c:v>Zion</c:v>
                </c:pt>
                <c:pt idx="3">
                  <c:v>Grand Canyon</c:v>
                </c:pt>
                <c:pt idx="4">
                  <c:v>Great Smoky Mountains</c:v>
                </c:pt>
              </c:strCache>
            </c:strRef>
          </c:cat>
          <c:val>
            <c:numRef>
              <c:f>nps_top_parks!$B$2:$B$6</c:f>
              <c:numCache>
                <c:formatCode>General</c:formatCode>
                <c:ptCount val="5"/>
                <c:pt idx="0">
                  <c:v>4115837</c:v>
                </c:pt>
                <c:pt idx="1">
                  <c:v>4501382</c:v>
                </c:pt>
                <c:pt idx="2">
                  <c:v>4623238</c:v>
                </c:pt>
                <c:pt idx="3">
                  <c:v>4733705</c:v>
                </c:pt>
                <c:pt idx="4">
                  <c:v>13297647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40-44AA-B150-AEBB37322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632592"/>
        <c:axId val="782632952"/>
        <c:axId val="0"/>
      </c:bar3DChart>
      <c:catAx>
        <c:axId val="782632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none" spc="0" normalizeH="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952"/>
        <c:crosses val="autoZero"/>
        <c:auto val="1"/>
        <c:lblAlgn val="ctr"/>
        <c:lblOffset val="100"/>
        <c:noMultiLvlLbl val="0"/>
      </c:catAx>
      <c:valAx>
        <c:axId val="78263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6325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45167692283668487"/>
                <c:y val="0.83229867181340778"/>
              </c:manualLayout>
            </c:layout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cap="all" baseline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dirty="0">
                      <a:solidFill>
                        <a:schemeClr val="accent2">
                          <a:lumMod val="10000"/>
                          <a:lumOff val="90000"/>
                        </a:schemeClr>
                      </a:solidFill>
                    </a:rPr>
                    <a:t>Visits 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accent2">
                        <a:lumMod val="10000"/>
                        <a:lumOff val="9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7/11/2024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image" Target="../media/image12.png"/><Relationship Id="rId26" Type="http://schemas.openxmlformats.org/officeDocument/2006/relationships/image" Target="../media/image17.png"/><Relationship Id="rId3" Type="http://schemas.openxmlformats.org/officeDocument/2006/relationships/image" Target="../media/image1.png"/><Relationship Id="rId21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5" Type="http://schemas.openxmlformats.org/officeDocument/2006/relationships/image" Target="../media/image16.png"/><Relationship Id="rId2" Type="http://schemas.openxmlformats.org/officeDocument/2006/relationships/chart" Target="../charts/chart1.xml"/><Relationship Id="rId16" Type="http://schemas.openxmlformats.org/officeDocument/2006/relationships/image" Target="../media/image11.png"/><Relationship Id="rId20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24" Type="http://schemas.microsoft.com/office/2007/relationships/hdphoto" Target="../media/hdphoto6.wdp"/><Relationship Id="rId5" Type="http://schemas.openxmlformats.org/officeDocument/2006/relationships/image" Target="../media/image3.png"/><Relationship Id="rId15" Type="http://schemas.microsoft.com/office/2007/relationships/hdphoto" Target="../media/hdphoto2.wdp"/><Relationship Id="rId23" Type="http://schemas.openxmlformats.org/officeDocument/2006/relationships/image" Target="../media/image15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chart" Target="../charts/chart2.xml"/><Relationship Id="rId14" Type="http://schemas.openxmlformats.org/officeDocument/2006/relationships/image" Target="../media/image10.png"/><Relationship Id="rId22" Type="http://schemas.microsoft.com/office/2007/relationships/hdphoto" Target="../media/hdphoto5.wdp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E42C462A-BB44-0343-DEDE-C36E1605FFD1}"/>
              </a:ext>
            </a:extLst>
          </p:cNvPr>
          <p:cNvSpPr txBox="1"/>
          <p:nvPr/>
        </p:nvSpPr>
        <p:spPr>
          <a:xfrm>
            <a:off x="1797136" y="73937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D52137-8DC2-0D0B-0AAB-80B0C2A9C6F7}"/>
              </a:ext>
            </a:extLst>
          </p:cNvPr>
          <p:cNvSpPr txBox="1"/>
          <p:nvPr/>
        </p:nvSpPr>
        <p:spPr>
          <a:xfrm>
            <a:off x="1797136" y="4778230"/>
            <a:ext cx="1828800" cy="2677656"/>
          </a:xfrm>
          <a:prstGeom prst="rect">
            <a:avLst/>
          </a:prstGeom>
          <a:solidFill>
            <a:srgbClr val="9EC18C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B461EB-8816-341C-6776-C446B3AD1C78}"/>
              </a:ext>
            </a:extLst>
          </p:cNvPr>
          <p:cNvSpPr txBox="1"/>
          <p:nvPr/>
        </p:nvSpPr>
        <p:spPr>
          <a:xfrm>
            <a:off x="1797136" y="3076179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DE1BE9-EA02-637A-6AD0-B974A15D81F9}"/>
              </a:ext>
            </a:extLst>
          </p:cNvPr>
          <p:cNvSpPr txBox="1"/>
          <p:nvPr/>
        </p:nvSpPr>
        <p:spPr>
          <a:xfrm>
            <a:off x="1799642" y="3110990"/>
            <a:ext cx="1828800" cy="2246769"/>
          </a:xfrm>
          <a:prstGeom prst="rect">
            <a:avLst/>
          </a:prstGeom>
          <a:solidFill>
            <a:srgbClr val="DBE8D4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CE3E5E6-573C-AC2D-3734-D764325C5830}"/>
              </a:ext>
            </a:extLst>
          </p:cNvPr>
          <p:cNvGrpSpPr/>
          <p:nvPr/>
        </p:nvGrpSpPr>
        <p:grpSpPr>
          <a:xfrm>
            <a:off x="4317645" y="2709280"/>
            <a:ext cx="1357337" cy="1385340"/>
            <a:chOff x="1979259" y="3440671"/>
            <a:chExt cx="1357337" cy="138534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D7F3CC-0927-4309-8780-07862B295094}"/>
                </a:ext>
              </a:extLst>
            </p:cNvPr>
            <p:cNvSpPr txBox="1"/>
            <p:nvPr/>
          </p:nvSpPr>
          <p:spPr>
            <a:xfrm>
              <a:off x="2059237" y="3440671"/>
              <a:ext cx="1172583" cy="10018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500"/>
                </a:lnSpc>
              </a:pP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82</a:t>
              </a:r>
              <a:r>
                <a:rPr lang="en-US" sz="3200" b="1" spc="-150" dirty="0">
                  <a:solidFill>
                    <a:schemeClr val="accent2"/>
                  </a:solidFill>
                  <a:latin typeface="+mj-lt"/>
                </a:rPr>
                <a:t>k</a:t>
              </a:r>
              <a:r>
                <a:rPr lang="en-US" sz="6600" b="1" spc="-150" dirty="0">
                  <a:solidFill>
                    <a:schemeClr val="accent2"/>
                  </a:solidFill>
                  <a:latin typeface="+mj-lt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692157-A406-37E1-0BCE-5ED54D74D482}"/>
                </a:ext>
              </a:extLst>
            </p:cNvPr>
            <p:cNvSpPr txBox="1"/>
            <p:nvPr/>
          </p:nvSpPr>
          <p:spPr>
            <a:xfrm>
              <a:off x="1979259" y="4364346"/>
              <a:ext cx="1357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spc="-150" dirty="0">
                  <a:solidFill>
                    <a:schemeClr val="accent2"/>
                  </a:solidFill>
                  <a:latin typeface="+mj-lt"/>
                </a:rPr>
                <a:t>Queries</a:t>
              </a:r>
              <a:endParaRPr lang="en-US" dirty="0"/>
            </a:p>
          </p:txBody>
        </p:sp>
      </p:grp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88EFBAD-F1A3-6BF4-975D-90B79EFE2328}"/>
              </a:ext>
            </a:extLst>
          </p:cNvPr>
          <p:cNvSpPr/>
          <p:nvPr/>
        </p:nvSpPr>
        <p:spPr>
          <a:xfrm>
            <a:off x="3668620" y="7496181"/>
            <a:ext cx="3874524" cy="2321210"/>
          </a:xfrm>
          <a:prstGeom prst="roundRect">
            <a:avLst>
              <a:gd name="adj" fmla="val 0"/>
            </a:avLst>
          </a:prstGeom>
          <a:solidFill>
            <a:srgbClr val="284A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1F412C-52E1-41CC-9338-529ED7464434}"/>
              </a:ext>
            </a:extLst>
          </p:cNvPr>
          <p:cNvGrpSpPr/>
          <p:nvPr/>
        </p:nvGrpSpPr>
        <p:grpSpPr>
          <a:xfrm>
            <a:off x="3669287" y="4695825"/>
            <a:ext cx="3853589" cy="2798656"/>
            <a:chOff x="3669287" y="657225"/>
            <a:chExt cx="3853589" cy="279865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2101FE-8FCB-B3F5-954F-EF6F125E8744}"/>
                </a:ext>
              </a:extLst>
            </p:cNvPr>
            <p:cNvSpPr/>
            <p:nvPr/>
          </p:nvSpPr>
          <p:spPr>
            <a:xfrm>
              <a:off x="6335455" y="766921"/>
              <a:ext cx="1169979" cy="1014288"/>
            </a:xfrm>
            <a:prstGeom prst="roundRect">
              <a:avLst/>
            </a:prstGeom>
            <a:solidFill>
              <a:srgbClr val="223140">
                <a:alpha val="89804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800FAAB9-4B4A-9FD5-E4E0-FEB8D5D0786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64298"/>
                </p:ext>
              </p:extLst>
            </p:nvPr>
          </p:nvGraphicFramePr>
          <p:xfrm>
            <a:off x="3669287" y="657225"/>
            <a:ext cx="3853589" cy="27986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B385227-F6D0-ED84-9672-91E79BEEC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r="1733"/>
          <a:stretch/>
        </p:blipFill>
        <p:spPr>
          <a:xfrm>
            <a:off x="3725711" y="1298644"/>
            <a:ext cx="2680132" cy="3679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3" name="Oval 2" descr="woman's headshot">
            <a:extLst>
              <a:ext uri="{FF2B5EF4-FFF2-40B4-BE49-F238E27FC236}">
                <a16:creationId xmlns:a16="http://schemas.microsoft.com/office/drawing/2014/main" id="{180E2969-38C9-4210-80F3-59D6AFCEFEF4}"/>
              </a:ext>
            </a:extLst>
          </p:cNvPr>
          <p:cNvSpPr/>
          <p:nvPr/>
        </p:nvSpPr>
        <p:spPr>
          <a:xfrm>
            <a:off x="340604" y="317657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Graphic 136" descr="Icon Map and Location">
            <a:extLst>
              <a:ext uri="{FF2B5EF4-FFF2-40B4-BE49-F238E27FC236}">
                <a16:creationId xmlns:a16="http://schemas.microsoft.com/office/drawing/2014/main" id="{0960335E-DCB4-4825-B3B1-3C310CE24F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949" y="3538048"/>
            <a:ext cx="315208" cy="329116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Model</a:t>
            </a:r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Evaluation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8110356"/>
            <a:ext cx="1403610" cy="1615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Evaluation methodology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1833880" y="423351"/>
            <a:ext cx="397764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Park Pal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National Parks Service</a:t>
            </a:r>
          </a:p>
        </p:txBody>
      </p:sp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745" y="374819"/>
            <a:ext cx="695051" cy="695051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NLTK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7972209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1" y="516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Recreational Visits 2023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C5E7E-38DF-4597-9D6B-6061E22EFA2E}"/>
              </a:ext>
            </a:extLst>
          </p:cNvPr>
          <p:cNvSpPr txBox="1"/>
          <p:nvPr/>
        </p:nvSpPr>
        <p:spPr>
          <a:xfrm>
            <a:off x="3733711" y="7486995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Top 5 National Parks 2023</a:t>
            </a:r>
          </a:p>
        </p:txBody>
      </p:sp>
      <p:sp>
        <p:nvSpPr>
          <p:cNvPr id="4" name="Oval 3" descr="woman's headshot">
            <a:extLst>
              <a:ext uri="{FF2B5EF4-FFF2-40B4-BE49-F238E27FC236}">
                <a16:creationId xmlns:a16="http://schemas.microsoft.com/office/drawing/2014/main" id="{EDF4D11C-D5D1-AB74-5E45-6A95181B48D2}"/>
              </a:ext>
            </a:extLst>
          </p:cNvPr>
          <p:cNvSpPr/>
          <p:nvPr/>
        </p:nvSpPr>
        <p:spPr>
          <a:xfrm>
            <a:off x="340602" y="364391"/>
            <a:ext cx="1287880" cy="128586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National Park Service">
            <a:extLst>
              <a:ext uri="{FF2B5EF4-FFF2-40B4-BE49-F238E27FC236}">
                <a16:creationId xmlns:a16="http://schemas.microsoft.com/office/drawing/2014/main" id="{50BAFCDE-27F8-6F4B-B2C8-FB67A4579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 bwMode="auto">
          <a:xfrm>
            <a:off x="333223" y="294878"/>
            <a:ext cx="1369695" cy="13696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361831A2-AE36-A0DE-755E-CA3F84184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966595"/>
              </p:ext>
            </p:extLst>
          </p:nvPr>
        </p:nvGraphicFramePr>
        <p:xfrm>
          <a:off x="3593715" y="7647892"/>
          <a:ext cx="4162535" cy="232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5A89F32A-A554-4958-3EC8-E20C2450FC0B}"/>
              </a:ext>
            </a:extLst>
          </p:cNvPr>
          <p:cNvSpPr txBox="1"/>
          <p:nvPr/>
        </p:nvSpPr>
        <p:spPr>
          <a:xfrm>
            <a:off x="1885482" y="1554196"/>
            <a:ext cx="1700299" cy="5906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Synthetic queries were developed to represent questions that users may ask in association with five NPS API endpoint. 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A25968-C5DF-565A-F866-97DB5FFBB9AA}"/>
              </a:ext>
            </a:extLst>
          </p:cNvPr>
          <p:cNvSpPr txBox="1"/>
          <p:nvPr/>
        </p:nvSpPr>
        <p:spPr>
          <a:xfrm rot="21244942">
            <a:off x="5494367" y="286327"/>
            <a:ext cx="1074781" cy="714107"/>
          </a:xfrm>
          <a:prstGeom prst="wedgeEllipseCallout">
            <a:avLst>
              <a:gd name="adj1" fmla="val 59555"/>
              <a:gd name="adj2" fmla="val 37905"/>
            </a:avLst>
          </a:prstGeom>
          <a:solidFill>
            <a:srgbClr val="E4B798">
              <a:alpha val="69804"/>
            </a:srgb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Chat with </a:t>
            </a:r>
          </a:p>
          <a:p>
            <a:pPr algn="ctr"/>
            <a:r>
              <a:rPr lang="en-US" sz="900" b="1" dirty="0">
                <a:solidFill>
                  <a:schemeClr val="accent5"/>
                </a:solidFill>
                <a:latin typeface="+mj-lt"/>
              </a:rPr>
              <a:t>Park Pal Today!</a:t>
            </a:r>
            <a:endParaRPr lang="en-US" sz="12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5AD9-4F0D-7A02-67B4-F9E23F7900DF}"/>
              </a:ext>
            </a:extLst>
          </p:cNvPr>
          <p:cNvSpPr txBox="1"/>
          <p:nvPr/>
        </p:nvSpPr>
        <p:spPr>
          <a:xfrm>
            <a:off x="238780" y="2601238"/>
            <a:ext cx="15143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GitHub</a:t>
            </a:r>
            <a:r>
              <a:rPr lang="en-US" sz="11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: </a:t>
            </a:r>
            <a:endParaRPr lang="en-US" sz="1100" dirty="0">
              <a:solidFill>
                <a:schemeClr val="accent4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199F04-619B-662C-B577-048A6E482974}"/>
              </a:ext>
            </a:extLst>
          </p:cNvPr>
          <p:cNvSpPr txBox="1"/>
          <p:nvPr/>
        </p:nvSpPr>
        <p:spPr>
          <a:xfrm>
            <a:off x="246401" y="1668519"/>
            <a:ext cx="1506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Designers</a:t>
            </a:r>
            <a:r>
              <a:rPr lang="en-US" sz="1400" b="1" dirty="0">
                <a:solidFill>
                  <a:schemeClr val="accent5">
                    <a:lumMod val="90000"/>
                    <a:lumOff val="10000"/>
                  </a:schemeClr>
                </a:solidFill>
                <a:latin typeface="+mj-lt"/>
              </a:rPr>
              <a:t>: </a:t>
            </a:r>
          </a:p>
        </p:txBody>
      </p:sp>
      <p:pic>
        <p:nvPicPr>
          <p:cNvPr id="7" name="Graphic 6" descr="Hiker icon">
            <a:extLst>
              <a:ext uri="{FF2B5EF4-FFF2-40B4-BE49-F238E27FC236}">
                <a16:creationId xmlns:a16="http://schemas.microsoft.com/office/drawing/2014/main" id="{197056E8-F093-46AB-89E7-7E26124ED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266528" y="1673810"/>
            <a:ext cx="281167" cy="2811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F03004-FE29-7AD9-0A5B-6D14A212130E}"/>
              </a:ext>
            </a:extLst>
          </p:cNvPr>
          <p:cNvSpPr txBox="1"/>
          <p:nvPr/>
        </p:nvSpPr>
        <p:spPr>
          <a:xfrm>
            <a:off x="227347" y="2869588"/>
            <a:ext cx="151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https://github.com/nblakkanesser/MADS_Capstone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13694A-DB8C-C369-BEF5-36BE30E50A0C}"/>
              </a:ext>
            </a:extLst>
          </p:cNvPr>
          <p:cNvSpPr txBox="1"/>
          <p:nvPr/>
        </p:nvSpPr>
        <p:spPr>
          <a:xfrm>
            <a:off x="246401" y="1971551"/>
            <a:ext cx="15143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Nicole </a:t>
            </a:r>
            <a:r>
              <a:rPr lang="en-US" sz="1000" b="1" dirty="0" err="1">
                <a:solidFill>
                  <a:schemeClr val="accent2"/>
                </a:solidFill>
              </a:rPr>
              <a:t>Blakkan-Esser</a:t>
            </a:r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b="1" dirty="0" err="1">
                <a:solidFill>
                  <a:schemeClr val="accent2"/>
                </a:solidFill>
              </a:rPr>
              <a:t>Lauralyn</a:t>
            </a:r>
            <a:r>
              <a:rPr lang="en-US" sz="1000" b="1" dirty="0">
                <a:solidFill>
                  <a:schemeClr val="accent2"/>
                </a:solidFill>
              </a:rPr>
              <a:t> Curry-Leech Courtney Gibson</a:t>
            </a:r>
          </a:p>
        </p:txBody>
      </p:sp>
      <p:pic>
        <p:nvPicPr>
          <p:cNvPr id="1032" name="Picture 8" descr="Github - Github Icon - CleanPNG / KissPNG">
            <a:extLst>
              <a:ext uri="{FF2B5EF4-FFF2-40B4-BE49-F238E27FC236}">
                <a16:creationId xmlns:a16="http://schemas.microsoft.com/office/drawing/2014/main" id="{6B576ABB-8976-4B60-C09A-1AF49D110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731" b="95385" l="10000" r="90000">
                        <a14:foregroundMark x1="46444" y1="6923" x2="46444" y2="6923"/>
                        <a14:foregroundMark x1="40889" y1="90962" x2="40889" y2="90962"/>
                        <a14:foregroundMark x1="61444" y1="93077" x2="61444" y2="93077"/>
                        <a14:foregroundMark x1="41556" y1="95192" x2="41556" y2="95192"/>
                        <a14:foregroundMark x1="58222" y1="95385" x2="58222" y2="95385"/>
                        <a14:backgroundMark x1="39889" y1="82115" x2="39889" y2="82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3" r="16391"/>
          <a:stretch/>
        </p:blipFill>
        <p:spPr bwMode="auto">
          <a:xfrm>
            <a:off x="318049" y="2621775"/>
            <a:ext cx="270159" cy="25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0269E9-7B45-B8C3-9854-AA26482ED34D}"/>
              </a:ext>
            </a:extLst>
          </p:cNvPr>
          <p:cNvSpPr txBox="1"/>
          <p:nvPr/>
        </p:nvSpPr>
        <p:spPr>
          <a:xfrm>
            <a:off x="588208" y="3422519"/>
            <a:ext cx="1172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Project </a:t>
            </a:r>
          </a:p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Roadmap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DA6E0-7BC1-E36D-6000-4D61CA2835BA}"/>
              </a:ext>
            </a:extLst>
          </p:cNvPr>
          <p:cNvSpPr/>
          <p:nvPr/>
        </p:nvSpPr>
        <p:spPr>
          <a:xfrm>
            <a:off x="311669" y="6235158"/>
            <a:ext cx="1373568" cy="1146155"/>
          </a:xfrm>
          <a:prstGeom prst="roundRect">
            <a:avLst/>
          </a:pr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Host Park Pal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sz="105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EB9F799-8A60-4875-6208-0D17EDFEC954}"/>
              </a:ext>
            </a:extLst>
          </p:cNvPr>
          <p:cNvSpPr/>
          <p:nvPr/>
        </p:nvSpPr>
        <p:spPr>
          <a:xfrm>
            <a:off x="311669" y="5119095"/>
            <a:ext cx="1367189" cy="74882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accent1"/>
                </a:solidFill>
                <a:latin typeface="+mj-lt"/>
              </a:rPr>
              <a:t>Train LLM &amp; NLP Models</a:t>
            </a: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BE0CBE-AE2E-DEB1-3AA0-DEE67B48E556}"/>
              </a:ext>
            </a:extLst>
          </p:cNvPr>
          <p:cNvSpPr/>
          <p:nvPr/>
        </p:nvSpPr>
        <p:spPr>
          <a:xfrm>
            <a:off x="317717" y="4119605"/>
            <a:ext cx="1367188" cy="6477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Prepare </a:t>
            </a:r>
          </a:p>
          <a:p>
            <a:pPr algn="ctr"/>
            <a:r>
              <a:rPr lang="en-US" sz="1050" b="1" dirty="0">
                <a:solidFill>
                  <a:schemeClr val="accent1"/>
                </a:solidFill>
                <a:latin typeface="+mj-lt"/>
              </a:rPr>
              <a:t>Synthetic Data</a:t>
            </a:r>
          </a:p>
          <a:p>
            <a:pPr algn="ctr"/>
            <a:endParaRPr lang="en-US" sz="1050" b="1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3" name="Picture 10" descr="Python - Python Logo - CleanPNG / KissPNG">
            <a:extLst>
              <a:ext uri="{FF2B5EF4-FFF2-40B4-BE49-F238E27FC236}">
                <a16:creationId xmlns:a16="http://schemas.microsoft.com/office/drawing/2014/main" id="{40DECA7E-C5A6-4913-16AC-DC7A115C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7927" b="89024" l="9416" r="89610">
                        <a14:foregroundMark x1="53571" y1="8537" x2="53571" y2="8537"/>
                        <a14:foregroundMark x1="50649" y1="7927" x2="50649" y2="7927"/>
                        <a14:backgroundMark x1="50000" y1="43293" x2="50000" y2="43293"/>
                        <a14:backgroundMark x1="41558" y1="45732" x2="41558" y2="45732"/>
                        <a14:backgroundMark x1="57143" y1="64634" x2="57143" y2="64634"/>
                        <a14:backgroundMark x1="56494" y1="74390" x2="56494" y2="74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46" y="4418055"/>
            <a:ext cx="751427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penai png images | PNGWing">
            <a:extLst>
              <a:ext uri="{FF2B5EF4-FFF2-40B4-BE49-F238E27FC236}">
                <a16:creationId xmlns:a16="http://schemas.microsoft.com/office/drawing/2014/main" id="{9B033876-DBF8-6D71-DA81-F82F3E460F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3667" b="95333" l="10000" r="90000">
                        <a14:foregroundMark x1="49022" y1="3667" x2="49022" y2="3667"/>
                        <a14:foregroundMark x1="48913" y1="95333" x2="48913" y2="9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89" r="33222"/>
          <a:stretch/>
        </p:blipFill>
        <p:spPr bwMode="auto">
          <a:xfrm>
            <a:off x="427620" y="5452735"/>
            <a:ext cx="409562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2" descr="Natural language processing - Free electronics icons">
            <a:extLst>
              <a:ext uri="{FF2B5EF4-FFF2-40B4-BE49-F238E27FC236}">
                <a16:creationId xmlns:a16="http://schemas.microsoft.com/office/drawing/2014/main" id="{FB593177-AD76-B21C-7C67-E41E4050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32" y="5368649"/>
            <a:ext cx="484840" cy="48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4" descr="Amazon aws logo, png | PNGWing">
            <a:extLst>
              <a:ext uri="{FF2B5EF4-FFF2-40B4-BE49-F238E27FC236}">
                <a16:creationId xmlns:a16="http://schemas.microsoft.com/office/drawing/2014/main" id="{C20D14E9-7429-897E-3122-ADFF162BB1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2222" y1="38333" x2="32222" y2="38333"/>
                        <a14:foregroundMark x1="69444" y1="36944" x2="69444" y2="36944"/>
                        <a14:foregroundMark x1="70000" y1="65278" x2="70000" y2="65278"/>
                        <a14:foregroundMark x1="81667" y1="59722" x2="81667" y2="597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11" t="27364" r="13750" b="25334"/>
          <a:stretch/>
        </p:blipFill>
        <p:spPr bwMode="auto">
          <a:xfrm>
            <a:off x="776034" y="6576558"/>
            <a:ext cx="480696" cy="31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6" descr="Aws Lambda - Amazon Logo - CleanPNG / KissPNG">
            <a:extLst>
              <a:ext uri="{FF2B5EF4-FFF2-40B4-BE49-F238E27FC236}">
                <a16:creationId xmlns:a16="http://schemas.microsoft.com/office/drawing/2014/main" id="{DB904853-EF70-BD4C-B4E5-95B405F32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10000" b="90000" l="9111" r="92667">
                        <a14:foregroundMark x1="92667" y1="82396" x2="92667" y2="82396"/>
                        <a14:foregroundMark x1="9111" y1="86667" x2="9111" y2="8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2" y="6853868"/>
            <a:ext cx="505719" cy="5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8" descr="Amazon S3 - Amazon Logo - CleanPNG / KissPNG">
            <a:extLst>
              <a:ext uri="{FF2B5EF4-FFF2-40B4-BE49-F238E27FC236}">
                <a16:creationId xmlns:a16="http://schemas.microsoft.com/office/drawing/2014/main" id="{7E50DEDD-A22A-E87A-72C9-636543609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89" t="11824" r="31078" b="13349"/>
          <a:stretch/>
        </p:blipFill>
        <p:spPr bwMode="auto">
          <a:xfrm>
            <a:off x="1256773" y="6875133"/>
            <a:ext cx="430905" cy="5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Arrow: Down 59">
            <a:extLst>
              <a:ext uri="{FF2B5EF4-FFF2-40B4-BE49-F238E27FC236}">
                <a16:creationId xmlns:a16="http://schemas.microsoft.com/office/drawing/2014/main" id="{EBC73530-B553-F636-D15B-F36E5D1138FC}"/>
              </a:ext>
            </a:extLst>
          </p:cNvPr>
          <p:cNvSpPr/>
          <p:nvPr/>
        </p:nvSpPr>
        <p:spPr>
          <a:xfrm>
            <a:off x="814621" y="4786384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22ABF95-6D82-AC88-30D0-54A8E916E3FB}"/>
              </a:ext>
            </a:extLst>
          </p:cNvPr>
          <p:cNvSpPr/>
          <p:nvPr/>
        </p:nvSpPr>
        <p:spPr>
          <a:xfrm>
            <a:off x="826054" y="5888921"/>
            <a:ext cx="373380" cy="319734"/>
          </a:xfrm>
          <a:prstGeom prst="down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BBFEFF-A39B-B1E9-8443-1BE779E8B45B}"/>
              </a:ext>
            </a:extLst>
          </p:cNvPr>
          <p:cNvCxnSpPr>
            <a:cxnSpLocks/>
            <a:stCxn id="57" idx="2"/>
            <a:endCxn id="59" idx="1"/>
          </p:cNvCxnSpPr>
          <p:nvPr/>
        </p:nvCxnSpPr>
        <p:spPr>
          <a:xfrm>
            <a:off x="1016382" y="6887452"/>
            <a:ext cx="240391" cy="238549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C35CCC5-1431-E880-A8AA-C2F7B72C8CBA}"/>
              </a:ext>
            </a:extLst>
          </p:cNvPr>
          <p:cNvSpPr txBox="1"/>
          <p:nvPr/>
        </p:nvSpPr>
        <p:spPr>
          <a:xfrm>
            <a:off x="1993268" y="5716124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2012</a:t>
            </a:r>
          </a:p>
          <a:p>
            <a:r>
              <a:rPr lang="en-US" sz="1000" b="1" dirty="0">
                <a:solidFill>
                  <a:schemeClr val="accent2"/>
                </a:solidFill>
              </a:rPr>
              <a:t>Studying at ABC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noProof="1">
                <a:solidFill>
                  <a:schemeClr val="bg1"/>
                </a:solidFill>
              </a:rPr>
              <a:t>Choose Change Graphic from the options.</a:t>
            </a:r>
          </a:p>
          <a:p>
            <a:endParaRPr lang="en-US" sz="900" b="1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8638273-21DB-BD0A-674C-B534B2AE97C6}"/>
              </a:ext>
            </a:extLst>
          </p:cNvPr>
          <p:cNvSpPr/>
          <p:nvPr/>
        </p:nvSpPr>
        <p:spPr>
          <a:xfrm>
            <a:off x="6462267" y="1298644"/>
            <a:ext cx="1032185" cy="346866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sz="105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6B508F5-DFBF-7C22-4253-4C1567F2C219}"/>
              </a:ext>
            </a:extLst>
          </p:cNvPr>
          <p:cNvSpPr txBox="1"/>
          <p:nvPr/>
        </p:nvSpPr>
        <p:spPr>
          <a:xfrm>
            <a:off x="6462267" y="1280357"/>
            <a:ext cx="15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NPS</a:t>
            </a:r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Chatbot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947CEA-E506-B40D-1126-836142A345EB}"/>
              </a:ext>
            </a:extLst>
          </p:cNvPr>
          <p:cNvSpPr txBox="1"/>
          <p:nvPr/>
        </p:nvSpPr>
        <p:spPr>
          <a:xfrm>
            <a:off x="6462267" y="1903651"/>
            <a:ext cx="1043167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PROJECT STATEMENT</a:t>
            </a:r>
          </a:p>
          <a:p>
            <a:endParaRPr lang="en-US" sz="900" noProof="1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5661005-45AF-9CE2-C26F-0B25E8693CBD}"/>
              </a:ext>
            </a:extLst>
          </p:cNvPr>
          <p:cNvCxnSpPr>
            <a:cxnSpLocks/>
          </p:cNvCxnSpPr>
          <p:nvPr/>
        </p:nvCxnSpPr>
        <p:spPr>
          <a:xfrm flipH="1">
            <a:off x="736229" y="6885822"/>
            <a:ext cx="275783" cy="237744"/>
          </a:xfrm>
          <a:prstGeom prst="straightConnector1">
            <a:avLst/>
          </a:prstGeom>
          <a:ln>
            <a:solidFill>
              <a:srgbClr val="5C3E00">
                <a:alpha val="69804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8C92AA-E76F-5FA1-25EB-FA3D999972D0}"/>
              </a:ext>
            </a:extLst>
          </p:cNvPr>
          <p:cNvSpPr txBox="1"/>
          <p:nvPr/>
        </p:nvSpPr>
        <p:spPr>
          <a:xfrm>
            <a:off x="243652" y="3278080"/>
            <a:ext cx="1505705" cy="4185761"/>
          </a:xfrm>
          <a:prstGeom prst="rect">
            <a:avLst/>
          </a:prstGeom>
          <a:solidFill>
            <a:schemeClr val="accent1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  <a:p>
            <a:pPr algn="ctr"/>
            <a:endParaRPr lang="en-US" sz="1400" dirty="0">
              <a:solidFill>
                <a:srgbClr val="DBE8D4"/>
              </a:solidFill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C682BCB-6604-5FAA-D8E5-D38EFDB8A58C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1776"/>
          <a:stretch/>
        </p:blipFill>
        <p:spPr>
          <a:xfrm>
            <a:off x="254020" y="3245329"/>
            <a:ext cx="1497064" cy="42158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2ADDFC-43BB-86BE-7327-9AB1B0CDC3D5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2580" t="275"/>
          <a:stretch/>
        </p:blipFill>
        <p:spPr>
          <a:xfrm>
            <a:off x="260401" y="3257190"/>
            <a:ext cx="1492213" cy="418576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9F938FD-6A13-C577-E29D-3145BACE8D41}"/>
              </a:ext>
            </a:extLst>
          </p:cNvPr>
          <p:cNvSpPr txBox="1"/>
          <p:nvPr/>
        </p:nvSpPr>
        <p:spPr>
          <a:xfrm>
            <a:off x="1797134" y="2040719"/>
            <a:ext cx="10603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team used an 80/20 split to create test &amp; validation data. Separate queries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4C6C33-D5C6-3910-64CA-5A3DB139DEFA}"/>
              </a:ext>
            </a:extLst>
          </p:cNvPr>
          <p:cNvSpPr txBox="1"/>
          <p:nvPr/>
        </p:nvSpPr>
        <p:spPr>
          <a:xfrm>
            <a:off x="1797135" y="2723449"/>
            <a:ext cx="179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were developed for evaluating the models to prevent data leakage.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A6CFBE3-C564-621E-D86F-8393D0918BE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752725" y="2025254"/>
            <a:ext cx="872983" cy="69554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1B91271-2857-BF00-2301-54308BFE8EB9}"/>
              </a:ext>
            </a:extLst>
          </p:cNvPr>
          <p:cNvSpPr txBox="1"/>
          <p:nvPr/>
        </p:nvSpPr>
        <p:spPr>
          <a:xfrm>
            <a:off x="1797136" y="3112573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+mj-lt"/>
              </a:rPr>
              <a:t>OpenAI GPT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3CFEA0-47C5-DC52-B269-1249EAC0137B}"/>
              </a:ext>
            </a:extLst>
          </p:cNvPr>
          <p:cNvSpPr txBox="1"/>
          <p:nvPr/>
        </p:nvSpPr>
        <p:spPr>
          <a:xfrm>
            <a:off x="1797136" y="5266451"/>
            <a:ext cx="1828800" cy="307777"/>
          </a:xfrm>
          <a:prstGeom prst="rect">
            <a:avLst/>
          </a:prstGeom>
          <a:solidFill>
            <a:srgbClr val="65914D"/>
          </a:solidFill>
        </p:spPr>
        <p:txBody>
          <a:bodyPr wrap="square" lIns="108000" rtlCol="0">
            <a:spAutoFit/>
          </a:bodyPr>
          <a:lstStyle/>
          <a:p>
            <a:pPr algn="ctr"/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743997-3378-A0A7-A67F-A2B17CA854DA}"/>
              </a:ext>
            </a:extLst>
          </p:cNvPr>
          <p:cNvSpPr txBox="1"/>
          <p:nvPr/>
        </p:nvSpPr>
        <p:spPr>
          <a:xfrm>
            <a:off x="1797136" y="1239139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Synthetic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1842D-AB79-DB7C-3AF1-DC98D3550A0E}"/>
              </a:ext>
            </a:extLst>
          </p:cNvPr>
          <p:cNvSpPr txBox="1"/>
          <p:nvPr/>
        </p:nvSpPr>
        <p:spPr>
          <a:xfrm>
            <a:off x="1798033" y="5305162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rPr>
              <a:t>SpaCy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1">
      <a:dk1>
        <a:srgbClr val="000000"/>
      </a:dk1>
      <a:lt1>
        <a:srgbClr val="262626"/>
      </a:lt1>
      <a:dk2>
        <a:srgbClr val="A7A7A7"/>
      </a:dk2>
      <a:lt2>
        <a:srgbClr val="FFFFFF"/>
      </a:lt2>
      <a:accent1>
        <a:srgbClr val="DBE8D4"/>
      </a:accent1>
      <a:accent2>
        <a:srgbClr val="284A00"/>
      </a:accent2>
      <a:accent3>
        <a:srgbClr val="9EB5CC"/>
      </a:accent3>
      <a:accent4>
        <a:srgbClr val="B87B00"/>
      </a:accent4>
      <a:accent5>
        <a:srgbClr val="5C3D00"/>
      </a:accent5>
      <a:accent6>
        <a:srgbClr val="2D4256"/>
      </a:accent6>
      <a:hlink>
        <a:srgbClr val="356101"/>
      </a:hlink>
      <a:folHlink>
        <a:srgbClr val="BAFC6A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366</TotalTime>
  <Words>141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Courtney</dc:creator>
  <cp:lastModifiedBy>Courtney</cp:lastModifiedBy>
  <cp:revision>21</cp:revision>
  <dcterms:created xsi:type="dcterms:W3CDTF">2024-07-10T14:06:58Z</dcterms:created>
  <dcterms:modified xsi:type="dcterms:W3CDTF">2024-07-11T13:29:12Z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