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"/>
  </p:notesMasterIdLst>
  <p:sldIdLst>
    <p:sldId id="453" r:id="rId2"/>
    <p:sldId id="539" r:id="rId3"/>
    <p:sldId id="455" r:id="rId4"/>
    <p:sldId id="542" r:id="rId5"/>
    <p:sldId id="541" r:id="rId6"/>
    <p:sldId id="267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6F9DB265-BE69-8DB3-A7B7-D400E4FA1B2E}" name="Blalock, Nathaniel Lane" initials="BNL" userId="S::nblalock@vols.utk.edu::11dc29c2-f4cf-4444-9aa2-23f3bd1810c0" providerId="AD"/>
  <p188:author id="{6180BDBD-173D-7346-1E58-17497DA325C1}" name="Blalock, Nathaniel Lane" initials="BNL" userId="Blalock, Nathaniel Lane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0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738"/>
    <p:restoredTop sz="96327"/>
  </p:normalViewPr>
  <p:slideViewPr>
    <p:cSldViewPr snapToGrid="0" snapToObjects="1">
      <p:cViewPr>
        <p:scale>
          <a:sx n="133" d="100"/>
          <a:sy n="133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8/10/relationships/authors" Target="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E03F8B-A50D-DE44-9304-39C43FB3C5B0}" type="datetimeFigureOut">
              <a:rPr lang="en-US" smtClean="0"/>
              <a:t>12/11/23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151AFC-CD2E-5241-A5F6-3092FE774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124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89885610bc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89885610bc_0_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g189885610bc_0_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92424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151AFC-CD2E-5241-A5F6-3092FE7745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991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hape&#10;&#10;Description automatically generated">
            <a:extLst>
              <a:ext uri="{FF2B5EF4-FFF2-40B4-BE49-F238E27FC236}">
                <a16:creationId xmlns:a16="http://schemas.microsoft.com/office/drawing/2014/main" id="{5D868577-B206-C94D-AA90-90C71CB8AC7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r="4479"/>
          <a:stretch/>
        </p:blipFill>
        <p:spPr>
          <a:xfrm>
            <a:off x="0" y="0"/>
            <a:ext cx="12192000" cy="684028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9BA245D-6757-057B-F766-57D73ED49FAB}"/>
              </a:ext>
            </a:extLst>
          </p:cNvPr>
          <p:cNvSpPr/>
          <p:nvPr userDrawn="1"/>
        </p:nvSpPr>
        <p:spPr>
          <a:xfrm>
            <a:off x="929640" y="1585410"/>
            <a:ext cx="10332720" cy="3687179"/>
          </a:xfrm>
          <a:prstGeom prst="rect">
            <a:avLst/>
          </a:prstGeom>
          <a:solidFill>
            <a:schemeClr val="bg1">
              <a:alpha val="92000"/>
            </a:schemeClr>
          </a:solidFill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60AD27-F46F-B2D5-77CD-FCD52BD40232}"/>
              </a:ext>
            </a:extLst>
          </p:cNvPr>
          <p:cNvSpPr/>
          <p:nvPr userDrawn="1"/>
        </p:nvSpPr>
        <p:spPr>
          <a:xfrm>
            <a:off x="0" y="6526533"/>
            <a:ext cx="12192000" cy="3137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11">
            <a:extLst>
              <a:ext uri="{FF2B5EF4-FFF2-40B4-BE49-F238E27FC236}">
                <a16:creationId xmlns:a16="http://schemas.microsoft.com/office/drawing/2014/main" id="{8852E1D0-3AB9-3917-D7D9-05FBC83BE16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0224" y="1702470"/>
            <a:ext cx="10131552" cy="1320361"/>
          </a:xfrm>
        </p:spPr>
        <p:txBody>
          <a:bodyPr rIns="182880" bIns="0" anchor="b" anchorCtr="0"/>
          <a:lstStyle>
            <a:lvl1pPr marL="0" indent="0">
              <a:buNone/>
              <a:defRPr sz="46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Insert presentation title in title or sentence case</a:t>
            </a:r>
          </a:p>
        </p:txBody>
      </p:sp>
      <p:sp>
        <p:nvSpPr>
          <p:cNvPr id="5" name="Text Placeholder 16">
            <a:extLst>
              <a:ext uri="{FF2B5EF4-FFF2-40B4-BE49-F238E27FC236}">
                <a16:creationId xmlns:a16="http://schemas.microsoft.com/office/drawing/2014/main" id="{FC918B0C-BB68-A492-CF6C-DAE3808FA56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3152" y="6563377"/>
            <a:ext cx="7530353" cy="240066"/>
          </a:xfrm>
        </p:spPr>
        <p:txBody>
          <a:bodyPr bIns="0" anchor="b" anchorCtr="0"/>
          <a:lstStyle>
            <a:lvl1pPr marL="0" indent="0">
              <a:spcBef>
                <a:spcPts val="0"/>
              </a:spcBef>
              <a:buNone/>
              <a:defRPr sz="1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Nathaniel Blalock, Dr. Philip Romero</a:t>
            </a:r>
          </a:p>
        </p:txBody>
      </p:sp>
    </p:spTree>
    <p:extLst>
      <p:ext uri="{BB962C8B-B14F-4D97-AF65-F5344CB8AC3E}">
        <p14:creationId xmlns:p14="http://schemas.microsoft.com/office/powerpoint/2010/main" val="2892427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1_Title Slide">
    <p:bg>
      <p:bgPr>
        <a:blipFill>
          <a:blip r:embed="rId2">
            <a:alphaModFix amt="50344"/>
          </a:blip>
          <a:stretch>
            <a:fillRect/>
          </a:stretch>
        </a:blip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>
            <a:off x="0" y="0"/>
            <a:ext cx="10464798" cy="6858000"/>
          </a:xfrm>
          <a:custGeom>
            <a:avLst/>
            <a:gdLst/>
            <a:ahLst/>
            <a:cxnLst/>
            <a:rect l="l" t="t" r="r" b="b"/>
            <a:pathLst>
              <a:path w="10464798" h="6858000" extrusionOk="0">
                <a:moveTo>
                  <a:pt x="0" y="0"/>
                </a:moveTo>
                <a:lnTo>
                  <a:pt x="406398" y="0"/>
                </a:lnTo>
                <a:lnTo>
                  <a:pt x="5498904" y="0"/>
                </a:lnTo>
                <a:lnTo>
                  <a:pt x="5850595" y="0"/>
                </a:lnTo>
                <a:lnTo>
                  <a:pt x="10464798" y="0"/>
                </a:lnTo>
                <a:lnTo>
                  <a:pt x="8809500" y="6858000"/>
                </a:lnTo>
                <a:lnTo>
                  <a:pt x="5850595" y="6858000"/>
                </a:lnTo>
                <a:lnTo>
                  <a:pt x="3843605" y="6858000"/>
                </a:lnTo>
                <a:lnTo>
                  <a:pt x="40639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457200" y="1874966"/>
            <a:ext cx="7530353" cy="1154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182875" bIns="0" anchor="b" anchorCtr="0">
            <a:sp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 b="1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53535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53535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53535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53535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Google Shape;20;p3"/>
          <p:cNvSpPr txBox="1">
            <a:spLocks noGrp="1"/>
          </p:cNvSpPr>
          <p:nvPr>
            <p:ph type="body" idx="2"/>
          </p:nvPr>
        </p:nvSpPr>
        <p:spPr>
          <a:xfrm>
            <a:off x="457200" y="3429374"/>
            <a:ext cx="6159500" cy="410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sp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7C7C7"/>
              </a:buClr>
              <a:buSzPts val="2300"/>
              <a:buNone/>
              <a:defRPr sz="2300">
                <a:solidFill>
                  <a:srgbClr val="C7C7C7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53535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53535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53535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53535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Google Shape;21;p3"/>
          <p:cNvSpPr/>
          <p:nvPr/>
        </p:nvSpPr>
        <p:spPr>
          <a:xfrm>
            <a:off x="457200" y="3182248"/>
            <a:ext cx="471523" cy="94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3"/>
          <p:cNvSpPr txBox="1">
            <a:spLocks noGrp="1"/>
          </p:cNvSpPr>
          <p:nvPr>
            <p:ph type="body" idx="3"/>
          </p:nvPr>
        </p:nvSpPr>
        <p:spPr>
          <a:xfrm>
            <a:off x="457199" y="6231067"/>
            <a:ext cx="7530353" cy="295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0" anchor="b" anchorCtr="0">
            <a:sp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F8F8F"/>
              </a:buClr>
              <a:buSzPts val="1800"/>
              <a:buNone/>
              <a:defRPr sz="1800" b="1">
                <a:solidFill>
                  <a:srgbClr val="8F8F8F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53535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53535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53535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53535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67754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B9985DC-68A8-5EE4-25F2-34AFBC6B120F}"/>
              </a:ext>
            </a:extLst>
          </p:cNvPr>
          <p:cNvSpPr/>
          <p:nvPr userDrawn="1"/>
        </p:nvSpPr>
        <p:spPr>
          <a:xfrm rot="10800000" flipV="1">
            <a:off x="0" y="6480080"/>
            <a:ext cx="12192000" cy="3779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969AA8-F260-814E-8CAE-0885CD16F631}"/>
              </a:ext>
            </a:extLst>
          </p:cNvPr>
          <p:cNvSpPr/>
          <p:nvPr userDrawn="1"/>
        </p:nvSpPr>
        <p:spPr>
          <a:xfrm>
            <a:off x="457200" y="1331912"/>
            <a:ext cx="905256" cy="854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E1FABA2-FABA-3440-A94D-5A89C703D9C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702135"/>
            <a:ext cx="10896600" cy="517065"/>
          </a:xfrm>
        </p:spPr>
        <p:txBody>
          <a:bodyPr bIns="0" anchor="b" anchorCtr="0"/>
          <a:lstStyle>
            <a:lvl1pPr marL="0" indent="0">
              <a:spcBef>
                <a:spcPts val="0"/>
              </a:spcBef>
              <a:buNone/>
              <a:defRPr sz="3400" b="1"/>
            </a:lvl1pPr>
          </a:lstStyle>
          <a:p>
            <a:pPr lvl="0"/>
            <a:r>
              <a:rPr lang="en-US" dirty="0"/>
              <a:t>Insert slide 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FBF89922-C537-DD47-8C8F-19B8B33E65F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57200" y="1524000"/>
            <a:ext cx="10896600" cy="1079270"/>
          </a:xfrm>
        </p:spPr>
        <p:txBody>
          <a:bodyPr/>
          <a:lstStyle/>
          <a:p>
            <a:pPr lvl="0"/>
            <a:r>
              <a:rPr lang="en-US" dirty="0"/>
              <a:t>Bulleted list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9C640B38-0041-14D6-6A93-1A273BD959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915125" y="6499794"/>
            <a:ext cx="215299" cy="338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788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ody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2969AA8-F260-814E-8CAE-0885CD16F631}"/>
              </a:ext>
            </a:extLst>
          </p:cNvPr>
          <p:cNvSpPr/>
          <p:nvPr userDrawn="1"/>
        </p:nvSpPr>
        <p:spPr>
          <a:xfrm>
            <a:off x="457200" y="1331912"/>
            <a:ext cx="905256" cy="854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E1FABA2-FABA-3440-A94D-5A89C703D9C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702135"/>
            <a:ext cx="10896600" cy="517065"/>
          </a:xfrm>
        </p:spPr>
        <p:txBody>
          <a:bodyPr bIns="0" anchor="b" anchorCtr="0"/>
          <a:lstStyle>
            <a:lvl1pPr marL="0" indent="0">
              <a:spcBef>
                <a:spcPts val="0"/>
              </a:spcBef>
              <a:buNone/>
              <a:defRPr sz="3400" b="1"/>
            </a:lvl1pPr>
          </a:lstStyle>
          <a:p>
            <a:pPr lvl="0"/>
            <a:r>
              <a:rPr lang="en-US" dirty="0"/>
              <a:t>Insert slide 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FBF89922-C537-DD47-8C8F-19B8B33E65F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57200" y="1524000"/>
            <a:ext cx="10896600" cy="1079270"/>
          </a:xfrm>
        </p:spPr>
        <p:txBody>
          <a:bodyPr/>
          <a:lstStyle/>
          <a:p>
            <a:pPr lvl="0"/>
            <a:r>
              <a:rPr lang="en-US" dirty="0"/>
              <a:t>Bulleted list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9C640B38-0041-14D6-6A93-1A273BD959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915125" y="6499794"/>
            <a:ext cx="215299" cy="338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798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B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hape&#10;&#10;Description automatically generated">
            <a:extLst>
              <a:ext uri="{FF2B5EF4-FFF2-40B4-BE49-F238E27FC236}">
                <a16:creationId xmlns:a16="http://schemas.microsoft.com/office/drawing/2014/main" id="{AF6EE952-B2A0-B55E-806F-85C4C7EC468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 r="4479"/>
          <a:stretch/>
        </p:blipFill>
        <p:spPr>
          <a:xfrm rot="10800000">
            <a:off x="0" y="17713"/>
            <a:ext cx="12192000" cy="684028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210114B-9543-45FF-9669-5F5EDC61D176}"/>
              </a:ext>
            </a:extLst>
          </p:cNvPr>
          <p:cNvSpPr/>
          <p:nvPr userDrawn="1"/>
        </p:nvSpPr>
        <p:spPr>
          <a:xfrm>
            <a:off x="929640" y="1429962"/>
            <a:ext cx="10332720" cy="368717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75C988D3-0C81-B9EA-C256-7FD366782F3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0224" y="1547022"/>
            <a:ext cx="10131552" cy="1320361"/>
          </a:xfrm>
        </p:spPr>
        <p:txBody>
          <a:bodyPr rIns="182880" bIns="0" anchor="b" anchorCtr="0"/>
          <a:lstStyle>
            <a:lvl1pPr marL="0" indent="0" algn="ctr">
              <a:buNone/>
              <a:defRPr sz="4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Insert presentation title in title or sentence case</a:t>
            </a:r>
          </a:p>
        </p:txBody>
      </p:sp>
    </p:spTree>
    <p:extLst>
      <p:ext uri="{BB962C8B-B14F-4D97-AF65-F5344CB8AC3E}">
        <p14:creationId xmlns:p14="http://schemas.microsoft.com/office/powerpoint/2010/main" val="649504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05A38DE-B4F5-9E44-95BA-B5201705143C}"/>
              </a:ext>
            </a:extLst>
          </p:cNvPr>
          <p:cNvSpPr/>
          <p:nvPr userDrawn="1"/>
        </p:nvSpPr>
        <p:spPr>
          <a:xfrm>
            <a:off x="0" y="-9939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FD11A7E0-5739-204C-9014-DB43944F2DC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57092" y="2911281"/>
            <a:ext cx="3077817" cy="1035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615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64593"/>
            <a:ext cx="10896600" cy="1392689"/>
          </a:xfrm>
          <a:prstGeom prst="rect">
            <a:avLst/>
          </a:prstGeom>
        </p:spPr>
        <p:txBody>
          <a:bodyPr vert="horz" wrap="square" lIns="0" tIns="45720" rIns="91440" bIns="4572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Title Placeholder 3">
            <a:extLst>
              <a:ext uri="{FF2B5EF4-FFF2-40B4-BE49-F238E27FC236}">
                <a16:creationId xmlns:a16="http://schemas.microsoft.com/office/drawing/2014/main" id="{1B0F513E-C63D-531A-65D2-94C844E38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8192"/>
            <a:ext cx="10515600" cy="7892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479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9" r:id="rId2"/>
    <p:sldLayoutId id="2147483675" r:id="rId3"/>
    <p:sldLayoutId id="2147483680" r:id="rId4"/>
    <p:sldLayoutId id="2147483667" r:id="rId5"/>
    <p:sldLayoutId id="2147483678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>
          <a:solidFill>
            <a:schemeClr val="tx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2" userDrawn="1">
          <p15:clr>
            <a:srgbClr val="F26B43"/>
          </p15:clr>
        </p15:guide>
        <p15:guide id="2" pos="72" userDrawn="1">
          <p15:clr>
            <a:srgbClr val="F26B43"/>
          </p15:clr>
        </p15:guide>
        <p15:guide id="3" pos="7608" userDrawn="1">
          <p15:clr>
            <a:srgbClr val="F26B43"/>
          </p15:clr>
        </p15:guide>
        <p15:guide id="4" orient="horz" pos="4248" userDrawn="1">
          <p15:clr>
            <a:srgbClr val="F26B43"/>
          </p15:clr>
        </p15:guide>
        <p15:guide id="5" pos="288" userDrawn="1">
          <p15:clr>
            <a:srgbClr val="F26B43"/>
          </p15:clr>
        </p15:guide>
        <p15:guide id="6" orient="horz" pos="768" userDrawn="1">
          <p15:clr>
            <a:srgbClr val="F26B43"/>
          </p15:clr>
        </p15:guide>
        <p15:guide id="7" orient="horz" pos="960" userDrawn="1">
          <p15:clr>
            <a:srgbClr val="F26B43"/>
          </p15:clr>
        </p15:guide>
        <p15:guide id="8" orient="horz" pos="1152" userDrawn="1">
          <p15:clr>
            <a:srgbClr val="F26B43"/>
          </p15:clr>
        </p15:guide>
        <p15:guide id="9" orient="horz" pos="3888" userDrawn="1">
          <p15:clr>
            <a:srgbClr val="F26B43"/>
          </p15:clr>
        </p15:guide>
        <p15:guide id="10" pos="9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body" sz="quarter" idx="10"/>
          </p:nvPr>
        </p:nvSpPr>
        <p:spPr>
          <a:xfrm>
            <a:off x="1211651" y="2545806"/>
            <a:ext cx="6391854" cy="1708140"/>
          </a:xfrm>
          <a:prstGeom prst="rect">
            <a:avLst/>
          </a:prstGeom>
        </p:spPr>
        <p:txBody>
          <a:bodyPr spcFirstLastPara="1" wrap="square" lIns="0" tIns="45700" rIns="182875" bIns="0" anchor="b" anchorCtr="0">
            <a:spAutoFit/>
          </a:bodyPr>
          <a:lstStyle/>
          <a:p>
            <a:pPr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600" b="1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Brief Assessment of Principal Component Analysis for Protein Design</a:t>
            </a:r>
            <a:endParaRPr lang="en-US" sz="3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5" name="Google Shape;65;p13"/>
          <p:cNvSpPr txBox="1">
            <a:spLocks noGrp="1"/>
          </p:cNvSpPr>
          <p:nvPr>
            <p:ph type="body" sz="quarter" idx="12"/>
          </p:nvPr>
        </p:nvSpPr>
        <p:spPr>
          <a:xfrm>
            <a:off x="73152" y="6563377"/>
            <a:ext cx="7530353" cy="286192"/>
          </a:xfrm>
          <a:prstGeom prst="rect">
            <a:avLst/>
          </a:prstGeom>
        </p:spPr>
        <p:txBody>
          <a:bodyPr spcFirstLastPara="1" wrap="square" lIns="0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2"/>
                </a:solidFill>
              </a:rPr>
              <a:t>Nathaniel Blalock</a:t>
            </a:r>
          </a:p>
        </p:txBody>
      </p:sp>
      <p:pic>
        <p:nvPicPr>
          <p:cNvPr id="11" name="Picture 10" descr="A graph with blue dots and a black arrow&#10;&#10;Description automatically generated">
            <a:extLst>
              <a:ext uri="{FF2B5EF4-FFF2-40B4-BE49-F238E27FC236}">
                <a16:creationId xmlns:a16="http://schemas.microsoft.com/office/drawing/2014/main" id="{E58B70E0-461E-B937-224C-31D6BF80A54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67" t="10389" r="7807" b="4296"/>
          <a:stretch/>
        </p:blipFill>
        <p:spPr>
          <a:xfrm>
            <a:off x="7603505" y="1735779"/>
            <a:ext cx="3391082" cy="3328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732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 descr="A colorful graph with arrows and dots&#10;&#10;Description automatically generated with medium confidence">
            <a:extLst>
              <a:ext uri="{FF2B5EF4-FFF2-40B4-BE49-F238E27FC236}">
                <a16:creationId xmlns:a16="http://schemas.microsoft.com/office/drawing/2014/main" id="{B1ED644C-D99C-B5BF-BD74-E872BC39C8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8597" y="2426911"/>
            <a:ext cx="4924153" cy="3339125"/>
          </a:xfrm>
          <a:prstGeom prst="rect">
            <a:avLst/>
          </a:prstGeo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3FA287D-9DB9-B1FA-83A6-95140A02C67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57200" y="231237"/>
            <a:ext cx="10896600" cy="987963"/>
          </a:xfrm>
        </p:spPr>
        <p:txBody>
          <a:bodyPr/>
          <a:lstStyle/>
          <a:p>
            <a:r>
              <a:rPr lang="en-US" dirty="0"/>
              <a:t>Unsupervised deep learning models can leverage evolutionary data for data-driven protein design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B85C0D-5B8F-CDA7-0F28-D81A23CE959C}"/>
              </a:ext>
            </a:extLst>
          </p:cNvPr>
          <p:cNvSpPr txBox="1"/>
          <p:nvPr/>
        </p:nvSpPr>
        <p:spPr>
          <a:xfrm>
            <a:off x="77487" y="6567445"/>
            <a:ext cx="86645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[1] </a:t>
            </a:r>
            <a:r>
              <a:rPr lang="en-US" sz="10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Freschlin</a:t>
            </a:r>
            <a:r>
              <a:rPr lang="en-US" sz="1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C.R., </a:t>
            </a:r>
            <a:r>
              <a:rPr lang="en-US" sz="10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Fahlberg</a:t>
            </a:r>
            <a:r>
              <a:rPr lang="en-US" sz="1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S.A. and Romero, P.A., 2022. </a:t>
            </a:r>
            <a:r>
              <a:rPr lang="en-US" sz="1000" b="0" i="1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Current Opinion in Biotechnology</a:t>
            </a:r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</a:rPr>
              <a:t>. [2] </a:t>
            </a:r>
            <a:r>
              <a:rPr lang="en-US" sz="1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Wu et al., 2021. </a:t>
            </a:r>
            <a:r>
              <a:rPr lang="en-US" sz="1000" b="0" i="1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Current Opinion in </a:t>
            </a:r>
            <a:r>
              <a:rPr lang="en-US" sz="1000" i="1" dirty="0">
                <a:solidFill>
                  <a:schemeClr val="bg1"/>
                </a:solidFill>
                <a:latin typeface="Arial" panose="020B0604020202020204" pitchFamily="34" charset="0"/>
              </a:rPr>
              <a:t>C</a:t>
            </a:r>
            <a:r>
              <a:rPr lang="en-US" sz="1000" b="0" i="1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hemical </a:t>
            </a:r>
            <a:r>
              <a:rPr lang="en-US" sz="1000" i="1" dirty="0">
                <a:solidFill>
                  <a:schemeClr val="bg1"/>
                </a:solidFill>
                <a:latin typeface="Arial" panose="020B0604020202020204" pitchFamily="34" charset="0"/>
              </a:rPr>
              <a:t>B</a:t>
            </a:r>
            <a:r>
              <a:rPr lang="en-US" sz="1000" b="0" i="1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iology</a:t>
            </a:r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</a:rPr>
              <a:t>.</a:t>
            </a:r>
            <a:endParaRPr lang="en-US" sz="1000" i="1" dirty="0">
              <a:solidFill>
                <a:schemeClr val="bg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5FC4002-7E76-CB3E-7331-991BB970D67F}"/>
              </a:ext>
            </a:extLst>
          </p:cNvPr>
          <p:cNvCxnSpPr>
            <a:cxnSpLocks/>
          </p:cNvCxnSpPr>
          <p:nvPr/>
        </p:nvCxnSpPr>
        <p:spPr>
          <a:xfrm>
            <a:off x="5949910" y="4096473"/>
            <a:ext cx="36513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Picture 2" descr="A group of colorful dots&#10;&#10;Description automatically generated with medium confidence">
            <a:extLst>
              <a:ext uri="{FF2B5EF4-FFF2-40B4-BE49-F238E27FC236}">
                <a16:creationId xmlns:a16="http://schemas.microsoft.com/office/drawing/2014/main" id="{680A668B-CC7C-2486-8AAB-D22E6CDF65E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714" t="46909" r="79908" b="18009"/>
          <a:stretch/>
        </p:blipFill>
        <p:spPr>
          <a:xfrm>
            <a:off x="3358625" y="4319360"/>
            <a:ext cx="2009749" cy="1596474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F318CCEE-3302-F2F7-B828-2A5D8C8A60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800"/>
          <a:stretch/>
        </p:blipFill>
        <p:spPr bwMode="auto">
          <a:xfrm>
            <a:off x="1008002" y="2275251"/>
            <a:ext cx="1586015" cy="1596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D11FAD2-0B02-FE67-6B35-3D363472A35C}"/>
              </a:ext>
            </a:extLst>
          </p:cNvPr>
          <p:cNvCxnSpPr>
            <a:cxnSpLocks/>
          </p:cNvCxnSpPr>
          <p:nvPr/>
        </p:nvCxnSpPr>
        <p:spPr>
          <a:xfrm>
            <a:off x="2851223" y="3073488"/>
            <a:ext cx="36513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9EF2A74-1C7A-C01D-801B-06667B4E4A74}"/>
              </a:ext>
            </a:extLst>
          </p:cNvPr>
          <p:cNvCxnSpPr>
            <a:cxnSpLocks/>
          </p:cNvCxnSpPr>
          <p:nvPr/>
        </p:nvCxnSpPr>
        <p:spPr>
          <a:xfrm>
            <a:off x="2851223" y="5117597"/>
            <a:ext cx="36513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AA52518-88BD-09DF-1F95-07F03A2A80EE}"/>
              </a:ext>
            </a:extLst>
          </p:cNvPr>
          <p:cNvSpPr txBox="1"/>
          <p:nvPr/>
        </p:nvSpPr>
        <p:spPr>
          <a:xfrm>
            <a:off x="4079477" y="4319360"/>
            <a:ext cx="663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VAE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C647E5CF-9BFF-65A4-3440-FAB69DC410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340"/>
          <a:stretch/>
        </p:blipFill>
        <p:spPr bwMode="auto">
          <a:xfrm>
            <a:off x="869249" y="4319360"/>
            <a:ext cx="1863523" cy="1596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1F991399-15CD-05CA-6984-8CA8AD8285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32" t="24572" r="56493" b="23435"/>
          <a:stretch/>
        </p:blipFill>
        <p:spPr bwMode="auto">
          <a:xfrm>
            <a:off x="3274007" y="2275251"/>
            <a:ext cx="2273983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D37C8F2-7133-E3B4-7E99-E4CBB51951C4}"/>
              </a:ext>
            </a:extLst>
          </p:cNvPr>
          <p:cNvSpPr txBox="1"/>
          <p:nvPr/>
        </p:nvSpPr>
        <p:spPr>
          <a:xfrm>
            <a:off x="3329331" y="1870810"/>
            <a:ext cx="2163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Supervised Neural Network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18CADA6-D842-DB85-6744-60D30EEC8EF2}"/>
              </a:ext>
            </a:extLst>
          </p:cNvPr>
          <p:cNvCxnSpPr>
            <a:cxnSpLocks/>
          </p:cNvCxnSpPr>
          <p:nvPr/>
        </p:nvCxnSpPr>
        <p:spPr>
          <a:xfrm>
            <a:off x="5773620" y="3075351"/>
            <a:ext cx="176289" cy="1021122"/>
          </a:xfrm>
          <a:prstGeom prst="straightConnector1">
            <a:avLst/>
          </a:prstGeom>
          <a:ln w="571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86CEC01-583F-5E03-FF72-0D3407E01984}"/>
              </a:ext>
            </a:extLst>
          </p:cNvPr>
          <p:cNvCxnSpPr>
            <a:cxnSpLocks/>
          </p:cNvCxnSpPr>
          <p:nvPr/>
        </p:nvCxnSpPr>
        <p:spPr>
          <a:xfrm flipV="1">
            <a:off x="5773620" y="4096473"/>
            <a:ext cx="176289" cy="1021123"/>
          </a:xfrm>
          <a:prstGeom prst="straightConnector1">
            <a:avLst/>
          </a:prstGeom>
          <a:ln w="571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B5B90340-9A86-897E-5A45-70E22C0D6CED}"/>
              </a:ext>
            </a:extLst>
          </p:cNvPr>
          <p:cNvSpPr/>
          <p:nvPr/>
        </p:nvSpPr>
        <p:spPr>
          <a:xfrm>
            <a:off x="7583055" y="3247705"/>
            <a:ext cx="622148" cy="580783"/>
          </a:xfrm>
          <a:prstGeom prst="ellipse">
            <a:avLst/>
          </a:prstGeom>
          <a:solidFill>
            <a:schemeClr val="accent6">
              <a:alpha val="52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5293FC9-8816-CE93-7F41-0BEB8947285F}"/>
              </a:ext>
            </a:extLst>
          </p:cNvPr>
          <p:cNvCxnSpPr>
            <a:cxnSpLocks/>
          </p:cNvCxnSpPr>
          <p:nvPr/>
        </p:nvCxnSpPr>
        <p:spPr>
          <a:xfrm flipH="1">
            <a:off x="7966203" y="2377627"/>
            <a:ext cx="112962" cy="870078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13C109F-1A44-E3CC-307B-495616C4B922}"/>
              </a:ext>
            </a:extLst>
          </p:cNvPr>
          <p:cNvSpPr txBox="1"/>
          <p:nvPr/>
        </p:nvSpPr>
        <p:spPr>
          <a:xfrm>
            <a:off x="6883270" y="2009309"/>
            <a:ext cx="2598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experimental data regime</a:t>
            </a:r>
          </a:p>
        </p:txBody>
      </p:sp>
      <p:pic>
        <p:nvPicPr>
          <p:cNvPr id="50" name="Picture 49" descr="A graph with blue dots and a black arrow&#10;&#10;Description automatically generated">
            <a:extLst>
              <a:ext uri="{FF2B5EF4-FFF2-40B4-BE49-F238E27FC236}">
                <a16:creationId xmlns:a16="http://schemas.microsoft.com/office/drawing/2014/main" id="{EDB72349-4B6E-B26C-F032-14022B145ED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5267" t="10389" r="7807" b="4296"/>
          <a:stretch/>
        </p:blipFill>
        <p:spPr>
          <a:xfrm>
            <a:off x="3351678" y="4020633"/>
            <a:ext cx="2235380" cy="2193925"/>
          </a:xfrm>
          <a:prstGeom prst="rect">
            <a:avLst/>
          </a:prstGeom>
          <a:ln>
            <a:solidFill>
              <a:schemeClr val="accent5"/>
            </a:solidFill>
          </a:ln>
        </p:spPr>
      </p:pic>
    </p:spTree>
    <p:extLst>
      <p:ext uri="{BB962C8B-B14F-4D97-AF65-F5344CB8AC3E}">
        <p14:creationId xmlns:p14="http://schemas.microsoft.com/office/powerpoint/2010/main" val="3392222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1E4C8D8-845A-F0B1-552A-91CF22338B4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57200" y="311259"/>
            <a:ext cx="10896600" cy="907941"/>
          </a:xfrm>
        </p:spPr>
        <p:txBody>
          <a:bodyPr/>
          <a:lstStyle/>
          <a:p>
            <a:pPr indent="0">
              <a:lnSpc>
                <a:spcPct val="100000"/>
              </a:lnSpc>
              <a:spcBef>
                <a:spcPts val="0"/>
              </a:spcBef>
            </a:pPr>
            <a:r>
              <a:rPr lang="en-US" sz="2800" dirty="0"/>
              <a:t>Principal Components from PCA of Multiple Sequence Alignment Discretely Separate Most Fluorescent Proteins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9708824-3D35-F77A-22CF-E9D8BB671DAB}"/>
              </a:ext>
            </a:extLst>
          </p:cNvPr>
          <p:cNvGrpSpPr/>
          <p:nvPr/>
        </p:nvGrpSpPr>
        <p:grpSpPr>
          <a:xfrm>
            <a:off x="222838" y="2955537"/>
            <a:ext cx="11746323" cy="3504765"/>
            <a:chOff x="370572" y="2109754"/>
            <a:chExt cx="11746323" cy="3504765"/>
          </a:xfrm>
        </p:grpSpPr>
        <p:pic>
          <p:nvPicPr>
            <p:cNvPr id="5" name="Picture 4" descr="A graph with a dotted line&#10;&#10;Description automatically generated">
              <a:extLst>
                <a:ext uri="{FF2B5EF4-FFF2-40B4-BE49-F238E27FC236}">
                  <a16:creationId xmlns:a16="http://schemas.microsoft.com/office/drawing/2014/main" id="{99699692-2E8C-C52E-C0EA-1F9B378535F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108"/>
            <a:stretch/>
          </p:blipFill>
          <p:spPr>
            <a:xfrm>
              <a:off x="370572" y="2109754"/>
              <a:ext cx="4774536" cy="3485515"/>
            </a:xfrm>
            <a:prstGeom prst="rect">
              <a:avLst/>
            </a:prstGeom>
          </p:spPr>
        </p:pic>
        <p:pic>
          <p:nvPicPr>
            <p:cNvPr id="6" name="Picture 5" descr="A graph of different colored lines&#10;&#10;Description automatically generated with medium confidence">
              <a:extLst>
                <a:ext uri="{FF2B5EF4-FFF2-40B4-BE49-F238E27FC236}">
                  <a16:creationId xmlns:a16="http://schemas.microsoft.com/office/drawing/2014/main" id="{34283220-17B6-4B8E-E579-CAB42CED43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45108" y="2129005"/>
              <a:ext cx="6971787" cy="3485514"/>
            </a:xfrm>
            <a:prstGeom prst="rect">
              <a:avLst/>
            </a:prstGeom>
          </p:spPr>
        </p:pic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4019071-0C41-B434-223D-47828A3D8B79}"/>
                </a:ext>
              </a:extLst>
            </p:cNvPr>
            <p:cNvSpPr/>
            <p:nvPr/>
          </p:nvSpPr>
          <p:spPr>
            <a:xfrm>
              <a:off x="7641931" y="2252892"/>
              <a:ext cx="382044" cy="382044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9766A63-3C52-4F26-8ACB-4C2508DF3A2E}"/>
                </a:ext>
              </a:extLst>
            </p:cNvPr>
            <p:cNvSpPr/>
            <p:nvPr/>
          </p:nvSpPr>
          <p:spPr>
            <a:xfrm>
              <a:off x="5596013" y="5033669"/>
              <a:ext cx="204592" cy="208767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2">
            <a:extLst>
              <a:ext uri="{FF2B5EF4-FFF2-40B4-BE49-F238E27FC236}">
                <a16:creationId xmlns:a16="http://schemas.microsoft.com/office/drawing/2014/main" id="{251BC744-A522-BEE4-A198-794A00B483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32" r="63340" b="6746"/>
          <a:stretch/>
        </p:blipFill>
        <p:spPr bwMode="auto">
          <a:xfrm>
            <a:off x="457200" y="1511748"/>
            <a:ext cx="1863523" cy="1395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E2FF2D5D-2AA4-3B82-9C26-06E88A21B8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800"/>
          <a:stretch/>
        </p:blipFill>
        <p:spPr bwMode="auto">
          <a:xfrm>
            <a:off x="5302992" y="1411343"/>
            <a:ext cx="1586015" cy="1596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F1C457B-7A78-1CC1-502A-8D9C4B36789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7374" y="3687786"/>
            <a:ext cx="6640323" cy="539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438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2E7F2EB-E41E-DBE5-561A-F3D1D16D24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57200" y="397437"/>
            <a:ext cx="10896600" cy="821763"/>
          </a:xfrm>
        </p:spPr>
        <p:txBody>
          <a:bodyPr/>
          <a:lstStyle/>
          <a:p>
            <a:r>
              <a:rPr lang="en-US" sz="2800" dirty="0"/>
              <a:t>Principal Components from PCA of Multiple Sequence Alignment Discretely Separate Most Fluorescent Proteins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8EEEEB3-FC08-3235-42E5-894350F5CE97}"/>
              </a:ext>
            </a:extLst>
          </p:cNvPr>
          <p:cNvGrpSpPr/>
          <p:nvPr/>
        </p:nvGrpSpPr>
        <p:grpSpPr>
          <a:xfrm>
            <a:off x="259006" y="3055942"/>
            <a:ext cx="11673987" cy="3503115"/>
            <a:chOff x="370572" y="2109754"/>
            <a:chExt cx="11673987" cy="3503115"/>
          </a:xfrm>
        </p:grpSpPr>
        <p:pic>
          <p:nvPicPr>
            <p:cNvPr id="5" name="Picture 4" descr="A graph with a dotted line&#10;&#10;Description automatically generated">
              <a:extLst>
                <a:ext uri="{FF2B5EF4-FFF2-40B4-BE49-F238E27FC236}">
                  <a16:creationId xmlns:a16="http://schemas.microsoft.com/office/drawing/2014/main" id="{E6530378-FD06-AEC9-E92D-C557D92E1E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108"/>
            <a:stretch/>
          </p:blipFill>
          <p:spPr>
            <a:xfrm>
              <a:off x="370572" y="2109754"/>
              <a:ext cx="4774536" cy="3485515"/>
            </a:xfrm>
            <a:prstGeom prst="rect">
              <a:avLst/>
            </a:prstGeom>
          </p:spPr>
        </p:pic>
        <p:pic>
          <p:nvPicPr>
            <p:cNvPr id="6" name="Picture 5" descr="A graph of different colored lines&#10;&#10;Description automatically generated with medium confidence">
              <a:extLst>
                <a:ext uri="{FF2B5EF4-FFF2-40B4-BE49-F238E27FC236}">
                  <a16:creationId xmlns:a16="http://schemas.microsoft.com/office/drawing/2014/main" id="{E84F3B65-3EAF-364D-5616-B47F43665A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991"/>
            <a:stretch/>
          </p:blipFill>
          <p:spPr>
            <a:xfrm>
              <a:off x="5145108" y="2129005"/>
              <a:ext cx="6899451" cy="3483864"/>
            </a:xfrm>
            <a:prstGeom prst="rect">
              <a:avLst/>
            </a:prstGeom>
          </p:spPr>
        </p:pic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44B85BE-457D-0302-C693-29318DDDB1A1}"/>
                </a:ext>
              </a:extLst>
            </p:cNvPr>
            <p:cNvSpPr/>
            <p:nvPr/>
          </p:nvSpPr>
          <p:spPr>
            <a:xfrm>
              <a:off x="7641931" y="2252892"/>
              <a:ext cx="382044" cy="382044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2456219-B519-ED46-2CA4-63AEE4035E2D}"/>
                </a:ext>
              </a:extLst>
            </p:cNvPr>
            <p:cNvSpPr/>
            <p:nvPr/>
          </p:nvSpPr>
          <p:spPr>
            <a:xfrm>
              <a:off x="5596013" y="5033669"/>
              <a:ext cx="204592" cy="208767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2">
            <a:extLst>
              <a:ext uri="{FF2B5EF4-FFF2-40B4-BE49-F238E27FC236}">
                <a16:creationId xmlns:a16="http://schemas.microsoft.com/office/drawing/2014/main" id="{4D8743F1-5AD6-BA5A-5F66-66EC782381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32" r="63340" b="6746"/>
          <a:stretch/>
        </p:blipFill>
        <p:spPr bwMode="auto">
          <a:xfrm>
            <a:off x="457200" y="1559874"/>
            <a:ext cx="1863523" cy="1395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8993D890-3C82-01AE-44E2-ED7FB0290B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800"/>
          <a:stretch/>
        </p:blipFill>
        <p:spPr bwMode="auto">
          <a:xfrm>
            <a:off x="5303373" y="1459469"/>
            <a:ext cx="1586015" cy="1596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CDE4158-8BA5-959F-93F6-9815CE69F469}"/>
              </a:ext>
            </a:extLst>
          </p:cNvPr>
          <p:cNvSpPr txBox="1"/>
          <p:nvPr/>
        </p:nvSpPr>
        <p:spPr>
          <a:xfrm>
            <a:off x="6889007" y="1996096"/>
            <a:ext cx="35159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PC36 and PC14 had the greatest spearman correlation with fluorescent measurements</a:t>
            </a:r>
          </a:p>
        </p:txBody>
      </p:sp>
    </p:spTree>
    <p:extLst>
      <p:ext uri="{BB962C8B-B14F-4D97-AF65-F5344CB8AC3E}">
        <p14:creationId xmlns:p14="http://schemas.microsoft.com/office/powerpoint/2010/main" val="1430007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D12DED8-B901-FC49-56DC-C098A19C0DF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57200" y="231237"/>
            <a:ext cx="10896600" cy="987963"/>
          </a:xfrm>
        </p:spPr>
        <p:txBody>
          <a:bodyPr/>
          <a:lstStyle/>
          <a:p>
            <a:r>
              <a:rPr lang="en-US" dirty="0"/>
              <a:t>PCA interpretability may provide meaningful insight for protein design</a:t>
            </a:r>
          </a:p>
        </p:txBody>
      </p:sp>
      <p:pic>
        <p:nvPicPr>
          <p:cNvPr id="5" name="Picture 4" descr="A table with numbers and letters&#10;&#10;Description automatically generated">
            <a:extLst>
              <a:ext uri="{FF2B5EF4-FFF2-40B4-BE49-F238E27FC236}">
                <a16:creationId xmlns:a16="http://schemas.microsoft.com/office/drawing/2014/main" id="{A59C59C0-9C5E-3941-6784-E78043FC1EE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590"/>
          <a:stretch/>
        </p:blipFill>
        <p:spPr bwMode="auto">
          <a:xfrm>
            <a:off x="1693745" y="4171584"/>
            <a:ext cx="3609596" cy="153001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C407AAEE-75E5-BF0D-FE02-C93CA73F66DA}"/>
              </a:ext>
            </a:extLst>
          </p:cNvPr>
          <p:cNvGrpSpPr>
            <a:grpSpLocks noChangeAspect="1"/>
          </p:cNvGrpSpPr>
          <p:nvPr/>
        </p:nvGrpSpPr>
        <p:grpSpPr>
          <a:xfrm>
            <a:off x="457200" y="2024752"/>
            <a:ext cx="6460091" cy="2011680"/>
            <a:chOff x="5693342" y="1806063"/>
            <a:chExt cx="5872810" cy="1828800"/>
          </a:xfrm>
        </p:grpSpPr>
        <p:pic>
          <p:nvPicPr>
            <p:cNvPr id="4" name="Picture 3" descr="A graph of a graph showing different types of molecules&#10;&#10;Description automatically generated with medium confidence">
              <a:extLst>
                <a:ext uri="{FF2B5EF4-FFF2-40B4-BE49-F238E27FC236}">
                  <a16:creationId xmlns:a16="http://schemas.microsoft.com/office/drawing/2014/main" id="{25EAF043-CFC7-AB29-1AB6-FF1573252C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9390"/>
            <a:stretch/>
          </p:blipFill>
          <p:spPr bwMode="auto">
            <a:xfrm>
              <a:off x="5693342" y="1806063"/>
              <a:ext cx="5529715" cy="1828800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9" name="Picture 8" descr="A graph of a graph showing different types of molecules&#10;&#10;Description automatically generated with medium confidence">
              <a:extLst>
                <a:ext uri="{FF2B5EF4-FFF2-40B4-BE49-F238E27FC236}">
                  <a16:creationId xmlns:a16="http://schemas.microsoft.com/office/drawing/2014/main" id="{36BC33F8-0537-57E8-6D55-C967E5E8E2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4422" r="10577"/>
            <a:stretch/>
          </p:blipFill>
          <p:spPr bwMode="auto">
            <a:xfrm>
              <a:off x="11223057" y="1806063"/>
              <a:ext cx="343095" cy="1828800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pic>
        <p:nvPicPr>
          <p:cNvPr id="12" name="Picture 11" descr="A blue dot diagram with white text&#10;&#10;Description automatically generated with medium confidence">
            <a:extLst>
              <a:ext uri="{FF2B5EF4-FFF2-40B4-BE49-F238E27FC236}">
                <a16:creationId xmlns:a16="http://schemas.microsoft.com/office/drawing/2014/main" id="{71D24ACC-A528-05D2-CF8B-4E4C1E73E84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3" t="10112" r="8692"/>
          <a:stretch/>
        </p:blipFill>
        <p:spPr bwMode="auto">
          <a:xfrm>
            <a:off x="7085848" y="2494565"/>
            <a:ext cx="4924677" cy="308373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732279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7772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W-Madison 2">
      <a:dk1>
        <a:srgbClr val="202020"/>
      </a:dk1>
      <a:lt1>
        <a:srgbClr val="FFFFFF"/>
      </a:lt1>
      <a:dk2>
        <a:srgbClr val="101010"/>
      </a:dk2>
      <a:lt2>
        <a:srgbClr val="DADFE1"/>
      </a:lt2>
      <a:accent1>
        <a:srgbClr val="C5050C"/>
      </a:accent1>
      <a:accent2>
        <a:srgbClr val="8DD3CE"/>
      </a:accent2>
      <a:accent3>
        <a:srgbClr val="FCCB51"/>
      </a:accent3>
      <a:accent4>
        <a:srgbClr val="ADADAD"/>
      </a:accent4>
      <a:accent5>
        <a:srgbClr val="006992"/>
      </a:accent5>
      <a:accent6>
        <a:srgbClr val="432E4F"/>
      </a:accent6>
      <a:hlink>
        <a:srgbClr val="0479A8"/>
      </a:hlink>
      <a:folHlink>
        <a:srgbClr val="0479A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search_PPT_Template" id="{4AA8D94E-A47C-6049-BF21-A675BD7FD859}" vid="{4A285A15-6E0B-394E-81B5-9929B627DA3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</TotalTime>
  <Words>122</Words>
  <Application>Microsoft Macintosh PowerPoint</Application>
  <PresentationFormat>Widescreen</PresentationFormat>
  <Paragraphs>13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Nathaniel Lane Blalock</dc:creator>
  <cp:lastModifiedBy>Nathaniel Lane Blalock</cp:lastModifiedBy>
  <cp:revision>8</cp:revision>
  <dcterms:created xsi:type="dcterms:W3CDTF">2023-12-12T02:24:29Z</dcterms:created>
  <dcterms:modified xsi:type="dcterms:W3CDTF">2023-12-12T03:35:13Z</dcterms:modified>
</cp:coreProperties>
</file>