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453" r:id="rId2"/>
    <p:sldId id="539" r:id="rId3"/>
    <p:sldId id="542" r:id="rId4"/>
    <p:sldId id="541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9DB265-BE69-8DB3-A7B7-D400E4FA1B2E}" name="Blalock, Nathaniel Lane" initials="BNL" userId="S::nblalock@vols.utk.edu::11dc29c2-f4cf-4444-9aa2-23f3bd1810c0" providerId="AD"/>
  <p188:author id="{6180BDBD-173D-7346-1E58-17497DA325C1}" name="Blalock, Nathaniel Lane" initials="BNL" userId="Blalock, Nathaniel Lan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3F8B-A50D-DE44-9304-39C43FB3C5B0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1AFC-CD2E-5241-A5F6-3092FE77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9885610b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89885610bc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189885610bc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924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D868577-B206-C94D-AA90-90C71CB8AC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4479"/>
          <a:stretch/>
        </p:blipFill>
        <p:spPr>
          <a:xfrm>
            <a:off x="0" y="0"/>
            <a:ext cx="12192000" cy="6840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BA245D-6757-057B-F766-57D73ED49FAB}"/>
              </a:ext>
            </a:extLst>
          </p:cNvPr>
          <p:cNvSpPr/>
          <p:nvPr userDrawn="1"/>
        </p:nvSpPr>
        <p:spPr>
          <a:xfrm>
            <a:off x="929640" y="1585410"/>
            <a:ext cx="10332720" cy="3687179"/>
          </a:xfrm>
          <a:prstGeom prst="rect">
            <a:avLst/>
          </a:prstGeom>
          <a:solidFill>
            <a:schemeClr val="bg1">
              <a:alpha val="92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0AD27-F46F-B2D5-77CD-FCD52BD40232}"/>
              </a:ext>
            </a:extLst>
          </p:cNvPr>
          <p:cNvSpPr/>
          <p:nvPr userDrawn="1"/>
        </p:nvSpPr>
        <p:spPr>
          <a:xfrm>
            <a:off x="0" y="6526533"/>
            <a:ext cx="12192000" cy="313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8852E1D0-3AB9-3917-D7D9-05FBC83BE1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0224" y="1702470"/>
            <a:ext cx="10131552" cy="1320361"/>
          </a:xfrm>
        </p:spPr>
        <p:txBody>
          <a:bodyPr rIns="182880" bIns="0" anchor="b" anchorCtr="0"/>
          <a:lstStyle>
            <a:lvl1pPr marL="0" indent="0">
              <a:buNone/>
              <a:defRPr sz="4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FC918B0C-BB68-A492-CF6C-DAE3808FA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52" y="6563377"/>
            <a:ext cx="7530353" cy="240066"/>
          </a:xfrm>
        </p:spPr>
        <p:txBody>
          <a:bodyPr bIns="0" anchor="b" anchorCtr="0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Nathaniel Blalock, Dr. Philip Romero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blipFill>
          <a:blip r:embed="rId2">
            <a:alphaModFix amt="50344"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0464798" cy="6858000"/>
          </a:xfrm>
          <a:custGeom>
            <a:avLst/>
            <a:gdLst/>
            <a:ahLst/>
            <a:cxnLst/>
            <a:rect l="l" t="t" r="r" b="b"/>
            <a:pathLst>
              <a:path w="10464798" h="6858000" extrusionOk="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874966"/>
            <a:ext cx="7530353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875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57200" y="3429374"/>
            <a:ext cx="6159500" cy="41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C7C7"/>
              </a:buClr>
              <a:buSzPts val="2300"/>
              <a:buNone/>
              <a:defRPr sz="2300">
                <a:solidFill>
                  <a:srgbClr val="C7C7C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3"/>
          <p:cNvSpPr/>
          <p:nvPr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3"/>
          </p:nvPr>
        </p:nvSpPr>
        <p:spPr>
          <a:xfrm>
            <a:off x="457199" y="6231067"/>
            <a:ext cx="7530353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F8F"/>
              </a:buClr>
              <a:buSzPts val="1800"/>
              <a:buNone/>
              <a:defRPr sz="1800" b="1">
                <a:solidFill>
                  <a:srgbClr val="8F8F8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53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75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9985DC-68A8-5EE4-25F2-34AFBC6B120F}"/>
              </a:ext>
            </a:extLst>
          </p:cNvPr>
          <p:cNvSpPr/>
          <p:nvPr userDrawn="1"/>
        </p:nvSpPr>
        <p:spPr>
          <a:xfrm rot="10800000" flipV="1">
            <a:off x="0" y="6480080"/>
            <a:ext cx="12192000" cy="37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905256" cy="85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spcBef>
                <a:spcPts val="0"/>
              </a:spcBef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24000"/>
            <a:ext cx="10896600" cy="107927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C640B38-0041-14D6-6A93-1A273BD959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5125" y="6499794"/>
            <a:ext cx="215299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69AA8-F260-814E-8CAE-0885CD16F631}"/>
              </a:ext>
            </a:extLst>
          </p:cNvPr>
          <p:cNvSpPr/>
          <p:nvPr userDrawn="1"/>
        </p:nvSpPr>
        <p:spPr>
          <a:xfrm>
            <a:off x="457200" y="1331912"/>
            <a:ext cx="905256" cy="85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1FABA2-FABA-3440-A94D-5A89C703D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702135"/>
            <a:ext cx="10896600" cy="517065"/>
          </a:xfrm>
        </p:spPr>
        <p:txBody>
          <a:bodyPr bIns="0" anchor="b" anchorCtr="0"/>
          <a:lstStyle>
            <a:lvl1pPr marL="0" indent="0">
              <a:spcBef>
                <a:spcPts val="0"/>
              </a:spcBef>
              <a:buNone/>
              <a:defRPr sz="3400" b="1"/>
            </a:lvl1pPr>
          </a:lstStyle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F89922-C537-DD47-8C8F-19B8B33E65F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24000"/>
            <a:ext cx="10896600" cy="1079270"/>
          </a:xfrm>
        </p:spPr>
        <p:txBody>
          <a:bodyPr/>
          <a:lstStyle/>
          <a:p>
            <a:pPr lvl="0"/>
            <a:r>
              <a:rPr lang="en-US" dirty="0"/>
              <a:t>Bulleted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C640B38-0041-14D6-6A93-1A273BD959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5125" y="6499794"/>
            <a:ext cx="215299" cy="3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AF6EE952-B2A0-B55E-806F-85C4C7EC46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r="4479"/>
          <a:stretch/>
        </p:blipFill>
        <p:spPr>
          <a:xfrm rot="10800000">
            <a:off x="0" y="17713"/>
            <a:ext cx="12192000" cy="6840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10114B-9543-45FF-9669-5F5EDC61D176}"/>
              </a:ext>
            </a:extLst>
          </p:cNvPr>
          <p:cNvSpPr/>
          <p:nvPr userDrawn="1"/>
        </p:nvSpPr>
        <p:spPr>
          <a:xfrm>
            <a:off x="929640" y="1429962"/>
            <a:ext cx="10332720" cy="368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5C988D3-0C81-B9EA-C256-7FD366782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0224" y="1547022"/>
            <a:ext cx="10131552" cy="1320361"/>
          </a:xfrm>
        </p:spPr>
        <p:txBody>
          <a:bodyPr rIns="182880" bIns="0" anchor="b" anchorCtr="0"/>
          <a:lstStyle>
            <a:lvl1pPr marL="0" indent="0" algn="ctr">
              <a:buNone/>
              <a:defRPr sz="4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5A38DE-B4F5-9E44-95BA-B5201705143C}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D11A7E0-5739-204C-9014-DB43944F2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4593"/>
            <a:ext cx="10896600" cy="1392689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1B0F513E-C63D-531A-65D2-94C844E3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192"/>
            <a:ext cx="10515600" cy="789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9" r:id="rId2"/>
    <p:sldLayoutId id="2147483675" r:id="rId3"/>
    <p:sldLayoutId id="2147483680" r:id="rId4"/>
    <p:sldLayoutId id="2147483667" r:id="rId5"/>
    <p:sldLayoutId id="214748367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orient="horz" pos="768" userDrawn="1">
          <p15:clr>
            <a:srgbClr val="F26B43"/>
          </p15:clr>
        </p15:guide>
        <p15:guide id="7" orient="horz" pos="960" userDrawn="1">
          <p15:clr>
            <a:srgbClr val="F26B43"/>
          </p15:clr>
        </p15:guide>
        <p15:guide id="8" orient="horz" pos="1152" userDrawn="1">
          <p15:clr>
            <a:srgbClr val="F26B43"/>
          </p15:clr>
        </p15:guide>
        <p15:guide id="9" orient="horz" pos="3888" userDrawn="1">
          <p15:clr>
            <a:srgbClr val="F26B43"/>
          </p15:clr>
        </p15:guide>
        <p15:guide id="10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body" sz="quarter" idx="10"/>
          </p:nvPr>
        </p:nvSpPr>
        <p:spPr>
          <a:xfrm>
            <a:off x="1211651" y="2545806"/>
            <a:ext cx="6391854" cy="1708140"/>
          </a:xfrm>
          <a:prstGeom prst="rect">
            <a:avLst/>
          </a:prstGeom>
        </p:spPr>
        <p:txBody>
          <a:bodyPr spcFirstLastPara="1" wrap="square" lIns="0" tIns="45700" rIns="182875" bIns="0" anchor="b" anchorCtr="0">
            <a:sp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 Assessment of Principal Component Analysis for Protein Design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sz="quarter" idx="12"/>
          </p:nvPr>
        </p:nvSpPr>
        <p:spPr>
          <a:xfrm>
            <a:off x="73152" y="6563377"/>
            <a:ext cx="7530353" cy="286192"/>
          </a:xfrm>
          <a:prstGeom prst="rect">
            <a:avLst/>
          </a:prstGeom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Nathaniel Blalock</a:t>
            </a:r>
          </a:p>
        </p:txBody>
      </p:sp>
      <p:pic>
        <p:nvPicPr>
          <p:cNvPr id="11" name="Picture 10" descr="A graph with blue dots and a black arrow&#10;&#10;Description automatically generated">
            <a:extLst>
              <a:ext uri="{FF2B5EF4-FFF2-40B4-BE49-F238E27FC236}">
                <a16:creationId xmlns:a16="http://schemas.microsoft.com/office/drawing/2014/main" id="{E58B70E0-461E-B937-224C-31D6BF80A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7" t="10389" r="7807" b="4296"/>
          <a:stretch/>
        </p:blipFill>
        <p:spPr>
          <a:xfrm>
            <a:off x="7603505" y="1735779"/>
            <a:ext cx="3391082" cy="33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colorful graph with arrows and dots&#10;&#10;Description automatically generated with medium confidence">
            <a:extLst>
              <a:ext uri="{FF2B5EF4-FFF2-40B4-BE49-F238E27FC236}">
                <a16:creationId xmlns:a16="http://schemas.microsoft.com/office/drawing/2014/main" id="{B1ED644C-D99C-B5BF-BD74-E872BC39C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597" y="2426911"/>
            <a:ext cx="4924153" cy="333912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A287D-9DB9-B1FA-83A6-95140A02C6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231237"/>
            <a:ext cx="10896600" cy="987963"/>
          </a:xfrm>
        </p:spPr>
        <p:txBody>
          <a:bodyPr/>
          <a:lstStyle/>
          <a:p>
            <a:r>
              <a:rPr lang="en-US" dirty="0"/>
              <a:t>Unsupervised deep learning models can leverage evolutionary data for data-driven protein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B85C0D-5B8F-CDA7-0F28-D81A23CE959C}"/>
              </a:ext>
            </a:extLst>
          </p:cNvPr>
          <p:cNvSpPr txBox="1"/>
          <p:nvPr/>
        </p:nvSpPr>
        <p:spPr>
          <a:xfrm>
            <a:off x="77487" y="6567445"/>
            <a:ext cx="8664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Freschlin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C.R., </a:t>
            </a:r>
            <a:r>
              <a:rPr lang="en-U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Fahlberg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S.A. and Romero, P.A., 2022. </a:t>
            </a:r>
            <a:r>
              <a:rPr lang="en-US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Current Opinion in Biotechnology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. [2] 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Wu et al., 2021. </a:t>
            </a:r>
            <a:r>
              <a:rPr lang="en-US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Current Opinion in 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en-US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hemical 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en-US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iology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sz="1000" i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FC4002-7E76-CB3E-7331-991BB970D67F}"/>
              </a:ext>
            </a:extLst>
          </p:cNvPr>
          <p:cNvCxnSpPr>
            <a:cxnSpLocks/>
          </p:cNvCxnSpPr>
          <p:nvPr/>
        </p:nvCxnSpPr>
        <p:spPr>
          <a:xfrm>
            <a:off x="5949910" y="4096473"/>
            <a:ext cx="3651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group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680A668B-CC7C-2486-8AAB-D22E6CDF65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14" t="46909" r="79908" b="18009"/>
          <a:stretch/>
        </p:blipFill>
        <p:spPr>
          <a:xfrm>
            <a:off x="3358625" y="4319360"/>
            <a:ext cx="2009749" cy="159647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318CCEE-3302-F2F7-B828-2A5D8C8A60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0"/>
          <a:stretch/>
        </p:blipFill>
        <p:spPr bwMode="auto">
          <a:xfrm>
            <a:off x="1008002" y="2275251"/>
            <a:ext cx="1586015" cy="15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11FAD2-0B02-FE67-6B35-3D363472A35C}"/>
              </a:ext>
            </a:extLst>
          </p:cNvPr>
          <p:cNvCxnSpPr>
            <a:cxnSpLocks/>
          </p:cNvCxnSpPr>
          <p:nvPr/>
        </p:nvCxnSpPr>
        <p:spPr>
          <a:xfrm>
            <a:off x="2851223" y="3073488"/>
            <a:ext cx="3651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EF2A74-1C7A-C01D-801B-06667B4E4A74}"/>
              </a:ext>
            </a:extLst>
          </p:cNvPr>
          <p:cNvCxnSpPr>
            <a:cxnSpLocks/>
          </p:cNvCxnSpPr>
          <p:nvPr/>
        </p:nvCxnSpPr>
        <p:spPr>
          <a:xfrm>
            <a:off x="2851223" y="5117597"/>
            <a:ext cx="3651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A52518-88BD-09DF-1F95-07F03A2A80EE}"/>
              </a:ext>
            </a:extLst>
          </p:cNvPr>
          <p:cNvSpPr txBox="1"/>
          <p:nvPr/>
        </p:nvSpPr>
        <p:spPr>
          <a:xfrm>
            <a:off x="4079477" y="4319360"/>
            <a:ext cx="66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647E5CF-9BFF-65A4-3440-FAB69DC41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40"/>
          <a:stretch/>
        </p:blipFill>
        <p:spPr bwMode="auto">
          <a:xfrm>
            <a:off x="869249" y="4319360"/>
            <a:ext cx="1863523" cy="15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991399-15CD-05CA-6984-8CA8AD828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t="24572" r="56493" b="23435"/>
          <a:stretch/>
        </p:blipFill>
        <p:spPr bwMode="auto">
          <a:xfrm>
            <a:off x="3274007" y="2275251"/>
            <a:ext cx="227398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37C8F2-7133-E3B4-7E99-E4CBB51951C4}"/>
              </a:ext>
            </a:extLst>
          </p:cNvPr>
          <p:cNvSpPr txBox="1"/>
          <p:nvPr/>
        </p:nvSpPr>
        <p:spPr>
          <a:xfrm>
            <a:off x="3329331" y="1870810"/>
            <a:ext cx="216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Supervised Neural Network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8CADA6-D842-DB85-6744-60D30EEC8EF2}"/>
              </a:ext>
            </a:extLst>
          </p:cNvPr>
          <p:cNvCxnSpPr>
            <a:cxnSpLocks/>
          </p:cNvCxnSpPr>
          <p:nvPr/>
        </p:nvCxnSpPr>
        <p:spPr>
          <a:xfrm>
            <a:off x="5773620" y="3075351"/>
            <a:ext cx="176289" cy="1021122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CEC01-583F-5E03-FF72-0D3407E01984}"/>
              </a:ext>
            </a:extLst>
          </p:cNvPr>
          <p:cNvCxnSpPr>
            <a:cxnSpLocks/>
          </p:cNvCxnSpPr>
          <p:nvPr/>
        </p:nvCxnSpPr>
        <p:spPr>
          <a:xfrm flipV="1">
            <a:off x="5773620" y="4096473"/>
            <a:ext cx="176289" cy="1021123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5B90340-9A86-897E-5A45-70E22C0D6CED}"/>
              </a:ext>
            </a:extLst>
          </p:cNvPr>
          <p:cNvSpPr/>
          <p:nvPr/>
        </p:nvSpPr>
        <p:spPr>
          <a:xfrm>
            <a:off x="7583055" y="3247705"/>
            <a:ext cx="622148" cy="580783"/>
          </a:xfrm>
          <a:prstGeom prst="ellipse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293FC9-8816-CE93-7F41-0BEB8947285F}"/>
              </a:ext>
            </a:extLst>
          </p:cNvPr>
          <p:cNvCxnSpPr>
            <a:cxnSpLocks/>
          </p:cNvCxnSpPr>
          <p:nvPr/>
        </p:nvCxnSpPr>
        <p:spPr>
          <a:xfrm flipH="1">
            <a:off x="7966203" y="2377627"/>
            <a:ext cx="112962" cy="87007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13C109F-1A44-E3CC-307B-495616C4B922}"/>
              </a:ext>
            </a:extLst>
          </p:cNvPr>
          <p:cNvSpPr txBox="1"/>
          <p:nvPr/>
        </p:nvSpPr>
        <p:spPr>
          <a:xfrm>
            <a:off x="6883270" y="2009309"/>
            <a:ext cx="25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experimental data regime</a:t>
            </a:r>
          </a:p>
        </p:txBody>
      </p:sp>
      <p:pic>
        <p:nvPicPr>
          <p:cNvPr id="50" name="Picture 49" descr="A graph with blue dots and a black arrow&#10;&#10;Description automatically generated">
            <a:extLst>
              <a:ext uri="{FF2B5EF4-FFF2-40B4-BE49-F238E27FC236}">
                <a16:creationId xmlns:a16="http://schemas.microsoft.com/office/drawing/2014/main" id="{EDB72349-4B6E-B26C-F032-14022B145E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67" t="10389" r="7807" b="4296"/>
          <a:stretch/>
        </p:blipFill>
        <p:spPr>
          <a:xfrm>
            <a:off x="3351678" y="4020633"/>
            <a:ext cx="2235380" cy="2193925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3922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7F2EB-E41E-DBE5-561A-F3D1D16D2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97437"/>
            <a:ext cx="10896600" cy="821763"/>
          </a:xfrm>
        </p:spPr>
        <p:txBody>
          <a:bodyPr/>
          <a:lstStyle/>
          <a:p>
            <a:r>
              <a:rPr lang="en-US" sz="2800" dirty="0"/>
              <a:t>Principal Components from PCA of Multiple Sequence Alignment Discretely Separate Most Fluorescent Proteins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EEEEB3-FC08-3235-42E5-894350F5CE97}"/>
              </a:ext>
            </a:extLst>
          </p:cNvPr>
          <p:cNvGrpSpPr/>
          <p:nvPr/>
        </p:nvGrpSpPr>
        <p:grpSpPr>
          <a:xfrm>
            <a:off x="259006" y="3055942"/>
            <a:ext cx="11673987" cy="3503115"/>
            <a:chOff x="370572" y="2109754"/>
            <a:chExt cx="11673987" cy="3503115"/>
          </a:xfrm>
        </p:grpSpPr>
        <p:pic>
          <p:nvPicPr>
            <p:cNvPr id="5" name="Picture 4" descr="A graph with a dotted line&#10;&#10;Description automatically generated">
              <a:extLst>
                <a:ext uri="{FF2B5EF4-FFF2-40B4-BE49-F238E27FC236}">
                  <a16:creationId xmlns:a16="http://schemas.microsoft.com/office/drawing/2014/main" id="{E6530378-FD06-AEC9-E92D-C557D92E1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08"/>
            <a:stretch/>
          </p:blipFill>
          <p:spPr>
            <a:xfrm>
              <a:off x="370572" y="2109754"/>
              <a:ext cx="4774536" cy="3485515"/>
            </a:xfrm>
            <a:prstGeom prst="rect">
              <a:avLst/>
            </a:prstGeom>
          </p:spPr>
        </p:pic>
        <p:pic>
          <p:nvPicPr>
            <p:cNvPr id="6" name="Picture 5" descr="A graph of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E84F3B65-3EAF-364D-5616-B47F43665A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991"/>
            <a:stretch/>
          </p:blipFill>
          <p:spPr>
            <a:xfrm>
              <a:off x="5145108" y="2129005"/>
              <a:ext cx="6899451" cy="348386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B85BE-457D-0302-C693-29318DDDB1A1}"/>
                </a:ext>
              </a:extLst>
            </p:cNvPr>
            <p:cNvSpPr/>
            <p:nvPr/>
          </p:nvSpPr>
          <p:spPr>
            <a:xfrm>
              <a:off x="7641931" y="2252892"/>
              <a:ext cx="382044" cy="38204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456219-B519-ED46-2CA4-63AEE4035E2D}"/>
                </a:ext>
              </a:extLst>
            </p:cNvPr>
            <p:cNvSpPr/>
            <p:nvPr/>
          </p:nvSpPr>
          <p:spPr>
            <a:xfrm>
              <a:off x="5596013" y="5033669"/>
              <a:ext cx="204592" cy="2087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4D8743F1-5AD6-BA5A-5F66-66EC78238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2" r="63340" b="6746"/>
          <a:stretch/>
        </p:blipFill>
        <p:spPr bwMode="auto">
          <a:xfrm>
            <a:off x="457200" y="1559874"/>
            <a:ext cx="1863523" cy="139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993D890-3C82-01AE-44E2-ED7FB0290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0"/>
          <a:stretch/>
        </p:blipFill>
        <p:spPr bwMode="auto">
          <a:xfrm>
            <a:off x="5303373" y="1459469"/>
            <a:ext cx="1586015" cy="15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DE4158-8BA5-959F-93F6-9815CE69F469}"/>
              </a:ext>
            </a:extLst>
          </p:cNvPr>
          <p:cNvSpPr txBox="1"/>
          <p:nvPr/>
        </p:nvSpPr>
        <p:spPr>
          <a:xfrm>
            <a:off x="6889007" y="1996096"/>
            <a:ext cx="351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PC36 and PC14 had the greatest spearman correlation with fluorescent measurements</a:t>
            </a:r>
          </a:p>
        </p:txBody>
      </p:sp>
    </p:spTree>
    <p:extLst>
      <p:ext uri="{BB962C8B-B14F-4D97-AF65-F5344CB8AC3E}">
        <p14:creationId xmlns:p14="http://schemas.microsoft.com/office/powerpoint/2010/main" val="143000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12DED8-B901-FC49-56DC-C098A19C0D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97437"/>
            <a:ext cx="10896600" cy="821763"/>
          </a:xfrm>
        </p:spPr>
        <p:txBody>
          <a:bodyPr/>
          <a:lstStyle/>
          <a:p>
            <a:r>
              <a:rPr lang="en-US" sz="2800" dirty="0">
                <a:effectLst/>
                <a:latin typeface="ArialMT"/>
              </a:rPr>
              <a:t>Interpreting the contribution of amino acid positions to principal components may prove meaningful for protein design </a:t>
            </a:r>
            <a:endParaRPr lang="en-US" sz="4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3B03C3-BAA3-5C73-C0BD-F24AF1410C55}"/>
              </a:ext>
            </a:extLst>
          </p:cNvPr>
          <p:cNvGrpSpPr/>
          <p:nvPr/>
        </p:nvGrpSpPr>
        <p:grpSpPr>
          <a:xfrm>
            <a:off x="714127" y="2319944"/>
            <a:ext cx="10763745" cy="2500860"/>
            <a:chOff x="844816" y="2349761"/>
            <a:chExt cx="10763745" cy="25008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D95AF5-049A-BE7A-567E-3F13F7B4CBFC}"/>
                </a:ext>
              </a:extLst>
            </p:cNvPr>
            <p:cNvGrpSpPr/>
            <p:nvPr/>
          </p:nvGrpSpPr>
          <p:grpSpPr>
            <a:xfrm>
              <a:off x="5139404" y="2830607"/>
              <a:ext cx="6469157" cy="2020014"/>
              <a:chOff x="3847318" y="3067271"/>
              <a:chExt cx="6469157" cy="2020014"/>
            </a:xfrm>
          </p:grpSpPr>
          <p:pic>
            <p:nvPicPr>
              <p:cNvPr id="4" name="Picture 3" descr="A graph of a graph showing different types of molecules&#10;&#10;Description automatically generated with medium confidence">
                <a:extLst>
                  <a:ext uri="{FF2B5EF4-FFF2-40B4-BE49-F238E27FC236}">
                    <a16:creationId xmlns:a16="http://schemas.microsoft.com/office/drawing/2014/main" id="{25EAF043-CFC7-AB29-1AB6-FF1573252C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390"/>
              <a:stretch/>
            </p:blipFill>
            <p:spPr bwMode="auto">
              <a:xfrm>
                <a:off x="3847318" y="3075605"/>
                <a:ext cx="6082687" cy="201168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 descr="A graph of a graph showing different types of molecules&#10;&#10;Description automatically generated with medium confidence">
                <a:extLst>
                  <a:ext uri="{FF2B5EF4-FFF2-40B4-BE49-F238E27FC236}">
                    <a16:creationId xmlns:a16="http://schemas.microsoft.com/office/drawing/2014/main" id="{36BC33F8-0537-57E8-6D55-C967E5E8E2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422" r="10577"/>
              <a:stretch/>
            </p:blipFill>
            <p:spPr bwMode="auto">
              <a:xfrm>
                <a:off x="9939070" y="3067271"/>
                <a:ext cx="377405" cy="201168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5" name="Picture 4" descr="A table with numbers and letters&#10;&#10;Description automatically generated">
              <a:extLst>
                <a:ext uri="{FF2B5EF4-FFF2-40B4-BE49-F238E27FC236}">
                  <a16:creationId xmlns:a16="http://schemas.microsoft.com/office/drawing/2014/main" id="{A59C59C0-9C5E-3941-6784-E78043FC1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590"/>
            <a:stretch/>
          </p:blipFill>
          <p:spPr bwMode="auto">
            <a:xfrm>
              <a:off x="1134962" y="3075605"/>
              <a:ext cx="3609596" cy="153001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9F823D-322A-5FFF-E21C-7CC321978D7F}"/>
                </a:ext>
              </a:extLst>
            </p:cNvPr>
            <p:cNvSpPr txBox="1"/>
            <p:nvPr/>
          </p:nvSpPr>
          <p:spPr>
            <a:xfrm>
              <a:off x="844816" y="2349761"/>
              <a:ext cx="4189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Amino Acid Positions Contributing the Most to Correlated Principal Components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27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77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2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8DD3CE"/>
      </a:accent2>
      <a:accent3>
        <a:srgbClr val="FCCB51"/>
      </a:accent3>
      <a:accent4>
        <a:srgbClr val="ADADAD"/>
      </a:accent4>
      <a:accent5>
        <a:srgbClr val="006992"/>
      </a:accent5>
      <a:accent6>
        <a:srgbClr val="432E4F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PT_Template" id="{4AA8D94E-A47C-6049-BF21-A675BD7FD859}" vid="{4A285A15-6E0B-394E-81B5-9929B627DA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126</Words>
  <Application>Microsoft Macintosh PowerPoint</Application>
  <PresentationFormat>Widescreen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Lane Blalock</dc:creator>
  <cp:lastModifiedBy>Nathaniel Lane Blalock</cp:lastModifiedBy>
  <cp:revision>10</cp:revision>
  <dcterms:created xsi:type="dcterms:W3CDTF">2023-12-12T02:24:29Z</dcterms:created>
  <dcterms:modified xsi:type="dcterms:W3CDTF">2023-12-14T02:50:39Z</dcterms:modified>
</cp:coreProperties>
</file>