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9894834-AA0B-4451-9EC1-B42883C6F0B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AEB29F2-AC3A-4307-916D-235699000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5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4834-AA0B-4451-9EC1-B42883C6F0B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29F2-AC3A-4307-916D-235699000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8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4834-AA0B-4451-9EC1-B42883C6F0B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29F2-AC3A-4307-916D-235699000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40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4834-AA0B-4451-9EC1-B42883C6F0B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29F2-AC3A-4307-916D-23569900033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3313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4834-AA0B-4451-9EC1-B42883C6F0B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29F2-AC3A-4307-916D-235699000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87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4834-AA0B-4451-9EC1-B42883C6F0B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29F2-AC3A-4307-916D-235699000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15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4834-AA0B-4451-9EC1-B42883C6F0B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29F2-AC3A-4307-916D-235699000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39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4834-AA0B-4451-9EC1-B42883C6F0B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29F2-AC3A-4307-916D-235699000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56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4834-AA0B-4451-9EC1-B42883C6F0B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29F2-AC3A-4307-916D-235699000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4834-AA0B-4451-9EC1-B42883C6F0B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29F2-AC3A-4307-916D-235699000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73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4834-AA0B-4451-9EC1-B42883C6F0B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29F2-AC3A-4307-916D-235699000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6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4834-AA0B-4451-9EC1-B42883C6F0B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29F2-AC3A-4307-916D-235699000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4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4834-AA0B-4451-9EC1-B42883C6F0B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29F2-AC3A-4307-916D-235699000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0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4834-AA0B-4451-9EC1-B42883C6F0B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29F2-AC3A-4307-916D-235699000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4834-AA0B-4451-9EC1-B42883C6F0B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29F2-AC3A-4307-916D-235699000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6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4834-AA0B-4451-9EC1-B42883C6F0B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29F2-AC3A-4307-916D-235699000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82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4834-AA0B-4451-9EC1-B42883C6F0B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29F2-AC3A-4307-916D-235699000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3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94834-AA0B-4451-9EC1-B42883C6F0B3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B29F2-AC3A-4307-916D-235699000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11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sr.lanl.gov/data/cyber1/" TargetMode="External"/><Relationship Id="rId2" Type="http://schemas.openxmlformats.org/officeDocument/2006/relationships/hyperlink" Target="https://github.com/nblase22/CyberSecDat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968B-AEFD-4ABB-92A9-6EAB148366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Authentication – Binary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1672CD-296B-48CA-9441-EBDF958A55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Nathan Blase</a:t>
            </a:r>
          </a:p>
        </p:txBody>
      </p:sp>
    </p:spTree>
    <p:extLst>
      <p:ext uri="{BB962C8B-B14F-4D97-AF65-F5344CB8AC3E}">
        <p14:creationId xmlns:p14="http://schemas.microsoft.com/office/powerpoint/2010/main" val="36468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6DA8E-8CBC-4893-B6B0-58031054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CF6C7-4ADD-4143-B8A7-3657423FC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Idea – Utilize a neural network to predict the success or failure of a logon attempt based on data found in the auth.txt.gz file.</a:t>
            </a:r>
          </a:p>
          <a:p>
            <a:r>
              <a:rPr lang="en-US" dirty="0"/>
              <a:t>Language – Python 3</a:t>
            </a:r>
          </a:p>
          <a:p>
            <a:r>
              <a:rPr lang="en-US" dirty="0"/>
              <a:t>Tools:</a:t>
            </a:r>
          </a:p>
          <a:p>
            <a:pPr lvl="1"/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 err="1"/>
              <a:t>SciKitLearn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Tensorflow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7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0FFC-6B35-4BE6-AD3A-0091DD92E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DF7DE-2891-4E39-9389-7F16BA5D8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to memory constraints, the auth.txt.gz was split using the </a:t>
            </a:r>
            <a:r>
              <a:rPr lang="en-US" dirty="0" err="1"/>
              <a:t>unix</a:t>
            </a:r>
            <a:r>
              <a:rPr lang="en-US" dirty="0"/>
              <a:t> command line into 3 datasets:</a:t>
            </a:r>
          </a:p>
          <a:p>
            <a:pPr lvl="1"/>
            <a:r>
              <a:rPr lang="en-US" dirty="0"/>
              <a:t>Auth10k.csv – The first 10,000 rows of data from auth.txt.gz</a:t>
            </a:r>
          </a:p>
          <a:p>
            <a:pPr lvl="1"/>
            <a:r>
              <a:rPr lang="en-US" dirty="0"/>
              <a:t>Auth50k.csv – The first 50,000 rows of data from auth.txt.gz</a:t>
            </a:r>
          </a:p>
          <a:p>
            <a:pPr lvl="1"/>
            <a:r>
              <a:rPr lang="en-US" dirty="0"/>
              <a:t>Auth100k.csv – The first 100,000 rows of data from auth.txt.gz</a:t>
            </a:r>
          </a:p>
          <a:p>
            <a:r>
              <a:rPr lang="en-US" dirty="0"/>
              <a:t>These splits were used to test the limits of the computer. Auth100k.csv was used to create the final model as it provided the largest useable dataset</a:t>
            </a:r>
          </a:p>
        </p:txBody>
      </p:sp>
    </p:spTree>
    <p:extLst>
      <p:ext uri="{BB962C8B-B14F-4D97-AF65-F5344CB8AC3E}">
        <p14:creationId xmlns:p14="http://schemas.microsoft.com/office/powerpoint/2010/main" val="238061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9DE0F-48A4-457A-89FF-C017EA51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44BA8-0BB2-4228-B923-1240C1804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After some thought towards what may influence a successful login, as well as a few test runs, the number of columns was limited to </a:t>
            </a:r>
            <a:r>
              <a:rPr lang="en-US" dirty="0" err="1"/>
              <a:t>SourceUserDomain</a:t>
            </a:r>
            <a:r>
              <a:rPr lang="en-US" dirty="0"/>
              <a:t>, </a:t>
            </a:r>
            <a:r>
              <a:rPr lang="en-US" dirty="0" err="1"/>
              <a:t>LogonType</a:t>
            </a:r>
            <a:r>
              <a:rPr lang="en-US" dirty="0"/>
              <a:t>, </a:t>
            </a:r>
            <a:r>
              <a:rPr lang="en-US" dirty="0" err="1"/>
              <a:t>AuthOrientation</a:t>
            </a:r>
            <a:r>
              <a:rPr lang="en-US" dirty="0"/>
              <a:t>, and </a:t>
            </a:r>
            <a:r>
              <a:rPr lang="en-US" dirty="0" err="1"/>
              <a:t>SuccessFailure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Source user domain because certain users may fail more than others, especially if they are an outside entity attempting to login</a:t>
            </a:r>
          </a:p>
          <a:p>
            <a:pPr lvl="1"/>
            <a:r>
              <a:rPr lang="en-US" dirty="0" err="1"/>
              <a:t>LogonType</a:t>
            </a:r>
            <a:r>
              <a:rPr lang="en-US" dirty="0"/>
              <a:t> because certain types of logon may influence success or failure, or hint again at outside entities</a:t>
            </a:r>
          </a:p>
          <a:p>
            <a:pPr lvl="1"/>
            <a:r>
              <a:rPr lang="en-US" dirty="0" err="1"/>
              <a:t>AuthOrientation</a:t>
            </a:r>
            <a:r>
              <a:rPr lang="en-US" dirty="0"/>
              <a:t> because certain types of Logins may have a greater success rate</a:t>
            </a:r>
          </a:p>
          <a:p>
            <a:pPr lvl="1"/>
            <a:r>
              <a:rPr lang="en-US" dirty="0" err="1"/>
              <a:t>SuccessFailure</a:t>
            </a:r>
            <a:r>
              <a:rPr lang="en-US" dirty="0"/>
              <a:t> because that is what the model attempts to classify</a:t>
            </a:r>
          </a:p>
        </p:txBody>
      </p:sp>
    </p:spTree>
    <p:extLst>
      <p:ext uri="{BB962C8B-B14F-4D97-AF65-F5344CB8AC3E}">
        <p14:creationId xmlns:p14="http://schemas.microsoft.com/office/powerpoint/2010/main" val="1570710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C59C3-584F-47CF-8736-C78E904A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FBDFE-B756-4F5A-B0CE-012D7F89C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was then split into test and train sets using </a:t>
            </a:r>
            <a:r>
              <a:rPr lang="en-US" dirty="0" err="1"/>
              <a:t>sklearn’s</a:t>
            </a:r>
            <a:r>
              <a:rPr lang="en-US" dirty="0"/>
              <a:t> </a:t>
            </a:r>
            <a:r>
              <a:rPr lang="en-US" dirty="0" err="1"/>
              <a:t>train_test_split</a:t>
            </a:r>
            <a:endParaRPr lang="en-US" dirty="0"/>
          </a:p>
          <a:p>
            <a:r>
              <a:rPr lang="en-US" dirty="0"/>
              <a:t>Finally, the data was transformed using natural language processing to be used in the neural network</a:t>
            </a:r>
          </a:p>
          <a:p>
            <a:r>
              <a:rPr lang="en-US" dirty="0"/>
              <a:t>All columns except for </a:t>
            </a:r>
            <a:r>
              <a:rPr lang="en-US" dirty="0" err="1"/>
              <a:t>SuccessFailure</a:t>
            </a:r>
            <a:r>
              <a:rPr lang="en-US" dirty="0"/>
              <a:t> were concatenated and then run through </a:t>
            </a:r>
            <a:r>
              <a:rPr lang="en-US" dirty="0" err="1"/>
              <a:t>CountVectorizer</a:t>
            </a:r>
            <a:r>
              <a:rPr lang="en-US" dirty="0"/>
              <a:t>() from </a:t>
            </a:r>
            <a:r>
              <a:rPr lang="en-US" dirty="0" err="1"/>
              <a:t>sklearn</a:t>
            </a:r>
            <a:endParaRPr lang="en-US" dirty="0"/>
          </a:p>
          <a:p>
            <a:r>
              <a:rPr lang="en-US" dirty="0"/>
              <a:t>One-hot encoding was used on </a:t>
            </a:r>
            <a:r>
              <a:rPr lang="en-US" dirty="0" err="1"/>
              <a:t>SuccessFailure</a:t>
            </a:r>
            <a:r>
              <a:rPr lang="en-US" dirty="0"/>
              <a:t> through </a:t>
            </a:r>
            <a:r>
              <a:rPr lang="en-US" dirty="0" err="1"/>
              <a:t>sklearn’s</a:t>
            </a:r>
            <a:r>
              <a:rPr lang="en-US" dirty="0"/>
              <a:t> </a:t>
            </a:r>
            <a:r>
              <a:rPr lang="en-US" dirty="0" err="1"/>
              <a:t>LabelEncoder</a:t>
            </a:r>
            <a:r>
              <a:rPr lang="en-US" dirty="0"/>
              <a:t> and </a:t>
            </a:r>
            <a:r>
              <a:rPr lang="en-US" dirty="0" err="1"/>
              <a:t>keras</a:t>
            </a:r>
            <a:r>
              <a:rPr lang="en-US" dirty="0"/>
              <a:t>’ </a:t>
            </a:r>
            <a:r>
              <a:rPr lang="en-US" dirty="0" err="1"/>
              <a:t>to_categorical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736030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59D50-1180-4092-82C0-FDA751F9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51201-CC40-4939-BC89-E0C3E5FCB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is a neural network having 1 hidden layer.</a:t>
            </a:r>
          </a:p>
          <a:p>
            <a:pPr lvl="1"/>
            <a:r>
              <a:rPr lang="en-US" dirty="0"/>
              <a:t>Hidden layer has 100 nodes</a:t>
            </a:r>
          </a:p>
          <a:p>
            <a:pPr lvl="1"/>
            <a:r>
              <a:rPr lang="en-US" dirty="0"/>
              <a:t>Model was trained over 10 epochs</a:t>
            </a:r>
          </a:p>
          <a:p>
            <a:pPr lvl="1"/>
            <a:r>
              <a:rPr lang="en-US" dirty="0"/>
              <a:t>Model created using the </a:t>
            </a: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/>
              <a:t>Sequentional</a:t>
            </a:r>
            <a:r>
              <a:rPr lang="en-US" dirty="0"/>
              <a:t> model and Dense layers</a:t>
            </a:r>
          </a:p>
          <a:p>
            <a:r>
              <a:rPr lang="en-US" dirty="0"/>
              <a:t>After running the test data, the model was found to have an r2 value of .999</a:t>
            </a:r>
          </a:p>
        </p:txBody>
      </p:sp>
    </p:spTree>
    <p:extLst>
      <p:ext uri="{BB962C8B-B14F-4D97-AF65-F5344CB8AC3E}">
        <p14:creationId xmlns:p14="http://schemas.microsoft.com/office/powerpoint/2010/main" val="2175166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9241E-E3F8-4C5B-87B4-AE36A737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51A3C-9FFF-4C98-A4BD-B308366FB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 a service like AWS or Google Cloud Platform to train with larger dataset</a:t>
            </a:r>
          </a:p>
          <a:p>
            <a:r>
              <a:rPr lang="en-US" dirty="0"/>
              <a:t>Utilize rows beyond those used to create the model for further testing and confirmation of model’s efficacy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76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83EE-AF05-4196-94B3-B98D6C0D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21865-220A-4E84-AAFC-3B40FC6F7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Repository</a:t>
            </a:r>
            <a:endParaRPr lang="en-US" dirty="0"/>
          </a:p>
          <a:p>
            <a:r>
              <a:rPr lang="en-US" dirty="0">
                <a:hlinkClick r:id="rId3"/>
              </a:rPr>
              <a:t>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519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</TotalTime>
  <Words>406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Authentication – Binary Classification</vt:lpstr>
      <vt:lpstr>Methodology</vt:lpstr>
      <vt:lpstr>Data Preparation</vt:lpstr>
      <vt:lpstr>Data Preparation Cont.</vt:lpstr>
      <vt:lpstr>Data Preparation cont.</vt:lpstr>
      <vt:lpstr>The Model</vt:lpstr>
      <vt:lpstr>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Authentication – Binary Classification</dc:title>
  <dc:creator>Nathan Blase</dc:creator>
  <cp:lastModifiedBy>Nathan Blase</cp:lastModifiedBy>
  <cp:revision>6</cp:revision>
  <dcterms:created xsi:type="dcterms:W3CDTF">2018-03-08T22:09:21Z</dcterms:created>
  <dcterms:modified xsi:type="dcterms:W3CDTF">2018-03-08T22:38:03Z</dcterms:modified>
</cp:coreProperties>
</file>