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/>
    <p:restoredTop sz="94700"/>
  </p:normalViewPr>
  <p:slideViewPr>
    <p:cSldViewPr snapToGrid="0">
      <p:cViewPr varScale="1">
        <p:scale>
          <a:sx n="141" d="100"/>
          <a:sy n="14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9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4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8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9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2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D290EB-55C2-D748-92FF-B86ED18A6D98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FB889-687F-4A45-90B8-B5C05075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060B-E588-3C1D-5889-48925EE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Economics of Nuon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9B4F-9469-CC4E-3D9E-445D610A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4190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dirty="0"/>
              <a:t>Collateral Ratio = Collateral Amount User Must Deposit / Minted Nuon Amount</a:t>
            </a:r>
          </a:p>
          <a:p>
            <a:r>
              <a:rPr lang="en-US" sz="2000" dirty="0"/>
              <a:t>Liquidation Ratio = Truflation Peg Price + Peg Gap (DPR)</a:t>
            </a:r>
          </a:p>
          <a:p>
            <a:pPr lvl="1"/>
            <a:r>
              <a:rPr lang="en-US" sz="1600" dirty="0"/>
              <a:t>*DPR  = (Truflation Peg Price - Nuon Token Price)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</a:t>
            </a: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5454B-84E3-CF21-1FE9-CDF380B7235B}"/>
              </a:ext>
            </a:extLst>
          </p:cNvPr>
          <p:cNvSpPr txBox="1"/>
          <p:nvPr/>
        </p:nvSpPr>
        <p:spPr>
          <a:xfrm>
            <a:off x="3996648" y="4113658"/>
            <a:ext cx="609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if (Collateral Ratio </a:t>
            </a:r>
            <a:r>
              <a:rPr lang="en-US" sz="1800" b="1" dirty="0">
                <a:solidFill>
                  <a:schemeClr val="tx1"/>
                </a:solidFill>
                <a:latin typeface="Söhne Mono"/>
              </a:rPr>
              <a:t>&gt;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 Liquidation Ratio) {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 	continue;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 Mono"/>
              </a:rPr>
              <a:t>} 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 Mono"/>
              </a:rPr>
              <a:t>else if (Collateral Ratio &lt;= Liquidation Ratio) {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 Mono"/>
              </a:rPr>
              <a:t>            Liquidate the User’s Position;</a:t>
            </a:r>
          </a:p>
          <a:p>
            <a:pPr marL="457200" lvl="1" indent="0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 Mono"/>
              </a:rPr>
              <a:t>} </a:t>
            </a:r>
            <a:endParaRPr lang="en-US" sz="1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3E88-EE32-E0CC-58A2-143D4FF1401A}"/>
              </a:ext>
            </a:extLst>
          </p:cNvPr>
          <p:cNvSpPr txBox="1"/>
          <p:nvPr/>
        </p:nvSpPr>
        <p:spPr>
          <a:xfrm>
            <a:off x="1732908" y="4488090"/>
            <a:ext cx="359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3000" b="1" i="0" dirty="0">
                <a:solidFill>
                  <a:srgbClr val="FF0000"/>
                </a:solidFill>
                <a:effectLst/>
                <a:latin typeface="Söhne Mono"/>
              </a:rPr>
              <a:t>LR RISK -&gt;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C59-023F-1C44-2B4F-16694137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4" y="135088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1: Nuon Price &gt; Truflation Peg Price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86E2-4775-9AF9-03AE-1B4CBB6D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01310"/>
            <a:ext cx="10972801" cy="3813781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Cause: Nuon Token Price &gt; Peg Price				                                                      Nuon Price drops to Peg</a:t>
            </a:r>
          </a:p>
          <a:p>
            <a:r>
              <a:rPr lang="en-US" sz="2300" dirty="0"/>
              <a:t>Effects:</a:t>
            </a:r>
          </a:p>
          <a:p>
            <a:pPr marL="457200" lvl="1" indent="0">
              <a:buNone/>
            </a:pPr>
            <a:r>
              <a:rPr lang="en-US" sz="2100" dirty="0"/>
              <a:t>DPR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Ratio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Risk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Amount of collateral user must deposit goes DOWN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Users Incentive to Mint Nuon goes UP							                                 Supply of Nuon Increases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0909DF-B889-A746-7881-68A0FA0B1ED4}"/>
              </a:ext>
            </a:extLst>
          </p:cNvPr>
          <p:cNvCxnSpPr/>
          <p:nvPr/>
        </p:nvCxnSpPr>
        <p:spPr>
          <a:xfrm>
            <a:off x="2165131" y="3586655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68076-141F-8E92-DF8C-8197A7EEDD6D}"/>
              </a:ext>
            </a:extLst>
          </p:cNvPr>
          <p:cNvCxnSpPr/>
          <p:nvPr/>
        </p:nvCxnSpPr>
        <p:spPr>
          <a:xfrm>
            <a:off x="2165131" y="4182948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398AA-AF8A-24E2-A76E-CC739B08CF91}"/>
              </a:ext>
            </a:extLst>
          </p:cNvPr>
          <p:cNvCxnSpPr/>
          <p:nvPr/>
        </p:nvCxnSpPr>
        <p:spPr>
          <a:xfrm>
            <a:off x="2165131" y="4868917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BFD63-DFC1-D7B3-AD61-CBB6519D9E1F}"/>
              </a:ext>
            </a:extLst>
          </p:cNvPr>
          <p:cNvCxnSpPr/>
          <p:nvPr/>
        </p:nvCxnSpPr>
        <p:spPr>
          <a:xfrm>
            <a:off x="2165131" y="5518500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312E7-D164-A343-50DD-60870D728327}"/>
              </a:ext>
            </a:extLst>
          </p:cNvPr>
          <p:cNvCxnSpPr>
            <a:cxnSpLocks/>
          </p:cNvCxnSpPr>
          <p:nvPr/>
        </p:nvCxnSpPr>
        <p:spPr>
          <a:xfrm>
            <a:off x="4635062" y="5990897"/>
            <a:ext cx="433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98B1F-EEA5-D3D8-6C4F-ACB458022A61}"/>
              </a:ext>
            </a:extLst>
          </p:cNvPr>
          <p:cNvCxnSpPr>
            <a:cxnSpLocks/>
          </p:cNvCxnSpPr>
          <p:nvPr/>
        </p:nvCxnSpPr>
        <p:spPr>
          <a:xfrm flipV="1">
            <a:off x="9990082" y="2971791"/>
            <a:ext cx="0" cy="27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08B91A-852E-8C01-EFF3-56B9A4151D6A}"/>
              </a:ext>
            </a:extLst>
          </p:cNvPr>
          <p:cNvCxnSpPr>
            <a:cxnSpLocks/>
          </p:cNvCxnSpPr>
          <p:nvPr/>
        </p:nvCxnSpPr>
        <p:spPr>
          <a:xfrm flipH="1">
            <a:off x="4861711" y="2769476"/>
            <a:ext cx="410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C59-023F-1C44-2B4F-16694137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4" y="135088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Truflation Peg Price &gt; Nuon Price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86E2-4775-9AF9-03AE-1B4CBB6D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01310"/>
            <a:ext cx="10972801" cy="3813781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Cause: Peg Price &gt; Nuon Token Price				                                                   Nuon Price moves up to Peg</a:t>
            </a:r>
          </a:p>
          <a:p>
            <a:r>
              <a:rPr lang="en-US" sz="2300" dirty="0"/>
              <a:t>Effects:</a:t>
            </a:r>
          </a:p>
          <a:p>
            <a:pPr marL="457200" lvl="1" indent="0">
              <a:buNone/>
            </a:pPr>
            <a:r>
              <a:rPr lang="en-US" sz="2100" dirty="0"/>
              <a:t>DPR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Ratio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Liquidation Risk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Amount of collateral user must deposit goes UP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r>
              <a:rPr lang="en-US" sz="2100" dirty="0"/>
              <a:t>Users Incentive to 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</a:t>
            </a:r>
            <a:r>
              <a:rPr lang="en-US" sz="2100" dirty="0"/>
              <a:t> </a:t>
            </a:r>
            <a:r>
              <a:rPr lang="en-US" sz="2100" b="1" dirty="0"/>
              <a:t>Nuon</a:t>
            </a:r>
            <a:r>
              <a:rPr lang="en-US" sz="2100" dirty="0"/>
              <a:t> (Arbitrate       ?) goes UP							         Supply of Nuon Decreases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0909DF-B889-A746-7881-68A0FA0B1ED4}"/>
              </a:ext>
            </a:extLst>
          </p:cNvPr>
          <p:cNvCxnSpPr/>
          <p:nvPr/>
        </p:nvCxnSpPr>
        <p:spPr>
          <a:xfrm>
            <a:off x="2165131" y="3586655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68076-141F-8E92-DF8C-8197A7EEDD6D}"/>
              </a:ext>
            </a:extLst>
          </p:cNvPr>
          <p:cNvCxnSpPr/>
          <p:nvPr/>
        </p:nvCxnSpPr>
        <p:spPr>
          <a:xfrm>
            <a:off x="2165131" y="4182948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398AA-AF8A-24E2-A76E-CC739B08CF91}"/>
              </a:ext>
            </a:extLst>
          </p:cNvPr>
          <p:cNvCxnSpPr/>
          <p:nvPr/>
        </p:nvCxnSpPr>
        <p:spPr>
          <a:xfrm>
            <a:off x="2165131" y="4868917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BFD63-DFC1-D7B3-AD61-CBB6519D9E1F}"/>
              </a:ext>
            </a:extLst>
          </p:cNvPr>
          <p:cNvCxnSpPr/>
          <p:nvPr/>
        </p:nvCxnSpPr>
        <p:spPr>
          <a:xfrm>
            <a:off x="2165131" y="5518500"/>
            <a:ext cx="0" cy="3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312E7-D164-A343-50DD-60870D728327}"/>
              </a:ext>
            </a:extLst>
          </p:cNvPr>
          <p:cNvCxnSpPr>
            <a:cxnSpLocks/>
          </p:cNvCxnSpPr>
          <p:nvPr/>
        </p:nvCxnSpPr>
        <p:spPr>
          <a:xfrm>
            <a:off x="6096000" y="5990203"/>
            <a:ext cx="288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98B1F-EEA5-D3D8-6C4F-ACB458022A61}"/>
              </a:ext>
            </a:extLst>
          </p:cNvPr>
          <p:cNvCxnSpPr>
            <a:cxnSpLocks/>
          </p:cNvCxnSpPr>
          <p:nvPr/>
        </p:nvCxnSpPr>
        <p:spPr>
          <a:xfrm flipV="1">
            <a:off x="10370327" y="2971791"/>
            <a:ext cx="0" cy="27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08B91A-852E-8C01-EFF3-56B9A4151D6A}"/>
              </a:ext>
            </a:extLst>
          </p:cNvPr>
          <p:cNvCxnSpPr>
            <a:cxnSpLocks/>
          </p:cNvCxnSpPr>
          <p:nvPr/>
        </p:nvCxnSpPr>
        <p:spPr>
          <a:xfrm flipH="1">
            <a:off x="4779603" y="2769476"/>
            <a:ext cx="394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34835C-7F88-5374-2629-99495EC7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3" y="5857072"/>
            <a:ext cx="332856" cy="2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{00BD317D-671E-AD41-837E-B697CACB259A}tf10001064</Template>
  <TotalTime>44</TotalTime>
  <Words>214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Söhne Mono</vt:lpstr>
      <vt:lpstr>Organic</vt:lpstr>
      <vt:lpstr>Economics of Nuon</vt:lpstr>
      <vt:lpstr>Scenario 1: Nuon Price &gt; Truflation Peg Price </vt:lpstr>
      <vt:lpstr>Scenario 2: Truflation Peg Price &gt; Nuon Price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Blickman</dc:creator>
  <cp:lastModifiedBy>Nelson Blickman</cp:lastModifiedBy>
  <cp:revision>37</cp:revision>
  <dcterms:created xsi:type="dcterms:W3CDTF">2023-10-26T15:49:00Z</dcterms:created>
  <dcterms:modified xsi:type="dcterms:W3CDTF">2023-11-02T21:19:13Z</dcterms:modified>
</cp:coreProperties>
</file>