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9426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members: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Nitin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jain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mritunjay</a:t>
            </a:r>
            <a:r>
              <a:rPr lang="en-IN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singh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28F-5F09-FE26-7F63-600E96AC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CF633-9874-1E39-F5BE-B06CA6F1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recent years, the loan application have been increased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month of oct, </a:t>
            </a:r>
            <a:r>
              <a:rPr lang="en-US" dirty="0" err="1"/>
              <a:t>nov</a:t>
            </a:r>
            <a:r>
              <a:rPr lang="en-US" dirty="0"/>
              <a:t> and dec most of the loans are being issued.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This is due to decrease in the interest 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are more applicant who took 36 months duration loan as compared to 60 months.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Most of the applicants belongs to grade A and 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subgrade same as most of the applicants belong to Grade A and B.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Most of the applicants are from NY and CA.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46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28F-5F09-FE26-7F63-600E96AC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Segmented Analysis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35A93F9-7485-F946-750B-B1813D06B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862138"/>
            <a:ext cx="11220450" cy="380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2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28F-5F09-FE26-7F63-600E96AC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Segmented Analysis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CEA18E25-BBC5-7BA1-61F1-D38397752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185696"/>
            <a:ext cx="1122045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43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28F-5F09-FE26-7F63-600E96AC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Segmented Analysis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F824C04-0F68-0BBE-FA2D-154A8C226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862138"/>
            <a:ext cx="11220450" cy="417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25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28F-5F09-FE26-7F63-600E96AC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Segmented Analysis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74DE676-E74C-6656-59FA-ECD43EC91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" y="2254024"/>
            <a:ext cx="112204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552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28F-5F09-FE26-7F63-600E96AC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Segmented Analysis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2B75ED8-9274-1337-DD23-D03270B4C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862138"/>
            <a:ext cx="11144250" cy="377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683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28F-5F09-FE26-7F63-600E96AC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Segmented Analysis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32D3C41-86B3-1EA5-AC32-50A670D96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90" y="2124075"/>
            <a:ext cx="5508560" cy="393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82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28F-5F09-FE26-7F63-600E96AC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Segmented Analysis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BCB6958-5CBF-5B85-1AC0-DD4EB5D2A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943100"/>
            <a:ext cx="11144250" cy="440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123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28F-5F09-FE26-7F63-600E96AC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Segmented Analysis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0D5D171-FA5C-9FFC-9438-781C52F66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" y="2164703"/>
            <a:ext cx="11058525" cy="348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54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28F-5F09-FE26-7F63-600E96AC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Segmented Analysis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0D5D171-FA5C-9FFC-9438-781C52F66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" y="2164703"/>
            <a:ext cx="11058525" cy="348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08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F124-D908-60C2-354C-246105BB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C930-58ED-30D8-CD6A-35CDDE230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276736" cy="4180632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In this case study, you will use EDA to understand how </a:t>
            </a:r>
            <a:r>
              <a:rPr lang="en-US" sz="1800" b="1" i="0" dirty="0">
                <a:solidFill>
                  <a:srgbClr val="091E42"/>
                </a:solidFill>
                <a:effectLst/>
                <a:latin typeface="freight-text-pro"/>
              </a:rPr>
              <a:t>consumer attributes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 and </a:t>
            </a:r>
            <a:r>
              <a:rPr lang="en-US" sz="1800" b="1" i="0" dirty="0">
                <a:solidFill>
                  <a:srgbClr val="091E42"/>
                </a:solidFill>
                <a:effectLst/>
                <a:latin typeface="freight-text-pro"/>
              </a:rPr>
              <a:t>loan attributes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 influence the tendency of default.</a:t>
            </a:r>
          </a:p>
          <a:p>
            <a:pPr marL="0" indent="0" algn="l" rtl="0">
              <a:buNone/>
            </a:pP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 If the company approves the loan, there are 3 possible scenarios described below else it will be rejected:</a:t>
            </a:r>
          </a:p>
          <a:p>
            <a:pPr marL="0" indent="0" algn="l" rtl="0">
              <a:buNone/>
            </a:pPr>
            <a:endParaRPr lang="en-US" sz="1800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pPr marL="742950" lvl="1" indent="-285750" algn="l" rtl="0">
              <a:buFont typeface="+mj-lt"/>
              <a:buAutoNum type="arabicPeriod"/>
            </a:pPr>
            <a:r>
              <a:rPr lang="en-US" sz="1800" b="1" i="0" dirty="0">
                <a:solidFill>
                  <a:srgbClr val="091E42"/>
                </a:solidFill>
                <a:effectLst/>
                <a:latin typeface="freight-text-pro"/>
              </a:rPr>
              <a:t>Fully paid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: Applicant has fully paid the loan (the principal and the interest rate)</a:t>
            </a:r>
          </a:p>
          <a:p>
            <a:pPr marL="742950" lvl="1" indent="-285750" algn="l" rtl="0">
              <a:buFont typeface="+mj-lt"/>
              <a:buAutoNum type="arabicPeriod"/>
            </a:pPr>
            <a:r>
              <a:rPr lang="en-US" sz="1800" b="1" i="0" dirty="0">
                <a:solidFill>
                  <a:srgbClr val="091E42"/>
                </a:solidFill>
                <a:effectLst/>
                <a:latin typeface="freight-text-pro"/>
              </a:rPr>
              <a:t>Current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: Applicant is in the process of paying the instalments, i.e., the tenure of the loan is not yet completed. These candidates are not labelled as 'defaulted'.</a:t>
            </a:r>
          </a:p>
          <a:p>
            <a:pPr marL="742950" lvl="1" indent="-285750" algn="l" rtl="0">
              <a:buFont typeface="+mj-lt"/>
              <a:buAutoNum type="arabicPeriod"/>
            </a:pPr>
            <a:r>
              <a:rPr lang="en-US" sz="1800" b="1" i="0" dirty="0">
                <a:solidFill>
                  <a:srgbClr val="091E42"/>
                </a:solidFill>
                <a:effectLst/>
                <a:latin typeface="freight-text-pro"/>
              </a:rPr>
              <a:t>Charged-off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: Applicant has not paid the instalments in due time for a long period of time, i.e., he/she has </a:t>
            </a:r>
            <a:r>
              <a:rPr lang="en-US" sz="1800" b="1" i="0" dirty="0">
                <a:solidFill>
                  <a:srgbClr val="091E42"/>
                </a:solidFill>
                <a:effectLst/>
                <a:latin typeface="freight-text-pro"/>
              </a:rPr>
              <a:t>defaulted 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on the loan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439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28F-5F09-FE26-7F63-600E96AC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CF633-9874-1E39-F5BE-B06CA6F1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Most of the loan applicants are having MORTGAGE homeownership.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Most of the borrower have sourced.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Most of the loan amount is for Small business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More applicants who got loan approved are of 10yrs, so less age is the factor to get loan rejected.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More amount of loan is disbursed in year 2011 and in the last three months of the year.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DTI is high 60 months tenure</a:t>
            </a:r>
          </a:p>
        </p:txBody>
      </p:sp>
    </p:spTree>
    <p:extLst>
      <p:ext uri="{BB962C8B-B14F-4D97-AF65-F5344CB8AC3E}">
        <p14:creationId xmlns:p14="http://schemas.microsoft.com/office/powerpoint/2010/main" val="143662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28F-5F09-FE26-7F63-600E96AC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Bivariate Analysis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150F932-114D-721A-FF20-F7DBE85F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74105"/>
            <a:ext cx="11220450" cy="39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30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28F-5F09-FE26-7F63-600E96AC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Bivariate Analysis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203F01A-5A5D-6A62-07A4-843260003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" y="1990725"/>
            <a:ext cx="11144250" cy="387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039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28F-5F09-FE26-7F63-600E96AC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Bivariate Analysis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9729DC8-C030-8778-E19A-C508B4472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699" y="1899285"/>
            <a:ext cx="7929562" cy="426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70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28F-5F09-FE26-7F63-600E96AC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CF633-9874-1E39-F5BE-B06CA6F1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More proportion of borrowers defaulted loan in 60 months.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Borrowers with higher employment lengths and took more loan amounts got more default rate.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interest rate </a:t>
            </a:r>
            <a:r>
              <a:rPr lang="en-US" dirty="0" err="1"/>
              <a:t>iS</a:t>
            </a:r>
            <a:r>
              <a:rPr lang="en-US" dirty="0"/>
              <a:t> POSITIVELY correlated with default rate.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Charged-off are higher for </a:t>
            </a:r>
            <a:r>
              <a:rPr lang="en-US" dirty="0" err="1"/>
              <a:t>small_business</a:t>
            </a:r>
            <a:r>
              <a:rPr lang="en-US" dirty="0"/>
              <a:t> </a:t>
            </a:r>
            <a:r>
              <a:rPr lang="en-US" dirty="0" err="1"/>
              <a:t>comparitively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public derogatory records correlated with public bankruptcies records.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Interest rates are high for people with high </a:t>
            </a:r>
            <a:r>
              <a:rPr lang="en-US" dirty="0" err="1"/>
              <a:t>revol</a:t>
            </a:r>
            <a:r>
              <a:rPr lang="en-US" dirty="0"/>
              <a:t> </a:t>
            </a:r>
            <a:r>
              <a:rPr lang="en-US" dirty="0" err="1"/>
              <a:t>utilisation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62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ADE9-D3CC-4A93-FEB7-A019F349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for categorical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FF5E5C-3589-5DA1-8809-93F463AD0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24" y="2059833"/>
            <a:ext cx="48863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6C0B91F-67B2-960E-1C42-DD8E643890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059833"/>
            <a:ext cx="4648877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78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28F-5F09-FE26-7F63-600E96AC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for categorical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3E4F13-E8F9-214C-3B20-BBC3121832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08" y="2154043"/>
            <a:ext cx="4740255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901E1CC-48E0-F6C0-60BC-A30423C35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8" y="2108200"/>
            <a:ext cx="494347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67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28F-5F09-FE26-7F63-600E96AC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CF633-9874-1E39-F5BE-B06CA6F1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Most of the loan application are completed.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Most of the application have not verified their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Most of the application have home ownership as rented.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Most of the loan applicant are taking loan for the purpose of debt consolidation and least for the renewable energy.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78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28F-5F09-FE26-7F63-600E96AC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for numerical data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22B491-A7F6-1F5F-9C8C-06C51CA8B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76" y="2108201"/>
            <a:ext cx="48387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B654035-ADD4-66D6-7BF2-A46521C9CD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108201"/>
            <a:ext cx="5050482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81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28F-5F09-FE26-7F63-600E96AC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for numerical data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45E17D2-D5DA-31EB-52DE-39C6B058F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50189"/>
            <a:ext cx="48863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0E827D6-32D3-FE23-9D76-A29306A4CE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605" y="2184320"/>
            <a:ext cx="5186247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20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28F-5F09-FE26-7F63-600E96AC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for numerical data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AAE1CF8-6C84-A761-4999-375D21F28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197945"/>
            <a:ext cx="7781924" cy="404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9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28F-5F09-FE26-7F63-600E96AC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for numerical data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C900FD4-3364-4703-1253-2C382D61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2004527"/>
            <a:ext cx="8362949" cy="413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64688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{36B52FF6-9810-4B3E-98ED-E34EB1396F4A}tf56160789_win32</Template>
  <TotalTime>27</TotalTime>
  <Words>487</Words>
  <Application>Microsoft Office PowerPoint</Application>
  <PresentationFormat>Widescreen</PresentationFormat>
  <Paragraphs>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Bookman Old Style</vt:lpstr>
      <vt:lpstr>Calibri</vt:lpstr>
      <vt:lpstr>Franklin Gothic Book</vt:lpstr>
      <vt:lpstr>freight-text-pro</vt:lpstr>
      <vt:lpstr>1_RetrospectVTI</vt:lpstr>
      <vt:lpstr>Lending Club Case Study</vt:lpstr>
      <vt:lpstr>Problem Statement</vt:lpstr>
      <vt:lpstr>Analysis for categorical data</vt:lpstr>
      <vt:lpstr>Analysis for categorical data</vt:lpstr>
      <vt:lpstr>Observation</vt:lpstr>
      <vt:lpstr>Analysis for numerical data</vt:lpstr>
      <vt:lpstr>Analysis for numerical data</vt:lpstr>
      <vt:lpstr>Analysis for numerical data</vt:lpstr>
      <vt:lpstr>Analysis for numerical data</vt:lpstr>
      <vt:lpstr>Observation</vt:lpstr>
      <vt:lpstr>Segmented Analysis</vt:lpstr>
      <vt:lpstr>Segmented Analysis</vt:lpstr>
      <vt:lpstr>Segmented Analysis</vt:lpstr>
      <vt:lpstr>Segmented Analysis</vt:lpstr>
      <vt:lpstr>Segmented Analysis</vt:lpstr>
      <vt:lpstr>Segmented Analysis</vt:lpstr>
      <vt:lpstr>Segmented Analysis</vt:lpstr>
      <vt:lpstr>Segmented Analysis</vt:lpstr>
      <vt:lpstr>Segmented Analysis</vt:lpstr>
      <vt:lpstr>Observation</vt:lpstr>
      <vt:lpstr>Bivariate Analysis</vt:lpstr>
      <vt:lpstr>Bivariate Analysis</vt:lpstr>
      <vt:lpstr>Bivariate Analysis</vt:lpstr>
      <vt:lpstr>Observation</vt:lpstr>
      <vt:lpstr>Your best quote that reflects your approach… “It’s one small step for man, one giant leap for mankind.”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NITIN JAIN</dc:creator>
  <cp:lastModifiedBy>NITIN JAIN</cp:lastModifiedBy>
  <cp:revision>1</cp:revision>
  <dcterms:created xsi:type="dcterms:W3CDTF">2023-07-12T17:31:48Z</dcterms:created>
  <dcterms:modified xsi:type="dcterms:W3CDTF">2023-07-12T17:59:44Z</dcterms:modified>
</cp:coreProperties>
</file>