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1" r:id="rId2"/>
    <p:sldId id="2562" r:id="rId3"/>
    <p:sldId id="2563" r:id="rId4"/>
    <p:sldId id="2587" r:id="rId5"/>
    <p:sldId id="2565" r:id="rId6"/>
    <p:sldId id="2566" r:id="rId7"/>
    <p:sldId id="2589" r:id="rId8"/>
    <p:sldId id="2588" r:id="rId9"/>
    <p:sldId id="2568" r:id="rId10"/>
    <p:sldId id="2569" r:id="rId11"/>
    <p:sldId id="2570" r:id="rId12"/>
    <p:sldId id="2572" r:id="rId13"/>
    <p:sldId id="2573" r:id="rId14"/>
    <p:sldId id="2574" r:id="rId15"/>
    <p:sldId id="2579" r:id="rId16"/>
    <p:sldId id="2580" r:id="rId17"/>
    <p:sldId id="2590" r:id="rId18"/>
    <p:sldId id="2591" r:id="rId19"/>
    <p:sldId id="2592" r:id="rId20"/>
    <p:sldId id="2583" r:id="rId21"/>
    <p:sldId id="2584" r:id="rId22"/>
    <p:sldId id="2593" r:id="rId23"/>
    <p:sldId id="2594" r:id="rId24"/>
    <p:sldId id="25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hancing Text Summarization Accuracy and Efficiency Using Flan-T5 Small Language Model" id="{5512B4BF-D11A-4CBD-A04E-95F3D06A1290}">
          <p14:sldIdLst>
            <p14:sldId id="2561"/>
            <p14:sldId id="2562"/>
          </p14:sldIdLst>
        </p14:section>
        <p14:section name="Introduction to Text Summarization" id="{AD1F2C61-27BB-4C98-A443-5A16FFFD9BB5}">
          <p14:sldIdLst>
            <p14:sldId id="2563"/>
            <p14:sldId id="2587"/>
            <p14:sldId id="2565"/>
            <p14:sldId id="2566"/>
            <p14:sldId id="2589"/>
            <p14:sldId id="2588"/>
          </p14:sldIdLst>
        </p14:section>
        <p14:section name="Understanding Flan-T5 Small Language Model" id="{8F26DF8B-E000-4E0B-BE11-1F40C6D05CDA}">
          <p14:sldIdLst>
            <p14:sldId id="2568"/>
            <p14:sldId id="2569"/>
            <p14:sldId id="2570"/>
          </p14:sldIdLst>
        </p14:section>
        <p14:section name="Advanced Techniques for Enhancing Summarization" id="{2995D7E6-40E0-4696-992E-557612E96D6D}">
          <p14:sldIdLst>
            <p14:sldId id="2572"/>
            <p14:sldId id="2573"/>
            <p14:sldId id="2574"/>
          </p14:sldIdLst>
        </p14:section>
        <p14:section name="Experimental Setup and Methodology" id="{4B0DD429-B498-4D67-9CB6-543AA8E1BFA3}">
          <p14:sldIdLst/>
        </p14:section>
        <p14:section name="Results and Discussion" id="{D7370EFC-F71B-49D4-A089-90D77202043D}">
          <p14:sldIdLst>
            <p14:sldId id="2579"/>
            <p14:sldId id="2580"/>
            <p14:sldId id="2590"/>
            <p14:sldId id="2591"/>
            <p14:sldId id="2592"/>
          </p14:sldIdLst>
        </p14:section>
        <p14:section name="Conclusion and Future Work" id="{EEE6F604-03B4-48A2-B9AB-FC9A693DA005}">
          <p14:sldIdLst>
            <p14:sldId id="2583"/>
            <p14:sldId id="2584"/>
            <p14:sldId id="2593"/>
            <p14:sldId id="2594"/>
            <p14:sldId id="25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F4E37-D132-434D-B6BF-4E4CE03D7FC2}" v="692" dt="2025-06-01T13:48:15.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869" autoAdjust="0"/>
  </p:normalViewPr>
  <p:slideViewPr>
    <p:cSldViewPr snapToGrid="0">
      <p:cViewPr varScale="1">
        <p:scale>
          <a:sx n="58" d="100"/>
          <a:sy n="58" d="100"/>
        </p:scale>
        <p:origin x="1646" y="27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tin\Dropbox\PC\Downloads\Walmart%20Sales%20Analysis\Fine-tuned-Final-Metric.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76A3D6AD5E2A6D1/pef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'Fine-tuned-Final-Metric'!$B$1</c:f>
              <c:strCache>
                <c:ptCount val="1"/>
                <c:pt idx="0">
                  <c:v>Original Model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'Fine-tuned-Final-Metric'!$A$2:$A$12</c:f>
              <c:strCache>
                <c:ptCount val="11"/>
                <c:pt idx="0">
                  <c:v>ROUGE1 Precision</c:v>
                </c:pt>
                <c:pt idx="1">
                  <c:v>ROUGE1 Recall</c:v>
                </c:pt>
                <c:pt idx="2">
                  <c:v>ROUGE1 F1</c:v>
                </c:pt>
                <c:pt idx="3">
                  <c:v>ROUGE2 Precision</c:v>
                </c:pt>
                <c:pt idx="4">
                  <c:v>ROUGE2 Recall</c:v>
                </c:pt>
                <c:pt idx="5">
                  <c:v>ROUGE2 F1</c:v>
                </c:pt>
                <c:pt idx="6">
                  <c:v>ROUGEL Precision</c:v>
                </c:pt>
                <c:pt idx="7">
                  <c:v>ROUGEL Recall</c:v>
                </c:pt>
                <c:pt idx="8">
                  <c:v>ROUGEL F1</c:v>
                </c:pt>
                <c:pt idx="9">
                  <c:v>BERTScore</c:v>
                </c:pt>
                <c:pt idx="10">
                  <c:v>FactScore</c:v>
                </c:pt>
              </c:strCache>
            </c:strRef>
          </c:cat>
          <c:val>
            <c:numRef>
              <c:f>'Fine-tuned-Final-Metric'!$B$2:$B$12</c:f>
              <c:numCache>
                <c:formatCode>General</c:formatCode>
                <c:ptCount val="11"/>
                <c:pt idx="0">
                  <c:v>0.359989</c:v>
                </c:pt>
                <c:pt idx="1">
                  <c:v>0.242198</c:v>
                </c:pt>
                <c:pt idx="2">
                  <c:v>0.25986799999999999</c:v>
                </c:pt>
                <c:pt idx="3">
                  <c:v>0.134074</c:v>
                </c:pt>
                <c:pt idx="4">
                  <c:v>9.5575999999999994E-2</c:v>
                </c:pt>
                <c:pt idx="5">
                  <c:v>9.9872000000000002E-2</c:v>
                </c:pt>
                <c:pt idx="6">
                  <c:v>0.28042299999999998</c:v>
                </c:pt>
                <c:pt idx="7">
                  <c:v>0.18091499999999999</c:v>
                </c:pt>
                <c:pt idx="8">
                  <c:v>0.19541600000000001</c:v>
                </c:pt>
                <c:pt idx="9">
                  <c:v>0.85585500000000003</c:v>
                </c:pt>
                <c:pt idx="10">
                  <c:v>5.8122E-2</c:v>
                </c:pt>
              </c:numCache>
            </c:numRef>
          </c:val>
          <c:extLst>
            <c:ext xmlns:c16="http://schemas.microsoft.com/office/drawing/2014/chart" uri="{C3380CC4-5D6E-409C-BE32-E72D297353CC}">
              <c16:uniqueId val="{00000000-41CE-4054-A71C-10EA7523ED85}"/>
            </c:ext>
          </c:extLst>
        </c:ser>
        <c:ser>
          <c:idx val="1"/>
          <c:order val="1"/>
          <c:tx>
            <c:strRef>
              <c:f>'Fine-tuned-Final-Metric'!$C$1</c:f>
              <c:strCache>
                <c:ptCount val="1"/>
                <c:pt idx="0">
                  <c:v>Fine-tuned Model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'Fine-tuned-Final-Metric'!$A$2:$A$12</c:f>
              <c:strCache>
                <c:ptCount val="11"/>
                <c:pt idx="0">
                  <c:v>ROUGE1 Precision</c:v>
                </c:pt>
                <c:pt idx="1">
                  <c:v>ROUGE1 Recall</c:v>
                </c:pt>
                <c:pt idx="2">
                  <c:v>ROUGE1 F1</c:v>
                </c:pt>
                <c:pt idx="3">
                  <c:v>ROUGE2 Precision</c:v>
                </c:pt>
                <c:pt idx="4">
                  <c:v>ROUGE2 Recall</c:v>
                </c:pt>
                <c:pt idx="5">
                  <c:v>ROUGE2 F1</c:v>
                </c:pt>
                <c:pt idx="6">
                  <c:v>ROUGEL Precision</c:v>
                </c:pt>
                <c:pt idx="7">
                  <c:v>ROUGEL Recall</c:v>
                </c:pt>
                <c:pt idx="8">
                  <c:v>ROUGEL F1</c:v>
                </c:pt>
                <c:pt idx="9">
                  <c:v>BERTScore</c:v>
                </c:pt>
                <c:pt idx="10">
                  <c:v>FactScore</c:v>
                </c:pt>
              </c:strCache>
            </c:strRef>
          </c:cat>
          <c:val>
            <c:numRef>
              <c:f>'Fine-tuned-Final-Metric'!$C$2:$C$12</c:f>
              <c:numCache>
                <c:formatCode>General</c:formatCode>
                <c:ptCount val="11"/>
                <c:pt idx="0">
                  <c:v>0.28638000000000002</c:v>
                </c:pt>
                <c:pt idx="1">
                  <c:v>0.301483</c:v>
                </c:pt>
                <c:pt idx="2">
                  <c:v>0.28315200000000001</c:v>
                </c:pt>
                <c:pt idx="3">
                  <c:v>9.9790000000000004E-2</c:v>
                </c:pt>
                <c:pt idx="4">
                  <c:v>0.10480100000000001</c:v>
                </c:pt>
                <c:pt idx="5">
                  <c:v>9.8446000000000006E-2</c:v>
                </c:pt>
                <c:pt idx="6">
                  <c:v>0.20957799999999999</c:v>
                </c:pt>
                <c:pt idx="7">
                  <c:v>0.224109</c:v>
                </c:pt>
                <c:pt idx="8">
                  <c:v>0.208733</c:v>
                </c:pt>
                <c:pt idx="9">
                  <c:v>0.85969700000000004</c:v>
                </c:pt>
                <c:pt idx="10">
                  <c:v>6.2551999999999996E-2</c:v>
                </c:pt>
              </c:numCache>
            </c:numRef>
          </c:val>
          <c:extLst>
            <c:ext xmlns:c16="http://schemas.microsoft.com/office/drawing/2014/chart" uri="{C3380CC4-5D6E-409C-BE32-E72D297353CC}">
              <c16:uniqueId val="{00000001-41CE-4054-A71C-10EA7523ED85}"/>
            </c:ext>
          </c:extLst>
        </c:ser>
        <c:dLbls>
          <c:showLegendKey val="0"/>
          <c:showVal val="0"/>
          <c:showCatName val="0"/>
          <c:showSerName val="0"/>
          <c:showPercent val="0"/>
          <c:showBubbleSize val="0"/>
        </c:dLbls>
        <c:gapWidth val="100"/>
        <c:overlap val="-24"/>
        <c:axId val="1532757248"/>
        <c:axId val="1437836784"/>
      </c:barChart>
      <c:catAx>
        <c:axId val="15327572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37836784"/>
        <c:crosses val="autoZero"/>
        <c:auto val="1"/>
        <c:lblAlgn val="ctr"/>
        <c:lblOffset val="100"/>
        <c:noMultiLvlLbl val="0"/>
      </c:catAx>
      <c:valAx>
        <c:axId val="143783678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3275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peft!$B$1</c:f>
              <c:strCache>
                <c:ptCount val="1"/>
                <c:pt idx="0">
                  <c:v>Original Model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peft!$A$2:$A$13</c:f>
              <c:strCache>
                <c:ptCount val="12"/>
                <c:pt idx="0">
                  <c:v>ROUGE1 Precision</c:v>
                </c:pt>
                <c:pt idx="1">
                  <c:v>ROUGE1 Recall</c:v>
                </c:pt>
                <c:pt idx="2">
                  <c:v>ROUGE1 F1</c:v>
                </c:pt>
                <c:pt idx="3">
                  <c:v>ROUGE2 Precision</c:v>
                </c:pt>
                <c:pt idx="4">
                  <c:v>ROUGE2 Recall</c:v>
                </c:pt>
                <c:pt idx="5">
                  <c:v>ROUGE2 F1</c:v>
                </c:pt>
                <c:pt idx="6">
                  <c:v>ROUGEL Precision</c:v>
                </c:pt>
                <c:pt idx="7">
                  <c:v>ROUGEL Recall</c:v>
                </c:pt>
                <c:pt idx="8">
                  <c:v>ROUGEL F1</c:v>
                </c:pt>
                <c:pt idx="9">
                  <c:v>BERTScore</c:v>
                </c:pt>
                <c:pt idx="10">
                  <c:v>FactScore</c:v>
                </c:pt>
                <c:pt idx="11">
                  <c:v>BLEU Score</c:v>
                </c:pt>
              </c:strCache>
            </c:strRef>
          </c:cat>
          <c:val>
            <c:numRef>
              <c:f>peft!$B$2:$B$13</c:f>
              <c:numCache>
                <c:formatCode>General</c:formatCode>
                <c:ptCount val="12"/>
                <c:pt idx="0">
                  <c:v>0.359989</c:v>
                </c:pt>
                <c:pt idx="1">
                  <c:v>0.242198</c:v>
                </c:pt>
                <c:pt idx="2">
                  <c:v>0.25986799999999999</c:v>
                </c:pt>
                <c:pt idx="3">
                  <c:v>0.134074</c:v>
                </c:pt>
                <c:pt idx="4">
                  <c:v>9.5575999999999994E-2</c:v>
                </c:pt>
                <c:pt idx="5">
                  <c:v>9.9872000000000002E-2</c:v>
                </c:pt>
                <c:pt idx="6">
                  <c:v>0.28042299999999998</c:v>
                </c:pt>
                <c:pt idx="7">
                  <c:v>0.18091499999999999</c:v>
                </c:pt>
                <c:pt idx="8">
                  <c:v>0.19541600000000001</c:v>
                </c:pt>
                <c:pt idx="9">
                  <c:v>0.85585500000000003</c:v>
                </c:pt>
                <c:pt idx="10">
                  <c:v>0.596414</c:v>
                </c:pt>
                <c:pt idx="11">
                  <c:v>5.8122E-2</c:v>
                </c:pt>
              </c:numCache>
            </c:numRef>
          </c:val>
          <c:extLst>
            <c:ext xmlns:c16="http://schemas.microsoft.com/office/drawing/2014/chart" uri="{C3380CC4-5D6E-409C-BE32-E72D297353CC}">
              <c16:uniqueId val="{00000000-229E-4EA4-8656-BADF9D8851D1}"/>
            </c:ext>
          </c:extLst>
        </c:ser>
        <c:ser>
          <c:idx val="1"/>
          <c:order val="1"/>
          <c:tx>
            <c:strRef>
              <c:f>peft!$C$1</c:f>
              <c:strCache>
                <c:ptCount val="1"/>
                <c:pt idx="0">
                  <c:v>PEFT Model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peft!$A$2:$A$13</c:f>
              <c:strCache>
                <c:ptCount val="12"/>
                <c:pt idx="0">
                  <c:v>ROUGE1 Precision</c:v>
                </c:pt>
                <c:pt idx="1">
                  <c:v>ROUGE1 Recall</c:v>
                </c:pt>
                <c:pt idx="2">
                  <c:v>ROUGE1 F1</c:v>
                </c:pt>
                <c:pt idx="3">
                  <c:v>ROUGE2 Precision</c:v>
                </c:pt>
                <c:pt idx="4">
                  <c:v>ROUGE2 Recall</c:v>
                </c:pt>
                <c:pt idx="5">
                  <c:v>ROUGE2 F1</c:v>
                </c:pt>
                <c:pt idx="6">
                  <c:v>ROUGEL Precision</c:v>
                </c:pt>
                <c:pt idx="7">
                  <c:v>ROUGEL Recall</c:v>
                </c:pt>
                <c:pt idx="8">
                  <c:v>ROUGEL F1</c:v>
                </c:pt>
                <c:pt idx="9">
                  <c:v>BERTScore</c:v>
                </c:pt>
                <c:pt idx="10">
                  <c:v>FactScore</c:v>
                </c:pt>
                <c:pt idx="11">
                  <c:v>BLEU Score</c:v>
                </c:pt>
              </c:strCache>
            </c:strRef>
          </c:cat>
          <c:val>
            <c:numRef>
              <c:f>peft!$C$2:$C$13</c:f>
              <c:numCache>
                <c:formatCode>General</c:formatCode>
                <c:ptCount val="12"/>
                <c:pt idx="0">
                  <c:v>0.29136899999999999</c:v>
                </c:pt>
                <c:pt idx="1">
                  <c:v>0.33088299999999998</c:v>
                </c:pt>
                <c:pt idx="2">
                  <c:v>0.29783100000000001</c:v>
                </c:pt>
                <c:pt idx="3">
                  <c:v>0.108722</c:v>
                </c:pt>
                <c:pt idx="4">
                  <c:v>0.123228</c:v>
                </c:pt>
                <c:pt idx="5">
                  <c:v>0.110849</c:v>
                </c:pt>
                <c:pt idx="6">
                  <c:v>0.211787</c:v>
                </c:pt>
                <c:pt idx="7">
                  <c:v>0.24351700000000001</c:v>
                </c:pt>
                <c:pt idx="8">
                  <c:v>0.21748799999999999</c:v>
                </c:pt>
                <c:pt idx="9">
                  <c:v>0.86114999999999997</c:v>
                </c:pt>
                <c:pt idx="10">
                  <c:v>0.67650100000000002</c:v>
                </c:pt>
                <c:pt idx="11">
                  <c:v>7.1788000000000005E-2</c:v>
                </c:pt>
              </c:numCache>
            </c:numRef>
          </c:val>
          <c:extLst>
            <c:ext xmlns:c16="http://schemas.microsoft.com/office/drawing/2014/chart" uri="{C3380CC4-5D6E-409C-BE32-E72D297353CC}">
              <c16:uniqueId val="{00000001-229E-4EA4-8656-BADF9D8851D1}"/>
            </c:ext>
          </c:extLst>
        </c:ser>
        <c:dLbls>
          <c:showLegendKey val="0"/>
          <c:showVal val="0"/>
          <c:showCatName val="0"/>
          <c:showSerName val="0"/>
          <c:showPercent val="0"/>
          <c:showBubbleSize val="0"/>
        </c:dLbls>
        <c:gapWidth val="100"/>
        <c:overlap val="-24"/>
        <c:axId val="1546878256"/>
        <c:axId val="1546885936"/>
      </c:barChart>
      <c:catAx>
        <c:axId val="15468782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46885936"/>
        <c:crosses val="autoZero"/>
        <c:auto val="1"/>
        <c:lblAlgn val="ctr"/>
        <c:lblOffset val="100"/>
        <c:noMultiLvlLbl val="0"/>
      </c:catAx>
      <c:valAx>
        <c:axId val="154688593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46878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30A44-1CA3-4B56-BDC5-1B774B0946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8ECAAD2-A100-401E-946A-805B2CB9FD50}">
      <dgm:prSet custT="1"/>
      <dgm:spPr/>
      <dgm:t>
        <a:bodyPr/>
        <a:lstStyle/>
        <a:p>
          <a:pPr>
            <a:lnSpc>
              <a:spcPct val="100000"/>
            </a:lnSpc>
          </a:pPr>
          <a:r>
            <a:rPr lang="en-IN" sz="1800" dirty="0"/>
            <a:t>The initial step involves sourcing the Flan T5 – Small model and dataset to the Google </a:t>
          </a:r>
          <a:r>
            <a:rPr lang="en-IN" sz="1800" dirty="0" err="1"/>
            <a:t>Colab</a:t>
          </a:r>
          <a:r>
            <a:rPr lang="en-IN" sz="1800" dirty="0"/>
            <a:t> environment to ensure they are correctly loaded. </a:t>
          </a:r>
          <a:endParaRPr lang="en-US" sz="1800" dirty="0"/>
        </a:p>
      </dgm:t>
    </dgm:pt>
    <dgm:pt modelId="{E15953E3-3A74-4F83-A299-BF0AE37B4913}" type="parTrans" cxnId="{FD6BF845-F64C-47D2-99E9-5415C620D35E}">
      <dgm:prSet/>
      <dgm:spPr/>
      <dgm:t>
        <a:bodyPr/>
        <a:lstStyle/>
        <a:p>
          <a:endParaRPr lang="en-US"/>
        </a:p>
      </dgm:t>
    </dgm:pt>
    <dgm:pt modelId="{477B4045-FAB7-4952-A508-BCFCBE3E9C78}" type="sibTrans" cxnId="{FD6BF845-F64C-47D2-99E9-5415C620D35E}">
      <dgm:prSet/>
      <dgm:spPr/>
      <dgm:t>
        <a:bodyPr/>
        <a:lstStyle/>
        <a:p>
          <a:endParaRPr lang="en-US"/>
        </a:p>
      </dgm:t>
    </dgm:pt>
    <dgm:pt modelId="{C88D50AA-06F3-4884-9290-4088F9F73D1D}">
      <dgm:prSet custT="1"/>
      <dgm:spPr/>
      <dgm:t>
        <a:bodyPr/>
        <a:lstStyle/>
        <a:p>
          <a:pPr>
            <a:lnSpc>
              <a:spcPct val="100000"/>
            </a:lnSpc>
          </a:pPr>
          <a:r>
            <a:rPr lang="en-IN" sz="1800" dirty="0"/>
            <a:t>The next step involves fine-tuning a pre-trained large language model using a supervised fine-tuning methodology. Additionally, Parameter Efficient Fine Tuning (PEFT) is applied. </a:t>
          </a:r>
          <a:endParaRPr lang="en-US" sz="1800" dirty="0"/>
        </a:p>
      </dgm:t>
    </dgm:pt>
    <dgm:pt modelId="{C30F4C38-D6DE-4A64-9644-4D2C19F579C8}" type="parTrans" cxnId="{B4EF1CC0-30AE-4C1D-BFFE-F7F20A210002}">
      <dgm:prSet/>
      <dgm:spPr/>
      <dgm:t>
        <a:bodyPr/>
        <a:lstStyle/>
        <a:p>
          <a:endParaRPr lang="en-US"/>
        </a:p>
      </dgm:t>
    </dgm:pt>
    <dgm:pt modelId="{B751C41B-8071-432C-9CD2-FC7908F042AC}" type="sibTrans" cxnId="{B4EF1CC0-30AE-4C1D-BFFE-F7F20A210002}">
      <dgm:prSet/>
      <dgm:spPr/>
      <dgm:t>
        <a:bodyPr/>
        <a:lstStyle/>
        <a:p>
          <a:endParaRPr lang="en-US"/>
        </a:p>
      </dgm:t>
    </dgm:pt>
    <dgm:pt modelId="{00EB99D6-C021-4CF3-900D-5777E1D0FCF6}">
      <dgm:prSet custT="1"/>
      <dgm:spPr/>
      <dgm:t>
        <a:bodyPr/>
        <a:lstStyle/>
        <a:p>
          <a:pPr>
            <a:lnSpc>
              <a:spcPct val="100000"/>
            </a:lnSpc>
          </a:pPr>
          <a:r>
            <a:rPr lang="en-IN" sz="1800" dirty="0"/>
            <a:t>The research methodology then encompasses model evaluation, which will compare the summary generated by the model's vs the reference summary</a:t>
          </a:r>
          <a:r>
            <a:rPr lang="en-IN" sz="1500" dirty="0"/>
            <a:t>.</a:t>
          </a:r>
          <a:endParaRPr lang="en-US" sz="1500" dirty="0"/>
        </a:p>
      </dgm:t>
    </dgm:pt>
    <dgm:pt modelId="{B43C2CE2-F8D1-48C8-8D02-03C2A42ABA8E}" type="parTrans" cxnId="{58C9CE42-F01F-44F0-A23E-3E7A50CA3396}">
      <dgm:prSet/>
      <dgm:spPr/>
      <dgm:t>
        <a:bodyPr/>
        <a:lstStyle/>
        <a:p>
          <a:endParaRPr lang="en-US"/>
        </a:p>
      </dgm:t>
    </dgm:pt>
    <dgm:pt modelId="{8A9FB692-188E-45E8-AB89-D0B570E6FB6D}" type="sibTrans" cxnId="{58C9CE42-F01F-44F0-A23E-3E7A50CA3396}">
      <dgm:prSet/>
      <dgm:spPr/>
      <dgm:t>
        <a:bodyPr/>
        <a:lstStyle/>
        <a:p>
          <a:endParaRPr lang="en-US"/>
        </a:p>
      </dgm:t>
    </dgm:pt>
    <dgm:pt modelId="{510B0A11-5808-4D58-B374-CEC0245A9BF1}" type="pres">
      <dgm:prSet presAssocID="{CF930A44-1CA3-4B56-BDC5-1B774B0946CC}" presName="root" presStyleCnt="0">
        <dgm:presLayoutVars>
          <dgm:dir/>
          <dgm:resizeHandles val="exact"/>
        </dgm:presLayoutVars>
      </dgm:prSet>
      <dgm:spPr/>
    </dgm:pt>
    <dgm:pt modelId="{C39C680B-8F71-499D-9E73-5948450C50C6}" type="pres">
      <dgm:prSet presAssocID="{68ECAAD2-A100-401E-946A-805B2CB9FD50}" presName="compNode" presStyleCnt="0"/>
      <dgm:spPr/>
    </dgm:pt>
    <dgm:pt modelId="{5D458DDA-8B51-405C-B7FE-10703713608F}" type="pres">
      <dgm:prSet presAssocID="{68ECAAD2-A100-401E-946A-805B2CB9FD50}" presName="bgRect" presStyleLbl="bgShp" presStyleIdx="0" presStyleCnt="3"/>
      <dgm:spPr/>
    </dgm:pt>
    <dgm:pt modelId="{DA7B756E-8D00-44DB-B11C-1120E960512D}" type="pres">
      <dgm:prSet presAssocID="{68ECAAD2-A100-401E-946A-805B2CB9FD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05EF04C-3AAD-46C6-A867-14B1A6D644BE}" type="pres">
      <dgm:prSet presAssocID="{68ECAAD2-A100-401E-946A-805B2CB9FD50}" presName="spaceRect" presStyleCnt="0"/>
      <dgm:spPr/>
    </dgm:pt>
    <dgm:pt modelId="{C519BEB6-4E0D-4CEC-B53E-BC5A4BA115D9}" type="pres">
      <dgm:prSet presAssocID="{68ECAAD2-A100-401E-946A-805B2CB9FD50}" presName="parTx" presStyleLbl="revTx" presStyleIdx="0" presStyleCnt="3">
        <dgm:presLayoutVars>
          <dgm:chMax val="0"/>
          <dgm:chPref val="0"/>
        </dgm:presLayoutVars>
      </dgm:prSet>
      <dgm:spPr/>
    </dgm:pt>
    <dgm:pt modelId="{78336BA8-66CC-4062-9385-9AA7E3224204}" type="pres">
      <dgm:prSet presAssocID="{477B4045-FAB7-4952-A508-BCFCBE3E9C78}" presName="sibTrans" presStyleCnt="0"/>
      <dgm:spPr/>
    </dgm:pt>
    <dgm:pt modelId="{EEC8DEEB-37F9-475D-8873-8043A8B8BA7C}" type="pres">
      <dgm:prSet presAssocID="{C88D50AA-06F3-4884-9290-4088F9F73D1D}" presName="compNode" presStyleCnt="0"/>
      <dgm:spPr/>
    </dgm:pt>
    <dgm:pt modelId="{2103C0A1-0C1B-47EF-92F2-EF07F18F37FB}" type="pres">
      <dgm:prSet presAssocID="{C88D50AA-06F3-4884-9290-4088F9F73D1D}" presName="bgRect" presStyleLbl="bgShp" presStyleIdx="1" presStyleCnt="3"/>
      <dgm:spPr/>
    </dgm:pt>
    <dgm:pt modelId="{E2DD73C9-4A12-40DC-A585-EB28F808EFF7}" type="pres">
      <dgm:prSet presAssocID="{C88D50AA-06F3-4884-9290-4088F9F73D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1246334C-1605-4E1A-B210-9574CF5A6F1C}" type="pres">
      <dgm:prSet presAssocID="{C88D50AA-06F3-4884-9290-4088F9F73D1D}" presName="spaceRect" presStyleCnt="0"/>
      <dgm:spPr/>
    </dgm:pt>
    <dgm:pt modelId="{2CC76F26-957B-4623-8379-700A5B24DB96}" type="pres">
      <dgm:prSet presAssocID="{C88D50AA-06F3-4884-9290-4088F9F73D1D}" presName="parTx" presStyleLbl="revTx" presStyleIdx="1" presStyleCnt="3" custLinFactNeighborX="510" custLinFactNeighborY="-10157">
        <dgm:presLayoutVars>
          <dgm:chMax val="0"/>
          <dgm:chPref val="0"/>
        </dgm:presLayoutVars>
      </dgm:prSet>
      <dgm:spPr/>
    </dgm:pt>
    <dgm:pt modelId="{A5731A23-7AE5-4207-BE9D-A01B30A14590}" type="pres">
      <dgm:prSet presAssocID="{B751C41B-8071-432C-9CD2-FC7908F042AC}" presName="sibTrans" presStyleCnt="0"/>
      <dgm:spPr/>
    </dgm:pt>
    <dgm:pt modelId="{22C4741F-723C-4572-AFEE-29A1429139BC}" type="pres">
      <dgm:prSet presAssocID="{00EB99D6-C021-4CF3-900D-5777E1D0FCF6}" presName="compNode" presStyleCnt="0"/>
      <dgm:spPr/>
    </dgm:pt>
    <dgm:pt modelId="{CE46921F-3BC9-4AFA-BC09-EA43190208EF}" type="pres">
      <dgm:prSet presAssocID="{00EB99D6-C021-4CF3-900D-5777E1D0FCF6}" presName="bgRect" presStyleLbl="bgShp" presStyleIdx="2" presStyleCnt="3"/>
      <dgm:spPr/>
    </dgm:pt>
    <dgm:pt modelId="{6A750EA8-00DB-47D8-B0D2-238019B0165A}" type="pres">
      <dgm:prSet presAssocID="{00EB99D6-C021-4CF3-900D-5777E1D0FC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FEC41B28-093C-4064-991B-7FC92C851393}" type="pres">
      <dgm:prSet presAssocID="{00EB99D6-C021-4CF3-900D-5777E1D0FCF6}" presName="spaceRect" presStyleCnt="0"/>
      <dgm:spPr/>
    </dgm:pt>
    <dgm:pt modelId="{F0B3715A-D589-410E-A6CE-F96919646C90}" type="pres">
      <dgm:prSet presAssocID="{00EB99D6-C021-4CF3-900D-5777E1D0FCF6}" presName="parTx" presStyleLbl="revTx" presStyleIdx="2" presStyleCnt="3">
        <dgm:presLayoutVars>
          <dgm:chMax val="0"/>
          <dgm:chPref val="0"/>
        </dgm:presLayoutVars>
      </dgm:prSet>
      <dgm:spPr/>
    </dgm:pt>
  </dgm:ptLst>
  <dgm:cxnLst>
    <dgm:cxn modelId="{E5FF2310-F5F2-4730-A1B4-F60107292115}" type="presOf" srcId="{00EB99D6-C021-4CF3-900D-5777E1D0FCF6}" destId="{F0B3715A-D589-410E-A6CE-F96919646C90}" srcOrd="0" destOrd="0" presId="urn:microsoft.com/office/officeart/2018/2/layout/IconVerticalSolidList"/>
    <dgm:cxn modelId="{32757F62-4F9E-47DD-AB8A-49153B607A33}" type="presOf" srcId="{68ECAAD2-A100-401E-946A-805B2CB9FD50}" destId="{C519BEB6-4E0D-4CEC-B53E-BC5A4BA115D9}" srcOrd="0" destOrd="0" presId="urn:microsoft.com/office/officeart/2018/2/layout/IconVerticalSolidList"/>
    <dgm:cxn modelId="{58C9CE42-F01F-44F0-A23E-3E7A50CA3396}" srcId="{CF930A44-1CA3-4B56-BDC5-1B774B0946CC}" destId="{00EB99D6-C021-4CF3-900D-5777E1D0FCF6}" srcOrd="2" destOrd="0" parTransId="{B43C2CE2-F8D1-48C8-8D02-03C2A42ABA8E}" sibTransId="{8A9FB692-188E-45E8-AB89-D0B570E6FB6D}"/>
    <dgm:cxn modelId="{FD6BF845-F64C-47D2-99E9-5415C620D35E}" srcId="{CF930A44-1CA3-4B56-BDC5-1B774B0946CC}" destId="{68ECAAD2-A100-401E-946A-805B2CB9FD50}" srcOrd="0" destOrd="0" parTransId="{E15953E3-3A74-4F83-A299-BF0AE37B4913}" sibTransId="{477B4045-FAB7-4952-A508-BCFCBE3E9C78}"/>
    <dgm:cxn modelId="{5A6050B2-D348-4CA8-AB76-2E986581EFA9}" type="presOf" srcId="{CF930A44-1CA3-4B56-BDC5-1B774B0946CC}" destId="{510B0A11-5808-4D58-B374-CEC0245A9BF1}" srcOrd="0" destOrd="0" presId="urn:microsoft.com/office/officeart/2018/2/layout/IconVerticalSolidList"/>
    <dgm:cxn modelId="{B4EF1CC0-30AE-4C1D-BFFE-F7F20A210002}" srcId="{CF930A44-1CA3-4B56-BDC5-1B774B0946CC}" destId="{C88D50AA-06F3-4884-9290-4088F9F73D1D}" srcOrd="1" destOrd="0" parTransId="{C30F4C38-D6DE-4A64-9644-4D2C19F579C8}" sibTransId="{B751C41B-8071-432C-9CD2-FC7908F042AC}"/>
    <dgm:cxn modelId="{B4E9B5CA-7051-422E-B762-01A55C7DC964}" type="presOf" srcId="{C88D50AA-06F3-4884-9290-4088F9F73D1D}" destId="{2CC76F26-957B-4623-8379-700A5B24DB96}" srcOrd="0" destOrd="0" presId="urn:microsoft.com/office/officeart/2018/2/layout/IconVerticalSolidList"/>
    <dgm:cxn modelId="{E469945C-4FBB-4C55-AB08-E6775160605D}" type="presParOf" srcId="{510B0A11-5808-4D58-B374-CEC0245A9BF1}" destId="{C39C680B-8F71-499D-9E73-5948450C50C6}" srcOrd="0" destOrd="0" presId="urn:microsoft.com/office/officeart/2018/2/layout/IconVerticalSolidList"/>
    <dgm:cxn modelId="{B1968A84-125E-475A-8E26-098B8E809646}" type="presParOf" srcId="{C39C680B-8F71-499D-9E73-5948450C50C6}" destId="{5D458DDA-8B51-405C-B7FE-10703713608F}" srcOrd="0" destOrd="0" presId="urn:microsoft.com/office/officeart/2018/2/layout/IconVerticalSolidList"/>
    <dgm:cxn modelId="{33A2A601-F815-4D71-9CB1-CA850FFDD1F8}" type="presParOf" srcId="{C39C680B-8F71-499D-9E73-5948450C50C6}" destId="{DA7B756E-8D00-44DB-B11C-1120E960512D}" srcOrd="1" destOrd="0" presId="urn:microsoft.com/office/officeart/2018/2/layout/IconVerticalSolidList"/>
    <dgm:cxn modelId="{6AE55486-0D58-47C6-9A2C-8AA7AD86658B}" type="presParOf" srcId="{C39C680B-8F71-499D-9E73-5948450C50C6}" destId="{005EF04C-3AAD-46C6-A867-14B1A6D644BE}" srcOrd="2" destOrd="0" presId="urn:microsoft.com/office/officeart/2018/2/layout/IconVerticalSolidList"/>
    <dgm:cxn modelId="{80FCF782-9CA0-4ABB-A82B-D51D941D4D31}" type="presParOf" srcId="{C39C680B-8F71-499D-9E73-5948450C50C6}" destId="{C519BEB6-4E0D-4CEC-B53E-BC5A4BA115D9}" srcOrd="3" destOrd="0" presId="urn:microsoft.com/office/officeart/2018/2/layout/IconVerticalSolidList"/>
    <dgm:cxn modelId="{0185C587-FD30-41A6-9A7B-7E0902BD6EF0}" type="presParOf" srcId="{510B0A11-5808-4D58-B374-CEC0245A9BF1}" destId="{78336BA8-66CC-4062-9385-9AA7E3224204}" srcOrd="1" destOrd="0" presId="urn:microsoft.com/office/officeart/2018/2/layout/IconVerticalSolidList"/>
    <dgm:cxn modelId="{4992006C-622B-4AAC-9733-6AB98A418CD0}" type="presParOf" srcId="{510B0A11-5808-4D58-B374-CEC0245A9BF1}" destId="{EEC8DEEB-37F9-475D-8873-8043A8B8BA7C}" srcOrd="2" destOrd="0" presId="urn:microsoft.com/office/officeart/2018/2/layout/IconVerticalSolidList"/>
    <dgm:cxn modelId="{61656C3E-19ED-4A95-94E7-C1E7B0E56030}" type="presParOf" srcId="{EEC8DEEB-37F9-475D-8873-8043A8B8BA7C}" destId="{2103C0A1-0C1B-47EF-92F2-EF07F18F37FB}" srcOrd="0" destOrd="0" presId="urn:microsoft.com/office/officeart/2018/2/layout/IconVerticalSolidList"/>
    <dgm:cxn modelId="{90CCB036-779B-404F-BF76-F927A483AFD0}" type="presParOf" srcId="{EEC8DEEB-37F9-475D-8873-8043A8B8BA7C}" destId="{E2DD73C9-4A12-40DC-A585-EB28F808EFF7}" srcOrd="1" destOrd="0" presId="urn:microsoft.com/office/officeart/2018/2/layout/IconVerticalSolidList"/>
    <dgm:cxn modelId="{548264C8-B2AD-42D9-A00B-45013ECC2A3A}" type="presParOf" srcId="{EEC8DEEB-37F9-475D-8873-8043A8B8BA7C}" destId="{1246334C-1605-4E1A-B210-9574CF5A6F1C}" srcOrd="2" destOrd="0" presId="urn:microsoft.com/office/officeart/2018/2/layout/IconVerticalSolidList"/>
    <dgm:cxn modelId="{C78B67D1-CD0B-46B4-9A9C-0E4E97FB7115}" type="presParOf" srcId="{EEC8DEEB-37F9-475D-8873-8043A8B8BA7C}" destId="{2CC76F26-957B-4623-8379-700A5B24DB96}" srcOrd="3" destOrd="0" presId="urn:microsoft.com/office/officeart/2018/2/layout/IconVerticalSolidList"/>
    <dgm:cxn modelId="{A25A0392-A75C-4EE1-AA94-AD246AB5E39C}" type="presParOf" srcId="{510B0A11-5808-4D58-B374-CEC0245A9BF1}" destId="{A5731A23-7AE5-4207-BE9D-A01B30A14590}" srcOrd="3" destOrd="0" presId="urn:microsoft.com/office/officeart/2018/2/layout/IconVerticalSolidList"/>
    <dgm:cxn modelId="{81ECD8B2-A54D-4117-9899-269A08D2C436}" type="presParOf" srcId="{510B0A11-5808-4D58-B374-CEC0245A9BF1}" destId="{22C4741F-723C-4572-AFEE-29A1429139BC}" srcOrd="4" destOrd="0" presId="urn:microsoft.com/office/officeart/2018/2/layout/IconVerticalSolidList"/>
    <dgm:cxn modelId="{EA1B0E7D-8941-4612-A374-1FC18A12B812}" type="presParOf" srcId="{22C4741F-723C-4572-AFEE-29A1429139BC}" destId="{CE46921F-3BC9-4AFA-BC09-EA43190208EF}" srcOrd="0" destOrd="0" presId="urn:microsoft.com/office/officeart/2018/2/layout/IconVerticalSolidList"/>
    <dgm:cxn modelId="{B3330117-D266-4097-9581-457ADAF1F578}" type="presParOf" srcId="{22C4741F-723C-4572-AFEE-29A1429139BC}" destId="{6A750EA8-00DB-47D8-B0D2-238019B0165A}" srcOrd="1" destOrd="0" presId="urn:microsoft.com/office/officeart/2018/2/layout/IconVerticalSolidList"/>
    <dgm:cxn modelId="{68CCF13C-CAC1-4303-BC14-C44DE80FA66C}" type="presParOf" srcId="{22C4741F-723C-4572-AFEE-29A1429139BC}" destId="{FEC41B28-093C-4064-991B-7FC92C851393}" srcOrd="2" destOrd="0" presId="urn:microsoft.com/office/officeart/2018/2/layout/IconVerticalSolidList"/>
    <dgm:cxn modelId="{2092B414-9A72-4B4C-A7A3-B7715E6F9442}" type="presParOf" srcId="{22C4741F-723C-4572-AFEE-29A1429139BC}" destId="{F0B3715A-D589-410E-A6CE-F96919646C9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7FB418-2782-4FFA-B058-1AE20E77AB8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CF654AB-FE11-4B75-8689-CE5E65A3A9F7}">
      <dgm:prSet/>
      <dgm:spPr/>
      <dgm:t>
        <a:bodyPr/>
        <a:lstStyle/>
        <a:p>
          <a:r>
            <a:rPr lang="en-IN"/>
            <a:t>ROUGE Recall scores (ROUGE-1, ROUGE-2, ROUGE-L) showed steady and substantial gains at each stage, with PEFT yielding the highest improvements (e.g., ROUGE-1 Recall jumped from 19.66% to 36.61%.</a:t>
          </a:r>
          <a:endParaRPr lang="en-US"/>
        </a:p>
      </dgm:t>
    </dgm:pt>
    <dgm:pt modelId="{F253B891-2293-4FC4-9BDC-EEA4DF34AC5B}" type="parTrans" cxnId="{8C69F100-55FF-4902-B578-E2595F44D37A}">
      <dgm:prSet/>
      <dgm:spPr/>
      <dgm:t>
        <a:bodyPr/>
        <a:lstStyle/>
        <a:p>
          <a:endParaRPr lang="en-US"/>
        </a:p>
      </dgm:t>
    </dgm:pt>
    <dgm:pt modelId="{A9950CD0-FFB6-48FB-A85B-08A6AC46AC92}" type="sibTrans" cxnId="{8C69F100-55FF-4902-B578-E2595F44D37A}">
      <dgm:prSet/>
      <dgm:spPr/>
      <dgm:t>
        <a:bodyPr/>
        <a:lstStyle/>
        <a:p>
          <a:endParaRPr lang="en-US"/>
        </a:p>
      </dgm:t>
    </dgm:pt>
    <dgm:pt modelId="{76511464-44F1-4CE5-BA58-E95099C15DC5}">
      <dgm:prSet/>
      <dgm:spPr/>
      <dgm:t>
        <a:bodyPr/>
        <a:lstStyle/>
        <a:p>
          <a:r>
            <a:rPr lang="en-IN"/>
            <a:t>ROUGE F1 scores also improved consistently, indicating a better balance between recall and precision, though precision decreased slightly after fine-tuning and PEFT.</a:t>
          </a:r>
          <a:endParaRPr lang="en-US"/>
        </a:p>
      </dgm:t>
    </dgm:pt>
    <dgm:pt modelId="{F1D86D56-3EC3-45D6-AE12-29EBD28B53CE}" type="parTrans" cxnId="{91FDC96E-0D15-4B8F-A292-7C7E1B9556C8}">
      <dgm:prSet/>
      <dgm:spPr/>
      <dgm:t>
        <a:bodyPr/>
        <a:lstStyle/>
        <a:p>
          <a:endParaRPr lang="en-US"/>
        </a:p>
      </dgm:t>
    </dgm:pt>
    <dgm:pt modelId="{8B7AEF83-5D41-4DD1-91C6-F58A33AD6899}" type="sibTrans" cxnId="{91FDC96E-0D15-4B8F-A292-7C7E1B9556C8}">
      <dgm:prSet/>
      <dgm:spPr/>
      <dgm:t>
        <a:bodyPr/>
        <a:lstStyle/>
        <a:p>
          <a:endParaRPr lang="en-US"/>
        </a:p>
      </dgm:t>
    </dgm:pt>
    <dgm:pt modelId="{CB937D79-ED8D-4647-A3C2-DD9DAA9B515E}">
      <dgm:prSet/>
      <dgm:spPr/>
      <dgm:t>
        <a:bodyPr/>
        <a:lstStyle/>
        <a:p>
          <a:r>
            <a:rPr lang="en-IN"/>
            <a:t>BERTScore, which measures semantic similarity, increased modestly with fine-tuning (+0.45%) and PEFT (+0.62%), reflecting better meaning preservation in summaries.</a:t>
          </a:r>
          <a:endParaRPr lang="en-US"/>
        </a:p>
      </dgm:t>
    </dgm:pt>
    <dgm:pt modelId="{CD7F3678-2F9C-49BA-A6FF-4B9E45789A1C}" type="parTrans" cxnId="{60C8C52C-4597-45AC-BB34-FD43D51C1B8E}">
      <dgm:prSet/>
      <dgm:spPr/>
      <dgm:t>
        <a:bodyPr/>
        <a:lstStyle/>
        <a:p>
          <a:endParaRPr lang="en-US"/>
        </a:p>
      </dgm:t>
    </dgm:pt>
    <dgm:pt modelId="{04AAE819-C567-42AC-81F9-E65833A7687F}" type="sibTrans" cxnId="{60C8C52C-4597-45AC-BB34-FD43D51C1B8E}">
      <dgm:prSet/>
      <dgm:spPr/>
      <dgm:t>
        <a:bodyPr/>
        <a:lstStyle/>
        <a:p>
          <a:endParaRPr lang="en-US"/>
        </a:p>
      </dgm:t>
    </dgm:pt>
    <dgm:pt modelId="{9C50450C-00AF-4741-A628-638AC4A24CC5}">
      <dgm:prSet/>
      <dgm:spPr/>
      <dgm:t>
        <a:bodyPr/>
        <a:lstStyle/>
        <a:p>
          <a:r>
            <a:rPr lang="en-IN"/>
            <a:t>FactScore, a critical metric for factual accuracy, improved by 7.82% with supervised fine-tuning and 13.43%, highlighting PEFT's effectiveness in improving factual grounding.</a:t>
          </a:r>
          <a:endParaRPr lang="en-US"/>
        </a:p>
      </dgm:t>
    </dgm:pt>
    <dgm:pt modelId="{9B82150A-1565-4961-8399-E666B626CC6C}" type="parTrans" cxnId="{8F633D27-8304-4C47-948D-999493F239AB}">
      <dgm:prSet/>
      <dgm:spPr/>
      <dgm:t>
        <a:bodyPr/>
        <a:lstStyle/>
        <a:p>
          <a:endParaRPr lang="en-US"/>
        </a:p>
      </dgm:t>
    </dgm:pt>
    <dgm:pt modelId="{37D04755-0E16-4D49-AA14-434E620D64A8}" type="sibTrans" cxnId="{8F633D27-8304-4C47-948D-999493F239AB}">
      <dgm:prSet/>
      <dgm:spPr/>
      <dgm:t>
        <a:bodyPr/>
        <a:lstStyle/>
        <a:p>
          <a:endParaRPr lang="en-US"/>
        </a:p>
      </dgm:t>
    </dgm:pt>
    <dgm:pt modelId="{F812022F-3CCE-47BE-81BC-7C70A1D47338}">
      <dgm:prSet/>
      <dgm:spPr/>
      <dgm:t>
        <a:bodyPr/>
        <a:lstStyle/>
        <a:p>
          <a:r>
            <a:rPr lang="en-IN"/>
            <a:t>The BLEU Score, which captures n-gram precision and fluency, rose notably from 7.08% to 23.51%, suggesting better syntactic alignment and fluency after PEFT.</a:t>
          </a:r>
          <a:endParaRPr lang="en-US"/>
        </a:p>
      </dgm:t>
    </dgm:pt>
    <dgm:pt modelId="{3CDEBCE8-B3D1-4346-B418-9ABC98E14B56}" type="parTrans" cxnId="{94F0BE04-1B61-43DF-BBC1-24DDF756AFA8}">
      <dgm:prSet/>
      <dgm:spPr/>
      <dgm:t>
        <a:bodyPr/>
        <a:lstStyle/>
        <a:p>
          <a:endParaRPr lang="en-US"/>
        </a:p>
      </dgm:t>
    </dgm:pt>
    <dgm:pt modelId="{80565CD4-938C-4C7C-829D-66BEE450ECC2}" type="sibTrans" cxnId="{94F0BE04-1B61-43DF-BBC1-24DDF756AFA8}">
      <dgm:prSet/>
      <dgm:spPr/>
      <dgm:t>
        <a:bodyPr/>
        <a:lstStyle/>
        <a:p>
          <a:endParaRPr lang="en-US"/>
        </a:p>
      </dgm:t>
    </dgm:pt>
    <dgm:pt modelId="{D74EBC4D-9D83-4464-ABBB-234BB3896D81}" type="pres">
      <dgm:prSet presAssocID="{757FB418-2782-4FFA-B058-1AE20E77AB89}" presName="vert0" presStyleCnt="0">
        <dgm:presLayoutVars>
          <dgm:dir/>
          <dgm:animOne val="branch"/>
          <dgm:animLvl val="lvl"/>
        </dgm:presLayoutVars>
      </dgm:prSet>
      <dgm:spPr/>
    </dgm:pt>
    <dgm:pt modelId="{E76BEE02-07E8-4FB9-AE80-A4B805B5FB5B}" type="pres">
      <dgm:prSet presAssocID="{4CF654AB-FE11-4B75-8689-CE5E65A3A9F7}" presName="thickLine" presStyleLbl="alignNode1" presStyleIdx="0" presStyleCnt="5"/>
      <dgm:spPr/>
    </dgm:pt>
    <dgm:pt modelId="{0561F062-9CA0-446F-A2DF-0168F8ADEBA5}" type="pres">
      <dgm:prSet presAssocID="{4CF654AB-FE11-4B75-8689-CE5E65A3A9F7}" presName="horz1" presStyleCnt="0"/>
      <dgm:spPr/>
    </dgm:pt>
    <dgm:pt modelId="{43BBD224-6597-4B0F-AF96-ED8929228B9B}" type="pres">
      <dgm:prSet presAssocID="{4CF654AB-FE11-4B75-8689-CE5E65A3A9F7}" presName="tx1" presStyleLbl="revTx" presStyleIdx="0" presStyleCnt="5"/>
      <dgm:spPr/>
    </dgm:pt>
    <dgm:pt modelId="{5CFC2AF5-1228-4C97-9E3A-BBFD21F4F665}" type="pres">
      <dgm:prSet presAssocID="{4CF654AB-FE11-4B75-8689-CE5E65A3A9F7}" presName="vert1" presStyleCnt="0"/>
      <dgm:spPr/>
    </dgm:pt>
    <dgm:pt modelId="{D8D2C456-7E4B-4D61-9902-F21ECB653D5D}" type="pres">
      <dgm:prSet presAssocID="{76511464-44F1-4CE5-BA58-E95099C15DC5}" presName="thickLine" presStyleLbl="alignNode1" presStyleIdx="1" presStyleCnt="5"/>
      <dgm:spPr/>
    </dgm:pt>
    <dgm:pt modelId="{6054AC2B-3662-4E83-9E15-6982DC1BC0C6}" type="pres">
      <dgm:prSet presAssocID="{76511464-44F1-4CE5-BA58-E95099C15DC5}" presName="horz1" presStyleCnt="0"/>
      <dgm:spPr/>
    </dgm:pt>
    <dgm:pt modelId="{B12FB019-2FC8-4B8D-9435-19244F5F7D5E}" type="pres">
      <dgm:prSet presAssocID="{76511464-44F1-4CE5-BA58-E95099C15DC5}" presName="tx1" presStyleLbl="revTx" presStyleIdx="1" presStyleCnt="5"/>
      <dgm:spPr/>
    </dgm:pt>
    <dgm:pt modelId="{F36FF2E3-5159-4276-BBFA-4203ED794C13}" type="pres">
      <dgm:prSet presAssocID="{76511464-44F1-4CE5-BA58-E95099C15DC5}" presName="vert1" presStyleCnt="0"/>
      <dgm:spPr/>
    </dgm:pt>
    <dgm:pt modelId="{73B2A418-2995-4224-8DE7-D2A3C806F488}" type="pres">
      <dgm:prSet presAssocID="{CB937D79-ED8D-4647-A3C2-DD9DAA9B515E}" presName="thickLine" presStyleLbl="alignNode1" presStyleIdx="2" presStyleCnt="5"/>
      <dgm:spPr/>
    </dgm:pt>
    <dgm:pt modelId="{A4BA43AE-A118-4FB2-A1F2-37E7808B1824}" type="pres">
      <dgm:prSet presAssocID="{CB937D79-ED8D-4647-A3C2-DD9DAA9B515E}" presName="horz1" presStyleCnt="0"/>
      <dgm:spPr/>
    </dgm:pt>
    <dgm:pt modelId="{F1454F17-30EF-4C66-BBEC-36FB507F5CA1}" type="pres">
      <dgm:prSet presAssocID="{CB937D79-ED8D-4647-A3C2-DD9DAA9B515E}" presName="tx1" presStyleLbl="revTx" presStyleIdx="2" presStyleCnt="5"/>
      <dgm:spPr/>
    </dgm:pt>
    <dgm:pt modelId="{287A1591-B8FA-41D0-8390-E3C59DFB79DB}" type="pres">
      <dgm:prSet presAssocID="{CB937D79-ED8D-4647-A3C2-DD9DAA9B515E}" presName="vert1" presStyleCnt="0"/>
      <dgm:spPr/>
    </dgm:pt>
    <dgm:pt modelId="{78129254-61F4-4F60-8E63-0BFC9C824DBB}" type="pres">
      <dgm:prSet presAssocID="{9C50450C-00AF-4741-A628-638AC4A24CC5}" presName="thickLine" presStyleLbl="alignNode1" presStyleIdx="3" presStyleCnt="5"/>
      <dgm:spPr/>
    </dgm:pt>
    <dgm:pt modelId="{671AD03A-F700-4061-AC33-C924F467AA9F}" type="pres">
      <dgm:prSet presAssocID="{9C50450C-00AF-4741-A628-638AC4A24CC5}" presName="horz1" presStyleCnt="0"/>
      <dgm:spPr/>
    </dgm:pt>
    <dgm:pt modelId="{D2CA42DB-8AEE-4157-8368-4079723C4765}" type="pres">
      <dgm:prSet presAssocID="{9C50450C-00AF-4741-A628-638AC4A24CC5}" presName="tx1" presStyleLbl="revTx" presStyleIdx="3" presStyleCnt="5"/>
      <dgm:spPr/>
    </dgm:pt>
    <dgm:pt modelId="{E97FF8A7-1972-4FCC-A4CA-85A2DEE17A67}" type="pres">
      <dgm:prSet presAssocID="{9C50450C-00AF-4741-A628-638AC4A24CC5}" presName="vert1" presStyleCnt="0"/>
      <dgm:spPr/>
    </dgm:pt>
    <dgm:pt modelId="{EA5AE1FF-AD75-4804-B9D2-2105C8D48D30}" type="pres">
      <dgm:prSet presAssocID="{F812022F-3CCE-47BE-81BC-7C70A1D47338}" presName="thickLine" presStyleLbl="alignNode1" presStyleIdx="4" presStyleCnt="5"/>
      <dgm:spPr/>
    </dgm:pt>
    <dgm:pt modelId="{CBE08501-DD4C-4275-A783-C3EB52236971}" type="pres">
      <dgm:prSet presAssocID="{F812022F-3CCE-47BE-81BC-7C70A1D47338}" presName="horz1" presStyleCnt="0"/>
      <dgm:spPr/>
    </dgm:pt>
    <dgm:pt modelId="{BBE84D38-1E4B-4B03-B761-6E5F63413881}" type="pres">
      <dgm:prSet presAssocID="{F812022F-3CCE-47BE-81BC-7C70A1D47338}" presName="tx1" presStyleLbl="revTx" presStyleIdx="4" presStyleCnt="5"/>
      <dgm:spPr/>
    </dgm:pt>
    <dgm:pt modelId="{5B65D34A-1C71-43D4-9400-3E0DAB14A9E2}" type="pres">
      <dgm:prSet presAssocID="{F812022F-3CCE-47BE-81BC-7C70A1D47338}" presName="vert1" presStyleCnt="0"/>
      <dgm:spPr/>
    </dgm:pt>
  </dgm:ptLst>
  <dgm:cxnLst>
    <dgm:cxn modelId="{8C69F100-55FF-4902-B578-E2595F44D37A}" srcId="{757FB418-2782-4FFA-B058-1AE20E77AB89}" destId="{4CF654AB-FE11-4B75-8689-CE5E65A3A9F7}" srcOrd="0" destOrd="0" parTransId="{F253B891-2293-4FC4-9BDC-EEA4DF34AC5B}" sibTransId="{A9950CD0-FFB6-48FB-A85B-08A6AC46AC92}"/>
    <dgm:cxn modelId="{94F0BE04-1B61-43DF-BBC1-24DDF756AFA8}" srcId="{757FB418-2782-4FFA-B058-1AE20E77AB89}" destId="{F812022F-3CCE-47BE-81BC-7C70A1D47338}" srcOrd="4" destOrd="0" parTransId="{3CDEBCE8-B3D1-4346-B418-9ABC98E14B56}" sibTransId="{80565CD4-938C-4C7C-829D-66BEE450ECC2}"/>
    <dgm:cxn modelId="{8F633D27-8304-4C47-948D-999493F239AB}" srcId="{757FB418-2782-4FFA-B058-1AE20E77AB89}" destId="{9C50450C-00AF-4741-A628-638AC4A24CC5}" srcOrd="3" destOrd="0" parTransId="{9B82150A-1565-4961-8399-E666B626CC6C}" sibTransId="{37D04755-0E16-4D49-AA14-434E620D64A8}"/>
    <dgm:cxn modelId="{60C8C52C-4597-45AC-BB34-FD43D51C1B8E}" srcId="{757FB418-2782-4FFA-B058-1AE20E77AB89}" destId="{CB937D79-ED8D-4647-A3C2-DD9DAA9B515E}" srcOrd="2" destOrd="0" parTransId="{CD7F3678-2F9C-49BA-A6FF-4B9E45789A1C}" sibTransId="{04AAE819-C567-42AC-81F9-E65833A7687F}"/>
    <dgm:cxn modelId="{91FDC96E-0D15-4B8F-A292-7C7E1B9556C8}" srcId="{757FB418-2782-4FFA-B058-1AE20E77AB89}" destId="{76511464-44F1-4CE5-BA58-E95099C15DC5}" srcOrd="1" destOrd="0" parTransId="{F1D86D56-3EC3-45D6-AE12-29EBD28B53CE}" sibTransId="{8B7AEF83-5D41-4DD1-91C6-F58A33AD6899}"/>
    <dgm:cxn modelId="{1925DE86-484D-4D23-AA59-E72690746E80}" type="presOf" srcId="{4CF654AB-FE11-4B75-8689-CE5E65A3A9F7}" destId="{43BBD224-6597-4B0F-AF96-ED8929228B9B}" srcOrd="0" destOrd="0" presId="urn:microsoft.com/office/officeart/2008/layout/LinedList"/>
    <dgm:cxn modelId="{6D38FE86-D627-4B2E-822A-514633E662F5}" type="presOf" srcId="{9C50450C-00AF-4741-A628-638AC4A24CC5}" destId="{D2CA42DB-8AEE-4157-8368-4079723C4765}" srcOrd="0" destOrd="0" presId="urn:microsoft.com/office/officeart/2008/layout/LinedList"/>
    <dgm:cxn modelId="{F31835D7-323B-49F6-82E2-D8E260100CD9}" type="presOf" srcId="{757FB418-2782-4FFA-B058-1AE20E77AB89}" destId="{D74EBC4D-9D83-4464-ABBB-234BB3896D81}" srcOrd="0" destOrd="0" presId="urn:microsoft.com/office/officeart/2008/layout/LinedList"/>
    <dgm:cxn modelId="{CCE774E5-9404-437F-B3E4-B2890DF4E9CA}" type="presOf" srcId="{76511464-44F1-4CE5-BA58-E95099C15DC5}" destId="{B12FB019-2FC8-4B8D-9435-19244F5F7D5E}" srcOrd="0" destOrd="0" presId="urn:microsoft.com/office/officeart/2008/layout/LinedList"/>
    <dgm:cxn modelId="{A16DD1E5-DCE1-4437-8150-564FD951ADEB}" type="presOf" srcId="{F812022F-3CCE-47BE-81BC-7C70A1D47338}" destId="{BBE84D38-1E4B-4B03-B761-6E5F63413881}" srcOrd="0" destOrd="0" presId="urn:microsoft.com/office/officeart/2008/layout/LinedList"/>
    <dgm:cxn modelId="{9A87A7FD-8373-4A38-8986-9A73EDEF5D32}" type="presOf" srcId="{CB937D79-ED8D-4647-A3C2-DD9DAA9B515E}" destId="{F1454F17-30EF-4C66-BBEC-36FB507F5CA1}" srcOrd="0" destOrd="0" presId="urn:microsoft.com/office/officeart/2008/layout/LinedList"/>
    <dgm:cxn modelId="{E23FCFBB-2DB5-4654-A07C-31E8D34A7F16}" type="presParOf" srcId="{D74EBC4D-9D83-4464-ABBB-234BB3896D81}" destId="{E76BEE02-07E8-4FB9-AE80-A4B805B5FB5B}" srcOrd="0" destOrd="0" presId="urn:microsoft.com/office/officeart/2008/layout/LinedList"/>
    <dgm:cxn modelId="{E53013C4-A29D-4169-AFA5-30457F74A2CF}" type="presParOf" srcId="{D74EBC4D-9D83-4464-ABBB-234BB3896D81}" destId="{0561F062-9CA0-446F-A2DF-0168F8ADEBA5}" srcOrd="1" destOrd="0" presId="urn:microsoft.com/office/officeart/2008/layout/LinedList"/>
    <dgm:cxn modelId="{21210DAA-4895-4FBD-A59C-81F40F81BE70}" type="presParOf" srcId="{0561F062-9CA0-446F-A2DF-0168F8ADEBA5}" destId="{43BBD224-6597-4B0F-AF96-ED8929228B9B}" srcOrd="0" destOrd="0" presId="urn:microsoft.com/office/officeart/2008/layout/LinedList"/>
    <dgm:cxn modelId="{C782390E-B27C-4A75-8359-1A7751558EDE}" type="presParOf" srcId="{0561F062-9CA0-446F-A2DF-0168F8ADEBA5}" destId="{5CFC2AF5-1228-4C97-9E3A-BBFD21F4F665}" srcOrd="1" destOrd="0" presId="urn:microsoft.com/office/officeart/2008/layout/LinedList"/>
    <dgm:cxn modelId="{531A434C-4B10-4548-9130-D7E19773B202}" type="presParOf" srcId="{D74EBC4D-9D83-4464-ABBB-234BB3896D81}" destId="{D8D2C456-7E4B-4D61-9902-F21ECB653D5D}" srcOrd="2" destOrd="0" presId="urn:microsoft.com/office/officeart/2008/layout/LinedList"/>
    <dgm:cxn modelId="{F59CC685-4275-4071-8A90-39E1D36DD54A}" type="presParOf" srcId="{D74EBC4D-9D83-4464-ABBB-234BB3896D81}" destId="{6054AC2B-3662-4E83-9E15-6982DC1BC0C6}" srcOrd="3" destOrd="0" presId="urn:microsoft.com/office/officeart/2008/layout/LinedList"/>
    <dgm:cxn modelId="{31F6FE9B-4B0F-49B2-AD4E-7BD3EEAEC41C}" type="presParOf" srcId="{6054AC2B-3662-4E83-9E15-6982DC1BC0C6}" destId="{B12FB019-2FC8-4B8D-9435-19244F5F7D5E}" srcOrd="0" destOrd="0" presId="urn:microsoft.com/office/officeart/2008/layout/LinedList"/>
    <dgm:cxn modelId="{E7360D00-BD3E-4B04-BED1-734F92DECEF7}" type="presParOf" srcId="{6054AC2B-3662-4E83-9E15-6982DC1BC0C6}" destId="{F36FF2E3-5159-4276-BBFA-4203ED794C13}" srcOrd="1" destOrd="0" presId="urn:microsoft.com/office/officeart/2008/layout/LinedList"/>
    <dgm:cxn modelId="{00B56054-31C8-4048-BA16-93412B324007}" type="presParOf" srcId="{D74EBC4D-9D83-4464-ABBB-234BB3896D81}" destId="{73B2A418-2995-4224-8DE7-D2A3C806F488}" srcOrd="4" destOrd="0" presId="urn:microsoft.com/office/officeart/2008/layout/LinedList"/>
    <dgm:cxn modelId="{A9108FD2-866E-4C1C-ADEB-5545A8E59F9B}" type="presParOf" srcId="{D74EBC4D-9D83-4464-ABBB-234BB3896D81}" destId="{A4BA43AE-A118-4FB2-A1F2-37E7808B1824}" srcOrd="5" destOrd="0" presId="urn:microsoft.com/office/officeart/2008/layout/LinedList"/>
    <dgm:cxn modelId="{2EA3ABEB-850F-4807-A338-E441BEF2DA04}" type="presParOf" srcId="{A4BA43AE-A118-4FB2-A1F2-37E7808B1824}" destId="{F1454F17-30EF-4C66-BBEC-36FB507F5CA1}" srcOrd="0" destOrd="0" presId="urn:microsoft.com/office/officeart/2008/layout/LinedList"/>
    <dgm:cxn modelId="{9511400D-96A2-4715-8D97-97A3BC0667C6}" type="presParOf" srcId="{A4BA43AE-A118-4FB2-A1F2-37E7808B1824}" destId="{287A1591-B8FA-41D0-8390-E3C59DFB79DB}" srcOrd="1" destOrd="0" presId="urn:microsoft.com/office/officeart/2008/layout/LinedList"/>
    <dgm:cxn modelId="{7F281534-5C8D-46FA-9F48-797209245C8A}" type="presParOf" srcId="{D74EBC4D-9D83-4464-ABBB-234BB3896D81}" destId="{78129254-61F4-4F60-8E63-0BFC9C824DBB}" srcOrd="6" destOrd="0" presId="urn:microsoft.com/office/officeart/2008/layout/LinedList"/>
    <dgm:cxn modelId="{752C407A-AA9B-4FD6-B751-1A5B720EEDD2}" type="presParOf" srcId="{D74EBC4D-9D83-4464-ABBB-234BB3896D81}" destId="{671AD03A-F700-4061-AC33-C924F467AA9F}" srcOrd="7" destOrd="0" presId="urn:microsoft.com/office/officeart/2008/layout/LinedList"/>
    <dgm:cxn modelId="{88D2932F-F02C-4A2E-B0FE-597D5823FE24}" type="presParOf" srcId="{671AD03A-F700-4061-AC33-C924F467AA9F}" destId="{D2CA42DB-8AEE-4157-8368-4079723C4765}" srcOrd="0" destOrd="0" presId="urn:microsoft.com/office/officeart/2008/layout/LinedList"/>
    <dgm:cxn modelId="{E75D046C-8F7C-4D46-9623-0B98B24EC876}" type="presParOf" srcId="{671AD03A-F700-4061-AC33-C924F467AA9F}" destId="{E97FF8A7-1972-4FCC-A4CA-85A2DEE17A67}" srcOrd="1" destOrd="0" presId="urn:microsoft.com/office/officeart/2008/layout/LinedList"/>
    <dgm:cxn modelId="{995AC2B8-20A3-4789-BC0E-DF11178F65CA}" type="presParOf" srcId="{D74EBC4D-9D83-4464-ABBB-234BB3896D81}" destId="{EA5AE1FF-AD75-4804-B9D2-2105C8D48D30}" srcOrd="8" destOrd="0" presId="urn:microsoft.com/office/officeart/2008/layout/LinedList"/>
    <dgm:cxn modelId="{1380C2D2-26AE-4FDB-84AE-A9D31A1351FE}" type="presParOf" srcId="{D74EBC4D-9D83-4464-ABBB-234BB3896D81}" destId="{CBE08501-DD4C-4275-A783-C3EB52236971}" srcOrd="9" destOrd="0" presId="urn:microsoft.com/office/officeart/2008/layout/LinedList"/>
    <dgm:cxn modelId="{1E00D567-9AD7-4380-9613-BB41A05F29DF}" type="presParOf" srcId="{CBE08501-DD4C-4275-A783-C3EB52236971}" destId="{BBE84D38-1E4B-4B03-B761-6E5F63413881}" srcOrd="0" destOrd="0" presId="urn:microsoft.com/office/officeart/2008/layout/LinedList"/>
    <dgm:cxn modelId="{0F2CD873-ADC7-419A-9026-DDFAD4922CFA}" type="presParOf" srcId="{CBE08501-DD4C-4275-A783-C3EB52236971}" destId="{5B65D34A-1C71-43D4-9400-3E0DAB14A9E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5CA4D-C621-4F32-B35B-26D4D02BA72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B38E836-DA58-41AA-AF16-6A23F22B9968}">
      <dgm:prSet/>
      <dgm:spPr/>
      <dgm:t>
        <a:bodyPr/>
        <a:lstStyle/>
        <a:p>
          <a:r>
            <a:rPr lang="en-IN"/>
            <a:t>Our experiments using the CNN/Daily Mail dataset showcased consistent performance gains post PEFT, with up to 36% improvement in ROUGE Recall and a 13% increase in factual accuracy, confirming the effectiveness of our approach. </a:t>
          </a:r>
          <a:endParaRPr lang="en-US"/>
        </a:p>
      </dgm:t>
    </dgm:pt>
    <dgm:pt modelId="{D4426CD5-D238-4CBD-8616-1C9E71EF366C}" type="parTrans" cxnId="{59ED49E3-7C03-47F4-BA21-2A3946997FAA}">
      <dgm:prSet/>
      <dgm:spPr/>
      <dgm:t>
        <a:bodyPr/>
        <a:lstStyle/>
        <a:p>
          <a:endParaRPr lang="en-US"/>
        </a:p>
      </dgm:t>
    </dgm:pt>
    <dgm:pt modelId="{F71025CA-6664-4340-994D-8D9B7E25EE9F}" type="sibTrans" cxnId="{59ED49E3-7C03-47F4-BA21-2A3946997FAA}">
      <dgm:prSet/>
      <dgm:spPr/>
      <dgm:t>
        <a:bodyPr/>
        <a:lstStyle/>
        <a:p>
          <a:endParaRPr lang="en-US"/>
        </a:p>
      </dgm:t>
    </dgm:pt>
    <dgm:pt modelId="{4E58F4E7-E4E2-467C-A4CF-6FA0ECEBE1A1}">
      <dgm:prSet/>
      <dgm:spPr/>
      <dgm:t>
        <a:bodyPr/>
        <a:lstStyle/>
        <a:p>
          <a:r>
            <a:rPr lang="en-IN"/>
            <a:t>Furthermore, the significant improvement in these metrics asserts the better performance for the naïve and small model having fewer parameters, like Flan T5-small. </a:t>
          </a:r>
          <a:endParaRPr lang="en-US"/>
        </a:p>
      </dgm:t>
    </dgm:pt>
    <dgm:pt modelId="{5A9AC7A1-EB2A-4D38-AC95-C460D11F69AC}" type="parTrans" cxnId="{FCBFAC8D-8A0E-495D-9AF9-677521AC4E95}">
      <dgm:prSet/>
      <dgm:spPr/>
      <dgm:t>
        <a:bodyPr/>
        <a:lstStyle/>
        <a:p>
          <a:endParaRPr lang="en-US"/>
        </a:p>
      </dgm:t>
    </dgm:pt>
    <dgm:pt modelId="{48F673CA-CA13-4780-94E6-D9B0DAE0C406}" type="sibTrans" cxnId="{FCBFAC8D-8A0E-495D-9AF9-677521AC4E95}">
      <dgm:prSet/>
      <dgm:spPr/>
      <dgm:t>
        <a:bodyPr/>
        <a:lstStyle/>
        <a:p>
          <a:endParaRPr lang="en-US"/>
        </a:p>
      </dgm:t>
    </dgm:pt>
    <dgm:pt modelId="{A835E720-08E9-4D2F-BA80-41458A111082}">
      <dgm:prSet/>
      <dgm:spPr/>
      <dgm:t>
        <a:bodyPr/>
        <a:lstStyle/>
        <a:p>
          <a:r>
            <a:rPr lang="en-IN"/>
            <a:t>Moreover, Qualitative analyses indicated better coherence and reduced hallucinations in the generated summaries. </a:t>
          </a:r>
          <a:endParaRPr lang="en-US"/>
        </a:p>
      </dgm:t>
    </dgm:pt>
    <dgm:pt modelId="{D76D83E7-9ABA-4875-82B3-672E5E21BFBF}" type="parTrans" cxnId="{23B031A3-7DC5-4DB9-BAC3-87E927E17D26}">
      <dgm:prSet/>
      <dgm:spPr/>
      <dgm:t>
        <a:bodyPr/>
        <a:lstStyle/>
        <a:p>
          <a:endParaRPr lang="en-US"/>
        </a:p>
      </dgm:t>
    </dgm:pt>
    <dgm:pt modelId="{786B1614-4542-4612-BC75-6178CE1D39FC}" type="sibTrans" cxnId="{23B031A3-7DC5-4DB9-BAC3-87E927E17D26}">
      <dgm:prSet/>
      <dgm:spPr/>
      <dgm:t>
        <a:bodyPr/>
        <a:lstStyle/>
        <a:p>
          <a:endParaRPr lang="en-US"/>
        </a:p>
      </dgm:t>
    </dgm:pt>
    <dgm:pt modelId="{67EAAA15-22B9-4084-AF10-3590E836B64C}">
      <dgm:prSet/>
      <dgm:spPr/>
      <dgm:t>
        <a:bodyPr/>
        <a:lstStyle/>
        <a:p>
          <a:r>
            <a:rPr lang="en-IN"/>
            <a:t>Therefore, this study concludes by providing all the required answers to the research questions. Lastly, further improvements and suggestions are recommended for future work.</a:t>
          </a:r>
          <a:endParaRPr lang="en-US"/>
        </a:p>
      </dgm:t>
    </dgm:pt>
    <dgm:pt modelId="{7C5C1523-302E-4693-89F2-9B1A37448085}" type="parTrans" cxnId="{A3C62959-AE55-426F-B4A0-AF7881289D85}">
      <dgm:prSet/>
      <dgm:spPr/>
      <dgm:t>
        <a:bodyPr/>
        <a:lstStyle/>
        <a:p>
          <a:endParaRPr lang="en-US"/>
        </a:p>
      </dgm:t>
    </dgm:pt>
    <dgm:pt modelId="{698D8041-1610-45B6-BA89-E6CD1327C917}" type="sibTrans" cxnId="{A3C62959-AE55-426F-B4A0-AF7881289D85}">
      <dgm:prSet/>
      <dgm:spPr/>
      <dgm:t>
        <a:bodyPr/>
        <a:lstStyle/>
        <a:p>
          <a:endParaRPr lang="en-US"/>
        </a:p>
      </dgm:t>
    </dgm:pt>
    <dgm:pt modelId="{F211D6F9-725B-4065-9383-A8AAFE155B2E}" type="pres">
      <dgm:prSet presAssocID="{95A5CA4D-C621-4F32-B35B-26D4D02BA72E}" presName="vert0" presStyleCnt="0">
        <dgm:presLayoutVars>
          <dgm:dir/>
          <dgm:animOne val="branch"/>
          <dgm:animLvl val="lvl"/>
        </dgm:presLayoutVars>
      </dgm:prSet>
      <dgm:spPr/>
    </dgm:pt>
    <dgm:pt modelId="{7E7368E3-682C-46A1-8E5D-A0F8C3E2DD84}" type="pres">
      <dgm:prSet presAssocID="{CB38E836-DA58-41AA-AF16-6A23F22B9968}" presName="thickLine" presStyleLbl="alignNode1" presStyleIdx="0" presStyleCnt="4"/>
      <dgm:spPr/>
    </dgm:pt>
    <dgm:pt modelId="{51CC2588-C2A3-46C4-BEE8-6563D0C44BE1}" type="pres">
      <dgm:prSet presAssocID="{CB38E836-DA58-41AA-AF16-6A23F22B9968}" presName="horz1" presStyleCnt="0"/>
      <dgm:spPr/>
    </dgm:pt>
    <dgm:pt modelId="{4E305AEC-B5A8-48AB-9082-A7EEEC4BB0F1}" type="pres">
      <dgm:prSet presAssocID="{CB38E836-DA58-41AA-AF16-6A23F22B9968}" presName="tx1" presStyleLbl="revTx" presStyleIdx="0" presStyleCnt="4"/>
      <dgm:spPr/>
    </dgm:pt>
    <dgm:pt modelId="{AB6B6B0E-1867-4C1F-9B4B-D45139CA1CD2}" type="pres">
      <dgm:prSet presAssocID="{CB38E836-DA58-41AA-AF16-6A23F22B9968}" presName="vert1" presStyleCnt="0"/>
      <dgm:spPr/>
    </dgm:pt>
    <dgm:pt modelId="{22558D8C-F5BB-43D7-9AF6-257BF83DA190}" type="pres">
      <dgm:prSet presAssocID="{4E58F4E7-E4E2-467C-A4CF-6FA0ECEBE1A1}" presName="thickLine" presStyleLbl="alignNode1" presStyleIdx="1" presStyleCnt="4"/>
      <dgm:spPr/>
    </dgm:pt>
    <dgm:pt modelId="{2681430D-B626-46FC-AFE5-59238BFD2499}" type="pres">
      <dgm:prSet presAssocID="{4E58F4E7-E4E2-467C-A4CF-6FA0ECEBE1A1}" presName="horz1" presStyleCnt="0"/>
      <dgm:spPr/>
    </dgm:pt>
    <dgm:pt modelId="{B61507D1-8505-4398-8AC7-68388D62F47C}" type="pres">
      <dgm:prSet presAssocID="{4E58F4E7-E4E2-467C-A4CF-6FA0ECEBE1A1}" presName="tx1" presStyleLbl="revTx" presStyleIdx="1" presStyleCnt="4"/>
      <dgm:spPr/>
    </dgm:pt>
    <dgm:pt modelId="{B8868FF3-4D9B-40DA-8AD8-99B63F00C707}" type="pres">
      <dgm:prSet presAssocID="{4E58F4E7-E4E2-467C-A4CF-6FA0ECEBE1A1}" presName="vert1" presStyleCnt="0"/>
      <dgm:spPr/>
    </dgm:pt>
    <dgm:pt modelId="{414B98F5-A1B6-4056-923B-125BFC6817A3}" type="pres">
      <dgm:prSet presAssocID="{A835E720-08E9-4D2F-BA80-41458A111082}" presName="thickLine" presStyleLbl="alignNode1" presStyleIdx="2" presStyleCnt="4"/>
      <dgm:spPr/>
    </dgm:pt>
    <dgm:pt modelId="{430FA8E1-F3AA-4192-A4CD-0C9757CEA232}" type="pres">
      <dgm:prSet presAssocID="{A835E720-08E9-4D2F-BA80-41458A111082}" presName="horz1" presStyleCnt="0"/>
      <dgm:spPr/>
    </dgm:pt>
    <dgm:pt modelId="{997FFE35-7125-4754-9697-CDC58E61BDC4}" type="pres">
      <dgm:prSet presAssocID="{A835E720-08E9-4D2F-BA80-41458A111082}" presName="tx1" presStyleLbl="revTx" presStyleIdx="2" presStyleCnt="4"/>
      <dgm:spPr/>
    </dgm:pt>
    <dgm:pt modelId="{9EDF5380-E0E7-48BE-A36F-17CB636CF0D5}" type="pres">
      <dgm:prSet presAssocID="{A835E720-08E9-4D2F-BA80-41458A111082}" presName="vert1" presStyleCnt="0"/>
      <dgm:spPr/>
    </dgm:pt>
    <dgm:pt modelId="{FBB0BC84-EC5A-4D3A-B5F4-83D8AE8247B5}" type="pres">
      <dgm:prSet presAssocID="{67EAAA15-22B9-4084-AF10-3590E836B64C}" presName="thickLine" presStyleLbl="alignNode1" presStyleIdx="3" presStyleCnt="4"/>
      <dgm:spPr/>
    </dgm:pt>
    <dgm:pt modelId="{1C67CCE8-2D6B-403B-B4B3-E359B6EE6E03}" type="pres">
      <dgm:prSet presAssocID="{67EAAA15-22B9-4084-AF10-3590E836B64C}" presName="horz1" presStyleCnt="0"/>
      <dgm:spPr/>
    </dgm:pt>
    <dgm:pt modelId="{98D28F03-79F6-472F-A8BF-F52DA9F3F49A}" type="pres">
      <dgm:prSet presAssocID="{67EAAA15-22B9-4084-AF10-3590E836B64C}" presName="tx1" presStyleLbl="revTx" presStyleIdx="3" presStyleCnt="4"/>
      <dgm:spPr/>
    </dgm:pt>
    <dgm:pt modelId="{F666B9AB-4752-4569-AE52-3D58CEC76FBA}" type="pres">
      <dgm:prSet presAssocID="{67EAAA15-22B9-4084-AF10-3590E836B64C}" presName="vert1" presStyleCnt="0"/>
      <dgm:spPr/>
    </dgm:pt>
  </dgm:ptLst>
  <dgm:cxnLst>
    <dgm:cxn modelId="{FE9FD65F-2934-47E6-973D-11E051486D5B}" type="presOf" srcId="{95A5CA4D-C621-4F32-B35B-26D4D02BA72E}" destId="{F211D6F9-725B-4065-9383-A8AAFE155B2E}" srcOrd="0" destOrd="0" presId="urn:microsoft.com/office/officeart/2008/layout/LinedList"/>
    <dgm:cxn modelId="{56041F4C-C647-4A99-B2DD-2B6859C059F0}" type="presOf" srcId="{CB38E836-DA58-41AA-AF16-6A23F22B9968}" destId="{4E305AEC-B5A8-48AB-9082-A7EEEC4BB0F1}" srcOrd="0" destOrd="0" presId="urn:microsoft.com/office/officeart/2008/layout/LinedList"/>
    <dgm:cxn modelId="{A3C62959-AE55-426F-B4A0-AF7881289D85}" srcId="{95A5CA4D-C621-4F32-B35B-26D4D02BA72E}" destId="{67EAAA15-22B9-4084-AF10-3590E836B64C}" srcOrd="3" destOrd="0" parTransId="{7C5C1523-302E-4693-89F2-9B1A37448085}" sibTransId="{698D8041-1610-45B6-BA89-E6CD1327C917}"/>
    <dgm:cxn modelId="{FCBFAC8D-8A0E-495D-9AF9-677521AC4E95}" srcId="{95A5CA4D-C621-4F32-B35B-26D4D02BA72E}" destId="{4E58F4E7-E4E2-467C-A4CF-6FA0ECEBE1A1}" srcOrd="1" destOrd="0" parTransId="{5A9AC7A1-EB2A-4D38-AC95-C460D11F69AC}" sibTransId="{48F673CA-CA13-4780-94E6-D9B0DAE0C406}"/>
    <dgm:cxn modelId="{091DF89D-8FC8-4346-845C-22572304B476}" type="presOf" srcId="{4E58F4E7-E4E2-467C-A4CF-6FA0ECEBE1A1}" destId="{B61507D1-8505-4398-8AC7-68388D62F47C}" srcOrd="0" destOrd="0" presId="urn:microsoft.com/office/officeart/2008/layout/LinedList"/>
    <dgm:cxn modelId="{23B031A3-7DC5-4DB9-BAC3-87E927E17D26}" srcId="{95A5CA4D-C621-4F32-B35B-26D4D02BA72E}" destId="{A835E720-08E9-4D2F-BA80-41458A111082}" srcOrd="2" destOrd="0" parTransId="{D76D83E7-9ABA-4875-82B3-672E5E21BFBF}" sibTransId="{786B1614-4542-4612-BC75-6178CE1D39FC}"/>
    <dgm:cxn modelId="{24DCB5D3-4ED5-41CA-8B08-4762C4D6C7B1}" type="presOf" srcId="{67EAAA15-22B9-4084-AF10-3590E836B64C}" destId="{98D28F03-79F6-472F-A8BF-F52DA9F3F49A}" srcOrd="0" destOrd="0" presId="urn:microsoft.com/office/officeart/2008/layout/LinedList"/>
    <dgm:cxn modelId="{59ED49E3-7C03-47F4-BA21-2A3946997FAA}" srcId="{95A5CA4D-C621-4F32-B35B-26D4D02BA72E}" destId="{CB38E836-DA58-41AA-AF16-6A23F22B9968}" srcOrd="0" destOrd="0" parTransId="{D4426CD5-D238-4CBD-8616-1C9E71EF366C}" sibTransId="{F71025CA-6664-4340-994D-8D9B7E25EE9F}"/>
    <dgm:cxn modelId="{EB2A53E7-C955-4E7D-A6F6-771BD4428AF9}" type="presOf" srcId="{A835E720-08E9-4D2F-BA80-41458A111082}" destId="{997FFE35-7125-4754-9697-CDC58E61BDC4}" srcOrd="0" destOrd="0" presId="urn:microsoft.com/office/officeart/2008/layout/LinedList"/>
    <dgm:cxn modelId="{26E7D646-080F-4FA8-A17A-5B10E4C8FEEC}" type="presParOf" srcId="{F211D6F9-725B-4065-9383-A8AAFE155B2E}" destId="{7E7368E3-682C-46A1-8E5D-A0F8C3E2DD84}" srcOrd="0" destOrd="0" presId="urn:microsoft.com/office/officeart/2008/layout/LinedList"/>
    <dgm:cxn modelId="{13D19C67-1CDE-4582-90C1-83379B5F8371}" type="presParOf" srcId="{F211D6F9-725B-4065-9383-A8AAFE155B2E}" destId="{51CC2588-C2A3-46C4-BEE8-6563D0C44BE1}" srcOrd="1" destOrd="0" presId="urn:microsoft.com/office/officeart/2008/layout/LinedList"/>
    <dgm:cxn modelId="{CCD9D53E-DBF6-4EA8-A6A4-7B451D9A1170}" type="presParOf" srcId="{51CC2588-C2A3-46C4-BEE8-6563D0C44BE1}" destId="{4E305AEC-B5A8-48AB-9082-A7EEEC4BB0F1}" srcOrd="0" destOrd="0" presId="urn:microsoft.com/office/officeart/2008/layout/LinedList"/>
    <dgm:cxn modelId="{433EC758-2767-4CD2-A475-77985282F7F0}" type="presParOf" srcId="{51CC2588-C2A3-46C4-BEE8-6563D0C44BE1}" destId="{AB6B6B0E-1867-4C1F-9B4B-D45139CA1CD2}" srcOrd="1" destOrd="0" presId="urn:microsoft.com/office/officeart/2008/layout/LinedList"/>
    <dgm:cxn modelId="{1D0B850D-3736-464F-8D3A-9F4CCB3632D4}" type="presParOf" srcId="{F211D6F9-725B-4065-9383-A8AAFE155B2E}" destId="{22558D8C-F5BB-43D7-9AF6-257BF83DA190}" srcOrd="2" destOrd="0" presId="urn:microsoft.com/office/officeart/2008/layout/LinedList"/>
    <dgm:cxn modelId="{2162D9BE-37D2-4CB1-9361-2C7884383639}" type="presParOf" srcId="{F211D6F9-725B-4065-9383-A8AAFE155B2E}" destId="{2681430D-B626-46FC-AFE5-59238BFD2499}" srcOrd="3" destOrd="0" presId="urn:microsoft.com/office/officeart/2008/layout/LinedList"/>
    <dgm:cxn modelId="{32CD2E87-7AEA-4D0F-9D75-54CF09012A0A}" type="presParOf" srcId="{2681430D-B626-46FC-AFE5-59238BFD2499}" destId="{B61507D1-8505-4398-8AC7-68388D62F47C}" srcOrd="0" destOrd="0" presId="urn:microsoft.com/office/officeart/2008/layout/LinedList"/>
    <dgm:cxn modelId="{3CFA1F85-C273-464C-9045-DFE3C0F97508}" type="presParOf" srcId="{2681430D-B626-46FC-AFE5-59238BFD2499}" destId="{B8868FF3-4D9B-40DA-8AD8-99B63F00C707}" srcOrd="1" destOrd="0" presId="urn:microsoft.com/office/officeart/2008/layout/LinedList"/>
    <dgm:cxn modelId="{D9DED2E9-2B21-461B-9B72-15C3590CFB3C}" type="presParOf" srcId="{F211D6F9-725B-4065-9383-A8AAFE155B2E}" destId="{414B98F5-A1B6-4056-923B-125BFC6817A3}" srcOrd="4" destOrd="0" presId="urn:microsoft.com/office/officeart/2008/layout/LinedList"/>
    <dgm:cxn modelId="{F71B7A3D-A2E7-4A47-8CCA-85B7CFAB7802}" type="presParOf" srcId="{F211D6F9-725B-4065-9383-A8AAFE155B2E}" destId="{430FA8E1-F3AA-4192-A4CD-0C9757CEA232}" srcOrd="5" destOrd="0" presId="urn:microsoft.com/office/officeart/2008/layout/LinedList"/>
    <dgm:cxn modelId="{8D5717C0-7C28-409C-B60D-A8D22CABBC68}" type="presParOf" srcId="{430FA8E1-F3AA-4192-A4CD-0C9757CEA232}" destId="{997FFE35-7125-4754-9697-CDC58E61BDC4}" srcOrd="0" destOrd="0" presId="urn:microsoft.com/office/officeart/2008/layout/LinedList"/>
    <dgm:cxn modelId="{B8AC37DB-D66F-4D4D-97BD-A682620F7FC2}" type="presParOf" srcId="{430FA8E1-F3AA-4192-A4CD-0C9757CEA232}" destId="{9EDF5380-E0E7-48BE-A36F-17CB636CF0D5}" srcOrd="1" destOrd="0" presId="urn:microsoft.com/office/officeart/2008/layout/LinedList"/>
    <dgm:cxn modelId="{EBF48EB0-3982-47D3-9E69-1489C7B9B19F}" type="presParOf" srcId="{F211D6F9-725B-4065-9383-A8AAFE155B2E}" destId="{FBB0BC84-EC5A-4D3A-B5F4-83D8AE8247B5}" srcOrd="6" destOrd="0" presId="urn:microsoft.com/office/officeart/2008/layout/LinedList"/>
    <dgm:cxn modelId="{47B54A29-11B6-4B71-94A2-3BD37FF87542}" type="presParOf" srcId="{F211D6F9-725B-4065-9383-A8AAFE155B2E}" destId="{1C67CCE8-2D6B-403B-B4B3-E359B6EE6E03}" srcOrd="7" destOrd="0" presId="urn:microsoft.com/office/officeart/2008/layout/LinedList"/>
    <dgm:cxn modelId="{28BD314C-B318-4756-8B42-3D05951AECB2}" type="presParOf" srcId="{1C67CCE8-2D6B-403B-B4B3-E359B6EE6E03}" destId="{98D28F03-79F6-472F-A8BF-F52DA9F3F49A}" srcOrd="0" destOrd="0" presId="urn:microsoft.com/office/officeart/2008/layout/LinedList"/>
    <dgm:cxn modelId="{1CA6E5B8-BED4-4AB8-B6FE-B040AC69D125}" type="presParOf" srcId="{1C67CCE8-2D6B-403B-B4B3-E359B6EE6E03}" destId="{F666B9AB-4752-4569-AE52-3D58CEC76FB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CA460D-775B-4027-A1DC-63D9E09B5DB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11632994-E79A-462A-A794-A99698BFC132}">
      <dgm:prSet/>
      <dgm:spPr/>
      <dgm:t>
        <a:bodyPr/>
        <a:lstStyle/>
        <a:p>
          <a:r>
            <a:rPr lang="en-IN" b="1"/>
            <a:t>Multi-Objective Reward Functions</a:t>
          </a:r>
          <a:endParaRPr lang="en-US"/>
        </a:p>
      </dgm:t>
    </dgm:pt>
    <dgm:pt modelId="{430285D7-DB8C-4636-A74B-ADD805C58C19}" type="parTrans" cxnId="{9E5750A7-130B-4AB8-A6FB-38BDAE625F44}">
      <dgm:prSet/>
      <dgm:spPr/>
      <dgm:t>
        <a:bodyPr/>
        <a:lstStyle/>
        <a:p>
          <a:endParaRPr lang="en-US"/>
        </a:p>
      </dgm:t>
    </dgm:pt>
    <dgm:pt modelId="{AF7D9AF7-FA0B-4549-A56C-24C816C181E7}" type="sibTrans" cxnId="{9E5750A7-130B-4AB8-A6FB-38BDAE625F44}">
      <dgm:prSet/>
      <dgm:spPr/>
      <dgm:t>
        <a:bodyPr/>
        <a:lstStyle/>
        <a:p>
          <a:endParaRPr lang="en-US"/>
        </a:p>
      </dgm:t>
    </dgm:pt>
    <dgm:pt modelId="{91039876-337B-4077-8F1C-35788BC970AB}">
      <dgm:prSet/>
      <dgm:spPr/>
      <dgm:t>
        <a:bodyPr/>
        <a:lstStyle/>
        <a:p>
          <a:r>
            <a:rPr lang="en-IN"/>
            <a:t>Incorporating multiple reward components (e.g., factual consistency, readability, novelty) using a weighted sum or Pareto optimisation could lead to more balanced summaries.</a:t>
          </a:r>
          <a:endParaRPr lang="en-US"/>
        </a:p>
      </dgm:t>
    </dgm:pt>
    <dgm:pt modelId="{4CBB354E-207B-4B9A-B01E-6DB875018F01}" type="parTrans" cxnId="{D5058A9D-B577-4702-856B-479AD588DE26}">
      <dgm:prSet/>
      <dgm:spPr/>
      <dgm:t>
        <a:bodyPr/>
        <a:lstStyle/>
        <a:p>
          <a:endParaRPr lang="en-US"/>
        </a:p>
      </dgm:t>
    </dgm:pt>
    <dgm:pt modelId="{FC78D5B3-4F20-48CF-8EC5-CFD060209CDF}" type="sibTrans" cxnId="{D5058A9D-B577-4702-856B-479AD588DE26}">
      <dgm:prSet/>
      <dgm:spPr/>
      <dgm:t>
        <a:bodyPr/>
        <a:lstStyle/>
        <a:p>
          <a:endParaRPr lang="en-US"/>
        </a:p>
      </dgm:t>
    </dgm:pt>
    <dgm:pt modelId="{38B9E027-0CC0-42DE-AF27-594BACE5D0EE}">
      <dgm:prSet/>
      <dgm:spPr/>
      <dgm:t>
        <a:bodyPr/>
        <a:lstStyle/>
        <a:p>
          <a:r>
            <a:rPr lang="en-IN" b="1"/>
            <a:t>Human Feedback Integration</a:t>
          </a:r>
          <a:endParaRPr lang="en-US"/>
        </a:p>
      </dgm:t>
    </dgm:pt>
    <dgm:pt modelId="{CC5E08B5-94A3-44FB-B1AD-A7D24BDA7381}" type="parTrans" cxnId="{C9475A70-6A63-4CCC-B040-F8D6C6F09E54}">
      <dgm:prSet/>
      <dgm:spPr/>
      <dgm:t>
        <a:bodyPr/>
        <a:lstStyle/>
        <a:p>
          <a:endParaRPr lang="en-US"/>
        </a:p>
      </dgm:t>
    </dgm:pt>
    <dgm:pt modelId="{CE44AC4B-01E4-4AD0-A768-140FDC137C5E}" type="sibTrans" cxnId="{C9475A70-6A63-4CCC-B040-F8D6C6F09E54}">
      <dgm:prSet/>
      <dgm:spPr/>
      <dgm:t>
        <a:bodyPr/>
        <a:lstStyle/>
        <a:p>
          <a:endParaRPr lang="en-US"/>
        </a:p>
      </dgm:t>
    </dgm:pt>
    <dgm:pt modelId="{647209EB-3BA1-4AD4-BB0D-E9630E7CD705}">
      <dgm:prSet/>
      <dgm:spPr/>
      <dgm:t>
        <a:bodyPr/>
        <a:lstStyle/>
        <a:p>
          <a:r>
            <a:rPr lang="en-IN"/>
            <a:t>Incorporating real human preferences or annotator rankings can further align the model with subjective quality factors like tone, coverage, and informativeness.</a:t>
          </a:r>
          <a:endParaRPr lang="en-US"/>
        </a:p>
      </dgm:t>
    </dgm:pt>
    <dgm:pt modelId="{17C9CF55-950B-4CE0-877C-B22A6E5F0945}" type="parTrans" cxnId="{9E71077E-0648-47F2-A77F-EF1A500DB10A}">
      <dgm:prSet/>
      <dgm:spPr/>
      <dgm:t>
        <a:bodyPr/>
        <a:lstStyle/>
        <a:p>
          <a:endParaRPr lang="en-US"/>
        </a:p>
      </dgm:t>
    </dgm:pt>
    <dgm:pt modelId="{F872D2DE-6779-4C48-B8F8-5610BA0603C9}" type="sibTrans" cxnId="{9E71077E-0648-47F2-A77F-EF1A500DB10A}">
      <dgm:prSet/>
      <dgm:spPr/>
      <dgm:t>
        <a:bodyPr/>
        <a:lstStyle/>
        <a:p>
          <a:endParaRPr lang="en-US"/>
        </a:p>
      </dgm:t>
    </dgm:pt>
    <dgm:pt modelId="{38C07DB1-1F5A-4102-A393-43386E5298C2}">
      <dgm:prSet/>
      <dgm:spPr/>
      <dgm:t>
        <a:bodyPr/>
        <a:lstStyle/>
        <a:p>
          <a:r>
            <a:rPr lang="en-IN" b="1"/>
            <a:t>Robustness and Bias Evaluation</a:t>
          </a:r>
          <a:endParaRPr lang="en-US"/>
        </a:p>
      </dgm:t>
    </dgm:pt>
    <dgm:pt modelId="{CA80FB14-5097-4E1B-A1B5-2E059A3832F4}" type="parTrans" cxnId="{EC869030-6CA6-42AB-8DBB-FB2A9BADD89C}">
      <dgm:prSet/>
      <dgm:spPr/>
      <dgm:t>
        <a:bodyPr/>
        <a:lstStyle/>
        <a:p>
          <a:endParaRPr lang="en-US"/>
        </a:p>
      </dgm:t>
    </dgm:pt>
    <dgm:pt modelId="{39808600-939D-442A-BEE1-A2E9231EFB9E}" type="sibTrans" cxnId="{EC869030-6CA6-42AB-8DBB-FB2A9BADD89C}">
      <dgm:prSet/>
      <dgm:spPr/>
      <dgm:t>
        <a:bodyPr/>
        <a:lstStyle/>
        <a:p>
          <a:endParaRPr lang="en-US"/>
        </a:p>
      </dgm:t>
    </dgm:pt>
    <dgm:pt modelId="{B7ED8E9C-C1C0-4226-951C-F2BB6021704F}">
      <dgm:prSet/>
      <dgm:spPr/>
      <dgm:t>
        <a:bodyPr/>
        <a:lstStyle/>
        <a:p>
          <a:r>
            <a:rPr lang="en-IN"/>
            <a:t>Future work should evaluate the model's robustness to adversarial prompts and analyse any biases introduced during RLHF to ensure safe deployment.</a:t>
          </a:r>
          <a:endParaRPr lang="en-US"/>
        </a:p>
      </dgm:t>
    </dgm:pt>
    <dgm:pt modelId="{E59F5788-1AC4-4DD1-A278-9DABE8D402B0}" type="parTrans" cxnId="{F63F62AA-F668-4306-8978-BC6030C8525C}">
      <dgm:prSet/>
      <dgm:spPr/>
      <dgm:t>
        <a:bodyPr/>
        <a:lstStyle/>
        <a:p>
          <a:endParaRPr lang="en-US"/>
        </a:p>
      </dgm:t>
    </dgm:pt>
    <dgm:pt modelId="{C284D610-B09A-495D-892F-C69F87BF99A6}" type="sibTrans" cxnId="{F63F62AA-F668-4306-8978-BC6030C8525C}">
      <dgm:prSet/>
      <dgm:spPr/>
      <dgm:t>
        <a:bodyPr/>
        <a:lstStyle/>
        <a:p>
          <a:endParaRPr lang="en-US"/>
        </a:p>
      </dgm:t>
    </dgm:pt>
    <dgm:pt modelId="{AC7770CE-0264-402B-AE5F-9FAD153C16E7}" type="pres">
      <dgm:prSet presAssocID="{F1CA460D-775B-4027-A1DC-63D9E09B5DB3}" presName="linear" presStyleCnt="0">
        <dgm:presLayoutVars>
          <dgm:dir/>
          <dgm:animLvl val="lvl"/>
          <dgm:resizeHandles val="exact"/>
        </dgm:presLayoutVars>
      </dgm:prSet>
      <dgm:spPr/>
    </dgm:pt>
    <dgm:pt modelId="{61E5B2DE-F02C-4E33-96C5-C506BFD5C2F0}" type="pres">
      <dgm:prSet presAssocID="{11632994-E79A-462A-A794-A99698BFC132}" presName="parentLin" presStyleCnt="0"/>
      <dgm:spPr/>
    </dgm:pt>
    <dgm:pt modelId="{75817E1B-1ACD-4F5D-BE30-9085985C5796}" type="pres">
      <dgm:prSet presAssocID="{11632994-E79A-462A-A794-A99698BFC132}" presName="parentLeftMargin" presStyleLbl="node1" presStyleIdx="0" presStyleCnt="3"/>
      <dgm:spPr/>
    </dgm:pt>
    <dgm:pt modelId="{6CF2ED7F-F3B7-4A7F-8FCD-D85163E65ACD}" type="pres">
      <dgm:prSet presAssocID="{11632994-E79A-462A-A794-A99698BFC132}" presName="parentText" presStyleLbl="node1" presStyleIdx="0" presStyleCnt="3">
        <dgm:presLayoutVars>
          <dgm:chMax val="0"/>
          <dgm:bulletEnabled val="1"/>
        </dgm:presLayoutVars>
      </dgm:prSet>
      <dgm:spPr/>
    </dgm:pt>
    <dgm:pt modelId="{D563D697-303E-4A22-944E-657321884E4F}" type="pres">
      <dgm:prSet presAssocID="{11632994-E79A-462A-A794-A99698BFC132}" presName="negativeSpace" presStyleCnt="0"/>
      <dgm:spPr/>
    </dgm:pt>
    <dgm:pt modelId="{D2FAFFD5-EC68-4DC8-AF03-C700BFD2BFB8}" type="pres">
      <dgm:prSet presAssocID="{11632994-E79A-462A-A794-A99698BFC132}" presName="childText" presStyleLbl="conFgAcc1" presStyleIdx="0" presStyleCnt="3">
        <dgm:presLayoutVars>
          <dgm:bulletEnabled val="1"/>
        </dgm:presLayoutVars>
      </dgm:prSet>
      <dgm:spPr/>
    </dgm:pt>
    <dgm:pt modelId="{B6072979-6327-4719-AFB2-5C0BCE68AD6A}" type="pres">
      <dgm:prSet presAssocID="{AF7D9AF7-FA0B-4549-A56C-24C816C181E7}" presName="spaceBetweenRectangles" presStyleCnt="0"/>
      <dgm:spPr/>
    </dgm:pt>
    <dgm:pt modelId="{E7A9D587-476A-400F-A906-7DDE2E885233}" type="pres">
      <dgm:prSet presAssocID="{38B9E027-0CC0-42DE-AF27-594BACE5D0EE}" presName="parentLin" presStyleCnt="0"/>
      <dgm:spPr/>
    </dgm:pt>
    <dgm:pt modelId="{F18A578E-FD90-4476-ADA8-9CE1173FFADA}" type="pres">
      <dgm:prSet presAssocID="{38B9E027-0CC0-42DE-AF27-594BACE5D0EE}" presName="parentLeftMargin" presStyleLbl="node1" presStyleIdx="0" presStyleCnt="3"/>
      <dgm:spPr/>
    </dgm:pt>
    <dgm:pt modelId="{734EED19-7F44-4A18-88D2-594D1C54C092}" type="pres">
      <dgm:prSet presAssocID="{38B9E027-0CC0-42DE-AF27-594BACE5D0EE}" presName="parentText" presStyleLbl="node1" presStyleIdx="1" presStyleCnt="3">
        <dgm:presLayoutVars>
          <dgm:chMax val="0"/>
          <dgm:bulletEnabled val="1"/>
        </dgm:presLayoutVars>
      </dgm:prSet>
      <dgm:spPr/>
    </dgm:pt>
    <dgm:pt modelId="{28CE42D9-8460-48EC-8E37-780FF8A65E7A}" type="pres">
      <dgm:prSet presAssocID="{38B9E027-0CC0-42DE-AF27-594BACE5D0EE}" presName="negativeSpace" presStyleCnt="0"/>
      <dgm:spPr/>
    </dgm:pt>
    <dgm:pt modelId="{70442DB4-9150-4F35-9F09-016627406C79}" type="pres">
      <dgm:prSet presAssocID="{38B9E027-0CC0-42DE-AF27-594BACE5D0EE}" presName="childText" presStyleLbl="conFgAcc1" presStyleIdx="1" presStyleCnt="3">
        <dgm:presLayoutVars>
          <dgm:bulletEnabled val="1"/>
        </dgm:presLayoutVars>
      </dgm:prSet>
      <dgm:spPr/>
    </dgm:pt>
    <dgm:pt modelId="{286A832E-6ABE-461C-9E67-50EBE4BCCDD4}" type="pres">
      <dgm:prSet presAssocID="{CE44AC4B-01E4-4AD0-A768-140FDC137C5E}" presName="spaceBetweenRectangles" presStyleCnt="0"/>
      <dgm:spPr/>
    </dgm:pt>
    <dgm:pt modelId="{B353723D-070F-435F-BCDB-2BCE4092A78F}" type="pres">
      <dgm:prSet presAssocID="{38C07DB1-1F5A-4102-A393-43386E5298C2}" presName="parentLin" presStyleCnt="0"/>
      <dgm:spPr/>
    </dgm:pt>
    <dgm:pt modelId="{6FFFDA8F-0762-46EB-9E34-AC20FDA783C7}" type="pres">
      <dgm:prSet presAssocID="{38C07DB1-1F5A-4102-A393-43386E5298C2}" presName="parentLeftMargin" presStyleLbl="node1" presStyleIdx="1" presStyleCnt="3"/>
      <dgm:spPr/>
    </dgm:pt>
    <dgm:pt modelId="{00D01FC6-C0BE-4F29-BF79-99422C8A89B8}" type="pres">
      <dgm:prSet presAssocID="{38C07DB1-1F5A-4102-A393-43386E5298C2}" presName="parentText" presStyleLbl="node1" presStyleIdx="2" presStyleCnt="3">
        <dgm:presLayoutVars>
          <dgm:chMax val="0"/>
          <dgm:bulletEnabled val="1"/>
        </dgm:presLayoutVars>
      </dgm:prSet>
      <dgm:spPr/>
    </dgm:pt>
    <dgm:pt modelId="{769979E2-FDEB-4DD8-B49D-B1D9605C4837}" type="pres">
      <dgm:prSet presAssocID="{38C07DB1-1F5A-4102-A393-43386E5298C2}" presName="negativeSpace" presStyleCnt="0"/>
      <dgm:spPr/>
    </dgm:pt>
    <dgm:pt modelId="{BB2CAFE3-98C5-4349-832D-4960F1C1F037}" type="pres">
      <dgm:prSet presAssocID="{38C07DB1-1F5A-4102-A393-43386E5298C2}" presName="childText" presStyleLbl="conFgAcc1" presStyleIdx="2" presStyleCnt="3">
        <dgm:presLayoutVars>
          <dgm:bulletEnabled val="1"/>
        </dgm:presLayoutVars>
      </dgm:prSet>
      <dgm:spPr/>
    </dgm:pt>
  </dgm:ptLst>
  <dgm:cxnLst>
    <dgm:cxn modelId="{46678504-104F-4EB3-9EB6-27AE3BF9F42E}" type="presOf" srcId="{91039876-337B-4077-8F1C-35788BC970AB}" destId="{D2FAFFD5-EC68-4DC8-AF03-C700BFD2BFB8}" srcOrd="0" destOrd="0" presId="urn:microsoft.com/office/officeart/2005/8/layout/list1"/>
    <dgm:cxn modelId="{AE46EA1F-C024-4E29-8753-267C711EF21A}" type="presOf" srcId="{38B9E027-0CC0-42DE-AF27-594BACE5D0EE}" destId="{734EED19-7F44-4A18-88D2-594D1C54C092}" srcOrd="1" destOrd="0" presId="urn:microsoft.com/office/officeart/2005/8/layout/list1"/>
    <dgm:cxn modelId="{EC869030-6CA6-42AB-8DBB-FB2A9BADD89C}" srcId="{F1CA460D-775B-4027-A1DC-63D9E09B5DB3}" destId="{38C07DB1-1F5A-4102-A393-43386E5298C2}" srcOrd="2" destOrd="0" parTransId="{CA80FB14-5097-4E1B-A1B5-2E059A3832F4}" sibTransId="{39808600-939D-442A-BEE1-A2E9231EFB9E}"/>
    <dgm:cxn modelId="{290E5C4C-CB27-490E-BEB2-4508EFFBAF7A}" type="presOf" srcId="{F1CA460D-775B-4027-A1DC-63D9E09B5DB3}" destId="{AC7770CE-0264-402B-AE5F-9FAD153C16E7}" srcOrd="0" destOrd="0" presId="urn:microsoft.com/office/officeart/2005/8/layout/list1"/>
    <dgm:cxn modelId="{C9475A70-6A63-4CCC-B040-F8D6C6F09E54}" srcId="{F1CA460D-775B-4027-A1DC-63D9E09B5DB3}" destId="{38B9E027-0CC0-42DE-AF27-594BACE5D0EE}" srcOrd="1" destOrd="0" parTransId="{CC5E08B5-94A3-44FB-B1AD-A7D24BDA7381}" sibTransId="{CE44AC4B-01E4-4AD0-A768-140FDC137C5E}"/>
    <dgm:cxn modelId="{2BD37D74-1C5A-43BC-A1F6-FB2BDA9DD03E}" type="presOf" srcId="{38C07DB1-1F5A-4102-A393-43386E5298C2}" destId="{6FFFDA8F-0762-46EB-9E34-AC20FDA783C7}" srcOrd="0" destOrd="0" presId="urn:microsoft.com/office/officeart/2005/8/layout/list1"/>
    <dgm:cxn modelId="{C865467D-356B-4CC6-823A-D1CBB3615151}" type="presOf" srcId="{11632994-E79A-462A-A794-A99698BFC132}" destId="{75817E1B-1ACD-4F5D-BE30-9085985C5796}" srcOrd="0" destOrd="0" presId="urn:microsoft.com/office/officeart/2005/8/layout/list1"/>
    <dgm:cxn modelId="{9E71077E-0648-47F2-A77F-EF1A500DB10A}" srcId="{38B9E027-0CC0-42DE-AF27-594BACE5D0EE}" destId="{647209EB-3BA1-4AD4-BB0D-E9630E7CD705}" srcOrd="0" destOrd="0" parTransId="{17C9CF55-950B-4CE0-877C-B22A6E5F0945}" sibTransId="{F872D2DE-6779-4C48-B8F8-5610BA0603C9}"/>
    <dgm:cxn modelId="{B6A3E193-EDFF-454F-925E-C4C8A1D75C3D}" type="presOf" srcId="{B7ED8E9C-C1C0-4226-951C-F2BB6021704F}" destId="{BB2CAFE3-98C5-4349-832D-4960F1C1F037}" srcOrd="0" destOrd="0" presId="urn:microsoft.com/office/officeart/2005/8/layout/list1"/>
    <dgm:cxn modelId="{D5058A9D-B577-4702-856B-479AD588DE26}" srcId="{11632994-E79A-462A-A794-A99698BFC132}" destId="{91039876-337B-4077-8F1C-35788BC970AB}" srcOrd="0" destOrd="0" parTransId="{4CBB354E-207B-4B9A-B01E-6DB875018F01}" sibTransId="{FC78D5B3-4F20-48CF-8EC5-CFD060209CDF}"/>
    <dgm:cxn modelId="{9E5750A7-130B-4AB8-A6FB-38BDAE625F44}" srcId="{F1CA460D-775B-4027-A1DC-63D9E09B5DB3}" destId="{11632994-E79A-462A-A794-A99698BFC132}" srcOrd="0" destOrd="0" parTransId="{430285D7-DB8C-4636-A74B-ADD805C58C19}" sibTransId="{AF7D9AF7-FA0B-4549-A56C-24C816C181E7}"/>
    <dgm:cxn modelId="{C744FEA9-3325-4821-B47B-861815D8F1B7}" type="presOf" srcId="{38B9E027-0CC0-42DE-AF27-594BACE5D0EE}" destId="{F18A578E-FD90-4476-ADA8-9CE1173FFADA}" srcOrd="0" destOrd="0" presId="urn:microsoft.com/office/officeart/2005/8/layout/list1"/>
    <dgm:cxn modelId="{F63F62AA-F668-4306-8978-BC6030C8525C}" srcId="{38C07DB1-1F5A-4102-A393-43386E5298C2}" destId="{B7ED8E9C-C1C0-4226-951C-F2BB6021704F}" srcOrd="0" destOrd="0" parTransId="{E59F5788-1AC4-4DD1-A278-9DABE8D402B0}" sibTransId="{C284D610-B09A-495D-892F-C69F87BF99A6}"/>
    <dgm:cxn modelId="{D38756C0-D852-4D69-A60B-243786C886A8}" type="presOf" srcId="{11632994-E79A-462A-A794-A99698BFC132}" destId="{6CF2ED7F-F3B7-4A7F-8FCD-D85163E65ACD}" srcOrd="1" destOrd="0" presId="urn:microsoft.com/office/officeart/2005/8/layout/list1"/>
    <dgm:cxn modelId="{FD82E8F0-BBFE-41F4-A557-537F05E88BB1}" type="presOf" srcId="{38C07DB1-1F5A-4102-A393-43386E5298C2}" destId="{00D01FC6-C0BE-4F29-BF79-99422C8A89B8}" srcOrd="1" destOrd="0" presId="urn:microsoft.com/office/officeart/2005/8/layout/list1"/>
    <dgm:cxn modelId="{85DB45F7-4C7E-4C39-A5A7-A953252DE936}" type="presOf" srcId="{647209EB-3BA1-4AD4-BB0D-E9630E7CD705}" destId="{70442DB4-9150-4F35-9F09-016627406C79}" srcOrd="0" destOrd="0" presId="urn:microsoft.com/office/officeart/2005/8/layout/list1"/>
    <dgm:cxn modelId="{4381A668-0ADD-48DF-8D77-95702FC72741}" type="presParOf" srcId="{AC7770CE-0264-402B-AE5F-9FAD153C16E7}" destId="{61E5B2DE-F02C-4E33-96C5-C506BFD5C2F0}" srcOrd="0" destOrd="0" presId="urn:microsoft.com/office/officeart/2005/8/layout/list1"/>
    <dgm:cxn modelId="{3AAB2CFA-EB5A-4E37-BF27-9D5CB8C5BCC0}" type="presParOf" srcId="{61E5B2DE-F02C-4E33-96C5-C506BFD5C2F0}" destId="{75817E1B-1ACD-4F5D-BE30-9085985C5796}" srcOrd="0" destOrd="0" presId="urn:microsoft.com/office/officeart/2005/8/layout/list1"/>
    <dgm:cxn modelId="{D94BBB50-69BF-462A-8DD5-D2C5A7E10D9E}" type="presParOf" srcId="{61E5B2DE-F02C-4E33-96C5-C506BFD5C2F0}" destId="{6CF2ED7F-F3B7-4A7F-8FCD-D85163E65ACD}" srcOrd="1" destOrd="0" presId="urn:microsoft.com/office/officeart/2005/8/layout/list1"/>
    <dgm:cxn modelId="{2707D404-DE95-4DBB-8A9D-99F5ECC2029A}" type="presParOf" srcId="{AC7770CE-0264-402B-AE5F-9FAD153C16E7}" destId="{D563D697-303E-4A22-944E-657321884E4F}" srcOrd="1" destOrd="0" presId="urn:microsoft.com/office/officeart/2005/8/layout/list1"/>
    <dgm:cxn modelId="{FAC11313-7661-4485-8CD1-D2A9C3BA2FAE}" type="presParOf" srcId="{AC7770CE-0264-402B-AE5F-9FAD153C16E7}" destId="{D2FAFFD5-EC68-4DC8-AF03-C700BFD2BFB8}" srcOrd="2" destOrd="0" presId="urn:microsoft.com/office/officeart/2005/8/layout/list1"/>
    <dgm:cxn modelId="{F36339A5-328E-40F5-9EA9-029992A0AF10}" type="presParOf" srcId="{AC7770CE-0264-402B-AE5F-9FAD153C16E7}" destId="{B6072979-6327-4719-AFB2-5C0BCE68AD6A}" srcOrd="3" destOrd="0" presId="urn:microsoft.com/office/officeart/2005/8/layout/list1"/>
    <dgm:cxn modelId="{865E7A02-A0B7-445A-AB13-9713A0D071CA}" type="presParOf" srcId="{AC7770CE-0264-402B-AE5F-9FAD153C16E7}" destId="{E7A9D587-476A-400F-A906-7DDE2E885233}" srcOrd="4" destOrd="0" presId="urn:microsoft.com/office/officeart/2005/8/layout/list1"/>
    <dgm:cxn modelId="{118F2172-D0BB-4130-9015-CE1ED8383561}" type="presParOf" srcId="{E7A9D587-476A-400F-A906-7DDE2E885233}" destId="{F18A578E-FD90-4476-ADA8-9CE1173FFADA}" srcOrd="0" destOrd="0" presId="urn:microsoft.com/office/officeart/2005/8/layout/list1"/>
    <dgm:cxn modelId="{28CAD4DC-5FE0-4093-8683-1AB3D7DF4FC8}" type="presParOf" srcId="{E7A9D587-476A-400F-A906-7DDE2E885233}" destId="{734EED19-7F44-4A18-88D2-594D1C54C092}" srcOrd="1" destOrd="0" presId="urn:microsoft.com/office/officeart/2005/8/layout/list1"/>
    <dgm:cxn modelId="{561C431E-D670-4584-BC5B-45D2E681E0BE}" type="presParOf" srcId="{AC7770CE-0264-402B-AE5F-9FAD153C16E7}" destId="{28CE42D9-8460-48EC-8E37-780FF8A65E7A}" srcOrd="5" destOrd="0" presId="urn:microsoft.com/office/officeart/2005/8/layout/list1"/>
    <dgm:cxn modelId="{AEE6AAEB-5A5E-40EC-99C1-B1051574EE0D}" type="presParOf" srcId="{AC7770CE-0264-402B-AE5F-9FAD153C16E7}" destId="{70442DB4-9150-4F35-9F09-016627406C79}" srcOrd="6" destOrd="0" presId="urn:microsoft.com/office/officeart/2005/8/layout/list1"/>
    <dgm:cxn modelId="{DA07D72A-F546-4BF7-8300-9FA6D2C905AD}" type="presParOf" srcId="{AC7770CE-0264-402B-AE5F-9FAD153C16E7}" destId="{286A832E-6ABE-461C-9E67-50EBE4BCCDD4}" srcOrd="7" destOrd="0" presId="urn:microsoft.com/office/officeart/2005/8/layout/list1"/>
    <dgm:cxn modelId="{8D83FF3D-45F6-4697-99DD-318838329608}" type="presParOf" srcId="{AC7770CE-0264-402B-AE5F-9FAD153C16E7}" destId="{B353723D-070F-435F-BCDB-2BCE4092A78F}" srcOrd="8" destOrd="0" presId="urn:microsoft.com/office/officeart/2005/8/layout/list1"/>
    <dgm:cxn modelId="{CA66E695-4132-4D07-B45F-112261DB5B00}" type="presParOf" srcId="{B353723D-070F-435F-BCDB-2BCE4092A78F}" destId="{6FFFDA8F-0762-46EB-9E34-AC20FDA783C7}" srcOrd="0" destOrd="0" presId="urn:microsoft.com/office/officeart/2005/8/layout/list1"/>
    <dgm:cxn modelId="{5057D932-C339-4687-8C8A-102F0EBFECFB}" type="presParOf" srcId="{B353723D-070F-435F-BCDB-2BCE4092A78F}" destId="{00D01FC6-C0BE-4F29-BF79-99422C8A89B8}" srcOrd="1" destOrd="0" presId="urn:microsoft.com/office/officeart/2005/8/layout/list1"/>
    <dgm:cxn modelId="{C2941612-C2CA-45AF-9756-9140BCC5EF1F}" type="presParOf" srcId="{AC7770CE-0264-402B-AE5F-9FAD153C16E7}" destId="{769979E2-FDEB-4DD8-B49D-B1D9605C4837}" srcOrd="9" destOrd="0" presId="urn:microsoft.com/office/officeart/2005/8/layout/list1"/>
    <dgm:cxn modelId="{1E267DE2-B2B0-43EF-8008-31BE4B74C7E0}" type="presParOf" srcId="{AC7770CE-0264-402B-AE5F-9FAD153C16E7}" destId="{BB2CAFE3-98C5-4349-832D-4960F1C1F03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58DDA-8B51-405C-B7FE-10703713608F}">
      <dsp:nvSpPr>
        <dsp:cNvPr id="0" name=""/>
        <dsp:cNvSpPr/>
      </dsp:nvSpPr>
      <dsp:spPr>
        <a:xfrm>
          <a:off x="0" y="5090"/>
          <a:ext cx="6214290" cy="12725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B756E-8D00-44DB-B11C-1120E960512D}">
      <dsp:nvSpPr>
        <dsp:cNvPr id="0" name=""/>
        <dsp:cNvSpPr/>
      </dsp:nvSpPr>
      <dsp:spPr>
        <a:xfrm>
          <a:off x="384943" y="291412"/>
          <a:ext cx="700582" cy="699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19BEB6-4E0D-4CEC-B53E-BC5A4BA115D9}">
      <dsp:nvSpPr>
        <dsp:cNvPr id="0" name=""/>
        <dsp:cNvSpPr/>
      </dsp:nvSpPr>
      <dsp:spPr>
        <a:xfrm>
          <a:off x="1470470" y="5090"/>
          <a:ext cx="4475572" cy="1511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29" tIns="159929" rIns="159929" bIns="159929" numCol="1" spcCol="1270" anchor="ctr" anchorCtr="0">
          <a:noAutofit/>
        </a:bodyPr>
        <a:lstStyle/>
        <a:p>
          <a:pPr marL="0" lvl="0" indent="0" algn="l" defTabSz="800100">
            <a:lnSpc>
              <a:spcPct val="100000"/>
            </a:lnSpc>
            <a:spcBef>
              <a:spcPct val="0"/>
            </a:spcBef>
            <a:spcAft>
              <a:spcPct val="35000"/>
            </a:spcAft>
            <a:buNone/>
          </a:pPr>
          <a:r>
            <a:rPr lang="en-IN" sz="1800" kern="1200" dirty="0"/>
            <a:t>The initial step involves sourcing the Flan T5 – Small model and dataset to the Google </a:t>
          </a:r>
          <a:r>
            <a:rPr lang="en-IN" sz="1800" kern="1200" dirty="0" err="1"/>
            <a:t>Colab</a:t>
          </a:r>
          <a:r>
            <a:rPr lang="en-IN" sz="1800" kern="1200" dirty="0"/>
            <a:t> environment to ensure they are correctly loaded. </a:t>
          </a:r>
          <a:endParaRPr lang="en-US" sz="1800" kern="1200" dirty="0"/>
        </a:p>
      </dsp:txBody>
      <dsp:txXfrm>
        <a:off x="1470470" y="5090"/>
        <a:ext cx="4475572" cy="1511143"/>
      </dsp:txXfrm>
    </dsp:sp>
    <dsp:sp modelId="{2103C0A1-0C1B-47EF-92F2-EF07F18F37FB}">
      <dsp:nvSpPr>
        <dsp:cNvPr id="0" name=""/>
        <dsp:cNvSpPr/>
      </dsp:nvSpPr>
      <dsp:spPr>
        <a:xfrm>
          <a:off x="0" y="1852043"/>
          <a:ext cx="6214290" cy="12725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D73C9-4A12-40DC-A585-EB28F808EFF7}">
      <dsp:nvSpPr>
        <dsp:cNvPr id="0" name=""/>
        <dsp:cNvSpPr/>
      </dsp:nvSpPr>
      <dsp:spPr>
        <a:xfrm>
          <a:off x="384943" y="2138365"/>
          <a:ext cx="700582" cy="699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C76F26-957B-4623-8379-700A5B24DB96}">
      <dsp:nvSpPr>
        <dsp:cNvPr id="0" name=""/>
        <dsp:cNvSpPr/>
      </dsp:nvSpPr>
      <dsp:spPr>
        <a:xfrm>
          <a:off x="1493295" y="1698556"/>
          <a:ext cx="4475572" cy="1511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29" tIns="159929" rIns="159929" bIns="159929" numCol="1" spcCol="1270" anchor="ctr" anchorCtr="0">
          <a:noAutofit/>
        </a:bodyPr>
        <a:lstStyle/>
        <a:p>
          <a:pPr marL="0" lvl="0" indent="0" algn="l" defTabSz="800100">
            <a:lnSpc>
              <a:spcPct val="100000"/>
            </a:lnSpc>
            <a:spcBef>
              <a:spcPct val="0"/>
            </a:spcBef>
            <a:spcAft>
              <a:spcPct val="35000"/>
            </a:spcAft>
            <a:buNone/>
          </a:pPr>
          <a:r>
            <a:rPr lang="en-IN" sz="1800" kern="1200" dirty="0"/>
            <a:t>The next step involves fine-tuning a pre-trained large language model using a supervised fine-tuning methodology. Additionally, Parameter Efficient Fine Tuning (PEFT) is applied. </a:t>
          </a:r>
          <a:endParaRPr lang="en-US" sz="1800" kern="1200" dirty="0"/>
        </a:p>
      </dsp:txBody>
      <dsp:txXfrm>
        <a:off x="1493295" y="1698556"/>
        <a:ext cx="4475572" cy="1511143"/>
      </dsp:txXfrm>
    </dsp:sp>
    <dsp:sp modelId="{CE46921F-3BC9-4AFA-BC09-EA43190208EF}">
      <dsp:nvSpPr>
        <dsp:cNvPr id="0" name=""/>
        <dsp:cNvSpPr/>
      </dsp:nvSpPr>
      <dsp:spPr>
        <a:xfrm>
          <a:off x="0" y="3698996"/>
          <a:ext cx="6214290" cy="12725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50EA8-00DB-47D8-B0D2-238019B0165A}">
      <dsp:nvSpPr>
        <dsp:cNvPr id="0" name=""/>
        <dsp:cNvSpPr/>
      </dsp:nvSpPr>
      <dsp:spPr>
        <a:xfrm>
          <a:off x="384943" y="3985318"/>
          <a:ext cx="700582" cy="699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3715A-D589-410E-A6CE-F96919646C90}">
      <dsp:nvSpPr>
        <dsp:cNvPr id="0" name=""/>
        <dsp:cNvSpPr/>
      </dsp:nvSpPr>
      <dsp:spPr>
        <a:xfrm>
          <a:off x="1470470" y="3698996"/>
          <a:ext cx="4475572" cy="1511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29" tIns="159929" rIns="159929" bIns="159929" numCol="1" spcCol="1270" anchor="ctr" anchorCtr="0">
          <a:noAutofit/>
        </a:bodyPr>
        <a:lstStyle/>
        <a:p>
          <a:pPr marL="0" lvl="0" indent="0" algn="l" defTabSz="800100">
            <a:lnSpc>
              <a:spcPct val="100000"/>
            </a:lnSpc>
            <a:spcBef>
              <a:spcPct val="0"/>
            </a:spcBef>
            <a:spcAft>
              <a:spcPct val="35000"/>
            </a:spcAft>
            <a:buNone/>
          </a:pPr>
          <a:r>
            <a:rPr lang="en-IN" sz="1800" kern="1200" dirty="0"/>
            <a:t>The research methodology then encompasses model evaluation, which will compare the summary generated by the model's vs the reference summary</a:t>
          </a:r>
          <a:r>
            <a:rPr lang="en-IN" sz="1500" kern="1200" dirty="0"/>
            <a:t>.</a:t>
          </a:r>
          <a:endParaRPr lang="en-US" sz="1500" kern="1200" dirty="0"/>
        </a:p>
      </dsp:txBody>
      <dsp:txXfrm>
        <a:off x="1470470" y="3698996"/>
        <a:ext cx="4475572" cy="1511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BEE02-07E8-4FB9-AE80-A4B805B5FB5B}">
      <dsp:nvSpPr>
        <dsp:cNvPr id="0" name=""/>
        <dsp:cNvSpPr/>
      </dsp:nvSpPr>
      <dsp:spPr>
        <a:xfrm>
          <a:off x="0" y="601"/>
          <a:ext cx="74857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BD224-6597-4B0F-AF96-ED8929228B9B}">
      <dsp:nvSpPr>
        <dsp:cNvPr id="0" name=""/>
        <dsp:cNvSpPr/>
      </dsp:nvSpPr>
      <dsp:spPr>
        <a:xfrm>
          <a:off x="0" y="601"/>
          <a:ext cx="7485718" cy="98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ROUGE Recall scores (ROUGE-1, ROUGE-2, ROUGE-L) showed steady and substantial gains at each stage, with PEFT yielding the highest improvements (e.g., ROUGE-1 Recall jumped from 19.66% to 36.61%.</a:t>
          </a:r>
          <a:endParaRPr lang="en-US" sz="1800" kern="1200"/>
        </a:p>
      </dsp:txBody>
      <dsp:txXfrm>
        <a:off x="0" y="601"/>
        <a:ext cx="7485718" cy="985023"/>
      </dsp:txXfrm>
    </dsp:sp>
    <dsp:sp modelId="{D8D2C456-7E4B-4D61-9902-F21ECB653D5D}">
      <dsp:nvSpPr>
        <dsp:cNvPr id="0" name=""/>
        <dsp:cNvSpPr/>
      </dsp:nvSpPr>
      <dsp:spPr>
        <a:xfrm>
          <a:off x="0" y="985624"/>
          <a:ext cx="7485718" cy="0"/>
        </a:xfrm>
        <a:prstGeom prst="line">
          <a:avLst/>
        </a:prstGeom>
        <a:solidFill>
          <a:schemeClr val="accent2">
            <a:hueOff val="1768024"/>
            <a:satOff val="-6660"/>
            <a:lumOff val="5588"/>
            <a:alphaOff val="0"/>
          </a:schemeClr>
        </a:solidFill>
        <a:ln w="12700" cap="flat" cmpd="sng" algn="ctr">
          <a:solidFill>
            <a:schemeClr val="accent2">
              <a:hueOff val="1768024"/>
              <a:satOff val="-6660"/>
              <a:lumOff val="5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2FB019-2FC8-4B8D-9435-19244F5F7D5E}">
      <dsp:nvSpPr>
        <dsp:cNvPr id="0" name=""/>
        <dsp:cNvSpPr/>
      </dsp:nvSpPr>
      <dsp:spPr>
        <a:xfrm>
          <a:off x="0" y="985624"/>
          <a:ext cx="7485718" cy="98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ROUGE F1 scores also improved consistently, indicating a better balance between recall and precision, though precision decreased slightly after fine-tuning and PEFT.</a:t>
          </a:r>
          <a:endParaRPr lang="en-US" sz="1800" kern="1200"/>
        </a:p>
      </dsp:txBody>
      <dsp:txXfrm>
        <a:off x="0" y="985624"/>
        <a:ext cx="7485718" cy="985023"/>
      </dsp:txXfrm>
    </dsp:sp>
    <dsp:sp modelId="{73B2A418-2995-4224-8DE7-D2A3C806F488}">
      <dsp:nvSpPr>
        <dsp:cNvPr id="0" name=""/>
        <dsp:cNvSpPr/>
      </dsp:nvSpPr>
      <dsp:spPr>
        <a:xfrm>
          <a:off x="0" y="1970647"/>
          <a:ext cx="7485718" cy="0"/>
        </a:xfrm>
        <a:prstGeom prst="line">
          <a:avLst/>
        </a:prstGeom>
        <a:solidFill>
          <a:schemeClr val="accent2">
            <a:hueOff val="3536049"/>
            <a:satOff val="-13319"/>
            <a:lumOff val="11176"/>
            <a:alphaOff val="0"/>
          </a:schemeClr>
        </a:solidFill>
        <a:ln w="12700" cap="flat" cmpd="sng" algn="ctr">
          <a:solidFill>
            <a:schemeClr val="accent2">
              <a:hueOff val="3536049"/>
              <a:satOff val="-13319"/>
              <a:lumOff val="1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54F17-30EF-4C66-BBEC-36FB507F5CA1}">
      <dsp:nvSpPr>
        <dsp:cNvPr id="0" name=""/>
        <dsp:cNvSpPr/>
      </dsp:nvSpPr>
      <dsp:spPr>
        <a:xfrm>
          <a:off x="0" y="1970647"/>
          <a:ext cx="7485718" cy="98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BERTScore, which measures semantic similarity, increased modestly with fine-tuning (+0.45%) and PEFT (+0.62%), reflecting better meaning preservation in summaries.</a:t>
          </a:r>
          <a:endParaRPr lang="en-US" sz="1800" kern="1200"/>
        </a:p>
      </dsp:txBody>
      <dsp:txXfrm>
        <a:off x="0" y="1970647"/>
        <a:ext cx="7485718" cy="985023"/>
      </dsp:txXfrm>
    </dsp:sp>
    <dsp:sp modelId="{78129254-61F4-4F60-8E63-0BFC9C824DBB}">
      <dsp:nvSpPr>
        <dsp:cNvPr id="0" name=""/>
        <dsp:cNvSpPr/>
      </dsp:nvSpPr>
      <dsp:spPr>
        <a:xfrm>
          <a:off x="0" y="2955670"/>
          <a:ext cx="7485718" cy="0"/>
        </a:xfrm>
        <a:prstGeom prst="line">
          <a:avLst/>
        </a:prstGeom>
        <a:solidFill>
          <a:schemeClr val="accent2">
            <a:hueOff val="5304073"/>
            <a:satOff val="-19979"/>
            <a:lumOff val="16765"/>
            <a:alphaOff val="0"/>
          </a:schemeClr>
        </a:solidFill>
        <a:ln w="12700" cap="flat" cmpd="sng" algn="ctr">
          <a:solidFill>
            <a:schemeClr val="accent2">
              <a:hueOff val="5304073"/>
              <a:satOff val="-19979"/>
              <a:lumOff val="16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CA42DB-8AEE-4157-8368-4079723C4765}">
      <dsp:nvSpPr>
        <dsp:cNvPr id="0" name=""/>
        <dsp:cNvSpPr/>
      </dsp:nvSpPr>
      <dsp:spPr>
        <a:xfrm>
          <a:off x="0" y="2955670"/>
          <a:ext cx="7485718" cy="98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FactScore, a critical metric for factual accuracy, improved by 7.82% with supervised fine-tuning and 13.43%, highlighting PEFT's effectiveness in improving factual grounding.</a:t>
          </a:r>
          <a:endParaRPr lang="en-US" sz="1800" kern="1200"/>
        </a:p>
      </dsp:txBody>
      <dsp:txXfrm>
        <a:off x="0" y="2955670"/>
        <a:ext cx="7485718" cy="985023"/>
      </dsp:txXfrm>
    </dsp:sp>
    <dsp:sp modelId="{EA5AE1FF-AD75-4804-B9D2-2105C8D48D30}">
      <dsp:nvSpPr>
        <dsp:cNvPr id="0" name=""/>
        <dsp:cNvSpPr/>
      </dsp:nvSpPr>
      <dsp:spPr>
        <a:xfrm>
          <a:off x="0" y="3940693"/>
          <a:ext cx="7485718" cy="0"/>
        </a:xfrm>
        <a:prstGeom prst="line">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84D38-1E4B-4B03-B761-6E5F63413881}">
      <dsp:nvSpPr>
        <dsp:cNvPr id="0" name=""/>
        <dsp:cNvSpPr/>
      </dsp:nvSpPr>
      <dsp:spPr>
        <a:xfrm>
          <a:off x="0" y="3940693"/>
          <a:ext cx="7485718" cy="98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The BLEU Score, which captures n-gram precision and fluency, rose notably from 7.08% to 23.51%, suggesting better syntactic alignment and fluency after PEFT.</a:t>
          </a:r>
          <a:endParaRPr lang="en-US" sz="1800" kern="1200"/>
        </a:p>
      </dsp:txBody>
      <dsp:txXfrm>
        <a:off x="0" y="3940693"/>
        <a:ext cx="7485718" cy="985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368E3-682C-46A1-8E5D-A0F8C3E2DD84}">
      <dsp:nvSpPr>
        <dsp:cNvPr id="0" name=""/>
        <dsp:cNvSpPr/>
      </dsp:nvSpPr>
      <dsp:spPr>
        <a:xfrm>
          <a:off x="0" y="0"/>
          <a:ext cx="74857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305AEC-B5A8-48AB-9082-A7EEEC4BB0F1}">
      <dsp:nvSpPr>
        <dsp:cNvPr id="0" name=""/>
        <dsp:cNvSpPr/>
      </dsp:nvSpPr>
      <dsp:spPr>
        <a:xfrm>
          <a:off x="0" y="0"/>
          <a:ext cx="7485718" cy="1231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Our experiments using the CNN/Daily Mail dataset showcased consistent performance gains post PEFT, with up to 36% improvement in ROUGE Recall and a 13% increase in factual accuracy, confirming the effectiveness of our approach. </a:t>
          </a:r>
          <a:endParaRPr lang="en-US" sz="1900" kern="1200"/>
        </a:p>
      </dsp:txBody>
      <dsp:txXfrm>
        <a:off x="0" y="0"/>
        <a:ext cx="7485718" cy="1231579"/>
      </dsp:txXfrm>
    </dsp:sp>
    <dsp:sp modelId="{22558D8C-F5BB-43D7-9AF6-257BF83DA190}">
      <dsp:nvSpPr>
        <dsp:cNvPr id="0" name=""/>
        <dsp:cNvSpPr/>
      </dsp:nvSpPr>
      <dsp:spPr>
        <a:xfrm>
          <a:off x="0" y="1231579"/>
          <a:ext cx="7485718" cy="0"/>
        </a:xfrm>
        <a:prstGeom prst="line">
          <a:avLst/>
        </a:prstGeom>
        <a:solidFill>
          <a:schemeClr val="accent2">
            <a:hueOff val="2357366"/>
            <a:satOff val="-8879"/>
            <a:lumOff val="7451"/>
            <a:alphaOff val="0"/>
          </a:schemeClr>
        </a:solidFill>
        <a:ln w="12700" cap="flat" cmpd="sng" algn="ctr">
          <a:solidFill>
            <a:schemeClr val="accent2">
              <a:hueOff val="2357366"/>
              <a:satOff val="-8879"/>
              <a:lumOff val="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507D1-8505-4398-8AC7-68388D62F47C}">
      <dsp:nvSpPr>
        <dsp:cNvPr id="0" name=""/>
        <dsp:cNvSpPr/>
      </dsp:nvSpPr>
      <dsp:spPr>
        <a:xfrm>
          <a:off x="0" y="1231579"/>
          <a:ext cx="7485718" cy="1231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Furthermore, the significant improvement in these metrics asserts the better performance for the naïve and small model having fewer parameters, like Flan T5-small. </a:t>
          </a:r>
          <a:endParaRPr lang="en-US" sz="1900" kern="1200"/>
        </a:p>
      </dsp:txBody>
      <dsp:txXfrm>
        <a:off x="0" y="1231579"/>
        <a:ext cx="7485718" cy="1231579"/>
      </dsp:txXfrm>
    </dsp:sp>
    <dsp:sp modelId="{414B98F5-A1B6-4056-923B-125BFC6817A3}">
      <dsp:nvSpPr>
        <dsp:cNvPr id="0" name=""/>
        <dsp:cNvSpPr/>
      </dsp:nvSpPr>
      <dsp:spPr>
        <a:xfrm>
          <a:off x="0" y="2463159"/>
          <a:ext cx="7485718" cy="0"/>
        </a:xfrm>
        <a:prstGeom prst="line">
          <a:avLst/>
        </a:prstGeom>
        <a:solidFill>
          <a:schemeClr val="accent2">
            <a:hueOff val="4714731"/>
            <a:satOff val="-17759"/>
            <a:lumOff val="14902"/>
            <a:alphaOff val="0"/>
          </a:schemeClr>
        </a:solidFill>
        <a:ln w="12700" cap="flat" cmpd="sng" algn="ctr">
          <a:solidFill>
            <a:schemeClr val="accent2">
              <a:hueOff val="4714731"/>
              <a:satOff val="-17759"/>
              <a:lumOff val="1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FFE35-7125-4754-9697-CDC58E61BDC4}">
      <dsp:nvSpPr>
        <dsp:cNvPr id="0" name=""/>
        <dsp:cNvSpPr/>
      </dsp:nvSpPr>
      <dsp:spPr>
        <a:xfrm>
          <a:off x="0" y="2463159"/>
          <a:ext cx="7485718" cy="1231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Moreover, Qualitative analyses indicated better coherence and reduced hallucinations in the generated summaries. </a:t>
          </a:r>
          <a:endParaRPr lang="en-US" sz="1900" kern="1200"/>
        </a:p>
      </dsp:txBody>
      <dsp:txXfrm>
        <a:off x="0" y="2463159"/>
        <a:ext cx="7485718" cy="1231579"/>
      </dsp:txXfrm>
    </dsp:sp>
    <dsp:sp modelId="{FBB0BC84-EC5A-4D3A-B5F4-83D8AE8247B5}">
      <dsp:nvSpPr>
        <dsp:cNvPr id="0" name=""/>
        <dsp:cNvSpPr/>
      </dsp:nvSpPr>
      <dsp:spPr>
        <a:xfrm>
          <a:off x="0" y="3694738"/>
          <a:ext cx="7485718" cy="0"/>
        </a:xfrm>
        <a:prstGeom prst="line">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D28F03-79F6-472F-A8BF-F52DA9F3F49A}">
      <dsp:nvSpPr>
        <dsp:cNvPr id="0" name=""/>
        <dsp:cNvSpPr/>
      </dsp:nvSpPr>
      <dsp:spPr>
        <a:xfrm>
          <a:off x="0" y="3694738"/>
          <a:ext cx="7485718" cy="1231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Therefore, this study concludes by providing all the required answers to the research questions. Lastly, further improvements and suggestions are recommended for future work.</a:t>
          </a:r>
          <a:endParaRPr lang="en-US" sz="1900" kern="1200"/>
        </a:p>
      </dsp:txBody>
      <dsp:txXfrm>
        <a:off x="0" y="3694738"/>
        <a:ext cx="7485718" cy="1231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AFFD5-EC68-4DC8-AF03-C700BFD2BFB8}">
      <dsp:nvSpPr>
        <dsp:cNvPr id="0" name=""/>
        <dsp:cNvSpPr/>
      </dsp:nvSpPr>
      <dsp:spPr>
        <a:xfrm>
          <a:off x="0" y="326914"/>
          <a:ext cx="7216416" cy="1502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74" tIns="374904" rIns="560074"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a:t>Incorporating multiple reward components (e.g., factual consistency, readability, novelty) using a weighted sum or Pareto optimisation could lead to more balanced summaries.</a:t>
          </a:r>
          <a:endParaRPr lang="en-US" sz="1800" kern="1200"/>
        </a:p>
      </dsp:txBody>
      <dsp:txXfrm>
        <a:off x="0" y="326914"/>
        <a:ext cx="7216416" cy="1502550"/>
      </dsp:txXfrm>
    </dsp:sp>
    <dsp:sp modelId="{6CF2ED7F-F3B7-4A7F-8FCD-D85163E65ACD}">
      <dsp:nvSpPr>
        <dsp:cNvPr id="0" name=""/>
        <dsp:cNvSpPr/>
      </dsp:nvSpPr>
      <dsp:spPr>
        <a:xfrm>
          <a:off x="360820" y="61234"/>
          <a:ext cx="5051491"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34" tIns="0" rIns="190934" bIns="0" numCol="1" spcCol="1270" anchor="ctr" anchorCtr="0">
          <a:noAutofit/>
        </a:bodyPr>
        <a:lstStyle/>
        <a:p>
          <a:pPr marL="0" lvl="0" indent="0" algn="l" defTabSz="800100">
            <a:lnSpc>
              <a:spcPct val="90000"/>
            </a:lnSpc>
            <a:spcBef>
              <a:spcPct val="0"/>
            </a:spcBef>
            <a:spcAft>
              <a:spcPct val="35000"/>
            </a:spcAft>
            <a:buNone/>
          </a:pPr>
          <a:r>
            <a:rPr lang="en-IN" sz="1800" b="1" kern="1200"/>
            <a:t>Multi-Objective Reward Functions</a:t>
          </a:r>
          <a:endParaRPr lang="en-US" sz="1800" kern="1200"/>
        </a:p>
      </dsp:txBody>
      <dsp:txXfrm>
        <a:off x="386759" y="87173"/>
        <a:ext cx="4999613" cy="479482"/>
      </dsp:txXfrm>
    </dsp:sp>
    <dsp:sp modelId="{70442DB4-9150-4F35-9F09-016627406C79}">
      <dsp:nvSpPr>
        <dsp:cNvPr id="0" name=""/>
        <dsp:cNvSpPr/>
      </dsp:nvSpPr>
      <dsp:spPr>
        <a:xfrm>
          <a:off x="0" y="2192345"/>
          <a:ext cx="7216416"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74" tIns="374904" rIns="560074"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a:t>Incorporating real human preferences or annotator rankings can further align the model with subjective quality factors like tone, coverage, and informativeness.</a:t>
          </a:r>
          <a:endParaRPr lang="en-US" sz="1800" kern="1200"/>
        </a:p>
      </dsp:txBody>
      <dsp:txXfrm>
        <a:off x="0" y="2192345"/>
        <a:ext cx="7216416" cy="1247400"/>
      </dsp:txXfrm>
    </dsp:sp>
    <dsp:sp modelId="{734EED19-7F44-4A18-88D2-594D1C54C092}">
      <dsp:nvSpPr>
        <dsp:cNvPr id="0" name=""/>
        <dsp:cNvSpPr/>
      </dsp:nvSpPr>
      <dsp:spPr>
        <a:xfrm>
          <a:off x="360820" y="1926665"/>
          <a:ext cx="5051491"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34" tIns="0" rIns="190934" bIns="0" numCol="1" spcCol="1270" anchor="ctr" anchorCtr="0">
          <a:noAutofit/>
        </a:bodyPr>
        <a:lstStyle/>
        <a:p>
          <a:pPr marL="0" lvl="0" indent="0" algn="l" defTabSz="800100">
            <a:lnSpc>
              <a:spcPct val="90000"/>
            </a:lnSpc>
            <a:spcBef>
              <a:spcPct val="0"/>
            </a:spcBef>
            <a:spcAft>
              <a:spcPct val="35000"/>
            </a:spcAft>
            <a:buNone/>
          </a:pPr>
          <a:r>
            <a:rPr lang="en-IN" sz="1800" b="1" kern="1200"/>
            <a:t>Human Feedback Integration</a:t>
          </a:r>
          <a:endParaRPr lang="en-US" sz="1800" kern="1200"/>
        </a:p>
      </dsp:txBody>
      <dsp:txXfrm>
        <a:off x="386759" y="1952604"/>
        <a:ext cx="4999613" cy="479482"/>
      </dsp:txXfrm>
    </dsp:sp>
    <dsp:sp modelId="{BB2CAFE3-98C5-4349-832D-4960F1C1F037}">
      <dsp:nvSpPr>
        <dsp:cNvPr id="0" name=""/>
        <dsp:cNvSpPr/>
      </dsp:nvSpPr>
      <dsp:spPr>
        <a:xfrm>
          <a:off x="0" y="3802625"/>
          <a:ext cx="7216416"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0074" tIns="374904" rIns="560074"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a:t>Future work should evaluate the model's robustness to adversarial prompts and analyse any biases introduced during RLHF to ensure safe deployment.</a:t>
          </a:r>
          <a:endParaRPr lang="en-US" sz="1800" kern="1200"/>
        </a:p>
      </dsp:txBody>
      <dsp:txXfrm>
        <a:off x="0" y="3802625"/>
        <a:ext cx="7216416" cy="1247400"/>
      </dsp:txXfrm>
    </dsp:sp>
    <dsp:sp modelId="{00D01FC6-C0BE-4F29-BF79-99422C8A89B8}">
      <dsp:nvSpPr>
        <dsp:cNvPr id="0" name=""/>
        <dsp:cNvSpPr/>
      </dsp:nvSpPr>
      <dsp:spPr>
        <a:xfrm>
          <a:off x="360820" y="3536945"/>
          <a:ext cx="5051491"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34" tIns="0" rIns="190934" bIns="0" numCol="1" spcCol="1270" anchor="ctr" anchorCtr="0">
          <a:noAutofit/>
        </a:bodyPr>
        <a:lstStyle/>
        <a:p>
          <a:pPr marL="0" lvl="0" indent="0" algn="l" defTabSz="800100">
            <a:lnSpc>
              <a:spcPct val="90000"/>
            </a:lnSpc>
            <a:spcBef>
              <a:spcPct val="0"/>
            </a:spcBef>
            <a:spcAft>
              <a:spcPct val="35000"/>
            </a:spcAft>
            <a:buNone/>
          </a:pPr>
          <a:r>
            <a:rPr lang="en-IN" sz="1800" b="1" kern="1200"/>
            <a:t>Robustness and Bias Evaluation</a:t>
          </a:r>
          <a:endParaRPr lang="en-US" sz="1800" kern="1200"/>
        </a:p>
      </dsp:txBody>
      <dsp:txXfrm>
        <a:off x="386759" y="3562884"/>
        <a:ext cx="4999613"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71DD1-05B5-42E6-9E0C-149BAF0DBA35}"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35AEB-53BB-4CD9-B10D-24EE7DEBEC54}" type="slidenum">
              <a:rPr lang="en-IN" smtClean="0"/>
              <a:t>‹#›</a:t>
            </a:fld>
            <a:endParaRPr lang="en-IN"/>
          </a:p>
        </p:txBody>
      </p:sp>
    </p:spTree>
    <p:extLst>
      <p:ext uri="{BB962C8B-B14F-4D97-AF65-F5344CB8AC3E}">
        <p14:creationId xmlns:p14="http://schemas.microsoft.com/office/powerpoint/2010/main" val="136893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In this presentation, we will explore the advancements in text summarization using the Flan-T5 small language model. We will discuss the importance of accurate and efficient summarization, the architecture of Flan-T5, and advanced techniques to enhance summarization capabilities.
</a:t>
            </a:r>
          </a:p>
        </p:txBody>
      </p:sp>
      <p:sp>
        <p:nvSpPr>
          <p:cNvPr id="4" name="Slide Number Placeholder 3"/>
          <p:cNvSpPr>
            <a:spLocks noGrp="1"/>
          </p:cNvSpPr>
          <p:nvPr>
            <p:ph type="sldNum" sz="quarter" idx="5"/>
          </p:nvPr>
        </p:nvSpPr>
        <p:spPr/>
        <p:txBody>
          <a:bodyPr/>
          <a:lstStyle/>
          <a:p>
            <a:fld id="{69E35AEB-53BB-4CD9-B10D-24EE7DEBEC54}" type="slidenum">
              <a:rPr lang="en-IN" smtClean="0"/>
              <a:t>1</a:t>
            </a:fld>
            <a:endParaRPr lang="en-IN"/>
          </a:p>
        </p:txBody>
      </p:sp>
    </p:spTree>
    <p:extLst>
      <p:ext uri="{BB962C8B-B14F-4D97-AF65-F5344CB8AC3E}">
        <p14:creationId xmlns:p14="http://schemas.microsoft.com/office/powerpoint/2010/main" val="4037761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Flan-T5 incorporates several innovative features, including multi-task learning and fine-tuning capabilities. These features allow it to generalize well across various tasks, improving its performance in text summarization.</a:t>
            </a:r>
          </a:p>
        </p:txBody>
      </p:sp>
      <p:sp>
        <p:nvSpPr>
          <p:cNvPr id="4" name="Slide Number Placeholder 3"/>
          <p:cNvSpPr>
            <a:spLocks noGrp="1"/>
          </p:cNvSpPr>
          <p:nvPr>
            <p:ph type="sldNum" sz="quarter" idx="5"/>
          </p:nvPr>
        </p:nvSpPr>
        <p:spPr/>
        <p:txBody>
          <a:bodyPr/>
          <a:lstStyle/>
          <a:p>
            <a:fld id="{69E35AEB-53BB-4CD9-B10D-24EE7DEBEC54}" type="slidenum">
              <a:rPr lang="en-IN" smtClean="0"/>
              <a:t>10</a:t>
            </a:fld>
            <a:endParaRPr lang="en-IN"/>
          </a:p>
        </p:txBody>
      </p:sp>
    </p:spTree>
    <p:extLst>
      <p:ext uri="{BB962C8B-B14F-4D97-AF65-F5344CB8AC3E}">
        <p14:creationId xmlns:p14="http://schemas.microsoft.com/office/powerpoint/2010/main" val="3515036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Flan-T5 model boasts advantages such as improved accuracy in understanding context, generating coherent summaries, and efficiently processing texts of varying lengths. These traits make it a strong candidate for summarization tasks.</a:t>
            </a:r>
          </a:p>
        </p:txBody>
      </p:sp>
      <p:sp>
        <p:nvSpPr>
          <p:cNvPr id="4" name="Slide Number Placeholder 3"/>
          <p:cNvSpPr>
            <a:spLocks noGrp="1"/>
          </p:cNvSpPr>
          <p:nvPr>
            <p:ph type="sldNum" sz="quarter" idx="5"/>
          </p:nvPr>
        </p:nvSpPr>
        <p:spPr/>
        <p:txBody>
          <a:bodyPr/>
          <a:lstStyle/>
          <a:p>
            <a:fld id="{69E35AEB-53BB-4CD9-B10D-24EE7DEBEC54}" type="slidenum">
              <a:rPr lang="en-IN" smtClean="0"/>
              <a:t>11</a:t>
            </a:fld>
            <a:endParaRPr lang="en-IN"/>
          </a:p>
        </p:txBody>
      </p:sp>
    </p:spTree>
    <p:extLst>
      <p:ext uri="{BB962C8B-B14F-4D97-AF65-F5344CB8AC3E}">
        <p14:creationId xmlns:p14="http://schemas.microsoft.com/office/powerpoint/2010/main" val="67513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Fine-tuning involves training the pre-trained Flan-T5 model on a specific summarization dataset. This process helps the model adapt to the nuances of the dataset, leading to improved summarization quality.</a:t>
            </a:r>
          </a:p>
        </p:txBody>
      </p:sp>
      <p:sp>
        <p:nvSpPr>
          <p:cNvPr id="4" name="Slide Number Placeholder 3"/>
          <p:cNvSpPr>
            <a:spLocks noGrp="1"/>
          </p:cNvSpPr>
          <p:nvPr>
            <p:ph type="sldNum" sz="quarter" idx="5"/>
          </p:nvPr>
        </p:nvSpPr>
        <p:spPr/>
        <p:txBody>
          <a:bodyPr/>
          <a:lstStyle/>
          <a:p>
            <a:fld id="{69E35AEB-53BB-4CD9-B10D-24EE7DEBEC54}" type="slidenum">
              <a:rPr lang="en-IN" smtClean="0"/>
              <a:t>12</a:t>
            </a:fld>
            <a:endParaRPr lang="en-IN"/>
          </a:p>
        </p:txBody>
      </p:sp>
    </p:spTree>
    <p:extLst>
      <p:ext uri="{BB962C8B-B14F-4D97-AF65-F5344CB8AC3E}">
        <p14:creationId xmlns:p14="http://schemas.microsoft.com/office/powerpoint/2010/main" val="3964394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Transfer learning allows the model to leverage knowledge gained from related tasks, enhancing its summarization capabilities. By utilizing pre-trained models on similar tasks, we can achieve better results with less data.</a:t>
            </a:r>
          </a:p>
        </p:txBody>
      </p:sp>
      <p:sp>
        <p:nvSpPr>
          <p:cNvPr id="4" name="Slide Number Placeholder 3"/>
          <p:cNvSpPr>
            <a:spLocks noGrp="1"/>
          </p:cNvSpPr>
          <p:nvPr>
            <p:ph type="sldNum" sz="quarter" idx="5"/>
          </p:nvPr>
        </p:nvSpPr>
        <p:spPr/>
        <p:txBody>
          <a:bodyPr/>
          <a:lstStyle/>
          <a:p>
            <a:fld id="{69E35AEB-53BB-4CD9-B10D-24EE7DEBEC54}" type="slidenum">
              <a:rPr lang="en-IN" smtClean="0"/>
              <a:t>13</a:t>
            </a:fld>
            <a:endParaRPr lang="en-IN"/>
          </a:p>
        </p:txBody>
      </p:sp>
    </p:spTree>
    <p:extLst>
      <p:ext uri="{BB962C8B-B14F-4D97-AF65-F5344CB8AC3E}">
        <p14:creationId xmlns:p14="http://schemas.microsoft.com/office/powerpoint/2010/main" val="804066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Optimizing hyperparameters, such as learning rates and batch sizes, plays a crucial role in enhancing model performance. Systematic tuning can lead to significant improvements in the quality and efficiency of summarization.</a:t>
            </a:r>
          </a:p>
        </p:txBody>
      </p:sp>
      <p:sp>
        <p:nvSpPr>
          <p:cNvPr id="4" name="Slide Number Placeholder 3"/>
          <p:cNvSpPr>
            <a:spLocks noGrp="1"/>
          </p:cNvSpPr>
          <p:nvPr>
            <p:ph type="sldNum" sz="quarter" idx="5"/>
          </p:nvPr>
        </p:nvSpPr>
        <p:spPr/>
        <p:txBody>
          <a:bodyPr/>
          <a:lstStyle/>
          <a:p>
            <a:fld id="{69E35AEB-53BB-4CD9-B10D-24EE7DEBEC54}" type="slidenum">
              <a:rPr lang="en-IN" smtClean="0"/>
              <a:t>14</a:t>
            </a:fld>
            <a:endParaRPr lang="en-IN"/>
          </a:p>
        </p:txBody>
      </p:sp>
    </p:spTree>
    <p:extLst>
      <p:ext uri="{BB962C8B-B14F-4D97-AF65-F5344CB8AC3E}">
        <p14:creationId xmlns:p14="http://schemas.microsoft.com/office/powerpoint/2010/main" val="349608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will present the results of our experiments, including performance comparisons and an analysis of the generated summaries. We will discuss the implications of our findings in the context of text summarization.</a:t>
            </a:r>
          </a:p>
        </p:txBody>
      </p:sp>
      <p:sp>
        <p:nvSpPr>
          <p:cNvPr id="4" name="Slide Number Placeholder 3"/>
          <p:cNvSpPr>
            <a:spLocks noGrp="1"/>
          </p:cNvSpPr>
          <p:nvPr>
            <p:ph type="sldNum" sz="quarter" idx="5"/>
          </p:nvPr>
        </p:nvSpPr>
        <p:spPr/>
        <p:txBody>
          <a:bodyPr/>
          <a:lstStyle/>
          <a:p>
            <a:fld id="{69E35AEB-53BB-4CD9-B10D-24EE7DEBEC54}" type="slidenum">
              <a:rPr lang="en-IN" smtClean="0"/>
              <a:t>15</a:t>
            </a:fld>
            <a:endParaRPr lang="en-IN"/>
          </a:p>
        </p:txBody>
      </p:sp>
    </p:spTree>
    <p:extLst>
      <p:ext uri="{BB962C8B-B14F-4D97-AF65-F5344CB8AC3E}">
        <p14:creationId xmlns:p14="http://schemas.microsoft.com/office/powerpoint/2010/main" val="4219554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compare the performance of Flan-T5 with traditional summarization models and other state-of-the-art approaches. This comparison highlights the advantages of using Flan-T5 for summarization tasks.</a:t>
            </a:r>
          </a:p>
        </p:txBody>
      </p:sp>
      <p:sp>
        <p:nvSpPr>
          <p:cNvPr id="4" name="Slide Number Placeholder 3"/>
          <p:cNvSpPr>
            <a:spLocks noGrp="1"/>
          </p:cNvSpPr>
          <p:nvPr>
            <p:ph type="sldNum" sz="quarter" idx="5"/>
          </p:nvPr>
        </p:nvSpPr>
        <p:spPr/>
        <p:txBody>
          <a:bodyPr/>
          <a:lstStyle/>
          <a:p>
            <a:fld id="{69E35AEB-53BB-4CD9-B10D-24EE7DEBEC54}" type="slidenum">
              <a:rPr lang="en-IN" smtClean="0"/>
              <a:t>16</a:t>
            </a:fld>
            <a:endParaRPr lang="en-IN"/>
          </a:p>
        </p:txBody>
      </p:sp>
    </p:spTree>
    <p:extLst>
      <p:ext uri="{BB962C8B-B14F-4D97-AF65-F5344CB8AC3E}">
        <p14:creationId xmlns:p14="http://schemas.microsoft.com/office/powerpoint/2010/main" val="694134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00A63-F8FB-F545-8B07-AE0E3D3710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30CF8-CAC5-4D75-ADB9-B87EDD28C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25502F-6392-86B1-DE82-A2E4F45068AA}"/>
              </a:ext>
            </a:extLst>
          </p:cNvPr>
          <p:cNvSpPr>
            <a:spLocks noGrp="1"/>
          </p:cNvSpPr>
          <p:nvPr>
            <p:ph type="body" idx="1"/>
          </p:nvPr>
        </p:nvSpPr>
        <p:spPr/>
        <p:txBody>
          <a:bodyPr/>
          <a:lstStyle/>
          <a:p>
            <a:r>
              <a:rPr lang="en-IN"/>
              <a:t>We will compare the performance of Flan-T5 with traditional summarization models and other state-of-the-art approaches. This comparison highlights the advantages of using Flan-T5 for summarization tasks.</a:t>
            </a:r>
          </a:p>
        </p:txBody>
      </p:sp>
      <p:sp>
        <p:nvSpPr>
          <p:cNvPr id="4" name="Slide Number Placeholder 3">
            <a:extLst>
              <a:ext uri="{FF2B5EF4-FFF2-40B4-BE49-F238E27FC236}">
                <a16:creationId xmlns:a16="http://schemas.microsoft.com/office/drawing/2014/main" id="{8B2B5C2B-6571-BD8F-B7FB-BF519F1E7D13}"/>
              </a:ext>
            </a:extLst>
          </p:cNvPr>
          <p:cNvSpPr>
            <a:spLocks noGrp="1"/>
          </p:cNvSpPr>
          <p:nvPr>
            <p:ph type="sldNum" sz="quarter" idx="5"/>
          </p:nvPr>
        </p:nvSpPr>
        <p:spPr/>
        <p:txBody>
          <a:bodyPr/>
          <a:lstStyle/>
          <a:p>
            <a:fld id="{69E35AEB-53BB-4CD9-B10D-24EE7DEBEC54}" type="slidenum">
              <a:rPr lang="en-IN" smtClean="0"/>
              <a:t>18</a:t>
            </a:fld>
            <a:endParaRPr lang="en-IN"/>
          </a:p>
        </p:txBody>
      </p:sp>
    </p:spTree>
    <p:extLst>
      <p:ext uri="{BB962C8B-B14F-4D97-AF65-F5344CB8AC3E}">
        <p14:creationId xmlns:p14="http://schemas.microsoft.com/office/powerpoint/2010/main" val="242324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the concluding section, we will summarize our findings from the previous sections and discuss potential areas for future research and improvements in the Flan-T5 model for text summarization.</a:t>
            </a:r>
          </a:p>
        </p:txBody>
      </p:sp>
      <p:sp>
        <p:nvSpPr>
          <p:cNvPr id="4" name="Slide Number Placeholder 3"/>
          <p:cNvSpPr>
            <a:spLocks noGrp="1"/>
          </p:cNvSpPr>
          <p:nvPr>
            <p:ph type="sldNum" sz="quarter" idx="5"/>
          </p:nvPr>
        </p:nvSpPr>
        <p:spPr/>
        <p:txBody>
          <a:bodyPr/>
          <a:lstStyle/>
          <a:p>
            <a:fld id="{69E35AEB-53BB-4CD9-B10D-24EE7DEBEC54}" type="slidenum">
              <a:rPr lang="en-IN" smtClean="0"/>
              <a:t>20</a:t>
            </a:fld>
            <a:endParaRPr lang="en-IN"/>
          </a:p>
        </p:txBody>
      </p:sp>
    </p:spTree>
    <p:extLst>
      <p:ext uri="{BB962C8B-B14F-4D97-AF65-F5344CB8AC3E}">
        <p14:creationId xmlns:p14="http://schemas.microsoft.com/office/powerpoint/2010/main" val="3456205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Our research demonstrates that the Flan-T5 model significantly enhances text summarization accuracy and efficiency. The model's architecture and advanced techniques contribute to its superior performance in generating coherent and informative summaries.</a:t>
            </a:r>
          </a:p>
        </p:txBody>
      </p:sp>
      <p:sp>
        <p:nvSpPr>
          <p:cNvPr id="4" name="Slide Number Placeholder 3"/>
          <p:cNvSpPr>
            <a:spLocks noGrp="1"/>
          </p:cNvSpPr>
          <p:nvPr>
            <p:ph type="sldNum" sz="quarter" idx="5"/>
          </p:nvPr>
        </p:nvSpPr>
        <p:spPr/>
        <p:txBody>
          <a:bodyPr/>
          <a:lstStyle/>
          <a:p>
            <a:fld id="{69E35AEB-53BB-4CD9-B10D-24EE7DEBEC54}" type="slidenum">
              <a:rPr lang="en-IN" smtClean="0"/>
              <a:t>21</a:t>
            </a:fld>
            <a:endParaRPr lang="en-IN"/>
          </a:p>
        </p:txBody>
      </p:sp>
    </p:spTree>
    <p:extLst>
      <p:ext uri="{BB962C8B-B14F-4D97-AF65-F5344CB8AC3E}">
        <p14:creationId xmlns:p14="http://schemas.microsoft.com/office/powerpoint/2010/main" val="106592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begin with an introduction to text summarization, including its significance and the challenges faced in current methods. Next, we will delve into the Flan-T5 small language model, discussing its architecture and advantages. We will then explore advanced techniques for enhancing summarization before presenting our experimental setup, results, and future work in this field.</a:t>
            </a:r>
          </a:p>
        </p:txBody>
      </p:sp>
      <p:sp>
        <p:nvSpPr>
          <p:cNvPr id="4" name="Slide Number Placeholder 3"/>
          <p:cNvSpPr>
            <a:spLocks noGrp="1"/>
          </p:cNvSpPr>
          <p:nvPr>
            <p:ph type="sldNum" sz="quarter" idx="5"/>
          </p:nvPr>
        </p:nvSpPr>
        <p:spPr/>
        <p:txBody>
          <a:bodyPr/>
          <a:lstStyle/>
          <a:p>
            <a:fld id="{69E35AEB-53BB-4CD9-B10D-24EE7DEBEC54}" type="slidenum">
              <a:rPr lang="en-IN" smtClean="0"/>
              <a:t>2</a:t>
            </a:fld>
            <a:endParaRPr lang="en-IN"/>
          </a:p>
        </p:txBody>
      </p:sp>
    </p:spTree>
    <p:extLst>
      <p:ext uri="{BB962C8B-B14F-4D97-AF65-F5344CB8AC3E}">
        <p14:creationId xmlns:p14="http://schemas.microsoft.com/office/powerpoint/2010/main" val="3178803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82D6C-F58C-7FE8-E72B-05C642987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F7A17-0491-D951-6175-30A8340E33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7DD5E-A995-6D15-CF69-C61DACB156F9}"/>
              </a:ext>
            </a:extLst>
          </p:cNvPr>
          <p:cNvSpPr>
            <a:spLocks noGrp="1"/>
          </p:cNvSpPr>
          <p:nvPr>
            <p:ph type="body" idx="1"/>
          </p:nvPr>
        </p:nvSpPr>
        <p:spPr/>
        <p:txBody>
          <a:bodyPr/>
          <a:lstStyle/>
          <a:p>
            <a:r>
              <a:rPr lang="en-IN"/>
              <a:t>Our research demonstrates that the Flan-T5 model significantly enhances text summarization accuracy and efficiency. The model's architecture and advanced techniques contribute to its superior performance in generating coherent and informative summaries.</a:t>
            </a:r>
          </a:p>
        </p:txBody>
      </p:sp>
      <p:sp>
        <p:nvSpPr>
          <p:cNvPr id="4" name="Slide Number Placeholder 3">
            <a:extLst>
              <a:ext uri="{FF2B5EF4-FFF2-40B4-BE49-F238E27FC236}">
                <a16:creationId xmlns:a16="http://schemas.microsoft.com/office/drawing/2014/main" id="{559F886D-CDE9-857B-FD5F-854CC001BD27}"/>
              </a:ext>
            </a:extLst>
          </p:cNvPr>
          <p:cNvSpPr>
            <a:spLocks noGrp="1"/>
          </p:cNvSpPr>
          <p:nvPr>
            <p:ph type="sldNum" sz="quarter" idx="5"/>
          </p:nvPr>
        </p:nvSpPr>
        <p:spPr/>
        <p:txBody>
          <a:bodyPr/>
          <a:lstStyle/>
          <a:p>
            <a:fld id="{69E35AEB-53BB-4CD9-B10D-24EE7DEBEC54}" type="slidenum">
              <a:rPr lang="en-IN" smtClean="0"/>
              <a:t>22</a:t>
            </a:fld>
            <a:endParaRPr lang="en-IN"/>
          </a:p>
        </p:txBody>
      </p:sp>
    </p:spTree>
    <p:extLst>
      <p:ext uri="{BB962C8B-B14F-4D97-AF65-F5344CB8AC3E}">
        <p14:creationId xmlns:p14="http://schemas.microsoft.com/office/powerpoint/2010/main" val="3199286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F8BB4-FD31-CC8D-31F1-9AD8A0F60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A117A-B764-3233-A88B-15407F3322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980F48-65CC-4EE5-37FA-5DEB0F841757}"/>
              </a:ext>
            </a:extLst>
          </p:cNvPr>
          <p:cNvSpPr>
            <a:spLocks noGrp="1"/>
          </p:cNvSpPr>
          <p:nvPr>
            <p:ph type="body" idx="1"/>
          </p:nvPr>
        </p:nvSpPr>
        <p:spPr/>
        <p:txBody>
          <a:bodyPr/>
          <a:lstStyle/>
          <a:p>
            <a:r>
              <a:rPr lang="en-IN"/>
              <a:t>Our research demonstrates that the Flan-T5 model significantly enhances text summarization accuracy and efficiency. The model's architecture and advanced techniques contribute to its superior performance in generating coherent and informative summaries.</a:t>
            </a:r>
          </a:p>
        </p:txBody>
      </p:sp>
      <p:sp>
        <p:nvSpPr>
          <p:cNvPr id="4" name="Slide Number Placeholder 3">
            <a:extLst>
              <a:ext uri="{FF2B5EF4-FFF2-40B4-BE49-F238E27FC236}">
                <a16:creationId xmlns:a16="http://schemas.microsoft.com/office/drawing/2014/main" id="{7E70CED7-D985-8D5E-7D6D-478D28F12E9D}"/>
              </a:ext>
            </a:extLst>
          </p:cNvPr>
          <p:cNvSpPr>
            <a:spLocks noGrp="1"/>
          </p:cNvSpPr>
          <p:nvPr>
            <p:ph type="sldNum" sz="quarter" idx="5"/>
          </p:nvPr>
        </p:nvSpPr>
        <p:spPr/>
        <p:txBody>
          <a:bodyPr/>
          <a:lstStyle/>
          <a:p>
            <a:fld id="{69E35AEB-53BB-4CD9-B10D-24EE7DEBEC54}" type="slidenum">
              <a:rPr lang="en-IN" smtClean="0"/>
              <a:t>23</a:t>
            </a:fld>
            <a:endParaRPr lang="en-IN"/>
          </a:p>
        </p:txBody>
      </p:sp>
    </p:spTree>
    <p:extLst>
      <p:ext uri="{BB962C8B-B14F-4D97-AF65-F5344CB8AC3E}">
        <p14:creationId xmlns:p14="http://schemas.microsoft.com/office/powerpoint/2010/main" val="70918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Text summarization is the process of condensing lengthy documents into shorter versions while retaining essential information. This segment will cover what text summarization entails and its significance in today's information-rich environment.</a:t>
            </a:r>
          </a:p>
        </p:txBody>
      </p:sp>
      <p:sp>
        <p:nvSpPr>
          <p:cNvPr id="4" name="Slide Number Placeholder 3"/>
          <p:cNvSpPr>
            <a:spLocks noGrp="1"/>
          </p:cNvSpPr>
          <p:nvPr>
            <p:ph type="sldNum" sz="quarter" idx="5"/>
          </p:nvPr>
        </p:nvSpPr>
        <p:spPr/>
        <p:txBody>
          <a:bodyPr/>
          <a:lstStyle/>
          <a:p>
            <a:fld id="{69E35AEB-53BB-4CD9-B10D-24EE7DEBEC54}" type="slidenum">
              <a:rPr lang="en-IN" smtClean="0"/>
              <a:t>3</a:t>
            </a:fld>
            <a:endParaRPr lang="en-IN"/>
          </a:p>
        </p:txBody>
      </p:sp>
    </p:spTree>
    <p:extLst>
      <p:ext uri="{BB962C8B-B14F-4D97-AF65-F5344CB8AC3E}">
        <p14:creationId xmlns:p14="http://schemas.microsoft.com/office/powerpoint/2010/main" val="144773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D2C47-6FFA-47A8-138A-5436D08EFA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6BCAF-5596-0297-3366-E108161D6B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73EA1-FCD7-2BD5-84CF-89CD7D5DA07F}"/>
              </a:ext>
            </a:extLst>
          </p:cNvPr>
          <p:cNvSpPr>
            <a:spLocks noGrp="1"/>
          </p:cNvSpPr>
          <p:nvPr>
            <p:ph type="body" idx="1"/>
          </p:nvPr>
        </p:nvSpPr>
        <p:spPr/>
        <p:txBody>
          <a:bodyPr/>
          <a:lstStyle/>
          <a:p>
            <a:r>
              <a:rPr lang="en-IN"/>
              <a:t>Text summarization is the process of condensing lengthy documents into shorter versions while retaining essential information. This segment will cover what text summarization entails and its significance in today's information-rich environment.</a:t>
            </a:r>
          </a:p>
        </p:txBody>
      </p:sp>
      <p:sp>
        <p:nvSpPr>
          <p:cNvPr id="4" name="Slide Number Placeholder 3">
            <a:extLst>
              <a:ext uri="{FF2B5EF4-FFF2-40B4-BE49-F238E27FC236}">
                <a16:creationId xmlns:a16="http://schemas.microsoft.com/office/drawing/2014/main" id="{92005B8F-C05C-18CF-53D3-6A0810BE0D81}"/>
              </a:ext>
            </a:extLst>
          </p:cNvPr>
          <p:cNvSpPr>
            <a:spLocks noGrp="1"/>
          </p:cNvSpPr>
          <p:nvPr>
            <p:ph type="sldNum" sz="quarter" idx="5"/>
          </p:nvPr>
        </p:nvSpPr>
        <p:spPr/>
        <p:txBody>
          <a:bodyPr/>
          <a:lstStyle/>
          <a:p>
            <a:fld id="{69E35AEB-53BB-4CD9-B10D-24EE7DEBEC54}" type="slidenum">
              <a:rPr lang="en-IN" smtClean="0"/>
              <a:t>4</a:t>
            </a:fld>
            <a:endParaRPr lang="en-IN"/>
          </a:p>
        </p:txBody>
      </p:sp>
    </p:spTree>
    <p:extLst>
      <p:ext uri="{BB962C8B-B14F-4D97-AF65-F5344CB8AC3E}">
        <p14:creationId xmlns:p14="http://schemas.microsoft.com/office/powerpoint/2010/main" val="1160788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Accurate summarization is crucial for information retrieval, enabling readers to quickly grasp the content of extensive texts. Efficiency ensures that summarization can be performed rapidly, which is essential in applications like news aggregation and content curation.</a:t>
            </a:r>
          </a:p>
        </p:txBody>
      </p:sp>
      <p:sp>
        <p:nvSpPr>
          <p:cNvPr id="4" name="Slide Number Placeholder 3"/>
          <p:cNvSpPr>
            <a:spLocks noGrp="1"/>
          </p:cNvSpPr>
          <p:nvPr>
            <p:ph type="sldNum" sz="quarter" idx="5"/>
          </p:nvPr>
        </p:nvSpPr>
        <p:spPr/>
        <p:txBody>
          <a:bodyPr/>
          <a:lstStyle/>
          <a:p>
            <a:fld id="{69E35AEB-53BB-4CD9-B10D-24EE7DEBEC54}" type="slidenum">
              <a:rPr lang="en-IN" smtClean="0"/>
              <a:t>5</a:t>
            </a:fld>
            <a:endParaRPr lang="en-IN"/>
          </a:p>
        </p:txBody>
      </p:sp>
    </p:spTree>
    <p:extLst>
      <p:ext uri="{BB962C8B-B14F-4D97-AF65-F5344CB8AC3E}">
        <p14:creationId xmlns:p14="http://schemas.microsoft.com/office/powerpoint/2010/main" val="289805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While significant progress has been made, challenges persist, including maintaining coherence, understanding context, and generating summaries that reflect the original tone and intent. These challenges necessitate continuous improvement in summarization techniques.</a:t>
            </a:r>
          </a:p>
        </p:txBody>
      </p:sp>
      <p:sp>
        <p:nvSpPr>
          <p:cNvPr id="4" name="Slide Number Placeholder 3"/>
          <p:cNvSpPr>
            <a:spLocks noGrp="1"/>
          </p:cNvSpPr>
          <p:nvPr>
            <p:ph type="sldNum" sz="quarter" idx="5"/>
          </p:nvPr>
        </p:nvSpPr>
        <p:spPr/>
        <p:txBody>
          <a:bodyPr/>
          <a:lstStyle/>
          <a:p>
            <a:fld id="{69E35AEB-53BB-4CD9-B10D-24EE7DEBEC54}" type="slidenum">
              <a:rPr lang="en-IN" smtClean="0"/>
              <a:t>6</a:t>
            </a:fld>
            <a:endParaRPr lang="en-IN"/>
          </a:p>
        </p:txBody>
      </p:sp>
    </p:spTree>
    <p:extLst>
      <p:ext uri="{BB962C8B-B14F-4D97-AF65-F5344CB8AC3E}">
        <p14:creationId xmlns:p14="http://schemas.microsoft.com/office/powerpoint/2010/main" val="1816318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F7303-725A-CFB1-6B4F-E0D78FB7F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1353CE-98DF-B20A-FABE-C6DB705A2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DBD2A5-1A48-B403-4D9B-B2047F366EE3}"/>
              </a:ext>
            </a:extLst>
          </p:cNvPr>
          <p:cNvSpPr>
            <a:spLocks noGrp="1"/>
          </p:cNvSpPr>
          <p:nvPr>
            <p:ph type="body" idx="1"/>
          </p:nvPr>
        </p:nvSpPr>
        <p:spPr/>
        <p:txBody>
          <a:bodyPr/>
          <a:lstStyle/>
          <a:p>
            <a:r>
              <a:rPr lang="en-IN"/>
              <a:t>While significant progress has been made, challenges persist, including maintaining coherence, understanding context, and generating summaries that reflect the original tone and intent. These challenges necessitate continuous improvement in summarization techniques.</a:t>
            </a:r>
          </a:p>
        </p:txBody>
      </p:sp>
      <p:sp>
        <p:nvSpPr>
          <p:cNvPr id="4" name="Slide Number Placeholder 3">
            <a:extLst>
              <a:ext uri="{FF2B5EF4-FFF2-40B4-BE49-F238E27FC236}">
                <a16:creationId xmlns:a16="http://schemas.microsoft.com/office/drawing/2014/main" id="{A9073A90-B919-A1A9-9B5B-A61ABD13671A}"/>
              </a:ext>
            </a:extLst>
          </p:cNvPr>
          <p:cNvSpPr>
            <a:spLocks noGrp="1"/>
          </p:cNvSpPr>
          <p:nvPr>
            <p:ph type="sldNum" sz="quarter" idx="5"/>
          </p:nvPr>
        </p:nvSpPr>
        <p:spPr/>
        <p:txBody>
          <a:bodyPr/>
          <a:lstStyle/>
          <a:p>
            <a:fld id="{69E35AEB-53BB-4CD9-B10D-24EE7DEBEC54}" type="slidenum">
              <a:rPr lang="en-IN" smtClean="0"/>
              <a:t>7</a:t>
            </a:fld>
            <a:endParaRPr lang="en-IN"/>
          </a:p>
        </p:txBody>
      </p:sp>
    </p:spTree>
    <p:extLst>
      <p:ext uri="{BB962C8B-B14F-4D97-AF65-F5344CB8AC3E}">
        <p14:creationId xmlns:p14="http://schemas.microsoft.com/office/powerpoint/2010/main" val="320150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415F1-6593-7545-56B3-8002A1016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D2282-EE92-93CF-BC46-063E53D62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C15BC4-45A9-164E-56AF-1DF245AD5A57}"/>
              </a:ext>
            </a:extLst>
          </p:cNvPr>
          <p:cNvSpPr>
            <a:spLocks noGrp="1"/>
          </p:cNvSpPr>
          <p:nvPr>
            <p:ph type="body" idx="1"/>
          </p:nvPr>
        </p:nvSpPr>
        <p:spPr/>
        <p:txBody>
          <a:bodyPr/>
          <a:lstStyle/>
          <a:p>
            <a:r>
              <a:rPr lang="en-IN" dirty="0"/>
              <a:t>While significant progress has been made, challenges persist, including maintaining coherence, understanding context, and generating summaries that reflect the original tone and intent. These challenges necessitate continuous improvement in summarization techniques.</a:t>
            </a:r>
          </a:p>
        </p:txBody>
      </p:sp>
      <p:sp>
        <p:nvSpPr>
          <p:cNvPr id="4" name="Slide Number Placeholder 3">
            <a:extLst>
              <a:ext uri="{FF2B5EF4-FFF2-40B4-BE49-F238E27FC236}">
                <a16:creationId xmlns:a16="http://schemas.microsoft.com/office/drawing/2014/main" id="{E29A4BE9-DE37-85A7-778B-0BC9E4A2C4F3}"/>
              </a:ext>
            </a:extLst>
          </p:cNvPr>
          <p:cNvSpPr>
            <a:spLocks noGrp="1"/>
          </p:cNvSpPr>
          <p:nvPr>
            <p:ph type="sldNum" sz="quarter" idx="5"/>
          </p:nvPr>
        </p:nvSpPr>
        <p:spPr/>
        <p:txBody>
          <a:bodyPr/>
          <a:lstStyle/>
          <a:p>
            <a:fld id="{69E35AEB-53BB-4CD9-B10D-24EE7DEBEC54}" type="slidenum">
              <a:rPr lang="en-IN" smtClean="0"/>
              <a:t>8</a:t>
            </a:fld>
            <a:endParaRPr lang="en-IN"/>
          </a:p>
        </p:txBody>
      </p:sp>
    </p:spTree>
    <p:extLst>
      <p:ext uri="{BB962C8B-B14F-4D97-AF65-F5344CB8AC3E}">
        <p14:creationId xmlns:p14="http://schemas.microsoft.com/office/powerpoint/2010/main" val="71191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Flan-T5 builds on the T5 architecture, utilizing a unified text-to-text framework. It converts all NLP tasks into a text generation problem, making it versatile for tasks like summarization, translation, and more.</a:t>
            </a:r>
          </a:p>
        </p:txBody>
      </p:sp>
      <p:sp>
        <p:nvSpPr>
          <p:cNvPr id="4" name="Slide Number Placeholder 3"/>
          <p:cNvSpPr>
            <a:spLocks noGrp="1"/>
          </p:cNvSpPr>
          <p:nvPr>
            <p:ph type="sldNum" sz="quarter" idx="5"/>
          </p:nvPr>
        </p:nvSpPr>
        <p:spPr/>
        <p:txBody>
          <a:bodyPr/>
          <a:lstStyle/>
          <a:p>
            <a:fld id="{69E35AEB-53BB-4CD9-B10D-24EE7DEBEC54}" type="slidenum">
              <a:rPr lang="en-IN" smtClean="0"/>
              <a:t>9</a:t>
            </a:fld>
            <a:endParaRPr lang="en-IN"/>
          </a:p>
        </p:txBody>
      </p:sp>
    </p:spTree>
    <p:extLst>
      <p:ext uri="{BB962C8B-B14F-4D97-AF65-F5344CB8AC3E}">
        <p14:creationId xmlns:p14="http://schemas.microsoft.com/office/powerpoint/2010/main" val="66063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5/29/2025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1986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5/29/2025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3656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5/29/2025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98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5/29/2025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92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5/29/2025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90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5/29/2025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9338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5/29/2025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7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5/29/2025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6427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5/29/2025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6016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5/29/2025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862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5/29/2025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8950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5/29/2025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7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arxiv.org/pdf/1706.037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0C76D-A659-0296-B72E-E7714344D4A7}"/>
              </a:ext>
            </a:extLst>
          </p:cNvPr>
          <p:cNvSpPr>
            <a:spLocks noGrp="1"/>
          </p:cNvSpPr>
          <p:nvPr>
            <p:ph type="ctrTitle"/>
          </p:nvPr>
        </p:nvSpPr>
        <p:spPr>
          <a:xfrm>
            <a:off x="7537528" y="1032764"/>
            <a:ext cx="4308672" cy="3224045"/>
          </a:xfrm>
        </p:spPr>
        <p:txBody>
          <a:bodyPr anchor="b">
            <a:normAutofit/>
          </a:bodyPr>
          <a:lstStyle/>
          <a:p>
            <a:pPr>
              <a:lnSpc>
                <a:spcPct val="90000"/>
              </a:lnSpc>
            </a:pPr>
            <a:r>
              <a:rPr lang="en-IN" sz="4900" dirty="0"/>
              <a:t>Enhancing Text Summarization Using Flan-T5 Small LLM</a:t>
            </a:r>
          </a:p>
        </p:txBody>
      </p:sp>
      <p:sp>
        <p:nvSpPr>
          <p:cNvPr id="3" name="Subtitle 2">
            <a:extLst>
              <a:ext uri="{FF2B5EF4-FFF2-40B4-BE49-F238E27FC236}">
                <a16:creationId xmlns:a16="http://schemas.microsoft.com/office/drawing/2014/main" id="{905CFDDF-0FA3-A7C8-F339-DC7A9981B068}"/>
              </a:ext>
            </a:extLst>
          </p:cNvPr>
          <p:cNvSpPr>
            <a:spLocks noGrp="1"/>
          </p:cNvSpPr>
          <p:nvPr>
            <p:ph type="subTitle" idx="1"/>
          </p:nvPr>
        </p:nvSpPr>
        <p:spPr>
          <a:xfrm>
            <a:off x="7535756" y="4918601"/>
            <a:ext cx="4308672" cy="1188286"/>
          </a:xfrm>
        </p:spPr>
        <p:txBody>
          <a:bodyPr anchor="t">
            <a:normAutofit/>
          </a:bodyPr>
          <a:lstStyle/>
          <a:p>
            <a:r>
              <a:rPr lang="en-IN" dirty="0"/>
              <a:t>Exploring advancements in summarization techniques</a:t>
            </a:r>
          </a:p>
        </p:txBody>
      </p:sp>
      <p:pic>
        <p:nvPicPr>
          <p:cNvPr id="4" name="Picture 3" descr="Modern background">
            <a:extLst>
              <a:ext uri="{FF2B5EF4-FFF2-40B4-BE49-F238E27FC236}">
                <a16:creationId xmlns:a16="http://schemas.microsoft.com/office/drawing/2014/main" id="{761A2038-B49E-4C6A-BF97-07E0627DC6BE}"/>
              </a:ext>
            </a:extLst>
          </p:cNvPr>
          <p:cNvPicPr>
            <a:picLocks noChangeAspect="1"/>
          </p:cNvPicPr>
          <p:nvPr/>
        </p:nvPicPr>
        <p:blipFill>
          <a:blip r:embed="rId3"/>
          <a:srcRect l="15433" r="17104" b="-1"/>
          <a:stretch>
            <a:fillRect/>
          </a:stretch>
        </p:blipFill>
        <p:spPr>
          <a:xfrm>
            <a:off x="20" y="10"/>
            <a:ext cx="6931132" cy="6857990"/>
          </a:xfrm>
          <a:prstGeom prst="rect">
            <a:avLst/>
          </a:prstGeom>
        </p:spPr>
      </p:pic>
      <p:cxnSp>
        <p:nvCxnSpPr>
          <p:cNvPr id="18" name="Straight Connector 17">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E65845E-3119-5DEC-6C56-CD56FD694BFC}"/>
              </a:ext>
            </a:extLst>
          </p:cNvPr>
          <p:cNvSpPr txBox="1"/>
          <p:nvPr/>
        </p:nvSpPr>
        <p:spPr>
          <a:xfrm>
            <a:off x="9198429" y="6129242"/>
            <a:ext cx="2645999" cy="369332"/>
          </a:xfrm>
          <a:prstGeom prst="rect">
            <a:avLst/>
          </a:prstGeom>
          <a:noFill/>
        </p:spPr>
        <p:txBody>
          <a:bodyPr wrap="square" rtlCol="0">
            <a:spAutoFit/>
          </a:bodyPr>
          <a:lstStyle/>
          <a:p>
            <a:r>
              <a:rPr lang="en-IN" b="1" dirty="0"/>
              <a:t>Presented By: </a:t>
            </a:r>
            <a:r>
              <a:rPr lang="en-IN" dirty="0"/>
              <a:t>Nitin Jain</a:t>
            </a:r>
          </a:p>
        </p:txBody>
      </p:sp>
    </p:spTree>
    <p:extLst>
      <p:ext uri="{BB962C8B-B14F-4D97-AF65-F5344CB8AC3E}">
        <p14:creationId xmlns:p14="http://schemas.microsoft.com/office/powerpoint/2010/main" val="6709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4C596-B5B6-54A4-3892-F2B089A9D530}"/>
              </a:ext>
            </a:extLst>
          </p:cNvPr>
          <p:cNvSpPr>
            <a:spLocks noGrp="1"/>
          </p:cNvSpPr>
          <p:nvPr>
            <p:ph type="title"/>
          </p:nvPr>
        </p:nvSpPr>
        <p:spPr>
          <a:xfrm>
            <a:off x="640080" y="1371600"/>
            <a:ext cx="5852160" cy="1097280"/>
          </a:xfrm>
        </p:spPr>
        <p:txBody>
          <a:bodyPr vert="horz" lIns="91440" tIns="45720" rIns="91440" bIns="45720" rtlCol="0" anchor="t">
            <a:normAutofit/>
          </a:bodyPr>
          <a:lstStyle/>
          <a:p>
            <a:pPr>
              <a:lnSpc>
                <a:spcPct val="90000"/>
              </a:lnSpc>
            </a:pPr>
            <a:r>
              <a:rPr lang="en-US" sz="3400"/>
              <a:t>Key Features and Capabilities</a:t>
            </a:r>
          </a:p>
        </p:txBody>
      </p:sp>
      <p:cxnSp>
        <p:nvCxnSpPr>
          <p:cNvPr id="27" name="Straight Connector 26">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0B4DF6B-2ECB-D52A-EB41-7F996CC9F56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213114"/>
            <a:ext cx="6171537" cy="4084808"/>
          </a:xfrm>
        </p:spPr>
        <p:txBody>
          <a:bodyPr>
            <a:noAutofit/>
          </a:bodyPr>
          <a:lstStyle/>
          <a:p>
            <a:pPr marL="0" indent="0">
              <a:spcBef>
                <a:spcPts val="2500"/>
              </a:spcBef>
              <a:buNone/>
            </a:pPr>
            <a:r>
              <a:rPr lang="en-US" sz="1800" b="1" dirty="0">
                <a:highlight>
                  <a:srgbClr val="FFFF00"/>
                </a:highlight>
              </a:rPr>
              <a:t>Multi-task Learning</a:t>
            </a:r>
          </a:p>
          <a:p>
            <a:pPr marL="0" lvl="1" indent="0">
              <a:buNone/>
            </a:pPr>
            <a:r>
              <a:rPr lang="en-US" dirty="0"/>
              <a:t>Flan-T5 utilizes multi-task learning to improve its ability to perform various language tasks effectively.</a:t>
            </a:r>
          </a:p>
          <a:p>
            <a:pPr marL="0" indent="0">
              <a:spcBef>
                <a:spcPts val="2500"/>
              </a:spcBef>
              <a:buNone/>
            </a:pPr>
            <a:r>
              <a:rPr lang="en-US" sz="1800" b="1" dirty="0">
                <a:highlight>
                  <a:srgbClr val="FFFF00"/>
                </a:highlight>
              </a:rPr>
              <a:t>Fine-tuning Capabilities</a:t>
            </a:r>
          </a:p>
          <a:p>
            <a:pPr marL="0" lvl="1" indent="0">
              <a:buNone/>
            </a:pPr>
            <a:r>
              <a:rPr lang="en-US" dirty="0"/>
              <a:t>The model's fine-tuning capabilities allow for better adaptation to specific tasks, enhancing overall performance.</a:t>
            </a:r>
          </a:p>
          <a:p>
            <a:pPr marL="0" indent="0">
              <a:spcBef>
                <a:spcPts val="2500"/>
              </a:spcBef>
              <a:buNone/>
            </a:pPr>
            <a:r>
              <a:rPr lang="en-US" sz="1800" b="1" dirty="0">
                <a:highlight>
                  <a:srgbClr val="FFFF00"/>
                </a:highlight>
              </a:rPr>
              <a:t>Text Summarization Performance</a:t>
            </a:r>
          </a:p>
          <a:p>
            <a:pPr marL="0" lvl="1" indent="0">
              <a:buNone/>
            </a:pPr>
            <a:r>
              <a:rPr lang="en-US" dirty="0"/>
              <a:t>Flan-T5 excels in text summarization, making it a valuable tool for extracting key information from large texts.</a:t>
            </a:r>
            <a:endParaRPr lang="en-IN" dirty="0"/>
          </a:p>
        </p:txBody>
      </p:sp>
      <p:pic>
        <p:nvPicPr>
          <p:cNvPr id="5" name="Content Placeholder 4" descr="close up Artificial Intelligence technology brain for backgrounds">
            <a:extLst>
              <a:ext uri="{FF2B5EF4-FFF2-40B4-BE49-F238E27FC236}">
                <a16:creationId xmlns:a16="http://schemas.microsoft.com/office/drawing/2014/main" id="{935FF0EB-7E99-4855-BF24-4944755BF9B1}"/>
              </a:ext>
            </a:extLst>
          </p:cNvPr>
          <p:cNvPicPr>
            <a:picLocks noGrp="1" noChangeAspect="1"/>
          </p:cNvPicPr>
          <p:nvPr>
            <p:ph sz="half" idx="1"/>
          </p:nvPr>
        </p:nvPicPr>
        <p:blipFill>
          <a:blip r:embed="rId3"/>
          <a:srcRect l="23242" r="29587"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1616574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A9EBA-BDFE-6EA4-0344-85EA3DDBAF03}"/>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Advantages of Flan-T5 for Text Summarization</a:t>
            </a:r>
          </a:p>
        </p:txBody>
      </p:sp>
      <p:sp>
        <p:nvSpPr>
          <p:cNvPr id="4" name="Content Placeholder 3">
            <a:extLst>
              <a:ext uri="{FF2B5EF4-FFF2-40B4-BE49-F238E27FC236}">
                <a16:creationId xmlns:a16="http://schemas.microsoft.com/office/drawing/2014/main" id="{CCCEABBB-5469-E51A-CAF0-F4B8C69E188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011679"/>
            <a:ext cx="6622111" cy="4442125"/>
          </a:xfrm>
        </p:spPr>
        <p:txBody>
          <a:bodyPr>
            <a:noAutofit/>
          </a:bodyPr>
          <a:lstStyle/>
          <a:p>
            <a:pPr marL="0" indent="0">
              <a:spcBef>
                <a:spcPts val="2500"/>
              </a:spcBef>
              <a:buNone/>
            </a:pPr>
            <a:r>
              <a:rPr lang="en-US" sz="1800" b="1" dirty="0">
                <a:highlight>
                  <a:srgbClr val="FFFF00"/>
                </a:highlight>
              </a:rPr>
              <a:t>Improved Context Understanding</a:t>
            </a:r>
          </a:p>
          <a:p>
            <a:pPr marL="0" lvl="1" indent="0">
              <a:buNone/>
            </a:pPr>
            <a:r>
              <a:rPr lang="en-US" dirty="0"/>
              <a:t>Flan-T5 demonstrates enhanced capabilities in comprehending context, leading to better text interpretation during summarization.</a:t>
            </a:r>
          </a:p>
          <a:p>
            <a:pPr marL="0" indent="0">
              <a:spcBef>
                <a:spcPts val="2500"/>
              </a:spcBef>
              <a:buNone/>
            </a:pPr>
            <a:r>
              <a:rPr lang="en-US" sz="1800" b="1" dirty="0">
                <a:highlight>
                  <a:srgbClr val="FFFF00"/>
                </a:highlight>
              </a:rPr>
              <a:t>Coherent Summaries</a:t>
            </a:r>
          </a:p>
          <a:p>
            <a:pPr marL="0" lvl="1" indent="0">
              <a:buNone/>
            </a:pPr>
            <a:r>
              <a:rPr lang="en-US" dirty="0"/>
              <a:t>The model generates coherent and logically structured summaries, ensuring the essence of the original text is preserved.</a:t>
            </a:r>
          </a:p>
          <a:p>
            <a:pPr marL="0" indent="0">
              <a:spcBef>
                <a:spcPts val="2500"/>
              </a:spcBef>
              <a:buNone/>
            </a:pPr>
            <a:r>
              <a:rPr lang="en-US" sz="1800" b="1" dirty="0">
                <a:highlight>
                  <a:srgbClr val="FFFF00"/>
                </a:highlight>
              </a:rPr>
              <a:t>Efficiency with Varying Text Lengths</a:t>
            </a:r>
          </a:p>
          <a:p>
            <a:pPr marL="0" lvl="1" indent="0">
              <a:buNone/>
            </a:pPr>
            <a:r>
              <a:rPr lang="en-US" dirty="0"/>
              <a:t>Flan-T5 efficiently processes texts of different lengths, making it versatile for various summarization tasks.</a:t>
            </a:r>
            <a:endParaRPr lang="en-IN" dirty="0"/>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0DF97780-1B42-4ADC-A59A-C4D7A36843FF}"/>
              </a:ext>
            </a:extLst>
          </p:cNvPr>
          <p:cNvPicPr>
            <a:picLocks noGrp="1" noChangeAspect="1"/>
          </p:cNvPicPr>
          <p:nvPr>
            <p:ph sz="half" idx="1"/>
          </p:nvPr>
        </p:nvPicPr>
        <p:blipFill>
          <a:blip r:embed="rId3"/>
          <a:srcRect l="15547" r="29446"/>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53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4E4CD-5FA9-4DF6-3ECE-3E77714469D3}"/>
              </a:ext>
            </a:extLst>
          </p:cNvPr>
          <p:cNvSpPr>
            <a:spLocks noGrp="1"/>
          </p:cNvSpPr>
          <p:nvPr>
            <p:ph type="title"/>
          </p:nvPr>
        </p:nvSpPr>
        <p:spPr>
          <a:xfrm>
            <a:off x="640080" y="1371600"/>
            <a:ext cx="5737859" cy="1097280"/>
          </a:xfrm>
        </p:spPr>
        <p:txBody>
          <a:bodyPr vert="horz" lIns="91440" tIns="45720" rIns="91440" bIns="45720" rtlCol="0" anchor="t">
            <a:normAutofit/>
          </a:bodyPr>
          <a:lstStyle/>
          <a:p>
            <a:r>
              <a:rPr lang="en-US" dirty="0"/>
              <a:t>Dataset</a:t>
            </a:r>
          </a:p>
        </p:txBody>
      </p:sp>
      <p:cxnSp>
        <p:nvCxnSpPr>
          <p:cNvPr id="25" name="Straight Connector 2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0293F26-122D-6573-269D-6C0A8DB969B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402602"/>
            <a:ext cx="6701624" cy="3897614"/>
          </a:xfrm>
        </p:spPr>
        <p:txBody>
          <a:bodyPr>
            <a:normAutofit/>
          </a:bodyPr>
          <a:lstStyle/>
          <a:p>
            <a:pPr algn="just" hangingPunct="0">
              <a:spcBef>
                <a:spcPts val="2500"/>
              </a:spcBef>
            </a:pPr>
            <a:r>
              <a:rPr lang="en-IN" sz="1800" b="1" dirty="0"/>
              <a:t>The CNN/Daily Mail dataset is used for this study. This dataset contains news articles paired with human-written summaries and is widely adopted for benchmarking summarisation models.</a:t>
            </a:r>
          </a:p>
          <a:p>
            <a:pPr algn="just" hangingPunct="0">
              <a:spcBef>
                <a:spcPts val="2500"/>
              </a:spcBef>
            </a:pPr>
            <a:r>
              <a:rPr lang="en-IN" sz="1800" b="1" dirty="0"/>
              <a:t> The dataset taken for this implementation includes 50000 training samples, 5000 validation samples and 2000 testing samples to test the model's behaviour after the training. These testing datasets are shuffled and randomly selected. Each training, validation and testing sample has a news article id, the news article and its highlights.</a:t>
            </a:r>
          </a:p>
        </p:txBody>
      </p:sp>
      <p:pic>
        <p:nvPicPr>
          <p:cNvPr id="18" name="Graphic 17" descr="Newspaper">
            <a:extLst>
              <a:ext uri="{FF2B5EF4-FFF2-40B4-BE49-F238E27FC236}">
                <a16:creationId xmlns:a16="http://schemas.microsoft.com/office/drawing/2014/main" id="{92C9385B-C73A-2F6D-9A67-B748529829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759678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F340D-6BE5-0D6B-EE38-0E5F24DB3E2A}"/>
              </a:ext>
            </a:extLst>
          </p:cNvPr>
          <p:cNvSpPr>
            <a:spLocks noGrp="1"/>
          </p:cNvSpPr>
          <p:nvPr>
            <p:ph type="title"/>
          </p:nvPr>
        </p:nvSpPr>
        <p:spPr>
          <a:xfrm>
            <a:off x="817313" y="482361"/>
            <a:ext cx="6291472" cy="1097280"/>
          </a:xfrm>
        </p:spPr>
        <p:txBody>
          <a:bodyPr vert="horz" lIns="91440" tIns="45720" rIns="91440" bIns="45720" rtlCol="0" anchor="t">
            <a:normAutofit/>
          </a:bodyPr>
          <a:lstStyle/>
          <a:p>
            <a:r>
              <a:rPr lang="en-US" sz="3700" dirty="0"/>
              <a:t>Experiment Set up</a:t>
            </a:r>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Picture 8" descr="A diagram of a computer system">
            <a:extLst>
              <a:ext uri="{FF2B5EF4-FFF2-40B4-BE49-F238E27FC236}">
                <a16:creationId xmlns:a16="http://schemas.microsoft.com/office/drawing/2014/main" id="{950D54B8-FDAB-EE02-1A10-1E7537AA5F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5516" y="1940850"/>
            <a:ext cx="5297702" cy="3826664"/>
          </a:xfrm>
          <a:prstGeom prst="rect">
            <a:avLst/>
          </a:prstGeom>
          <a:noFill/>
          <a:ln>
            <a:solidFill>
              <a:schemeClr val="tx1"/>
            </a:solidFill>
          </a:ln>
        </p:spPr>
      </p:pic>
      <p:graphicFrame>
        <p:nvGraphicFramePr>
          <p:cNvPr id="16" name="TextBox 10">
            <a:extLst>
              <a:ext uri="{FF2B5EF4-FFF2-40B4-BE49-F238E27FC236}">
                <a16:creationId xmlns:a16="http://schemas.microsoft.com/office/drawing/2014/main" id="{6FBF04AA-0486-06E1-94EB-47929AFA93AD}"/>
              </a:ext>
            </a:extLst>
          </p:cNvPr>
          <p:cNvGraphicFramePr/>
          <p:nvPr>
            <p:extLst>
              <p:ext uri="{D42A27DB-BD31-4B8C-83A1-F6EECF244321}">
                <p14:modId xmlns:p14="http://schemas.microsoft.com/office/powerpoint/2010/main" val="3419217465"/>
              </p:ext>
            </p:extLst>
          </p:nvPr>
        </p:nvGraphicFramePr>
        <p:xfrm>
          <a:off x="198782" y="1490366"/>
          <a:ext cx="6214290" cy="52152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388947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7D0AF-506A-3AB0-E0C1-FC466983E482}"/>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sz="3700" dirty="0"/>
              <a:t>Research Methodology</a:t>
            </a:r>
          </a:p>
        </p:txBody>
      </p:sp>
      <p:sp>
        <p:nvSpPr>
          <p:cNvPr id="4" name="Content Placeholder 3">
            <a:extLst>
              <a:ext uri="{FF2B5EF4-FFF2-40B4-BE49-F238E27FC236}">
                <a16:creationId xmlns:a16="http://schemas.microsoft.com/office/drawing/2014/main" id="{2CDB71D4-5520-0DC8-6EF7-965DE17700C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1656523"/>
            <a:ext cx="11220616" cy="4643457"/>
          </a:xfrm>
        </p:spPr>
        <p:txBody>
          <a:bodyPr>
            <a:normAutofit/>
          </a:bodyPr>
          <a:lstStyle/>
          <a:p>
            <a:pPr algn="just">
              <a:spcBef>
                <a:spcPts val="2500"/>
              </a:spcBef>
            </a:pPr>
            <a:r>
              <a:rPr lang="en-IN" sz="1900" dirty="0"/>
              <a:t>This research improves abstractive text summarisation using the Flan-T5 Small model, fine-tuned supervised and PEFT fine-tuning. The methodology includes dataset preparation, supervised fine-tuning, and parameter-efficient fine-tuning using LoRA.</a:t>
            </a:r>
          </a:p>
          <a:p>
            <a:pPr algn="just"/>
            <a:r>
              <a:rPr lang="en-IN" sz="1900" dirty="0"/>
              <a:t>The dataset is pre-processed to truncate long inputs and structure them in a prompt-based format </a:t>
            </a:r>
          </a:p>
          <a:p>
            <a:pPr algn="just"/>
            <a:r>
              <a:rPr lang="en-IN" sz="1900" dirty="0"/>
              <a:t>The model training process begins with a task-specific prompt (</a:t>
            </a:r>
            <a:r>
              <a:rPr lang="en-IN" sz="1900" i="1" dirty="0"/>
              <a:t>"Give the summary of the article: {article}"</a:t>
            </a:r>
            <a:r>
              <a:rPr lang="en-IN" sz="1900" dirty="0"/>
              <a:t>), followed by the article text, with the target being the human-written summary of the Flan-T5-Small model</a:t>
            </a:r>
          </a:p>
          <a:p>
            <a:pPr algn="just"/>
            <a:r>
              <a:rPr lang="en-IN" sz="1900" dirty="0"/>
              <a:t>In the testing phase, the model generated summaries for 2000 test articles without referring to the human-written versions or reference summaries</a:t>
            </a:r>
          </a:p>
          <a:p>
            <a:pPr algn="just"/>
            <a:r>
              <a:rPr lang="en-IN" sz="1900" dirty="0"/>
              <a:t>Model is then evaluated based on different metrics such as ROUGE-1, ROUGE-L, BERTScore, FactScore.</a:t>
            </a:r>
          </a:p>
          <a:p>
            <a:pPr marL="0" indent="0" algn="just">
              <a:buNone/>
            </a:pPr>
            <a:endParaRPr lang="en-IN" dirty="0"/>
          </a:p>
          <a:p>
            <a:pPr marL="0" indent="0">
              <a:spcBef>
                <a:spcPts val="2500"/>
              </a:spcBef>
              <a:buNone/>
            </a:pPr>
            <a:endParaRPr lang="en-IN" dirty="0"/>
          </a:p>
          <a:p>
            <a:pPr marL="0" indent="0">
              <a:spcBef>
                <a:spcPts val="2500"/>
              </a:spcBef>
              <a:buNone/>
            </a:pPr>
            <a:endParaRPr lang="en-IN" sz="1400" dirty="0"/>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374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A2D811FC-E7FF-28FB-DE13-4BB7DEA113A0}"/>
              </a:ext>
            </a:extLst>
          </p:cNvPr>
          <p:cNvSpPr>
            <a:spLocks noGrp="1"/>
          </p:cNvSpPr>
          <p:nvPr>
            <p:ph type="ctrTitle"/>
          </p:nvPr>
        </p:nvSpPr>
        <p:spPr>
          <a:xfrm>
            <a:off x="559219" y="1115844"/>
            <a:ext cx="7680960" cy="4631911"/>
          </a:xfrm>
        </p:spPr>
        <p:txBody>
          <a:bodyPr anchor="b">
            <a:normAutofit/>
          </a:bodyPr>
          <a:lstStyle/>
          <a:p>
            <a:r>
              <a:rPr lang="en-IN" sz="6500"/>
              <a:t>Results and Discussion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054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20ECD-4B21-CC42-6C96-6FBA9AE95588}"/>
              </a:ext>
            </a:extLst>
          </p:cNvPr>
          <p:cNvSpPr>
            <a:spLocks noGrp="1"/>
          </p:cNvSpPr>
          <p:nvPr>
            <p:ph type="title"/>
          </p:nvPr>
        </p:nvSpPr>
        <p:spPr>
          <a:xfrm>
            <a:off x="640080" y="1302091"/>
            <a:ext cx="3291840" cy="2770216"/>
          </a:xfrm>
        </p:spPr>
        <p:txBody>
          <a:bodyPr vert="horz" lIns="91440" tIns="45720" rIns="91440" bIns="45720" rtlCol="0" anchor="t">
            <a:normAutofit/>
          </a:bodyPr>
          <a:lstStyle/>
          <a:p>
            <a:pPr>
              <a:lnSpc>
                <a:spcPct val="90000"/>
              </a:lnSpc>
            </a:pPr>
            <a:r>
              <a:rPr lang="en-US" sz="3400" dirty="0"/>
              <a:t>Performance Comparison of Fine-Tuned Model with Original Model</a:t>
            </a:r>
          </a:p>
        </p:txBody>
      </p:sp>
      <p:cxnSp>
        <p:nvCxnSpPr>
          <p:cNvPr id="19" name="Straight Connector 18">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380481FB-29D5-1F7E-15FF-35BA765B53C1}"/>
              </a:ext>
            </a:extLst>
          </p:cNvPr>
          <p:cNvGraphicFramePr/>
          <p:nvPr>
            <p:extLst>
              <p:ext uri="{D42A27DB-BD31-4B8C-83A1-F6EECF244321}">
                <p14:modId xmlns:p14="http://schemas.microsoft.com/office/powerpoint/2010/main" val="1936560324"/>
              </p:ext>
            </p:extLst>
          </p:nvPr>
        </p:nvGraphicFramePr>
        <p:xfrm>
          <a:off x="4443984" y="966978"/>
          <a:ext cx="7086600" cy="4873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81756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750BEB-8E36-2E8D-9C13-AAA7B71F10CA}"/>
              </a:ext>
            </a:extLst>
          </p:cNvPr>
          <p:cNvSpPr txBox="1"/>
          <p:nvPr/>
        </p:nvSpPr>
        <p:spPr>
          <a:xfrm>
            <a:off x="225287" y="1105247"/>
            <a:ext cx="11741426" cy="54375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Fine-tuning the model led to notable improvements in recall-oriented and factual metrics, while precision dropped across most ROUGE variants, suggesting a trade-off between content coverage and conciseness.</a:t>
            </a:r>
          </a:p>
          <a:p>
            <a:pPr marL="285750" indent="-285750">
              <a:lnSpc>
                <a:spcPct val="150000"/>
              </a:lnSpc>
              <a:buFont typeface="Arial" panose="020B0604020202020204" pitchFamily="34" charset="0"/>
              <a:buChar char="•"/>
            </a:pPr>
            <a:r>
              <a:rPr lang="en-GB" dirty="0"/>
              <a:t>ROUGE-1 &amp; ROUGE-L Recall improved significantly (+19.66% and +19.27%), indicating that the fine-tuned model includes more relevant content from the reference summaries. ROUGE-1 and ROUGE-L F1 increased moderately (+8.22% and +6.38%), reflecting overall better balance. </a:t>
            </a:r>
          </a:p>
          <a:p>
            <a:pPr marL="285750" indent="-285750">
              <a:lnSpc>
                <a:spcPct val="150000"/>
              </a:lnSpc>
              <a:buFont typeface="Arial" panose="020B0604020202020204" pitchFamily="34" charset="0"/>
              <a:buChar char="•"/>
            </a:pPr>
            <a:r>
              <a:rPr lang="en-GB" dirty="0"/>
              <a:t>ROUGE-2 Recall had a small gain (+8.80%), but F1 slightly dropped (-1.45%) due to a sharp decline in precision (-34.36%). All precision values across ROUGE types decreased, especially ROUGE-2 and ROUGE-L, showing that the fine-tuned model tends to generate longer or less precise outputs.</a:t>
            </a:r>
          </a:p>
          <a:p>
            <a:pPr marL="285750" indent="-285750">
              <a:lnSpc>
                <a:spcPct val="150000"/>
              </a:lnSpc>
              <a:buFont typeface="Arial" panose="020B0604020202020204" pitchFamily="34" charset="0"/>
              <a:buChar char="•"/>
            </a:pPr>
            <a:r>
              <a:rPr lang="en-GB" dirty="0" err="1"/>
              <a:t>BERTScore</a:t>
            </a:r>
            <a:r>
              <a:rPr lang="en-GB" dirty="0"/>
              <a:t> improved slightly (+0.45%), suggesting that the semantic similarity between model-generated and reference summaries improved. </a:t>
            </a:r>
          </a:p>
          <a:p>
            <a:pPr marL="285750" indent="-285750">
              <a:lnSpc>
                <a:spcPct val="150000"/>
              </a:lnSpc>
              <a:buFont typeface="Arial" panose="020B0604020202020204" pitchFamily="34" charset="0"/>
              <a:buChar char="•"/>
            </a:pPr>
            <a:r>
              <a:rPr lang="en-GB" dirty="0" err="1"/>
              <a:t>FactScore</a:t>
            </a:r>
            <a:r>
              <a:rPr lang="en-GB" dirty="0"/>
              <a:t> increased by +7.82%, highlighting better factual accuracy in generated content. </a:t>
            </a:r>
          </a:p>
          <a:p>
            <a:pPr marL="285750" indent="-285750">
              <a:lnSpc>
                <a:spcPct val="150000"/>
              </a:lnSpc>
              <a:buFont typeface="Arial" panose="020B0604020202020204" pitchFamily="34" charset="0"/>
              <a:buChar char="•"/>
            </a:pPr>
            <a:r>
              <a:rPr lang="en-GB" dirty="0"/>
              <a:t>BLEU Score improved modestly by +7.08%, reinforcing that the model outputs are now more aligned with reference summaries regarding n-gram overlap.</a:t>
            </a:r>
            <a:endParaRPr lang="en-IN" dirty="0"/>
          </a:p>
        </p:txBody>
      </p:sp>
    </p:spTree>
    <p:extLst>
      <p:ext uri="{BB962C8B-B14F-4D97-AF65-F5344CB8AC3E}">
        <p14:creationId xmlns:p14="http://schemas.microsoft.com/office/powerpoint/2010/main" val="237702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D58DEA-FFCB-E857-5140-11B5CDC3B609}"/>
            </a:ext>
          </a:extLst>
        </p:cNvPr>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3E208-7B38-C126-BA86-011B8D6BF355}"/>
              </a:ext>
            </a:extLst>
          </p:cNvPr>
          <p:cNvSpPr>
            <a:spLocks noGrp="1"/>
          </p:cNvSpPr>
          <p:nvPr>
            <p:ph type="title"/>
          </p:nvPr>
        </p:nvSpPr>
        <p:spPr>
          <a:xfrm>
            <a:off x="640080" y="1302091"/>
            <a:ext cx="3291840" cy="2770216"/>
          </a:xfrm>
        </p:spPr>
        <p:txBody>
          <a:bodyPr vert="horz" lIns="91440" tIns="45720" rIns="91440" bIns="45720" rtlCol="0" anchor="t">
            <a:normAutofit/>
          </a:bodyPr>
          <a:lstStyle/>
          <a:p>
            <a:pPr>
              <a:lnSpc>
                <a:spcPct val="90000"/>
              </a:lnSpc>
            </a:pPr>
            <a:r>
              <a:rPr lang="en-US" sz="3700" dirty="0"/>
              <a:t>Performance Comparison of PEFT Model with Original Model</a:t>
            </a:r>
          </a:p>
        </p:txBody>
      </p:sp>
      <p:cxnSp>
        <p:nvCxnSpPr>
          <p:cNvPr id="57" name="Straight Connector 56">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AD4FEB41-82EF-930C-E892-03FDF77ED180}"/>
              </a:ext>
            </a:extLst>
          </p:cNvPr>
          <p:cNvGraphicFramePr/>
          <p:nvPr>
            <p:extLst>
              <p:ext uri="{D42A27DB-BD31-4B8C-83A1-F6EECF244321}">
                <p14:modId xmlns:p14="http://schemas.microsoft.com/office/powerpoint/2010/main" val="1269413910"/>
              </p:ext>
            </p:extLst>
          </p:nvPr>
        </p:nvGraphicFramePr>
        <p:xfrm>
          <a:off x="3931920" y="966977"/>
          <a:ext cx="7995037" cy="54338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34744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C1697-826E-D7B5-E343-1822B1806CA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BA399C0-68D6-5439-7113-9C0B4D72A638}"/>
              </a:ext>
            </a:extLst>
          </p:cNvPr>
          <p:cNvSpPr txBox="1"/>
          <p:nvPr/>
        </p:nvSpPr>
        <p:spPr>
          <a:xfrm>
            <a:off x="225287" y="1105247"/>
            <a:ext cx="11741426" cy="46065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t>ROUGE-1 Recall improved by a substantial +36.62%, showing the model captures more relevant information. ROUGE-1 F1 increased by +14.61%, while precision decreased by -19.06%, reflecting the PEFT model's recall-heavy nature. ROUGE-2 Recall jumped +28.93%, while F1 also improved +10.99% despite a -18.91% drop in precision. ROUGE-L Recall improved significantly (+34.60%), with F1 up +11.29% and precision down -24.48%.</a:t>
            </a:r>
          </a:p>
          <a:p>
            <a:pPr marL="285750" indent="-285750" algn="just">
              <a:lnSpc>
                <a:spcPct val="150000"/>
              </a:lnSpc>
              <a:buFont typeface="Arial" panose="020B0604020202020204" pitchFamily="34" charset="0"/>
              <a:buChar char="•"/>
            </a:pPr>
            <a:r>
              <a:rPr lang="en-IN" sz="2000" dirty="0"/>
              <a:t>BERTScore saw a modest improvement (+0.62%), indicating slightly better semantic similarity. FactScore increased significantly by +13.43%, showing stronger factual consistency in summaries. BLEU Score rose by +23.51%, showing better n-gram overlap with reference summaries and improved fluency and sentence structure.</a:t>
            </a:r>
          </a:p>
          <a:p>
            <a:pPr>
              <a:lnSpc>
                <a:spcPct val="150000"/>
              </a:lnSpc>
            </a:pPr>
            <a:endParaRPr lang="en-IN" dirty="0"/>
          </a:p>
        </p:txBody>
      </p:sp>
    </p:spTree>
    <p:extLst>
      <p:ext uri="{BB962C8B-B14F-4D97-AF65-F5344CB8AC3E}">
        <p14:creationId xmlns:p14="http://schemas.microsoft.com/office/powerpoint/2010/main" val="208605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59777-FB96-095D-60E2-FF8AE0400D79}"/>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dirty="0"/>
              <a:t>Agenda Items</a:t>
            </a:r>
          </a:p>
        </p:txBody>
      </p:sp>
      <p:pic>
        <p:nvPicPr>
          <p:cNvPr id="5" name="Content Placeholder 4" descr="Female drawing flow chart">
            <a:extLst>
              <a:ext uri="{FF2B5EF4-FFF2-40B4-BE49-F238E27FC236}">
                <a16:creationId xmlns:a16="http://schemas.microsoft.com/office/drawing/2014/main" id="{5E30F7BB-E206-4524-B267-9ABC40F28999}"/>
              </a:ext>
            </a:extLst>
          </p:cNvPr>
          <p:cNvPicPr>
            <a:picLocks noGrp="1" noChangeAspect="1"/>
          </p:cNvPicPr>
          <p:nvPr>
            <p:ph sz="half" idx="1"/>
          </p:nvPr>
        </p:nvPicPr>
        <p:blipFill>
          <a:blip r:embed="rId3"/>
          <a:srcRect l="7593" r="10955" b="-1"/>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29CE4A6-977C-D437-09E5-8ABE315F0591}"/>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4" y="1691085"/>
            <a:ext cx="4261104" cy="4446209"/>
          </a:xfrm>
        </p:spPr>
        <p:txBody>
          <a:bodyPr vert="horz" lIns="91440" tIns="45720" rIns="91440" bIns="45720" rtlCol="0">
            <a:normAutofit/>
          </a:bodyPr>
          <a:lstStyle/>
          <a:p>
            <a:pPr>
              <a:lnSpc>
                <a:spcPct val="110000"/>
              </a:lnSpc>
            </a:pPr>
            <a:r>
              <a:rPr lang="en-US" dirty="0"/>
              <a:t>Introduction to Text Summarization</a:t>
            </a:r>
          </a:p>
          <a:p>
            <a:pPr>
              <a:lnSpc>
                <a:spcPct val="110000"/>
              </a:lnSpc>
            </a:pPr>
            <a:r>
              <a:rPr lang="en-US" dirty="0"/>
              <a:t>Literature Review </a:t>
            </a:r>
          </a:p>
          <a:p>
            <a:pPr>
              <a:lnSpc>
                <a:spcPct val="110000"/>
              </a:lnSpc>
            </a:pPr>
            <a:r>
              <a:rPr lang="en-US" dirty="0"/>
              <a:t>Understanding Flan-T5 Small Language Model</a:t>
            </a:r>
          </a:p>
          <a:p>
            <a:pPr>
              <a:lnSpc>
                <a:spcPct val="110000"/>
              </a:lnSpc>
            </a:pPr>
            <a:r>
              <a:rPr lang="en-US" dirty="0"/>
              <a:t>Problem Statement</a:t>
            </a:r>
          </a:p>
          <a:p>
            <a:pPr>
              <a:lnSpc>
                <a:spcPct val="110000"/>
              </a:lnSpc>
            </a:pPr>
            <a:r>
              <a:rPr lang="en-US" dirty="0"/>
              <a:t>Experimental Setup</a:t>
            </a:r>
          </a:p>
          <a:p>
            <a:pPr>
              <a:lnSpc>
                <a:spcPct val="110000"/>
              </a:lnSpc>
            </a:pPr>
            <a:r>
              <a:rPr lang="en-US" dirty="0"/>
              <a:t>Methodology</a:t>
            </a:r>
          </a:p>
          <a:p>
            <a:pPr>
              <a:lnSpc>
                <a:spcPct val="110000"/>
              </a:lnSpc>
            </a:pPr>
            <a:r>
              <a:rPr lang="en-US" dirty="0"/>
              <a:t>Results and Discussion</a:t>
            </a:r>
          </a:p>
          <a:p>
            <a:pPr>
              <a:lnSpc>
                <a:spcPct val="110000"/>
              </a:lnSpc>
            </a:pPr>
            <a:r>
              <a:rPr lang="en-US" dirty="0"/>
              <a:t>Conclusion and Future Work</a:t>
            </a:r>
          </a:p>
        </p:txBody>
      </p:sp>
    </p:spTree>
    <p:extLst>
      <p:ext uri="{BB962C8B-B14F-4D97-AF65-F5344CB8AC3E}">
        <p14:creationId xmlns:p14="http://schemas.microsoft.com/office/powerpoint/2010/main" val="3127068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8CC40231-3756-D80A-E1CB-9D695C52CC8C}"/>
              </a:ext>
            </a:extLst>
          </p:cNvPr>
          <p:cNvSpPr>
            <a:spLocks noGrp="1"/>
          </p:cNvSpPr>
          <p:nvPr>
            <p:ph type="ctrTitle"/>
          </p:nvPr>
        </p:nvSpPr>
        <p:spPr>
          <a:xfrm>
            <a:off x="559219" y="1115844"/>
            <a:ext cx="7680960" cy="4631911"/>
          </a:xfrm>
        </p:spPr>
        <p:txBody>
          <a:bodyPr anchor="b">
            <a:normAutofit/>
          </a:bodyPr>
          <a:lstStyle/>
          <a:p>
            <a:r>
              <a:rPr lang="en-IN" sz="6500"/>
              <a:t>Conclusion and Future Work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95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C9C96-F03A-E8B5-AAB2-8EE61429402D}"/>
              </a:ext>
            </a:extLst>
          </p:cNvPr>
          <p:cNvSpPr>
            <a:spLocks noGrp="1"/>
          </p:cNvSpPr>
          <p:nvPr>
            <p:ph type="title"/>
          </p:nvPr>
        </p:nvSpPr>
        <p:spPr>
          <a:xfrm>
            <a:off x="640080" y="1371600"/>
            <a:ext cx="2652779" cy="4150811"/>
          </a:xfrm>
        </p:spPr>
        <p:txBody>
          <a:bodyPr vert="horz" lIns="91440" tIns="45720" rIns="91440" bIns="45720" rtlCol="0" anchor="t">
            <a:normAutofit/>
          </a:bodyPr>
          <a:lstStyle/>
          <a:p>
            <a:r>
              <a:rPr lang="en-US" sz="3400"/>
              <a:t>Summary of Findings</a:t>
            </a:r>
          </a:p>
        </p:txBody>
      </p:sp>
      <p:cxnSp>
        <p:nvCxnSpPr>
          <p:cNvPr id="24" name="Straight Connector 23">
            <a:extLst>
              <a:ext uri="{FF2B5EF4-FFF2-40B4-BE49-F238E27FC236}">
                <a16:creationId xmlns:a16="http://schemas.microsoft.com/office/drawing/2014/main" id="{1A85A180-17F0-9F5F-51D9-6D242E7884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6" name="TextBox 10">
            <a:extLst>
              <a:ext uri="{FF2B5EF4-FFF2-40B4-BE49-F238E27FC236}">
                <a16:creationId xmlns:a16="http://schemas.microsoft.com/office/drawing/2014/main" id="{0763ED73-E305-094C-F115-D9CE7C90B074}"/>
              </a:ext>
            </a:extLst>
          </p:cNvPr>
          <p:cNvGraphicFramePr/>
          <p:nvPr>
            <p:extLst>
              <p:ext uri="{D42A27DB-BD31-4B8C-83A1-F6EECF244321}">
                <p14:modId xmlns:p14="http://schemas.microsoft.com/office/powerpoint/2010/main" val="252584318"/>
              </p:ext>
            </p:extLst>
          </p:nvPr>
        </p:nvGraphicFramePr>
        <p:xfrm>
          <a:off x="4045291" y="1371600"/>
          <a:ext cx="7485718" cy="4926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451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065531-8F0D-B695-7D7D-CAAED6F2FC32}"/>
            </a:ext>
          </a:extLst>
        </p:cNvPr>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D1767-7CCA-193A-053C-BDA7BA5F2FC1}"/>
              </a:ext>
            </a:extLst>
          </p:cNvPr>
          <p:cNvSpPr>
            <a:spLocks noGrp="1"/>
          </p:cNvSpPr>
          <p:nvPr>
            <p:ph type="title"/>
          </p:nvPr>
        </p:nvSpPr>
        <p:spPr>
          <a:xfrm>
            <a:off x="640080" y="1371600"/>
            <a:ext cx="2652779" cy="4150811"/>
          </a:xfrm>
        </p:spPr>
        <p:txBody>
          <a:bodyPr vert="horz" lIns="91440" tIns="45720" rIns="91440" bIns="45720" rtlCol="0" anchor="t">
            <a:normAutofit/>
          </a:bodyPr>
          <a:lstStyle/>
          <a:p>
            <a:r>
              <a:rPr lang="en-US" sz="3400"/>
              <a:t>Conclusion</a:t>
            </a:r>
          </a:p>
        </p:txBody>
      </p:sp>
      <p:cxnSp>
        <p:nvCxnSpPr>
          <p:cNvPr id="30" name="Straight Connector 29">
            <a:extLst>
              <a:ext uri="{FF2B5EF4-FFF2-40B4-BE49-F238E27FC236}">
                <a16:creationId xmlns:a16="http://schemas.microsoft.com/office/drawing/2014/main" id="{1A85A180-17F0-9F5F-51D9-6D242E7884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31" name="TextBox 10">
            <a:extLst>
              <a:ext uri="{FF2B5EF4-FFF2-40B4-BE49-F238E27FC236}">
                <a16:creationId xmlns:a16="http://schemas.microsoft.com/office/drawing/2014/main" id="{DC575503-6D5F-99FC-4495-21643570A85E}"/>
              </a:ext>
            </a:extLst>
          </p:cNvPr>
          <p:cNvGraphicFramePr/>
          <p:nvPr>
            <p:extLst>
              <p:ext uri="{D42A27DB-BD31-4B8C-83A1-F6EECF244321}">
                <p14:modId xmlns:p14="http://schemas.microsoft.com/office/powerpoint/2010/main" val="2631918196"/>
              </p:ext>
            </p:extLst>
          </p:nvPr>
        </p:nvGraphicFramePr>
        <p:xfrm>
          <a:off x="4045291" y="1371600"/>
          <a:ext cx="7485718" cy="4926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0950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8E5828-3B71-EBD7-1D2A-318AFD811511}"/>
            </a:ext>
          </a:extLst>
        </p:cNvPr>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5D191F-FE98-5A2B-CC48-0665B3EE32C1}"/>
              </a:ext>
            </a:extLst>
          </p:cNvPr>
          <p:cNvSpPr>
            <a:spLocks noGrp="1"/>
          </p:cNvSpPr>
          <p:nvPr>
            <p:ph type="title"/>
          </p:nvPr>
        </p:nvSpPr>
        <p:spPr>
          <a:xfrm>
            <a:off x="640080" y="914399"/>
            <a:ext cx="3000587" cy="4160520"/>
          </a:xfrm>
        </p:spPr>
        <p:txBody>
          <a:bodyPr vert="horz" lIns="91440" tIns="45720" rIns="91440" bIns="45720" rtlCol="0" anchor="t">
            <a:normAutofit/>
          </a:bodyPr>
          <a:lstStyle/>
          <a:p>
            <a:r>
              <a:rPr lang="en-US" sz="3600"/>
              <a:t>Future Work</a:t>
            </a:r>
          </a:p>
        </p:txBody>
      </p:sp>
      <p:cxnSp>
        <p:nvCxnSpPr>
          <p:cNvPr id="24" name="Straight Connector 23">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6" name="TextBox 10">
            <a:extLst>
              <a:ext uri="{FF2B5EF4-FFF2-40B4-BE49-F238E27FC236}">
                <a16:creationId xmlns:a16="http://schemas.microsoft.com/office/drawing/2014/main" id="{280BAA5B-636C-3F1C-7C00-FE7ACAA4951C}"/>
              </a:ext>
            </a:extLst>
          </p:cNvPr>
          <p:cNvGraphicFramePr/>
          <p:nvPr>
            <p:extLst>
              <p:ext uri="{D42A27DB-BD31-4B8C-83A1-F6EECF244321}">
                <p14:modId xmlns:p14="http://schemas.microsoft.com/office/powerpoint/2010/main" val="1547913656"/>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08224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412AD9-0DF5-0C10-B928-B35565189679}"/>
              </a:ext>
            </a:extLst>
          </p:cNvPr>
          <p:cNvSpPr txBox="1"/>
          <p:nvPr/>
        </p:nvSpPr>
        <p:spPr>
          <a:xfrm>
            <a:off x="1946564" y="1249217"/>
            <a:ext cx="8298873" cy="2258284"/>
          </a:xfrm>
          <a:prstGeom prst="rect">
            <a:avLst/>
          </a:prstGeom>
        </p:spPr>
        <p:txBody>
          <a:bodyPr vert="horz" lIns="91440" tIns="45720" rIns="91440" bIns="45720" rtlCol="0" anchor="b">
            <a:normAutofit/>
          </a:bodyPr>
          <a:lstStyle/>
          <a:p>
            <a:pPr algn="ctr">
              <a:spcBef>
                <a:spcPct val="0"/>
              </a:spcBef>
              <a:spcAft>
                <a:spcPts val="600"/>
              </a:spcAft>
            </a:pPr>
            <a:r>
              <a:rPr lang="en-US" sz="6600" b="1">
                <a:latin typeface="+mj-lt"/>
                <a:ea typeface="+mj-ea"/>
                <a:cs typeface="+mj-cs"/>
              </a:rPr>
              <a:t>Thank You!</a:t>
            </a:r>
          </a:p>
        </p:txBody>
      </p:sp>
      <p:cxnSp>
        <p:nvCxnSpPr>
          <p:cNvPr id="14" name="Straight Connector 13">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9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76" name="Rectangle 7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B71E4-E9B8-2338-13AE-AD1BC2A5DE87}"/>
              </a:ext>
            </a:extLst>
          </p:cNvPr>
          <p:cNvSpPr>
            <a:spLocks noGrp="1"/>
          </p:cNvSpPr>
          <p:nvPr>
            <p:ph type="ctrTitle"/>
          </p:nvPr>
        </p:nvSpPr>
        <p:spPr>
          <a:xfrm>
            <a:off x="640080" y="570750"/>
            <a:ext cx="10890929" cy="1387934"/>
          </a:xfrm>
        </p:spPr>
        <p:txBody>
          <a:bodyPr vert="horz" lIns="91440" tIns="45720" rIns="91440" bIns="45720" rtlCol="0" anchor="b">
            <a:normAutofit/>
          </a:bodyPr>
          <a:lstStyle/>
          <a:p>
            <a:r>
              <a:rPr lang="en-US" sz="4000" dirty="0"/>
              <a:t>Introduction to Text Summarization</a:t>
            </a:r>
          </a:p>
        </p:txBody>
      </p:sp>
      <p:sp>
        <p:nvSpPr>
          <p:cNvPr id="77" name="TextBox 76">
            <a:extLst>
              <a:ext uri="{FF2B5EF4-FFF2-40B4-BE49-F238E27FC236}">
                <a16:creationId xmlns:a16="http://schemas.microsoft.com/office/drawing/2014/main" id="{9541D4B1-9EF0-C2AF-B0C5-2207281A8EDA}"/>
              </a:ext>
            </a:extLst>
          </p:cNvPr>
          <p:cNvSpPr txBox="1"/>
          <p:nvPr/>
        </p:nvSpPr>
        <p:spPr>
          <a:xfrm>
            <a:off x="640080" y="2761673"/>
            <a:ext cx="9929949" cy="3536241"/>
          </a:xfrm>
          <a:prstGeom prst="rect">
            <a:avLst/>
          </a:prstGeom>
        </p:spPr>
        <p:txBody>
          <a:bodyPr vert="horz" lIns="91440" tIns="45720" rIns="91440" bIns="45720" rtlCol="0">
            <a:normAutofit/>
          </a:bodyPr>
          <a:lstStyle/>
          <a:p>
            <a:pPr marL="285750" indent="-285750">
              <a:lnSpc>
                <a:spcPct val="120000"/>
              </a:lnSpc>
              <a:spcAft>
                <a:spcPts val="600"/>
              </a:spcAft>
              <a:buSzPct val="87000"/>
              <a:buFont typeface="Arial" panose="020B0604020202020204" pitchFamily="34" charset="0"/>
              <a:buChar char="•"/>
            </a:pPr>
            <a:r>
              <a:rPr lang="en-US" sz="2000" dirty="0"/>
              <a:t>Automatic text summarisation is the process of extracting main chunks from text documents.</a:t>
            </a:r>
          </a:p>
          <a:p>
            <a:pPr marL="285750" indent="-285750">
              <a:lnSpc>
                <a:spcPct val="120000"/>
              </a:lnSpc>
              <a:spcAft>
                <a:spcPts val="600"/>
              </a:spcAft>
              <a:buSzPct val="87000"/>
              <a:buFont typeface="Arial" panose="020B0604020202020204" pitchFamily="34" charset="0"/>
              <a:buChar char="•"/>
            </a:pPr>
            <a:r>
              <a:rPr lang="en-US" sz="2000" dirty="0"/>
              <a:t>In this process machine understands the semantic and lexical relation of different words in the Text (Widyassari et al., 2022).</a:t>
            </a:r>
          </a:p>
          <a:p>
            <a:pPr marL="285750" indent="-285750">
              <a:lnSpc>
                <a:spcPct val="120000"/>
              </a:lnSpc>
              <a:spcAft>
                <a:spcPts val="600"/>
              </a:spcAft>
              <a:buSzPct val="87000"/>
              <a:buFont typeface="Arial" panose="020B0604020202020204" pitchFamily="34" charset="0"/>
              <a:buChar char="•"/>
            </a:pPr>
            <a:r>
              <a:rPr lang="en-US" sz="2000" dirty="0"/>
              <a:t>A well-written text summary should include readability, coherency, syntax, sentence ordering, information diversity, and non-redundancy (Gambhir and Gupta, 2017).</a:t>
            </a:r>
          </a:p>
          <a:p>
            <a:pPr marL="285750" indent="-285750">
              <a:lnSpc>
                <a:spcPct val="120000"/>
              </a:lnSpc>
              <a:spcAft>
                <a:spcPts val="600"/>
              </a:spcAft>
              <a:buSzPct val="87000"/>
              <a:buFont typeface="Arial" panose="020B0604020202020204" pitchFamily="34" charset="0"/>
              <a:buChar char="•"/>
            </a:pPr>
            <a:endParaRPr lang="en-US" dirty="0"/>
          </a:p>
          <a:p>
            <a:pPr marL="285750" indent="-285750">
              <a:lnSpc>
                <a:spcPct val="120000"/>
              </a:lnSpc>
              <a:spcAft>
                <a:spcPts val="600"/>
              </a:spcAft>
              <a:buSzPct val="87000"/>
              <a:buFont typeface="Arial" panose="020B0604020202020204" pitchFamily="34" charset="0"/>
              <a:buChar char="•"/>
            </a:pPr>
            <a:endParaRPr lang="en-US" dirty="0"/>
          </a:p>
        </p:txBody>
      </p:sp>
      <p:cxnSp>
        <p:nvCxnSpPr>
          <p:cNvPr id="78" name="Straight Connector 77">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32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9BEE77-0140-3C1C-A80C-9D444A354F4E}"/>
            </a:ext>
          </a:extLst>
        </p:cNvPr>
        <p:cNvGrpSpPr/>
        <p:nvPr/>
      </p:nvGrpSpPr>
      <p:grpSpPr>
        <a:xfrm>
          <a:off x="0" y="0"/>
          <a:ext cx="0" cy="0"/>
          <a:chOff x="0" y="0"/>
          <a:chExt cx="0" cy="0"/>
        </a:xfrm>
      </p:grpSpPr>
      <p:cxnSp>
        <p:nvCxnSpPr>
          <p:cNvPr id="126" name="Straight Connector 125">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7" name="Rectangle 126">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03180-ABDE-7FFE-D5F0-69CBEE2FA76F}"/>
              </a:ext>
            </a:extLst>
          </p:cNvPr>
          <p:cNvSpPr>
            <a:spLocks noGrp="1"/>
          </p:cNvSpPr>
          <p:nvPr>
            <p:ph type="ctrTitle"/>
          </p:nvPr>
        </p:nvSpPr>
        <p:spPr>
          <a:xfrm>
            <a:off x="640080" y="1371601"/>
            <a:ext cx="7426234" cy="1031002"/>
          </a:xfrm>
        </p:spPr>
        <p:txBody>
          <a:bodyPr vert="horz" lIns="91440" tIns="45720" rIns="91440" bIns="45720" rtlCol="0" anchor="t">
            <a:normAutofit/>
          </a:bodyPr>
          <a:lstStyle/>
          <a:p>
            <a:r>
              <a:rPr lang="en-US" sz="4000"/>
              <a:t>Types of Text Summarization</a:t>
            </a:r>
            <a:endParaRPr lang="en-US" sz="4000" dirty="0"/>
          </a:p>
        </p:txBody>
      </p:sp>
      <p:cxnSp>
        <p:nvCxnSpPr>
          <p:cNvPr id="128" name="Straight Connector 127">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9" name="Graphic 108" descr="Closed Quotation Mark">
            <a:extLst>
              <a:ext uri="{FF2B5EF4-FFF2-40B4-BE49-F238E27FC236}">
                <a16:creationId xmlns:a16="http://schemas.microsoft.com/office/drawing/2014/main" id="{D8E56814-214C-4368-BB8D-5006401761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280" y="3552264"/>
            <a:ext cx="2745660" cy="2745660"/>
          </a:xfrm>
          <a:prstGeom prst="rect">
            <a:avLst/>
          </a:prstGeom>
        </p:spPr>
      </p:pic>
      <p:sp>
        <p:nvSpPr>
          <p:cNvPr id="110" name="TextBox 109">
            <a:extLst>
              <a:ext uri="{FF2B5EF4-FFF2-40B4-BE49-F238E27FC236}">
                <a16:creationId xmlns:a16="http://schemas.microsoft.com/office/drawing/2014/main" id="{68B041AC-5C77-71C0-FC3E-FF021BC11BB2}"/>
              </a:ext>
            </a:extLst>
          </p:cNvPr>
          <p:cNvSpPr txBox="1"/>
          <p:nvPr/>
        </p:nvSpPr>
        <p:spPr>
          <a:xfrm>
            <a:off x="3886199" y="2166257"/>
            <a:ext cx="8186057" cy="4251410"/>
          </a:xfrm>
          <a:prstGeom prst="rect">
            <a:avLst/>
          </a:prstGeom>
        </p:spPr>
        <p:txBody>
          <a:bodyPr vert="horz" lIns="91440" tIns="45720" rIns="91440" bIns="45720" rtlCol="0">
            <a:normAutofit fontScale="70000" lnSpcReduction="20000"/>
          </a:bodyPr>
          <a:lstStyle/>
          <a:p>
            <a:pPr>
              <a:lnSpc>
                <a:spcPct val="110000"/>
              </a:lnSpc>
              <a:spcBef>
                <a:spcPts val="2500"/>
              </a:spcBef>
              <a:buSzPct val="87000"/>
            </a:pPr>
            <a:r>
              <a:rPr lang="en-US" sz="2800" b="1" dirty="0">
                <a:highlight>
                  <a:srgbClr val="FFFF00"/>
                </a:highlight>
              </a:rPr>
              <a:t>Extractive Summarization</a:t>
            </a:r>
          </a:p>
          <a:p>
            <a:pPr marL="285750" lvl="1" indent="-285750">
              <a:lnSpc>
                <a:spcPct val="110000"/>
              </a:lnSpc>
              <a:buSzPct val="87000"/>
              <a:buFont typeface="Arial" panose="020B0604020202020204" pitchFamily="34" charset="0"/>
              <a:buChar char="•"/>
            </a:pPr>
            <a:r>
              <a:rPr lang="en-US" sz="2800" dirty="0"/>
              <a:t>Extractive summarization identifies and selects key sentences from the original text, maintaining the original wording and structure.</a:t>
            </a:r>
          </a:p>
          <a:p>
            <a:pPr>
              <a:lnSpc>
                <a:spcPct val="110000"/>
              </a:lnSpc>
              <a:spcBef>
                <a:spcPts val="2500"/>
              </a:spcBef>
              <a:buSzPct val="87000"/>
            </a:pPr>
            <a:r>
              <a:rPr lang="en-US" sz="2800" b="1" dirty="0">
                <a:highlight>
                  <a:srgbClr val="FFFF00"/>
                </a:highlight>
              </a:rPr>
              <a:t>Abstractive Summarization</a:t>
            </a:r>
          </a:p>
          <a:p>
            <a:pPr marL="285750" lvl="1" indent="-285750">
              <a:lnSpc>
                <a:spcPct val="110000"/>
              </a:lnSpc>
              <a:buSzPct val="87000"/>
              <a:buFont typeface="Arial" panose="020B0604020202020204" pitchFamily="34" charset="0"/>
              <a:buChar char="•"/>
            </a:pPr>
            <a:r>
              <a:rPr lang="en-US" sz="2800" dirty="0"/>
              <a:t>Abstractive summarization involves generating new sentences that represent the main ideas of the text, offering a more concise summary.</a:t>
            </a:r>
          </a:p>
          <a:p>
            <a:pPr>
              <a:lnSpc>
                <a:spcPct val="110000"/>
              </a:lnSpc>
              <a:spcBef>
                <a:spcPts val="2500"/>
              </a:spcBef>
              <a:buSzPct val="87000"/>
            </a:pPr>
            <a:r>
              <a:rPr lang="en-US" sz="2800" b="1" dirty="0">
                <a:highlight>
                  <a:srgbClr val="FFFF00"/>
                </a:highlight>
              </a:rPr>
              <a:t>Use Cases in NLP</a:t>
            </a:r>
          </a:p>
          <a:p>
            <a:pPr marL="285750" lvl="1" indent="-285750">
              <a:lnSpc>
                <a:spcPct val="110000"/>
              </a:lnSpc>
              <a:buSzPct val="87000"/>
              <a:buFont typeface="Arial" panose="020B0604020202020204" pitchFamily="34" charset="0"/>
              <a:buChar char="•"/>
            </a:pPr>
            <a:r>
              <a:rPr lang="en-US" sz="2800" dirty="0"/>
              <a:t>Both extractive and abstractive summarization methods are valuable in various natural language processing applications, such as content summarization and information retrieval.</a:t>
            </a:r>
          </a:p>
          <a:p>
            <a:pPr marL="285750" indent="-285750">
              <a:lnSpc>
                <a:spcPct val="110000"/>
              </a:lnSpc>
              <a:spcAft>
                <a:spcPts val="600"/>
              </a:spcAft>
              <a:buSzPct val="87000"/>
              <a:buFont typeface="Arial" panose="020B0604020202020204" pitchFamily="34" charset="0"/>
              <a:buChar char="•"/>
            </a:pPr>
            <a:endParaRPr lang="en-US" dirty="0"/>
          </a:p>
          <a:p>
            <a:pPr marL="285750" indent="-285750">
              <a:lnSpc>
                <a:spcPct val="110000"/>
              </a:lnSpc>
              <a:spcAft>
                <a:spcPts val="600"/>
              </a:spcAft>
              <a:buSzPct val="87000"/>
              <a:buFont typeface="Arial" panose="020B0604020202020204" pitchFamily="34" charset="0"/>
              <a:buChar char="•"/>
            </a:pPr>
            <a:endParaRPr lang="en-US" dirty="0"/>
          </a:p>
        </p:txBody>
      </p:sp>
    </p:spTree>
    <p:extLst>
      <p:ext uri="{BB962C8B-B14F-4D97-AF65-F5344CB8AC3E}">
        <p14:creationId xmlns:p14="http://schemas.microsoft.com/office/powerpoint/2010/main" val="709734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908EB-7CD5-6542-C302-48952742EBEF}"/>
              </a:ext>
            </a:extLst>
          </p:cNvPr>
          <p:cNvSpPr>
            <a:spLocks noGrp="1"/>
          </p:cNvSpPr>
          <p:nvPr>
            <p:ph type="title"/>
          </p:nvPr>
        </p:nvSpPr>
        <p:spPr>
          <a:xfrm>
            <a:off x="640080" y="914401"/>
            <a:ext cx="4876801" cy="1569516"/>
          </a:xfrm>
        </p:spPr>
        <p:txBody>
          <a:bodyPr vert="horz" lIns="91440" tIns="45720" rIns="91440" bIns="45720" rtlCol="0" anchor="t">
            <a:normAutofit/>
          </a:bodyPr>
          <a:lstStyle/>
          <a:p>
            <a:pPr>
              <a:lnSpc>
                <a:spcPct val="90000"/>
              </a:lnSpc>
            </a:pPr>
            <a:r>
              <a:rPr lang="en-US" sz="3400"/>
              <a:t>Importance of Accurate and Efficient Summarization</a:t>
            </a:r>
          </a:p>
        </p:txBody>
      </p:sp>
      <p:pic>
        <p:nvPicPr>
          <p:cNvPr id="31" name="Graphic 30" descr="Head with Gears">
            <a:extLst>
              <a:ext uri="{FF2B5EF4-FFF2-40B4-BE49-F238E27FC236}">
                <a16:creationId xmlns:a16="http://schemas.microsoft.com/office/drawing/2014/main" id="{80D0C972-CC47-FF06-96A4-FDB17E7C10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232" y="2857499"/>
            <a:ext cx="3125269" cy="3125269"/>
          </a:xfrm>
          <a:prstGeom prst="rect">
            <a:avLst/>
          </a:prstGeom>
        </p:spPr>
      </p:pic>
      <p:sp>
        <p:nvSpPr>
          <p:cNvPr id="4" name="Content Placeholder 3">
            <a:extLst>
              <a:ext uri="{FF2B5EF4-FFF2-40B4-BE49-F238E27FC236}">
                <a16:creationId xmlns:a16="http://schemas.microsoft.com/office/drawing/2014/main" id="{B2CD1F75-7FC4-A46D-45E0-A2B8440D224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16881" y="1031001"/>
            <a:ext cx="6496153" cy="4918166"/>
          </a:xfrm>
        </p:spPr>
        <p:txBody>
          <a:bodyPr>
            <a:noAutofit/>
          </a:bodyPr>
          <a:lstStyle/>
          <a:p>
            <a:pPr marL="0" indent="0">
              <a:spcBef>
                <a:spcPts val="2500"/>
              </a:spcBef>
              <a:buNone/>
            </a:pPr>
            <a:r>
              <a:rPr lang="en-US" b="1" dirty="0">
                <a:highlight>
                  <a:srgbClr val="FFFF00"/>
                </a:highlight>
              </a:rPr>
              <a:t>Role in Information Retrieval</a:t>
            </a:r>
          </a:p>
          <a:p>
            <a:pPr marL="580644" lvl="2" indent="-342900"/>
            <a:r>
              <a:rPr lang="en-US" sz="1800" dirty="0"/>
              <a:t>Accurate summarization helps readers quickly understand the main ideas of lengthy texts, enhancing their information retrieval process.</a:t>
            </a:r>
          </a:p>
          <a:p>
            <a:pPr marL="0" indent="0">
              <a:spcBef>
                <a:spcPts val="2500"/>
              </a:spcBef>
              <a:buNone/>
            </a:pPr>
            <a:r>
              <a:rPr lang="en-US" b="1" dirty="0">
                <a:highlight>
                  <a:srgbClr val="FFFF00"/>
                </a:highlight>
              </a:rPr>
              <a:t>Efficiency in Summarization</a:t>
            </a:r>
          </a:p>
          <a:p>
            <a:pPr marL="523494" lvl="2" indent="-285750"/>
            <a:r>
              <a:rPr lang="en-US" sz="1800" dirty="0"/>
              <a:t>Efficient summarization allows for rapid content processing, which is essential in today’s fast-paced information environment.</a:t>
            </a:r>
          </a:p>
          <a:p>
            <a:pPr marL="0" indent="0">
              <a:spcBef>
                <a:spcPts val="2500"/>
              </a:spcBef>
              <a:buNone/>
            </a:pPr>
            <a:r>
              <a:rPr lang="en-US" b="1" dirty="0">
                <a:highlight>
                  <a:srgbClr val="FFFF00"/>
                </a:highlight>
              </a:rPr>
              <a:t>Applications in News and Curation</a:t>
            </a:r>
          </a:p>
          <a:p>
            <a:pPr marL="580644" lvl="2" indent="-342900"/>
            <a:r>
              <a:rPr lang="en-US" sz="1800" dirty="0"/>
              <a:t>Efficient summarization is vital for news aggregation and content curation, facilitating timely updates for users.</a:t>
            </a:r>
            <a:endParaRPr lang="en-IN" sz="1800" dirty="0"/>
          </a:p>
        </p:txBody>
      </p:sp>
      <p:cxnSp>
        <p:nvCxnSpPr>
          <p:cNvPr id="38" name="Straight Connector 37">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318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DE1D1-0621-0C56-6D99-D385595A44BC}"/>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dirty="0"/>
              <a:t>Challenges in Current Summarization Methods</a:t>
            </a:r>
          </a:p>
        </p:txBody>
      </p:sp>
      <p:pic>
        <p:nvPicPr>
          <p:cNvPr id="5" name="Content Placeholder 4" descr="&quot;Markets are crashing, house prices falling, recession, financial disaster and meltdown - Check out my&quot;">
            <a:extLst>
              <a:ext uri="{FF2B5EF4-FFF2-40B4-BE49-F238E27FC236}">
                <a16:creationId xmlns:a16="http://schemas.microsoft.com/office/drawing/2014/main" id="{67CC76DC-9DA9-4454-B36F-91FC8483B110}"/>
              </a:ext>
            </a:extLst>
          </p:cNvPr>
          <p:cNvPicPr>
            <a:picLocks noGrp="1" noChangeAspect="1"/>
          </p:cNvPicPr>
          <p:nvPr>
            <p:ph sz="half" idx="1"/>
          </p:nvPr>
        </p:nvPicPr>
        <p:blipFill>
          <a:blip r:embed="rId3"/>
          <a:srcRect l="23143" r="21791"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228752F-2329-7B38-F790-53810091BEA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199" y="2176036"/>
            <a:ext cx="6937513" cy="4423545"/>
          </a:xfrm>
        </p:spPr>
        <p:txBody>
          <a:bodyPr>
            <a:normAutofit/>
          </a:bodyPr>
          <a:lstStyle/>
          <a:p>
            <a:pPr marL="0" indent="0">
              <a:spcBef>
                <a:spcPts val="2500"/>
              </a:spcBef>
              <a:buNone/>
            </a:pPr>
            <a:r>
              <a:rPr lang="en-US" sz="1600" b="1" dirty="0">
                <a:highlight>
                  <a:srgbClr val="FFFF00"/>
                </a:highlight>
              </a:rPr>
              <a:t>Maintaining Coherence</a:t>
            </a:r>
          </a:p>
          <a:p>
            <a:pPr marL="523494" lvl="2" indent="-285750"/>
            <a:r>
              <a:rPr lang="en-US" dirty="0"/>
              <a:t>One challenge is ensuring that generated summaries maintain coherence, making them understandable and logically connected.</a:t>
            </a:r>
          </a:p>
          <a:p>
            <a:pPr marL="0" indent="0">
              <a:spcBef>
                <a:spcPts val="2500"/>
              </a:spcBef>
              <a:buNone/>
            </a:pPr>
            <a:r>
              <a:rPr lang="en-US" sz="1600" b="1" dirty="0">
                <a:highlight>
                  <a:srgbClr val="FFFF00"/>
                </a:highlight>
              </a:rPr>
              <a:t>Understanding Context</a:t>
            </a:r>
          </a:p>
          <a:p>
            <a:pPr marL="523494" lvl="2" indent="-285750"/>
            <a:r>
              <a:rPr lang="en-US" dirty="0"/>
              <a:t>Summarization methods often struggle with understanding the context, which is essential for accurate representations of the source material.</a:t>
            </a:r>
          </a:p>
          <a:p>
            <a:pPr marL="0" indent="0">
              <a:spcBef>
                <a:spcPts val="2500"/>
              </a:spcBef>
              <a:buNone/>
            </a:pPr>
            <a:r>
              <a:rPr lang="en-US" sz="1600" b="1" dirty="0">
                <a:highlight>
                  <a:srgbClr val="FFFF00"/>
                </a:highlight>
              </a:rPr>
              <a:t>Reflecting Tone and Intent</a:t>
            </a:r>
          </a:p>
          <a:p>
            <a:pPr marL="523494" lvl="2" indent="-285750"/>
            <a:r>
              <a:rPr lang="en-US" dirty="0"/>
              <a:t>Another challenge is generating summaries that accurately reflect the original tone and intent of the source content.</a:t>
            </a:r>
            <a:endParaRPr lang="en-IN" dirty="0"/>
          </a:p>
        </p:txBody>
      </p:sp>
    </p:spTree>
    <p:extLst>
      <p:ext uri="{BB962C8B-B14F-4D97-AF65-F5344CB8AC3E}">
        <p14:creationId xmlns:p14="http://schemas.microsoft.com/office/powerpoint/2010/main" val="276225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071A6E-B8BE-9481-BDFA-6F5A6A7839D7}"/>
            </a:ext>
          </a:extLst>
        </p:cNvPr>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7F946-208F-4390-F174-24778CE01F63}"/>
              </a:ext>
            </a:extLst>
          </p:cNvPr>
          <p:cNvSpPr>
            <a:spLocks noGrp="1"/>
          </p:cNvSpPr>
          <p:nvPr>
            <p:ph type="title"/>
          </p:nvPr>
        </p:nvSpPr>
        <p:spPr>
          <a:xfrm>
            <a:off x="713232" y="459501"/>
            <a:ext cx="6048035" cy="1143000"/>
          </a:xfrm>
        </p:spPr>
        <p:txBody>
          <a:bodyPr vert="horz" lIns="91440" tIns="45720" rIns="91440" bIns="45720" rtlCol="0" anchor="t">
            <a:normAutofit/>
          </a:bodyPr>
          <a:lstStyle/>
          <a:p>
            <a:r>
              <a:rPr lang="en-US" dirty="0"/>
              <a:t>Literature Review</a:t>
            </a:r>
          </a:p>
        </p:txBody>
      </p:sp>
      <p:cxnSp>
        <p:nvCxnSpPr>
          <p:cNvPr id="34" name="Straight Connector 33">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FC63916-1BFF-D51C-3174-91C89B2828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1550576"/>
            <a:ext cx="10687651" cy="4503416"/>
          </a:xfrm>
        </p:spPr>
        <p:txBody>
          <a:bodyPr>
            <a:normAutofit/>
          </a:bodyPr>
          <a:lstStyle/>
          <a:p>
            <a:pPr algn="just"/>
            <a:r>
              <a:rPr lang="en-US" dirty="0"/>
              <a:t>Recent research has introduced reinforcement learning (RL) and human feedback loops to improve summary quality, factual consistency, and coherence (Zhong et al., 2022). </a:t>
            </a:r>
          </a:p>
          <a:p>
            <a:pPr algn="just"/>
            <a:r>
              <a:rPr lang="en-US" dirty="0"/>
              <a:t>Despite these advances, abstractive text summarization (ATS) remains challenging, particularly due to hallucinations — where models generate plausible but incorrect or unsupported information (</a:t>
            </a:r>
            <a:r>
              <a:rPr lang="en-US" dirty="0" err="1"/>
              <a:t>Siontis</a:t>
            </a:r>
            <a:r>
              <a:rPr lang="en-US" dirty="0"/>
              <a:t> et al., 2024).</a:t>
            </a:r>
          </a:p>
          <a:p>
            <a:pPr algn="just"/>
            <a:r>
              <a:rPr lang="en-US" dirty="0"/>
              <a:t>In domain-specific contexts like medical reporting, models have been shown to generate irrelevant or inaccurate details, raising concerns about their reliability. To address such challenges, fine-tuning base models through supervised learning has been employed to better align model knowledge with targeted tasks, such as clinical trial reporting (Markey et al., 2024)</a:t>
            </a:r>
          </a:p>
          <a:p>
            <a:pPr>
              <a:lnSpc>
                <a:spcPct val="110000"/>
              </a:lnSpc>
              <a:spcBef>
                <a:spcPts val="2500"/>
              </a:spcBef>
            </a:pPr>
            <a:endParaRPr lang="en-IN" dirty="0"/>
          </a:p>
          <a:p>
            <a:pPr>
              <a:lnSpc>
                <a:spcPct val="110000"/>
              </a:lnSpc>
              <a:spcBef>
                <a:spcPts val="2500"/>
              </a:spcBef>
            </a:pPr>
            <a:endParaRPr lang="en-IN" sz="1200" dirty="0"/>
          </a:p>
        </p:txBody>
      </p:sp>
    </p:spTree>
    <p:extLst>
      <p:ext uri="{BB962C8B-B14F-4D97-AF65-F5344CB8AC3E}">
        <p14:creationId xmlns:p14="http://schemas.microsoft.com/office/powerpoint/2010/main" val="2395251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6BF43E-8DF0-51BE-DCC9-461901A65112}"/>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01AEFAB-446D-796B-DE37-B6C04BF9A2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F378BB8-E051-F3C7-78FF-484AC8B02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CB458-C8B5-F057-848B-C9C41FA39135}"/>
              </a:ext>
            </a:extLst>
          </p:cNvPr>
          <p:cNvSpPr>
            <a:spLocks noGrp="1"/>
          </p:cNvSpPr>
          <p:nvPr>
            <p:ph type="title"/>
          </p:nvPr>
        </p:nvSpPr>
        <p:spPr>
          <a:xfrm>
            <a:off x="359228" y="590077"/>
            <a:ext cx="6501810" cy="1097280"/>
          </a:xfrm>
        </p:spPr>
        <p:txBody>
          <a:bodyPr vert="horz" lIns="91440" tIns="45720" rIns="91440" bIns="45720" rtlCol="0" anchor="t">
            <a:normAutofit/>
          </a:bodyPr>
          <a:lstStyle/>
          <a:p>
            <a:pPr>
              <a:lnSpc>
                <a:spcPct val="90000"/>
              </a:lnSpc>
            </a:pPr>
            <a:r>
              <a:rPr lang="en-US" sz="3400" dirty="0"/>
              <a:t>Problem Statement</a:t>
            </a:r>
          </a:p>
        </p:txBody>
      </p:sp>
      <p:cxnSp>
        <p:nvCxnSpPr>
          <p:cNvPr id="14" name="Straight Connector 13">
            <a:extLst>
              <a:ext uri="{FF2B5EF4-FFF2-40B4-BE49-F238E27FC236}">
                <a16:creationId xmlns:a16="http://schemas.microsoft.com/office/drawing/2014/main" id="{D8C747CB-E880-5062-BF83-EB96C977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 name="Content Placeholder 3">
            <a:extLst>
              <a:ext uri="{FF2B5EF4-FFF2-40B4-BE49-F238E27FC236}">
                <a16:creationId xmlns:a16="http://schemas.microsoft.com/office/drawing/2014/main" id="{AE0C4DA2-6229-E4FE-131F-902398AFC666}"/>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1365518"/>
            <a:ext cx="10687651" cy="480667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b="1" dirty="0">
                <a:highlight>
                  <a:srgbClr val="FFFF00"/>
                </a:highlight>
              </a:rPr>
              <a:t>Why Summarization Matters?</a:t>
            </a:r>
          </a:p>
          <a:p>
            <a:pPr lvl="1"/>
            <a:r>
              <a:rPr lang="en-US" sz="2300" dirty="0"/>
              <a:t>Summarization condenses essential information for domains like news, law, finance, and medicine.</a:t>
            </a:r>
          </a:p>
          <a:p>
            <a:pPr lvl="1"/>
            <a:r>
              <a:rPr lang="en-US" sz="2300" dirty="0"/>
              <a:t>Despite advances (e.g., T5, FLAN-T5), current models face critical limitations.</a:t>
            </a:r>
          </a:p>
          <a:p>
            <a:pPr marL="265176" lvl="1" indent="0">
              <a:buNone/>
            </a:pPr>
            <a:endParaRPr lang="en-US" sz="2300" dirty="0"/>
          </a:p>
          <a:p>
            <a:pPr marL="0" indent="0">
              <a:buNone/>
            </a:pPr>
            <a:r>
              <a:rPr lang="en-US" sz="2300" b="1" dirty="0">
                <a:highlight>
                  <a:srgbClr val="FFFF00"/>
                </a:highlight>
              </a:rPr>
              <a:t>Key Challenges</a:t>
            </a:r>
          </a:p>
          <a:p>
            <a:pPr marL="457200" indent="-457200">
              <a:buFont typeface="+mj-lt"/>
              <a:buAutoNum type="arabicPeriod"/>
            </a:pPr>
            <a:r>
              <a:rPr lang="en-US" sz="2300" b="1" dirty="0"/>
              <a:t>Factual Inconsistencies</a:t>
            </a:r>
          </a:p>
          <a:p>
            <a:pPr lvl="1"/>
            <a:r>
              <a:rPr lang="en-US" sz="2300" dirty="0"/>
              <a:t>AI summaries may contain inaccuracies, misrepresentations, or incomplete details.</a:t>
            </a:r>
          </a:p>
          <a:p>
            <a:pPr lvl="1"/>
            <a:r>
              <a:rPr lang="en-US" sz="2300" dirty="0"/>
              <a:t>Undermines trust, especially in sensitive domains.</a:t>
            </a:r>
          </a:p>
          <a:p>
            <a:pPr marL="0" indent="0">
              <a:buNone/>
            </a:pPr>
            <a:r>
              <a:rPr lang="en-US" sz="2300" dirty="0"/>
              <a:t>2.    </a:t>
            </a:r>
            <a:r>
              <a:rPr lang="en-US" sz="2300" b="1" dirty="0"/>
              <a:t>Lack of Cohesiveness</a:t>
            </a:r>
          </a:p>
          <a:p>
            <a:pPr lvl="1"/>
            <a:r>
              <a:rPr lang="en-US" sz="2300" dirty="0"/>
              <a:t>Summaries may lack logical flow, making them hard to follow or disconnected.</a:t>
            </a:r>
          </a:p>
          <a:p>
            <a:pPr marL="265176" lvl="1" indent="0">
              <a:buNone/>
            </a:pPr>
            <a:endParaRPr lang="en-US" sz="2300" dirty="0"/>
          </a:p>
          <a:p>
            <a:pPr marL="0" indent="0">
              <a:buNone/>
            </a:pPr>
            <a:r>
              <a:rPr lang="en-US" sz="2300" dirty="0"/>
              <a:t>This work explores techniques to improve factual consistency and coherence in AI-generated summaries aiming to enhance their reliability and trustworthiness across critical applications.</a:t>
            </a:r>
          </a:p>
          <a:p>
            <a:pPr>
              <a:lnSpc>
                <a:spcPct val="110000"/>
              </a:lnSpc>
              <a:spcBef>
                <a:spcPts val="2500"/>
              </a:spcBef>
            </a:pPr>
            <a:endParaRPr lang="en-IN" dirty="0"/>
          </a:p>
          <a:p>
            <a:pPr>
              <a:lnSpc>
                <a:spcPct val="110000"/>
              </a:lnSpc>
              <a:spcBef>
                <a:spcPts val="2500"/>
              </a:spcBef>
            </a:pPr>
            <a:endParaRPr lang="en-IN" sz="1200" dirty="0"/>
          </a:p>
        </p:txBody>
      </p:sp>
    </p:spTree>
    <p:extLst>
      <p:ext uri="{BB962C8B-B14F-4D97-AF65-F5344CB8AC3E}">
        <p14:creationId xmlns:p14="http://schemas.microsoft.com/office/powerpoint/2010/main" val="749878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3F892-5C7E-C803-5278-F81311A85866}"/>
              </a:ext>
            </a:extLst>
          </p:cNvPr>
          <p:cNvSpPr>
            <a:spLocks noGrp="1"/>
          </p:cNvSpPr>
          <p:nvPr>
            <p:ph type="title"/>
          </p:nvPr>
        </p:nvSpPr>
        <p:spPr>
          <a:xfrm>
            <a:off x="474745" y="501618"/>
            <a:ext cx="7364234" cy="1097280"/>
          </a:xfrm>
        </p:spPr>
        <p:txBody>
          <a:bodyPr vert="horz" lIns="91440" tIns="45720" rIns="91440" bIns="45720" rtlCol="0" anchor="t">
            <a:normAutofit/>
          </a:bodyPr>
          <a:lstStyle/>
          <a:p>
            <a:r>
              <a:rPr lang="en-US" sz="3300" dirty="0"/>
              <a:t>Introduction to Flan-T5 Architecture</a:t>
            </a:r>
          </a:p>
        </p:txBody>
      </p:sp>
      <p:sp>
        <p:nvSpPr>
          <p:cNvPr id="4" name="Content Placeholder 3">
            <a:extLst>
              <a:ext uri="{FF2B5EF4-FFF2-40B4-BE49-F238E27FC236}">
                <a16:creationId xmlns:a16="http://schemas.microsoft.com/office/drawing/2014/main" id="{5C8E13FD-457C-7B2B-35BA-B5509FCD172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4745" y="1705112"/>
            <a:ext cx="6946472" cy="4121887"/>
          </a:xfrm>
        </p:spPr>
        <p:txBody>
          <a:bodyPr>
            <a:noAutofit/>
          </a:bodyPr>
          <a:lstStyle/>
          <a:p>
            <a:pPr>
              <a:lnSpc>
                <a:spcPct val="100000"/>
              </a:lnSpc>
              <a:spcBef>
                <a:spcPts val="2500"/>
              </a:spcBef>
            </a:pPr>
            <a:r>
              <a:rPr lang="en-US" sz="1800" dirty="0"/>
              <a:t>Flan T5 is a transformer-based language model developed by Google, built upon the T5 architecture. </a:t>
            </a:r>
          </a:p>
          <a:p>
            <a:pPr>
              <a:lnSpc>
                <a:spcPct val="100000"/>
              </a:lnSpc>
              <a:spcBef>
                <a:spcPts val="2500"/>
              </a:spcBef>
            </a:pPr>
            <a:r>
              <a:rPr lang="en-US" sz="1800" dirty="0"/>
              <a:t>It's an encoder-decoder model with 12 transformer layers, a feed-forward neural network, and pre-trained on a massive dataset, including web pages, books, and articles. </a:t>
            </a:r>
          </a:p>
          <a:p>
            <a:pPr>
              <a:lnSpc>
                <a:spcPct val="100000"/>
              </a:lnSpc>
              <a:spcBef>
                <a:spcPts val="2500"/>
              </a:spcBef>
            </a:pPr>
            <a:r>
              <a:rPr lang="en-US" sz="1800" dirty="0"/>
              <a:t>The model is designed for various NLP tasks, including text classification, summarization, and question-answering, and is also multilingual. </a:t>
            </a:r>
          </a:p>
          <a:p>
            <a:pPr>
              <a:lnSpc>
                <a:spcPct val="100000"/>
              </a:lnSpc>
              <a:spcBef>
                <a:spcPts val="2500"/>
              </a:spcBef>
            </a:pPr>
            <a:r>
              <a:rPr lang="en-US" sz="1800" dirty="0"/>
              <a:t>Flan T5-Small model used in this study has trained on 80 million model parameters.</a:t>
            </a:r>
            <a:endParaRPr lang="en-IN" sz="1800" dirty="0"/>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831A507E-4FA8-38F5-185A-F8EA1BCF38E1}"/>
              </a:ext>
              <a:ext uri="{C183D7F6-B498-43B3-948B-1728B52AA6E4}">
                <adec:decorative xmlns:adec="http://schemas.microsoft.com/office/drawing/2017/decorative" val="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38979" y="1417983"/>
            <a:ext cx="3293908" cy="4311452"/>
          </a:xfrm>
        </p:spPr>
      </p:pic>
      <p:sp>
        <p:nvSpPr>
          <p:cNvPr id="9" name="TextBox 8">
            <a:extLst>
              <a:ext uri="{FF2B5EF4-FFF2-40B4-BE49-F238E27FC236}">
                <a16:creationId xmlns:a16="http://schemas.microsoft.com/office/drawing/2014/main" id="{B03B2876-F020-DF03-10E8-CFAE9B4C237D}"/>
              </a:ext>
            </a:extLst>
          </p:cNvPr>
          <p:cNvSpPr txBox="1"/>
          <p:nvPr/>
        </p:nvSpPr>
        <p:spPr>
          <a:xfrm>
            <a:off x="7290819" y="5804956"/>
            <a:ext cx="4159059" cy="369332"/>
          </a:xfrm>
          <a:prstGeom prst="rect">
            <a:avLst/>
          </a:prstGeom>
          <a:noFill/>
        </p:spPr>
        <p:txBody>
          <a:bodyPr wrap="square" rtlCol="0">
            <a:spAutoFit/>
          </a:bodyPr>
          <a:lstStyle/>
          <a:p>
            <a:r>
              <a:rPr lang="en-IN" dirty="0"/>
              <a:t>Transformer Model Architect (</a:t>
            </a:r>
            <a:r>
              <a:rPr lang="en-IN" dirty="0">
                <a:hlinkClick r:id="rId4"/>
              </a:rPr>
              <a:t>Source</a:t>
            </a:r>
            <a:r>
              <a:rPr lang="en-IN" dirty="0"/>
              <a:t>)</a:t>
            </a:r>
          </a:p>
        </p:txBody>
      </p:sp>
    </p:spTree>
    <p:extLst>
      <p:ext uri="{BB962C8B-B14F-4D97-AF65-F5344CB8AC3E}">
        <p14:creationId xmlns:p14="http://schemas.microsoft.com/office/powerpoint/2010/main" val="4020767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5476</TotalTime>
  <Words>2541</Words>
  <Application>Microsoft Office PowerPoint</Application>
  <PresentationFormat>Widescreen</PresentationFormat>
  <Paragraphs>161</Paragraphs>
  <Slides>24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Arial</vt:lpstr>
      <vt:lpstr>Grandview Display</vt:lpstr>
      <vt:lpstr>DashVTI</vt:lpstr>
      <vt:lpstr>Enhancing Text Summarization Using Flan-T5 Small LLM</vt:lpstr>
      <vt:lpstr>Agenda Items</vt:lpstr>
      <vt:lpstr>Introduction to Text Summarization</vt:lpstr>
      <vt:lpstr>Types of Text Summarization</vt:lpstr>
      <vt:lpstr>Importance of Accurate and Efficient Summarization</vt:lpstr>
      <vt:lpstr>Challenges in Current Summarization Methods</vt:lpstr>
      <vt:lpstr>Literature Review</vt:lpstr>
      <vt:lpstr>Problem Statement</vt:lpstr>
      <vt:lpstr>Introduction to Flan-T5 Architecture</vt:lpstr>
      <vt:lpstr>Key Features and Capabilities</vt:lpstr>
      <vt:lpstr>Advantages of Flan-T5 for Text Summarization</vt:lpstr>
      <vt:lpstr>Dataset</vt:lpstr>
      <vt:lpstr>Experiment Set up</vt:lpstr>
      <vt:lpstr>Research Methodology</vt:lpstr>
      <vt:lpstr>Results and Discussion</vt:lpstr>
      <vt:lpstr>Performance Comparison of Fine-Tuned Model with Original Model</vt:lpstr>
      <vt:lpstr>PowerPoint Presentation</vt:lpstr>
      <vt:lpstr>Performance Comparison of PEFT Model with Original Model</vt:lpstr>
      <vt:lpstr>PowerPoint Presentation</vt:lpstr>
      <vt:lpstr>Conclusion and Future Work</vt:lpstr>
      <vt:lpstr>Summary of Findings</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JAIN</dc:creator>
  <cp:lastModifiedBy>NITIN JAIN</cp:lastModifiedBy>
  <cp:revision>2</cp:revision>
  <cp:lastPrinted>2025-06-01T13:50:02Z</cp:lastPrinted>
  <dcterms:created xsi:type="dcterms:W3CDTF">2025-05-28T18:33:59Z</dcterms:created>
  <dcterms:modified xsi:type="dcterms:W3CDTF">2025-06-01T13:50:48Z</dcterms:modified>
</cp:coreProperties>
</file>