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260" r:id="rId6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4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2013/7/6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2013/7/6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251EF-89D5-46EA-A14F-26ABF565646C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注意</a:t>
            </a:r>
            <a:r>
              <a:rPr lang="en-US" altLang="zh-CN"/>
              <a:t>: </a:t>
            </a:r>
          </a:p>
          <a:p>
            <a:r>
              <a:rPr lang="en-US" altLang="zh-CN"/>
              <a:t>1. $("#one + div") </a:t>
            </a:r>
            <a:r>
              <a:rPr lang="zh-CN" altLang="en-US"/>
              <a:t>选择 </a:t>
            </a:r>
            <a:r>
              <a:rPr lang="en-US" altLang="zh-CN"/>
              <a:t>id </a:t>
            </a:r>
            <a:r>
              <a:rPr lang="zh-CN" altLang="en-US"/>
              <a:t>为 </a:t>
            </a:r>
            <a:r>
              <a:rPr lang="en-US" altLang="zh-CN"/>
              <a:t>one </a:t>
            </a:r>
            <a:r>
              <a:rPr lang="zh-CN" altLang="en-US"/>
              <a:t>的下一个 </a:t>
            </a:r>
            <a:r>
              <a:rPr lang="en-US" altLang="zh-CN"/>
              <a:t>div </a:t>
            </a:r>
            <a:r>
              <a:rPr lang="zh-CN" altLang="en-US"/>
              <a:t>元素</a:t>
            </a:r>
            <a:r>
              <a:rPr lang="en-US" altLang="zh-CN"/>
              <a:t>, </a:t>
            </a:r>
            <a:r>
              <a:rPr lang="zh-CN" altLang="en-US"/>
              <a:t>必须是</a:t>
            </a:r>
            <a:r>
              <a:rPr lang="zh-CN" altLang="en-US" b="1"/>
              <a:t>近邻</a:t>
            </a:r>
            <a:r>
              <a:rPr lang="zh-CN" altLang="en-US"/>
              <a:t>的</a:t>
            </a:r>
            <a:r>
              <a:rPr lang="en-US" altLang="zh-CN"/>
              <a:t>!</a:t>
            </a:r>
          </a:p>
          <a:p>
            <a:r>
              <a:rPr lang="en-US" altLang="zh-CN"/>
              <a:t>2. $(</a:t>
            </a:r>
            <a:r>
              <a:rPr lang="en-US" altLang="zh-CN">
                <a:latin typeface="Arial"/>
              </a:rPr>
              <a:t>“</a:t>
            </a:r>
            <a:r>
              <a:rPr lang="en-US" altLang="zh-CN"/>
              <a:t>#two ~ div</a:t>
            </a:r>
            <a:r>
              <a:rPr lang="en-US" altLang="zh-CN">
                <a:latin typeface="Arial"/>
              </a:rPr>
              <a:t>”</a:t>
            </a:r>
            <a:r>
              <a:rPr lang="en-US" altLang="zh-CN"/>
              <a:t>) </a:t>
            </a:r>
            <a:r>
              <a:rPr lang="zh-CN" altLang="en-US"/>
              <a:t>选择 </a:t>
            </a:r>
            <a:r>
              <a:rPr lang="en-US" altLang="zh-CN"/>
              <a:t>id </a:t>
            </a:r>
            <a:r>
              <a:rPr lang="zh-CN" altLang="en-US"/>
              <a:t>为 </a:t>
            </a:r>
            <a:r>
              <a:rPr lang="en-US" altLang="zh-CN"/>
              <a:t>two </a:t>
            </a:r>
            <a:r>
              <a:rPr lang="zh-CN" altLang="en-US"/>
              <a:t>的元素 </a:t>
            </a:r>
            <a:r>
              <a:rPr lang="zh-CN" altLang="en-US" b="1"/>
              <a:t>后面</a:t>
            </a:r>
            <a:r>
              <a:rPr lang="zh-CN" altLang="en-US"/>
              <a:t> 的所有 </a:t>
            </a:r>
            <a:r>
              <a:rPr lang="en-US" altLang="zh-CN"/>
              <a:t>div </a:t>
            </a:r>
            <a:r>
              <a:rPr lang="zh-CN" altLang="en-US" b="1"/>
              <a:t>兄弟</a:t>
            </a:r>
            <a:r>
              <a:rPr lang="zh-CN" altLang="en-US"/>
              <a:t>元素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CA3E32-0647-4A0F-8243-DD69A50242F0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若在 超链接 </a:t>
            </a:r>
            <a:r>
              <a:rPr lang="en-US" altLang="zh-CN"/>
              <a:t>"</a:t>
            </a:r>
            <a:r>
              <a:rPr lang="zh-CN" altLang="en-US"/>
              <a:t>之上</a:t>
            </a:r>
            <a:r>
              <a:rPr lang="en-US" altLang="zh-CN"/>
              <a:t>" </a:t>
            </a:r>
            <a:r>
              <a:rPr lang="zh-CN" altLang="en-US"/>
              <a:t>有其他事件响应函数</a:t>
            </a:r>
            <a:r>
              <a:rPr lang="en-US" altLang="zh-CN"/>
              <a:t>, </a:t>
            </a:r>
            <a:r>
              <a:rPr lang="zh-CN" altLang="en-US"/>
              <a:t>且在其中返回了 </a:t>
            </a:r>
            <a:r>
              <a:rPr lang="en-US" altLang="zh-CN"/>
              <a:t>false, </a:t>
            </a:r>
            <a:r>
              <a:rPr lang="zh-CN" altLang="en-US"/>
              <a:t>将会使 超链接 失效</a:t>
            </a:r>
            <a:r>
              <a:rPr lang="en-US" altLang="zh-CN"/>
              <a:t>, </a:t>
            </a:r>
            <a:r>
              <a:rPr lang="zh-CN" altLang="en-US"/>
              <a:t>需要对此做特殊处理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C38B4E-80AB-47A9-83BA-29874AA99B9F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需要注意</a:t>
            </a:r>
            <a:r>
              <a:rPr lang="en-US" altLang="zh-CN"/>
              <a:t>: $(</a:t>
            </a:r>
            <a:r>
              <a:rPr lang="en-US" altLang="zh-CN">
                <a:latin typeface="Arial"/>
              </a:rPr>
              <a:t>“</a:t>
            </a:r>
            <a:r>
              <a:rPr lang="en-US" altLang="zh-CN"/>
              <a:t>div:first</a:t>
            </a:r>
            <a:r>
              <a:rPr lang="en-US" altLang="zh-CN">
                <a:latin typeface="Arial"/>
              </a:rPr>
              <a:t>”</a:t>
            </a:r>
            <a:r>
              <a:rPr lang="en-US" altLang="zh-CN"/>
              <a:t>) </a:t>
            </a:r>
            <a:r>
              <a:rPr lang="zh-CN" altLang="en-US"/>
              <a:t>和 </a:t>
            </a:r>
            <a:r>
              <a:rPr lang="en-US" altLang="zh-CN"/>
              <a:t>$(</a:t>
            </a:r>
            <a:r>
              <a:rPr lang="en-US" altLang="zh-CN">
                <a:latin typeface="Arial"/>
              </a:rPr>
              <a:t>“</a:t>
            </a:r>
            <a:r>
              <a:rPr lang="en-US" altLang="zh-CN"/>
              <a:t>div :first</a:t>
            </a:r>
            <a:r>
              <a:rPr lang="en-US" altLang="zh-CN">
                <a:latin typeface="Arial"/>
              </a:rPr>
              <a:t>”</a:t>
            </a:r>
            <a:r>
              <a:rPr lang="en-US" altLang="zh-CN"/>
              <a:t>) </a:t>
            </a:r>
            <a:r>
              <a:rPr lang="zh-CN" altLang="en-US"/>
              <a:t>的区别</a:t>
            </a:r>
            <a:r>
              <a:rPr lang="en-US" altLang="zh-CN"/>
              <a:t>!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49EC4A-5F8A-4537-A631-EE5CC5816ED5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E81BA-A957-44D0-9541-D4180FE903E3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注意：没有其它子节点是 </a:t>
            </a:r>
            <a:r>
              <a:rPr lang="en-US" altLang="zh-CN"/>
              <a:t>:empty, </a:t>
            </a:r>
            <a:r>
              <a:rPr lang="zh-CN" altLang="en-US"/>
              <a:t>相反的是 </a:t>
            </a:r>
            <a:r>
              <a:rPr lang="en-US" altLang="zh-CN"/>
              <a:t>:parent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AB584-8C2E-4953-A21C-DFB09C6B785E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该选择器不是以 </a:t>
            </a:r>
            <a:r>
              <a:rPr lang="en-US" altLang="zh-CN"/>
              <a:t>: </a:t>
            </a:r>
            <a:r>
              <a:rPr lang="zh-CN" altLang="en-US"/>
              <a:t>开头</a:t>
            </a:r>
            <a:r>
              <a:rPr lang="en-US" altLang="zh-CN"/>
              <a:t>!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B3689A-12C8-43C3-9303-76467627819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子元素需要加空格</a:t>
            </a:r>
            <a:r>
              <a:rPr lang="en-US" altLang="zh-CN"/>
              <a:t>!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B7D6CD-240A-4534-88DE-3DF26E5C8EEE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注意 </a:t>
            </a:r>
            <a:r>
              <a:rPr lang="en-US" altLang="zh-CN"/>
              <a:t>select </a:t>
            </a:r>
            <a:r>
              <a:rPr lang="zh-CN" altLang="en-US"/>
              <a:t>标签中的 </a:t>
            </a:r>
            <a:r>
              <a:rPr lang="en-US" altLang="zh-CN"/>
              <a:t>option </a:t>
            </a:r>
            <a:r>
              <a:rPr lang="zh-CN" altLang="en-US"/>
              <a:t>是 </a:t>
            </a:r>
            <a:r>
              <a:rPr lang="en-US" altLang="zh-CN"/>
              <a:t>select </a:t>
            </a:r>
            <a:r>
              <a:rPr lang="zh-CN" altLang="en-US"/>
              <a:t>的子元素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227AD7-4C2B-4AC8-843C-4196858032AD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 </a:t>
            </a:r>
            <a:r>
              <a:rPr lang="en-US" altLang="zh-CN"/>
              <a:t>wrapAll() </a:t>
            </a:r>
            <a:r>
              <a:rPr lang="zh-CN" altLang="en-US"/>
              <a:t>方法时需要注意要包装的节点是否属于 </a:t>
            </a:r>
            <a:r>
              <a:rPr lang="en-US" altLang="zh-CN"/>
              <a:t>"</a:t>
            </a:r>
            <a:r>
              <a:rPr lang="zh-CN" altLang="en-US"/>
              <a:t>一组节点</a:t>
            </a:r>
            <a:r>
              <a:rPr lang="en-US" altLang="zh-CN"/>
              <a:t>", </a:t>
            </a:r>
            <a:r>
              <a:rPr lang="zh-CN" altLang="en-US"/>
              <a:t>若不属于一组</a:t>
            </a:r>
            <a:r>
              <a:rPr lang="en-US" altLang="zh-CN"/>
              <a:t>, </a:t>
            </a:r>
            <a:r>
              <a:rPr lang="zh-CN" altLang="en-US"/>
              <a:t>则会发生 </a:t>
            </a:r>
            <a:r>
              <a:rPr lang="en-US" altLang="zh-CN"/>
              <a:t>"</a:t>
            </a:r>
            <a:r>
              <a:rPr lang="zh-CN" altLang="en-US"/>
              <a:t>移动节点</a:t>
            </a:r>
            <a:r>
              <a:rPr lang="en-US" altLang="zh-CN"/>
              <a:t>" </a:t>
            </a:r>
            <a:r>
              <a:rPr lang="zh-CN" altLang="en-US"/>
              <a:t>的副作用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D28996-6F11-497E-B6C3-52ACD43EA593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即便是一组 </a:t>
            </a:r>
            <a:r>
              <a:rPr lang="en-US" altLang="zh-CN"/>
              <a:t>radio, </a:t>
            </a:r>
            <a:r>
              <a:rPr lang="zh-CN" altLang="en-US"/>
              <a:t>利用 </a:t>
            </a:r>
            <a:r>
              <a:rPr lang="en-US" altLang="zh-CN"/>
              <a:t>val() </a:t>
            </a:r>
            <a:r>
              <a:rPr lang="zh-CN" altLang="en-US"/>
              <a:t>方法为其赋值时</a:t>
            </a:r>
            <a:r>
              <a:rPr lang="en-US" altLang="zh-CN"/>
              <a:t>, </a:t>
            </a:r>
            <a:r>
              <a:rPr lang="zh-CN" altLang="en-US"/>
              <a:t>也要使用 </a:t>
            </a:r>
            <a:r>
              <a:rPr lang="en-US" altLang="zh-CN"/>
              <a:t>js </a:t>
            </a:r>
            <a:r>
              <a:rPr lang="zh-CN" altLang="en-US"/>
              <a:t>数组来为其赋值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0" y="5572116"/>
            <a:ext cx="6072230" cy="1285884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讲师：佟刚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新浪微博：尚硅谷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佟刚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720" y="2348880"/>
            <a:ext cx="4682197" cy="1357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692696"/>
            <a:ext cx="8229600" cy="857256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基本选择器示例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763" y="1889125"/>
            <a:ext cx="7696200" cy="2835275"/>
          </a:xfrm>
        </p:spPr>
        <p:txBody>
          <a:bodyPr/>
          <a:lstStyle/>
          <a:p>
            <a:r>
              <a:rPr lang="zh-CN" altLang="en-US" sz="2400"/>
              <a:t>改变 </a:t>
            </a:r>
            <a:r>
              <a:rPr lang="en-US" altLang="zh-CN" sz="2400"/>
              <a:t>id </a:t>
            </a:r>
            <a:r>
              <a:rPr lang="zh-CN" altLang="en-US" sz="2400"/>
              <a:t>为 </a:t>
            </a:r>
            <a:r>
              <a:rPr lang="en-US" altLang="zh-CN" sz="2400"/>
              <a:t>one </a:t>
            </a:r>
            <a:r>
              <a:rPr lang="zh-CN" altLang="en-US" sz="2400"/>
              <a:t>的元素的背景色为 </a:t>
            </a:r>
            <a:r>
              <a:rPr lang="en-US" altLang="zh-CN" sz="2400"/>
              <a:t># bbffaa</a:t>
            </a:r>
          </a:p>
          <a:p>
            <a:r>
              <a:rPr lang="zh-CN" altLang="en-US" sz="2400"/>
              <a:t>改变 </a:t>
            </a:r>
            <a:r>
              <a:rPr lang="en-US" altLang="zh-CN" sz="2400"/>
              <a:t>class </a:t>
            </a:r>
            <a:r>
              <a:rPr lang="zh-CN" altLang="en-US" sz="2400"/>
              <a:t>为 </a:t>
            </a:r>
            <a:r>
              <a:rPr lang="en-US" altLang="zh-CN" sz="2400"/>
              <a:t>mini </a:t>
            </a:r>
            <a:r>
              <a:rPr lang="zh-CN" altLang="en-US" sz="2400"/>
              <a:t>的所有元素的背景色为 </a:t>
            </a:r>
            <a:r>
              <a:rPr lang="en-US" altLang="zh-CN" sz="2400"/>
              <a:t># bbffaa</a:t>
            </a:r>
          </a:p>
          <a:p>
            <a:r>
              <a:rPr lang="zh-CN" altLang="en-US" sz="2400"/>
              <a:t>改变元素名为 </a:t>
            </a:r>
            <a:r>
              <a:rPr lang="en-US" altLang="zh-CN" sz="2400"/>
              <a:t>&lt;div&gt; </a:t>
            </a:r>
            <a:r>
              <a:rPr lang="zh-CN" altLang="en-US" sz="2400"/>
              <a:t>的所有元素的背景色为 </a:t>
            </a:r>
            <a:r>
              <a:rPr lang="en-US" altLang="zh-CN" sz="2400"/>
              <a:t># bbffaa</a:t>
            </a:r>
          </a:p>
          <a:p>
            <a:r>
              <a:rPr lang="zh-CN" altLang="en-US" sz="2400"/>
              <a:t>改变所有元素的背景色为 </a:t>
            </a:r>
            <a:r>
              <a:rPr lang="en-US" altLang="zh-CN" sz="2400"/>
              <a:t># bbffaa</a:t>
            </a:r>
          </a:p>
          <a:p>
            <a:r>
              <a:rPr lang="zh-CN" altLang="en-US" sz="2400"/>
              <a:t>改变所有的</a:t>
            </a:r>
            <a:r>
              <a:rPr lang="en-US" altLang="zh-CN" sz="2400"/>
              <a:t>&lt;span&gt;</a:t>
            </a:r>
            <a:r>
              <a:rPr lang="zh-CN" altLang="en-US" sz="2400"/>
              <a:t>元素和 </a:t>
            </a:r>
            <a:r>
              <a:rPr lang="en-US" altLang="zh-CN" sz="2400"/>
              <a:t>id </a:t>
            </a:r>
            <a:r>
              <a:rPr lang="zh-CN" altLang="en-US" sz="2400"/>
              <a:t>为 </a:t>
            </a:r>
            <a:r>
              <a:rPr lang="en-US" altLang="zh-CN" sz="2400"/>
              <a:t>two </a:t>
            </a:r>
            <a:r>
              <a:rPr lang="zh-CN" altLang="en-US" sz="2400"/>
              <a:t>的元素的背景色为 </a:t>
            </a:r>
            <a:r>
              <a:rPr lang="en-US" altLang="zh-CN" sz="2400"/>
              <a:t># bbffaa</a:t>
            </a:r>
          </a:p>
        </p:txBody>
      </p:sp>
    </p:spTree>
    <p:extLst>
      <p:ext uri="{BB962C8B-B14F-4D97-AF65-F5344CB8AC3E}">
        <p14:creationId xmlns:p14="http://schemas.microsoft.com/office/powerpoint/2010/main" val="351716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404961"/>
            <a:ext cx="7696200" cy="1439863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层次选择器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1643050"/>
            <a:ext cx="7696200" cy="4657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600" dirty="0"/>
              <a:t>如果想通过 </a:t>
            </a:r>
            <a:r>
              <a:rPr lang="en-US" altLang="zh-CN" sz="2600" dirty="0"/>
              <a:t>DOM </a:t>
            </a:r>
            <a:r>
              <a:rPr lang="zh-CN" altLang="en-US" sz="2600" dirty="0"/>
              <a:t>元素之间的层次关系来获取特定元素</a:t>
            </a:r>
            <a:r>
              <a:rPr lang="en-US" altLang="zh-CN" sz="2600" dirty="0"/>
              <a:t>, </a:t>
            </a:r>
            <a:r>
              <a:rPr lang="zh-CN" altLang="en-US" sz="2600" dirty="0"/>
              <a:t>例如后代元素</a:t>
            </a:r>
            <a:r>
              <a:rPr lang="en-US" altLang="zh-CN" sz="2600" dirty="0"/>
              <a:t>, </a:t>
            </a:r>
            <a:r>
              <a:rPr lang="zh-CN" altLang="en-US" sz="2600" dirty="0"/>
              <a:t>子元素</a:t>
            </a:r>
            <a:r>
              <a:rPr lang="en-US" altLang="zh-CN" sz="2600" dirty="0"/>
              <a:t>, </a:t>
            </a:r>
            <a:r>
              <a:rPr lang="zh-CN" altLang="en-US" sz="2600" dirty="0"/>
              <a:t>相邻元素</a:t>
            </a:r>
            <a:r>
              <a:rPr lang="en-US" altLang="zh-CN" sz="2600" dirty="0"/>
              <a:t>, </a:t>
            </a:r>
            <a:r>
              <a:rPr lang="zh-CN" altLang="en-US" sz="2600" dirty="0"/>
              <a:t>兄弟元素等</a:t>
            </a:r>
            <a:r>
              <a:rPr lang="en-US" altLang="zh-CN" sz="2600" dirty="0"/>
              <a:t>, </a:t>
            </a:r>
            <a:r>
              <a:rPr lang="zh-CN" altLang="en-US" sz="2600" dirty="0"/>
              <a:t>则需要使用层次选择器</a:t>
            </a:r>
            <a:r>
              <a:rPr lang="en-US" altLang="zh-CN" sz="2600" dirty="0"/>
              <a:t>.</a:t>
            </a:r>
          </a:p>
          <a:p>
            <a:pPr>
              <a:lnSpc>
                <a:spcPct val="90000"/>
              </a:lnSpc>
            </a:pPr>
            <a:endParaRPr lang="en-US" altLang="zh-CN" sz="2600" dirty="0"/>
          </a:p>
          <a:p>
            <a:pPr>
              <a:lnSpc>
                <a:spcPct val="90000"/>
              </a:lnSpc>
            </a:pPr>
            <a:endParaRPr lang="en-US" altLang="zh-CN" sz="2600" dirty="0"/>
          </a:p>
          <a:p>
            <a:pPr>
              <a:lnSpc>
                <a:spcPct val="90000"/>
              </a:lnSpc>
            </a:pPr>
            <a:endParaRPr lang="en-US" altLang="zh-CN" sz="2600" dirty="0"/>
          </a:p>
          <a:p>
            <a:pPr>
              <a:lnSpc>
                <a:spcPct val="90000"/>
              </a:lnSpc>
            </a:pPr>
            <a:endParaRPr lang="en-US" altLang="zh-CN" sz="2600" dirty="0"/>
          </a:p>
          <a:p>
            <a:pPr>
              <a:lnSpc>
                <a:spcPct val="90000"/>
              </a:lnSpc>
            </a:pPr>
            <a:endParaRPr lang="en-US" altLang="zh-CN" sz="2600" dirty="0"/>
          </a:p>
          <a:p>
            <a:pPr>
              <a:lnSpc>
                <a:spcPct val="90000"/>
              </a:lnSpc>
            </a:pPr>
            <a:r>
              <a:rPr lang="zh-CN" altLang="en-US" sz="2600" dirty="0"/>
              <a:t>注意</a:t>
            </a:r>
            <a:r>
              <a:rPr lang="en-US" altLang="zh-CN" sz="2600" dirty="0"/>
              <a:t>:  (“</a:t>
            </a:r>
            <a:r>
              <a:rPr lang="en-US" altLang="zh-CN" sz="2600" dirty="0" err="1"/>
              <a:t>prev</a:t>
            </a:r>
            <a:r>
              <a:rPr lang="en-US" altLang="zh-CN" sz="2600" dirty="0"/>
              <a:t> ~ div”) </a:t>
            </a:r>
            <a:r>
              <a:rPr lang="zh-CN" altLang="en-US" sz="2600" dirty="0"/>
              <a:t>选择器只能选择 “</a:t>
            </a:r>
            <a:r>
              <a:rPr lang="en-US" altLang="zh-CN" sz="2600" dirty="0"/>
              <a:t># </a:t>
            </a:r>
            <a:r>
              <a:rPr lang="en-US" altLang="zh-CN" sz="2600" dirty="0" err="1"/>
              <a:t>prev</a:t>
            </a:r>
            <a:r>
              <a:rPr lang="en-US" altLang="zh-CN" sz="2600" dirty="0"/>
              <a:t> ” </a:t>
            </a:r>
            <a:r>
              <a:rPr lang="zh-CN" altLang="en-US" sz="2600" dirty="0"/>
              <a:t>元素</a:t>
            </a:r>
            <a:r>
              <a:rPr lang="zh-CN" altLang="en-US" sz="2600" b="1" dirty="0">
                <a:solidFill>
                  <a:srgbClr val="0000FF"/>
                </a:solidFill>
              </a:rPr>
              <a:t>后面的同辈元素</a:t>
            </a:r>
            <a:r>
              <a:rPr lang="en-US" altLang="zh-CN" sz="2600" dirty="0"/>
              <a:t>; </a:t>
            </a:r>
            <a:r>
              <a:rPr lang="zh-CN" altLang="en-US" sz="2600" dirty="0"/>
              <a:t>而 </a:t>
            </a:r>
            <a:r>
              <a:rPr lang="en-US" altLang="zh-CN" sz="2600" dirty="0" err="1"/>
              <a:t>jQuery</a:t>
            </a:r>
            <a:r>
              <a:rPr lang="en-US" altLang="zh-CN" sz="2600" dirty="0"/>
              <a:t> </a:t>
            </a:r>
            <a:r>
              <a:rPr lang="zh-CN" altLang="en-US" sz="2600" dirty="0"/>
              <a:t>中的方法 </a:t>
            </a:r>
            <a:r>
              <a:rPr lang="en-US" altLang="zh-CN" sz="2600" b="1" dirty="0">
                <a:solidFill>
                  <a:srgbClr val="0000FF"/>
                </a:solidFill>
              </a:rPr>
              <a:t>siblings()</a:t>
            </a:r>
            <a:r>
              <a:rPr lang="en-US" altLang="zh-CN" sz="2600" dirty="0"/>
              <a:t> </a:t>
            </a:r>
            <a:r>
              <a:rPr lang="zh-CN" altLang="en-US" sz="2600" dirty="0"/>
              <a:t>与前后位置无关</a:t>
            </a:r>
            <a:r>
              <a:rPr lang="en-US" altLang="zh-CN" sz="2600" dirty="0"/>
              <a:t>, </a:t>
            </a:r>
            <a:r>
              <a:rPr lang="zh-CN" altLang="en-US" sz="2600" dirty="0"/>
              <a:t>只要是</a:t>
            </a:r>
            <a:r>
              <a:rPr lang="zh-CN" altLang="en-US" sz="2600" b="1" dirty="0">
                <a:solidFill>
                  <a:srgbClr val="FF0000"/>
                </a:solidFill>
              </a:rPr>
              <a:t>同辈节点</a:t>
            </a:r>
            <a:r>
              <a:rPr lang="zh-CN" altLang="en-US" sz="2600" dirty="0"/>
              <a:t>就可以选取</a:t>
            </a:r>
          </a:p>
        </p:txBody>
      </p:sp>
      <p:pic>
        <p:nvPicPr>
          <p:cNvPr id="7249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2895588"/>
            <a:ext cx="6408737" cy="1951037"/>
          </a:xfrm>
          <a:prstGeom prst="rect">
            <a:avLst/>
          </a:prstGeom>
          <a:noFill/>
        </p:spPr>
      </p:pic>
      <p:sp>
        <p:nvSpPr>
          <p:cNvPr id="724998" name="Oval 6"/>
          <p:cNvSpPr>
            <a:spLocks noChangeArrowheads="1"/>
          </p:cNvSpPr>
          <p:nvPr/>
        </p:nvSpPr>
        <p:spPr bwMode="auto">
          <a:xfrm>
            <a:off x="1058863" y="4184638"/>
            <a:ext cx="142875" cy="1444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72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699536"/>
            <a:ext cx="8229600" cy="857256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层次选择器示例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89125"/>
            <a:ext cx="7696200" cy="4098925"/>
          </a:xfrm>
        </p:spPr>
        <p:txBody>
          <a:bodyPr/>
          <a:lstStyle/>
          <a:p>
            <a:r>
              <a:rPr lang="zh-CN" altLang="en-US" sz="2600"/>
              <a:t>改变 </a:t>
            </a:r>
            <a:r>
              <a:rPr lang="en-US" altLang="zh-CN" sz="2600"/>
              <a:t>&lt;body&gt; </a:t>
            </a:r>
            <a:r>
              <a:rPr lang="zh-CN" altLang="en-US" sz="2600"/>
              <a:t>内</a:t>
            </a:r>
            <a:r>
              <a:rPr lang="zh-CN" altLang="en-US" sz="2600" b="1">
                <a:solidFill>
                  <a:srgbClr val="0000FF"/>
                </a:solidFill>
              </a:rPr>
              <a:t>所有</a:t>
            </a:r>
            <a:r>
              <a:rPr lang="zh-CN" altLang="en-US" sz="2600"/>
              <a:t> </a:t>
            </a:r>
            <a:r>
              <a:rPr lang="en-US" altLang="zh-CN" sz="2600"/>
              <a:t>&lt;div&gt; </a:t>
            </a:r>
            <a:r>
              <a:rPr lang="zh-CN" altLang="en-US" sz="2600"/>
              <a:t>的背景色为 </a:t>
            </a:r>
            <a:r>
              <a:rPr lang="en-US" altLang="zh-CN" sz="2600"/>
              <a:t># bbffaa</a:t>
            </a:r>
          </a:p>
          <a:p>
            <a:r>
              <a:rPr lang="zh-CN" altLang="en-US" sz="2600"/>
              <a:t>改变 </a:t>
            </a:r>
            <a:r>
              <a:rPr lang="en-US" altLang="zh-CN" sz="2600"/>
              <a:t>&lt;body&gt; </a:t>
            </a:r>
            <a:r>
              <a:rPr lang="zh-CN" altLang="en-US" sz="2600"/>
              <a:t>内</a:t>
            </a:r>
            <a:r>
              <a:rPr lang="zh-CN" altLang="en-US" sz="2600" b="1">
                <a:solidFill>
                  <a:srgbClr val="0000FF"/>
                </a:solidFill>
              </a:rPr>
              <a:t>子</a:t>
            </a:r>
            <a:r>
              <a:rPr lang="zh-CN" altLang="en-US" sz="2600"/>
              <a:t> </a:t>
            </a:r>
            <a:r>
              <a:rPr lang="en-US" altLang="zh-CN" sz="2600"/>
              <a:t>&lt;div&gt; </a:t>
            </a:r>
            <a:r>
              <a:rPr lang="zh-CN" altLang="en-US" sz="2600"/>
              <a:t>的背景色为 </a:t>
            </a:r>
            <a:r>
              <a:rPr lang="en-US" altLang="zh-CN" sz="2600"/>
              <a:t># bbffaa</a:t>
            </a:r>
          </a:p>
          <a:p>
            <a:r>
              <a:rPr lang="zh-CN" altLang="en-US" sz="2600"/>
              <a:t>改变 </a:t>
            </a:r>
            <a:r>
              <a:rPr lang="en-US" altLang="zh-CN" sz="2600"/>
              <a:t>id </a:t>
            </a:r>
            <a:r>
              <a:rPr lang="zh-CN" altLang="en-US" sz="2600"/>
              <a:t>为 </a:t>
            </a:r>
            <a:r>
              <a:rPr lang="en-US" altLang="zh-CN" sz="2600"/>
              <a:t>one </a:t>
            </a:r>
            <a:r>
              <a:rPr lang="zh-CN" altLang="en-US" sz="2600"/>
              <a:t>的</a:t>
            </a:r>
            <a:r>
              <a:rPr lang="zh-CN" altLang="en-US" sz="2600" b="1">
                <a:solidFill>
                  <a:srgbClr val="0000FF"/>
                </a:solidFill>
              </a:rPr>
              <a:t>下一个</a:t>
            </a:r>
            <a:r>
              <a:rPr lang="zh-CN" altLang="en-US" sz="2600"/>
              <a:t> </a:t>
            </a:r>
            <a:r>
              <a:rPr lang="en-US" altLang="zh-CN" sz="2600"/>
              <a:t>&lt;div&gt; </a:t>
            </a:r>
            <a:r>
              <a:rPr lang="zh-CN" altLang="en-US" sz="2600"/>
              <a:t>的背景色为 </a:t>
            </a:r>
            <a:r>
              <a:rPr lang="en-US" altLang="zh-CN" sz="2600"/>
              <a:t># bbffaa</a:t>
            </a:r>
          </a:p>
          <a:p>
            <a:r>
              <a:rPr lang="zh-CN" altLang="en-US" sz="2600"/>
              <a:t>改变 </a:t>
            </a:r>
            <a:r>
              <a:rPr lang="en-US" altLang="zh-CN" sz="2600"/>
              <a:t>id </a:t>
            </a:r>
            <a:r>
              <a:rPr lang="zh-CN" altLang="en-US" sz="2600"/>
              <a:t>为 </a:t>
            </a:r>
            <a:r>
              <a:rPr lang="en-US" altLang="zh-CN" sz="2600"/>
              <a:t>two </a:t>
            </a:r>
            <a:r>
              <a:rPr lang="zh-CN" altLang="en-US" sz="2600"/>
              <a:t>的元素后面的</a:t>
            </a:r>
            <a:r>
              <a:rPr lang="zh-CN" altLang="en-US" sz="2600" b="1">
                <a:solidFill>
                  <a:srgbClr val="0000FF"/>
                </a:solidFill>
              </a:rPr>
              <a:t>所有兄弟</a:t>
            </a:r>
            <a:r>
              <a:rPr lang="en-US" altLang="zh-CN" sz="2600"/>
              <a:t>&lt;div&gt;</a:t>
            </a:r>
            <a:r>
              <a:rPr lang="zh-CN" altLang="en-US" sz="2600"/>
              <a:t>的元素的背景色为 </a:t>
            </a:r>
            <a:r>
              <a:rPr lang="en-US" altLang="zh-CN" sz="2600"/>
              <a:t># bbffaa</a:t>
            </a:r>
          </a:p>
          <a:p>
            <a:r>
              <a:rPr lang="zh-CN" altLang="en-US" sz="2600"/>
              <a:t>改变 </a:t>
            </a:r>
            <a:r>
              <a:rPr lang="en-US" altLang="zh-CN" sz="2600"/>
              <a:t>id </a:t>
            </a:r>
            <a:r>
              <a:rPr lang="zh-CN" altLang="en-US" sz="2600"/>
              <a:t>为 </a:t>
            </a:r>
            <a:r>
              <a:rPr lang="en-US" altLang="zh-CN" sz="2600"/>
              <a:t>two </a:t>
            </a:r>
            <a:r>
              <a:rPr lang="zh-CN" altLang="en-US" sz="2600"/>
              <a:t>的元素所有 </a:t>
            </a:r>
            <a:r>
              <a:rPr lang="en-US" altLang="zh-CN" sz="2600"/>
              <a:t>&lt;div&gt; </a:t>
            </a:r>
            <a:r>
              <a:rPr lang="zh-CN" altLang="en-US" sz="2600"/>
              <a:t>兄弟元素的背景色为 </a:t>
            </a:r>
            <a:r>
              <a:rPr lang="en-US" altLang="zh-CN" sz="2600"/>
              <a:t># bbffaa</a:t>
            </a:r>
          </a:p>
        </p:txBody>
      </p:sp>
    </p:spTree>
    <p:extLst>
      <p:ext uri="{BB962C8B-B14F-4D97-AF65-F5344CB8AC3E}">
        <p14:creationId xmlns:p14="http://schemas.microsoft.com/office/powerpoint/2010/main" val="30940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699536"/>
            <a:ext cx="8229600" cy="857256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过滤选择器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900238"/>
            <a:ext cx="8072494" cy="4098925"/>
          </a:xfrm>
        </p:spPr>
        <p:txBody>
          <a:bodyPr/>
          <a:lstStyle/>
          <a:p>
            <a:r>
              <a:rPr lang="zh-CN" altLang="en-US" sz="2600" b="1" dirty="0">
                <a:solidFill>
                  <a:srgbClr val="0000FF"/>
                </a:solidFill>
              </a:rPr>
              <a:t>过滤选择器</a:t>
            </a:r>
            <a:r>
              <a:rPr lang="zh-CN" altLang="en-US" sz="2600" dirty="0"/>
              <a:t>主要是通过特定的过滤规则来筛选出所需的 </a:t>
            </a:r>
            <a:r>
              <a:rPr lang="en-US" altLang="zh-CN" sz="2600" dirty="0"/>
              <a:t>DOM </a:t>
            </a:r>
            <a:r>
              <a:rPr lang="zh-CN" altLang="en-US" sz="2600" dirty="0"/>
              <a:t>元素</a:t>
            </a:r>
            <a:r>
              <a:rPr lang="en-US" altLang="zh-CN" sz="2600" dirty="0"/>
              <a:t>, </a:t>
            </a:r>
            <a:r>
              <a:rPr lang="zh-CN" altLang="en-US" sz="2600" dirty="0"/>
              <a:t>该选择器</a:t>
            </a:r>
            <a:r>
              <a:rPr lang="zh-CN" altLang="en-US" sz="2600" b="1" dirty="0">
                <a:solidFill>
                  <a:srgbClr val="0000FF"/>
                </a:solidFill>
              </a:rPr>
              <a:t>都以 “</a:t>
            </a:r>
            <a:r>
              <a:rPr lang="en-US" altLang="zh-CN" sz="2600" b="1" dirty="0">
                <a:solidFill>
                  <a:srgbClr val="FF0000"/>
                </a:solidFill>
              </a:rPr>
              <a:t>:</a:t>
            </a:r>
            <a:r>
              <a:rPr lang="en-US" altLang="zh-CN" sz="2600" b="1" dirty="0">
                <a:solidFill>
                  <a:srgbClr val="0000FF"/>
                </a:solidFill>
              </a:rPr>
              <a:t>” </a:t>
            </a:r>
            <a:r>
              <a:rPr lang="zh-CN" altLang="en-US" sz="2600" b="1" dirty="0">
                <a:solidFill>
                  <a:srgbClr val="0000FF"/>
                </a:solidFill>
              </a:rPr>
              <a:t>开头</a:t>
            </a:r>
          </a:p>
          <a:p>
            <a:r>
              <a:rPr lang="zh-CN" altLang="en-US" sz="2600" dirty="0"/>
              <a:t>按照不同的过滤规则</a:t>
            </a:r>
            <a:r>
              <a:rPr lang="en-US" altLang="zh-CN" sz="2600" dirty="0"/>
              <a:t>, </a:t>
            </a:r>
            <a:r>
              <a:rPr lang="zh-CN" altLang="en-US" sz="2600" dirty="0"/>
              <a:t>过滤选择器可以分为基本过滤</a:t>
            </a:r>
            <a:r>
              <a:rPr lang="en-US" altLang="zh-CN" sz="2600" dirty="0"/>
              <a:t>, </a:t>
            </a:r>
            <a:r>
              <a:rPr lang="zh-CN" altLang="en-US" sz="2600" dirty="0"/>
              <a:t>内容过滤</a:t>
            </a:r>
            <a:r>
              <a:rPr lang="en-US" altLang="zh-CN" sz="2600" dirty="0"/>
              <a:t>, </a:t>
            </a:r>
            <a:r>
              <a:rPr lang="zh-CN" altLang="en-US" sz="2600" dirty="0"/>
              <a:t>可见性过滤</a:t>
            </a:r>
            <a:r>
              <a:rPr lang="en-US" altLang="zh-CN" sz="2600" dirty="0"/>
              <a:t>, </a:t>
            </a:r>
            <a:r>
              <a:rPr lang="zh-CN" altLang="en-US" sz="2600" dirty="0"/>
              <a:t>属性过滤</a:t>
            </a:r>
            <a:r>
              <a:rPr lang="en-US" altLang="zh-CN" sz="2600" dirty="0"/>
              <a:t>, </a:t>
            </a:r>
            <a:r>
              <a:rPr lang="zh-CN" altLang="en-US" sz="2600" dirty="0"/>
              <a:t>子元素过滤和表单对象属性过滤选择器</a:t>
            </a:r>
            <a:r>
              <a:rPr lang="en-US" altLang="zh-CN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77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692696"/>
            <a:ext cx="8229600" cy="857256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基本过滤选择器</a:t>
            </a:r>
          </a:p>
        </p:txBody>
      </p:sp>
      <p:pic>
        <p:nvPicPr>
          <p:cNvPr id="7280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857364"/>
            <a:ext cx="5976937" cy="35988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722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627528"/>
            <a:ext cx="8229600" cy="857256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基本过滤选择器示例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643050"/>
            <a:ext cx="8137525" cy="4203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改变第一个 </a:t>
            </a:r>
            <a:r>
              <a:rPr lang="en-US" altLang="zh-CN" sz="2400" dirty="0"/>
              <a:t>div </a:t>
            </a:r>
            <a:r>
              <a:rPr lang="zh-CN" altLang="en-US" sz="2400" dirty="0"/>
              <a:t>元素的背景色为 </a:t>
            </a:r>
            <a:r>
              <a:rPr lang="en-US" altLang="zh-CN" sz="2400" dirty="0"/>
              <a:t># </a:t>
            </a:r>
            <a:r>
              <a:rPr lang="en-US" altLang="zh-CN" sz="2400" dirty="0" err="1"/>
              <a:t>bbffaa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改变最后一个 </a:t>
            </a:r>
            <a:r>
              <a:rPr lang="en-US" altLang="zh-CN" sz="2400" dirty="0"/>
              <a:t>div </a:t>
            </a:r>
            <a:r>
              <a:rPr lang="zh-CN" altLang="en-US" sz="2400" dirty="0"/>
              <a:t>元素的背景色为 </a:t>
            </a:r>
            <a:r>
              <a:rPr lang="en-US" altLang="zh-CN" sz="2400" dirty="0"/>
              <a:t># </a:t>
            </a:r>
            <a:r>
              <a:rPr lang="en-US" altLang="zh-CN" sz="2400" dirty="0" err="1"/>
              <a:t>bbffaa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改变</a:t>
            </a:r>
            <a:r>
              <a:rPr lang="en-US" altLang="zh-CN" sz="2400" dirty="0"/>
              <a:t>class</a:t>
            </a:r>
            <a:r>
              <a:rPr lang="zh-CN" altLang="en-US" sz="2400" dirty="0"/>
              <a:t>不为 </a:t>
            </a:r>
            <a:r>
              <a:rPr lang="en-US" altLang="zh-CN" sz="2400" dirty="0"/>
              <a:t>one </a:t>
            </a:r>
            <a:r>
              <a:rPr lang="zh-CN" altLang="en-US" sz="2400" dirty="0"/>
              <a:t>的所有 </a:t>
            </a:r>
            <a:r>
              <a:rPr lang="en-US" altLang="zh-CN" sz="2400" dirty="0"/>
              <a:t>div </a:t>
            </a:r>
            <a:r>
              <a:rPr lang="zh-CN" altLang="en-US" sz="2400" dirty="0"/>
              <a:t>元素的背景色为 </a:t>
            </a:r>
            <a:r>
              <a:rPr lang="en-US" altLang="zh-CN" sz="2400" dirty="0"/>
              <a:t># </a:t>
            </a:r>
            <a:r>
              <a:rPr lang="en-US" altLang="zh-CN" sz="2400" dirty="0" err="1"/>
              <a:t>bbffaa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改变索引值为偶数的 </a:t>
            </a:r>
            <a:r>
              <a:rPr lang="en-US" altLang="zh-CN" sz="2400" dirty="0"/>
              <a:t>div </a:t>
            </a:r>
            <a:r>
              <a:rPr lang="zh-CN" altLang="en-US" sz="2400" dirty="0"/>
              <a:t>元素的背景色为 </a:t>
            </a:r>
            <a:r>
              <a:rPr lang="en-US" altLang="zh-CN" sz="2400" dirty="0"/>
              <a:t># </a:t>
            </a:r>
            <a:r>
              <a:rPr lang="en-US" altLang="zh-CN" sz="2400" dirty="0" err="1"/>
              <a:t>bbffaa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改变索引值为奇数的 </a:t>
            </a:r>
            <a:r>
              <a:rPr lang="en-US" altLang="zh-CN" sz="2400" dirty="0"/>
              <a:t>div </a:t>
            </a:r>
            <a:r>
              <a:rPr lang="zh-CN" altLang="en-US" sz="2400" dirty="0"/>
              <a:t>元素的背景色为 </a:t>
            </a:r>
            <a:r>
              <a:rPr lang="en-US" altLang="zh-CN" sz="2400" dirty="0"/>
              <a:t># </a:t>
            </a:r>
            <a:r>
              <a:rPr lang="en-US" altLang="zh-CN" sz="2400" dirty="0" err="1"/>
              <a:t>bbffaa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改变索引值为大于 </a:t>
            </a:r>
            <a:r>
              <a:rPr lang="en-US" altLang="zh-CN" sz="2400" dirty="0"/>
              <a:t>3 </a:t>
            </a:r>
            <a:r>
              <a:rPr lang="zh-CN" altLang="en-US" sz="2400" dirty="0"/>
              <a:t>的 </a:t>
            </a:r>
            <a:r>
              <a:rPr lang="en-US" altLang="zh-CN" sz="2400" dirty="0"/>
              <a:t>div </a:t>
            </a:r>
            <a:r>
              <a:rPr lang="zh-CN" altLang="en-US" sz="2400" dirty="0"/>
              <a:t>元素的背景色为 </a:t>
            </a:r>
            <a:r>
              <a:rPr lang="en-US" altLang="zh-CN" sz="2400" dirty="0"/>
              <a:t># </a:t>
            </a:r>
            <a:r>
              <a:rPr lang="en-US" altLang="zh-CN" sz="2400" dirty="0" err="1"/>
              <a:t>bbffaa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改变索引值为等于 </a:t>
            </a:r>
            <a:r>
              <a:rPr lang="en-US" altLang="zh-CN" sz="2400" dirty="0"/>
              <a:t>3 </a:t>
            </a:r>
            <a:r>
              <a:rPr lang="zh-CN" altLang="en-US" sz="2400" dirty="0"/>
              <a:t>的 </a:t>
            </a:r>
            <a:r>
              <a:rPr lang="en-US" altLang="zh-CN" sz="2400" dirty="0"/>
              <a:t>div </a:t>
            </a:r>
            <a:r>
              <a:rPr lang="zh-CN" altLang="en-US" sz="2400" dirty="0"/>
              <a:t>元素的背景色为 </a:t>
            </a:r>
            <a:r>
              <a:rPr lang="en-US" altLang="zh-CN" sz="2400" dirty="0"/>
              <a:t># </a:t>
            </a:r>
            <a:r>
              <a:rPr lang="en-US" altLang="zh-CN" sz="2400" dirty="0" err="1"/>
              <a:t>bbffaa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改变索引值为小于 </a:t>
            </a:r>
            <a:r>
              <a:rPr lang="en-US" altLang="zh-CN" sz="2400" dirty="0"/>
              <a:t>3 </a:t>
            </a:r>
            <a:r>
              <a:rPr lang="zh-CN" altLang="en-US" sz="2400" dirty="0"/>
              <a:t>的 </a:t>
            </a:r>
            <a:r>
              <a:rPr lang="en-US" altLang="zh-CN" sz="2400" dirty="0"/>
              <a:t>div </a:t>
            </a:r>
            <a:r>
              <a:rPr lang="zh-CN" altLang="en-US" sz="2400" dirty="0"/>
              <a:t>元素的背景色为 </a:t>
            </a:r>
            <a:r>
              <a:rPr lang="en-US" altLang="zh-CN" sz="2400" dirty="0"/>
              <a:t># </a:t>
            </a:r>
            <a:r>
              <a:rPr lang="en-US" altLang="zh-CN" sz="2400" dirty="0" err="1"/>
              <a:t>bbffaa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改变所有的标题元素的背景色为 </a:t>
            </a:r>
            <a:r>
              <a:rPr lang="en-US" altLang="zh-CN" sz="2400" dirty="0"/>
              <a:t># </a:t>
            </a:r>
            <a:r>
              <a:rPr lang="en-US" altLang="zh-CN" sz="2400" dirty="0" err="1"/>
              <a:t>bbffaa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改变当前正在执行动画的所有元素的背景色为 </a:t>
            </a:r>
            <a:r>
              <a:rPr lang="en-US" altLang="zh-CN" sz="2400" dirty="0"/>
              <a:t># </a:t>
            </a:r>
            <a:r>
              <a:rPr lang="en-US" altLang="zh-CN" sz="2400" dirty="0" err="1"/>
              <a:t>bbffaa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338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32656"/>
            <a:ext cx="7696200" cy="1439863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内容过滤选择器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1643050"/>
            <a:ext cx="7696200" cy="1008063"/>
          </a:xfrm>
        </p:spPr>
        <p:txBody>
          <a:bodyPr/>
          <a:lstStyle/>
          <a:p>
            <a:r>
              <a:rPr lang="zh-CN" altLang="en-US" sz="2600" dirty="0"/>
              <a:t>内容过滤选择器的过滤规则主要</a:t>
            </a:r>
            <a:r>
              <a:rPr lang="zh-CN" altLang="en-US" sz="2600" b="1" dirty="0">
                <a:solidFill>
                  <a:srgbClr val="0000FF"/>
                </a:solidFill>
              </a:rPr>
              <a:t>体现在它所包含的子元素和文本内容上</a:t>
            </a:r>
          </a:p>
        </p:txBody>
      </p:sp>
      <p:pic>
        <p:nvPicPr>
          <p:cNvPr id="7301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643182"/>
            <a:ext cx="4968875" cy="17700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79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699536"/>
            <a:ext cx="8229600" cy="857256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内容过滤选择器示例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1714488"/>
            <a:ext cx="7929618" cy="3335337"/>
          </a:xfrm>
        </p:spPr>
        <p:txBody>
          <a:bodyPr/>
          <a:lstStyle/>
          <a:p>
            <a:r>
              <a:rPr lang="zh-CN" altLang="en-US" sz="2600" dirty="0"/>
              <a:t>改变含有文本 ‘</a:t>
            </a:r>
            <a:r>
              <a:rPr lang="en-US" altLang="zh-CN" sz="2600" dirty="0" err="1"/>
              <a:t>di</a:t>
            </a:r>
            <a:r>
              <a:rPr lang="en-US" altLang="zh-CN" sz="2600" dirty="0"/>
              <a:t>’ </a:t>
            </a:r>
            <a:r>
              <a:rPr lang="zh-CN" altLang="en-US" sz="2600" dirty="0"/>
              <a:t>的 </a:t>
            </a:r>
            <a:r>
              <a:rPr lang="en-US" altLang="zh-CN" sz="2600" dirty="0"/>
              <a:t>div </a:t>
            </a:r>
            <a:r>
              <a:rPr lang="zh-CN" altLang="en-US" sz="2600" dirty="0"/>
              <a:t>元素的背景色为 </a:t>
            </a:r>
            <a:r>
              <a:rPr lang="en-US" altLang="zh-CN" sz="2600" dirty="0"/>
              <a:t># </a:t>
            </a:r>
            <a:r>
              <a:rPr lang="en-US" altLang="zh-CN" sz="2600" dirty="0" err="1"/>
              <a:t>bbffaa</a:t>
            </a:r>
            <a:endParaRPr lang="en-US" altLang="zh-CN" sz="2600" dirty="0"/>
          </a:p>
          <a:p>
            <a:r>
              <a:rPr lang="zh-CN" altLang="en-US" sz="2600" dirty="0"/>
              <a:t>改变不包含子元素</a:t>
            </a:r>
            <a:r>
              <a:rPr lang="en-US" altLang="zh-CN" sz="2600" dirty="0"/>
              <a:t>(</a:t>
            </a:r>
            <a:r>
              <a:rPr lang="zh-CN" altLang="en-US" sz="2600" dirty="0"/>
              <a:t>或者文本元素</a:t>
            </a:r>
            <a:r>
              <a:rPr lang="en-US" altLang="zh-CN" sz="2600" dirty="0"/>
              <a:t>) </a:t>
            </a:r>
            <a:r>
              <a:rPr lang="zh-CN" altLang="en-US" sz="2600" dirty="0"/>
              <a:t>的 </a:t>
            </a:r>
            <a:r>
              <a:rPr lang="en-US" altLang="zh-CN" sz="2600" dirty="0"/>
              <a:t>div </a:t>
            </a:r>
            <a:r>
              <a:rPr lang="zh-CN" altLang="en-US" sz="2600" dirty="0"/>
              <a:t>空元素的背景色为 </a:t>
            </a:r>
            <a:r>
              <a:rPr lang="en-US" altLang="zh-CN" sz="2600" dirty="0"/>
              <a:t># </a:t>
            </a:r>
            <a:r>
              <a:rPr lang="en-US" altLang="zh-CN" sz="2600" dirty="0" err="1"/>
              <a:t>bbffaa</a:t>
            </a:r>
            <a:endParaRPr lang="en-US" altLang="zh-CN" sz="2600" dirty="0"/>
          </a:p>
          <a:p>
            <a:r>
              <a:rPr lang="zh-CN" altLang="en-US" sz="2600" dirty="0"/>
              <a:t>改变含有 </a:t>
            </a:r>
            <a:r>
              <a:rPr lang="en-US" altLang="zh-CN" sz="2600" dirty="0"/>
              <a:t>class </a:t>
            </a:r>
            <a:r>
              <a:rPr lang="zh-CN" altLang="en-US" sz="2600" dirty="0"/>
              <a:t>为 </a:t>
            </a:r>
            <a:r>
              <a:rPr lang="en-US" altLang="zh-CN" sz="2600" dirty="0"/>
              <a:t>mini </a:t>
            </a:r>
            <a:r>
              <a:rPr lang="zh-CN" altLang="en-US" sz="2600" dirty="0"/>
              <a:t>元素的 </a:t>
            </a:r>
            <a:r>
              <a:rPr lang="en-US" altLang="zh-CN" sz="2600" dirty="0"/>
              <a:t>div </a:t>
            </a:r>
            <a:r>
              <a:rPr lang="zh-CN" altLang="en-US" sz="2600" dirty="0"/>
              <a:t>元素的背景色为 </a:t>
            </a:r>
            <a:r>
              <a:rPr lang="en-US" altLang="zh-CN" sz="2600" dirty="0"/>
              <a:t># </a:t>
            </a:r>
            <a:r>
              <a:rPr lang="en-US" altLang="zh-CN" sz="2600" dirty="0" err="1"/>
              <a:t>bbffaa</a:t>
            </a:r>
            <a:endParaRPr lang="en-US" altLang="zh-CN" sz="2600" dirty="0"/>
          </a:p>
          <a:p>
            <a:r>
              <a:rPr lang="zh-CN" altLang="en-US" sz="2600" dirty="0"/>
              <a:t>改变含有子元素</a:t>
            </a:r>
            <a:r>
              <a:rPr lang="en-US" altLang="zh-CN" sz="2600" dirty="0"/>
              <a:t>(</a:t>
            </a:r>
            <a:r>
              <a:rPr lang="zh-CN" altLang="en-US" sz="2600" dirty="0"/>
              <a:t>或者文本元素</a:t>
            </a:r>
            <a:r>
              <a:rPr lang="en-US" altLang="zh-CN" sz="2600" dirty="0"/>
              <a:t>)</a:t>
            </a:r>
            <a:r>
              <a:rPr lang="zh-CN" altLang="en-US" sz="2600" dirty="0"/>
              <a:t>的</a:t>
            </a:r>
            <a:r>
              <a:rPr lang="en-US" altLang="zh-CN" sz="2600" dirty="0"/>
              <a:t>div</a:t>
            </a:r>
            <a:r>
              <a:rPr lang="zh-CN" altLang="en-US" sz="2600" dirty="0"/>
              <a:t>元素的背景色为 </a:t>
            </a:r>
            <a:r>
              <a:rPr lang="en-US" altLang="zh-CN" sz="2600" dirty="0"/>
              <a:t># </a:t>
            </a:r>
            <a:r>
              <a:rPr lang="en-US" altLang="zh-CN" sz="2600" dirty="0" err="1"/>
              <a:t>bbffaa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369199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627528"/>
            <a:ext cx="8229600" cy="857256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可见性过滤选择器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600"/>
              <a:t>可见性过滤选择器是</a:t>
            </a:r>
            <a:r>
              <a:rPr lang="zh-CN" altLang="en-US" sz="2600" b="1">
                <a:solidFill>
                  <a:srgbClr val="0000FF"/>
                </a:solidFill>
              </a:rPr>
              <a:t>根据元素的可见和不可见状态</a:t>
            </a:r>
            <a:r>
              <a:rPr lang="zh-CN" altLang="en-US" sz="2600"/>
              <a:t>来选择相应的元素</a:t>
            </a:r>
          </a:p>
          <a:p>
            <a:endParaRPr lang="zh-CN" altLang="en-US" sz="2600"/>
          </a:p>
          <a:p>
            <a:endParaRPr lang="zh-CN" altLang="en-US" sz="2600"/>
          </a:p>
          <a:p>
            <a:endParaRPr lang="zh-CN" altLang="en-US" sz="2600"/>
          </a:p>
          <a:p>
            <a:r>
              <a:rPr lang="zh-CN" altLang="en-US" sz="2600"/>
              <a:t>可见选择器 </a:t>
            </a:r>
            <a:r>
              <a:rPr lang="en-US" altLang="zh-CN" sz="2600"/>
              <a:t>:hidden </a:t>
            </a:r>
            <a:r>
              <a:rPr lang="zh-CN" altLang="en-US" sz="2600"/>
              <a:t>不仅包含样式属性 </a:t>
            </a:r>
            <a:r>
              <a:rPr lang="en-US" altLang="zh-CN" sz="2600"/>
              <a:t>display </a:t>
            </a:r>
            <a:r>
              <a:rPr lang="zh-CN" altLang="en-US" sz="2600"/>
              <a:t>为 </a:t>
            </a:r>
            <a:r>
              <a:rPr lang="en-US" altLang="zh-CN" sz="2600"/>
              <a:t>none </a:t>
            </a:r>
            <a:r>
              <a:rPr lang="zh-CN" altLang="en-US" sz="2600"/>
              <a:t>的元素</a:t>
            </a:r>
            <a:r>
              <a:rPr lang="en-US" altLang="zh-CN" sz="2600"/>
              <a:t>, </a:t>
            </a:r>
            <a:r>
              <a:rPr lang="zh-CN" altLang="en-US" sz="2600"/>
              <a:t>也包含文本隐藏域 </a:t>
            </a:r>
            <a:r>
              <a:rPr lang="en-US" altLang="zh-CN" sz="2600"/>
              <a:t>(&lt;input  type=“hidden”&gt;)</a:t>
            </a:r>
            <a:r>
              <a:rPr lang="zh-CN" altLang="en-US" sz="2600"/>
              <a:t>和 </a:t>
            </a:r>
            <a:r>
              <a:rPr lang="en-US" altLang="zh-CN" sz="2600"/>
              <a:t>visible:hidden </a:t>
            </a:r>
            <a:r>
              <a:rPr lang="zh-CN" altLang="en-US" sz="2600"/>
              <a:t>之类的元素</a:t>
            </a:r>
          </a:p>
        </p:txBody>
      </p:sp>
      <p:pic>
        <p:nvPicPr>
          <p:cNvPr id="7321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500306"/>
            <a:ext cx="4033837" cy="12525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06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99536"/>
            <a:ext cx="8229600" cy="857256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可见性过滤选择器示例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900238"/>
            <a:ext cx="8072494" cy="2608262"/>
          </a:xfrm>
        </p:spPr>
        <p:txBody>
          <a:bodyPr/>
          <a:lstStyle/>
          <a:p>
            <a:r>
              <a:rPr lang="zh-CN" altLang="en-US" sz="2600" dirty="0"/>
              <a:t>改变所有可见的</a:t>
            </a:r>
            <a:r>
              <a:rPr lang="en-US" altLang="zh-CN" sz="2600" dirty="0"/>
              <a:t>div</a:t>
            </a:r>
            <a:r>
              <a:rPr lang="zh-CN" altLang="en-US" sz="2600" dirty="0"/>
              <a:t>元素的背景色为 </a:t>
            </a:r>
            <a:r>
              <a:rPr lang="en-US" altLang="zh-CN" sz="2600" dirty="0"/>
              <a:t># </a:t>
            </a:r>
            <a:r>
              <a:rPr lang="en-US" altLang="zh-CN" sz="2600" dirty="0" err="1"/>
              <a:t>bbffaa</a:t>
            </a:r>
            <a:endParaRPr lang="en-US" altLang="zh-CN" sz="2600" dirty="0"/>
          </a:p>
          <a:p>
            <a:r>
              <a:rPr lang="zh-CN" altLang="en-US" sz="2600" dirty="0"/>
              <a:t>选取所有不可见的元素</a:t>
            </a:r>
            <a:r>
              <a:rPr lang="en-US" altLang="zh-CN" sz="2600" dirty="0"/>
              <a:t>, </a:t>
            </a:r>
            <a:r>
              <a:rPr lang="zh-CN" altLang="en-US" sz="2600" dirty="0"/>
              <a:t>利用 </a:t>
            </a:r>
            <a:r>
              <a:rPr lang="en-US" altLang="zh-CN" sz="2600" dirty="0" err="1"/>
              <a:t>jQuery</a:t>
            </a:r>
            <a:r>
              <a:rPr lang="en-US" altLang="zh-CN" sz="2600" dirty="0"/>
              <a:t> </a:t>
            </a:r>
            <a:r>
              <a:rPr lang="zh-CN" altLang="en-US" sz="2600" dirty="0"/>
              <a:t>中的 </a:t>
            </a:r>
            <a:r>
              <a:rPr lang="en-US" altLang="zh-CN" sz="2600" dirty="0"/>
              <a:t>show() </a:t>
            </a:r>
            <a:r>
              <a:rPr lang="zh-CN" altLang="en-US" sz="2600" dirty="0"/>
              <a:t>方法将它们显示出来</a:t>
            </a:r>
            <a:r>
              <a:rPr lang="en-US" altLang="zh-CN" sz="2600" dirty="0"/>
              <a:t>, </a:t>
            </a:r>
            <a:r>
              <a:rPr lang="zh-CN" altLang="en-US" sz="2600" dirty="0"/>
              <a:t>并设置其背景色为 </a:t>
            </a:r>
            <a:r>
              <a:rPr lang="en-US" altLang="zh-CN" sz="2600" dirty="0"/>
              <a:t># </a:t>
            </a:r>
            <a:r>
              <a:rPr lang="en-US" altLang="zh-CN" sz="2600" dirty="0" err="1"/>
              <a:t>bbffaa</a:t>
            </a:r>
            <a:endParaRPr lang="en-US" altLang="zh-CN" sz="2600" dirty="0"/>
          </a:p>
          <a:p>
            <a:r>
              <a:rPr lang="zh-CN" altLang="en-US" sz="2600" dirty="0"/>
              <a:t>选取所有的文本隐藏域</a:t>
            </a:r>
            <a:r>
              <a:rPr lang="en-US" altLang="zh-CN" sz="2600" dirty="0"/>
              <a:t>, </a:t>
            </a:r>
            <a:r>
              <a:rPr lang="zh-CN" altLang="en-US" sz="2600" dirty="0"/>
              <a:t>并打印它们的值</a:t>
            </a:r>
          </a:p>
        </p:txBody>
      </p:sp>
    </p:spTree>
    <p:extLst>
      <p:ext uri="{BB962C8B-B14F-4D97-AF65-F5344CB8AC3E}">
        <p14:creationId xmlns:p14="http://schemas.microsoft.com/office/powerpoint/2010/main" val="15795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99536"/>
            <a:ext cx="8229600" cy="857256"/>
          </a:xfrm>
        </p:spPr>
        <p:txBody>
          <a:bodyPr/>
          <a:lstStyle/>
          <a:p>
            <a:r>
              <a:rPr lang="en-US" altLang="zh-CN" sz="4000" b="1" i="1" dirty="0">
                <a:latin typeface="+mn-ea"/>
                <a:ea typeface="+mn-ea"/>
              </a:rPr>
              <a:t>JavaScript </a:t>
            </a:r>
            <a:r>
              <a:rPr lang="zh-CN" altLang="en-US" sz="4000" b="1" i="1" dirty="0">
                <a:latin typeface="+mn-ea"/>
                <a:ea typeface="+mn-ea"/>
              </a:rPr>
              <a:t>库作用及对比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857364"/>
            <a:ext cx="8358246" cy="4098925"/>
          </a:xfrm>
        </p:spPr>
        <p:txBody>
          <a:bodyPr/>
          <a:lstStyle/>
          <a:p>
            <a:r>
              <a:rPr lang="zh-CN" altLang="en-US" sz="2400" dirty="0"/>
              <a:t>为了简化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的开发</a:t>
            </a:r>
            <a:r>
              <a:rPr lang="en-US" altLang="zh-CN" sz="2400" dirty="0"/>
              <a:t>, </a:t>
            </a:r>
            <a:r>
              <a:rPr lang="zh-CN" altLang="en-US" sz="2400" dirty="0"/>
              <a:t>一些 </a:t>
            </a:r>
            <a:r>
              <a:rPr lang="en-US" altLang="zh-CN" sz="2400" dirty="0" err="1"/>
              <a:t>JavsScript</a:t>
            </a:r>
            <a:r>
              <a:rPr lang="en-US" altLang="zh-CN" sz="2400" dirty="0"/>
              <a:t> </a:t>
            </a:r>
            <a:r>
              <a:rPr lang="zh-CN" altLang="en-US" sz="2400" dirty="0"/>
              <a:t>库诞生了</a:t>
            </a:r>
            <a:r>
              <a:rPr lang="en-US" altLang="zh-CN" sz="2400" dirty="0"/>
              <a:t>. JavaScript </a:t>
            </a:r>
            <a:r>
              <a:rPr lang="zh-CN" altLang="en-US" sz="2400" dirty="0"/>
              <a:t>库封装了很多预定义的对象和实用函数。能帮助使用者建立有高难度交互的 </a:t>
            </a:r>
            <a:r>
              <a:rPr lang="en-US" altLang="zh-CN" sz="2400" dirty="0"/>
              <a:t>Web2.0 </a:t>
            </a:r>
            <a:r>
              <a:rPr lang="zh-CN" altLang="en-US" sz="2400" dirty="0"/>
              <a:t>特性的富客户端页面</a:t>
            </a:r>
            <a:r>
              <a:rPr lang="en-US" altLang="zh-CN" sz="2400" dirty="0"/>
              <a:t>, </a:t>
            </a:r>
            <a:r>
              <a:rPr lang="zh-CN" altLang="en-US" sz="2400" dirty="0"/>
              <a:t>并且兼容各大浏览器</a:t>
            </a:r>
          </a:p>
          <a:p>
            <a:r>
              <a:rPr lang="zh-CN" altLang="en-US" sz="2400" dirty="0"/>
              <a:t>当前流行的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库有</a:t>
            </a:r>
            <a:r>
              <a:rPr lang="en-US" altLang="zh-CN" sz="2400" dirty="0"/>
              <a:t>: </a:t>
            </a:r>
          </a:p>
        </p:txBody>
      </p:sp>
      <p:pic>
        <p:nvPicPr>
          <p:cNvPr id="777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4005263"/>
            <a:ext cx="1362075" cy="695325"/>
          </a:xfrm>
          <a:prstGeom prst="rect">
            <a:avLst/>
          </a:prstGeom>
          <a:noFill/>
        </p:spPr>
      </p:pic>
      <p:pic>
        <p:nvPicPr>
          <p:cNvPr id="7772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9113" y="4221163"/>
            <a:ext cx="1400175" cy="266700"/>
          </a:xfrm>
          <a:prstGeom prst="rect">
            <a:avLst/>
          </a:prstGeom>
          <a:noFill/>
        </p:spPr>
      </p:pic>
      <p:pic>
        <p:nvPicPr>
          <p:cNvPr id="77722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7900" y="4221163"/>
            <a:ext cx="2238375" cy="238125"/>
          </a:xfrm>
          <a:prstGeom prst="rect">
            <a:avLst/>
          </a:prstGeom>
          <a:noFill/>
        </p:spPr>
      </p:pic>
      <p:pic>
        <p:nvPicPr>
          <p:cNvPr id="77722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58888" y="5084763"/>
            <a:ext cx="2352675" cy="590550"/>
          </a:xfrm>
          <a:prstGeom prst="rect">
            <a:avLst/>
          </a:prstGeom>
          <a:noFill/>
        </p:spPr>
      </p:pic>
      <p:pic>
        <p:nvPicPr>
          <p:cNvPr id="77722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24300" y="5084763"/>
            <a:ext cx="1728788" cy="501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176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346063"/>
            <a:ext cx="7696200" cy="1439863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属性过滤选择器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714488"/>
            <a:ext cx="7696200" cy="1046162"/>
          </a:xfrm>
        </p:spPr>
        <p:txBody>
          <a:bodyPr/>
          <a:lstStyle/>
          <a:p>
            <a:r>
              <a:rPr lang="zh-CN" altLang="en-US" sz="2600" dirty="0"/>
              <a:t>属性过滤选择器的过滤规则是</a:t>
            </a:r>
            <a:r>
              <a:rPr lang="zh-CN" altLang="en-US" sz="2600" b="1" dirty="0">
                <a:solidFill>
                  <a:srgbClr val="0000FF"/>
                </a:solidFill>
              </a:rPr>
              <a:t>通过元素的属性来获取相应的元素</a:t>
            </a:r>
          </a:p>
        </p:txBody>
      </p:sp>
      <p:pic>
        <p:nvPicPr>
          <p:cNvPr id="7342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714620"/>
            <a:ext cx="6119812" cy="3136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913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627528"/>
            <a:ext cx="8229600" cy="857256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属性过滤选择器示例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1597856"/>
            <a:ext cx="7929618" cy="5143512"/>
          </a:xfrm>
        </p:spPr>
        <p:txBody>
          <a:bodyPr>
            <a:normAutofit/>
          </a:bodyPr>
          <a:lstStyle/>
          <a:p>
            <a:r>
              <a:rPr lang="zh-CN" altLang="en-US" sz="2600" b="1" dirty="0">
                <a:solidFill>
                  <a:srgbClr val="0000FF"/>
                </a:solidFill>
              </a:rPr>
              <a:t>选取下列元素</a:t>
            </a:r>
            <a:r>
              <a:rPr lang="en-US" altLang="zh-CN" sz="2600" b="1" dirty="0">
                <a:solidFill>
                  <a:srgbClr val="0000FF"/>
                </a:solidFill>
              </a:rPr>
              <a:t>,</a:t>
            </a:r>
            <a:r>
              <a:rPr lang="zh-CN" altLang="en-US" sz="2600" b="1" dirty="0">
                <a:solidFill>
                  <a:srgbClr val="0000FF"/>
                </a:solidFill>
              </a:rPr>
              <a:t>改变其背景色为 </a:t>
            </a:r>
            <a:r>
              <a:rPr lang="en-US" altLang="zh-CN" sz="2600" b="1" dirty="0">
                <a:solidFill>
                  <a:srgbClr val="0000FF"/>
                </a:solidFill>
              </a:rPr>
              <a:t># </a:t>
            </a:r>
            <a:r>
              <a:rPr lang="en-US" altLang="zh-CN" sz="2600" b="1" dirty="0" err="1">
                <a:solidFill>
                  <a:srgbClr val="0000FF"/>
                </a:solidFill>
              </a:rPr>
              <a:t>bbffaa</a:t>
            </a:r>
            <a:endParaRPr lang="en-US" altLang="zh-CN" sz="2600" b="1" dirty="0">
              <a:solidFill>
                <a:srgbClr val="0000FF"/>
              </a:solidFill>
            </a:endParaRPr>
          </a:p>
          <a:p>
            <a:r>
              <a:rPr lang="zh-CN" altLang="en-US" sz="2600" dirty="0"/>
              <a:t>含有属性</a:t>
            </a:r>
            <a:r>
              <a:rPr lang="en-US" altLang="zh-CN" sz="2600" dirty="0"/>
              <a:t>title </a:t>
            </a:r>
            <a:r>
              <a:rPr lang="zh-CN" altLang="en-US" sz="2600" dirty="0"/>
              <a:t>的</a:t>
            </a:r>
            <a:r>
              <a:rPr lang="en-US" altLang="zh-CN" sz="2600" dirty="0"/>
              <a:t>div</a:t>
            </a:r>
            <a:r>
              <a:rPr lang="zh-CN" altLang="en-US" sz="2600" dirty="0"/>
              <a:t>元素</a:t>
            </a:r>
            <a:r>
              <a:rPr lang="en-US" altLang="zh-CN" sz="2600" dirty="0"/>
              <a:t>.</a:t>
            </a:r>
          </a:p>
          <a:p>
            <a:r>
              <a:rPr lang="zh-CN" altLang="en-US" sz="2600" dirty="0"/>
              <a:t>属性</a:t>
            </a:r>
            <a:r>
              <a:rPr lang="en-US" altLang="zh-CN" sz="2600" dirty="0"/>
              <a:t>title</a:t>
            </a:r>
            <a:r>
              <a:rPr lang="zh-CN" altLang="en-US" sz="2600" dirty="0"/>
              <a:t>值等于</a:t>
            </a:r>
            <a:r>
              <a:rPr lang="en-US" altLang="zh-CN" sz="2600" dirty="0"/>
              <a:t>"test"</a:t>
            </a:r>
            <a:r>
              <a:rPr lang="zh-CN" altLang="en-US" sz="2600" dirty="0"/>
              <a:t>的</a:t>
            </a:r>
            <a:r>
              <a:rPr lang="en-US" altLang="zh-CN" sz="2600" dirty="0"/>
              <a:t>div</a:t>
            </a:r>
            <a:r>
              <a:rPr lang="zh-CN" altLang="en-US" sz="2600" dirty="0"/>
              <a:t>元素</a:t>
            </a:r>
            <a:r>
              <a:rPr lang="en-US" altLang="zh-CN" sz="2600" dirty="0"/>
              <a:t>.</a:t>
            </a:r>
          </a:p>
          <a:p>
            <a:r>
              <a:rPr lang="zh-CN" altLang="en-US" sz="2600" dirty="0"/>
              <a:t>属性</a:t>
            </a:r>
            <a:r>
              <a:rPr lang="en-US" altLang="zh-CN" sz="2600" dirty="0"/>
              <a:t>title</a:t>
            </a:r>
            <a:r>
              <a:rPr lang="zh-CN" altLang="en-US" sz="2600" dirty="0"/>
              <a:t>值不等于</a:t>
            </a:r>
            <a:r>
              <a:rPr lang="en-US" altLang="zh-CN" sz="2600" dirty="0"/>
              <a:t>"test"</a:t>
            </a:r>
            <a:r>
              <a:rPr lang="zh-CN" altLang="en-US" sz="2600" dirty="0"/>
              <a:t>的</a:t>
            </a:r>
            <a:r>
              <a:rPr lang="en-US" altLang="zh-CN" sz="2600" dirty="0"/>
              <a:t>div</a:t>
            </a:r>
            <a:r>
              <a:rPr lang="zh-CN" altLang="en-US" sz="2600" dirty="0"/>
              <a:t>元素</a:t>
            </a:r>
            <a:r>
              <a:rPr lang="en-US" altLang="zh-CN" sz="2600" dirty="0"/>
              <a:t>(</a:t>
            </a:r>
            <a:r>
              <a:rPr lang="zh-CN" altLang="en-US" sz="2600" b="1" dirty="0">
                <a:solidFill>
                  <a:srgbClr val="FF0000"/>
                </a:solidFill>
              </a:rPr>
              <a:t>没有属性</a:t>
            </a:r>
            <a:r>
              <a:rPr lang="en-US" altLang="zh-CN" sz="2600" b="1" dirty="0">
                <a:solidFill>
                  <a:srgbClr val="FF0000"/>
                </a:solidFill>
              </a:rPr>
              <a:t>title</a:t>
            </a:r>
            <a:r>
              <a:rPr lang="zh-CN" altLang="en-US" sz="2600" b="1" dirty="0">
                <a:solidFill>
                  <a:srgbClr val="FF0000"/>
                </a:solidFill>
              </a:rPr>
              <a:t>的也将被选中</a:t>
            </a:r>
            <a:r>
              <a:rPr lang="en-US" altLang="zh-CN" sz="2600" dirty="0"/>
              <a:t>).</a:t>
            </a:r>
          </a:p>
          <a:p>
            <a:r>
              <a:rPr lang="zh-CN" altLang="en-US" sz="2600" dirty="0"/>
              <a:t>属性</a:t>
            </a:r>
            <a:r>
              <a:rPr lang="en-US" altLang="zh-CN" sz="2600" dirty="0"/>
              <a:t>title</a:t>
            </a:r>
            <a:r>
              <a:rPr lang="zh-CN" altLang="en-US" sz="2600" dirty="0"/>
              <a:t>值 以</a:t>
            </a:r>
            <a:r>
              <a:rPr lang="en-US" altLang="zh-CN" sz="2600" dirty="0"/>
              <a:t>"</a:t>
            </a:r>
            <a:r>
              <a:rPr lang="en-US" altLang="zh-CN" sz="2600" dirty="0" err="1"/>
              <a:t>te</a:t>
            </a:r>
            <a:r>
              <a:rPr lang="en-US" altLang="zh-CN" sz="2600" dirty="0"/>
              <a:t>"</a:t>
            </a:r>
            <a:r>
              <a:rPr lang="zh-CN" altLang="en-US" sz="2600" dirty="0"/>
              <a:t>开始 的</a:t>
            </a:r>
            <a:r>
              <a:rPr lang="en-US" altLang="zh-CN" sz="2600" dirty="0"/>
              <a:t>div</a:t>
            </a:r>
            <a:r>
              <a:rPr lang="zh-CN" altLang="en-US" sz="2600" dirty="0"/>
              <a:t>元素</a:t>
            </a:r>
            <a:r>
              <a:rPr lang="en-US" altLang="zh-CN" sz="2600" dirty="0"/>
              <a:t>.</a:t>
            </a:r>
          </a:p>
          <a:p>
            <a:r>
              <a:rPr lang="zh-CN" altLang="en-US" sz="2600" dirty="0"/>
              <a:t>属性</a:t>
            </a:r>
            <a:r>
              <a:rPr lang="en-US" altLang="zh-CN" sz="2600" dirty="0"/>
              <a:t>title</a:t>
            </a:r>
            <a:r>
              <a:rPr lang="zh-CN" altLang="en-US" sz="2600" dirty="0"/>
              <a:t>值 以</a:t>
            </a:r>
            <a:r>
              <a:rPr lang="en-US" altLang="zh-CN" sz="2600" dirty="0"/>
              <a:t>"</a:t>
            </a:r>
            <a:r>
              <a:rPr lang="en-US" altLang="zh-CN" sz="2600" dirty="0" err="1"/>
              <a:t>est</a:t>
            </a:r>
            <a:r>
              <a:rPr lang="en-US" altLang="zh-CN" sz="2600" dirty="0"/>
              <a:t>"</a:t>
            </a:r>
            <a:r>
              <a:rPr lang="zh-CN" altLang="en-US" sz="2600" dirty="0"/>
              <a:t>结束 的</a:t>
            </a:r>
            <a:r>
              <a:rPr lang="en-US" altLang="zh-CN" sz="2600" dirty="0"/>
              <a:t>div</a:t>
            </a:r>
            <a:r>
              <a:rPr lang="zh-CN" altLang="en-US" sz="2600" dirty="0"/>
              <a:t>元素</a:t>
            </a:r>
            <a:r>
              <a:rPr lang="en-US" altLang="zh-CN" sz="2600" dirty="0"/>
              <a:t>.</a:t>
            </a:r>
          </a:p>
          <a:p>
            <a:r>
              <a:rPr lang="zh-CN" altLang="en-US" sz="2600" dirty="0"/>
              <a:t>属性</a:t>
            </a:r>
            <a:r>
              <a:rPr lang="en-US" altLang="zh-CN" sz="2600" dirty="0"/>
              <a:t>title</a:t>
            </a:r>
            <a:r>
              <a:rPr lang="zh-CN" altLang="en-US" sz="2600" dirty="0"/>
              <a:t>值 含有</a:t>
            </a:r>
            <a:r>
              <a:rPr lang="en-US" altLang="zh-CN" sz="2600" dirty="0"/>
              <a:t>"</a:t>
            </a:r>
            <a:r>
              <a:rPr lang="en-US" altLang="zh-CN" sz="2600" dirty="0" err="1"/>
              <a:t>es</a:t>
            </a:r>
            <a:r>
              <a:rPr lang="en-US" altLang="zh-CN" sz="2600" dirty="0"/>
              <a:t>"</a:t>
            </a:r>
            <a:r>
              <a:rPr lang="zh-CN" altLang="en-US" sz="2600" dirty="0"/>
              <a:t>的</a:t>
            </a:r>
            <a:r>
              <a:rPr lang="en-US" altLang="zh-CN" sz="2600" dirty="0"/>
              <a:t>div</a:t>
            </a:r>
            <a:r>
              <a:rPr lang="zh-CN" altLang="en-US" sz="2600" dirty="0"/>
              <a:t>元素</a:t>
            </a:r>
            <a:r>
              <a:rPr lang="en-US" altLang="zh-CN" sz="2600" dirty="0"/>
              <a:t>.</a:t>
            </a:r>
          </a:p>
          <a:p>
            <a:r>
              <a:rPr lang="zh-CN" altLang="en-US" sz="2600" dirty="0"/>
              <a:t>选取有属性</a:t>
            </a:r>
            <a:r>
              <a:rPr lang="en-US" altLang="zh-CN" sz="2600" dirty="0"/>
              <a:t>id</a:t>
            </a:r>
            <a:r>
              <a:rPr lang="zh-CN" altLang="en-US" sz="2600" dirty="0"/>
              <a:t>的</a:t>
            </a:r>
            <a:r>
              <a:rPr lang="en-US" altLang="zh-CN" sz="2600" dirty="0"/>
              <a:t>div</a:t>
            </a:r>
            <a:r>
              <a:rPr lang="zh-CN" altLang="en-US" sz="2600" dirty="0"/>
              <a:t>元素，然后在结果中选取属性</a:t>
            </a:r>
            <a:r>
              <a:rPr lang="en-US" altLang="zh-CN" sz="2600" dirty="0"/>
              <a:t>title</a:t>
            </a:r>
            <a:r>
              <a:rPr lang="zh-CN" altLang="en-US" sz="2600" dirty="0"/>
              <a:t>值含有“</a:t>
            </a:r>
            <a:r>
              <a:rPr lang="en-US" altLang="zh-CN" sz="2600" dirty="0" err="1"/>
              <a:t>es</a:t>
            </a:r>
            <a:r>
              <a:rPr lang="en-US" altLang="zh-CN" sz="2600" dirty="0"/>
              <a:t>”</a:t>
            </a:r>
            <a:r>
              <a:rPr lang="zh-CN" altLang="en-US" sz="2600" dirty="0"/>
              <a:t>的 </a:t>
            </a:r>
            <a:r>
              <a:rPr lang="en-US" altLang="zh-CN" sz="2600" dirty="0"/>
              <a:t>div </a:t>
            </a:r>
            <a:r>
              <a:rPr lang="zh-CN" altLang="en-US" sz="2600" dirty="0"/>
              <a:t>元素</a:t>
            </a:r>
            <a:r>
              <a:rPr lang="en-US" altLang="zh-CN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471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10952" y="627528"/>
            <a:ext cx="8229600" cy="857256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子元素过滤选择器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3908446"/>
            <a:ext cx="8569325" cy="2520950"/>
          </a:xfrm>
        </p:spPr>
        <p:txBody>
          <a:bodyPr/>
          <a:lstStyle/>
          <a:p>
            <a:r>
              <a:rPr lang="en-US" altLang="zh-CN" sz="2300" dirty="0"/>
              <a:t>nth-child() </a:t>
            </a:r>
            <a:r>
              <a:rPr lang="zh-CN" altLang="en-US" sz="2300" dirty="0"/>
              <a:t>选择器详解如下：</a:t>
            </a:r>
          </a:p>
          <a:p>
            <a:pPr lvl="1"/>
            <a:r>
              <a:rPr lang="en-US" altLang="zh-CN" sz="2000" dirty="0"/>
              <a:t>(1) :nth-child(even/odd): </a:t>
            </a:r>
            <a:r>
              <a:rPr lang="zh-CN" altLang="en-US" sz="2000" dirty="0"/>
              <a:t>能选取每个父元素下的索引值为偶</a:t>
            </a:r>
            <a:r>
              <a:rPr lang="en-US" altLang="zh-CN" sz="2000" dirty="0"/>
              <a:t>(</a:t>
            </a:r>
            <a:r>
              <a:rPr lang="zh-CN" altLang="en-US" sz="2000" dirty="0"/>
              <a:t>奇</a:t>
            </a:r>
            <a:r>
              <a:rPr lang="en-US" altLang="zh-CN" sz="2000" dirty="0"/>
              <a:t>)</a:t>
            </a:r>
            <a:r>
              <a:rPr lang="zh-CN" altLang="en-US" sz="2000" dirty="0"/>
              <a:t>数的元素</a:t>
            </a:r>
          </a:p>
          <a:p>
            <a:pPr lvl="1"/>
            <a:r>
              <a:rPr lang="en-US" altLang="zh-CN" sz="2000" dirty="0"/>
              <a:t>(2):nth-child(2): </a:t>
            </a:r>
            <a:r>
              <a:rPr lang="zh-CN" altLang="en-US" sz="2000" dirty="0"/>
              <a:t>能选取每个父元素下的索引值为 </a:t>
            </a:r>
            <a:r>
              <a:rPr lang="en-US" altLang="zh-CN" sz="2000" dirty="0"/>
              <a:t>2 </a:t>
            </a:r>
            <a:r>
              <a:rPr lang="zh-CN" altLang="en-US" sz="2000" dirty="0"/>
              <a:t>的元素</a:t>
            </a:r>
          </a:p>
          <a:p>
            <a:pPr lvl="1"/>
            <a:r>
              <a:rPr lang="en-US" altLang="zh-CN" sz="2000" dirty="0"/>
              <a:t>(3):nth-child(3n): </a:t>
            </a:r>
            <a:r>
              <a:rPr lang="zh-CN" altLang="en-US" sz="2000" dirty="0"/>
              <a:t>能选取每个父元素下的索引值是 </a:t>
            </a:r>
            <a:r>
              <a:rPr lang="en-US" altLang="zh-CN" sz="2000" dirty="0"/>
              <a:t>3 </a:t>
            </a:r>
            <a:r>
              <a:rPr lang="zh-CN" altLang="en-US" sz="2000" dirty="0"/>
              <a:t>的倍数 的元素</a:t>
            </a:r>
          </a:p>
          <a:p>
            <a:pPr lvl="1"/>
            <a:r>
              <a:rPr lang="en-US" altLang="zh-CN" sz="2000" dirty="0"/>
              <a:t>(3):</a:t>
            </a:r>
            <a:r>
              <a:rPr lang="en-US" altLang="zh-CN" sz="2000" dirty="0" smtClean="0"/>
              <a:t>nth-child(3n + </a:t>
            </a:r>
            <a:r>
              <a:rPr lang="en-US" altLang="zh-CN" sz="2000" dirty="0"/>
              <a:t>1): </a:t>
            </a:r>
            <a:r>
              <a:rPr lang="zh-CN" altLang="en-US" sz="2000" dirty="0"/>
              <a:t>能选取每个父元素下的索引值是 </a:t>
            </a:r>
            <a:r>
              <a:rPr lang="en-US" altLang="zh-CN" sz="2000" dirty="0"/>
              <a:t>3n + 1</a:t>
            </a:r>
            <a:r>
              <a:rPr lang="zh-CN" altLang="en-US" sz="2000" dirty="0"/>
              <a:t>的元素</a:t>
            </a:r>
          </a:p>
        </p:txBody>
      </p:sp>
      <p:pic>
        <p:nvPicPr>
          <p:cNvPr id="73626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643050"/>
            <a:ext cx="6264275" cy="2084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170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699536"/>
            <a:ext cx="8229600" cy="857256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子元素过滤选择器示例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00238"/>
            <a:ext cx="7993063" cy="3041650"/>
          </a:xfrm>
        </p:spPr>
        <p:txBody>
          <a:bodyPr/>
          <a:lstStyle/>
          <a:p>
            <a:r>
              <a:rPr lang="zh-CN" altLang="en-US" sz="2600" b="1">
                <a:solidFill>
                  <a:srgbClr val="0000FF"/>
                </a:solidFill>
              </a:rPr>
              <a:t>选取下列元素</a:t>
            </a:r>
            <a:r>
              <a:rPr lang="en-US" altLang="zh-CN" sz="2600" b="1">
                <a:solidFill>
                  <a:srgbClr val="0000FF"/>
                </a:solidFill>
              </a:rPr>
              <a:t>,</a:t>
            </a:r>
            <a:r>
              <a:rPr lang="zh-CN" altLang="en-US" sz="2600" b="1">
                <a:solidFill>
                  <a:srgbClr val="0000FF"/>
                </a:solidFill>
              </a:rPr>
              <a:t>改变其背景色为 </a:t>
            </a:r>
            <a:r>
              <a:rPr lang="en-US" altLang="zh-CN" sz="2600" b="1">
                <a:solidFill>
                  <a:srgbClr val="0000FF"/>
                </a:solidFill>
              </a:rPr>
              <a:t># bbffaa</a:t>
            </a:r>
          </a:p>
          <a:p>
            <a:r>
              <a:rPr lang="zh-CN" altLang="en-US" sz="2600"/>
              <a:t>每个</a:t>
            </a:r>
            <a:r>
              <a:rPr lang="en-US" altLang="zh-CN" sz="2600"/>
              <a:t>class</a:t>
            </a:r>
            <a:r>
              <a:rPr lang="zh-CN" altLang="en-US" sz="2600"/>
              <a:t>为</a:t>
            </a:r>
            <a:r>
              <a:rPr lang="en-US" altLang="zh-CN" sz="2600"/>
              <a:t>one</a:t>
            </a:r>
            <a:r>
              <a:rPr lang="zh-CN" altLang="en-US" sz="2600"/>
              <a:t>的</a:t>
            </a:r>
            <a:r>
              <a:rPr lang="en-US" altLang="zh-CN" sz="2600"/>
              <a:t>div</a:t>
            </a:r>
            <a:r>
              <a:rPr lang="zh-CN" altLang="en-US" sz="2600"/>
              <a:t>父元素下的第</a:t>
            </a:r>
            <a:r>
              <a:rPr lang="en-US" altLang="zh-CN" sz="2600"/>
              <a:t>2</a:t>
            </a:r>
            <a:r>
              <a:rPr lang="zh-CN" altLang="en-US" sz="2600"/>
              <a:t>个子元素</a:t>
            </a:r>
            <a:r>
              <a:rPr lang="en-US" altLang="zh-CN" sz="2600"/>
              <a:t>.</a:t>
            </a:r>
          </a:p>
          <a:p>
            <a:r>
              <a:rPr lang="zh-CN" altLang="en-US" sz="2600"/>
              <a:t>每个</a:t>
            </a:r>
            <a:r>
              <a:rPr lang="en-US" altLang="zh-CN" sz="2600"/>
              <a:t>class</a:t>
            </a:r>
            <a:r>
              <a:rPr lang="zh-CN" altLang="en-US" sz="2600"/>
              <a:t>为</a:t>
            </a:r>
            <a:r>
              <a:rPr lang="en-US" altLang="zh-CN" sz="2600"/>
              <a:t>one</a:t>
            </a:r>
            <a:r>
              <a:rPr lang="zh-CN" altLang="en-US" sz="2600"/>
              <a:t>的</a:t>
            </a:r>
            <a:r>
              <a:rPr lang="en-US" altLang="zh-CN" sz="2600"/>
              <a:t>div</a:t>
            </a:r>
            <a:r>
              <a:rPr lang="zh-CN" altLang="en-US" sz="2600"/>
              <a:t>父元素下的第一个子元素</a:t>
            </a:r>
          </a:p>
          <a:p>
            <a:r>
              <a:rPr lang="zh-CN" altLang="en-US" sz="2600"/>
              <a:t>每个</a:t>
            </a:r>
            <a:r>
              <a:rPr lang="en-US" altLang="zh-CN" sz="2600"/>
              <a:t>class</a:t>
            </a:r>
            <a:r>
              <a:rPr lang="zh-CN" altLang="en-US" sz="2600"/>
              <a:t>为</a:t>
            </a:r>
            <a:r>
              <a:rPr lang="en-US" altLang="zh-CN" sz="2600"/>
              <a:t>one</a:t>
            </a:r>
            <a:r>
              <a:rPr lang="zh-CN" altLang="en-US" sz="2600"/>
              <a:t>的</a:t>
            </a:r>
            <a:r>
              <a:rPr lang="en-US" altLang="zh-CN" sz="2600"/>
              <a:t>div</a:t>
            </a:r>
            <a:r>
              <a:rPr lang="zh-CN" altLang="en-US" sz="2600"/>
              <a:t>父元素下的最后一个子元素</a:t>
            </a:r>
          </a:p>
          <a:p>
            <a:r>
              <a:rPr lang="zh-CN" altLang="en-US" sz="2600"/>
              <a:t>如果</a:t>
            </a:r>
            <a:r>
              <a:rPr lang="en-US" altLang="zh-CN" sz="2600"/>
              <a:t>class</a:t>
            </a:r>
            <a:r>
              <a:rPr lang="zh-CN" altLang="en-US" sz="2600"/>
              <a:t>为</a:t>
            </a:r>
            <a:r>
              <a:rPr lang="en-US" altLang="zh-CN" sz="2600"/>
              <a:t>one</a:t>
            </a:r>
            <a:r>
              <a:rPr lang="zh-CN" altLang="en-US" sz="2600"/>
              <a:t>的</a:t>
            </a:r>
            <a:r>
              <a:rPr lang="en-US" altLang="zh-CN" sz="2600"/>
              <a:t>div</a:t>
            </a:r>
            <a:r>
              <a:rPr lang="zh-CN" altLang="en-US" sz="2600"/>
              <a:t>父元素下的仅仅只有一个子元素，那么选中这个子元素</a:t>
            </a:r>
          </a:p>
        </p:txBody>
      </p:sp>
    </p:spTree>
    <p:extLst>
      <p:ext uri="{BB962C8B-B14F-4D97-AF65-F5344CB8AC3E}">
        <p14:creationId xmlns:p14="http://schemas.microsoft.com/office/powerpoint/2010/main" val="298941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99536"/>
            <a:ext cx="8229600" cy="857256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表单对象属性过滤选择器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1714488"/>
            <a:ext cx="7696200" cy="614362"/>
          </a:xfrm>
        </p:spPr>
        <p:txBody>
          <a:bodyPr/>
          <a:lstStyle/>
          <a:p>
            <a:r>
              <a:rPr lang="zh-CN" altLang="en-US" sz="2600" dirty="0"/>
              <a:t>此选择器主要对所选择的表单元素进行过滤</a:t>
            </a:r>
          </a:p>
        </p:txBody>
      </p:sp>
      <p:pic>
        <p:nvPicPr>
          <p:cNvPr id="7393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285992"/>
            <a:ext cx="4826000" cy="1800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866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9536"/>
            <a:ext cx="8229600" cy="857256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表单对象属性过滤选择器示例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714488"/>
            <a:ext cx="8072494" cy="4098925"/>
          </a:xfrm>
        </p:spPr>
        <p:txBody>
          <a:bodyPr/>
          <a:lstStyle/>
          <a:p>
            <a:r>
              <a:rPr lang="zh-CN" altLang="en-US" sz="2600" dirty="0"/>
              <a:t>利用 </a:t>
            </a:r>
            <a:r>
              <a:rPr lang="en-US" altLang="zh-CN" sz="2600" dirty="0" err="1"/>
              <a:t>jQuery</a:t>
            </a:r>
            <a:r>
              <a:rPr lang="en-US" altLang="zh-CN" sz="2600" dirty="0"/>
              <a:t> </a:t>
            </a:r>
            <a:r>
              <a:rPr lang="zh-CN" altLang="en-US" sz="2600" dirty="0"/>
              <a:t>对象的 </a:t>
            </a:r>
            <a:r>
              <a:rPr lang="en-US" altLang="zh-CN" sz="2600" dirty="0" err="1"/>
              <a:t>val</a:t>
            </a:r>
            <a:r>
              <a:rPr lang="en-US" altLang="zh-CN" sz="2600" dirty="0"/>
              <a:t>() </a:t>
            </a:r>
            <a:r>
              <a:rPr lang="zh-CN" altLang="en-US" sz="2600" dirty="0"/>
              <a:t>方法改变表单内可用 </a:t>
            </a:r>
            <a:r>
              <a:rPr lang="en-US" altLang="zh-CN" sz="2600" dirty="0"/>
              <a:t>&lt;input&gt; </a:t>
            </a:r>
            <a:r>
              <a:rPr lang="zh-CN" altLang="en-US" sz="2600" dirty="0"/>
              <a:t>元素的值</a:t>
            </a:r>
          </a:p>
          <a:p>
            <a:r>
              <a:rPr lang="zh-CN" altLang="en-US" sz="2600" dirty="0"/>
              <a:t>利用 </a:t>
            </a:r>
            <a:r>
              <a:rPr lang="en-US" altLang="zh-CN" sz="2600" dirty="0" err="1"/>
              <a:t>jQuery</a:t>
            </a:r>
            <a:r>
              <a:rPr lang="en-US" altLang="zh-CN" sz="2600" dirty="0"/>
              <a:t> </a:t>
            </a:r>
            <a:r>
              <a:rPr lang="zh-CN" altLang="en-US" sz="2600" dirty="0"/>
              <a:t>对象的 </a:t>
            </a:r>
            <a:r>
              <a:rPr lang="en-US" altLang="zh-CN" sz="2600" dirty="0" err="1"/>
              <a:t>val</a:t>
            </a:r>
            <a:r>
              <a:rPr lang="en-US" altLang="zh-CN" sz="2600" dirty="0"/>
              <a:t>() </a:t>
            </a:r>
            <a:r>
              <a:rPr lang="zh-CN" altLang="en-US" sz="2600" dirty="0"/>
              <a:t>方法改变表单内不可用 </a:t>
            </a:r>
            <a:r>
              <a:rPr lang="en-US" altLang="zh-CN" sz="2600" dirty="0"/>
              <a:t>&lt;input&gt; </a:t>
            </a:r>
            <a:r>
              <a:rPr lang="zh-CN" altLang="en-US" sz="2600" dirty="0"/>
              <a:t>元素的值</a:t>
            </a:r>
          </a:p>
          <a:p>
            <a:r>
              <a:rPr lang="zh-CN" altLang="en-US" sz="2600" dirty="0"/>
              <a:t>利用 </a:t>
            </a:r>
            <a:r>
              <a:rPr lang="en-US" altLang="zh-CN" sz="2600" dirty="0" err="1"/>
              <a:t>jQuery</a:t>
            </a:r>
            <a:r>
              <a:rPr lang="en-US" altLang="zh-CN" sz="2600" dirty="0"/>
              <a:t> </a:t>
            </a:r>
            <a:r>
              <a:rPr lang="zh-CN" altLang="en-US" sz="2600" dirty="0"/>
              <a:t>对象的 </a:t>
            </a:r>
            <a:r>
              <a:rPr lang="en-US" altLang="zh-CN" sz="2600" dirty="0"/>
              <a:t>length </a:t>
            </a:r>
            <a:r>
              <a:rPr lang="zh-CN" altLang="en-US" sz="2600" dirty="0"/>
              <a:t>属性获取多选框选中的个数</a:t>
            </a:r>
          </a:p>
          <a:p>
            <a:r>
              <a:rPr lang="zh-CN" altLang="en-US" sz="2600" dirty="0"/>
              <a:t>利用 </a:t>
            </a:r>
            <a:r>
              <a:rPr lang="en-US" altLang="zh-CN" sz="2600" dirty="0" err="1"/>
              <a:t>jQuery</a:t>
            </a:r>
            <a:r>
              <a:rPr lang="en-US" altLang="zh-CN" sz="2600" dirty="0"/>
              <a:t> </a:t>
            </a:r>
            <a:r>
              <a:rPr lang="zh-CN" altLang="en-US" sz="2600" dirty="0"/>
              <a:t>对象的 </a:t>
            </a:r>
            <a:r>
              <a:rPr lang="en-US" altLang="zh-CN" sz="2600" dirty="0"/>
              <a:t>text() </a:t>
            </a:r>
            <a:r>
              <a:rPr lang="zh-CN" altLang="en-US" sz="2600" dirty="0"/>
              <a:t>方法获取下拉框选中的内容</a:t>
            </a:r>
          </a:p>
        </p:txBody>
      </p:sp>
    </p:spTree>
    <p:extLst>
      <p:ext uri="{BB962C8B-B14F-4D97-AF65-F5344CB8AC3E}">
        <p14:creationId xmlns:p14="http://schemas.microsoft.com/office/powerpoint/2010/main" val="217996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699536"/>
            <a:ext cx="8229600" cy="857256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表单选择器</a:t>
            </a:r>
          </a:p>
        </p:txBody>
      </p:sp>
      <p:pic>
        <p:nvPicPr>
          <p:cNvPr id="7372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852067"/>
            <a:ext cx="4292600" cy="43132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263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43042" y="699536"/>
            <a:ext cx="8229600" cy="857256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练习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571612"/>
            <a:ext cx="7696200" cy="4098925"/>
          </a:xfrm>
        </p:spPr>
        <p:txBody>
          <a:bodyPr/>
          <a:lstStyle/>
          <a:p>
            <a:r>
              <a:rPr lang="en-US" altLang="zh-CN" sz="2600" dirty="0"/>
              <a:t>1. </a:t>
            </a:r>
            <a:r>
              <a:rPr lang="zh-CN" altLang="en-US" sz="2600" dirty="0"/>
              <a:t>给网页中所有的 </a:t>
            </a:r>
            <a:r>
              <a:rPr lang="en-US" altLang="zh-CN" sz="2600" dirty="0"/>
              <a:t>&lt;p&gt; </a:t>
            </a:r>
            <a:r>
              <a:rPr lang="zh-CN" altLang="en-US" sz="2600" dirty="0"/>
              <a:t>元素添加 </a:t>
            </a:r>
            <a:r>
              <a:rPr lang="en-US" altLang="zh-CN" sz="2600" dirty="0" err="1"/>
              <a:t>onclick</a:t>
            </a:r>
            <a:r>
              <a:rPr lang="en-US" altLang="zh-CN" sz="2600" dirty="0"/>
              <a:t> </a:t>
            </a:r>
            <a:r>
              <a:rPr lang="zh-CN" altLang="en-US" sz="2600" dirty="0"/>
              <a:t>事件</a:t>
            </a:r>
          </a:p>
          <a:p>
            <a:endParaRPr lang="zh-CN" altLang="en-US" sz="2600" dirty="0"/>
          </a:p>
          <a:p>
            <a:endParaRPr lang="zh-CN" altLang="en-US" sz="2600" dirty="0"/>
          </a:p>
          <a:p>
            <a:endParaRPr lang="zh-CN" altLang="en-US" sz="2600" dirty="0"/>
          </a:p>
          <a:p>
            <a:r>
              <a:rPr lang="en-US" altLang="zh-CN" sz="2600" dirty="0"/>
              <a:t>2. </a:t>
            </a:r>
            <a:r>
              <a:rPr lang="zh-CN" altLang="en-US" sz="2600" dirty="0"/>
              <a:t>是一个特定的表格隔行变色</a:t>
            </a:r>
          </a:p>
          <a:p>
            <a:r>
              <a:rPr lang="en-US" altLang="zh-CN" sz="2600" dirty="0"/>
              <a:t>3. </a:t>
            </a:r>
            <a:r>
              <a:rPr lang="zh-CN" altLang="en-US" sz="2600" dirty="0"/>
              <a:t>对多选框进行操作</a:t>
            </a:r>
            <a:r>
              <a:rPr lang="en-US" altLang="zh-CN" sz="2600" dirty="0"/>
              <a:t>, </a:t>
            </a:r>
            <a:r>
              <a:rPr lang="zh-CN" altLang="en-US" sz="2600" dirty="0"/>
              <a:t>输出选中的多选框的个数</a:t>
            </a:r>
          </a:p>
        </p:txBody>
      </p:sp>
      <p:pic>
        <p:nvPicPr>
          <p:cNvPr id="7454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6297" y="2114537"/>
            <a:ext cx="2486025" cy="1362075"/>
          </a:xfrm>
          <a:prstGeom prst="rect">
            <a:avLst/>
          </a:prstGeom>
          <a:noFill/>
        </p:spPr>
      </p:pic>
      <p:pic>
        <p:nvPicPr>
          <p:cNvPr id="7454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9272" y="2617774"/>
            <a:ext cx="1047750" cy="1333500"/>
          </a:xfrm>
          <a:prstGeom prst="rect">
            <a:avLst/>
          </a:prstGeom>
          <a:noFill/>
        </p:spPr>
      </p:pic>
      <p:pic>
        <p:nvPicPr>
          <p:cNvPr id="7454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8197" y="4613262"/>
            <a:ext cx="4286250" cy="1657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81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99536"/>
            <a:ext cx="8229600" cy="857256"/>
          </a:xfrm>
        </p:spPr>
        <p:txBody>
          <a:bodyPr/>
          <a:lstStyle/>
          <a:p>
            <a:r>
              <a:rPr lang="en-US" altLang="zh-CN" sz="4000" b="1" i="1" dirty="0" err="1">
                <a:latin typeface="新宋体" pitchFamily="49" charset="-122"/>
                <a:ea typeface="新宋体" pitchFamily="49" charset="-122"/>
              </a:rPr>
              <a:t>jQuery</a:t>
            </a:r>
            <a:r>
              <a:rPr lang="en-US" altLang="zh-CN" sz="4000" b="1" i="1" dirty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中的 </a:t>
            </a:r>
            <a:r>
              <a:rPr lang="en-US" altLang="zh-CN" sz="4000" b="1" i="1" dirty="0">
                <a:latin typeface="新宋体" pitchFamily="49" charset="-122"/>
                <a:ea typeface="新宋体" pitchFamily="49" charset="-122"/>
              </a:rPr>
              <a:t>DOM </a:t>
            </a:r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操作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643050"/>
            <a:ext cx="8072494" cy="4657725"/>
          </a:xfrm>
        </p:spPr>
        <p:txBody>
          <a:bodyPr/>
          <a:lstStyle/>
          <a:p>
            <a:r>
              <a:rPr lang="en-US" altLang="zh-CN" sz="2500" dirty="0"/>
              <a:t>DOM(Document Object Model—</a:t>
            </a:r>
            <a:r>
              <a:rPr lang="zh-CN" altLang="en-US" sz="2500" dirty="0"/>
              <a:t>文档对象模型</a:t>
            </a:r>
            <a:r>
              <a:rPr lang="en-US" altLang="zh-CN" sz="2500" dirty="0"/>
              <a:t>)</a:t>
            </a:r>
            <a:r>
              <a:rPr lang="zh-CN" altLang="en-US" sz="2500" dirty="0"/>
              <a:t>：一种与浏览器</a:t>
            </a:r>
            <a:r>
              <a:rPr lang="en-US" altLang="zh-CN" sz="2500" dirty="0"/>
              <a:t>, </a:t>
            </a:r>
            <a:r>
              <a:rPr lang="zh-CN" altLang="en-US" sz="2500" dirty="0"/>
              <a:t>平台</a:t>
            </a:r>
            <a:r>
              <a:rPr lang="en-US" altLang="zh-CN" sz="2500" dirty="0"/>
              <a:t>, </a:t>
            </a:r>
            <a:r>
              <a:rPr lang="zh-CN" altLang="en-US" sz="2500" dirty="0"/>
              <a:t>语言无关的接口</a:t>
            </a:r>
            <a:r>
              <a:rPr lang="en-US" altLang="zh-CN" sz="2500" dirty="0"/>
              <a:t>, </a:t>
            </a:r>
            <a:r>
              <a:rPr lang="zh-CN" altLang="en-US" sz="2500" dirty="0"/>
              <a:t>使用该接口可以轻松地访问页面中所有的标准组件</a:t>
            </a:r>
          </a:p>
          <a:p>
            <a:r>
              <a:rPr lang="en-US" altLang="zh-CN" sz="2500" dirty="0"/>
              <a:t>DOM </a:t>
            </a:r>
            <a:r>
              <a:rPr lang="zh-CN" altLang="en-US" sz="2500" dirty="0"/>
              <a:t>操作的分类</a:t>
            </a:r>
            <a:r>
              <a:rPr lang="en-US" altLang="zh-CN" sz="2500" dirty="0"/>
              <a:t>:</a:t>
            </a:r>
          </a:p>
          <a:p>
            <a:pPr lvl="1"/>
            <a:r>
              <a:rPr lang="en-US" altLang="zh-CN" sz="2100" dirty="0"/>
              <a:t>DOM Core: DOM Core </a:t>
            </a:r>
            <a:r>
              <a:rPr lang="zh-CN" altLang="en-US" sz="2100" dirty="0"/>
              <a:t>并不专属于 </a:t>
            </a:r>
            <a:r>
              <a:rPr lang="en-US" altLang="zh-CN" sz="2100" dirty="0"/>
              <a:t>JavaScript, </a:t>
            </a:r>
            <a:r>
              <a:rPr lang="zh-CN" altLang="en-US" sz="2100" dirty="0"/>
              <a:t>任何一种支持 </a:t>
            </a:r>
            <a:r>
              <a:rPr lang="en-US" altLang="zh-CN" sz="2100" dirty="0"/>
              <a:t>DOM </a:t>
            </a:r>
            <a:r>
              <a:rPr lang="zh-CN" altLang="en-US" sz="2100" dirty="0"/>
              <a:t>的程序设计语言都可以使用它</a:t>
            </a:r>
            <a:r>
              <a:rPr lang="en-US" altLang="zh-CN" sz="2100" dirty="0"/>
              <a:t>. </a:t>
            </a:r>
            <a:r>
              <a:rPr lang="zh-CN" altLang="en-US" sz="2100" dirty="0"/>
              <a:t>它的用途并非仅限于处理网页</a:t>
            </a:r>
            <a:r>
              <a:rPr lang="en-US" altLang="zh-CN" sz="2100" dirty="0"/>
              <a:t>, </a:t>
            </a:r>
            <a:r>
              <a:rPr lang="zh-CN" altLang="en-US" sz="2100" dirty="0"/>
              <a:t>也可以用来处理任何一种是用标记语言编写出来的文档</a:t>
            </a:r>
            <a:r>
              <a:rPr lang="en-US" altLang="zh-CN" sz="2100" dirty="0"/>
              <a:t>, </a:t>
            </a:r>
            <a:r>
              <a:rPr lang="zh-CN" altLang="en-US" sz="2100" dirty="0"/>
              <a:t>例如</a:t>
            </a:r>
            <a:r>
              <a:rPr lang="en-US" altLang="zh-CN" sz="2100" dirty="0"/>
              <a:t>: XML</a:t>
            </a:r>
          </a:p>
          <a:p>
            <a:pPr lvl="1"/>
            <a:r>
              <a:rPr lang="en-US" altLang="zh-CN" sz="2100" dirty="0"/>
              <a:t>HTML DOM: </a:t>
            </a:r>
            <a:r>
              <a:rPr lang="zh-CN" altLang="en-US" sz="2100" dirty="0"/>
              <a:t>使用 </a:t>
            </a:r>
            <a:r>
              <a:rPr lang="en-US" altLang="zh-CN" sz="2100" dirty="0"/>
              <a:t>JavaScript </a:t>
            </a:r>
            <a:r>
              <a:rPr lang="zh-CN" altLang="en-US" sz="2100" dirty="0"/>
              <a:t>和 </a:t>
            </a:r>
            <a:r>
              <a:rPr lang="en-US" altLang="zh-CN" sz="2100" dirty="0"/>
              <a:t>DOM </a:t>
            </a:r>
            <a:r>
              <a:rPr lang="zh-CN" altLang="en-US" sz="2100" dirty="0"/>
              <a:t>为 </a:t>
            </a:r>
            <a:r>
              <a:rPr lang="en-US" altLang="zh-CN" sz="2100" dirty="0"/>
              <a:t>HTML </a:t>
            </a:r>
            <a:r>
              <a:rPr lang="zh-CN" altLang="en-US" sz="2100" dirty="0"/>
              <a:t>文件编写脚本时</a:t>
            </a:r>
            <a:r>
              <a:rPr lang="en-US" altLang="zh-CN" sz="2100" dirty="0"/>
              <a:t>,</a:t>
            </a:r>
            <a:r>
              <a:rPr lang="zh-CN" altLang="en-US" sz="2100" dirty="0"/>
              <a:t>　有许多专属于 </a:t>
            </a:r>
            <a:r>
              <a:rPr lang="en-US" altLang="zh-CN" sz="2100" dirty="0"/>
              <a:t>HTML-DOM </a:t>
            </a:r>
            <a:r>
              <a:rPr lang="zh-CN" altLang="en-US" sz="2100" dirty="0"/>
              <a:t>的属性</a:t>
            </a:r>
          </a:p>
          <a:p>
            <a:pPr lvl="1"/>
            <a:r>
              <a:rPr lang="en-US" altLang="zh-CN" sz="2100" dirty="0"/>
              <a:t>CSS-DOM:</a:t>
            </a:r>
            <a:r>
              <a:rPr lang="zh-CN" altLang="en-US" sz="2100" dirty="0"/>
              <a:t>针对于 </a:t>
            </a:r>
            <a:r>
              <a:rPr lang="en-US" altLang="zh-CN" sz="2100" dirty="0"/>
              <a:t>CSS </a:t>
            </a:r>
            <a:r>
              <a:rPr lang="zh-CN" altLang="en-US" sz="2100" dirty="0"/>
              <a:t>操作</a:t>
            </a:r>
            <a:r>
              <a:rPr lang="en-US" altLang="zh-CN" sz="2100" dirty="0"/>
              <a:t>, </a:t>
            </a:r>
            <a:r>
              <a:rPr lang="zh-CN" altLang="en-US" sz="2100" dirty="0"/>
              <a:t>在 </a:t>
            </a:r>
            <a:r>
              <a:rPr lang="en-US" altLang="zh-CN" sz="2100" dirty="0"/>
              <a:t>JavaScript </a:t>
            </a:r>
            <a:r>
              <a:rPr lang="zh-CN" altLang="en-US" sz="2100" dirty="0"/>
              <a:t>中</a:t>
            </a:r>
            <a:r>
              <a:rPr lang="en-US" altLang="zh-CN" sz="2100" dirty="0"/>
              <a:t>, CSS-DOM </a:t>
            </a:r>
            <a:r>
              <a:rPr lang="zh-CN" altLang="en-US" sz="2100" dirty="0"/>
              <a:t>主要用于获取和设置 </a:t>
            </a:r>
            <a:r>
              <a:rPr lang="en-US" altLang="zh-CN" sz="2100" dirty="0"/>
              <a:t>style </a:t>
            </a:r>
            <a:r>
              <a:rPr lang="zh-CN" altLang="en-US" sz="2100" dirty="0"/>
              <a:t>对象的各种属性</a:t>
            </a:r>
          </a:p>
        </p:txBody>
      </p:sp>
    </p:spTree>
    <p:extLst>
      <p:ext uri="{BB962C8B-B14F-4D97-AF65-F5344CB8AC3E}">
        <p14:creationId xmlns:p14="http://schemas.microsoft.com/office/powerpoint/2010/main" val="177935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99536"/>
            <a:ext cx="8229600" cy="857256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查找节点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643050"/>
            <a:ext cx="8072494" cy="4098925"/>
          </a:xfrm>
        </p:spPr>
        <p:txBody>
          <a:bodyPr/>
          <a:lstStyle/>
          <a:p>
            <a:r>
              <a:rPr lang="zh-CN" altLang="en-US" sz="2800" dirty="0"/>
              <a:t>查找节点</a:t>
            </a:r>
            <a:r>
              <a:rPr lang="en-US" altLang="zh-CN" sz="2800" dirty="0"/>
              <a:t>: </a:t>
            </a:r>
          </a:p>
          <a:p>
            <a:pPr lvl="1"/>
            <a:r>
              <a:rPr lang="zh-CN" altLang="en-US" sz="2400" dirty="0"/>
              <a:t>查找属性节点</a:t>
            </a:r>
            <a:r>
              <a:rPr lang="en-US" altLang="zh-CN" sz="2400" dirty="0"/>
              <a:t>: </a:t>
            </a:r>
            <a:r>
              <a:rPr lang="zh-CN" altLang="en-US" sz="2400" dirty="0"/>
              <a:t>通过 </a:t>
            </a:r>
            <a:r>
              <a:rPr lang="en-US" altLang="zh-CN" sz="2400" dirty="0" err="1"/>
              <a:t>jQuery</a:t>
            </a:r>
            <a:r>
              <a:rPr lang="en-US" altLang="zh-CN" sz="2400" dirty="0"/>
              <a:t> </a:t>
            </a:r>
            <a:r>
              <a:rPr lang="zh-CN" altLang="en-US" sz="2400" dirty="0"/>
              <a:t>选择器完成</a:t>
            </a:r>
            <a:r>
              <a:rPr lang="en-US" altLang="zh-CN" sz="2400" dirty="0"/>
              <a:t>.</a:t>
            </a:r>
          </a:p>
          <a:p>
            <a:pPr lvl="1"/>
            <a:r>
              <a:rPr lang="zh-CN" altLang="en-US" sz="2400" dirty="0"/>
              <a:t>操作</a:t>
            </a:r>
            <a:r>
              <a:rPr lang="zh-CN" altLang="en-US" sz="2400" dirty="0" smtClean="0"/>
              <a:t>属性</a:t>
            </a:r>
            <a:r>
              <a:rPr lang="zh-CN" altLang="en-US" sz="2400" dirty="0"/>
              <a:t>节点</a:t>
            </a:r>
            <a:r>
              <a:rPr lang="en-US" altLang="zh-CN" sz="2400" dirty="0"/>
              <a:t>: </a:t>
            </a:r>
            <a:r>
              <a:rPr lang="zh-CN" altLang="en-US" sz="2400" dirty="0"/>
              <a:t>查找到所需要的元素之后</a:t>
            </a:r>
            <a:r>
              <a:rPr lang="en-US" altLang="zh-CN" sz="2400" dirty="0"/>
              <a:t>, </a:t>
            </a:r>
            <a:r>
              <a:rPr lang="zh-CN" altLang="en-US" sz="2400" dirty="0"/>
              <a:t>可以调用 </a:t>
            </a:r>
            <a:r>
              <a:rPr lang="en-US" altLang="zh-CN" sz="2400" b="1" dirty="0" err="1">
                <a:solidFill>
                  <a:srgbClr val="0000FF"/>
                </a:solidFill>
              </a:rPr>
              <a:t>jQuery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</a:rPr>
              <a:t>对象</a:t>
            </a:r>
            <a:r>
              <a:rPr lang="zh-CN" altLang="en-US" sz="2400" dirty="0"/>
              <a:t>的 </a:t>
            </a:r>
            <a:r>
              <a:rPr lang="en-US" altLang="zh-CN" sz="2400" dirty="0" err="1"/>
              <a:t>attr</a:t>
            </a:r>
            <a:r>
              <a:rPr lang="en-US" altLang="zh-CN" sz="2400" dirty="0"/>
              <a:t>() </a:t>
            </a:r>
            <a:r>
              <a:rPr lang="zh-CN" altLang="en-US" sz="2400" dirty="0"/>
              <a:t>方法来获取它的各种属性</a:t>
            </a:r>
            <a:r>
              <a:rPr lang="zh-CN" altLang="en-US" sz="2400" dirty="0" smtClean="0"/>
              <a:t>值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操作文本节点：通过 </a:t>
            </a:r>
            <a:r>
              <a:rPr lang="en-US" altLang="zh-CN" sz="2400" dirty="0" smtClean="0"/>
              <a:t>text() </a:t>
            </a:r>
            <a:r>
              <a:rPr lang="zh-CN" altLang="en-US" sz="2400" smtClean="0"/>
              <a:t>方法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490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699536"/>
            <a:ext cx="8229600" cy="857256"/>
          </a:xfrm>
        </p:spPr>
        <p:txBody>
          <a:bodyPr/>
          <a:lstStyle/>
          <a:p>
            <a:r>
              <a:rPr lang="en-US" altLang="zh-CN" sz="4000" b="1" i="1" dirty="0" err="1">
                <a:latin typeface="新宋体" pitchFamily="49" charset="-122"/>
                <a:ea typeface="新宋体" pitchFamily="49" charset="-122"/>
              </a:rPr>
              <a:t>jQuery</a:t>
            </a:r>
            <a:r>
              <a:rPr lang="en-US" altLang="zh-CN" sz="4000" b="1" i="1" dirty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简介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90" y="1643050"/>
            <a:ext cx="8429652" cy="4953000"/>
          </a:xfrm>
        </p:spPr>
        <p:txBody>
          <a:bodyPr/>
          <a:lstStyle/>
          <a:p>
            <a:r>
              <a:rPr lang="en-US" altLang="zh-CN" sz="2600" dirty="0" err="1"/>
              <a:t>jQuery</a:t>
            </a:r>
            <a:r>
              <a:rPr lang="en-US" altLang="zh-CN" sz="2600" dirty="0"/>
              <a:t> </a:t>
            </a:r>
            <a:r>
              <a:rPr lang="zh-CN" altLang="en-US" sz="2600" dirty="0"/>
              <a:t>是继 </a:t>
            </a:r>
            <a:r>
              <a:rPr lang="en-US" altLang="zh-CN" sz="2600" dirty="0"/>
              <a:t>Prototype </a:t>
            </a:r>
            <a:r>
              <a:rPr lang="zh-CN" altLang="en-US" sz="2600" dirty="0"/>
              <a:t>之后又一个优秀的 </a:t>
            </a:r>
            <a:r>
              <a:rPr lang="en-US" altLang="zh-CN" sz="2600" dirty="0"/>
              <a:t>JavaScript </a:t>
            </a:r>
            <a:r>
              <a:rPr lang="zh-CN" altLang="en-US" sz="2600" dirty="0"/>
              <a:t>库</a:t>
            </a:r>
          </a:p>
          <a:p>
            <a:r>
              <a:rPr lang="en-US" altLang="zh-CN" sz="2600" dirty="0" err="1"/>
              <a:t>jQuery</a:t>
            </a:r>
            <a:r>
              <a:rPr lang="en-US" altLang="zh-CN" sz="2600" dirty="0"/>
              <a:t> </a:t>
            </a:r>
            <a:r>
              <a:rPr lang="zh-CN" altLang="en-US" sz="2600" dirty="0"/>
              <a:t>理念</a:t>
            </a:r>
            <a:r>
              <a:rPr lang="en-US" altLang="zh-CN" sz="2600" dirty="0"/>
              <a:t>: </a:t>
            </a:r>
            <a:r>
              <a:rPr lang="zh-CN" altLang="en-US" sz="2600" b="1" dirty="0">
                <a:solidFill>
                  <a:srgbClr val="0000FF"/>
                </a:solidFill>
              </a:rPr>
              <a:t>写得少</a:t>
            </a:r>
            <a:r>
              <a:rPr lang="en-US" altLang="zh-CN" sz="2600" b="1" dirty="0">
                <a:solidFill>
                  <a:srgbClr val="0000FF"/>
                </a:solidFill>
              </a:rPr>
              <a:t>, </a:t>
            </a:r>
            <a:r>
              <a:rPr lang="zh-CN" altLang="en-US" sz="2600" b="1" dirty="0">
                <a:solidFill>
                  <a:srgbClr val="0000FF"/>
                </a:solidFill>
              </a:rPr>
              <a:t>做得多</a:t>
            </a:r>
            <a:r>
              <a:rPr lang="en-US" altLang="zh-CN" sz="2600" dirty="0"/>
              <a:t>. </a:t>
            </a:r>
            <a:r>
              <a:rPr lang="zh-CN" altLang="en-US" sz="2600" dirty="0"/>
              <a:t>优势如下</a:t>
            </a:r>
            <a:r>
              <a:rPr lang="en-US" altLang="zh-CN" sz="2600" dirty="0"/>
              <a:t>:</a:t>
            </a:r>
          </a:p>
          <a:p>
            <a:pPr lvl="1"/>
            <a:r>
              <a:rPr lang="zh-CN" altLang="en-US" sz="2200" dirty="0"/>
              <a:t>轻量级</a:t>
            </a:r>
          </a:p>
          <a:p>
            <a:pPr lvl="1"/>
            <a:r>
              <a:rPr lang="zh-CN" altLang="en-US" sz="2200" dirty="0"/>
              <a:t>强大的选择器</a:t>
            </a:r>
          </a:p>
          <a:p>
            <a:pPr lvl="1"/>
            <a:r>
              <a:rPr lang="zh-CN" altLang="en-US" sz="2200" dirty="0"/>
              <a:t>出色的 </a:t>
            </a:r>
            <a:r>
              <a:rPr lang="en-US" altLang="zh-CN" sz="2200" dirty="0"/>
              <a:t>DOM </a:t>
            </a:r>
            <a:r>
              <a:rPr lang="zh-CN" altLang="en-US" sz="2200" dirty="0"/>
              <a:t>操作的封装</a:t>
            </a:r>
          </a:p>
          <a:p>
            <a:pPr lvl="1"/>
            <a:r>
              <a:rPr lang="zh-CN" altLang="en-US" sz="2200" dirty="0"/>
              <a:t>可靠的事件处理机制</a:t>
            </a:r>
          </a:p>
          <a:p>
            <a:pPr lvl="1"/>
            <a:r>
              <a:rPr lang="zh-CN" altLang="en-US" sz="2200" dirty="0"/>
              <a:t>完善的 </a:t>
            </a:r>
            <a:r>
              <a:rPr lang="en-US" altLang="zh-CN" sz="2200" dirty="0"/>
              <a:t>Ajax</a:t>
            </a:r>
          </a:p>
          <a:p>
            <a:pPr lvl="1"/>
            <a:r>
              <a:rPr lang="zh-CN" altLang="en-US" sz="2200" dirty="0"/>
              <a:t>出色的浏览器兼容性</a:t>
            </a:r>
          </a:p>
          <a:p>
            <a:pPr lvl="1"/>
            <a:r>
              <a:rPr lang="zh-CN" altLang="en-US" sz="2200" dirty="0"/>
              <a:t>链式操作方式</a:t>
            </a:r>
          </a:p>
          <a:p>
            <a:pPr lvl="1"/>
            <a:r>
              <a:rPr lang="en-US" altLang="zh-CN" sz="22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7691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27528"/>
            <a:ext cx="8229600" cy="857256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创建节点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643050"/>
            <a:ext cx="8286808" cy="471490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创建节点</a:t>
            </a:r>
            <a:r>
              <a:rPr lang="en-US" altLang="zh-CN" sz="2400" dirty="0"/>
              <a:t>: </a:t>
            </a:r>
            <a:r>
              <a:rPr lang="zh-CN" altLang="en-US" sz="2400" dirty="0"/>
              <a:t>使用 </a:t>
            </a:r>
            <a:r>
              <a:rPr lang="en-US" altLang="zh-CN" sz="2400" dirty="0" err="1"/>
              <a:t>jQuery</a:t>
            </a:r>
            <a:r>
              <a:rPr lang="en-US" altLang="zh-CN" sz="2400" dirty="0"/>
              <a:t> </a:t>
            </a:r>
            <a:r>
              <a:rPr lang="zh-CN" altLang="en-US" sz="2400" dirty="0"/>
              <a:t>的工厂函数 </a:t>
            </a:r>
            <a:r>
              <a:rPr lang="en-US" altLang="zh-CN" sz="2400" dirty="0"/>
              <a:t>$(): </a:t>
            </a:r>
            <a:r>
              <a:rPr lang="en-US" altLang="zh-CN" sz="2400" b="1" dirty="0">
                <a:solidFill>
                  <a:srgbClr val="0000FF"/>
                </a:solidFill>
              </a:rPr>
              <a:t>$(html)</a:t>
            </a:r>
            <a:r>
              <a:rPr lang="en-US" altLang="zh-CN" sz="2400" dirty="0"/>
              <a:t>; </a:t>
            </a:r>
            <a:r>
              <a:rPr lang="zh-CN" altLang="en-US" sz="2400" dirty="0"/>
              <a:t>会根据传入的 </a:t>
            </a:r>
            <a:r>
              <a:rPr lang="en-US" altLang="zh-CN" sz="2400" dirty="0"/>
              <a:t>html </a:t>
            </a:r>
            <a:r>
              <a:rPr lang="zh-CN" altLang="en-US" sz="2400" dirty="0"/>
              <a:t>标记字符串创建一个 </a:t>
            </a:r>
            <a:r>
              <a:rPr lang="en-US" altLang="zh-CN" sz="2400" dirty="0"/>
              <a:t>DOM </a:t>
            </a:r>
            <a:r>
              <a:rPr lang="zh-CN" altLang="en-US" sz="2400" dirty="0"/>
              <a:t>对象</a:t>
            </a:r>
            <a:r>
              <a:rPr lang="en-US" altLang="zh-CN" sz="2400" dirty="0"/>
              <a:t>, </a:t>
            </a:r>
            <a:r>
              <a:rPr lang="zh-CN" altLang="en-US" sz="2400" dirty="0"/>
              <a:t>并把这个 </a:t>
            </a:r>
            <a:r>
              <a:rPr lang="en-US" altLang="zh-CN" sz="2400" dirty="0"/>
              <a:t>DOM </a:t>
            </a:r>
            <a:r>
              <a:rPr lang="zh-CN" altLang="en-US" sz="2400" dirty="0"/>
              <a:t>对象包装成一个 </a:t>
            </a:r>
            <a:r>
              <a:rPr lang="en-US" altLang="zh-CN" sz="2400" b="1" dirty="0" err="1">
                <a:solidFill>
                  <a:srgbClr val="FF0000"/>
                </a:solidFill>
              </a:rPr>
              <a:t>jQuery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对象</a:t>
            </a:r>
            <a:r>
              <a:rPr lang="zh-CN" altLang="en-US" sz="2400" dirty="0"/>
              <a:t>返回</a:t>
            </a:r>
            <a:r>
              <a:rPr lang="en-US" altLang="zh-CN" sz="2400" dirty="0"/>
              <a:t>.</a:t>
            </a:r>
          </a:p>
          <a:p>
            <a:r>
              <a:rPr lang="zh-CN" altLang="en-US" sz="2400" dirty="0"/>
              <a:t>注意</a:t>
            </a:r>
            <a:r>
              <a:rPr lang="en-US" altLang="zh-CN" sz="2400" dirty="0"/>
              <a:t>: </a:t>
            </a:r>
          </a:p>
          <a:p>
            <a:pPr lvl="1"/>
            <a:r>
              <a:rPr lang="zh-CN" altLang="en-US" sz="2000" b="1" dirty="0">
                <a:solidFill>
                  <a:srgbClr val="0000FF"/>
                </a:solidFill>
              </a:rPr>
              <a:t>动态创建的新元素节点不会被自动添加到文档</a:t>
            </a:r>
            <a:r>
              <a:rPr lang="zh-CN" altLang="en-US" sz="2000" dirty="0"/>
              <a:t>中</a:t>
            </a:r>
            <a:r>
              <a:rPr lang="en-US" altLang="zh-CN" sz="2000" dirty="0"/>
              <a:t>, </a:t>
            </a:r>
            <a:r>
              <a:rPr lang="zh-CN" altLang="en-US" sz="2000" dirty="0"/>
              <a:t>而是需要使用其他方法将其插入到文档中</a:t>
            </a:r>
            <a:r>
              <a:rPr lang="en-US" altLang="zh-CN" sz="2000" dirty="0"/>
              <a:t>; </a:t>
            </a:r>
          </a:p>
          <a:p>
            <a:pPr lvl="1"/>
            <a:r>
              <a:rPr lang="zh-CN" altLang="en-US" sz="2000" dirty="0"/>
              <a:t>当创建单个元素时</a:t>
            </a:r>
            <a:r>
              <a:rPr lang="en-US" altLang="zh-CN" sz="2000" dirty="0"/>
              <a:t>, </a:t>
            </a:r>
            <a:r>
              <a:rPr lang="zh-CN" altLang="en-US" sz="2000" dirty="0"/>
              <a:t>需</a:t>
            </a:r>
            <a:r>
              <a:rPr lang="zh-CN" altLang="en-US" sz="2000" b="1" dirty="0">
                <a:solidFill>
                  <a:srgbClr val="0000FF"/>
                </a:solidFill>
              </a:rPr>
              <a:t>注意闭合标签和使用标准的 </a:t>
            </a:r>
            <a:r>
              <a:rPr lang="en-US" altLang="zh-CN" sz="2000" b="1" dirty="0">
                <a:solidFill>
                  <a:srgbClr val="0000FF"/>
                </a:solidFill>
              </a:rPr>
              <a:t>XHTML </a:t>
            </a:r>
            <a:r>
              <a:rPr lang="zh-CN" altLang="en-US" sz="2000" b="1" dirty="0">
                <a:solidFill>
                  <a:srgbClr val="0000FF"/>
                </a:solidFill>
              </a:rPr>
              <a:t>格式</a:t>
            </a:r>
            <a:r>
              <a:rPr lang="en-US" altLang="zh-CN" sz="2000" dirty="0"/>
              <a:t>. </a:t>
            </a:r>
            <a:r>
              <a:rPr lang="zh-CN" altLang="en-US" sz="2000" dirty="0"/>
              <a:t>例如创建一个</a:t>
            </a:r>
            <a:r>
              <a:rPr lang="en-US" altLang="zh-CN" sz="2000" dirty="0"/>
              <a:t>&lt;p&gt;</a:t>
            </a:r>
            <a:r>
              <a:rPr lang="zh-CN" altLang="en-US" sz="2000" dirty="0"/>
              <a:t>元素</a:t>
            </a:r>
            <a:r>
              <a:rPr lang="en-US" altLang="zh-CN" sz="2000" dirty="0"/>
              <a:t>, </a:t>
            </a:r>
            <a:r>
              <a:rPr lang="zh-CN" altLang="en-US" sz="2000" dirty="0"/>
              <a:t>可以使用 </a:t>
            </a:r>
            <a:r>
              <a:rPr lang="en-US" altLang="zh-CN" sz="2000" dirty="0"/>
              <a:t>$(“&lt;p/&gt;”) </a:t>
            </a:r>
            <a:r>
              <a:rPr lang="zh-CN" altLang="en-US" sz="2000" dirty="0"/>
              <a:t>或 </a:t>
            </a:r>
            <a:r>
              <a:rPr lang="en-US" altLang="zh-CN" sz="2000" dirty="0"/>
              <a:t>$(“</a:t>
            </a:r>
            <a:r>
              <a:rPr lang="en-US" altLang="zh-CN" sz="2000" b="1" dirty="0">
                <a:solidFill>
                  <a:srgbClr val="FF0000"/>
                </a:solidFill>
              </a:rPr>
              <a:t>&lt;p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&gt;&lt;/p&gt;</a:t>
            </a:r>
            <a:r>
              <a:rPr lang="en-US" altLang="zh-CN" sz="2000" dirty="0" smtClean="0"/>
              <a:t>”), </a:t>
            </a:r>
            <a:r>
              <a:rPr lang="zh-CN" altLang="en-US" sz="2000" dirty="0"/>
              <a:t>但不能使用 </a:t>
            </a:r>
            <a:r>
              <a:rPr lang="en-US" altLang="zh-CN" sz="2000" dirty="0"/>
              <a:t>$(“&lt;p&gt;”) </a:t>
            </a:r>
            <a:r>
              <a:rPr lang="zh-CN" altLang="en-US" sz="2000" dirty="0"/>
              <a:t>或 </a:t>
            </a:r>
            <a:r>
              <a:rPr lang="en-US" altLang="zh-CN" sz="2000" dirty="0"/>
              <a:t>$(“&lt;</a:t>
            </a:r>
            <a:r>
              <a:rPr lang="en-US" altLang="zh-CN" sz="2000" dirty="0">
                <a:solidFill>
                  <a:srgbClr val="FF0000"/>
                </a:solidFill>
              </a:rPr>
              <a:t>P</a:t>
            </a:r>
            <a:r>
              <a:rPr lang="en-US" altLang="zh-CN" sz="2000" dirty="0"/>
              <a:t>&gt;”)</a:t>
            </a:r>
          </a:p>
          <a:p>
            <a:r>
              <a:rPr lang="zh-CN" altLang="en-US" sz="2500" dirty="0"/>
              <a:t>创建文本节点就是在创建元素节点时直接把文本内容写出来</a:t>
            </a:r>
            <a:r>
              <a:rPr lang="en-US" altLang="zh-CN" sz="2500" dirty="0"/>
              <a:t>; </a:t>
            </a:r>
            <a:r>
              <a:rPr lang="zh-CN" altLang="en-US" sz="2500" dirty="0"/>
              <a:t>创建属性节点也是在创建元素节点时一起创建</a:t>
            </a:r>
          </a:p>
        </p:txBody>
      </p:sp>
    </p:spTree>
    <p:extLst>
      <p:ext uri="{BB962C8B-B14F-4D97-AF65-F5344CB8AC3E}">
        <p14:creationId xmlns:p14="http://schemas.microsoft.com/office/powerpoint/2010/main" val="3847697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3126" y="699536"/>
            <a:ext cx="8229600" cy="857256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插入节点</a:t>
            </a:r>
            <a:r>
              <a:rPr lang="en-US" altLang="zh-CN" sz="4000" b="1" i="1" dirty="0">
                <a:latin typeface="新宋体" pitchFamily="49" charset="-122"/>
                <a:ea typeface="新宋体" pitchFamily="49" charset="-122"/>
              </a:rPr>
              <a:t>(1)</a:t>
            </a:r>
          </a:p>
        </p:txBody>
      </p:sp>
      <p:sp>
        <p:nvSpPr>
          <p:cNvPr id="7465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14348" y="1785926"/>
            <a:ext cx="7696200" cy="4098925"/>
          </a:xfrm>
        </p:spPr>
        <p:txBody>
          <a:bodyPr/>
          <a:lstStyle/>
          <a:p>
            <a:r>
              <a:rPr lang="zh-CN" altLang="en-US" sz="2400" dirty="0"/>
              <a:t>动态创建 </a:t>
            </a:r>
            <a:r>
              <a:rPr lang="en-US" altLang="zh-CN" sz="2400" dirty="0"/>
              <a:t>HTML </a:t>
            </a:r>
            <a:r>
              <a:rPr lang="zh-CN" altLang="en-US" sz="2400" dirty="0"/>
              <a:t>元素并没有实际用处</a:t>
            </a:r>
            <a:r>
              <a:rPr lang="en-US" altLang="zh-CN" sz="2400" dirty="0"/>
              <a:t>, </a:t>
            </a:r>
            <a:r>
              <a:rPr lang="zh-CN" altLang="en-US" sz="2400" dirty="0"/>
              <a:t>还需要将新创建的节点插入到文档中</a:t>
            </a:r>
            <a:r>
              <a:rPr lang="en-US" altLang="zh-CN" sz="2400" dirty="0"/>
              <a:t>, </a:t>
            </a:r>
            <a:r>
              <a:rPr lang="zh-CN" altLang="en-US" sz="2400" dirty="0"/>
              <a:t>即成为文档中某个节点的子节点</a:t>
            </a:r>
          </a:p>
        </p:txBody>
      </p:sp>
      <p:pic>
        <p:nvPicPr>
          <p:cNvPr id="7465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857496"/>
            <a:ext cx="5689600" cy="1808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422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9536"/>
            <a:ext cx="8229600" cy="857256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插入节点</a:t>
            </a:r>
            <a:r>
              <a:rPr lang="en-US" altLang="zh-CN" sz="4000" b="1" i="1" dirty="0">
                <a:latin typeface="新宋体" pitchFamily="49" charset="-122"/>
                <a:ea typeface="新宋体" pitchFamily="49" charset="-122"/>
              </a:rPr>
              <a:t>(2)</a:t>
            </a: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3860800"/>
            <a:ext cx="7745440" cy="930275"/>
          </a:xfrm>
        </p:spPr>
        <p:txBody>
          <a:bodyPr/>
          <a:lstStyle/>
          <a:p>
            <a:r>
              <a:rPr lang="zh-CN" altLang="en-US" sz="2400" dirty="0"/>
              <a:t>以上方法不但能将新创建的 </a:t>
            </a:r>
            <a:r>
              <a:rPr lang="en-US" altLang="zh-CN" sz="2400" dirty="0"/>
              <a:t>DOM </a:t>
            </a:r>
            <a:r>
              <a:rPr lang="zh-CN" altLang="en-US" sz="2400" dirty="0"/>
              <a:t>元素插入到文档中</a:t>
            </a:r>
            <a:r>
              <a:rPr lang="en-US" altLang="zh-CN" sz="2400" dirty="0"/>
              <a:t>, </a:t>
            </a:r>
            <a:r>
              <a:rPr lang="zh-CN" altLang="en-US" sz="2400" dirty="0"/>
              <a:t>也</a:t>
            </a:r>
            <a:r>
              <a:rPr lang="zh-CN" altLang="en-US" sz="2400" b="1" dirty="0">
                <a:solidFill>
                  <a:srgbClr val="0000FF"/>
                </a:solidFill>
              </a:rPr>
              <a:t>能对原有的 </a:t>
            </a:r>
            <a:r>
              <a:rPr lang="en-US" altLang="zh-CN" sz="2400" b="1" dirty="0">
                <a:solidFill>
                  <a:srgbClr val="0000FF"/>
                </a:solidFill>
              </a:rPr>
              <a:t>DOM </a:t>
            </a:r>
            <a:r>
              <a:rPr lang="zh-CN" altLang="en-US" sz="2400" b="1" dirty="0">
                <a:solidFill>
                  <a:srgbClr val="0000FF"/>
                </a:solidFill>
              </a:rPr>
              <a:t>元素进行移动</a:t>
            </a:r>
            <a:r>
              <a:rPr lang="en-US" altLang="zh-CN" sz="2400" dirty="0"/>
              <a:t>.</a:t>
            </a:r>
          </a:p>
        </p:txBody>
      </p:sp>
      <p:pic>
        <p:nvPicPr>
          <p:cNvPr id="7475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14488"/>
            <a:ext cx="5761038" cy="18684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59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99536"/>
            <a:ext cx="8229600" cy="857256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删除节点</a:t>
            </a: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878013"/>
            <a:ext cx="8143932" cy="4098925"/>
          </a:xfrm>
        </p:spPr>
        <p:txBody>
          <a:bodyPr/>
          <a:lstStyle/>
          <a:p>
            <a:r>
              <a:rPr lang="en-US" altLang="zh-CN" sz="2600" dirty="0"/>
              <a:t>remove(): </a:t>
            </a:r>
            <a:r>
              <a:rPr lang="zh-CN" altLang="en-US" sz="2600" dirty="0"/>
              <a:t>从 </a:t>
            </a:r>
            <a:r>
              <a:rPr lang="en-US" altLang="zh-CN" sz="2600" dirty="0"/>
              <a:t>DOM </a:t>
            </a:r>
            <a:r>
              <a:rPr lang="zh-CN" altLang="en-US" sz="2600" dirty="0"/>
              <a:t>中删除所有匹配的元素</a:t>
            </a:r>
            <a:r>
              <a:rPr lang="en-US" altLang="zh-CN" sz="2600" dirty="0"/>
              <a:t>, </a:t>
            </a:r>
            <a:r>
              <a:rPr lang="zh-CN" altLang="en-US" sz="2600" dirty="0"/>
              <a:t>传入的参数用于根据 </a:t>
            </a:r>
            <a:r>
              <a:rPr lang="en-US" altLang="zh-CN" sz="2600" dirty="0" err="1"/>
              <a:t>jQuery</a:t>
            </a:r>
            <a:r>
              <a:rPr lang="en-US" altLang="zh-CN" sz="2600" dirty="0"/>
              <a:t> </a:t>
            </a:r>
            <a:r>
              <a:rPr lang="zh-CN" altLang="en-US" sz="2600" dirty="0"/>
              <a:t>表达式来筛选元素</a:t>
            </a:r>
            <a:r>
              <a:rPr lang="en-US" altLang="zh-CN" sz="2600" dirty="0"/>
              <a:t>. </a:t>
            </a:r>
            <a:r>
              <a:rPr lang="zh-CN" altLang="en-US" sz="2600" dirty="0"/>
              <a:t>当某个节点用 </a:t>
            </a:r>
            <a:r>
              <a:rPr lang="en-US" altLang="zh-CN" sz="2600" dirty="0"/>
              <a:t>remove() </a:t>
            </a:r>
            <a:r>
              <a:rPr lang="zh-CN" altLang="en-US" sz="2600" dirty="0"/>
              <a:t>方法删除后</a:t>
            </a:r>
            <a:r>
              <a:rPr lang="en-US" altLang="zh-CN" sz="2600" dirty="0"/>
              <a:t>, </a:t>
            </a:r>
            <a:r>
              <a:rPr lang="zh-CN" altLang="en-US" sz="2600" dirty="0"/>
              <a:t>该节点所包含的所有后代节点将被同时删除</a:t>
            </a:r>
            <a:r>
              <a:rPr lang="en-US" altLang="zh-CN" sz="2600" dirty="0"/>
              <a:t>. </a:t>
            </a:r>
            <a:r>
              <a:rPr lang="zh-CN" altLang="en-US" sz="2600" dirty="0"/>
              <a:t>这个方法的返回值是一个指向已被删除的节点的引用</a:t>
            </a:r>
            <a:r>
              <a:rPr lang="en-US" altLang="zh-CN" sz="2600" dirty="0"/>
              <a:t>.</a:t>
            </a:r>
          </a:p>
          <a:p>
            <a:r>
              <a:rPr lang="en-US" altLang="zh-CN" sz="2600" dirty="0"/>
              <a:t>empty(): </a:t>
            </a:r>
            <a:r>
              <a:rPr lang="zh-CN" altLang="en-US" sz="2600" dirty="0"/>
              <a:t>清空节点 </a:t>
            </a:r>
            <a:r>
              <a:rPr lang="en-US" altLang="zh-CN" sz="2600" dirty="0"/>
              <a:t>– </a:t>
            </a:r>
            <a:r>
              <a:rPr lang="zh-CN" altLang="en-US" sz="2600" dirty="0"/>
              <a:t>清空元素中的所有后代节点</a:t>
            </a:r>
            <a:r>
              <a:rPr lang="en-US" altLang="zh-CN" sz="2600" dirty="0"/>
              <a:t>(</a:t>
            </a:r>
            <a:r>
              <a:rPr lang="zh-CN" altLang="en-US" sz="2600" dirty="0"/>
              <a:t>不包含属性节点</a:t>
            </a:r>
            <a:r>
              <a:rPr lang="en-US" altLang="zh-CN" sz="2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9953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92696"/>
            <a:ext cx="8229600" cy="857256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复制节点</a:t>
            </a:r>
          </a:p>
        </p:txBody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714488"/>
            <a:ext cx="8143932" cy="2066925"/>
          </a:xfrm>
        </p:spPr>
        <p:txBody>
          <a:bodyPr/>
          <a:lstStyle/>
          <a:p>
            <a:r>
              <a:rPr lang="en-US" altLang="zh-CN" sz="2600" dirty="0"/>
              <a:t>clone(): </a:t>
            </a:r>
            <a:r>
              <a:rPr lang="zh-CN" altLang="en-US" sz="2600" dirty="0">
                <a:solidFill>
                  <a:srgbClr val="000000"/>
                </a:solidFill>
              </a:rPr>
              <a:t>克隆匹配的 </a:t>
            </a:r>
            <a:r>
              <a:rPr lang="en-US" altLang="zh-CN" sz="2600" dirty="0">
                <a:solidFill>
                  <a:srgbClr val="000000"/>
                </a:solidFill>
              </a:rPr>
              <a:t>DOM </a:t>
            </a:r>
            <a:r>
              <a:rPr lang="zh-CN" altLang="en-US" sz="2600" dirty="0">
                <a:solidFill>
                  <a:srgbClr val="000000"/>
                </a:solidFill>
              </a:rPr>
              <a:t>元素</a:t>
            </a:r>
            <a:r>
              <a:rPr lang="en-US" altLang="zh-CN" sz="2600" dirty="0">
                <a:solidFill>
                  <a:srgbClr val="000000"/>
                </a:solidFill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</a:rPr>
              <a:t>返回值为克隆后的副本</a:t>
            </a:r>
            <a:r>
              <a:rPr lang="en-US" altLang="zh-CN" sz="2600" dirty="0">
                <a:solidFill>
                  <a:srgbClr val="000000"/>
                </a:solidFill>
              </a:rPr>
              <a:t>. </a:t>
            </a:r>
            <a:r>
              <a:rPr lang="zh-CN" altLang="en-US" sz="2600" dirty="0">
                <a:solidFill>
                  <a:srgbClr val="000000"/>
                </a:solidFill>
              </a:rPr>
              <a:t>但此时复制的新节点不具有任何行为</a:t>
            </a:r>
            <a:r>
              <a:rPr lang="en-US" altLang="zh-CN" sz="2600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zh-CN" sz="2600" dirty="0">
                <a:solidFill>
                  <a:srgbClr val="000000"/>
                </a:solidFill>
              </a:rPr>
              <a:t>clone(true): </a:t>
            </a:r>
            <a:r>
              <a:rPr lang="zh-CN" altLang="en-US" sz="2600" dirty="0">
                <a:solidFill>
                  <a:srgbClr val="000000"/>
                </a:solidFill>
              </a:rPr>
              <a:t>复制元素的同时也复制元素中的的事件</a:t>
            </a:r>
            <a:r>
              <a:rPr lang="zh-CN" alt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6765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699536"/>
            <a:ext cx="8229600" cy="857256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替换节点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714489"/>
            <a:ext cx="8072494" cy="2643206"/>
          </a:xfrm>
        </p:spPr>
        <p:txBody>
          <a:bodyPr/>
          <a:lstStyle/>
          <a:p>
            <a:r>
              <a:rPr lang="en-US" altLang="zh-CN" sz="2600" dirty="0" err="1"/>
              <a:t>replaceWith</a:t>
            </a:r>
            <a:r>
              <a:rPr lang="en-US" altLang="zh-CN" sz="2600" dirty="0"/>
              <a:t>(): </a:t>
            </a:r>
            <a:r>
              <a:rPr lang="zh-CN" altLang="en-US" sz="2600" dirty="0"/>
              <a:t>将所有匹配的元素都替换为指定的 </a:t>
            </a:r>
            <a:r>
              <a:rPr lang="en-US" altLang="zh-CN" sz="2600" dirty="0"/>
              <a:t>HTML </a:t>
            </a:r>
            <a:r>
              <a:rPr lang="zh-CN" altLang="en-US" sz="2600" dirty="0"/>
              <a:t>或 </a:t>
            </a:r>
            <a:r>
              <a:rPr lang="en-US" altLang="zh-CN" sz="2600" dirty="0"/>
              <a:t>DOM </a:t>
            </a:r>
            <a:r>
              <a:rPr lang="zh-CN" altLang="en-US" sz="2600" dirty="0"/>
              <a:t>元素</a:t>
            </a:r>
          </a:p>
          <a:p>
            <a:r>
              <a:rPr lang="en-US" altLang="zh-CN" sz="2600" dirty="0" err="1"/>
              <a:t>replaceAll</a:t>
            </a:r>
            <a:r>
              <a:rPr lang="en-US" altLang="zh-CN" sz="2600" dirty="0"/>
              <a:t>(): </a:t>
            </a:r>
            <a:r>
              <a:rPr lang="zh-CN" altLang="en-US" sz="2600" dirty="0"/>
              <a:t>颠倒了的 </a:t>
            </a:r>
            <a:r>
              <a:rPr lang="en-US" altLang="zh-CN" sz="2600" dirty="0" err="1"/>
              <a:t>replaceWith</a:t>
            </a:r>
            <a:r>
              <a:rPr lang="en-US" altLang="zh-CN" sz="2600" dirty="0"/>
              <a:t>() </a:t>
            </a:r>
            <a:r>
              <a:rPr lang="zh-CN" altLang="en-US" sz="2600" dirty="0"/>
              <a:t>方法</a:t>
            </a:r>
            <a:r>
              <a:rPr lang="en-US" altLang="zh-CN" sz="2600" dirty="0"/>
              <a:t>.</a:t>
            </a:r>
          </a:p>
          <a:p>
            <a:r>
              <a:rPr lang="zh-CN" altLang="en-US" sz="2600" dirty="0"/>
              <a:t>注意</a:t>
            </a:r>
            <a:r>
              <a:rPr lang="en-US" altLang="zh-CN" sz="2600" dirty="0"/>
              <a:t>: </a:t>
            </a:r>
            <a:r>
              <a:rPr lang="zh-CN" altLang="en-US" sz="2600" dirty="0"/>
              <a:t>若在替换之前</a:t>
            </a:r>
            <a:r>
              <a:rPr lang="en-US" altLang="zh-CN" sz="2600" dirty="0"/>
              <a:t>, </a:t>
            </a:r>
            <a:r>
              <a:rPr lang="zh-CN" altLang="en-US" sz="2600" dirty="0"/>
              <a:t>已经在元素上绑定了事件</a:t>
            </a:r>
            <a:r>
              <a:rPr lang="en-US" altLang="zh-CN" sz="2600" dirty="0"/>
              <a:t>, </a:t>
            </a:r>
            <a:r>
              <a:rPr lang="zh-CN" altLang="en-US" sz="2600" dirty="0"/>
              <a:t>替换后原先绑定的事件会与原先的元素一起消失</a:t>
            </a:r>
          </a:p>
        </p:txBody>
      </p:sp>
    </p:spTree>
    <p:extLst>
      <p:ext uri="{BB962C8B-B14F-4D97-AF65-F5344CB8AC3E}">
        <p14:creationId xmlns:p14="http://schemas.microsoft.com/office/powerpoint/2010/main" val="1796538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99536"/>
            <a:ext cx="8229600" cy="857256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包裹节点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643050"/>
            <a:ext cx="8001056" cy="4098925"/>
          </a:xfrm>
        </p:spPr>
        <p:txBody>
          <a:bodyPr/>
          <a:lstStyle/>
          <a:p>
            <a:r>
              <a:rPr lang="en-US" altLang="zh-CN" sz="2600" dirty="0"/>
              <a:t>wrap(): </a:t>
            </a:r>
            <a:r>
              <a:rPr lang="zh-CN" altLang="en-US" sz="2600" dirty="0"/>
              <a:t>将指定节点用其他标记包裹起来</a:t>
            </a:r>
            <a:r>
              <a:rPr lang="en-US" altLang="zh-CN" sz="2600" dirty="0"/>
              <a:t>. </a:t>
            </a:r>
            <a:r>
              <a:rPr lang="zh-CN" altLang="en-US" sz="2600" dirty="0"/>
              <a:t>该方法对于需要在文档中插入额外的结构化标记非常有用</a:t>
            </a:r>
            <a:r>
              <a:rPr lang="en-US" altLang="zh-CN" sz="2600" dirty="0"/>
              <a:t>, </a:t>
            </a:r>
            <a:r>
              <a:rPr lang="zh-CN" altLang="en-US" sz="2600" dirty="0"/>
              <a:t>而且不会破坏原始文档的语义</a:t>
            </a:r>
            <a:r>
              <a:rPr lang="en-US" altLang="zh-CN" sz="2600" dirty="0"/>
              <a:t>.</a:t>
            </a:r>
          </a:p>
          <a:p>
            <a:r>
              <a:rPr lang="en-US" altLang="zh-CN" sz="2600" dirty="0" err="1"/>
              <a:t>wrapAll</a:t>
            </a:r>
            <a:r>
              <a:rPr lang="en-US" altLang="zh-CN" sz="2600" dirty="0"/>
              <a:t>(): </a:t>
            </a:r>
            <a:r>
              <a:rPr lang="zh-CN" altLang="en-US" sz="2600" dirty="0"/>
              <a:t>将所有匹配的元素用一个元素来包裹</a:t>
            </a:r>
            <a:r>
              <a:rPr lang="en-US" altLang="zh-CN" sz="2600" dirty="0"/>
              <a:t>. </a:t>
            </a:r>
            <a:r>
              <a:rPr lang="zh-CN" altLang="en-US" sz="2600" dirty="0"/>
              <a:t>而 </a:t>
            </a:r>
            <a:r>
              <a:rPr lang="en-US" altLang="zh-CN" sz="2600" dirty="0"/>
              <a:t>wrap() </a:t>
            </a:r>
            <a:r>
              <a:rPr lang="zh-CN" altLang="en-US" sz="2600" dirty="0"/>
              <a:t>方法是将所有的元素进行单独包裹</a:t>
            </a:r>
            <a:r>
              <a:rPr lang="en-US" altLang="zh-CN" sz="2600" dirty="0"/>
              <a:t>.</a:t>
            </a:r>
          </a:p>
          <a:p>
            <a:r>
              <a:rPr lang="en-US" altLang="zh-CN" sz="2600" dirty="0" err="1"/>
              <a:t>wrapInner</a:t>
            </a:r>
            <a:r>
              <a:rPr lang="en-US" altLang="zh-CN" sz="2600" dirty="0"/>
              <a:t>(): </a:t>
            </a:r>
            <a:r>
              <a:rPr lang="zh-CN" altLang="en-US" sz="2600" dirty="0"/>
              <a:t>将每一个匹配的元素的</a:t>
            </a:r>
            <a:r>
              <a:rPr lang="zh-CN" altLang="en-US" sz="2600" b="1" dirty="0">
                <a:solidFill>
                  <a:srgbClr val="FF0000"/>
                </a:solidFill>
              </a:rPr>
              <a:t>子内容</a:t>
            </a:r>
            <a:r>
              <a:rPr lang="en-US" altLang="zh-CN" sz="2600" dirty="0"/>
              <a:t>(</a:t>
            </a:r>
            <a:r>
              <a:rPr lang="zh-CN" altLang="en-US" sz="2600" dirty="0"/>
              <a:t>包括文本节点</a:t>
            </a:r>
            <a:r>
              <a:rPr lang="en-US" altLang="zh-CN" sz="2600" dirty="0"/>
              <a:t>)</a:t>
            </a:r>
            <a:r>
              <a:rPr lang="zh-CN" altLang="en-US" sz="2600" dirty="0"/>
              <a:t>用其他结构化标记包裹起来</a:t>
            </a:r>
            <a:r>
              <a:rPr lang="en-US" altLang="zh-CN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0036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699536"/>
            <a:ext cx="8229600" cy="857256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属性操作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643050"/>
            <a:ext cx="8001056" cy="4098925"/>
          </a:xfrm>
        </p:spPr>
        <p:txBody>
          <a:bodyPr/>
          <a:lstStyle/>
          <a:p>
            <a:r>
              <a:rPr lang="en-US" altLang="zh-CN" sz="2800" dirty="0" err="1"/>
              <a:t>attr</a:t>
            </a:r>
            <a:r>
              <a:rPr lang="en-US" altLang="zh-CN" sz="2800" dirty="0"/>
              <a:t>(): </a:t>
            </a:r>
            <a:r>
              <a:rPr lang="zh-CN" altLang="en-US" sz="2800" dirty="0"/>
              <a:t>获取属性和设置属性</a:t>
            </a:r>
          </a:p>
          <a:p>
            <a:pPr lvl="1"/>
            <a:r>
              <a:rPr lang="zh-CN" altLang="en-US" sz="2400" dirty="0"/>
              <a:t>当为该方法传递一个参数时</a:t>
            </a:r>
            <a:r>
              <a:rPr lang="en-US" altLang="zh-CN" sz="2400" dirty="0"/>
              <a:t>, </a:t>
            </a:r>
            <a:r>
              <a:rPr lang="zh-CN" altLang="en-US" sz="2400" dirty="0"/>
              <a:t>即为某元素的获取指定属性</a:t>
            </a:r>
          </a:p>
          <a:p>
            <a:pPr lvl="1"/>
            <a:r>
              <a:rPr lang="zh-CN" altLang="en-US" sz="2400" dirty="0"/>
              <a:t>当为该方法传递两个参数时</a:t>
            </a:r>
            <a:r>
              <a:rPr lang="en-US" altLang="zh-CN" sz="2400" dirty="0"/>
              <a:t>, </a:t>
            </a:r>
            <a:r>
              <a:rPr lang="zh-CN" altLang="en-US" sz="2400" dirty="0"/>
              <a:t>即为某元素设置指定属性的值</a:t>
            </a:r>
          </a:p>
          <a:p>
            <a:r>
              <a:rPr lang="en-US" altLang="zh-CN" sz="2900" dirty="0" err="1"/>
              <a:t>jQuery</a:t>
            </a:r>
            <a:r>
              <a:rPr lang="en-US" altLang="zh-CN" sz="2900" dirty="0"/>
              <a:t> </a:t>
            </a:r>
            <a:r>
              <a:rPr lang="zh-CN" altLang="en-US" sz="2900" dirty="0"/>
              <a:t>中有很多方法都是一个函数实现获取和设置</a:t>
            </a:r>
            <a:r>
              <a:rPr lang="en-US" altLang="zh-CN" sz="2900" dirty="0"/>
              <a:t>. </a:t>
            </a:r>
            <a:r>
              <a:rPr lang="zh-CN" altLang="en-US" sz="2900" dirty="0"/>
              <a:t>如</a:t>
            </a:r>
            <a:r>
              <a:rPr lang="en-US" altLang="zh-CN" sz="2900" dirty="0"/>
              <a:t>: </a:t>
            </a:r>
            <a:r>
              <a:rPr lang="en-US" altLang="zh-CN" sz="2900" dirty="0" err="1"/>
              <a:t>attr</a:t>
            </a:r>
            <a:r>
              <a:rPr lang="en-US" altLang="zh-CN" sz="2900" dirty="0"/>
              <a:t>(), html(), text(), </a:t>
            </a:r>
            <a:r>
              <a:rPr lang="en-US" altLang="zh-CN" sz="2900" dirty="0" err="1"/>
              <a:t>val</a:t>
            </a:r>
            <a:r>
              <a:rPr lang="en-US" altLang="zh-CN" sz="2900" dirty="0"/>
              <a:t>(), height(), width(), </a:t>
            </a:r>
            <a:r>
              <a:rPr lang="en-US" altLang="zh-CN" sz="2900" dirty="0" err="1"/>
              <a:t>css</a:t>
            </a:r>
            <a:r>
              <a:rPr lang="en-US" altLang="zh-CN" sz="2900" dirty="0"/>
              <a:t>() </a:t>
            </a:r>
            <a:r>
              <a:rPr lang="zh-CN" altLang="en-US" sz="2900" dirty="0"/>
              <a:t>等</a:t>
            </a:r>
            <a:r>
              <a:rPr lang="en-US" altLang="zh-CN" sz="2900" dirty="0"/>
              <a:t>.</a:t>
            </a:r>
          </a:p>
          <a:p>
            <a:r>
              <a:rPr lang="en-US" altLang="zh-CN" sz="2900" dirty="0" err="1"/>
              <a:t>removeAttr</a:t>
            </a:r>
            <a:r>
              <a:rPr lang="en-US" altLang="zh-CN" sz="2900" dirty="0"/>
              <a:t>(): </a:t>
            </a:r>
            <a:r>
              <a:rPr lang="zh-CN" altLang="en-US" sz="2900" dirty="0"/>
              <a:t>删除指定元素的指定属性</a:t>
            </a:r>
          </a:p>
        </p:txBody>
      </p:sp>
    </p:spTree>
    <p:extLst>
      <p:ext uri="{BB962C8B-B14F-4D97-AF65-F5344CB8AC3E}">
        <p14:creationId xmlns:p14="http://schemas.microsoft.com/office/powerpoint/2010/main" val="499300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99536"/>
            <a:ext cx="8229600" cy="857256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设置和获取 </a:t>
            </a:r>
            <a:r>
              <a:rPr lang="en-US" altLang="zh-CN" sz="4000" b="1" i="1" dirty="0">
                <a:latin typeface="新宋体" pitchFamily="49" charset="-122"/>
                <a:ea typeface="新宋体" pitchFamily="49" charset="-122"/>
              </a:rPr>
              <a:t>HTML, </a:t>
            </a:r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文本和值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785926"/>
            <a:ext cx="8143932" cy="4098925"/>
          </a:xfrm>
        </p:spPr>
        <p:txBody>
          <a:bodyPr/>
          <a:lstStyle/>
          <a:p>
            <a:r>
              <a:rPr lang="zh-CN" altLang="en-US" sz="2500" dirty="0"/>
              <a:t>读取和设置某个元素中的 </a:t>
            </a:r>
            <a:r>
              <a:rPr lang="en-US" altLang="zh-CN" sz="2500" b="1" dirty="0">
                <a:solidFill>
                  <a:srgbClr val="FF0000"/>
                </a:solidFill>
              </a:rPr>
              <a:t>HTML </a:t>
            </a:r>
            <a:r>
              <a:rPr lang="zh-CN" altLang="en-US" sz="2500" b="1" dirty="0">
                <a:solidFill>
                  <a:srgbClr val="FF0000"/>
                </a:solidFill>
              </a:rPr>
              <a:t>内容</a:t>
            </a:r>
            <a:r>
              <a:rPr lang="en-US" altLang="zh-CN" sz="2500" dirty="0"/>
              <a:t>: html() . </a:t>
            </a:r>
            <a:r>
              <a:rPr lang="zh-CN" altLang="en-US" sz="2500" dirty="0"/>
              <a:t>该方法可以用于 </a:t>
            </a:r>
            <a:r>
              <a:rPr lang="en-US" altLang="zh-CN" sz="2500" dirty="0"/>
              <a:t>XHTML, </a:t>
            </a:r>
            <a:r>
              <a:rPr lang="zh-CN" altLang="en-US" sz="2500" dirty="0"/>
              <a:t>但不能用于 </a:t>
            </a:r>
            <a:r>
              <a:rPr lang="en-US" altLang="zh-CN" sz="2500" dirty="0"/>
              <a:t>XML </a:t>
            </a:r>
            <a:r>
              <a:rPr lang="zh-CN" altLang="en-US" sz="2500" dirty="0"/>
              <a:t>文档</a:t>
            </a:r>
          </a:p>
          <a:p>
            <a:r>
              <a:rPr lang="zh-CN" altLang="en-US" sz="2500" dirty="0"/>
              <a:t>读取和设置某个元素中的</a:t>
            </a:r>
            <a:r>
              <a:rPr lang="zh-CN" altLang="en-US" sz="2500" b="1" dirty="0">
                <a:solidFill>
                  <a:srgbClr val="FF0000"/>
                </a:solidFill>
              </a:rPr>
              <a:t>文本内容</a:t>
            </a:r>
            <a:r>
              <a:rPr lang="en-US" altLang="zh-CN" sz="2500" dirty="0"/>
              <a:t>: text(). </a:t>
            </a:r>
            <a:r>
              <a:rPr lang="zh-CN" altLang="en-US" sz="2500" dirty="0"/>
              <a:t>该方法既可以用于 </a:t>
            </a:r>
            <a:r>
              <a:rPr lang="en-US" altLang="zh-CN" sz="2500" dirty="0"/>
              <a:t>XHTML </a:t>
            </a:r>
            <a:r>
              <a:rPr lang="zh-CN" altLang="en-US" sz="2500" dirty="0"/>
              <a:t>也可以用于 </a:t>
            </a:r>
            <a:r>
              <a:rPr lang="en-US" altLang="zh-CN" sz="2500" dirty="0"/>
              <a:t>XML </a:t>
            </a:r>
            <a:r>
              <a:rPr lang="zh-CN" altLang="en-US" sz="2500" dirty="0"/>
              <a:t>文档</a:t>
            </a:r>
            <a:r>
              <a:rPr lang="en-US" altLang="zh-CN" sz="2500" dirty="0"/>
              <a:t>.</a:t>
            </a:r>
          </a:p>
          <a:p>
            <a:r>
              <a:rPr lang="zh-CN" altLang="en-US" sz="2500" dirty="0"/>
              <a:t>读取和设置某个元素中的值</a:t>
            </a:r>
            <a:r>
              <a:rPr lang="en-US" altLang="zh-CN" sz="2500" dirty="0"/>
              <a:t>: </a:t>
            </a:r>
            <a:r>
              <a:rPr lang="en-US" altLang="zh-CN" sz="2500" dirty="0" err="1"/>
              <a:t>val</a:t>
            </a:r>
            <a:r>
              <a:rPr lang="en-US" altLang="zh-CN" sz="2500" dirty="0"/>
              <a:t>() --- </a:t>
            </a:r>
            <a:r>
              <a:rPr lang="zh-CN" altLang="en-US" sz="2500" dirty="0"/>
              <a:t>该方法类似 </a:t>
            </a:r>
            <a:r>
              <a:rPr lang="en-US" altLang="zh-CN" sz="2500" dirty="0"/>
              <a:t>JavaScript </a:t>
            </a:r>
            <a:r>
              <a:rPr lang="zh-CN" altLang="en-US" sz="2500" dirty="0"/>
              <a:t>中的 </a:t>
            </a:r>
            <a:r>
              <a:rPr lang="en-US" altLang="zh-CN" sz="2500" dirty="0"/>
              <a:t>value </a:t>
            </a:r>
            <a:r>
              <a:rPr lang="zh-CN" altLang="en-US" sz="2500" dirty="0"/>
              <a:t>属性</a:t>
            </a:r>
            <a:r>
              <a:rPr lang="en-US" altLang="zh-CN" sz="2500" dirty="0"/>
              <a:t>. </a:t>
            </a:r>
            <a:r>
              <a:rPr lang="zh-CN" altLang="en-US" sz="2500" dirty="0"/>
              <a:t>对于</a:t>
            </a:r>
            <a:r>
              <a:rPr lang="zh-CN" altLang="en-US" sz="2500" b="1" dirty="0">
                <a:solidFill>
                  <a:srgbClr val="FF0000"/>
                </a:solidFill>
              </a:rPr>
              <a:t>文本框</a:t>
            </a:r>
            <a:r>
              <a:rPr lang="en-US" altLang="zh-CN" sz="2500" b="1" dirty="0">
                <a:solidFill>
                  <a:srgbClr val="FF0000"/>
                </a:solidFill>
              </a:rPr>
              <a:t>, </a:t>
            </a:r>
            <a:r>
              <a:rPr lang="zh-CN" altLang="en-US" sz="2500" b="1" dirty="0">
                <a:solidFill>
                  <a:srgbClr val="FF0000"/>
                </a:solidFill>
              </a:rPr>
              <a:t>下拉列表框</a:t>
            </a:r>
            <a:r>
              <a:rPr lang="en-US" altLang="zh-CN" sz="2500" b="1" dirty="0">
                <a:solidFill>
                  <a:srgbClr val="FF0000"/>
                </a:solidFill>
              </a:rPr>
              <a:t>, </a:t>
            </a:r>
            <a:r>
              <a:rPr lang="zh-CN" altLang="en-US" sz="2500" b="1" dirty="0">
                <a:solidFill>
                  <a:srgbClr val="FF0000"/>
                </a:solidFill>
              </a:rPr>
              <a:t>单选框</a:t>
            </a:r>
            <a:r>
              <a:rPr lang="zh-CN" altLang="en-US" sz="2500" dirty="0"/>
              <a:t>该方法可返回元素的值</a:t>
            </a:r>
            <a:r>
              <a:rPr lang="en-US" altLang="zh-CN" sz="2500" dirty="0"/>
              <a:t>(</a:t>
            </a:r>
            <a:r>
              <a:rPr lang="zh-CN" altLang="en-US" sz="2500" b="1" dirty="0">
                <a:solidFill>
                  <a:srgbClr val="0000FF"/>
                </a:solidFill>
              </a:rPr>
              <a:t>多选框只能返回第一个值</a:t>
            </a:r>
            <a:r>
              <a:rPr lang="en-US" altLang="zh-CN" sz="2500" dirty="0"/>
              <a:t>).</a:t>
            </a:r>
            <a:r>
              <a:rPr lang="zh-CN" altLang="en-US" sz="2500" dirty="0"/>
              <a:t>如果为多选下拉列表框</a:t>
            </a:r>
            <a:r>
              <a:rPr lang="en-US" altLang="zh-CN" sz="2500" dirty="0"/>
              <a:t>, </a:t>
            </a:r>
            <a:r>
              <a:rPr lang="zh-CN" altLang="en-US" sz="2500" dirty="0"/>
              <a:t>则返回一个包含所有选择值的数组</a:t>
            </a:r>
          </a:p>
        </p:txBody>
      </p:sp>
    </p:spTree>
    <p:extLst>
      <p:ext uri="{BB962C8B-B14F-4D97-AF65-F5344CB8AC3E}">
        <p14:creationId xmlns:p14="http://schemas.microsoft.com/office/powerpoint/2010/main" val="23783259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99536"/>
            <a:ext cx="8229600" cy="857256"/>
          </a:xfrm>
        </p:spPr>
        <p:txBody>
          <a:bodyPr/>
          <a:lstStyle/>
          <a:p>
            <a:r>
              <a:rPr lang="en-US" altLang="zh-CN" sz="4000" b="1" i="1" dirty="0" err="1">
                <a:latin typeface="新宋体" pitchFamily="49" charset="-122"/>
                <a:ea typeface="新宋体" pitchFamily="49" charset="-122"/>
              </a:rPr>
              <a:t>val</a:t>
            </a:r>
            <a:r>
              <a:rPr lang="en-US" altLang="zh-CN" sz="4000" b="1" i="1" dirty="0">
                <a:latin typeface="新宋体" pitchFamily="49" charset="-122"/>
                <a:ea typeface="新宋体" pitchFamily="49" charset="-122"/>
              </a:rPr>
              <a:t>() </a:t>
            </a:r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方法的两个练习</a:t>
            </a:r>
          </a:p>
        </p:txBody>
      </p:sp>
      <p:pic>
        <p:nvPicPr>
          <p:cNvPr id="7557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964903"/>
            <a:ext cx="1728788" cy="749300"/>
          </a:xfrm>
          <a:prstGeom prst="rect">
            <a:avLst/>
          </a:prstGeom>
          <a:noFill/>
        </p:spPr>
      </p:pic>
      <p:sp>
        <p:nvSpPr>
          <p:cNvPr id="755717" name="Line 5"/>
          <p:cNvSpPr>
            <a:spLocks noChangeShapeType="1"/>
          </p:cNvSpPr>
          <p:nvPr/>
        </p:nvSpPr>
        <p:spPr bwMode="auto">
          <a:xfrm>
            <a:off x="2843213" y="2253828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7557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2838" y="1893466"/>
            <a:ext cx="1571625" cy="704850"/>
          </a:xfrm>
          <a:prstGeom prst="rect">
            <a:avLst/>
          </a:prstGeom>
          <a:noFill/>
        </p:spPr>
      </p:pic>
      <p:sp>
        <p:nvSpPr>
          <p:cNvPr id="755719" name="Line 7"/>
          <p:cNvSpPr>
            <a:spLocks noChangeShapeType="1"/>
          </p:cNvSpPr>
          <p:nvPr/>
        </p:nvSpPr>
        <p:spPr bwMode="auto">
          <a:xfrm>
            <a:off x="5364163" y="2253828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75572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7763" y="1893466"/>
            <a:ext cx="1728787" cy="749300"/>
          </a:xfrm>
          <a:prstGeom prst="rect">
            <a:avLst/>
          </a:prstGeom>
          <a:noFill/>
        </p:spPr>
      </p:pic>
      <p:sp>
        <p:nvSpPr>
          <p:cNvPr id="755721" name="Line 9"/>
          <p:cNvSpPr>
            <a:spLocks noChangeShapeType="1"/>
          </p:cNvSpPr>
          <p:nvPr/>
        </p:nvSpPr>
        <p:spPr bwMode="auto">
          <a:xfrm>
            <a:off x="4716463" y="2469728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5722" name="Line 10"/>
          <p:cNvSpPr>
            <a:spLocks noChangeShapeType="1"/>
          </p:cNvSpPr>
          <p:nvPr/>
        </p:nvSpPr>
        <p:spPr bwMode="auto">
          <a:xfrm>
            <a:off x="4716463" y="3045991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755723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00788" y="2828503"/>
            <a:ext cx="1571625" cy="733425"/>
          </a:xfrm>
          <a:prstGeom prst="rect">
            <a:avLst/>
          </a:prstGeom>
          <a:noFill/>
        </p:spPr>
      </p:pic>
      <p:sp>
        <p:nvSpPr>
          <p:cNvPr id="755724" name="Text Box 12"/>
          <p:cNvSpPr txBox="1">
            <a:spLocks noChangeArrowheads="1"/>
          </p:cNvSpPr>
          <p:nvPr/>
        </p:nvSpPr>
        <p:spPr bwMode="auto">
          <a:xfrm>
            <a:off x="2771775" y="1953791"/>
            <a:ext cx="720725" cy="582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400"/>
              <a:t>获得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400"/>
              <a:t>焦点</a:t>
            </a:r>
          </a:p>
        </p:txBody>
      </p:sp>
      <p:sp>
        <p:nvSpPr>
          <p:cNvPr id="755725" name="Text Box 13"/>
          <p:cNvSpPr txBox="1">
            <a:spLocks noChangeArrowheads="1"/>
          </p:cNvSpPr>
          <p:nvPr/>
        </p:nvSpPr>
        <p:spPr bwMode="auto">
          <a:xfrm>
            <a:off x="5292725" y="1964903"/>
            <a:ext cx="720725" cy="582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400"/>
              <a:t>没输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400"/>
              <a:t>入值</a:t>
            </a:r>
          </a:p>
        </p:txBody>
      </p:sp>
      <p:sp>
        <p:nvSpPr>
          <p:cNvPr id="755726" name="Text Box 14"/>
          <p:cNvSpPr txBox="1">
            <a:spLocks noChangeArrowheads="1"/>
          </p:cNvSpPr>
          <p:nvPr/>
        </p:nvSpPr>
        <p:spPr bwMode="auto">
          <a:xfrm>
            <a:off x="4705350" y="2695153"/>
            <a:ext cx="968375" cy="284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400"/>
              <a:t>输入值</a:t>
            </a:r>
          </a:p>
        </p:txBody>
      </p:sp>
      <p:sp>
        <p:nvSpPr>
          <p:cNvPr id="755727" name="Text Box 15"/>
          <p:cNvSpPr txBox="1">
            <a:spLocks noChangeArrowheads="1"/>
          </p:cNvSpPr>
          <p:nvPr/>
        </p:nvSpPr>
        <p:spPr bwMode="auto">
          <a:xfrm>
            <a:off x="611188" y="2904703"/>
            <a:ext cx="3889375" cy="284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400"/>
              <a:t>提示：可以借助表单元素的 </a:t>
            </a:r>
            <a:r>
              <a:rPr lang="en-US" altLang="zh-CN" sz="1400"/>
              <a:t>defaultValue </a:t>
            </a:r>
            <a:r>
              <a:rPr lang="zh-CN" altLang="en-US" sz="1400"/>
              <a:t>属性</a:t>
            </a:r>
          </a:p>
        </p:txBody>
      </p:sp>
      <p:sp>
        <p:nvSpPr>
          <p:cNvPr id="755728" name="Line 16"/>
          <p:cNvSpPr>
            <a:spLocks noChangeShapeType="1"/>
          </p:cNvSpPr>
          <p:nvPr/>
        </p:nvSpPr>
        <p:spPr bwMode="auto">
          <a:xfrm>
            <a:off x="184150" y="3693691"/>
            <a:ext cx="8791575" cy="0"/>
          </a:xfrm>
          <a:prstGeom prst="line">
            <a:avLst/>
          </a:prstGeom>
          <a:noFill/>
          <a:ln w="19050">
            <a:solidFill>
              <a:srgbClr val="97C7CD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755730" name="Picture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8313" y="3838153"/>
            <a:ext cx="5143500" cy="2543175"/>
          </a:xfrm>
          <a:prstGeom prst="rect">
            <a:avLst/>
          </a:prstGeom>
          <a:noFill/>
        </p:spPr>
      </p:pic>
      <p:sp>
        <p:nvSpPr>
          <p:cNvPr id="755731" name="Text Box 19"/>
          <p:cNvSpPr txBox="1">
            <a:spLocks noChangeArrowheads="1"/>
          </p:cNvSpPr>
          <p:nvPr/>
        </p:nvSpPr>
        <p:spPr bwMode="auto">
          <a:xfrm>
            <a:off x="5643570" y="4822424"/>
            <a:ext cx="316865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/>
              <a:t>提示：</a:t>
            </a:r>
            <a:r>
              <a:rPr lang="en-US" altLang="zh-CN" dirty="0" err="1"/>
              <a:t>js</a:t>
            </a:r>
            <a:r>
              <a:rPr lang="en-US" altLang="zh-CN" dirty="0"/>
              <a:t> </a:t>
            </a:r>
            <a:r>
              <a:rPr lang="zh-CN" altLang="en-US" dirty="0"/>
              <a:t>中数组的表示方法</a:t>
            </a:r>
            <a:r>
              <a:rPr lang="en-US" altLang="zh-CN" dirty="0"/>
              <a:t>[“1”, “2”]</a:t>
            </a:r>
          </a:p>
        </p:txBody>
      </p:sp>
    </p:spTree>
    <p:extLst>
      <p:ext uri="{BB962C8B-B14F-4D97-AF65-F5344CB8AC3E}">
        <p14:creationId xmlns:p14="http://schemas.microsoft.com/office/powerpoint/2010/main" val="25696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92696"/>
            <a:ext cx="8229600" cy="857256"/>
          </a:xfrm>
        </p:spPr>
        <p:txBody>
          <a:bodyPr/>
          <a:lstStyle/>
          <a:p>
            <a:r>
              <a:rPr lang="en-US" altLang="zh-CN" sz="4000" b="1" i="1" dirty="0" err="1">
                <a:latin typeface="新宋体" pitchFamily="49" charset="-122"/>
                <a:ea typeface="新宋体" pitchFamily="49" charset="-122"/>
              </a:rPr>
              <a:t>jQuery</a:t>
            </a:r>
            <a:r>
              <a:rPr lang="en-US" altLang="zh-CN" sz="4000" b="1" i="1" dirty="0">
                <a:latin typeface="新宋体" pitchFamily="49" charset="-122"/>
                <a:ea typeface="新宋体" pitchFamily="49" charset="-122"/>
              </a:rPr>
              <a:t>: </a:t>
            </a:r>
            <a:r>
              <a:rPr lang="en-US" altLang="zh-CN" sz="4000" b="1" i="1" dirty="0" err="1">
                <a:latin typeface="新宋体" pitchFamily="49" charset="-122"/>
                <a:ea typeface="新宋体" pitchFamily="49" charset="-122"/>
              </a:rPr>
              <a:t>HelloWorld</a:t>
            </a:r>
            <a:endParaRPr lang="en-US" altLang="zh-CN" sz="4000" b="1" i="1" dirty="0">
              <a:latin typeface="新宋体" pitchFamily="49" charset="-122"/>
              <a:ea typeface="新宋体" pitchFamily="49" charset="-122"/>
            </a:endParaRPr>
          </a:p>
        </p:txBody>
      </p:sp>
      <p:pic>
        <p:nvPicPr>
          <p:cNvPr id="71680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2133600"/>
            <a:ext cx="6840538" cy="1319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2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04961"/>
            <a:ext cx="7696200" cy="1439863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常用的遍历节点方法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878013"/>
            <a:ext cx="8215370" cy="3336937"/>
          </a:xfrm>
        </p:spPr>
        <p:txBody>
          <a:bodyPr/>
          <a:lstStyle/>
          <a:p>
            <a:r>
              <a:rPr lang="zh-CN" altLang="en-US" sz="2500" dirty="0"/>
              <a:t>取得匹配元素的</a:t>
            </a:r>
            <a:r>
              <a:rPr lang="zh-CN" altLang="en-US" sz="2500" b="1" dirty="0">
                <a:solidFill>
                  <a:srgbClr val="FF0000"/>
                </a:solidFill>
              </a:rPr>
              <a:t>所有子元素</a:t>
            </a:r>
            <a:r>
              <a:rPr lang="zh-CN" altLang="en-US" sz="2500" dirty="0"/>
              <a:t>组成的集合</a:t>
            </a:r>
            <a:r>
              <a:rPr lang="en-US" altLang="zh-CN" sz="2500" dirty="0"/>
              <a:t>: children(). </a:t>
            </a:r>
            <a:r>
              <a:rPr lang="zh-CN" altLang="en-US" sz="2500" dirty="0"/>
              <a:t>该方法只考虑子元素而不考虑任何后代元素</a:t>
            </a:r>
            <a:r>
              <a:rPr lang="en-US" altLang="zh-CN" sz="2500" dirty="0"/>
              <a:t>.</a:t>
            </a:r>
          </a:p>
          <a:p>
            <a:r>
              <a:rPr lang="zh-CN" altLang="en-US" sz="2500" dirty="0"/>
              <a:t>取得匹配元素</a:t>
            </a:r>
            <a:r>
              <a:rPr lang="zh-CN" altLang="en-US" sz="2500" b="1" dirty="0">
                <a:solidFill>
                  <a:srgbClr val="FF0000"/>
                </a:solidFill>
              </a:rPr>
              <a:t>后面紧邻的同辈元素的</a:t>
            </a:r>
            <a:r>
              <a:rPr lang="zh-CN" altLang="en-US" sz="2500" b="1" dirty="0">
                <a:solidFill>
                  <a:srgbClr val="0000FF"/>
                </a:solidFill>
              </a:rPr>
              <a:t>集合</a:t>
            </a:r>
            <a:r>
              <a:rPr lang="en-US" altLang="zh-CN" sz="2500" b="1" dirty="0">
                <a:solidFill>
                  <a:srgbClr val="0000FF"/>
                </a:solidFill>
              </a:rPr>
              <a:t>(</a:t>
            </a:r>
            <a:r>
              <a:rPr lang="zh-CN" altLang="en-US" sz="2500" dirty="0"/>
              <a:t>但集合中只有一个元素</a:t>
            </a:r>
            <a:r>
              <a:rPr lang="en-US" altLang="zh-CN" sz="2500" b="1" dirty="0">
                <a:solidFill>
                  <a:srgbClr val="0000FF"/>
                </a:solidFill>
              </a:rPr>
              <a:t>)</a:t>
            </a:r>
            <a:r>
              <a:rPr lang="en-US" altLang="zh-CN" sz="2500" dirty="0"/>
              <a:t>: next()</a:t>
            </a:r>
          </a:p>
          <a:p>
            <a:r>
              <a:rPr lang="zh-CN" altLang="en-US" sz="2500" dirty="0"/>
              <a:t>取得匹配元素</a:t>
            </a:r>
            <a:r>
              <a:rPr lang="zh-CN" altLang="en-US" sz="2500" b="1" dirty="0">
                <a:solidFill>
                  <a:srgbClr val="FF0000"/>
                </a:solidFill>
              </a:rPr>
              <a:t>前面紧邻的同辈元素的</a:t>
            </a:r>
            <a:r>
              <a:rPr lang="zh-CN" altLang="en-US" sz="2500" b="1" dirty="0">
                <a:solidFill>
                  <a:srgbClr val="0000FF"/>
                </a:solidFill>
              </a:rPr>
              <a:t>集合</a:t>
            </a:r>
            <a:r>
              <a:rPr lang="en-US" altLang="zh-CN" sz="2500" b="1" dirty="0">
                <a:solidFill>
                  <a:srgbClr val="0000FF"/>
                </a:solidFill>
              </a:rPr>
              <a:t>(</a:t>
            </a:r>
            <a:r>
              <a:rPr lang="zh-CN" altLang="en-US" sz="2500" dirty="0"/>
              <a:t>但集合中只有一个元素</a:t>
            </a:r>
            <a:r>
              <a:rPr lang="en-US" altLang="zh-CN" sz="2500" b="1" dirty="0">
                <a:solidFill>
                  <a:srgbClr val="0000FF"/>
                </a:solidFill>
              </a:rPr>
              <a:t>)</a:t>
            </a:r>
            <a:r>
              <a:rPr lang="en-US" altLang="zh-CN" sz="2500" dirty="0"/>
              <a:t>: </a:t>
            </a:r>
            <a:r>
              <a:rPr lang="en-US" altLang="zh-CN" sz="2500" dirty="0" err="1"/>
              <a:t>prev</a:t>
            </a:r>
            <a:r>
              <a:rPr lang="en-US" altLang="zh-CN" sz="2500" dirty="0"/>
              <a:t>()</a:t>
            </a:r>
          </a:p>
          <a:p>
            <a:r>
              <a:rPr lang="zh-CN" altLang="en-US" sz="2500" dirty="0"/>
              <a:t>取得匹配元素前后所有的同辈元素</a:t>
            </a:r>
            <a:r>
              <a:rPr lang="en-US" altLang="zh-CN" sz="2500" dirty="0"/>
              <a:t>: </a:t>
            </a:r>
            <a:r>
              <a:rPr lang="en-US" altLang="zh-CN" sz="2500" b="1" dirty="0">
                <a:solidFill>
                  <a:srgbClr val="FF0000"/>
                </a:solidFill>
              </a:rPr>
              <a:t>siblings()</a:t>
            </a:r>
          </a:p>
        </p:txBody>
      </p:sp>
    </p:spTree>
    <p:extLst>
      <p:ext uri="{BB962C8B-B14F-4D97-AF65-F5344CB8AC3E}">
        <p14:creationId xmlns:p14="http://schemas.microsoft.com/office/powerpoint/2010/main" val="283647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99536"/>
            <a:ext cx="8229600" cy="857256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样式操作</a:t>
            </a:r>
          </a:p>
        </p:txBody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714488"/>
            <a:ext cx="8143932" cy="4357717"/>
          </a:xfrm>
        </p:spPr>
        <p:txBody>
          <a:bodyPr/>
          <a:lstStyle/>
          <a:p>
            <a:r>
              <a:rPr lang="zh-CN" altLang="en-US" sz="2500" dirty="0"/>
              <a:t>获取 </a:t>
            </a:r>
            <a:r>
              <a:rPr lang="en-US" altLang="zh-CN" sz="2500" dirty="0"/>
              <a:t>class </a:t>
            </a:r>
            <a:r>
              <a:rPr lang="zh-CN" altLang="en-US" sz="2500" dirty="0"/>
              <a:t>和设置 </a:t>
            </a:r>
            <a:r>
              <a:rPr lang="en-US" altLang="zh-CN" sz="2500" dirty="0"/>
              <a:t>class : class </a:t>
            </a:r>
            <a:r>
              <a:rPr lang="zh-CN" altLang="en-US" sz="2500" dirty="0"/>
              <a:t>是元素的一个属性</a:t>
            </a:r>
            <a:r>
              <a:rPr lang="en-US" altLang="zh-CN" sz="2500" dirty="0"/>
              <a:t>, </a:t>
            </a:r>
            <a:r>
              <a:rPr lang="zh-CN" altLang="en-US" sz="2500" dirty="0"/>
              <a:t>所以获取 </a:t>
            </a:r>
            <a:r>
              <a:rPr lang="en-US" altLang="zh-CN" sz="2500" dirty="0"/>
              <a:t>class </a:t>
            </a:r>
            <a:r>
              <a:rPr lang="zh-CN" altLang="en-US" sz="2500" dirty="0"/>
              <a:t>和设置 </a:t>
            </a:r>
            <a:r>
              <a:rPr lang="en-US" altLang="zh-CN" sz="2500" dirty="0"/>
              <a:t>class </a:t>
            </a:r>
            <a:r>
              <a:rPr lang="zh-CN" altLang="en-US" sz="2500" dirty="0"/>
              <a:t>都可以使用 </a:t>
            </a:r>
            <a:r>
              <a:rPr lang="en-US" altLang="zh-CN" sz="2500" dirty="0" err="1"/>
              <a:t>attr</a:t>
            </a:r>
            <a:r>
              <a:rPr lang="en-US" altLang="zh-CN" sz="2500" dirty="0"/>
              <a:t>() </a:t>
            </a:r>
            <a:r>
              <a:rPr lang="zh-CN" altLang="en-US" sz="2500" dirty="0"/>
              <a:t>方法来完成</a:t>
            </a:r>
            <a:r>
              <a:rPr lang="en-US" altLang="zh-CN" sz="2500" dirty="0"/>
              <a:t>.</a:t>
            </a:r>
          </a:p>
          <a:p>
            <a:r>
              <a:rPr lang="zh-CN" altLang="en-US" sz="2500" dirty="0"/>
              <a:t>追加样式</a:t>
            </a:r>
            <a:r>
              <a:rPr lang="en-US" altLang="zh-CN" sz="2500" dirty="0"/>
              <a:t>: </a:t>
            </a:r>
            <a:r>
              <a:rPr lang="en-US" altLang="zh-CN" sz="2500" dirty="0" err="1"/>
              <a:t>addClass</a:t>
            </a:r>
            <a:r>
              <a:rPr lang="en-US" altLang="zh-CN" sz="2500" dirty="0"/>
              <a:t>() </a:t>
            </a:r>
          </a:p>
          <a:p>
            <a:r>
              <a:rPr lang="zh-CN" altLang="en-US" sz="2500" dirty="0"/>
              <a:t>移除样式</a:t>
            </a:r>
            <a:r>
              <a:rPr lang="en-US" altLang="zh-CN" sz="2500" dirty="0"/>
              <a:t>: </a:t>
            </a:r>
            <a:r>
              <a:rPr lang="en-US" altLang="zh-CN" sz="2500" dirty="0" err="1"/>
              <a:t>removeClass</a:t>
            </a:r>
            <a:r>
              <a:rPr lang="en-US" altLang="zh-CN" sz="2500" dirty="0"/>
              <a:t>() --- </a:t>
            </a:r>
            <a:r>
              <a:rPr lang="zh-CN" altLang="en-US" sz="2500" dirty="0"/>
              <a:t>从匹配的元素中删除全部或指定的 </a:t>
            </a:r>
            <a:r>
              <a:rPr lang="en-US" altLang="zh-CN" sz="2500" dirty="0"/>
              <a:t>class</a:t>
            </a:r>
          </a:p>
          <a:p>
            <a:r>
              <a:rPr lang="zh-CN" altLang="en-US" sz="2500" dirty="0"/>
              <a:t>切换样式</a:t>
            </a:r>
            <a:r>
              <a:rPr lang="en-US" altLang="zh-CN" sz="2500" dirty="0"/>
              <a:t>: </a:t>
            </a:r>
            <a:r>
              <a:rPr lang="en-US" altLang="zh-CN" sz="2500" dirty="0" err="1"/>
              <a:t>toggleClass</a:t>
            </a:r>
            <a:r>
              <a:rPr lang="en-US" altLang="zh-CN" sz="2500" dirty="0"/>
              <a:t>()  --- </a:t>
            </a:r>
            <a:r>
              <a:rPr lang="zh-CN" altLang="en-US" sz="2500" dirty="0"/>
              <a:t>控制样式上的重复切换</a:t>
            </a:r>
            <a:r>
              <a:rPr lang="en-US" altLang="zh-CN" sz="2500" dirty="0"/>
              <a:t>.</a:t>
            </a:r>
            <a:r>
              <a:rPr lang="zh-CN" altLang="en-US" sz="2500" dirty="0"/>
              <a:t>如果类名存在则删除它</a:t>
            </a:r>
            <a:r>
              <a:rPr lang="en-US" altLang="zh-CN" sz="2500" dirty="0"/>
              <a:t>, </a:t>
            </a:r>
            <a:r>
              <a:rPr lang="zh-CN" altLang="en-US" sz="2500" dirty="0"/>
              <a:t>如果类名不存在则添加它</a:t>
            </a:r>
            <a:r>
              <a:rPr lang="en-US" altLang="zh-CN" sz="2500" dirty="0"/>
              <a:t>.</a:t>
            </a:r>
          </a:p>
          <a:p>
            <a:r>
              <a:rPr lang="zh-CN" altLang="en-US" sz="2500" dirty="0"/>
              <a:t>判断是否含有某个样式</a:t>
            </a:r>
            <a:r>
              <a:rPr lang="en-US" altLang="zh-CN" sz="2500" dirty="0"/>
              <a:t>: </a:t>
            </a:r>
            <a:r>
              <a:rPr lang="en-US" altLang="zh-CN" sz="2500" dirty="0" err="1"/>
              <a:t>hasClass</a:t>
            </a:r>
            <a:r>
              <a:rPr lang="en-US" altLang="zh-CN" sz="2500" dirty="0"/>
              <a:t>() --- </a:t>
            </a:r>
            <a:r>
              <a:rPr lang="zh-CN" altLang="en-US" sz="2500" dirty="0"/>
              <a:t>判断元素中是否含有某个 </a:t>
            </a:r>
            <a:r>
              <a:rPr lang="en-US" altLang="zh-CN" sz="2500" dirty="0"/>
              <a:t>class, </a:t>
            </a:r>
            <a:r>
              <a:rPr lang="zh-CN" altLang="en-US" sz="2500" dirty="0"/>
              <a:t>如果有</a:t>
            </a:r>
            <a:r>
              <a:rPr lang="en-US" altLang="zh-CN" sz="2500" dirty="0"/>
              <a:t>, </a:t>
            </a:r>
            <a:r>
              <a:rPr lang="zh-CN" altLang="en-US" sz="2500" dirty="0"/>
              <a:t>则返回 </a:t>
            </a:r>
            <a:r>
              <a:rPr lang="en-US" altLang="zh-CN" sz="2500" dirty="0"/>
              <a:t>true; </a:t>
            </a:r>
            <a:r>
              <a:rPr lang="zh-CN" altLang="en-US" sz="2500" dirty="0"/>
              <a:t>否则返回 </a:t>
            </a:r>
            <a:r>
              <a:rPr lang="en-US" altLang="zh-CN" sz="25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319277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92175"/>
            <a:ext cx="7696200" cy="936625"/>
          </a:xfrm>
        </p:spPr>
        <p:txBody>
          <a:bodyPr/>
          <a:lstStyle/>
          <a:p>
            <a:r>
              <a:rPr lang="en-US" altLang="zh-CN" sz="4000" b="1" i="1" dirty="0">
                <a:latin typeface="新宋体" pitchFamily="49" charset="-122"/>
                <a:ea typeface="新宋体" pitchFamily="49" charset="-122"/>
              </a:rPr>
              <a:t>CSS-DOM </a:t>
            </a:r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操作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714488"/>
            <a:ext cx="8001056" cy="4098925"/>
          </a:xfrm>
        </p:spPr>
        <p:txBody>
          <a:bodyPr/>
          <a:lstStyle/>
          <a:p>
            <a:r>
              <a:rPr lang="zh-CN" altLang="en-US" sz="2600" dirty="0"/>
              <a:t>获取和设置元素的样式属性</a:t>
            </a:r>
            <a:r>
              <a:rPr lang="en-US" altLang="zh-CN" sz="2600" dirty="0"/>
              <a:t>: </a:t>
            </a:r>
            <a:r>
              <a:rPr lang="en-US" altLang="zh-CN" sz="2600" dirty="0" err="1"/>
              <a:t>css</a:t>
            </a:r>
            <a:r>
              <a:rPr lang="en-US" altLang="zh-CN" sz="2600" dirty="0"/>
              <a:t>()</a:t>
            </a:r>
          </a:p>
          <a:p>
            <a:r>
              <a:rPr lang="zh-CN" altLang="en-US" sz="2600" dirty="0"/>
              <a:t>获取和设置元素透明度</a:t>
            </a:r>
            <a:r>
              <a:rPr lang="en-US" altLang="zh-CN" sz="2600" dirty="0"/>
              <a:t>: opacity </a:t>
            </a:r>
            <a:r>
              <a:rPr lang="zh-CN" altLang="en-US" sz="2600" dirty="0"/>
              <a:t>属性</a:t>
            </a:r>
          </a:p>
          <a:p>
            <a:r>
              <a:rPr lang="zh-CN" altLang="en-US" sz="2600" dirty="0"/>
              <a:t>获取和设置元素高度</a:t>
            </a:r>
            <a:r>
              <a:rPr lang="en-US" altLang="zh-CN" sz="2600" dirty="0"/>
              <a:t>, </a:t>
            </a:r>
            <a:r>
              <a:rPr lang="zh-CN" altLang="en-US" sz="2600" dirty="0"/>
              <a:t>宽度</a:t>
            </a:r>
            <a:r>
              <a:rPr lang="en-US" altLang="zh-CN" sz="2600" dirty="0"/>
              <a:t>: height(), width(). </a:t>
            </a:r>
            <a:r>
              <a:rPr lang="zh-CN" altLang="en-US" sz="2600" dirty="0"/>
              <a:t>在设置值时</a:t>
            </a:r>
            <a:r>
              <a:rPr lang="en-US" altLang="zh-CN" sz="2600" dirty="0"/>
              <a:t>, </a:t>
            </a:r>
            <a:r>
              <a:rPr lang="zh-CN" altLang="en-US" sz="2600" dirty="0"/>
              <a:t>若只传递数字</a:t>
            </a:r>
            <a:r>
              <a:rPr lang="en-US" altLang="zh-CN" sz="2600" dirty="0"/>
              <a:t>, </a:t>
            </a:r>
            <a:r>
              <a:rPr lang="zh-CN" altLang="en-US" sz="2600" dirty="0"/>
              <a:t>则默认单位是 </a:t>
            </a:r>
            <a:r>
              <a:rPr lang="en-US" altLang="zh-CN" sz="2600" dirty="0" err="1"/>
              <a:t>px</a:t>
            </a:r>
            <a:r>
              <a:rPr lang="en-US" altLang="zh-CN" sz="2600" dirty="0"/>
              <a:t>. </a:t>
            </a:r>
            <a:r>
              <a:rPr lang="zh-CN" altLang="en-US" sz="2600" dirty="0"/>
              <a:t>如需要使用其他单位则需传递一个字符串</a:t>
            </a:r>
            <a:r>
              <a:rPr lang="en-US" altLang="zh-CN" sz="2600" dirty="0"/>
              <a:t>, </a:t>
            </a:r>
            <a:r>
              <a:rPr lang="zh-CN" altLang="en-US" sz="2600" dirty="0"/>
              <a:t>例如 </a:t>
            </a:r>
            <a:r>
              <a:rPr lang="en-US" altLang="zh-CN" sz="2600" dirty="0"/>
              <a:t>$(“p:first”).height(“2em”);</a:t>
            </a:r>
          </a:p>
          <a:p>
            <a:r>
              <a:rPr lang="zh-CN" altLang="en-US" sz="2600" dirty="0"/>
              <a:t>获取元素在当前视窗中的相对位移</a:t>
            </a:r>
            <a:r>
              <a:rPr lang="en-US" altLang="zh-CN" sz="2600" dirty="0"/>
              <a:t>: offset(). </a:t>
            </a:r>
            <a:r>
              <a:rPr lang="zh-CN" altLang="en-US" sz="2600" dirty="0"/>
              <a:t>其返回对象包含了两个属性</a:t>
            </a:r>
            <a:r>
              <a:rPr lang="en-US" altLang="zh-CN" sz="2600" dirty="0"/>
              <a:t>: top, left. </a:t>
            </a:r>
            <a:r>
              <a:rPr lang="zh-CN" altLang="en-US" sz="2600" dirty="0"/>
              <a:t>该方法只对可见元素有效</a:t>
            </a:r>
          </a:p>
        </p:txBody>
      </p:sp>
    </p:spTree>
    <p:extLst>
      <p:ext uri="{BB962C8B-B14F-4D97-AF65-F5344CB8AC3E}">
        <p14:creationId xmlns:p14="http://schemas.microsoft.com/office/powerpoint/2010/main" val="925025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99536"/>
            <a:ext cx="8229600" cy="857256"/>
          </a:xfrm>
        </p:spPr>
        <p:txBody>
          <a:bodyPr/>
          <a:lstStyle/>
          <a:p>
            <a:r>
              <a:rPr lang="en-US" altLang="zh-CN" sz="4000" b="1" i="1" dirty="0" err="1">
                <a:latin typeface="新宋体" pitchFamily="49" charset="-122"/>
                <a:ea typeface="新宋体" pitchFamily="49" charset="-122"/>
              </a:rPr>
              <a:t>jQuery</a:t>
            </a:r>
            <a:r>
              <a:rPr lang="en-US" altLang="zh-CN" sz="4000" b="1" i="1" dirty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中的</a:t>
            </a:r>
            <a:r>
              <a:rPr lang="zh-CN" altLang="en-US" sz="4000" b="1" i="1" dirty="0" smtClean="0">
                <a:latin typeface="新宋体" pitchFamily="49" charset="-122"/>
                <a:ea typeface="新宋体" pitchFamily="49" charset="-122"/>
              </a:rPr>
              <a:t>事件</a:t>
            </a:r>
            <a:r>
              <a:rPr lang="en-US" altLang="zh-CN" sz="4000" b="1" i="1" dirty="0" smtClean="0">
                <a:latin typeface="新宋体" pitchFamily="49" charset="-122"/>
                <a:ea typeface="新宋体" pitchFamily="49" charset="-122"/>
              </a:rPr>
              <a:t>-- </a:t>
            </a:r>
            <a:r>
              <a:rPr lang="zh-CN" altLang="en-US" sz="4000" b="1" i="1" dirty="0" smtClean="0">
                <a:latin typeface="新宋体" pitchFamily="49" charset="-122"/>
                <a:ea typeface="新宋体" pitchFamily="49" charset="-122"/>
              </a:rPr>
              <a:t>加载 </a:t>
            </a:r>
            <a:r>
              <a:rPr lang="en-US" altLang="zh-CN" sz="4000" b="1" i="1" dirty="0">
                <a:latin typeface="新宋体" pitchFamily="49" charset="-122"/>
                <a:ea typeface="新宋体" pitchFamily="49" charset="-122"/>
              </a:rPr>
              <a:t>DOM 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714488"/>
            <a:ext cx="8072494" cy="1822450"/>
          </a:xfrm>
        </p:spPr>
        <p:txBody>
          <a:bodyPr/>
          <a:lstStyle/>
          <a:p>
            <a:r>
              <a:rPr lang="zh-CN" altLang="en-US" sz="2600" dirty="0"/>
              <a:t>在页面加载完毕后</a:t>
            </a:r>
            <a:r>
              <a:rPr lang="en-US" altLang="zh-CN" sz="2600" dirty="0"/>
              <a:t>, </a:t>
            </a:r>
            <a:r>
              <a:rPr lang="zh-CN" altLang="en-US" sz="2600" dirty="0"/>
              <a:t>浏览器会通过 </a:t>
            </a:r>
            <a:r>
              <a:rPr lang="en-US" altLang="zh-CN" sz="2600" dirty="0"/>
              <a:t>JavaScript </a:t>
            </a:r>
            <a:r>
              <a:rPr lang="zh-CN" altLang="en-US" sz="2600" dirty="0"/>
              <a:t>为 </a:t>
            </a:r>
            <a:r>
              <a:rPr lang="en-US" altLang="zh-CN" sz="2600" dirty="0"/>
              <a:t>DOM </a:t>
            </a:r>
            <a:r>
              <a:rPr lang="zh-CN" altLang="en-US" sz="2600" dirty="0"/>
              <a:t>元素添加事件</a:t>
            </a:r>
            <a:r>
              <a:rPr lang="en-US" altLang="zh-CN" sz="2600" dirty="0"/>
              <a:t>. </a:t>
            </a:r>
            <a:r>
              <a:rPr lang="zh-CN" altLang="en-US" sz="2600" dirty="0"/>
              <a:t>在常规的 </a:t>
            </a:r>
            <a:r>
              <a:rPr lang="en-US" altLang="zh-CN" sz="2600" dirty="0"/>
              <a:t>JavaScript </a:t>
            </a:r>
            <a:r>
              <a:rPr lang="zh-CN" altLang="en-US" sz="2600" dirty="0"/>
              <a:t>代码中</a:t>
            </a:r>
            <a:r>
              <a:rPr lang="en-US" altLang="zh-CN" sz="2600" dirty="0"/>
              <a:t>, </a:t>
            </a:r>
            <a:r>
              <a:rPr lang="zh-CN" altLang="en-US" sz="2600" dirty="0"/>
              <a:t>通常使用 </a:t>
            </a:r>
            <a:r>
              <a:rPr lang="en-US" altLang="zh-CN" sz="2600" dirty="0" err="1"/>
              <a:t>window.onload</a:t>
            </a:r>
            <a:r>
              <a:rPr lang="en-US" altLang="zh-CN" sz="2600" dirty="0"/>
              <a:t> </a:t>
            </a:r>
            <a:r>
              <a:rPr lang="zh-CN" altLang="en-US" sz="2600" dirty="0"/>
              <a:t>方法</a:t>
            </a:r>
            <a:r>
              <a:rPr lang="en-US" altLang="zh-CN" sz="2600" dirty="0"/>
              <a:t>, </a:t>
            </a:r>
            <a:r>
              <a:rPr lang="zh-CN" altLang="en-US" sz="2600" dirty="0"/>
              <a:t>在 </a:t>
            </a:r>
            <a:r>
              <a:rPr lang="en-US" altLang="zh-CN" sz="2600" dirty="0" err="1"/>
              <a:t>jQuery</a:t>
            </a:r>
            <a:r>
              <a:rPr lang="en-US" altLang="zh-CN" sz="2600" dirty="0"/>
              <a:t> </a:t>
            </a:r>
            <a:r>
              <a:rPr lang="zh-CN" altLang="en-US" sz="2600" dirty="0"/>
              <a:t>中使用</a:t>
            </a:r>
            <a:r>
              <a:rPr lang="en-US" altLang="zh-CN" sz="2600" dirty="0"/>
              <a:t>$(document).ready() </a:t>
            </a:r>
            <a:r>
              <a:rPr lang="zh-CN" altLang="en-US" sz="2600" dirty="0"/>
              <a:t>方法</a:t>
            </a:r>
            <a:r>
              <a:rPr lang="en-US" altLang="zh-CN" sz="2600" dirty="0"/>
              <a:t>.</a:t>
            </a:r>
          </a:p>
        </p:txBody>
      </p:sp>
      <p:pic>
        <p:nvPicPr>
          <p:cNvPr id="7598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571876"/>
            <a:ext cx="7345363" cy="1743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09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699536"/>
            <a:ext cx="8229600" cy="857256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事件绑定</a:t>
            </a:r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93888"/>
            <a:ext cx="7696200" cy="527050"/>
          </a:xfrm>
        </p:spPr>
        <p:txBody>
          <a:bodyPr/>
          <a:lstStyle/>
          <a:p>
            <a:r>
              <a:rPr lang="zh-CN" altLang="en-US" sz="2500"/>
              <a:t>对匹配的元素进行特定的事件绑定</a:t>
            </a:r>
            <a:r>
              <a:rPr lang="en-US" altLang="zh-CN" sz="2500"/>
              <a:t>: bind()</a:t>
            </a:r>
          </a:p>
        </p:txBody>
      </p:sp>
      <p:pic>
        <p:nvPicPr>
          <p:cNvPr id="7587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450" y="2724150"/>
            <a:ext cx="2933700" cy="428625"/>
          </a:xfrm>
          <a:prstGeom prst="rect">
            <a:avLst/>
          </a:prstGeom>
          <a:noFill/>
        </p:spPr>
      </p:pic>
      <p:sp>
        <p:nvSpPr>
          <p:cNvPr id="758789" name="Line 5"/>
          <p:cNvSpPr>
            <a:spLocks noChangeShapeType="1"/>
          </p:cNvSpPr>
          <p:nvPr/>
        </p:nvSpPr>
        <p:spPr bwMode="auto">
          <a:xfrm>
            <a:off x="4000500" y="2841625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8790" name="Text Box 6"/>
          <p:cNvSpPr txBox="1">
            <a:spLocks noChangeArrowheads="1"/>
          </p:cNvSpPr>
          <p:nvPr/>
        </p:nvSpPr>
        <p:spPr bwMode="auto">
          <a:xfrm>
            <a:off x="4211638" y="2420938"/>
            <a:ext cx="7207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/>
              <a:t>点击</a:t>
            </a:r>
          </a:p>
        </p:txBody>
      </p:sp>
      <p:sp>
        <p:nvSpPr>
          <p:cNvPr id="758793" name="Line 9"/>
          <p:cNvSpPr>
            <a:spLocks noChangeShapeType="1"/>
          </p:cNvSpPr>
          <p:nvPr/>
        </p:nvSpPr>
        <p:spPr bwMode="auto">
          <a:xfrm flipH="1">
            <a:off x="3995738" y="2997200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75879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700" y="2703513"/>
            <a:ext cx="2933700" cy="1828800"/>
          </a:xfrm>
          <a:prstGeom prst="rect">
            <a:avLst/>
          </a:prstGeom>
          <a:noFill/>
        </p:spPr>
      </p:pic>
      <p:sp>
        <p:nvSpPr>
          <p:cNvPr id="758795" name="Text Box 11"/>
          <p:cNvSpPr txBox="1">
            <a:spLocks noChangeArrowheads="1"/>
          </p:cNvSpPr>
          <p:nvPr/>
        </p:nvSpPr>
        <p:spPr bwMode="auto">
          <a:xfrm>
            <a:off x="900113" y="4797425"/>
            <a:ext cx="7343775" cy="4302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/>
              <a:t>提示： 使用 </a:t>
            </a:r>
            <a:r>
              <a:rPr lang="en-US" altLang="zh-CN" sz="2400"/>
              <a:t>jQuery </a:t>
            </a:r>
            <a:r>
              <a:rPr lang="zh-CN" altLang="en-US" sz="2400"/>
              <a:t>的 </a:t>
            </a:r>
            <a:r>
              <a:rPr lang="en-US" altLang="zh-CN" sz="2400" b="1">
                <a:solidFill>
                  <a:srgbClr val="0000FF"/>
                </a:solidFill>
              </a:rPr>
              <a:t>is()</a:t>
            </a:r>
            <a:r>
              <a:rPr lang="en-US" altLang="zh-CN" sz="2400"/>
              <a:t> </a:t>
            </a:r>
            <a:r>
              <a:rPr lang="zh-CN" altLang="en-US" sz="2400"/>
              <a:t>方法判断元素是否可见</a:t>
            </a:r>
          </a:p>
        </p:txBody>
      </p:sp>
    </p:spTree>
    <p:extLst>
      <p:ext uri="{BB962C8B-B14F-4D97-AF65-F5344CB8AC3E}">
        <p14:creationId xmlns:p14="http://schemas.microsoft.com/office/powerpoint/2010/main" val="38536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76970"/>
            <a:ext cx="7696200" cy="1439862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合成事件</a:t>
            </a:r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893888"/>
            <a:ext cx="8072494" cy="4098925"/>
          </a:xfrm>
        </p:spPr>
        <p:txBody>
          <a:bodyPr/>
          <a:lstStyle/>
          <a:p>
            <a:r>
              <a:rPr lang="en-US" altLang="zh-CN" sz="2500" dirty="0"/>
              <a:t>hover(): </a:t>
            </a:r>
            <a:r>
              <a:rPr lang="zh-CN" altLang="en-US" sz="2500" b="1" dirty="0">
                <a:solidFill>
                  <a:srgbClr val="0000FF"/>
                </a:solidFill>
              </a:rPr>
              <a:t>模拟光标悬停事件</a:t>
            </a:r>
            <a:r>
              <a:rPr lang="en-US" altLang="zh-CN" sz="2500" dirty="0"/>
              <a:t>. </a:t>
            </a:r>
            <a:r>
              <a:rPr lang="zh-CN" altLang="en-US" sz="2500" dirty="0"/>
              <a:t>当光标移动到元素上时</a:t>
            </a:r>
            <a:r>
              <a:rPr lang="en-US" altLang="zh-CN" sz="2500" dirty="0"/>
              <a:t>, </a:t>
            </a:r>
            <a:r>
              <a:rPr lang="zh-CN" altLang="en-US" sz="2500" dirty="0"/>
              <a:t>会触发指定的第一个函数</a:t>
            </a:r>
            <a:r>
              <a:rPr lang="en-US" altLang="zh-CN" sz="2500" dirty="0"/>
              <a:t>, </a:t>
            </a:r>
            <a:r>
              <a:rPr lang="zh-CN" altLang="en-US" sz="2500" b="1" dirty="0">
                <a:solidFill>
                  <a:srgbClr val="0000FF"/>
                </a:solidFill>
              </a:rPr>
              <a:t>当光标移出这个元素时</a:t>
            </a:r>
            <a:r>
              <a:rPr lang="en-US" altLang="zh-CN" sz="2500" dirty="0"/>
              <a:t>, </a:t>
            </a:r>
            <a:r>
              <a:rPr lang="zh-CN" altLang="en-US" sz="2500" dirty="0"/>
              <a:t>会触发指定的第二个函数</a:t>
            </a:r>
            <a:r>
              <a:rPr lang="en-US" altLang="zh-CN" sz="2500" dirty="0"/>
              <a:t>.</a:t>
            </a:r>
          </a:p>
          <a:p>
            <a:r>
              <a:rPr lang="en-US" altLang="zh-CN" sz="2500" dirty="0"/>
              <a:t>toggle(): </a:t>
            </a:r>
            <a:r>
              <a:rPr lang="zh-CN" altLang="en-US" sz="2500" dirty="0"/>
              <a:t>用于模拟鼠标连续单击事件</a:t>
            </a:r>
            <a:r>
              <a:rPr lang="en-US" altLang="zh-CN" sz="2500" dirty="0"/>
              <a:t>. </a:t>
            </a:r>
            <a:r>
              <a:rPr lang="zh-CN" altLang="en-US" sz="2500" dirty="0"/>
              <a:t>第一次单击元素</a:t>
            </a:r>
            <a:r>
              <a:rPr lang="en-US" altLang="zh-CN" sz="2500" dirty="0"/>
              <a:t>, </a:t>
            </a:r>
            <a:r>
              <a:rPr lang="zh-CN" altLang="en-US" sz="2500" dirty="0"/>
              <a:t>触发指定的第一个函数</a:t>
            </a:r>
            <a:r>
              <a:rPr lang="en-US" altLang="zh-CN" sz="2500" dirty="0"/>
              <a:t>, </a:t>
            </a:r>
            <a:r>
              <a:rPr lang="zh-CN" altLang="en-US" sz="2500" dirty="0"/>
              <a:t>当再一次单击同一个元素时</a:t>
            </a:r>
            <a:r>
              <a:rPr lang="en-US" altLang="zh-CN" sz="2500" dirty="0"/>
              <a:t>, </a:t>
            </a:r>
            <a:r>
              <a:rPr lang="zh-CN" altLang="en-US" sz="2500" dirty="0"/>
              <a:t>则触发指定的第二个函数</a:t>
            </a:r>
            <a:r>
              <a:rPr lang="en-US" altLang="zh-CN" sz="2500" dirty="0"/>
              <a:t>, </a:t>
            </a:r>
            <a:r>
              <a:rPr lang="zh-CN" altLang="en-US" sz="2500" dirty="0"/>
              <a:t>如果有更多个函数</a:t>
            </a:r>
            <a:r>
              <a:rPr lang="en-US" altLang="zh-CN" sz="2500" dirty="0"/>
              <a:t>, </a:t>
            </a:r>
            <a:r>
              <a:rPr lang="zh-CN" altLang="en-US" sz="2500" dirty="0"/>
              <a:t>则依次触发</a:t>
            </a:r>
            <a:r>
              <a:rPr lang="en-US" altLang="zh-CN" sz="2500" dirty="0"/>
              <a:t>, </a:t>
            </a:r>
            <a:r>
              <a:rPr lang="zh-CN" altLang="en-US" sz="2500" dirty="0"/>
              <a:t>直到最后一个</a:t>
            </a:r>
            <a:r>
              <a:rPr lang="en-US" altLang="zh-CN" sz="2500" dirty="0"/>
              <a:t>.</a:t>
            </a:r>
          </a:p>
          <a:p>
            <a:r>
              <a:rPr lang="en-US" altLang="zh-CN" sz="2500" dirty="0"/>
              <a:t>toggle() </a:t>
            </a:r>
            <a:r>
              <a:rPr lang="zh-CN" altLang="en-US" sz="2500" dirty="0"/>
              <a:t>的另一个作用</a:t>
            </a:r>
            <a:r>
              <a:rPr lang="en-US" altLang="zh-CN" sz="2500" dirty="0"/>
              <a:t>: </a:t>
            </a:r>
            <a:r>
              <a:rPr lang="zh-CN" altLang="en-US" sz="2500" dirty="0"/>
              <a:t>切换元素的可见状态</a:t>
            </a:r>
            <a:r>
              <a:rPr lang="en-US" altLang="zh-CN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51227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99536"/>
            <a:ext cx="8229600" cy="857256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事件冒泡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714489"/>
            <a:ext cx="8072494" cy="2143140"/>
          </a:xfrm>
        </p:spPr>
        <p:txBody>
          <a:bodyPr/>
          <a:lstStyle/>
          <a:p>
            <a:r>
              <a:rPr lang="zh-CN" altLang="en-US" sz="2500" dirty="0"/>
              <a:t>事件会按照 </a:t>
            </a:r>
            <a:r>
              <a:rPr lang="en-US" altLang="zh-CN" sz="2500" dirty="0"/>
              <a:t>DOM </a:t>
            </a:r>
            <a:r>
              <a:rPr lang="zh-CN" altLang="en-US" sz="2500" dirty="0"/>
              <a:t>层次结构像水泡一样不断向上只止顶端</a:t>
            </a:r>
          </a:p>
          <a:p>
            <a:r>
              <a:rPr lang="zh-CN" altLang="en-US" sz="2500" dirty="0"/>
              <a:t>解决</a:t>
            </a:r>
            <a:r>
              <a:rPr lang="en-US" altLang="zh-CN" sz="2500" dirty="0"/>
              <a:t>: </a:t>
            </a:r>
            <a:r>
              <a:rPr lang="zh-CN" altLang="en-US" sz="2500" dirty="0"/>
              <a:t>在事件处理函数中返回 </a:t>
            </a:r>
            <a:r>
              <a:rPr lang="en-US" altLang="zh-CN" sz="2500" dirty="0"/>
              <a:t>false, </a:t>
            </a:r>
            <a:r>
              <a:rPr lang="zh-CN" altLang="en-US" sz="2500" dirty="0"/>
              <a:t>会对事件停止冒泡</a:t>
            </a:r>
            <a:r>
              <a:rPr lang="en-US" altLang="zh-CN" sz="2500" dirty="0"/>
              <a:t>. </a:t>
            </a:r>
            <a:r>
              <a:rPr lang="zh-CN" altLang="en-US" sz="2500" b="1" dirty="0">
                <a:solidFill>
                  <a:srgbClr val="0000FF"/>
                </a:solidFill>
              </a:rPr>
              <a:t>还可以停止元素的默认行为</a:t>
            </a:r>
            <a:r>
              <a:rPr lang="en-US" altLang="zh-CN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25932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99536"/>
            <a:ext cx="8229600" cy="857256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事件对象的属性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714489"/>
            <a:ext cx="8143932" cy="2857520"/>
          </a:xfrm>
        </p:spPr>
        <p:txBody>
          <a:bodyPr/>
          <a:lstStyle/>
          <a:p>
            <a:r>
              <a:rPr lang="zh-CN" altLang="en-US" sz="2600" dirty="0"/>
              <a:t>事件对象</a:t>
            </a:r>
            <a:r>
              <a:rPr lang="en-US" altLang="zh-CN" sz="2600" dirty="0"/>
              <a:t>: </a:t>
            </a:r>
            <a:r>
              <a:rPr lang="zh-CN" altLang="en-US" sz="2600" dirty="0"/>
              <a:t>当触发事件时</a:t>
            </a:r>
            <a:r>
              <a:rPr lang="en-US" altLang="zh-CN" sz="2600" dirty="0"/>
              <a:t>, </a:t>
            </a:r>
            <a:r>
              <a:rPr lang="zh-CN" altLang="en-US" sz="2600" dirty="0"/>
              <a:t>事件对象就被创建了</a:t>
            </a:r>
            <a:r>
              <a:rPr lang="en-US" altLang="zh-CN" sz="2600" dirty="0"/>
              <a:t>. </a:t>
            </a:r>
            <a:r>
              <a:rPr lang="zh-CN" altLang="en-US" sz="2600" dirty="0"/>
              <a:t>在程序中使用事件只需要为函数添加一个参数</a:t>
            </a:r>
            <a:r>
              <a:rPr lang="en-US" altLang="zh-CN" sz="2600" dirty="0"/>
              <a:t>. </a:t>
            </a:r>
            <a:r>
              <a:rPr lang="zh-CN" altLang="en-US" sz="2600" dirty="0"/>
              <a:t>该事件对象只有事件处理函数才能访问到</a:t>
            </a:r>
            <a:r>
              <a:rPr lang="en-US" altLang="zh-CN" sz="2600" dirty="0"/>
              <a:t>. </a:t>
            </a:r>
            <a:r>
              <a:rPr lang="zh-CN" altLang="en-US" sz="2600" dirty="0"/>
              <a:t>事件处理函数执行完毕后</a:t>
            </a:r>
            <a:r>
              <a:rPr lang="en-US" altLang="zh-CN" sz="2600" dirty="0"/>
              <a:t>, </a:t>
            </a:r>
            <a:r>
              <a:rPr lang="zh-CN" altLang="en-US" sz="2600" dirty="0"/>
              <a:t>事件对象就被销毁了</a:t>
            </a:r>
            <a:r>
              <a:rPr lang="en-US" altLang="zh-CN" sz="2600" dirty="0"/>
              <a:t>.</a:t>
            </a:r>
          </a:p>
          <a:p>
            <a:r>
              <a:rPr lang="en-US" altLang="zh-CN" sz="2600" dirty="0" err="1"/>
              <a:t>event.pageX</a:t>
            </a:r>
            <a:r>
              <a:rPr lang="en-US" altLang="zh-CN" sz="2600" dirty="0"/>
              <a:t>, </a:t>
            </a:r>
            <a:r>
              <a:rPr lang="en-US" altLang="zh-CN" sz="2600" dirty="0" err="1"/>
              <a:t>event.pageY</a:t>
            </a:r>
            <a:r>
              <a:rPr lang="en-US" altLang="zh-CN" sz="2600" dirty="0"/>
              <a:t>: </a:t>
            </a:r>
            <a:r>
              <a:rPr lang="zh-CN" altLang="en-US" sz="2600" dirty="0"/>
              <a:t>获取到光标相对于页面的 </a:t>
            </a:r>
            <a:r>
              <a:rPr lang="en-US" altLang="zh-CN" sz="2600" dirty="0"/>
              <a:t>x, y </a:t>
            </a:r>
            <a:r>
              <a:rPr lang="zh-CN" altLang="en-US" sz="2600" dirty="0"/>
              <a:t>坐标</a:t>
            </a:r>
            <a:r>
              <a:rPr lang="en-US" altLang="zh-CN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22829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99536"/>
            <a:ext cx="8229600" cy="857256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移除事件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882775"/>
            <a:ext cx="8358246" cy="4098925"/>
          </a:xfrm>
        </p:spPr>
        <p:txBody>
          <a:bodyPr/>
          <a:lstStyle/>
          <a:p>
            <a:r>
              <a:rPr lang="zh-CN" altLang="en-US" sz="2500" dirty="0"/>
              <a:t>移除某按钮上的所有  </a:t>
            </a:r>
            <a:r>
              <a:rPr lang="en-US" altLang="zh-CN" sz="2500" dirty="0"/>
              <a:t>click </a:t>
            </a:r>
            <a:r>
              <a:rPr lang="zh-CN" altLang="en-US" sz="2500" dirty="0"/>
              <a:t>事件</a:t>
            </a:r>
            <a:r>
              <a:rPr lang="en-US" altLang="zh-CN" sz="2500" dirty="0"/>
              <a:t>: $(“</a:t>
            </a:r>
            <a:r>
              <a:rPr lang="en-US" altLang="zh-CN" sz="2500" dirty="0" err="1"/>
              <a:t>btn</a:t>
            </a:r>
            <a:r>
              <a:rPr lang="en-US" altLang="zh-CN" sz="2500" dirty="0"/>
              <a:t>”).unbind(“click”)</a:t>
            </a:r>
          </a:p>
          <a:p>
            <a:r>
              <a:rPr lang="zh-CN" altLang="en-US" sz="2500" dirty="0"/>
              <a:t>移除某按钮上的所有事件</a:t>
            </a:r>
            <a:r>
              <a:rPr lang="en-US" altLang="zh-CN" sz="2500" dirty="0"/>
              <a:t>: $(“</a:t>
            </a:r>
            <a:r>
              <a:rPr lang="en-US" altLang="zh-CN" sz="2500" dirty="0" err="1"/>
              <a:t>btn</a:t>
            </a:r>
            <a:r>
              <a:rPr lang="en-US" altLang="zh-CN" sz="2500" dirty="0"/>
              <a:t>”).unbind();</a:t>
            </a:r>
          </a:p>
          <a:p>
            <a:r>
              <a:rPr lang="en-US" altLang="zh-CN" sz="2500" dirty="0"/>
              <a:t>one(): </a:t>
            </a:r>
            <a:r>
              <a:rPr lang="zh-CN" altLang="en-US" sz="2500" dirty="0"/>
              <a:t>该方法可以为元素绑定处理函数</a:t>
            </a:r>
            <a:r>
              <a:rPr lang="en-US" altLang="zh-CN" sz="2500" dirty="0"/>
              <a:t>. </a:t>
            </a:r>
            <a:r>
              <a:rPr lang="zh-CN" altLang="en-US" sz="2500" dirty="0"/>
              <a:t>当处理函数触发一次后</a:t>
            </a:r>
            <a:r>
              <a:rPr lang="en-US" altLang="zh-CN" sz="2500" dirty="0"/>
              <a:t>, </a:t>
            </a:r>
            <a:r>
              <a:rPr lang="zh-CN" altLang="en-US" sz="2500" dirty="0"/>
              <a:t>立即被删除</a:t>
            </a:r>
            <a:r>
              <a:rPr lang="en-US" altLang="zh-CN" sz="2500" dirty="0"/>
              <a:t>. </a:t>
            </a:r>
            <a:r>
              <a:rPr lang="zh-CN" altLang="en-US" sz="2500" dirty="0"/>
              <a:t>即在每个对象上</a:t>
            </a:r>
            <a:r>
              <a:rPr lang="en-US" altLang="zh-CN" sz="2500" dirty="0"/>
              <a:t>, </a:t>
            </a:r>
            <a:r>
              <a:rPr lang="zh-CN" altLang="en-US" sz="2500" dirty="0"/>
              <a:t>事件处理函数只会被执行一次</a:t>
            </a:r>
            <a:r>
              <a:rPr lang="en-US" altLang="zh-CN" sz="2500" dirty="0"/>
              <a:t>.</a:t>
            </a:r>
          </a:p>
        </p:txBody>
      </p:sp>
      <p:pic>
        <p:nvPicPr>
          <p:cNvPr id="7639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214818"/>
            <a:ext cx="3529012" cy="904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20408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92696"/>
            <a:ext cx="8229600" cy="857256"/>
          </a:xfrm>
        </p:spPr>
        <p:txBody>
          <a:bodyPr/>
          <a:lstStyle/>
          <a:p>
            <a:r>
              <a:rPr lang="en-US" altLang="zh-CN" sz="4000" b="1" i="1" dirty="0" err="1">
                <a:latin typeface="新宋体" pitchFamily="49" charset="-122"/>
                <a:ea typeface="新宋体" pitchFamily="49" charset="-122"/>
              </a:rPr>
              <a:t>jQuery</a:t>
            </a:r>
            <a:r>
              <a:rPr lang="en-US" altLang="zh-CN" sz="4000" b="1" i="1" dirty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中的动画</a:t>
            </a:r>
            <a:r>
              <a:rPr lang="en-US" altLang="zh-CN" sz="4000" b="1" i="1" dirty="0">
                <a:latin typeface="新宋体" pitchFamily="49" charset="-122"/>
                <a:ea typeface="新宋体" pitchFamily="49" charset="-122"/>
              </a:rPr>
              <a:t>: </a:t>
            </a:r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隐藏和显示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728806"/>
            <a:ext cx="8215370" cy="4271962"/>
          </a:xfrm>
        </p:spPr>
        <p:txBody>
          <a:bodyPr/>
          <a:lstStyle/>
          <a:p>
            <a:r>
              <a:rPr lang="en-US" altLang="zh-CN" sz="2600" dirty="0"/>
              <a:t>hide(): </a:t>
            </a:r>
            <a:r>
              <a:rPr lang="zh-CN" altLang="en-US" sz="2600" dirty="0"/>
              <a:t>在 </a:t>
            </a:r>
            <a:r>
              <a:rPr lang="en-US" altLang="zh-CN" sz="2600" dirty="0"/>
              <a:t>HTML </a:t>
            </a:r>
            <a:r>
              <a:rPr lang="zh-CN" altLang="en-US" sz="2600" dirty="0"/>
              <a:t>文档中</a:t>
            </a:r>
            <a:r>
              <a:rPr lang="en-US" altLang="zh-CN" sz="2600" dirty="0"/>
              <a:t>, </a:t>
            </a:r>
            <a:r>
              <a:rPr lang="zh-CN" altLang="en-US" sz="2600" dirty="0"/>
              <a:t>为一个元素调用 </a:t>
            </a:r>
            <a:r>
              <a:rPr lang="en-US" altLang="zh-CN" sz="2600" dirty="0"/>
              <a:t>hide() </a:t>
            </a:r>
            <a:r>
              <a:rPr lang="zh-CN" altLang="en-US" sz="2600" dirty="0"/>
              <a:t>方法会将该元素的 </a:t>
            </a:r>
            <a:r>
              <a:rPr lang="en-US" altLang="zh-CN" sz="2600" dirty="0"/>
              <a:t>display </a:t>
            </a:r>
            <a:r>
              <a:rPr lang="zh-CN" altLang="en-US" sz="2600" dirty="0"/>
              <a:t>样式改为 </a:t>
            </a:r>
            <a:r>
              <a:rPr lang="en-US" altLang="zh-CN" sz="2600" dirty="0"/>
              <a:t>none. </a:t>
            </a:r>
            <a:r>
              <a:rPr lang="zh-CN" altLang="en-US" sz="2600" dirty="0"/>
              <a:t>代码功能同 </a:t>
            </a:r>
            <a:r>
              <a:rPr lang="en-US" altLang="zh-CN" sz="2600" dirty="0" err="1"/>
              <a:t>css</a:t>
            </a:r>
            <a:r>
              <a:rPr lang="en-US" altLang="zh-CN" sz="2600" dirty="0"/>
              <a:t>(“display”, “none”);</a:t>
            </a:r>
          </a:p>
          <a:p>
            <a:r>
              <a:rPr lang="en-US" altLang="zh-CN" sz="2600" dirty="0"/>
              <a:t>show(): </a:t>
            </a:r>
            <a:r>
              <a:rPr lang="zh-CN" altLang="en-US" sz="2600" dirty="0"/>
              <a:t>将元素的 </a:t>
            </a:r>
            <a:r>
              <a:rPr lang="en-US" altLang="zh-CN" sz="2600" dirty="0"/>
              <a:t>display </a:t>
            </a:r>
            <a:r>
              <a:rPr lang="zh-CN" altLang="en-US" sz="2600" dirty="0"/>
              <a:t>样式改为先前的显示状态</a:t>
            </a:r>
            <a:r>
              <a:rPr lang="en-US" altLang="zh-CN" sz="2600" dirty="0"/>
              <a:t>.</a:t>
            </a:r>
          </a:p>
          <a:p>
            <a:r>
              <a:rPr lang="zh-CN" altLang="en-US" sz="2600" dirty="0"/>
              <a:t>以上两个方法在不带任何参数的情况下</a:t>
            </a:r>
            <a:r>
              <a:rPr lang="en-US" altLang="zh-CN" sz="2600" dirty="0"/>
              <a:t>, </a:t>
            </a:r>
            <a:r>
              <a:rPr lang="zh-CN" altLang="en-US" sz="2600" dirty="0"/>
              <a:t>作用是</a:t>
            </a:r>
            <a:r>
              <a:rPr lang="zh-CN" altLang="en-US" sz="2600" b="1" dirty="0">
                <a:solidFill>
                  <a:srgbClr val="FF0000"/>
                </a:solidFill>
              </a:rPr>
              <a:t>立即</a:t>
            </a:r>
            <a:r>
              <a:rPr lang="zh-CN" altLang="en-US" sz="2600" dirty="0"/>
              <a:t>隐藏或显示匹配的元素</a:t>
            </a:r>
            <a:r>
              <a:rPr lang="en-US" altLang="zh-CN" sz="2600" dirty="0"/>
              <a:t>, </a:t>
            </a:r>
            <a:r>
              <a:rPr lang="zh-CN" altLang="en-US" sz="2600" dirty="0"/>
              <a:t>不会有任何动画</a:t>
            </a:r>
            <a:r>
              <a:rPr lang="en-US" altLang="zh-CN" sz="2600" dirty="0"/>
              <a:t>. </a:t>
            </a:r>
            <a:r>
              <a:rPr lang="zh-CN" altLang="en-US" sz="2600" dirty="0"/>
              <a:t>可以通过制定速度参数使元素动起来</a:t>
            </a:r>
            <a:r>
              <a:rPr lang="en-US" altLang="zh-CN" sz="2600" dirty="0"/>
              <a:t>.</a:t>
            </a:r>
          </a:p>
          <a:p>
            <a:r>
              <a:rPr lang="zh-CN" altLang="en-US" sz="2600" dirty="0"/>
              <a:t>以上两个方法会同时减少</a:t>
            </a:r>
            <a:r>
              <a:rPr lang="en-US" altLang="zh-CN" sz="2600" dirty="0"/>
              <a:t>(</a:t>
            </a:r>
            <a:r>
              <a:rPr lang="zh-CN" altLang="en-US" sz="2600" dirty="0"/>
              <a:t>增大</a:t>
            </a:r>
            <a:r>
              <a:rPr lang="en-US" altLang="zh-CN" sz="2600" dirty="0"/>
              <a:t>)</a:t>
            </a:r>
            <a:r>
              <a:rPr lang="zh-CN" altLang="en-US" sz="2600" dirty="0"/>
              <a:t>内容的高度</a:t>
            </a:r>
            <a:r>
              <a:rPr lang="en-US" altLang="zh-CN" sz="2600" dirty="0"/>
              <a:t>, </a:t>
            </a:r>
            <a:r>
              <a:rPr lang="zh-CN" altLang="en-US" sz="2600" dirty="0"/>
              <a:t>宽度和不透明度</a:t>
            </a:r>
            <a:r>
              <a:rPr lang="en-US" altLang="zh-CN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246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8229600" cy="857256"/>
          </a:xfrm>
        </p:spPr>
        <p:txBody>
          <a:bodyPr/>
          <a:lstStyle/>
          <a:p>
            <a:r>
              <a:rPr lang="en-US" altLang="zh-CN" sz="4000" b="1" i="1" dirty="0" err="1">
                <a:latin typeface="新宋体" pitchFamily="49" charset="-122"/>
                <a:ea typeface="新宋体" pitchFamily="49" charset="-122"/>
              </a:rPr>
              <a:t>jQuery</a:t>
            </a:r>
            <a:r>
              <a:rPr lang="en-US" altLang="zh-CN" sz="4000" b="1" i="1" dirty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对象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38" y="1571612"/>
            <a:ext cx="7981952" cy="4492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dirty="0" err="1"/>
              <a:t>jQuery</a:t>
            </a:r>
            <a:r>
              <a:rPr lang="en-US" altLang="zh-CN" sz="2600" dirty="0"/>
              <a:t> </a:t>
            </a:r>
            <a:r>
              <a:rPr lang="zh-CN" altLang="en-US" sz="2600" dirty="0"/>
              <a:t>对象就是</a:t>
            </a:r>
            <a:r>
              <a:rPr lang="zh-CN" altLang="en-US" sz="2600" b="1" dirty="0">
                <a:solidFill>
                  <a:srgbClr val="0000FF"/>
                </a:solidFill>
              </a:rPr>
              <a:t>通过 </a:t>
            </a:r>
            <a:r>
              <a:rPr lang="en-US" altLang="zh-CN" sz="2600" b="1" dirty="0" err="1" smtClean="0">
                <a:solidFill>
                  <a:srgbClr val="0000FF"/>
                </a:solidFill>
              </a:rPr>
              <a:t>jQuery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(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$()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) </a:t>
            </a:r>
            <a:r>
              <a:rPr lang="zh-CN" altLang="en-US" sz="2600" b="1" dirty="0">
                <a:solidFill>
                  <a:srgbClr val="0000FF"/>
                </a:solidFill>
              </a:rPr>
              <a:t>包装 </a:t>
            </a:r>
            <a:r>
              <a:rPr lang="en-US" altLang="zh-CN" sz="2600" b="1" dirty="0">
                <a:solidFill>
                  <a:srgbClr val="0000FF"/>
                </a:solidFill>
              </a:rPr>
              <a:t>DOM </a:t>
            </a:r>
            <a:r>
              <a:rPr lang="zh-CN" altLang="en-US" sz="2600" b="1" dirty="0">
                <a:solidFill>
                  <a:srgbClr val="0000FF"/>
                </a:solidFill>
              </a:rPr>
              <a:t>对象后产生的对象</a:t>
            </a:r>
          </a:p>
          <a:p>
            <a:pPr>
              <a:lnSpc>
                <a:spcPct val="90000"/>
              </a:lnSpc>
            </a:pPr>
            <a:r>
              <a:rPr lang="en-US" altLang="zh-CN" sz="2600" b="1" dirty="0" err="1">
                <a:solidFill>
                  <a:srgbClr val="0000FF"/>
                </a:solidFill>
              </a:rPr>
              <a:t>jQuery</a:t>
            </a:r>
            <a:r>
              <a:rPr lang="en-US" altLang="zh-CN" sz="2600" b="1" dirty="0">
                <a:solidFill>
                  <a:srgbClr val="0000FF"/>
                </a:solidFill>
              </a:rPr>
              <a:t> </a:t>
            </a:r>
            <a:r>
              <a:rPr lang="zh-CN" altLang="en-US" sz="2600" b="1" dirty="0">
                <a:solidFill>
                  <a:srgbClr val="0000FF"/>
                </a:solidFill>
              </a:rPr>
              <a:t>对象是 </a:t>
            </a:r>
            <a:r>
              <a:rPr lang="en-US" altLang="zh-CN" sz="2600" b="1" dirty="0" err="1">
                <a:solidFill>
                  <a:srgbClr val="0000FF"/>
                </a:solidFill>
              </a:rPr>
              <a:t>jQuery</a:t>
            </a:r>
            <a:r>
              <a:rPr lang="en-US" altLang="zh-CN" sz="2600" b="1" dirty="0">
                <a:solidFill>
                  <a:srgbClr val="0000FF"/>
                </a:solidFill>
              </a:rPr>
              <a:t> </a:t>
            </a:r>
            <a:r>
              <a:rPr lang="zh-CN" altLang="en-US" sz="2600" b="1" dirty="0">
                <a:solidFill>
                  <a:srgbClr val="0000FF"/>
                </a:solidFill>
              </a:rPr>
              <a:t>独有的</a:t>
            </a:r>
            <a:r>
              <a:rPr lang="en-US" altLang="zh-CN" sz="2600" dirty="0"/>
              <a:t>. </a:t>
            </a:r>
            <a:r>
              <a:rPr lang="zh-CN" altLang="en-US" sz="2600" dirty="0"/>
              <a:t>如果一个对象是 </a:t>
            </a:r>
            <a:r>
              <a:rPr lang="en-US" altLang="zh-CN" sz="2600" dirty="0" err="1"/>
              <a:t>jQuery</a:t>
            </a:r>
            <a:r>
              <a:rPr lang="en-US" altLang="zh-CN" sz="2600" dirty="0"/>
              <a:t> </a:t>
            </a:r>
            <a:r>
              <a:rPr lang="zh-CN" altLang="en-US" sz="2600" dirty="0"/>
              <a:t>对象</a:t>
            </a:r>
            <a:r>
              <a:rPr lang="en-US" altLang="zh-CN" sz="2600" dirty="0"/>
              <a:t>, </a:t>
            </a:r>
            <a:r>
              <a:rPr lang="zh-CN" altLang="en-US" sz="2600" dirty="0"/>
              <a:t>那么它就可以使用 </a:t>
            </a:r>
            <a:r>
              <a:rPr lang="en-US" altLang="zh-CN" sz="2600" dirty="0" err="1"/>
              <a:t>jQuery</a:t>
            </a:r>
            <a:r>
              <a:rPr lang="en-US" altLang="zh-CN" sz="2600" dirty="0"/>
              <a:t> </a:t>
            </a:r>
            <a:r>
              <a:rPr lang="zh-CN" altLang="en-US" sz="2600" dirty="0"/>
              <a:t>里的方法</a:t>
            </a:r>
            <a:r>
              <a:rPr lang="en-US" altLang="zh-CN" sz="2600" dirty="0"/>
              <a:t>: $(“#</a:t>
            </a:r>
            <a:r>
              <a:rPr lang="en-US" altLang="zh-CN" sz="2600" dirty="0" err="1"/>
              <a:t>persontab</a:t>
            </a:r>
            <a:r>
              <a:rPr lang="en-US" altLang="zh-CN" sz="2600" dirty="0"/>
              <a:t>”).html();</a:t>
            </a:r>
          </a:p>
          <a:p>
            <a:pPr>
              <a:lnSpc>
                <a:spcPct val="90000"/>
              </a:lnSpc>
            </a:pPr>
            <a:r>
              <a:rPr lang="en-US" altLang="zh-CN" sz="2600" b="1" dirty="0" err="1">
                <a:solidFill>
                  <a:srgbClr val="0000FF"/>
                </a:solidFill>
              </a:rPr>
              <a:t>jQuery</a:t>
            </a:r>
            <a:r>
              <a:rPr lang="en-US" altLang="zh-CN" sz="2600" b="1" dirty="0">
                <a:solidFill>
                  <a:srgbClr val="0000FF"/>
                </a:solidFill>
              </a:rPr>
              <a:t> </a:t>
            </a:r>
            <a:r>
              <a:rPr lang="zh-CN" altLang="en-US" sz="2600" b="1" dirty="0">
                <a:solidFill>
                  <a:srgbClr val="0000FF"/>
                </a:solidFill>
              </a:rPr>
              <a:t>对象无法使用 </a:t>
            </a:r>
            <a:r>
              <a:rPr lang="en-US" altLang="zh-CN" sz="2600" b="1" dirty="0">
                <a:solidFill>
                  <a:srgbClr val="0000FF"/>
                </a:solidFill>
              </a:rPr>
              <a:t>DOM </a:t>
            </a:r>
            <a:r>
              <a:rPr lang="zh-CN" altLang="en-US" sz="2600" b="1" dirty="0">
                <a:solidFill>
                  <a:srgbClr val="0000FF"/>
                </a:solidFill>
              </a:rPr>
              <a:t>对象的任何方法</a:t>
            </a:r>
            <a:r>
              <a:rPr lang="en-US" altLang="zh-CN" sz="2600" b="1" dirty="0">
                <a:solidFill>
                  <a:srgbClr val="0000FF"/>
                </a:solidFill>
              </a:rPr>
              <a:t>, </a:t>
            </a:r>
            <a:r>
              <a:rPr lang="zh-CN" altLang="en-US" sz="2600" b="1" dirty="0">
                <a:solidFill>
                  <a:srgbClr val="0000FF"/>
                </a:solidFill>
              </a:rPr>
              <a:t>同样 </a:t>
            </a:r>
            <a:r>
              <a:rPr lang="en-US" altLang="zh-CN" sz="2600" b="1" dirty="0">
                <a:solidFill>
                  <a:srgbClr val="0000FF"/>
                </a:solidFill>
              </a:rPr>
              <a:t>DOM </a:t>
            </a:r>
            <a:r>
              <a:rPr lang="zh-CN" altLang="en-US" sz="2600" b="1" dirty="0">
                <a:solidFill>
                  <a:srgbClr val="0000FF"/>
                </a:solidFill>
              </a:rPr>
              <a:t>对象也不能使用 </a:t>
            </a:r>
            <a:r>
              <a:rPr lang="en-US" altLang="zh-CN" sz="2600" b="1" dirty="0" err="1">
                <a:solidFill>
                  <a:srgbClr val="0000FF"/>
                </a:solidFill>
              </a:rPr>
              <a:t>jQuery</a:t>
            </a:r>
            <a:r>
              <a:rPr lang="en-US" altLang="zh-CN" sz="2600" b="1" dirty="0">
                <a:solidFill>
                  <a:srgbClr val="0000FF"/>
                </a:solidFill>
              </a:rPr>
              <a:t> </a:t>
            </a:r>
            <a:r>
              <a:rPr lang="zh-CN" altLang="en-US" sz="2600" b="1" dirty="0">
                <a:solidFill>
                  <a:srgbClr val="0000FF"/>
                </a:solidFill>
              </a:rPr>
              <a:t>里的任何方法</a:t>
            </a:r>
          </a:p>
          <a:p>
            <a:pPr>
              <a:lnSpc>
                <a:spcPct val="90000"/>
              </a:lnSpc>
            </a:pPr>
            <a:r>
              <a:rPr lang="zh-CN" altLang="en-US" sz="2600" b="1" dirty="0">
                <a:solidFill>
                  <a:srgbClr val="0000FF"/>
                </a:solidFill>
              </a:rPr>
              <a:t>约定</a:t>
            </a:r>
            <a:r>
              <a:rPr lang="zh-CN" altLang="en-US" sz="2600" dirty="0"/>
              <a:t>：如果获取的是 </a:t>
            </a:r>
            <a:r>
              <a:rPr lang="en-US" altLang="zh-CN" sz="2600" dirty="0" err="1"/>
              <a:t>jQuery</a:t>
            </a:r>
            <a:r>
              <a:rPr lang="en-US" altLang="zh-CN" sz="2600" dirty="0"/>
              <a:t> </a:t>
            </a:r>
            <a:r>
              <a:rPr lang="zh-CN" altLang="en-US" sz="2600" dirty="0"/>
              <a:t>对象</a:t>
            </a:r>
            <a:r>
              <a:rPr lang="en-US" altLang="zh-CN" sz="2600" dirty="0"/>
              <a:t>, </a:t>
            </a:r>
            <a:r>
              <a:rPr lang="zh-CN" altLang="en-US" sz="2600" dirty="0"/>
              <a:t>那么要在变量前面加上 </a:t>
            </a:r>
            <a:r>
              <a:rPr lang="en-US" altLang="zh-CN" sz="2600" dirty="0"/>
              <a:t>$. 	</a:t>
            </a:r>
          </a:p>
          <a:p>
            <a:pPr lvl="1">
              <a:lnSpc>
                <a:spcPct val="90000"/>
              </a:lnSpc>
            </a:pPr>
            <a:r>
              <a:rPr lang="en-US" altLang="zh-CN" sz="2100" dirty="0" err="1"/>
              <a:t>var</a:t>
            </a:r>
            <a:r>
              <a:rPr lang="en-US" altLang="zh-CN" sz="2100" dirty="0"/>
              <a:t> </a:t>
            </a:r>
            <a:r>
              <a:rPr lang="en-US" altLang="zh-CN" sz="2100" b="1" dirty="0">
                <a:solidFill>
                  <a:srgbClr val="FF0000"/>
                </a:solidFill>
              </a:rPr>
              <a:t>$</a:t>
            </a:r>
            <a:r>
              <a:rPr lang="en-US" altLang="zh-CN" sz="2100" dirty="0"/>
              <a:t>variable = </a:t>
            </a:r>
            <a:r>
              <a:rPr lang="en-US" altLang="zh-CN" sz="2100" b="1" dirty="0" err="1">
                <a:solidFill>
                  <a:srgbClr val="FF0000"/>
                </a:solidFill>
              </a:rPr>
              <a:t>jQuery</a:t>
            </a:r>
            <a:r>
              <a:rPr lang="en-US" altLang="zh-CN" sz="2100" b="1" dirty="0">
                <a:solidFill>
                  <a:srgbClr val="FF0000"/>
                </a:solidFill>
              </a:rPr>
              <a:t> </a:t>
            </a:r>
            <a:r>
              <a:rPr lang="zh-CN" altLang="en-US" sz="2100" b="1" dirty="0">
                <a:solidFill>
                  <a:srgbClr val="FF0000"/>
                </a:solidFill>
              </a:rPr>
              <a:t>对象</a:t>
            </a:r>
          </a:p>
          <a:p>
            <a:pPr lvl="1">
              <a:lnSpc>
                <a:spcPct val="90000"/>
              </a:lnSpc>
            </a:pPr>
            <a:r>
              <a:rPr lang="en-US" altLang="zh-CN" sz="2100" dirty="0" err="1"/>
              <a:t>var</a:t>
            </a:r>
            <a:r>
              <a:rPr lang="en-US" altLang="zh-CN" sz="2100" dirty="0"/>
              <a:t> variable = DOM </a:t>
            </a:r>
            <a:r>
              <a:rPr lang="zh-CN" altLang="en-US" sz="2100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60888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99536"/>
            <a:ext cx="8229600" cy="857256"/>
          </a:xfrm>
        </p:spPr>
        <p:txBody>
          <a:bodyPr/>
          <a:lstStyle/>
          <a:p>
            <a:r>
              <a:rPr lang="en-US" altLang="zh-CN" sz="4000" b="1" i="1" dirty="0" err="1">
                <a:latin typeface="新宋体" pitchFamily="49" charset="-122"/>
                <a:ea typeface="新宋体" pitchFamily="49" charset="-122"/>
              </a:rPr>
              <a:t>jQuery</a:t>
            </a:r>
            <a:r>
              <a:rPr lang="en-US" altLang="zh-CN" sz="4000" b="1" i="1" dirty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中的动画</a:t>
            </a:r>
            <a:r>
              <a:rPr lang="en-US" altLang="zh-CN" sz="4000" b="1" i="1" dirty="0">
                <a:latin typeface="新宋体" pitchFamily="49" charset="-122"/>
                <a:ea typeface="新宋体" pitchFamily="49" charset="-122"/>
              </a:rPr>
              <a:t>(2)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714488"/>
            <a:ext cx="8072494" cy="4098925"/>
          </a:xfrm>
        </p:spPr>
        <p:txBody>
          <a:bodyPr/>
          <a:lstStyle/>
          <a:p>
            <a:r>
              <a:rPr lang="en-US" altLang="zh-CN" sz="2600" dirty="0" err="1"/>
              <a:t>fadeIn</a:t>
            </a:r>
            <a:r>
              <a:rPr lang="en-US" altLang="zh-CN" sz="2600" dirty="0"/>
              <a:t>(), </a:t>
            </a:r>
            <a:r>
              <a:rPr lang="en-US" altLang="zh-CN" sz="2600" dirty="0" err="1"/>
              <a:t>fadeOut</a:t>
            </a:r>
            <a:r>
              <a:rPr lang="en-US" altLang="zh-CN" sz="2600" dirty="0"/>
              <a:t>(): </a:t>
            </a:r>
            <a:r>
              <a:rPr lang="zh-CN" altLang="en-US" sz="2600" dirty="0"/>
              <a:t>只改变元素的透明度</a:t>
            </a:r>
            <a:r>
              <a:rPr lang="en-US" altLang="zh-CN" sz="2600" dirty="0"/>
              <a:t>. </a:t>
            </a:r>
            <a:r>
              <a:rPr lang="en-US" altLang="zh-CN" sz="2600" dirty="0" err="1"/>
              <a:t>fadeOut</a:t>
            </a:r>
            <a:r>
              <a:rPr lang="en-US" altLang="zh-CN" sz="2600" dirty="0"/>
              <a:t>() </a:t>
            </a:r>
            <a:r>
              <a:rPr lang="zh-CN" altLang="en-US" sz="2600" dirty="0"/>
              <a:t>会在指定的一段时间内降低元素的不透明度</a:t>
            </a:r>
            <a:r>
              <a:rPr lang="en-US" altLang="zh-CN" sz="2600" dirty="0"/>
              <a:t>, </a:t>
            </a:r>
            <a:r>
              <a:rPr lang="zh-CN" altLang="en-US" sz="2600" dirty="0"/>
              <a:t>直到元素完全消失</a:t>
            </a:r>
            <a:r>
              <a:rPr lang="en-US" altLang="zh-CN" sz="2600" dirty="0"/>
              <a:t>. </a:t>
            </a:r>
            <a:r>
              <a:rPr lang="en-US" altLang="zh-CN" sz="2600" dirty="0" err="1"/>
              <a:t>fadeIn</a:t>
            </a:r>
            <a:r>
              <a:rPr lang="en-US" altLang="zh-CN" sz="2600" dirty="0"/>
              <a:t>() </a:t>
            </a:r>
            <a:r>
              <a:rPr lang="zh-CN" altLang="en-US" sz="2600" dirty="0"/>
              <a:t>则相反</a:t>
            </a:r>
            <a:r>
              <a:rPr lang="en-US" altLang="zh-CN" sz="2600" dirty="0"/>
              <a:t>.</a:t>
            </a:r>
          </a:p>
          <a:p>
            <a:r>
              <a:rPr lang="en-US" altLang="zh-CN" sz="2600" dirty="0" err="1"/>
              <a:t>slideDown</a:t>
            </a:r>
            <a:r>
              <a:rPr lang="en-US" altLang="zh-CN" sz="2600" dirty="0"/>
              <a:t>(), </a:t>
            </a:r>
            <a:r>
              <a:rPr lang="en-US" altLang="zh-CN" sz="2600" dirty="0" err="1"/>
              <a:t>slideUp</a:t>
            </a:r>
            <a:r>
              <a:rPr lang="en-US" altLang="zh-CN" sz="2600" dirty="0"/>
              <a:t>(): </a:t>
            </a:r>
            <a:r>
              <a:rPr lang="zh-CN" altLang="en-US" sz="2600" dirty="0"/>
              <a:t>只会改变元素的高度</a:t>
            </a:r>
            <a:r>
              <a:rPr lang="en-US" altLang="zh-CN" sz="2600" dirty="0"/>
              <a:t>. </a:t>
            </a:r>
            <a:r>
              <a:rPr lang="zh-CN" altLang="en-US" sz="2600" dirty="0"/>
              <a:t>如果一个元素的 </a:t>
            </a:r>
            <a:r>
              <a:rPr lang="en-US" altLang="zh-CN" sz="2600" dirty="0"/>
              <a:t>display </a:t>
            </a:r>
            <a:r>
              <a:rPr lang="zh-CN" altLang="en-US" sz="2600" dirty="0"/>
              <a:t>属性为 </a:t>
            </a:r>
            <a:r>
              <a:rPr lang="en-US" altLang="zh-CN" sz="2600" dirty="0"/>
              <a:t>none, </a:t>
            </a:r>
            <a:r>
              <a:rPr lang="zh-CN" altLang="en-US" sz="2600" dirty="0"/>
              <a:t>当调用 </a:t>
            </a:r>
            <a:r>
              <a:rPr lang="en-US" altLang="zh-CN" sz="2600" dirty="0" err="1"/>
              <a:t>slideDown</a:t>
            </a:r>
            <a:r>
              <a:rPr lang="en-US" altLang="zh-CN" sz="2600" dirty="0"/>
              <a:t>() </a:t>
            </a:r>
            <a:r>
              <a:rPr lang="zh-CN" altLang="en-US" sz="2600" dirty="0"/>
              <a:t>方法时</a:t>
            </a:r>
            <a:r>
              <a:rPr lang="en-US" altLang="zh-CN" sz="2600" dirty="0"/>
              <a:t>, </a:t>
            </a:r>
            <a:r>
              <a:rPr lang="zh-CN" altLang="en-US" sz="2600" dirty="0"/>
              <a:t>这个元素将由上至下延伸显示</a:t>
            </a:r>
            <a:r>
              <a:rPr lang="en-US" altLang="zh-CN" sz="2600" dirty="0"/>
              <a:t>. </a:t>
            </a:r>
            <a:r>
              <a:rPr lang="en-US" altLang="zh-CN" sz="2600" dirty="0" err="1"/>
              <a:t>slideUp</a:t>
            </a:r>
            <a:r>
              <a:rPr lang="en-US" altLang="zh-CN" sz="2600" dirty="0"/>
              <a:t>() </a:t>
            </a:r>
            <a:r>
              <a:rPr lang="zh-CN" altLang="en-US" sz="2600" dirty="0"/>
              <a:t>方法正好相反</a:t>
            </a:r>
            <a:r>
              <a:rPr lang="en-US" altLang="zh-CN" sz="2600" dirty="0"/>
              <a:t>, </a:t>
            </a:r>
            <a:r>
              <a:rPr lang="zh-CN" altLang="en-US" sz="2600" dirty="0"/>
              <a:t>元素由下至上缩短隐藏</a:t>
            </a:r>
            <a:r>
              <a:rPr lang="en-US" altLang="zh-CN" sz="2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793169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92696"/>
            <a:ext cx="8229600" cy="857256"/>
          </a:xfrm>
        </p:spPr>
        <p:txBody>
          <a:bodyPr/>
          <a:lstStyle/>
          <a:p>
            <a:r>
              <a:rPr lang="en-US" altLang="zh-CN" sz="4000" b="1" i="1" dirty="0" err="1">
                <a:latin typeface="新宋体" pitchFamily="49" charset="-122"/>
                <a:ea typeface="新宋体" pitchFamily="49" charset="-122"/>
              </a:rPr>
              <a:t>jQuery</a:t>
            </a:r>
            <a:r>
              <a:rPr lang="en-US" altLang="zh-CN" sz="4000" b="1" i="1" dirty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中的动画</a:t>
            </a:r>
            <a:r>
              <a:rPr lang="en-US" altLang="zh-CN" sz="4000" b="1" i="1" dirty="0">
                <a:latin typeface="新宋体" pitchFamily="49" charset="-122"/>
                <a:ea typeface="新宋体" pitchFamily="49" charset="-122"/>
              </a:rPr>
              <a:t>(3)</a:t>
            </a:r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878013"/>
            <a:ext cx="8072494" cy="2551119"/>
          </a:xfrm>
        </p:spPr>
        <p:txBody>
          <a:bodyPr/>
          <a:lstStyle/>
          <a:p>
            <a:r>
              <a:rPr lang="en-US" altLang="zh-CN" sz="2600" dirty="0"/>
              <a:t>toggle(): </a:t>
            </a:r>
            <a:r>
              <a:rPr lang="zh-CN" altLang="en-US" sz="2600" dirty="0"/>
              <a:t>切换元素的可见状态</a:t>
            </a:r>
            <a:r>
              <a:rPr lang="en-US" altLang="zh-CN" sz="2600" dirty="0"/>
              <a:t>: </a:t>
            </a:r>
            <a:r>
              <a:rPr lang="zh-CN" altLang="en-US" sz="2600" dirty="0"/>
              <a:t>如果元素时可见的</a:t>
            </a:r>
            <a:r>
              <a:rPr lang="en-US" altLang="zh-CN" sz="2600" dirty="0"/>
              <a:t>, </a:t>
            </a:r>
            <a:r>
              <a:rPr lang="zh-CN" altLang="en-US" sz="2600" dirty="0"/>
              <a:t>则切换为隐藏</a:t>
            </a:r>
            <a:r>
              <a:rPr lang="en-US" altLang="zh-CN" sz="2600" dirty="0"/>
              <a:t>; </a:t>
            </a:r>
            <a:r>
              <a:rPr lang="zh-CN" altLang="en-US" sz="2600" dirty="0"/>
              <a:t>如果元素时隐藏的</a:t>
            </a:r>
            <a:r>
              <a:rPr lang="en-US" altLang="zh-CN" sz="2600" dirty="0"/>
              <a:t>, </a:t>
            </a:r>
            <a:r>
              <a:rPr lang="zh-CN" altLang="en-US" sz="2600" dirty="0"/>
              <a:t>则切换为可见的</a:t>
            </a:r>
            <a:r>
              <a:rPr lang="en-US" altLang="zh-CN" sz="2600" dirty="0"/>
              <a:t>. </a:t>
            </a:r>
          </a:p>
          <a:p>
            <a:r>
              <a:rPr lang="en-US" altLang="zh-CN" sz="2600" dirty="0" err="1"/>
              <a:t>slideToggle</a:t>
            </a:r>
            <a:r>
              <a:rPr lang="en-US" altLang="zh-CN" sz="2600" dirty="0"/>
              <a:t>(): </a:t>
            </a:r>
            <a:r>
              <a:rPr lang="zh-CN" altLang="en-US" sz="2600" dirty="0"/>
              <a:t>通过高度变化来切换匹配元素的可见性</a:t>
            </a:r>
            <a:r>
              <a:rPr lang="en-US" altLang="zh-CN" sz="2600" dirty="0"/>
              <a:t>. </a:t>
            </a:r>
          </a:p>
          <a:p>
            <a:r>
              <a:rPr lang="en-US" altLang="zh-CN" sz="2600" dirty="0" err="1"/>
              <a:t>fadeTo</a:t>
            </a:r>
            <a:r>
              <a:rPr lang="en-US" altLang="zh-CN" sz="2600" dirty="0"/>
              <a:t>(): </a:t>
            </a:r>
            <a:r>
              <a:rPr lang="zh-CN" altLang="en-US" sz="2600" dirty="0"/>
              <a:t>把不透明度以渐近的方式调整到指定的</a:t>
            </a:r>
            <a:r>
              <a:rPr lang="zh-CN" altLang="en-US" sz="2600" dirty="0" smtClean="0"/>
              <a:t>值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dirty="0" smtClean="0"/>
              <a:t>     (</a:t>
            </a:r>
            <a:r>
              <a:rPr lang="en-US" altLang="zh-CN" sz="2600" dirty="0"/>
              <a:t>0 – 1 </a:t>
            </a:r>
            <a:r>
              <a:rPr lang="zh-CN" altLang="en-US" sz="2600" dirty="0"/>
              <a:t>之间</a:t>
            </a:r>
            <a:r>
              <a:rPr lang="en-US" altLang="zh-CN" sz="26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4562372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50912" y="692696"/>
            <a:ext cx="8229600" cy="857256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练习</a:t>
            </a:r>
            <a:r>
              <a:rPr lang="en-US" altLang="zh-CN" sz="4000" b="1" i="1" dirty="0">
                <a:latin typeface="新宋体" pitchFamily="49" charset="-122"/>
                <a:ea typeface="新宋体" pitchFamily="49" charset="-122"/>
              </a:rPr>
              <a:t>3: </a:t>
            </a:r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品牌列表</a:t>
            </a:r>
          </a:p>
        </p:txBody>
      </p:sp>
      <p:pic>
        <p:nvPicPr>
          <p:cNvPr id="769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3250" y="2057400"/>
            <a:ext cx="4714875" cy="1028700"/>
          </a:xfrm>
          <a:prstGeom prst="rect">
            <a:avLst/>
          </a:prstGeom>
          <a:noFill/>
        </p:spPr>
      </p:pic>
      <p:pic>
        <p:nvPicPr>
          <p:cNvPr id="769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175" y="3789363"/>
            <a:ext cx="4457700" cy="1371600"/>
          </a:xfrm>
          <a:prstGeom prst="rect">
            <a:avLst/>
          </a:prstGeom>
          <a:noFill/>
        </p:spPr>
      </p:pic>
      <p:sp>
        <p:nvSpPr>
          <p:cNvPr id="769030" name="Line 6"/>
          <p:cNvSpPr>
            <a:spLocks noChangeShapeType="1"/>
          </p:cNvSpPr>
          <p:nvPr/>
        </p:nvSpPr>
        <p:spPr bwMode="auto">
          <a:xfrm flipH="1">
            <a:off x="3851275" y="3209925"/>
            <a:ext cx="1588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9031" name="Line 7"/>
          <p:cNvSpPr>
            <a:spLocks noChangeShapeType="1"/>
          </p:cNvSpPr>
          <p:nvPr/>
        </p:nvSpPr>
        <p:spPr bwMode="auto">
          <a:xfrm flipV="1">
            <a:off x="4140200" y="3209925"/>
            <a:ext cx="1588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9032" name="Text Box 8"/>
          <p:cNvSpPr txBox="1">
            <a:spLocks noChangeArrowheads="1"/>
          </p:cNvSpPr>
          <p:nvPr/>
        </p:nvSpPr>
        <p:spPr bwMode="auto">
          <a:xfrm>
            <a:off x="468313" y="5445125"/>
            <a:ext cx="5327650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/>
              <a:t>注意</a:t>
            </a:r>
            <a:r>
              <a:rPr lang="en-US" altLang="zh-CN" sz="2400"/>
              <a:t>: </a:t>
            </a:r>
            <a:r>
              <a:rPr lang="zh-CN" altLang="en-US" sz="2400"/>
              <a:t>两个过滤函数 </a:t>
            </a:r>
            <a:r>
              <a:rPr lang="en-US" altLang="zh-CN" sz="2400"/>
              <a:t>is </a:t>
            </a:r>
            <a:r>
              <a:rPr lang="zh-CN" altLang="en-US" sz="2400"/>
              <a:t>和 </a:t>
            </a:r>
            <a:r>
              <a:rPr lang="en-US" altLang="zh-CN" sz="2400"/>
              <a:t>filter </a:t>
            </a:r>
            <a:r>
              <a:rPr lang="zh-CN" altLang="en-US" sz="2400"/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13223888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76969"/>
            <a:ext cx="8208962" cy="1439863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练习</a:t>
            </a:r>
            <a:r>
              <a:rPr lang="en-US" altLang="zh-CN" sz="4000" b="1" i="1" dirty="0">
                <a:latin typeface="新宋体" pitchFamily="49" charset="-122"/>
                <a:ea typeface="新宋体" pitchFamily="49" charset="-122"/>
              </a:rPr>
              <a:t>4: </a:t>
            </a:r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超链接和图片提示效果</a:t>
            </a:r>
          </a:p>
        </p:txBody>
      </p:sp>
      <p:pic>
        <p:nvPicPr>
          <p:cNvPr id="7680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2060575"/>
            <a:ext cx="1743075" cy="1295400"/>
          </a:xfrm>
          <a:prstGeom prst="rect">
            <a:avLst/>
          </a:prstGeom>
          <a:noFill/>
        </p:spPr>
      </p:pic>
      <p:pic>
        <p:nvPicPr>
          <p:cNvPr id="76800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3860800"/>
            <a:ext cx="1123950" cy="1181100"/>
          </a:xfrm>
          <a:prstGeom prst="rect">
            <a:avLst/>
          </a:prstGeom>
          <a:noFill/>
        </p:spPr>
      </p:pic>
      <p:pic>
        <p:nvPicPr>
          <p:cNvPr id="76800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2500" y="2133600"/>
            <a:ext cx="5095875" cy="4238625"/>
          </a:xfrm>
          <a:prstGeom prst="rect">
            <a:avLst/>
          </a:prstGeom>
          <a:noFill/>
        </p:spPr>
      </p:pic>
      <p:pic>
        <p:nvPicPr>
          <p:cNvPr id="768009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8313" y="6453188"/>
            <a:ext cx="7199312" cy="239712"/>
          </a:xfrm>
          <a:prstGeom prst="rect">
            <a:avLst/>
          </a:prstGeom>
          <a:noFill/>
        </p:spPr>
      </p:pic>
      <p:sp>
        <p:nvSpPr>
          <p:cNvPr id="768010" name="Line 10"/>
          <p:cNvSpPr>
            <a:spLocks noChangeShapeType="1"/>
          </p:cNvSpPr>
          <p:nvPr/>
        </p:nvSpPr>
        <p:spPr bwMode="auto">
          <a:xfrm flipH="1">
            <a:off x="3851275" y="580548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11" name="Line 11"/>
          <p:cNvSpPr>
            <a:spLocks noChangeShapeType="1"/>
          </p:cNvSpPr>
          <p:nvPr/>
        </p:nvSpPr>
        <p:spPr bwMode="auto">
          <a:xfrm>
            <a:off x="3838575" y="581818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012" name="Line 12"/>
          <p:cNvSpPr>
            <a:spLocks noChangeShapeType="1"/>
          </p:cNvSpPr>
          <p:nvPr/>
        </p:nvSpPr>
        <p:spPr bwMode="auto">
          <a:xfrm>
            <a:off x="468313" y="6669088"/>
            <a:ext cx="71993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7749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60685" y="476969"/>
            <a:ext cx="8459787" cy="1439863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练习</a:t>
            </a:r>
            <a:r>
              <a:rPr lang="en-US" altLang="zh-CN" sz="4000" b="1" i="1" dirty="0">
                <a:latin typeface="新宋体" pitchFamily="49" charset="-122"/>
                <a:ea typeface="新宋体" pitchFamily="49" charset="-122"/>
              </a:rPr>
              <a:t>5: </a:t>
            </a:r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单行文本框的用户体验</a:t>
            </a:r>
          </a:p>
        </p:txBody>
      </p:sp>
      <p:pic>
        <p:nvPicPr>
          <p:cNvPr id="7669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2133600"/>
            <a:ext cx="2324100" cy="1152525"/>
          </a:xfrm>
          <a:prstGeom prst="rect">
            <a:avLst/>
          </a:prstGeom>
          <a:noFill/>
        </p:spPr>
      </p:pic>
      <p:sp>
        <p:nvSpPr>
          <p:cNvPr id="766981" name="Line 5"/>
          <p:cNvSpPr>
            <a:spLocks noChangeShapeType="1"/>
          </p:cNvSpPr>
          <p:nvPr/>
        </p:nvSpPr>
        <p:spPr bwMode="auto">
          <a:xfrm>
            <a:off x="3563938" y="263683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76698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133600"/>
            <a:ext cx="2247900" cy="1162050"/>
          </a:xfrm>
          <a:prstGeom prst="rect">
            <a:avLst/>
          </a:prstGeom>
          <a:noFill/>
        </p:spPr>
      </p:pic>
      <p:sp>
        <p:nvSpPr>
          <p:cNvPr id="766983" name="Line 7"/>
          <p:cNvSpPr>
            <a:spLocks noChangeShapeType="1"/>
          </p:cNvSpPr>
          <p:nvPr/>
        </p:nvSpPr>
        <p:spPr bwMode="auto">
          <a:xfrm flipH="1">
            <a:off x="3563938" y="285273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4723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92696"/>
            <a:ext cx="8229600" cy="857256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练习</a:t>
            </a:r>
            <a:r>
              <a:rPr lang="en-US" altLang="zh-CN" sz="4000" b="1" i="1" dirty="0">
                <a:latin typeface="新宋体" pitchFamily="49" charset="-122"/>
                <a:ea typeface="新宋体" pitchFamily="49" charset="-122"/>
              </a:rPr>
              <a:t>6: </a:t>
            </a:r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多选框应用</a:t>
            </a:r>
          </a:p>
        </p:txBody>
      </p:sp>
      <p:pic>
        <p:nvPicPr>
          <p:cNvPr id="773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2060575"/>
            <a:ext cx="2486025" cy="628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42558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692696"/>
            <a:ext cx="8229600" cy="857256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练习</a:t>
            </a:r>
            <a:r>
              <a:rPr lang="en-US" altLang="zh-CN" sz="4000" b="1" i="1" dirty="0">
                <a:latin typeface="新宋体" pitchFamily="49" charset="-122"/>
                <a:ea typeface="新宋体" pitchFamily="49" charset="-122"/>
              </a:rPr>
              <a:t>7: </a:t>
            </a:r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下拉框应用</a:t>
            </a:r>
          </a:p>
        </p:txBody>
      </p:sp>
      <p:pic>
        <p:nvPicPr>
          <p:cNvPr id="772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989138"/>
            <a:ext cx="2562225" cy="2066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8372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358775"/>
            <a:ext cx="7696200" cy="1439863"/>
          </a:xfrm>
        </p:spPr>
        <p:txBody>
          <a:bodyPr/>
          <a:lstStyle/>
          <a:p>
            <a:r>
              <a:rPr lang="en-US" altLang="zh-CN" sz="4000" b="1" i="1" dirty="0" err="1">
                <a:latin typeface="新宋体" pitchFamily="49" charset="-122"/>
                <a:ea typeface="新宋体" pitchFamily="49" charset="-122"/>
              </a:rPr>
              <a:t>JQuery</a:t>
            </a:r>
            <a:r>
              <a:rPr lang="en-US" altLang="zh-CN" sz="4000" b="1" i="1" dirty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加载并解析 </a:t>
            </a:r>
            <a:r>
              <a:rPr lang="en-US" altLang="zh-CN" sz="4000" b="1" i="1" dirty="0">
                <a:latin typeface="新宋体" pitchFamily="49" charset="-122"/>
                <a:ea typeface="新宋体" pitchFamily="49" charset="-122"/>
              </a:rPr>
              <a:t>XML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09763"/>
            <a:ext cx="7696200" cy="4098925"/>
          </a:xfrm>
        </p:spPr>
        <p:txBody>
          <a:bodyPr/>
          <a:lstStyle/>
          <a:p>
            <a:r>
              <a:rPr lang="en-US" altLang="zh-CN" sz="2600"/>
              <a:t>JQuery </a:t>
            </a:r>
            <a:r>
              <a:rPr lang="zh-CN" altLang="en-US" sz="2600"/>
              <a:t>可以通过 </a:t>
            </a:r>
            <a:r>
              <a:rPr lang="en-US" altLang="zh-CN" sz="2600"/>
              <a:t>$.get() </a:t>
            </a:r>
            <a:r>
              <a:rPr lang="zh-CN" altLang="en-US" sz="2600"/>
              <a:t>或 </a:t>
            </a:r>
            <a:r>
              <a:rPr lang="en-US" altLang="zh-CN" sz="2600"/>
              <a:t>$.post() </a:t>
            </a:r>
            <a:r>
              <a:rPr lang="zh-CN" altLang="en-US" sz="2600"/>
              <a:t>方法来加载 </a:t>
            </a:r>
            <a:r>
              <a:rPr lang="en-US" altLang="zh-CN" sz="2600"/>
              <a:t>xml.</a:t>
            </a:r>
          </a:p>
          <a:p>
            <a:endParaRPr lang="en-US" altLang="zh-CN" sz="2600"/>
          </a:p>
          <a:p>
            <a:endParaRPr lang="en-US" altLang="zh-CN" sz="2600"/>
          </a:p>
          <a:p>
            <a:endParaRPr lang="en-US" altLang="zh-CN" sz="2600"/>
          </a:p>
          <a:p>
            <a:r>
              <a:rPr lang="en-US" altLang="zh-CN" sz="2600"/>
              <a:t>JQuery </a:t>
            </a:r>
            <a:r>
              <a:rPr lang="zh-CN" altLang="en-US" sz="2600"/>
              <a:t>解析 </a:t>
            </a:r>
            <a:r>
              <a:rPr lang="en-US" altLang="zh-CN" sz="2600"/>
              <a:t>XML </a:t>
            </a:r>
            <a:r>
              <a:rPr lang="zh-CN" altLang="en-US" sz="2600"/>
              <a:t>与解析 </a:t>
            </a:r>
            <a:r>
              <a:rPr lang="en-US" altLang="zh-CN" sz="2600"/>
              <a:t>DOM </a:t>
            </a:r>
            <a:r>
              <a:rPr lang="zh-CN" altLang="en-US" sz="2600"/>
              <a:t>一样</a:t>
            </a:r>
            <a:r>
              <a:rPr lang="en-US" altLang="zh-CN" sz="2600"/>
              <a:t>, </a:t>
            </a:r>
            <a:r>
              <a:rPr lang="zh-CN" altLang="en-US" sz="2600"/>
              <a:t>可以使用 </a:t>
            </a:r>
            <a:r>
              <a:rPr lang="en-US" altLang="zh-CN" sz="2600"/>
              <a:t>find(), children() </a:t>
            </a:r>
            <a:r>
              <a:rPr lang="zh-CN" altLang="en-US" sz="2600"/>
              <a:t>等函数来解析和用 </a:t>
            </a:r>
            <a:r>
              <a:rPr lang="en-US" altLang="zh-CN" sz="2600"/>
              <a:t>each() </a:t>
            </a:r>
            <a:r>
              <a:rPr lang="zh-CN" altLang="en-US" sz="2600"/>
              <a:t>方法来进行遍历</a:t>
            </a:r>
          </a:p>
        </p:txBody>
      </p:sp>
      <p:pic>
        <p:nvPicPr>
          <p:cNvPr id="7915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6347" y="2428868"/>
            <a:ext cx="4681537" cy="13477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15406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535" y="404961"/>
            <a:ext cx="8135937" cy="1439863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练习</a:t>
            </a:r>
            <a:r>
              <a:rPr lang="en-US" altLang="zh-CN" sz="4000" b="1" i="1" dirty="0">
                <a:latin typeface="新宋体" pitchFamily="49" charset="-122"/>
                <a:ea typeface="新宋体" pitchFamily="49" charset="-122"/>
              </a:rPr>
              <a:t>8: </a:t>
            </a:r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使用 </a:t>
            </a:r>
            <a:r>
              <a:rPr lang="en-US" altLang="zh-CN" sz="4000" b="1" i="1" dirty="0" err="1">
                <a:latin typeface="新宋体" pitchFamily="49" charset="-122"/>
                <a:ea typeface="新宋体" pitchFamily="49" charset="-122"/>
              </a:rPr>
              <a:t>JQuery</a:t>
            </a:r>
            <a:r>
              <a:rPr lang="en-US" altLang="zh-CN" sz="4000" b="1" i="1" dirty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实现</a:t>
            </a:r>
          </a:p>
        </p:txBody>
      </p:sp>
      <p:pic>
        <p:nvPicPr>
          <p:cNvPr id="7925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2205038"/>
            <a:ext cx="1571625" cy="914400"/>
          </a:xfrm>
          <a:prstGeom prst="rect">
            <a:avLst/>
          </a:prstGeom>
          <a:noFill/>
        </p:spPr>
      </p:pic>
      <p:pic>
        <p:nvPicPr>
          <p:cNvPr id="79258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3286125"/>
            <a:ext cx="1533525" cy="495300"/>
          </a:xfrm>
          <a:prstGeom prst="rect">
            <a:avLst/>
          </a:prstGeom>
          <a:noFill/>
        </p:spPr>
      </p:pic>
      <p:sp>
        <p:nvSpPr>
          <p:cNvPr id="792582" name="Line 6"/>
          <p:cNvSpPr>
            <a:spLocks noChangeShapeType="1"/>
          </p:cNvSpPr>
          <p:nvPr/>
        </p:nvSpPr>
        <p:spPr bwMode="auto">
          <a:xfrm>
            <a:off x="2987675" y="28527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79258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4300" y="2205038"/>
            <a:ext cx="1571625" cy="914400"/>
          </a:xfrm>
          <a:prstGeom prst="rect">
            <a:avLst/>
          </a:prstGeom>
          <a:noFill/>
        </p:spPr>
      </p:pic>
      <p:pic>
        <p:nvPicPr>
          <p:cNvPr id="792584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95738" y="3429000"/>
            <a:ext cx="1600200" cy="1285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26993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771544"/>
            <a:ext cx="8229600" cy="857256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练习</a:t>
            </a:r>
            <a:r>
              <a:rPr lang="en-US" altLang="zh-CN" sz="4000" b="1" i="1" dirty="0">
                <a:latin typeface="新宋体" pitchFamily="49" charset="-122"/>
                <a:ea typeface="新宋体" pitchFamily="49" charset="-122"/>
              </a:rPr>
              <a:t>9: </a:t>
            </a:r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使用 </a:t>
            </a:r>
            <a:r>
              <a:rPr lang="en-US" altLang="zh-CN" sz="4000" b="1" i="1" dirty="0" err="1">
                <a:latin typeface="新宋体" pitchFamily="49" charset="-122"/>
                <a:ea typeface="新宋体" pitchFamily="49" charset="-122"/>
              </a:rPr>
              <a:t>JQuery</a:t>
            </a:r>
            <a:r>
              <a:rPr lang="en-US" altLang="zh-CN" sz="4000" b="1" i="1" dirty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实现</a:t>
            </a:r>
          </a:p>
        </p:txBody>
      </p:sp>
      <p:pic>
        <p:nvPicPr>
          <p:cNvPr id="7936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2125663"/>
            <a:ext cx="6021387" cy="3248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560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32" y="330840"/>
            <a:ext cx="7696200" cy="1439862"/>
          </a:xfrm>
        </p:spPr>
        <p:txBody>
          <a:bodyPr/>
          <a:lstStyle/>
          <a:p>
            <a:r>
              <a:rPr lang="en-US" altLang="zh-CN" sz="4000" b="1" i="1" dirty="0" err="1">
                <a:latin typeface="新宋体" pitchFamily="49" charset="-122"/>
                <a:ea typeface="新宋体" pitchFamily="49" charset="-122"/>
              </a:rPr>
              <a:t>jQuery</a:t>
            </a:r>
            <a:r>
              <a:rPr lang="en-US" altLang="zh-CN" sz="4000" b="1" i="1" dirty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对象转成 </a:t>
            </a:r>
            <a:r>
              <a:rPr lang="en-US" altLang="zh-CN" sz="4000" b="1" i="1" dirty="0">
                <a:latin typeface="新宋体" pitchFamily="49" charset="-122"/>
                <a:ea typeface="新宋体" pitchFamily="49" charset="-122"/>
              </a:rPr>
              <a:t>DOM </a:t>
            </a:r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对象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643050"/>
            <a:ext cx="7696200" cy="4098925"/>
          </a:xfrm>
        </p:spPr>
        <p:txBody>
          <a:bodyPr/>
          <a:lstStyle/>
          <a:p>
            <a:r>
              <a:rPr lang="en-US" altLang="zh-CN" sz="2600" dirty="0" err="1"/>
              <a:t>jQuery</a:t>
            </a:r>
            <a:r>
              <a:rPr lang="en-US" altLang="zh-CN" sz="2600" dirty="0"/>
              <a:t> </a:t>
            </a:r>
            <a:r>
              <a:rPr lang="zh-CN" altLang="en-US" sz="2600" dirty="0"/>
              <a:t>对象不能使用 </a:t>
            </a:r>
            <a:r>
              <a:rPr lang="en-US" altLang="zh-CN" sz="2600" dirty="0"/>
              <a:t>DOM </a:t>
            </a:r>
            <a:r>
              <a:rPr lang="zh-CN" altLang="en-US" sz="2600" dirty="0"/>
              <a:t>中的方法</a:t>
            </a:r>
            <a:r>
              <a:rPr lang="en-US" altLang="zh-CN" sz="2600" dirty="0"/>
              <a:t>, </a:t>
            </a:r>
            <a:r>
              <a:rPr lang="zh-CN" altLang="en-US" sz="2600" dirty="0"/>
              <a:t>但如果 </a:t>
            </a:r>
            <a:r>
              <a:rPr lang="en-US" altLang="zh-CN" sz="2600" dirty="0" err="1"/>
              <a:t>jQuery</a:t>
            </a:r>
            <a:r>
              <a:rPr lang="en-US" altLang="zh-CN" sz="2600" dirty="0"/>
              <a:t> </a:t>
            </a:r>
            <a:r>
              <a:rPr lang="zh-CN" altLang="en-US" sz="2600" dirty="0"/>
              <a:t>没有封装想要的方法</a:t>
            </a:r>
            <a:r>
              <a:rPr lang="en-US" altLang="zh-CN" sz="2600" dirty="0"/>
              <a:t>, </a:t>
            </a:r>
            <a:r>
              <a:rPr lang="zh-CN" altLang="en-US" sz="2600" dirty="0"/>
              <a:t>不得不使用 </a:t>
            </a:r>
            <a:r>
              <a:rPr lang="en-US" altLang="zh-CN" sz="2600" dirty="0"/>
              <a:t>DOM </a:t>
            </a:r>
            <a:r>
              <a:rPr lang="zh-CN" altLang="en-US" sz="2600" dirty="0"/>
              <a:t>对象的时候</a:t>
            </a:r>
            <a:r>
              <a:rPr lang="en-US" altLang="zh-CN" sz="2600" dirty="0"/>
              <a:t>, </a:t>
            </a:r>
            <a:r>
              <a:rPr lang="zh-CN" altLang="en-US" sz="2600" dirty="0"/>
              <a:t>有如下两种处理方法</a:t>
            </a:r>
            <a:r>
              <a:rPr lang="en-US" altLang="zh-CN" sz="2600" dirty="0"/>
              <a:t>:</a:t>
            </a:r>
          </a:p>
          <a:p>
            <a:r>
              <a:rPr lang="en-US" altLang="zh-CN" sz="2600" dirty="0"/>
              <a:t>(1) </a:t>
            </a:r>
            <a:r>
              <a:rPr lang="en-US" altLang="zh-CN" sz="2600" b="1" dirty="0" err="1">
                <a:solidFill>
                  <a:srgbClr val="FF0000"/>
                </a:solidFill>
              </a:rPr>
              <a:t>jQuery</a:t>
            </a:r>
            <a:r>
              <a:rPr lang="en-US" altLang="zh-CN" sz="2600" b="1" dirty="0">
                <a:solidFill>
                  <a:srgbClr val="FF0000"/>
                </a:solidFill>
              </a:rPr>
              <a:t> </a:t>
            </a:r>
            <a:r>
              <a:rPr lang="zh-CN" altLang="en-US" sz="2600" b="1" dirty="0">
                <a:solidFill>
                  <a:srgbClr val="FF0000"/>
                </a:solidFill>
              </a:rPr>
              <a:t>对象是一个数组对象</a:t>
            </a:r>
            <a:r>
              <a:rPr lang="en-US" altLang="zh-CN" sz="2600" dirty="0"/>
              <a:t>, </a:t>
            </a:r>
            <a:r>
              <a:rPr lang="zh-CN" altLang="en-US" sz="2600" dirty="0"/>
              <a:t>可以通过 </a:t>
            </a:r>
            <a:r>
              <a:rPr lang="en-US" altLang="zh-CN" sz="2600" dirty="0"/>
              <a:t>[index] </a:t>
            </a:r>
            <a:r>
              <a:rPr lang="zh-CN" altLang="en-US" sz="2600" dirty="0"/>
              <a:t>的方法得到对应的 </a:t>
            </a:r>
            <a:r>
              <a:rPr lang="en-US" altLang="zh-CN" sz="2600" dirty="0"/>
              <a:t>DOM</a:t>
            </a:r>
            <a:r>
              <a:rPr lang="zh-CN" altLang="en-US" sz="2600" dirty="0"/>
              <a:t>对象</a:t>
            </a:r>
            <a:r>
              <a:rPr lang="en-US" altLang="zh-CN" sz="2600" dirty="0"/>
              <a:t>.  </a:t>
            </a:r>
          </a:p>
          <a:p>
            <a:endParaRPr lang="en-US" altLang="zh-CN" sz="2600" dirty="0"/>
          </a:p>
          <a:p>
            <a:endParaRPr lang="en-US" altLang="zh-CN" sz="2600" dirty="0"/>
          </a:p>
          <a:p>
            <a:r>
              <a:rPr lang="en-US" altLang="zh-CN" sz="2600" dirty="0"/>
              <a:t>(2) </a:t>
            </a:r>
            <a:r>
              <a:rPr lang="zh-CN" altLang="en-US" sz="2600" dirty="0"/>
              <a:t>使用 </a:t>
            </a:r>
            <a:r>
              <a:rPr lang="en-US" altLang="zh-CN" sz="2600" dirty="0" err="1"/>
              <a:t>jQuery</a:t>
            </a:r>
            <a:r>
              <a:rPr lang="en-US" altLang="zh-CN" sz="2600" dirty="0"/>
              <a:t> </a:t>
            </a:r>
            <a:r>
              <a:rPr lang="zh-CN" altLang="en-US" sz="2600" dirty="0"/>
              <a:t>中的 </a:t>
            </a:r>
            <a:r>
              <a:rPr lang="en-US" altLang="zh-CN" sz="2600" dirty="0"/>
              <a:t>get(index) </a:t>
            </a:r>
            <a:r>
              <a:rPr lang="zh-CN" altLang="en-US" sz="2600" dirty="0"/>
              <a:t>方法得到相应的 </a:t>
            </a:r>
            <a:r>
              <a:rPr lang="en-US" altLang="zh-CN" sz="2600" dirty="0"/>
              <a:t>DOM </a:t>
            </a:r>
            <a:r>
              <a:rPr lang="zh-CN" altLang="en-US" sz="2600" dirty="0"/>
              <a:t>对象                        </a:t>
            </a:r>
          </a:p>
        </p:txBody>
      </p:sp>
      <p:pic>
        <p:nvPicPr>
          <p:cNvPr id="7188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3986200"/>
            <a:ext cx="2233612" cy="530225"/>
          </a:xfrm>
          <a:prstGeom prst="rect">
            <a:avLst/>
          </a:prstGeom>
          <a:noFill/>
        </p:spPr>
      </p:pic>
      <p:pic>
        <p:nvPicPr>
          <p:cNvPr id="7188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913" y="5714987"/>
            <a:ext cx="2160587" cy="4651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730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92696"/>
            <a:ext cx="8229600" cy="857256"/>
          </a:xfrm>
        </p:spPr>
        <p:txBody>
          <a:bodyPr/>
          <a:lstStyle/>
          <a:p>
            <a:r>
              <a:rPr lang="en-US" altLang="zh-CN" sz="4000" b="1" i="1" dirty="0">
                <a:latin typeface="新宋体" pitchFamily="49" charset="-122"/>
                <a:ea typeface="新宋体" pitchFamily="49" charset="-122"/>
              </a:rPr>
              <a:t>DOM </a:t>
            </a:r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对象转成 </a:t>
            </a:r>
            <a:r>
              <a:rPr lang="en-US" altLang="zh-CN" sz="4000" b="1" i="1" dirty="0" err="1">
                <a:latin typeface="新宋体" pitchFamily="49" charset="-122"/>
                <a:ea typeface="新宋体" pitchFamily="49" charset="-122"/>
              </a:rPr>
              <a:t>jQuery</a:t>
            </a:r>
            <a:r>
              <a:rPr lang="en-US" altLang="zh-CN" sz="4000" b="1" i="1" dirty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对象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78013"/>
            <a:ext cx="7696200" cy="4098925"/>
          </a:xfrm>
        </p:spPr>
        <p:txBody>
          <a:bodyPr/>
          <a:lstStyle/>
          <a:p>
            <a:r>
              <a:rPr lang="zh-CN" altLang="en-US" sz="2600" dirty="0"/>
              <a:t>对于一个 </a:t>
            </a:r>
            <a:r>
              <a:rPr lang="en-US" altLang="zh-CN" sz="2600" dirty="0"/>
              <a:t>DOM </a:t>
            </a:r>
            <a:r>
              <a:rPr lang="zh-CN" altLang="en-US" sz="2600" dirty="0"/>
              <a:t>对象</a:t>
            </a:r>
            <a:r>
              <a:rPr lang="en-US" altLang="zh-CN" sz="2600" dirty="0"/>
              <a:t>, </a:t>
            </a:r>
            <a:r>
              <a:rPr lang="zh-CN" altLang="en-US" sz="2600" dirty="0"/>
              <a:t>只需要</a:t>
            </a:r>
            <a:r>
              <a:rPr lang="zh-CN" altLang="en-US" sz="2600" b="1" dirty="0">
                <a:solidFill>
                  <a:srgbClr val="0000FF"/>
                </a:solidFill>
              </a:rPr>
              <a:t>用 </a:t>
            </a:r>
            <a:r>
              <a:rPr lang="en-US" altLang="zh-CN" sz="2600" b="1" dirty="0">
                <a:solidFill>
                  <a:srgbClr val="FF0000"/>
                </a:solidFill>
              </a:rPr>
              <a:t>$() </a:t>
            </a:r>
            <a:r>
              <a:rPr lang="zh-CN" altLang="en-US" sz="2600" b="1" dirty="0">
                <a:solidFill>
                  <a:srgbClr val="0000FF"/>
                </a:solidFill>
              </a:rPr>
              <a:t>把 </a:t>
            </a:r>
            <a:r>
              <a:rPr lang="en-US" altLang="zh-CN" sz="2600" b="1" dirty="0">
                <a:solidFill>
                  <a:srgbClr val="0000FF"/>
                </a:solidFill>
              </a:rPr>
              <a:t>DOM </a:t>
            </a:r>
            <a:r>
              <a:rPr lang="zh-CN" altLang="en-US" sz="2600" b="1" dirty="0">
                <a:solidFill>
                  <a:srgbClr val="0000FF"/>
                </a:solidFill>
              </a:rPr>
              <a:t>对象包装起来</a:t>
            </a:r>
            <a:r>
              <a:rPr lang="en-US" altLang="zh-CN" sz="2600" dirty="0"/>
              <a:t>(</a:t>
            </a:r>
            <a:r>
              <a:rPr lang="en-US" altLang="zh-CN" sz="2600" b="1" dirty="0" err="1">
                <a:solidFill>
                  <a:srgbClr val="0000FF"/>
                </a:solidFill>
              </a:rPr>
              <a:t>jQuery</a:t>
            </a:r>
            <a:r>
              <a:rPr lang="en-US" altLang="zh-CN" sz="2600" b="1" dirty="0">
                <a:solidFill>
                  <a:srgbClr val="0000FF"/>
                </a:solidFill>
              </a:rPr>
              <a:t> </a:t>
            </a:r>
            <a:r>
              <a:rPr lang="zh-CN" altLang="en-US" sz="2600" b="1" dirty="0">
                <a:solidFill>
                  <a:srgbClr val="0000FF"/>
                </a:solidFill>
              </a:rPr>
              <a:t>对象就是通过 </a:t>
            </a:r>
            <a:r>
              <a:rPr lang="en-US" altLang="zh-CN" sz="2600" b="1" dirty="0" err="1">
                <a:solidFill>
                  <a:srgbClr val="0000FF"/>
                </a:solidFill>
              </a:rPr>
              <a:t>jQuery</a:t>
            </a:r>
            <a:r>
              <a:rPr lang="en-US" altLang="zh-CN" sz="2600" b="1" dirty="0">
                <a:solidFill>
                  <a:srgbClr val="0000FF"/>
                </a:solidFill>
              </a:rPr>
              <a:t> </a:t>
            </a:r>
            <a:r>
              <a:rPr lang="zh-CN" altLang="en-US" sz="2600" b="1" dirty="0">
                <a:solidFill>
                  <a:srgbClr val="0000FF"/>
                </a:solidFill>
              </a:rPr>
              <a:t>包装 </a:t>
            </a:r>
            <a:r>
              <a:rPr lang="en-US" altLang="zh-CN" sz="2600" b="1" dirty="0">
                <a:solidFill>
                  <a:srgbClr val="0000FF"/>
                </a:solidFill>
              </a:rPr>
              <a:t>DOM </a:t>
            </a:r>
            <a:r>
              <a:rPr lang="zh-CN" altLang="en-US" sz="2600" b="1" dirty="0">
                <a:solidFill>
                  <a:srgbClr val="0000FF"/>
                </a:solidFill>
              </a:rPr>
              <a:t>对象后产生的对象</a:t>
            </a:r>
            <a:r>
              <a:rPr lang="en-US" altLang="zh-CN" sz="2600" dirty="0"/>
              <a:t>), </a:t>
            </a:r>
            <a:r>
              <a:rPr lang="zh-CN" altLang="en-US" sz="2600" dirty="0"/>
              <a:t>就可以获得一个 </a:t>
            </a:r>
            <a:r>
              <a:rPr lang="en-US" altLang="zh-CN" sz="2600" dirty="0" err="1"/>
              <a:t>jQuery</a:t>
            </a:r>
            <a:r>
              <a:rPr lang="en-US" altLang="zh-CN" sz="2600" dirty="0"/>
              <a:t> </a:t>
            </a:r>
            <a:r>
              <a:rPr lang="zh-CN" altLang="en-US" sz="2600" dirty="0"/>
              <a:t>对象</a:t>
            </a:r>
            <a:r>
              <a:rPr lang="en-US" altLang="zh-CN" sz="2600" dirty="0"/>
              <a:t>. </a:t>
            </a:r>
          </a:p>
          <a:p>
            <a:endParaRPr lang="en-US" altLang="zh-CN" sz="2600" dirty="0"/>
          </a:p>
          <a:p>
            <a:endParaRPr lang="en-US" altLang="zh-CN" sz="2600" dirty="0"/>
          </a:p>
          <a:p>
            <a:pPr>
              <a:buFont typeface="Wingdings" pitchFamily="2" charset="2"/>
              <a:buNone/>
            </a:pPr>
            <a:r>
              <a:rPr lang="en-US" altLang="zh-CN" sz="2600" dirty="0"/>
              <a:t>   </a:t>
            </a:r>
            <a:r>
              <a:rPr lang="zh-CN" altLang="en-US" sz="2600" dirty="0"/>
              <a:t>转换后就可以使用 </a:t>
            </a:r>
            <a:r>
              <a:rPr lang="en-US" altLang="zh-CN" sz="2600" dirty="0" err="1"/>
              <a:t>jQuery</a:t>
            </a:r>
            <a:r>
              <a:rPr lang="en-US" altLang="zh-CN" sz="2600" dirty="0"/>
              <a:t> </a:t>
            </a:r>
            <a:r>
              <a:rPr lang="zh-CN" altLang="en-US" sz="2600" dirty="0"/>
              <a:t>中的方法了</a:t>
            </a:r>
          </a:p>
        </p:txBody>
      </p:sp>
      <p:pic>
        <p:nvPicPr>
          <p:cNvPr id="7198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357562"/>
            <a:ext cx="4392613" cy="512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906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627528"/>
            <a:ext cx="8229600" cy="857256"/>
          </a:xfrm>
        </p:spPr>
        <p:txBody>
          <a:bodyPr/>
          <a:lstStyle/>
          <a:p>
            <a:r>
              <a:rPr lang="en-US" altLang="zh-CN" sz="4000" b="1" i="1" dirty="0" err="1">
                <a:latin typeface="新宋体" pitchFamily="49" charset="-122"/>
                <a:ea typeface="新宋体" pitchFamily="49" charset="-122"/>
              </a:rPr>
              <a:t>jQuery</a:t>
            </a:r>
            <a:r>
              <a:rPr lang="en-US" altLang="zh-CN" sz="4000" b="1" i="1" dirty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选择器</a:t>
            </a:r>
          </a:p>
        </p:txBody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71612"/>
            <a:ext cx="7696200" cy="4098925"/>
          </a:xfrm>
        </p:spPr>
        <p:txBody>
          <a:bodyPr/>
          <a:lstStyle/>
          <a:p>
            <a:r>
              <a:rPr lang="zh-CN" altLang="en-US" sz="2800"/>
              <a:t>选择器是 </a:t>
            </a:r>
            <a:r>
              <a:rPr lang="en-US" altLang="zh-CN" sz="2800"/>
              <a:t>jQuery </a:t>
            </a:r>
            <a:r>
              <a:rPr lang="zh-CN" altLang="en-US" sz="2800"/>
              <a:t>的根基</a:t>
            </a:r>
            <a:r>
              <a:rPr lang="en-US" altLang="zh-CN" sz="2800"/>
              <a:t>, </a:t>
            </a:r>
            <a:r>
              <a:rPr lang="zh-CN" altLang="en-US" sz="2800"/>
              <a:t>在 </a:t>
            </a:r>
            <a:r>
              <a:rPr lang="en-US" altLang="zh-CN" sz="2800"/>
              <a:t>jQuery </a:t>
            </a:r>
            <a:r>
              <a:rPr lang="zh-CN" altLang="en-US" sz="2800"/>
              <a:t>中</a:t>
            </a:r>
            <a:r>
              <a:rPr lang="en-US" altLang="zh-CN" sz="2800"/>
              <a:t>, </a:t>
            </a:r>
            <a:r>
              <a:rPr lang="zh-CN" altLang="en-US" sz="2800"/>
              <a:t>对事件处理</a:t>
            </a:r>
            <a:r>
              <a:rPr lang="en-US" altLang="zh-CN" sz="2800"/>
              <a:t>, </a:t>
            </a:r>
            <a:r>
              <a:rPr lang="zh-CN" altLang="en-US" sz="2800"/>
              <a:t>遍历 </a:t>
            </a:r>
            <a:r>
              <a:rPr lang="en-US" altLang="zh-CN" sz="2800"/>
              <a:t>DOM </a:t>
            </a:r>
            <a:r>
              <a:rPr lang="zh-CN" altLang="en-US" sz="2800"/>
              <a:t>和 </a:t>
            </a:r>
            <a:r>
              <a:rPr lang="en-US" altLang="zh-CN" sz="2800"/>
              <a:t>Ajax </a:t>
            </a:r>
            <a:r>
              <a:rPr lang="zh-CN" altLang="en-US" sz="2800"/>
              <a:t>操作都依赖于选择器</a:t>
            </a:r>
          </a:p>
          <a:p>
            <a:r>
              <a:rPr lang="en-US" altLang="zh-CN" sz="2800"/>
              <a:t>jQuery </a:t>
            </a:r>
            <a:r>
              <a:rPr lang="zh-CN" altLang="en-US" sz="2800"/>
              <a:t>选择器的优点</a:t>
            </a:r>
            <a:r>
              <a:rPr lang="en-US" altLang="zh-CN" sz="2800"/>
              <a:t>:</a:t>
            </a:r>
          </a:p>
          <a:p>
            <a:pPr lvl="1"/>
            <a:r>
              <a:rPr lang="zh-CN" altLang="en-US" sz="2500"/>
              <a:t>简洁的写法                                                                                    </a:t>
            </a:r>
          </a:p>
          <a:p>
            <a:pPr lvl="1"/>
            <a:endParaRPr lang="zh-CN" altLang="en-US" sz="2500"/>
          </a:p>
          <a:p>
            <a:pPr lvl="1"/>
            <a:r>
              <a:rPr lang="zh-CN" altLang="en-US" sz="2500" b="1">
                <a:solidFill>
                  <a:srgbClr val="0000FF"/>
                </a:solidFill>
              </a:rPr>
              <a:t>完善的事件处理机制</a:t>
            </a:r>
            <a:endParaRPr lang="zh-CN" altLang="en-US" sz="2300" b="1">
              <a:solidFill>
                <a:srgbClr val="0000FF"/>
              </a:solidFill>
            </a:endParaRPr>
          </a:p>
        </p:txBody>
      </p:sp>
      <p:pic>
        <p:nvPicPr>
          <p:cNvPr id="7219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3429000"/>
            <a:ext cx="6264275" cy="490538"/>
          </a:xfrm>
          <a:prstGeom prst="rect">
            <a:avLst/>
          </a:prstGeom>
          <a:noFill/>
        </p:spPr>
      </p:pic>
      <p:pic>
        <p:nvPicPr>
          <p:cNvPr id="7219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813" y="4357694"/>
            <a:ext cx="5256212" cy="1849438"/>
          </a:xfrm>
          <a:prstGeom prst="rect">
            <a:avLst/>
          </a:prstGeom>
          <a:noFill/>
        </p:spPr>
      </p:pic>
      <p:sp>
        <p:nvSpPr>
          <p:cNvPr id="721926" name="Line 6"/>
          <p:cNvSpPr>
            <a:spLocks noChangeShapeType="1"/>
          </p:cNvSpPr>
          <p:nvPr/>
        </p:nvSpPr>
        <p:spPr bwMode="auto">
          <a:xfrm>
            <a:off x="1763713" y="4822832"/>
            <a:ext cx="287972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5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166" y="346064"/>
            <a:ext cx="7696200" cy="1439862"/>
          </a:xfrm>
        </p:spPr>
        <p:txBody>
          <a:bodyPr/>
          <a:lstStyle/>
          <a:p>
            <a:r>
              <a:rPr lang="zh-CN" altLang="en-US" sz="4000" b="1" i="1" dirty="0">
                <a:latin typeface="新宋体" pitchFamily="49" charset="-122"/>
                <a:ea typeface="新宋体" pitchFamily="49" charset="-122"/>
              </a:rPr>
              <a:t>基本选择器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857364"/>
            <a:ext cx="8001056" cy="4098925"/>
          </a:xfrm>
        </p:spPr>
        <p:txBody>
          <a:bodyPr/>
          <a:lstStyle/>
          <a:p>
            <a:r>
              <a:rPr lang="zh-CN" altLang="en-US" sz="2500" dirty="0"/>
              <a:t>基本选择器是 </a:t>
            </a:r>
            <a:r>
              <a:rPr lang="en-US" altLang="zh-CN" sz="2500" dirty="0" err="1"/>
              <a:t>jQuery</a:t>
            </a:r>
            <a:r>
              <a:rPr lang="en-US" altLang="zh-CN" sz="2500" dirty="0"/>
              <a:t> </a:t>
            </a:r>
            <a:r>
              <a:rPr lang="zh-CN" altLang="en-US" sz="2500" dirty="0"/>
              <a:t>中最常用的选择器</a:t>
            </a:r>
            <a:r>
              <a:rPr lang="en-US" altLang="zh-CN" sz="2500" dirty="0"/>
              <a:t>, </a:t>
            </a:r>
            <a:r>
              <a:rPr lang="zh-CN" altLang="en-US" sz="2500" dirty="0"/>
              <a:t>也是最简单的选择器</a:t>
            </a:r>
            <a:r>
              <a:rPr lang="en-US" altLang="zh-CN" sz="2500" dirty="0"/>
              <a:t>, </a:t>
            </a:r>
            <a:r>
              <a:rPr lang="zh-CN" altLang="en-US" sz="2500" dirty="0"/>
              <a:t>它通过元素 </a:t>
            </a:r>
            <a:r>
              <a:rPr lang="en-US" altLang="zh-CN" sz="2500" dirty="0"/>
              <a:t>id, class </a:t>
            </a:r>
            <a:r>
              <a:rPr lang="zh-CN" altLang="en-US" sz="2500" dirty="0"/>
              <a:t>和标签名来查找 </a:t>
            </a:r>
            <a:r>
              <a:rPr lang="en-US" altLang="zh-CN" sz="2500" dirty="0"/>
              <a:t>DOM </a:t>
            </a:r>
            <a:r>
              <a:rPr lang="zh-CN" altLang="en-US" sz="2500" dirty="0"/>
              <a:t>元素</a:t>
            </a:r>
            <a:r>
              <a:rPr lang="en-US" altLang="zh-CN" sz="2500" dirty="0"/>
              <a:t>(</a:t>
            </a:r>
            <a:r>
              <a:rPr lang="zh-CN" altLang="en-US" sz="2500" dirty="0"/>
              <a:t>在网页中 </a:t>
            </a:r>
            <a:r>
              <a:rPr lang="en-US" altLang="zh-CN" sz="2500" dirty="0"/>
              <a:t>id </a:t>
            </a:r>
            <a:r>
              <a:rPr lang="zh-CN" altLang="en-US" sz="2500" dirty="0"/>
              <a:t>只能使用一次</a:t>
            </a:r>
            <a:r>
              <a:rPr lang="en-US" altLang="zh-CN" sz="2500" dirty="0"/>
              <a:t>, class </a:t>
            </a:r>
            <a:r>
              <a:rPr lang="zh-CN" altLang="en-US" sz="2500" dirty="0"/>
              <a:t>允许重复使用</a:t>
            </a:r>
            <a:r>
              <a:rPr lang="en-US" altLang="zh-CN" sz="2500" dirty="0"/>
              <a:t>).</a:t>
            </a:r>
          </a:p>
        </p:txBody>
      </p:sp>
      <p:pic>
        <p:nvPicPr>
          <p:cNvPr id="7229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214686"/>
            <a:ext cx="5184775" cy="207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52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3619</Words>
  <Application>Microsoft Office PowerPoint</Application>
  <PresentationFormat>全屏显示(4:3)</PresentationFormat>
  <Paragraphs>270</Paragraphs>
  <Slides>60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Office 主题</vt:lpstr>
      <vt:lpstr>PowerPoint 演示文稿</vt:lpstr>
      <vt:lpstr>JavaScript 库作用及对比</vt:lpstr>
      <vt:lpstr>jQuery 简介</vt:lpstr>
      <vt:lpstr>jQuery: HelloWorld</vt:lpstr>
      <vt:lpstr>jQuery 对象</vt:lpstr>
      <vt:lpstr>jQuery 对象转成 DOM 对象</vt:lpstr>
      <vt:lpstr>DOM 对象转成 jQuery 对象</vt:lpstr>
      <vt:lpstr>jQuery 选择器</vt:lpstr>
      <vt:lpstr>基本选择器</vt:lpstr>
      <vt:lpstr>基本选择器示例</vt:lpstr>
      <vt:lpstr>层次选择器</vt:lpstr>
      <vt:lpstr>层次选择器示例</vt:lpstr>
      <vt:lpstr>过滤选择器</vt:lpstr>
      <vt:lpstr>基本过滤选择器</vt:lpstr>
      <vt:lpstr>基本过滤选择器示例</vt:lpstr>
      <vt:lpstr>内容过滤选择器</vt:lpstr>
      <vt:lpstr>内容过滤选择器示例</vt:lpstr>
      <vt:lpstr>可见性过滤选择器</vt:lpstr>
      <vt:lpstr>可见性过滤选择器示例</vt:lpstr>
      <vt:lpstr>属性过滤选择器</vt:lpstr>
      <vt:lpstr>属性过滤选择器示例</vt:lpstr>
      <vt:lpstr>子元素过滤选择器</vt:lpstr>
      <vt:lpstr>子元素过滤选择器示例</vt:lpstr>
      <vt:lpstr>表单对象属性过滤选择器</vt:lpstr>
      <vt:lpstr>表单对象属性过滤选择器示例</vt:lpstr>
      <vt:lpstr>表单选择器</vt:lpstr>
      <vt:lpstr>练习</vt:lpstr>
      <vt:lpstr>jQuery 中的 DOM 操作</vt:lpstr>
      <vt:lpstr>查找节点</vt:lpstr>
      <vt:lpstr>创建节点</vt:lpstr>
      <vt:lpstr>插入节点(1)</vt:lpstr>
      <vt:lpstr>插入节点(2)</vt:lpstr>
      <vt:lpstr>删除节点</vt:lpstr>
      <vt:lpstr>复制节点</vt:lpstr>
      <vt:lpstr>替换节点</vt:lpstr>
      <vt:lpstr>包裹节点</vt:lpstr>
      <vt:lpstr>属性操作</vt:lpstr>
      <vt:lpstr>设置和获取 HTML, 文本和值</vt:lpstr>
      <vt:lpstr>val() 方法的两个练习</vt:lpstr>
      <vt:lpstr>常用的遍历节点方法</vt:lpstr>
      <vt:lpstr>样式操作</vt:lpstr>
      <vt:lpstr>CSS-DOM 操作</vt:lpstr>
      <vt:lpstr>jQuery 中的事件-- 加载 DOM </vt:lpstr>
      <vt:lpstr>事件绑定</vt:lpstr>
      <vt:lpstr>合成事件</vt:lpstr>
      <vt:lpstr>事件冒泡</vt:lpstr>
      <vt:lpstr>事件对象的属性</vt:lpstr>
      <vt:lpstr>移除事件</vt:lpstr>
      <vt:lpstr>jQuery 中的动画: 隐藏和显示</vt:lpstr>
      <vt:lpstr>jQuery 中的动画(2)</vt:lpstr>
      <vt:lpstr>jQuery 中的动画(3)</vt:lpstr>
      <vt:lpstr>练习3: 品牌列表</vt:lpstr>
      <vt:lpstr>练习4: 超链接和图片提示效果</vt:lpstr>
      <vt:lpstr>练习5: 单行文本框的用户体验</vt:lpstr>
      <vt:lpstr>练习6: 多选框应用</vt:lpstr>
      <vt:lpstr>练习7: 下拉框应用</vt:lpstr>
      <vt:lpstr>JQuery 加载并解析 XML</vt:lpstr>
      <vt:lpstr>练习8: 使用 JQuery 实现</vt:lpstr>
      <vt:lpstr>练习9: 使用 JQuery 实现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Think Pad</cp:lastModifiedBy>
  <cp:revision>15</cp:revision>
  <dcterms:created xsi:type="dcterms:W3CDTF">2013-03-04T07:19:04Z</dcterms:created>
  <dcterms:modified xsi:type="dcterms:W3CDTF">2013-07-06T01:26:13Z</dcterms:modified>
</cp:coreProperties>
</file>