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bgweber/StarCraftMining/blob/master/data/scmPvT_Protoss_Mid.csv" TargetMode="External"/><Relationship Id="rId4" Type="http://schemas.openxmlformats.org/officeDocument/2006/relationships/hyperlink" Target="https://www.starcraft2.com/en-us/media#screenshots-13" TargetMode="External"/><Relationship Id="rId5" Type="http://schemas.openxmlformats.org/officeDocument/2006/relationships/hyperlink" Target="https://youtu.be/2mwgriM2PM8" TargetMode="External"/><Relationship Id="rId6" Type="http://schemas.openxmlformats.org/officeDocument/2006/relationships/hyperlink" Target="https://seaborn.pydata.org/tutorial.html" TargetMode="External"/><Relationship Id="rId7" Type="http://schemas.openxmlformats.org/officeDocument/2006/relationships/hyperlink" Target="https://bokeh.pydata.org/en/latest/" TargetMode="External"/><Relationship Id="rId8" Type="http://schemas.openxmlformats.org/officeDocument/2006/relationships/hyperlink" Target="https://github.com/nblumenfeld/Data-Mining-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2mwgriM2PM8"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ikit-learn.org/stable/modules/generated/sklearn.ensemble.GradientBoostingClassifier.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indent="0" lvl="0" marL="0" algn="l">
              <a:spcBef>
                <a:spcPts val="0"/>
              </a:spcBef>
              <a:buNone/>
            </a:pPr>
            <a:r>
              <a:rPr lang="en"/>
              <a:t>Starcraft</a:t>
            </a:r>
            <a:r>
              <a:rPr lang="en"/>
              <a:t> Data Mining Project</a:t>
            </a:r>
          </a:p>
        </p:txBody>
      </p:sp>
      <p:sp>
        <p:nvSpPr>
          <p:cNvPr id="135" name="Shape 135"/>
          <p:cNvSpPr txBox="1"/>
          <p:nvPr>
            <p:ph idx="1" type="subTitle"/>
          </p:nvPr>
        </p:nvSpPr>
        <p:spPr>
          <a:xfrm>
            <a:off x="5083950" y="3521625"/>
            <a:ext cx="3470700" cy="506100"/>
          </a:xfrm>
          <a:prstGeom prst="rect">
            <a:avLst/>
          </a:prstGeom>
        </p:spPr>
        <p:txBody>
          <a:bodyPr anchorCtr="0" anchor="t" bIns="91425" lIns="91425" rIns="91425" wrap="square" tIns="91425">
            <a:noAutofit/>
          </a:bodyPr>
          <a:lstStyle/>
          <a:p>
            <a:pPr indent="0" lvl="0" marL="0">
              <a:spcBef>
                <a:spcPts val="0"/>
              </a:spcBef>
              <a:buNone/>
            </a:pPr>
            <a:r>
              <a:rPr lang="en"/>
              <a:t>Noah Blumenfeld</a:t>
            </a:r>
          </a:p>
          <a:p>
            <a:pPr indent="0" lvl="0" marL="0">
              <a:spcBef>
                <a:spcPts val="0"/>
              </a:spcBef>
              <a:buNone/>
            </a:pPr>
            <a:r>
              <a:rPr lang="en"/>
              <a:t>Thomas Eliassen</a:t>
            </a:r>
          </a:p>
          <a:p>
            <a:pPr indent="0" lvl="0" marL="0">
              <a:spcBef>
                <a:spcPts val="0"/>
              </a:spcBef>
              <a:buNone/>
            </a:pPr>
            <a:r>
              <a:rPr lang="en"/>
              <a:t>Bridger Fisher</a:t>
            </a:r>
          </a:p>
          <a:p>
            <a:pPr indent="0" lvl="0" marL="0">
              <a:spcBef>
                <a:spcPts val="0"/>
              </a:spcBef>
              <a:buNone/>
            </a:pPr>
            <a:r>
              <a:rPr lang="en"/>
              <a:t>Ian Sime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Best Algorithm</a:t>
            </a:r>
          </a:p>
        </p:txBody>
      </p:sp>
      <p:sp>
        <p:nvSpPr>
          <p:cNvPr id="203" name="Shape 20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en"/>
              <a:t>Gradient Boosting</a:t>
            </a:r>
          </a:p>
        </p:txBody>
      </p:sp>
      <p:pic>
        <p:nvPicPr>
          <p:cNvPr id="204" name="Shape 204"/>
          <p:cNvPicPr preferRelativeResize="0"/>
          <p:nvPr/>
        </p:nvPicPr>
        <p:blipFill>
          <a:blip r:embed="rId3">
            <a:alphaModFix/>
          </a:blip>
          <a:stretch>
            <a:fillRect/>
          </a:stretch>
        </p:blipFill>
        <p:spPr>
          <a:xfrm>
            <a:off x="2684948" y="2017450"/>
            <a:ext cx="4263999" cy="2841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Model Results</a:t>
            </a:r>
          </a:p>
        </p:txBody>
      </p:sp>
      <p:sp>
        <p:nvSpPr>
          <p:cNvPr id="210" name="Shape 21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en"/>
              <a:t>Our model has an accuracy of 0.88</a:t>
            </a:r>
          </a:p>
        </p:txBody>
      </p:sp>
      <p:pic>
        <p:nvPicPr>
          <p:cNvPr id="211" name="Shape 211"/>
          <p:cNvPicPr preferRelativeResize="0"/>
          <p:nvPr/>
        </p:nvPicPr>
        <p:blipFill>
          <a:blip r:embed="rId3">
            <a:alphaModFix/>
          </a:blip>
          <a:stretch>
            <a:fillRect/>
          </a:stretch>
        </p:blipFill>
        <p:spPr>
          <a:xfrm>
            <a:off x="2367425" y="2047313"/>
            <a:ext cx="4762500" cy="261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1297500" y="425350"/>
            <a:ext cx="7038900" cy="914100"/>
          </a:xfrm>
          <a:prstGeom prst="rect">
            <a:avLst/>
          </a:prstGeom>
        </p:spPr>
        <p:txBody>
          <a:bodyPr anchorCtr="0" anchor="t" bIns="91425" lIns="91425" rIns="91425" wrap="square" tIns="91425">
            <a:noAutofit/>
          </a:bodyPr>
          <a:lstStyle/>
          <a:p>
            <a:pPr indent="0" lvl="0" marL="0" rtl="0">
              <a:spcBef>
                <a:spcPts val="0"/>
              </a:spcBef>
              <a:buNone/>
            </a:pPr>
            <a:r>
              <a:rPr lang="en"/>
              <a:t>Best Feature: Bar Graph</a:t>
            </a:r>
          </a:p>
        </p:txBody>
      </p:sp>
      <p:sp>
        <p:nvSpPr>
          <p:cNvPr id="217" name="Shape 217"/>
          <p:cNvSpPr txBox="1"/>
          <p:nvPr>
            <p:ph idx="1" type="body"/>
          </p:nvPr>
        </p:nvSpPr>
        <p:spPr>
          <a:xfrm>
            <a:off x="1297500" y="1599150"/>
            <a:ext cx="3669000" cy="2911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100"/>
              <a:t>This graph shows the importance of the features from the gradient boosting algorithm. The most important feature is ProtossGroundArmor1. ProtossGroundArmor1 describes starting the ground armor upgrade. Ground armor is used to protect ground units, essentially it makes it more difficult for them to be killed. The  second most important feature is the ProtossDarkArchon feature. ProtossDarkAchron is a ground unit that supports other units. The purpose of the dark archon unit is to be a crowd control unit. It has the ability to take over the enemies’ units, keep all units from moving, and the ability to drain energy from enemy units.</a:t>
            </a:r>
          </a:p>
        </p:txBody>
      </p:sp>
      <p:pic>
        <p:nvPicPr>
          <p:cNvPr id="218" name="Shape 218"/>
          <p:cNvPicPr preferRelativeResize="0"/>
          <p:nvPr/>
        </p:nvPicPr>
        <p:blipFill>
          <a:blip r:embed="rId3">
            <a:alphaModFix/>
          </a:blip>
          <a:stretch>
            <a:fillRect/>
          </a:stretch>
        </p:blipFill>
        <p:spPr>
          <a:xfrm>
            <a:off x="5185775" y="1599144"/>
            <a:ext cx="3201750" cy="247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Best Feature: Pie Chart</a:t>
            </a:r>
          </a:p>
        </p:txBody>
      </p:sp>
      <p:sp>
        <p:nvSpPr>
          <p:cNvPr id="224" name="Shape 224"/>
          <p:cNvSpPr txBox="1"/>
          <p:nvPr>
            <p:ph idx="1" type="body"/>
          </p:nvPr>
        </p:nvSpPr>
        <p:spPr>
          <a:xfrm>
            <a:off x="1297500" y="3167750"/>
            <a:ext cx="7038900" cy="17895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This plotly pie chart shows the importance of features as well. In this chart the most import features is the ProtossThirdExpansion feature. ProtossThirdExpansion is referring to creating a third base and mineral field. This allows the player to increase the amount of minerals they are able to collect. Minerals are the currency in the game, you spend minerals to build and upgrade units. The second most important feature is the ProtossCannon feature. ProtossCannon is referring to the photon cannon structure. It is a defense structure that can target air and ground units. It is often used to defend “bases” that are on the map.</a:t>
            </a:r>
          </a:p>
        </p:txBody>
      </p:sp>
      <p:pic>
        <p:nvPicPr>
          <p:cNvPr id="225" name="Shape 225"/>
          <p:cNvPicPr preferRelativeResize="0"/>
          <p:nvPr/>
        </p:nvPicPr>
        <p:blipFill rotWithShape="1">
          <a:blip r:embed="rId3">
            <a:alphaModFix/>
          </a:blip>
          <a:srcRect b="15637" l="9673" r="0" t="21433"/>
          <a:stretch/>
        </p:blipFill>
        <p:spPr>
          <a:xfrm>
            <a:off x="2326513" y="1100800"/>
            <a:ext cx="4490975" cy="201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Categorical Scatterplot: Seaborn</a:t>
            </a:r>
          </a:p>
        </p:txBody>
      </p:sp>
      <p:sp>
        <p:nvSpPr>
          <p:cNvPr id="231" name="Shape 231"/>
          <p:cNvSpPr txBox="1"/>
          <p:nvPr>
            <p:ph idx="1" type="body"/>
          </p:nvPr>
        </p:nvSpPr>
        <p:spPr>
          <a:xfrm>
            <a:off x="1297500" y="2862950"/>
            <a:ext cx="7038900" cy="20166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The Seaborn Categorical Scatterplot shows the relationship of the occurrences of one attribute and its classifications at the midBuild, or halftime, of the game.  The x-axis is the classification of strategy taken by the player at the midBuild, or halftime, of the game.  The y-axis is the number of occurrences of that attribute.  Then overall the scatter plot will show the relationship between the counts of each attribute and its classification.  Therefore we can take each attribute and show the occurrences of each classification and look for patterns.  The pattern we are looking for is if there are attributes that are most often categorized as a certain strategy or alternatively not very likely to be classified as a certain strategy.</a:t>
            </a:r>
          </a:p>
        </p:txBody>
      </p:sp>
      <p:pic>
        <p:nvPicPr>
          <p:cNvPr id="232" name="Shape 232"/>
          <p:cNvPicPr preferRelativeResize="0"/>
          <p:nvPr/>
        </p:nvPicPr>
        <p:blipFill>
          <a:blip r:embed="rId3">
            <a:alphaModFix/>
          </a:blip>
          <a:stretch>
            <a:fillRect/>
          </a:stretch>
        </p:blipFill>
        <p:spPr>
          <a:xfrm>
            <a:off x="1415850" y="1026925"/>
            <a:ext cx="2683425" cy="1836025"/>
          </a:xfrm>
          <a:prstGeom prst="rect">
            <a:avLst/>
          </a:prstGeom>
          <a:noFill/>
          <a:ln>
            <a:noFill/>
          </a:ln>
        </p:spPr>
      </p:pic>
      <p:pic>
        <p:nvPicPr>
          <p:cNvPr id="233" name="Shape 233"/>
          <p:cNvPicPr preferRelativeResize="0"/>
          <p:nvPr/>
        </p:nvPicPr>
        <p:blipFill>
          <a:blip r:embed="rId4">
            <a:alphaModFix/>
          </a:blip>
          <a:stretch>
            <a:fillRect/>
          </a:stretch>
        </p:blipFill>
        <p:spPr>
          <a:xfrm>
            <a:off x="4999075" y="1026925"/>
            <a:ext cx="2643069" cy="183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Dynamic Histogram: Bokeh</a:t>
            </a:r>
          </a:p>
        </p:txBody>
      </p:sp>
      <p:sp>
        <p:nvSpPr>
          <p:cNvPr id="239" name="Shape 239"/>
          <p:cNvSpPr txBox="1"/>
          <p:nvPr>
            <p:ph idx="1" type="body"/>
          </p:nvPr>
        </p:nvSpPr>
        <p:spPr>
          <a:xfrm>
            <a:off x="1297500" y="1212300"/>
            <a:ext cx="7772400" cy="3931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The dynamic histograms we plotted show the distribution of the data for a given feature. Every graph has a large column for the 0 value, and a good distribution other than that. The reason that the 0s are still there after preprocessing the data is because they are extremely meaningful 0s. The 0s represent decisions that are made in gameplay. Choosing a different upgrade or unit creates a 0 in certain features. For example if the player chooses to upgrade ProtossGroundArmor1 the ProtossArmor1 feature would recieve a 0. If we were to replace these 0s with the mean for the data valuable information would be lost. </a:t>
            </a:r>
          </a:p>
          <a:p>
            <a:pPr indent="0" lvl="0" marL="0">
              <a:spcBef>
                <a:spcPts val="0"/>
              </a:spcBef>
              <a:buNone/>
            </a:pPr>
            <a:r>
              <a:t/>
            </a:r>
            <a:endParaRPr/>
          </a:p>
        </p:txBody>
      </p:sp>
      <p:pic>
        <p:nvPicPr>
          <p:cNvPr id="240" name="Shape 240"/>
          <p:cNvPicPr preferRelativeResize="0"/>
          <p:nvPr/>
        </p:nvPicPr>
        <p:blipFill>
          <a:blip r:embed="rId3">
            <a:alphaModFix/>
          </a:blip>
          <a:stretch>
            <a:fillRect/>
          </a:stretch>
        </p:blipFill>
        <p:spPr>
          <a:xfrm>
            <a:off x="1373700" y="2867409"/>
            <a:ext cx="2274901" cy="2117566"/>
          </a:xfrm>
          <a:prstGeom prst="rect">
            <a:avLst/>
          </a:prstGeom>
          <a:noFill/>
          <a:ln>
            <a:noFill/>
          </a:ln>
        </p:spPr>
      </p:pic>
      <p:pic>
        <p:nvPicPr>
          <p:cNvPr id="241" name="Shape 241"/>
          <p:cNvPicPr preferRelativeResize="0"/>
          <p:nvPr/>
        </p:nvPicPr>
        <p:blipFill>
          <a:blip r:embed="rId4">
            <a:alphaModFix/>
          </a:blip>
          <a:stretch>
            <a:fillRect/>
          </a:stretch>
        </p:blipFill>
        <p:spPr>
          <a:xfrm>
            <a:off x="5002750" y="2861300"/>
            <a:ext cx="2274894" cy="21297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Resources</a:t>
            </a:r>
          </a:p>
        </p:txBody>
      </p:sp>
      <p:sp>
        <p:nvSpPr>
          <p:cNvPr id="247" name="Shape 24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en" sz="1100" u="sng">
                <a:solidFill>
                  <a:schemeClr val="hlink"/>
                </a:solidFill>
                <a:latin typeface="Arial"/>
                <a:ea typeface="Arial"/>
                <a:cs typeface="Arial"/>
                <a:sym typeface="Arial"/>
                <a:hlinkClick r:id="rId3"/>
              </a:rPr>
              <a:t>https://github.com/bgweber/StarCraftMining/blob/master/data/scmPvT_Protoss_Mid.csv</a:t>
            </a:r>
            <a:r>
              <a:rPr lang="en" sz="1100">
                <a:solidFill>
                  <a:srgbClr val="000000"/>
                </a:solidFill>
                <a:latin typeface="Arial"/>
                <a:ea typeface="Arial"/>
                <a:cs typeface="Arial"/>
                <a:sym typeface="Arial"/>
              </a:rPr>
              <a:t> </a:t>
            </a:r>
          </a:p>
          <a:p>
            <a:pPr indent="0" lvl="0" marL="0">
              <a:spcBef>
                <a:spcPts val="0"/>
              </a:spcBef>
              <a:buNone/>
            </a:pPr>
            <a:r>
              <a:rPr lang="en" u="sng">
                <a:solidFill>
                  <a:schemeClr val="hlink"/>
                </a:solidFill>
                <a:hlinkClick r:id="rId4"/>
              </a:rPr>
              <a:t>https://www.starcraft2.com/en-us/media#screenshots-13</a:t>
            </a:r>
          </a:p>
          <a:p>
            <a:pPr indent="0" lvl="0" marL="0">
              <a:spcBef>
                <a:spcPts val="0"/>
              </a:spcBef>
              <a:buNone/>
            </a:pPr>
            <a:r>
              <a:rPr lang="en" u="sng">
                <a:solidFill>
                  <a:schemeClr val="accent5"/>
                </a:solidFill>
                <a:hlinkClick r:id="rId5"/>
              </a:rPr>
              <a:t>https://youtu.be/2mwgriM2PM8</a:t>
            </a:r>
          </a:p>
          <a:p>
            <a:pPr indent="0" lvl="0" marL="0">
              <a:spcBef>
                <a:spcPts val="0"/>
              </a:spcBef>
              <a:buNone/>
            </a:pPr>
            <a:r>
              <a:rPr lang="en" u="sng">
                <a:solidFill>
                  <a:schemeClr val="hlink"/>
                </a:solidFill>
                <a:hlinkClick r:id="rId6"/>
              </a:rPr>
              <a:t>https://seaborn.pydata.org/tutorial.html</a:t>
            </a:r>
          </a:p>
          <a:p>
            <a:pPr indent="0" lvl="0" marL="0">
              <a:spcBef>
                <a:spcPts val="0"/>
              </a:spcBef>
              <a:buNone/>
            </a:pPr>
            <a:r>
              <a:rPr lang="en" u="sng">
                <a:solidFill>
                  <a:schemeClr val="hlink"/>
                </a:solidFill>
                <a:hlinkClick r:id="rId7"/>
              </a:rPr>
              <a:t>https://bokeh.pydata.org/en/latest/</a:t>
            </a:r>
          </a:p>
          <a:p>
            <a:pPr indent="0" lvl="0" marL="0">
              <a:spcBef>
                <a:spcPts val="0"/>
              </a:spcBef>
              <a:buNone/>
            </a:pPr>
            <a:r>
              <a:rPr lang="en"/>
              <a:t>Github</a:t>
            </a:r>
          </a:p>
          <a:p>
            <a:pPr indent="0" lvl="0" marL="0">
              <a:spcBef>
                <a:spcPts val="0"/>
              </a:spcBef>
              <a:buNone/>
            </a:pPr>
            <a:r>
              <a:rPr lang="en" sz="1100" u="sng">
                <a:solidFill>
                  <a:schemeClr val="hlink"/>
                </a:solidFill>
                <a:latin typeface="Arial"/>
                <a:ea typeface="Arial"/>
                <a:cs typeface="Arial"/>
                <a:sym typeface="Arial"/>
                <a:hlinkClick r:id="rId8"/>
              </a:rPr>
              <a:t>https://github.com/nblumenfeld/Data-Mining-Project</a:t>
            </a: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Overview of Starcraft</a:t>
            </a:r>
          </a:p>
        </p:txBody>
      </p:sp>
      <p:sp>
        <p:nvSpPr>
          <p:cNvPr id="141" name="Shape 141"/>
          <p:cNvSpPr txBox="1"/>
          <p:nvPr>
            <p:ph idx="1" type="body"/>
          </p:nvPr>
        </p:nvSpPr>
        <p:spPr>
          <a:xfrm>
            <a:off x="1297500" y="1567550"/>
            <a:ext cx="3479400" cy="2911200"/>
          </a:xfrm>
          <a:prstGeom prst="rect">
            <a:avLst/>
          </a:prstGeom>
        </p:spPr>
        <p:txBody>
          <a:bodyPr anchorCtr="0" anchor="t" bIns="91425" lIns="91425" rIns="91425" wrap="square" tIns="91425">
            <a:noAutofit/>
          </a:bodyPr>
          <a:lstStyle/>
          <a:p>
            <a:pPr indent="0" lvl="0" marL="0" algn="ctr">
              <a:spcBef>
                <a:spcPts val="0"/>
              </a:spcBef>
              <a:buNone/>
            </a:pPr>
            <a:r>
              <a:rPr lang="en"/>
              <a:t>RTS: Real Time Strategy Game: “Like chess but being able to move all the pieces at the same time.” </a:t>
            </a:r>
          </a:p>
          <a:p>
            <a:pPr indent="0" lvl="0" marL="0" algn="ctr">
              <a:spcBef>
                <a:spcPts val="0"/>
              </a:spcBef>
              <a:buNone/>
            </a:pPr>
            <a:r>
              <a:rPr lang="en"/>
              <a:t>Players battle each other by first gathering resources and then building up their army.  Players must use strategy to build, create, and control their army. </a:t>
            </a:r>
          </a:p>
          <a:p>
            <a:pPr indent="0" lvl="0" marL="0" algn="ctr">
              <a:spcBef>
                <a:spcPts val="0"/>
              </a:spcBef>
              <a:buNone/>
            </a:pPr>
            <a:r>
              <a:t/>
            </a:r>
            <a:endParaRPr/>
          </a:p>
        </p:txBody>
      </p:sp>
      <p:pic>
        <p:nvPicPr>
          <p:cNvPr id="142" name="Shape 142"/>
          <p:cNvPicPr preferRelativeResize="0"/>
          <p:nvPr/>
        </p:nvPicPr>
        <p:blipFill>
          <a:blip r:embed="rId3">
            <a:alphaModFix/>
          </a:blip>
          <a:stretch>
            <a:fillRect/>
          </a:stretch>
        </p:blipFill>
        <p:spPr>
          <a:xfrm>
            <a:off x="4928675" y="2465700"/>
            <a:ext cx="4022074" cy="251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descr="Learn the basics of Starcraft II in under 4 minutes. Starcraft is an insanely strategic game where your goal is to annihilate your opponents or force them to surrender. This guide will help you understand why you should (or maybe should not) be playing on of the most advanced games you'll ever see.  Starting yesterday, The Mad Villager and I are going to be recording one 2 vs 2 match of starcraft with joint commentary that you can watch on either of our channels. Although the first match is exclusively viewable here: https://www.youtube.com/watch?v=BVJwFC72nkI  The purpose of this guide was to allow my viewers to gain a basic appreciation of the game, so that they could enjoy some of the starcraft videos I create. However if you want to share this video with a friend to explain the game to them, by all means!  CLICK HERE FOR YOUR STARCRAFT II FREE TRIAL DOWNLOAD: https://us.battle.net/account/sc2/starter-edition/  Like this video if you want to see more Starcraft or similar games!  ▀▄▀▄▀▄▀▄▀▄▀▄▀▄▀▄▀▄▀▄▀▄▀▄▀▄▀▄▀▄▀  My Upload Schedule (Updated):  Monday: Fun Day Monday Vlog Wednesday: Hypixel Skywars Friday: Series Episodes Sunday: Shout-Out Sunday!  ▀▄▀▄▀▄▀▄▀▄▀▄▀▄▀▄▀▄▀▄▀▄▀▄▀▄▀▄▀▄▀  My Rig:  GPU: GeForce GTX 950 CPU: Intel(R) Core(TM) i5-4460 CPU @ 3.20GHz Memory: 6.00 GB RAM (5.96 GB usable) Driver Version: 364.72 Operating System: Microsoft Windows 10 Pro  ▀▄▀▄▀▄▀▄▀▄▀▄▀▄▀▄▀▄▀▄▀▄▀▄▀▄▀▄▀▄▀  ╔═╦╗╔╦╗╔═╦═╦╦╦╦╗╔═╗ ║╚╣║║║╚╣╚╣╔╣╔╣║╚╣═╣ ╠╗║╚╝║║╠╗║╚╣║║║║║═╣ ╚═╩══╩═╩═╩═╩╝╚╩═╩═╝" id="147" name="Shape 147" title="A Quick and Dirty Guide to Starcraft II">
            <a:hlinkClick r:id="rId3"/>
          </p:cNvPr>
          <p:cNvSpPr/>
          <p:nvPr/>
        </p:nvSpPr>
        <p:spPr>
          <a:xfrm>
            <a:off x="1588813" y="334363"/>
            <a:ext cx="5966375" cy="4474775"/>
          </a:xfrm>
          <a:prstGeom prst="rect">
            <a:avLst/>
          </a:prstGeom>
          <a:blipFill>
            <a:blip r:embed="rId4">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Dataset</a:t>
            </a:r>
          </a:p>
        </p:txBody>
      </p:sp>
      <p:sp>
        <p:nvSpPr>
          <p:cNvPr id="153" name="Shape 15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rPr lang="en"/>
              <a:t>Our data is solely focused on the build stage of the game that involves building bases, gathering resources,  and building the army.  Our model’s goal is to be able to predict the player’s final strategy based on what order the player chooses to build each different piece of their army.  </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pic>
        <p:nvPicPr>
          <p:cNvPr id="154" name="Shape 154"/>
          <p:cNvPicPr preferRelativeResize="0"/>
          <p:nvPr/>
        </p:nvPicPr>
        <p:blipFill>
          <a:blip r:embed="rId3">
            <a:alphaModFix/>
          </a:blip>
          <a:stretch>
            <a:fillRect/>
          </a:stretch>
        </p:blipFill>
        <p:spPr>
          <a:xfrm>
            <a:off x="426450" y="3116663"/>
            <a:ext cx="1714500" cy="1362075"/>
          </a:xfrm>
          <a:prstGeom prst="rect">
            <a:avLst/>
          </a:prstGeom>
          <a:noFill/>
          <a:ln>
            <a:noFill/>
          </a:ln>
        </p:spPr>
      </p:pic>
      <p:pic>
        <p:nvPicPr>
          <p:cNvPr id="155" name="Shape 155"/>
          <p:cNvPicPr preferRelativeResize="0"/>
          <p:nvPr/>
        </p:nvPicPr>
        <p:blipFill>
          <a:blip r:embed="rId4">
            <a:alphaModFix/>
          </a:blip>
          <a:stretch>
            <a:fillRect/>
          </a:stretch>
        </p:blipFill>
        <p:spPr>
          <a:xfrm>
            <a:off x="6407971" y="215950"/>
            <a:ext cx="1760025" cy="167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Distribution: Before preprocessing</a:t>
            </a:r>
          </a:p>
        </p:txBody>
      </p:sp>
      <p:sp>
        <p:nvSpPr>
          <p:cNvPr id="161" name="Shape 161"/>
          <p:cNvSpPr txBox="1"/>
          <p:nvPr>
            <p:ph idx="1" type="body"/>
          </p:nvPr>
        </p:nvSpPr>
        <p:spPr>
          <a:xfrm>
            <a:off x="1297500" y="957950"/>
            <a:ext cx="7038900" cy="884700"/>
          </a:xfrm>
          <a:prstGeom prst="rect">
            <a:avLst/>
          </a:prstGeom>
        </p:spPr>
        <p:txBody>
          <a:bodyPr anchorCtr="0" anchor="t" bIns="91425" lIns="91425" rIns="91425" wrap="square" tIns="91425">
            <a:noAutofit/>
          </a:bodyPr>
          <a:lstStyle/>
          <a:p>
            <a:pPr indent="0" lvl="0" marL="0">
              <a:spcBef>
                <a:spcPts val="0"/>
              </a:spcBef>
              <a:buNone/>
            </a:pPr>
            <a:r>
              <a:rPr lang="en"/>
              <a:t>The hard part about this dataset is that there are a lot of zero values that do play a vital part in reading the data.  This makes the distribution of the dataset a little strange with lots of zero values and then fairly normally distributed data.</a:t>
            </a:r>
          </a:p>
        </p:txBody>
      </p:sp>
      <p:pic>
        <p:nvPicPr>
          <p:cNvPr id="162" name="Shape 162"/>
          <p:cNvPicPr preferRelativeResize="0"/>
          <p:nvPr/>
        </p:nvPicPr>
        <p:blipFill>
          <a:blip r:embed="rId3">
            <a:alphaModFix/>
          </a:blip>
          <a:stretch>
            <a:fillRect/>
          </a:stretch>
        </p:blipFill>
        <p:spPr>
          <a:xfrm>
            <a:off x="2938675" y="1823625"/>
            <a:ext cx="3314700" cy="2624175"/>
          </a:xfrm>
          <a:prstGeom prst="rect">
            <a:avLst/>
          </a:prstGeom>
          <a:noFill/>
          <a:ln>
            <a:noFill/>
          </a:ln>
        </p:spPr>
      </p:pic>
      <p:sp>
        <p:nvSpPr>
          <p:cNvPr id="163" name="Shape 163"/>
          <p:cNvSpPr txBox="1"/>
          <p:nvPr/>
        </p:nvSpPr>
        <p:spPr>
          <a:xfrm>
            <a:off x="3596575" y="4579050"/>
            <a:ext cx="1998900" cy="353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FFFF"/>
                </a:solidFill>
              </a:rPr>
              <a:t>Before Preprocessing</a:t>
            </a:r>
          </a:p>
        </p:txBody>
      </p:sp>
      <p:cxnSp>
        <p:nvCxnSpPr>
          <p:cNvPr id="164" name="Shape 164"/>
          <p:cNvCxnSpPr/>
          <p:nvPr/>
        </p:nvCxnSpPr>
        <p:spPr>
          <a:xfrm>
            <a:off x="5595475" y="3635150"/>
            <a:ext cx="121200" cy="499800"/>
          </a:xfrm>
          <a:prstGeom prst="straightConnector1">
            <a:avLst/>
          </a:prstGeom>
          <a:noFill/>
          <a:ln cap="flat" cmpd="sng" w="9525">
            <a:solidFill>
              <a:srgbClr val="FF0000"/>
            </a:solidFill>
            <a:prstDash val="solid"/>
            <a:round/>
            <a:headEnd len="lg" w="lg" type="none"/>
            <a:tailEnd len="lg" w="lg" type="triangle"/>
          </a:ln>
        </p:spPr>
      </p:cxnSp>
      <p:sp>
        <p:nvSpPr>
          <p:cNvPr id="165" name="Shape 165"/>
          <p:cNvSpPr txBox="1"/>
          <p:nvPr/>
        </p:nvSpPr>
        <p:spPr>
          <a:xfrm>
            <a:off x="4954200" y="3095050"/>
            <a:ext cx="1029600" cy="459300"/>
          </a:xfrm>
          <a:prstGeom prst="rect">
            <a:avLst/>
          </a:prstGeom>
          <a:noFill/>
          <a:ln>
            <a:noFill/>
          </a:ln>
        </p:spPr>
        <p:txBody>
          <a:bodyPr anchorCtr="0" anchor="t" bIns="91425" lIns="91425" rIns="91425" wrap="square" tIns="91425">
            <a:noAutofit/>
          </a:bodyPr>
          <a:lstStyle/>
          <a:p>
            <a:pPr indent="0" lvl="0" marL="0">
              <a:spcBef>
                <a:spcPts val="0"/>
              </a:spcBef>
              <a:buNone/>
            </a:pPr>
            <a:r>
              <a:rPr lang="en"/>
              <a:t>Outliers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n"/>
              <a:t>Distribution: After preprocessing</a:t>
            </a:r>
          </a:p>
        </p:txBody>
      </p:sp>
      <p:sp>
        <p:nvSpPr>
          <p:cNvPr id="171" name="Shape 171"/>
          <p:cNvSpPr txBox="1"/>
          <p:nvPr>
            <p:ph idx="1" type="body"/>
          </p:nvPr>
        </p:nvSpPr>
        <p:spPr>
          <a:xfrm>
            <a:off x="1297500" y="1034150"/>
            <a:ext cx="7038900" cy="2911200"/>
          </a:xfrm>
          <a:prstGeom prst="rect">
            <a:avLst/>
          </a:prstGeom>
        </p:spPr>
        <p:txBody>
          <a:bodyPr anchorCtr="0" anchor="t" bIns="91425" lIns="91425" rIns="91425" wrap="square" tIns="91425">
            <a:noAutofit/>
          </a:bodyPr>
          <a:lstStyle/>
          <a:p>
            <a:pPr indent="0" lvl="0" marL="0" rtl="0">
              <a:spcBef>
                <a:spcPts val="0"/>
              </a:spcBef>
              <a:buNone/>
            </a:pPr>
            <a:r>
              <a:rPr lang="en"/>
              <a:t>More Normal distribution</a:t>
            </a:r>
          </a:p>
        </p:txBody>
      </p:sp>
      <p:pic>
        <p:nvPicPr>
          <p:cNvPr id="172" name="Shape 172"/>
          <p:cNvPicPr preferRelativeResize="0"/>
          <p:nvPr/>
        </p:nvPicPr>
        <p:blipFill>
          <a:blip r:embed="rId3">
            <a:alphaModFix/>
          </a:blip>
          <a:stretch>
            <a:fillRect/>
          </a:stretch>
        </p:blipFill>
        <p:spPr>
          <a:xfrm>
            <a:off x="2967038" y="1826590"/>
            <a:ext cx="3209925" cy="2607245"/>
          </a:xfrm>
          <a:prstGeom prst="rect">
            <a:avLst/>
          </a:prstGeom>
          <a:noFill/>
          <a:ln>
            <a:noFill/>
          </a:ln>
        </p:spPr>
      </p:pic>
      <p:sp>
        <p:nvSpPr>
          <p:cNvPr id="173" name="Shape 173"/>
          <p:cNvSpPr txBox="1"/>
          <p:nvPr/>
        </p:nvSpPr>
        <p:spPr>
          <a:xfrm>
            <a:off x="3572550" y="4573550"/>
            <a:ext cx="1998900" cy="353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FFFFFF"/>
                </a:solidFill>
              </a:rPr>
              <a:t>After Preprocessing</a:t>
            </a:r>
          </a:p>
        </p:txBody>
      </p:sp>
      <p:cxnSp>
        <p:nvCxnSpPr>
          <p:cNvPr id="174" name="Shape 174"/>
          <p:cNvCxnSpPr/>
          <p:nvPr/>
        </p:nvCxnSpPr>
        <p:spPr>
          <a:xfrm flipH="1">
            <a:off x="3916438" y="3570050"/>
            <a:ext cx="85500" cy="493800"/>
          </a:xfrm>
          <a:prstGeom prst="straightConnector1">
            <a:avLst/>
          </a:prstGeom>
          <a:noFill/>
          <a:ln cap="flat" cmpd="sng" w="9525">
            <a:solidFill>
              <a:srgbClr val="FF0000"/>
            </a:solidFill>
            <a:prstDash val="solid"/>
            <a:round/>
            <a:headEnd len="lg" w="lg" type="none"/>
            <a:tailEnd len="lg" w="lg" type="triangle"/>
          </a:ln>
        </p:spPr>
      </p:cxnSp>
      <p:sp>
        <p:nvSpPr>
          <p:cNvPr id="175" name="Shape 175"/>
          <p:cNvSpPr txBox="1"/>
          <p:nvPr/>
        </p:nvSpPr>
        <p:spPr>
          <a:xfrm>
            <a:off x="4057213" y="2893675"/>
            <a:ext cx="1029600" cy="459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Mean Values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Preprocessing</a:t>
            </a:r>
          </a:p>
        </p:txBody>
      </p:sp>
      <p:sp>
        <p:nvSpPr>
          <p:cNvPr id="181" name="Shape 18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Q</a:t>
            </a:r>
            <a:r>
              <a:rPr lang="en"/>
              <a:t>uantile of 97% to separate out the outliers </a:t>
            </a:r>
          </a:p>
          <a:p>
            <a:pPr indent="-311150" lvl="0" marL="457200" rtl="0">
              <a:spcBef>
                <a:spcPts val="0"/>
              </a:spcBef>
              <a:spcAft>
                <a:spcPts val="0"/>
              </a:spcAft>
              <a:buSzPts val="1300"/>
              <a:buChar char="●"/>
            </a:pPr>
            <a:r>
              <a:rPr lang="en"/>
              <a:t>Replace outliers with the mean value of the data, instead of completely removing it.  </a:t>
            </a:r>
          </a:p>
          <a:p>
            <a:pPr indent="-311150" lvl="0" marL="457200" rtl="0">
              <a:spcBef>
                <a:spcPts val="0"/>
              </a:spcBef>
              <a:buSzPts val="1300"/>
              <a:buChar char="●"/>
            </a:pPr>
            <a:r>
              <a:rPr lang="en"/>
              <a:t>Removed the non-essential upgrade attributes</a:t>
            </a:r>
          </a:p>
          <a:p>
            <a:pPr indent="0" lvl="0" marL="0" rtl="0">
              <a:spcBef>
                <a:spcPts val="0"/>
              </a:spcBef>
              <a:buNone/>
            </a:pPr>
            <a:r>
              <a:t/>
            </a:r>
            <a:endParaRPr/>
          </a:p>
          <a:p>
            <a:pPr indent="0" lvl="0" marL="0" rtl="0">
              <a:spcBef>
                <a:spcPts val="0"/>
              </a:spcBef>
              <a:buNone/>
            </a:pPr>
            <a:r>
              <a:rPr lang="en"/>
              <a:t>We also decided to cut down on some of the attributes.  Our rationale was that many of the attributes are simply upgrades of the same attribute and that focusing on choosing that attribute would simplify the data immensely.  Therefore we removed the non-essential upgrade attributes and continued testing the models with 39 attributes, randomly dividing our data into 80% for training and 20% for testing.  </a:t>
            </a: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Split the dataset</a:t>
            </a:r>
          </a:p>
        </p:txBody>
      </p:sp>
      <p:sp>
        <p:nvSpPr>
          <p:cNvPr id="187" name="Shape 18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80% Training Data</a:t>
            </a:r>
          </a:p>
          <a:p>
            <a:pPr indent="-311150" lvl="0" marL="457200" rtl="0">
              <a:spcBef>
                <a:spcPts val="0"/>
              </a:spcBef>
              <a:spcAft>
                <a:spcPts val="0"/>
              </a:spcAft>
              <a:buSzPts val="1300"/>
              <a:buChar char="●"/>
            </a:pPr>
            <a:r>
              <a:rPr lang="en"/>
              <a:t>20% Testing Data</a:t>
            </a:r>
          </a:p>
          <a:p>
            <a:pPr indent="-311150" lvl="0" marL="457200" rtl="0">
              <a:spcBef>
                <a:spcPts val="0"/>
              </a:spcBef>
              <a:buSzPts val="1300"/>
              <a:buChar char="●"/>
            </a:pPr>
            <a:r>
              <a:rPr lang="en"/>
              <a:t>Create our own data</a:t>
            </a:r>
          </a:p>
          <a:p>
            <a:pPr indent="0" lvl="0" marL="0">
              <a:spcBef>
                <a:spcPts val="0"/>
              </a:spcBef>
              <a:buNone/>
            </a:pPr>
            <a:r>
              <a:t/>
            </a:r>
            <a:endParaRPr/>
          </a:p>
        </p:txBody>
      </p:sp>
      <p:sp>
        <p:nvSpPr>
          <p:cNvPr id="188" name="Shape 188"/>
          <p:cNvSpPr txBox="1"/>
          <p:nvPr/>
        </p:nvSpPr>
        <p:spPr>
          <a:xfrm>
            <a:off x="4948775" y="2739425"/>
            <a:ext cx="4134000" cy="2217600"/>
          </a:xfrm>
          <a:prstGeom prst="rect">
            <a:avLst/>
          </a:prstGeom>
          <a:noFill/>
          <a:ln>
            <a:noFill/>
          </a:ln>
        </p:spPr>
        <p:txBody>
          <a:bodyPr anchorCtr="0" anchor="t" bIns="91425" lIns="91425" rIns="91425" wrap="square" tIns="91425">
            <a:noAutofit/>
          </a:bodyPr>
          <a:lstStyle/>
          <a:p>
            <a:pPr indent="0" lvl="0" marL="0">
              <a:spcBef>
                <a:spcPts val="0"/>
              </a:spcBef>
              <a:buNone/>
            </a:pPr>
            <a:r>
              <a:rPr b="1" lang="en" sz="1100" u="sng">
                <a:solidFill>
                  <a:schemeClr val="lt1"/>
                </a:solidFill>
              </a:rPr>
              <a:t>Notes</a:t>
            </a:r>
            <a:br>
              <a:rPr b="1" lang="en" sz="1100">
                <a:solidFill>
                  <a:schemeClr val="lt1"/>
                </a:solidFill>
              </a:rPr>
            </a:br>
            <a:r>
              <a:rPr b="1" lang="en" sz="1100">
                <a:solidFill>
                  <a:schemeClr val="lt1"/>
                </a:solidFill>
              </a:rPr>
              <a:t>The features are always randomly permuted at each split. Therefore, the best found split may vary, even with the same training data and max_features=n_features, if the improvement of the criterion is identical for several splits enumerated during the search of the best split. To obtain a deterministic behaviour during fitting, random_state has to be fixed.</a:t>
            </a:r>
          </a:p>
          <a:p>
            <a:pPr indent="0" lvl="0" marL="0">
              <a:spcBef>
                <a:spcPts val="0"/>
              </a:spcBef>
              <a:buNone/>
            </a:pPr>
            <a:r>
              <a:t/>
            </a:r>
            <a:endParaRPr b="1" sz="1100">
              <a:solidFill>
                <a:schemeClr val="lt1"/>
              </a:solidFill>
            </a:endParaRPr>
          </a:p>
          <a:p>
            <a:pPr indent="0" lvl="0" marL="0">
              <a:spcBef>
                <a:spcPts val="0"/>
              </a:spcBef>
              <a:buNone/>
            </a:pPr>
            <a:r>
              <a:t/>
            </a:r>
            <a:endParaRPr b="1" sz="1100">
              <a:solidFill>
                <a:schemeClr val="lt1"/>
              </a:solidFill>
            </a:endParaRPr>
          </a:p>
          <a:p>
            <a:pPr indent="0" lvl="0" marL="0">
              <a:spcBef>
                <a:spcPts val="0"/>
              </a:spcBef>
              <a:buNone/>
            </a:pPr>
            <a:r>
              <a:rPr b="1" lang="en" sz="1100" u="sng">
                <a:solidFill>
                  <a:schemeClr val="hlink"/>
                </a:solidFill>
                <a:hlinkClick r:id="rId3"/>
              </a:rPr>
              <a:t>http://scikit-learn.org/stable/modules/generated/sklearn.ensemble.GradientBoostingClassifier.html</a:t>
            </a:r>
          </a:p>
          <a:p>
            <a:pPr indent="0" lvl="0" marL="0">
              <a:spcBef>
                <a:spcPts val="0"/>
              </a:spcBef>
              <a:buNone/>
            </a:pPr>
            <a:r>
              <a:t/>
            </a:r>
            <a:endParaRPr b="1" sz="11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Algorithms</a:t>
            </a:r>
          </a:p>
        </p:txBody>
      </p:sp>
      <p:sp>
        <p:nvSpPr>
          <p:cNvPr id="194" name="Shape 19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Decision Tree</a:t>
            </a:r>
          </a:p>
          <a:p>
            <a:pPr indent="-311150" lvl="0" marL="457200" rtl="0">
              <a:spcBef>
                <a:spcPts val="0"/>
              </a:spcBef>
              <a:spcAft>
                <a:spcPts val="0"/>
              </a:spcAft>
              <a:buSzPts val="1300"/>
              <a:buChar char="●"/>
            </a:pPr>
            <a:r>
              <a:rPr lang="en"/>
              <a:t>Random Forest</a:t>
            </a:r>
          </a:p>
          <a:p>
            <a:pPr indent="-311150" lvl="0" marL="457200" rtl="0">
              <a:spcBef>
                <a:spcPts val="0"/>
              </a:spcBef>
              <a:spcAft>
                <a:spcPts val="0"/>
              </a:spcAft>
              <a:buSzPts val="1300"/>
              <a:buChar char="●"/>
            </a:pPr>
            <a:r>
              <a:rPr lang="en"/>
              <a:t>K Nearest Neighbors</a:t>
            </a:r>
          </a:p>
          <a:p>
            <a:pPr indent="-311150" lvl="0" marL="457200" rtl="0">
              <a:spcBef>
                <a:spcPts val="0"/>
              </a:spcBef>
              <a:spcAft>
                <a:spcPts val="0"/>
              </a:spcAft>
              <a:buSzPts val="1300"/>
              <a:buChar char="●"/>
            </a:pPr>
            <a:r>
              <a:rPr lang="en"/>
              <a:t>Gradient Boosting</a:t>
            </a:r>
          </a:p>
          <a:p>
            <a:pPr indent="-311150" lvl="0" marL="457200" rtl="0">
              <a:spcBef>
                <a:spcPts val="0"/>
              </a:spcBef>
              <a:buSzPts val="1300"/>
              <a:buChar char="●"/>
            </a:pPr>
            <a:r>
              <a:rPr lang="en"/>
              <a:t>Logistic Regression</a:t>
            </a:r>
          </a:p>
        </p:txBody>
      </p:sp>
      <p:pic>
        <p:nvPicPr>
          <p:cNvPr id="195" name="Shape 195"/>
          <p:cNvPicPr preferRelativeResize="0"/>
          <p:nvPr/>
        </p:nvPicPr>
        <p:blipFill>
          <a:blip r:embed="rId3">
            <a:alphaModFix/>
          </a:blip>
          <a:stretch>
            <a:fillRect/>
          </a:stretch>
        </p:blipFill>
        <p:spPr>
          <a:xfrm>
            <a:off x="4281338" y="393738"/>
            <a:ext cx="2771775" cy="1647825"/>
          </a:xfrm>
          <a:prstGeom prst="rect">
            <a:avLst/>
          </a:prstGeom>
          <a:noFill/>
          <a:ln>
            <a:noFill/>
          </a:ln>
        </p:spPr>
      </p:pic>
      <p:pic>
        <p:nvPicPr>
          <p:cNvPr id="196" name="Shape 196"/>
          <p:cNvPicPr preferRelativeResize="0"/>
          <p:nvPr/>
        </p:nvPicPr>
        <p:blipFill>
          <a:blip r:embed="rId4">
            <a:alphaModFix/>
          </a:blip>
          <a:stretch>
            <a:fillRect/>
          </a:stretch>
        </p:blipFill>
        <p:spPr>
          <a:xfrm>
            <a:off x="1020650" y="2979088"/>
            <a:ext cx="1574750" cy="1432775"/>
          </a:xfrm>
          <a:prstGeom prst="rect">
            <a:avLst/>
          </a:prstGeom>
          <a:noFill/>
          <a:ln>
            <a:noFill/>
          </a:ln>
        </p:spPr>
      </p:pic>
      <p:pic>
        <p:nvPicPr>
          <p:cNvPr id="197" name="Shape 197"/>
          <p:cNvPicPr preferRelativeResize="0"/>
          <p:nvPr/>
        </p:nvPicPr>
        <p:blipFill>
          <a:blip r:embed="rId5">
            <a:alphaModFix/>
          </a:blip>
          <a:stretch>
            <a:fillRect/>
          </a:stretch>
        </p:blipFill>
        <p:spPr>
          <a:xfrm>
            <a:off x="5017819" y="2599538"/>
            <a:ext cx="2690000" cy="219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