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4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0.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222" r:id="rId1"/>
  </p:sldMasterIdLst>
  <p:sldIdLst>
    <p:sldId id="25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5" r:id="rId19"/>
    <p:sldId id="296" r:id="rId20"/>
    <p:sldId id="297" r:id="rId21"/>
    <p:sldId id="294"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7" r:id="rId41"/>
    <p:sldId id="316" r:id="rId42"/>
    <p:sldId id="319" r:id="rId43"/>
    <p:sldId id="318" r:id="rId44"/>
    <p:sldId id="320" r:id="rId45"/>
    <p:sldId id="321" r:id="rId46"/>
    <p:sldId id="322" r:id="rId47"/>
    <p:sldId id="323" r:id="rId48"/>
    <p:sldId id="324" r:id="rId49"/>
    <p:sldId id="325" r:id="rId50"/>
    <p:sldId id="32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1" autoAdjust="0"/>
    <p:restoredTop sz="94660" autoAdjust="0"/>
  </p:normalViewPr>
  <p:slideViewPr>
    <p:cSldViewPr snapToGrid="0">
      <p:cViewPr varScale="1">
        <p:scale>
          <a:sx n="70" d="100"/>
          <a:sy n="70" d="100"/>
        </p:scale>
        <p:origin x="102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2FE4E-D5A9-40BB-8EE2-655B858EB2F0}"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en-US"/>
        </a:p>
      </dgm:t>
    </dgm:pt>
    <dgm:pt modelId="{6DB48730-37CE-413D-BD74-17841A827017}">
      <dgm:prSet phldrT="[Text]" custT="1"/>
      <dgm:spPr/>
      <dgm:t>
        <a:bodyPr/>
        <a:lstStyle/>
        <a:p>
          <a:r>
            <a:rPr lang="en-US" sz="4800" b="1" smtClean="0">
              <a:solidFill>
                <a:srgbClr val="0070C0"/>
              </a:solidFill>
            </a:rPr>
            <a:t>I</a:t>
          </a:r>
          <a:endParaRPr lang="en-US" sz="4800" b="1">
            <a:solidFill>
              <a:srgbClr val="0070C0"/>
            </a:solidFill>
          </a:endParaRPr>
        </a:p>
      </dgm:t>
    </dgm:pt>
    <dgm:pt modelId="{670A252E-4F8D-4809-8806-690E503406CD}" type="parTrans" cxnId="{AC8EC250-2AC9-486C-B60D-E02AA35AF895}">
      <dgm:prSet/>
      <dgm:spPr/>
      <dgm:t>
        <a:bodyPr/>
        <a:lstStyle/>
        <a:p>
          <a:endParaRPr lang="en-US"/>
        </a:p>
      </dgm:t>
    </dgm:pt>
    <dgm:pt modelId="{2F4D415E-450D-4624-B85B-43B97CC2BA9F}" type="sibTrans" cxnId="{AC8EC250-2AC9-486C-B60D-E02AA35AF895}">
      <dgm:prSet/>
      <dgm:spPr/>
      <dgm:t>
        <a:bodyPr/>
        <a:lstStyle/>
        <a:p>
          <a:endParaRPr lang="en-US"/>
        </a:p>
      </dgm:t>
    </dgm:pt>
    <dgm:pt modelId="{22003E6A-A4E7-446D-9F4F-9FF366358F2B}">
      <dgm:prSet phldrT="[Text]" custT="1"/>
      <dgm:spPr/>
      <dgm:t>
        <a:bodyPr/>
        <a:lstStyle/>
        <a:p>
          <a:r>
            <a:rPr lang="en-US" sz="4400" b="1" smtClean="0">
              <a:solidFill>
                <a:srgbClr val="0070C0"/>
              </a:solidFill>
              <a:latin typeface="Times New Roman" panose="02020603050405020304" pitchFamily="18" charset="0"/>
              <a:cs typeface="Times New Roman" panose="02020603050405020304" pitchFamily="18" charset="0"/>
            </a:rPr>
            <a:t>Các phương pháp thiết kế giải thuật</a:t>
          </a:r>
          <a:endParaRPr lang="en-US" sz="4400" b="1">
            <a:solidFill>
              <a:srgbClr val="0070C0"/>
            </a:solidFill>
            <a:latin typeface="Times New Roman" panose="02020603050405020304" pitchFamily="18" charset="0"/>
            <a:cs typeface="Times New Roman" panose="02020603050405020304" pitchFamily="18" charset="0"/>
          </a:endParaRPr>
        </a:p>
      </dgm:t>
    </dgm:pt>
    <dgm:pt modelId="{36D1E046-94E1-4B57-A31B-00875D6495C5}" type="parTrans" cxnId="{A42B7B9C-5ED4-4E36-B564-07BA11C4653A}">
      <dgm:prSet/>
      <dgm:spPr/>
      <dgm:t>
        <a:bodyPr/>
        <a:lstStyle/>
        <a:p>
          <a:endParaRPr lang="en-US"/>
        </a:p>
      </dgm:t>
    </dgm:pt>
    <dgm:pt modelId="{CA026D25-BFB3-4272-9EFF-BA091A32EA3F}" type="sibTrans" cxnId="{A42B7B9C-5ED4-4E36-B564-07BA11C4653A}">
      <dgm:prSet/>
      <dgm:spPr/>
      <dgm:t>
        <a:bodyPr/>
        <a:lstStyle/>
        <a:p>
          <a:endParaRPr lang="en-US"/>
        </a:p>
      </dgm:t>
    </dgm:pt>
    <dgm:pt modelId="{0D9BE1A5-77FA-49F7-B34A-6CF1275F6BAB}">
      <dgm:prSet phldrT="[Text]" custT="1"/>
      <dgm:spPr/>
      <dgm:t>
        <a:bodyPr/>
        <a:lstStyle/>
        <a:p>
          <a:r>
            <a:rPr lang="en-US" sz="4800" b="1" smtClean="0">
              <a:solidFill>
                <a:srgbClr val="0070C0"/>
              </a:solidFill>
            </a:rPr>
            <a:t>II</a:t>
          </a:r>
          <a:endParaRPr lang="en-US" sz="4800" b="1">
            <a:solidFill>
              <a:srgbClr val="0070C0"/>
            </a:solidFill>
          </a:endParaRPr>
        </a:p>
      </dgm:t>
    </dgm:pt>
    <dgm:pt modelId="{0A62B3B6-A1C9-4721-9E0F-3FDBCBEBA26F}" type="parTrans" cxnId="{6E04D546-27DE-4E83-B619-5289E8747C4D}">
      <dgm:prSet/>
      <dgm:spPr/>
      <dgm:t>
        <a:bodyPr/>
        <a:lstStyle/>
        <a:p>
          <a:endParaRPr lang="en-US"/>
        </a:p>
      </dgm:t>
    </dgm:pt>
    <dgm:pt modelId="{29F3B434-08C1-4413-9ED1-1DC6302CC2C7}" type="sibTrans" cxnId="{6E04D546-27DE-4E83-B619-5289E8747C4D}">
      <dgm:prSet/>
      <dgm:spPr/>
      <dgm:t>
        <a:bodyPr/>
        <a:lstStyle/>
        <a:p>
          <a:endParaRPr lang="en-US"/>
        </a:p>
      </dgm:t>
    </dgm:pt>
    <dgm:pt modelId="{F1D5E9DE-06D4-404A-83C1-8C47338A2883}">
      <dgm:prSet phldrT="[Text]" custT="1"/>
      <dgm:spPr/>
      <dgm:t>
        <a:bodyPr/>
        <a:lstStyle/>
        <a:p>
          <a:r>
            <a:rPr lang="en-US" sz="4400" b="1" smtClean="0">
              <a:solidFill>
                <a:srgbClr val="0070C0"/>
              </a:solidFill>
              <a:latin typeface="Times New Roman" panose="02020603050405020304" pitchFamily="18" charset="0"/>
              <a:cs typeface="Times New Roman" panose="02020603050405020304" pitchFamily="18" charset="0"/>
            </a:rPr>
            <a:t>Phân tích giải thuật</a:t>
          </a:r>
          <a:endParaRPr lang="en-US" sz="4400" b="1">
            <a:solidFill>
              <a:srgbClr val="0070C0"/>
            </a:solidFill>
            <a:latin typeface="Times New Roman" panose="02020603050405020304" pitchFamily="18" charset="0"/>
            <a:cs typeface="Times New Roman" panose="02020603050405020304" pitchFamily="18" charset="0"/>
          </a:endParaRPr>
        </a:p>
      </dgm:t>
    </dgm:pt>
    <dgm:pt modelId="{FE6BC334-B0D9-4D8B-AEF3-7F5340523197}" type="parTrans" cxnId="{1229DF51-548E-49D9-AF49-385BE0A32FFA}">
      <dgm:prSet/>
      <dgm:spPr/>
      <dgm:t>
        <a:bodyPr/>
        <a:lstStyle/>
        <a:p>
          <a:endParaRPr lang="en-US"/>
        </a:p>
      </dgm:t>
    </dgm:pt>
    <dgm:pt modelId="{9F89DC45-3136-4654-A4ED-B94F84A600F4}" type="sibTrans" cxnId="{1229DF51-548E-49D9-AF49-385BE0A32FFA}">
      <dgm:prSet/>
      <dgm:spPr/>
      <dgm:t>
        <a:bodyPr/>
        <a:lstStyle/>
        <a:p>
          <a:endParaRPr lang="en-US"/>
        </a:p>
      </dgm:t>
    </dgm:pt>
    <dgm:pt modelId="{6C83A8C8-9E2A-407E-AC30-783D5B49A520}" type="pres">
      <dgm:prSet presAssocID="{AAE2FE4E-D5A9-40BB-8EE2-655B858EB2F0}" presName="linearFlow" presStyleCnt="0">
        <dgm:presLayoutVars>
          <dgm:dir/>
          <dgm:animLvl val="lvl"/>
          <dgm:resizeHandles val="exact"/>
        </dgm:presLayoutVars>
      </dgm:prSet>
      <dgm:spPr/>
      <dgm:t>
        <a:bodyPr/>
        <a:lstStyle/>
        <a:p>
          <a:endParaRPr lang="en-US"/>
        </a:p>
      </dgm:t>
    </dgm:pt>
    <dgm:pt modelId="{362BC908-1BAD-4F3E-A120-C20BF6DEB4B1}" type="pres">
      <dgm:prSet presAssocID="{6DB48730-37CE-413D-BD74-17841A827017}" presName="composite" presStyleCnt="0"/>
      <dgm:spPr/>
    </dgm:pt>
    <dgm:pt modelId="{755CF7F9-FF9A-4F9A-9F79-A076DE833F9C}" type="pres">
      <dgm:prSet presAssocID="{6DB48730-37CE-413D-BD74-17841A827017}" presName="parentText" presStyleLbl="alignNode1" presStyleIdx="0" presStyleCnt="2">
        <dgm:presLayoutVars>
          <dgm:chMax val="1"/>
          <dgm:bulletEnabled val="1"/>
        </dgm:presLayoutVars>
      </dgm:prSet>
      <dgm:spPr/>
      <dgm:t>
        <a:bodyPr/>
        <a:lstStyle/>
        <a:p>
          <a:endParaRPr lang="en-US"/>
        </a:p>
      </dgm:t>
    </dgm:pt>
    <dgm:pt modelId="{20C8F152-28F7-477B-A365-2855DA26DD16}" type="pres">
      <dgm:prSet presAssocID="{6DB48730-37CE-413D-BD74-17841A827017}" presName="descendantText" presStyleLbl="alignAcc1" presStyleIdx="0" presStyleCnt="2">
        <dgm:presLayoutVars>
          <dgm:bulletEnabled val="1"/>
        </dgm:presLayoutVars>
      </dgm:prSet>
      <dgm:spPr/>
      <dgm:t>
        <a:bodyPr/>
        <a:lstStyle/>
        <a:p>
          <a:endParaRPr lang="en-US"/>
        </a:p>
      </dgm:t>
    </dgm:pt>
    <dgm:pt modelId="{FC334C30-66A5-4D5B-8487-7FDB984B8022}" type="pres">
      <dgm:prSet presAssocID="{2F4D415E-450D-4624-B85B-43B97CC2BA9F}" presName="sp" presStyleCnt="0"/>
      <dgm:spPr/>
    </dgm:pt>
    <dgm:pt modelId="{39DEC059-6DCE-4A67-AE7E-6DE0AECF3B18}" type="pres">
      <dgm:prSet presAssocID="{0D9BE1A5-77FA-49F7-B34A-6CF1275F6BAB}" presName="composite" presStyleCnt="0"/>
      <dgm:spPr/>
    </dgm:pt>
    <dgm:pt modelId="{3913BD01-8B90-4999-A7A2-CFCC4B340E11}" type="pres">
      <dgm:prSet presAssocID="{0D9BE1A5-77FA-49F7-B34A-6CF1275F6BAB}" presName="parentText" presStyleLbl="alignNode1" presStyleIdx="1" presStyleCnt="2">
        <dgm:presLayoutVars>
          <dgm:chMax val="1"/>
          <dgm:bulletEnabled val="1"/>
        </dgm:presLayoutVars>
      </dgm:prSet>
      <dgm:spPr/>
      <dgm:t>
        <a:bodyPr/>
        <a:lstStyle/>
        <a:p>
          <a:endParaRPr lang="en-US"/>
        </a:p>
      </dgm:t>
    </dgm:pt>
    <dgm:pt modelId="{FC82BA98-DF64-4AEA-868E-AC762F555023}" type="pres">
      <dgm:prSet presAssocID="{0D9BE1A5-77FA-49F7-B34A-6CF1275F6BAB}" presName="descendantText" presStyleLbl="alignAcc1" presStyleIdx="1" presStyleCnt="2">
        <dgm:presLayoutVars>
          <dgm:bulletEnabled val="1"/>
        </dgm:presLayoutVars>
      </dgm:prSet>
      <dgm:spPr/>
      <dgm:t>
        <a:bodyPr/>
        <a:lstStyle/>
        <a:p>
          <a:endParaRPr lang="en-US"/>
        </a:p>
      </dgm:t>
    </dgm:pt>
  </dgm:ptLst>
  <dgm:cxnLst>
    <dgm:cxn modelId="{4066DF28-1641-4B8B-93BE-74C308904376}" type="presOf" srcId="{F1D5E9DE-06D4-404A-83C1-8C47338A2883}" destId="{FC82BA98-DF64-4AEA-868E-AC762F555023}" srcOrd="0" destOrd="0" presId="urn:microsoft.com/office/officeart/2005/8/layout/chevron2"/>
    <dgm:cxn modelId="{6E04D546-27DE-4E83-B619-5289E8747C4D}" srcId="{AAE2FE4E-D5A9-40BB-8EE2-655B858EB2F0}" destId="{0D9BE1A5-77FA-49F7-B34A-6CF1275F6BAB}" srcOrd="1" destOrd="0" parTransId="{0A62B3B6-A1C9-4721-9E0F-3FDBCBEBA26F}" sibTransId="{29F3B434-08C1-4413-9ED1-1DC6302CC2C7}"/>
    <dgm:cxn modelId="{1229DF51-548E-49D9-AF49-385BE0A32FFA}" srcId="{0D9BE1A5-77FA-49F7-B34A-6CF1275F6BAB}" destId="{F1D5E9DE-06D4-404A-83C1-8C47338A2883}" srcOrd="0" destOrd="0" parTransId="{FE6BC334-B0D9-4D8B-AEF3-7F5340523197}" sibTransId="{9F89DC45-3136-4654-A4ED-B94F84A600F4}"/>
    <dgm:cxn modelId="{15B8CE4F-373C-448E-8DAE-C7E2C3C26A34}" type="presOf" srcId="{0D9BE1A5-77FA-49F7-B34A-6CF1275F6BAB}" destId="{3913BD01-8B90-4999-A7A2-CFCC4B340E11}" srcOrd="0" destOrd="0" presId="urn:microsoft.com/office/officeart/2005/8/layout/chevron2"/>
    <dgm:cxn modelId="{A42B7B9C-5ED4-4E36-B564-07BA11C4653A}" srcId="{6DB48730-37CE-413D-BD74-17841A827017}" destId="{22003E6A-A4E7-446D-9F4F-9FF366358F2B}" srcOrd="0" destOrd="0" parTransId="{36D1E046-94E1-4B57-A31B-00875D6495C5}" sibTransId="{CA026D25-BFB3-4272-9EFF-BA091A32EA3F}"/>
    <dgm:cxn modelId="{AC8EC250-2AC9-486C-B60D-E02AA35AF895}" srcId="{AAE2FE4E-D5A9-40BB-8EE2-655B858EB2F0}" destId="{6DB48730-37CE-413D-BD74-17841A827017}" srcOrd="0" destOrd="0" parTransId="{670A252E-4F8D-4809-8806-690E503406CD}" sibTransId="{2F4D415E-450D-4624-B85B-43B97CC2BA9F}"/>
    <dgm:cxn modelId="{0BA78D9E-FF75-410F-80F9-91A70BC95FD9}" type="presOf" srcId="{6DB48730-37CE-413D-BD74-17841A827017}" destId="{755CF7F9-FF9A-4F9A-9F79-A076DE833F9C}" srcOrd="0" destOrd="0" presId="urn:microsoft.com/office/officeart/2005/8/layout/chevron2"/>
    <dgm:cxn modelId="{B29205AD-166E-4066-A5F0-FC1D9F26A244}" type="presOf" srcId="{22003E6A-A4E7-446D-9F4F-9FF366358F2B}" destId="{20C8F152-28F7-477B-A365-2855DA26DD16}" srcOrd="0" destOrd="0" presId="urn:microsoft.com/office/officeart/2005/8/layout/chevron2"/>
    <dgm:cxn modelId="{F5B0CD65-5FC5-40F8-A055-6EBBD45A83C0}" type="presOf" srcId="{AAE2FE4E-D5A9-40BB-8EE2-655B858EB2F0}" destId="{6C83A8C8-9E2A-407E-AC30-783D5B49A520}" srcOrd="0" destOrd="0" presId="urn:microsoft.com/office/officeart/2005/8/layout/chevron2"/>
    <dgm:cxn modelId="{E3A241E0-0A88-4962-96DF-0252A1A0D2AA}" type="presParOf" srcId="{6C83A8C8-9E2A-407E-AC30-783D5B49A520}" destId="{362BC908-1BAD-4F3E-A120-C20BF6DEB4B1}" srcOrd="0" destOrd="0" presId="urn:microsoft.com/office/officeart/2005/8/layout/chevron2"/>
    <dgm:cxn modelId="{0C835B4E-E01A-48AD-9FE1-A507E0CED350}" type="presParOf" srcId="{362BC908-1BAD-4F3E-A120-C20BF6DEB4B1}" destId="{755CF7F9-FF9A-4F9A-9F79-A076DE833F9C}" srcOrd="0" destOrd="0" presId="urn:microsoft.com/office/officeart/2005/8/layout/chevron2"/>
    <dgm:cxn modelId="{250D2A4D-7DE8-4443-8D8C-F9AA9BDE9998}" type="presParOf" srcId="{362BC908-1BAD-4F3E-A120-C20BF6DEB4B1}" destId="{20C8F152-28F7-477B-A365-2855DA26DD16}" srcOrd="1" destOrd="0" presId="urn:microsoft.com/office/officeart/2005/8/layout/chevron2"/>
    <dgm:cxn modelId="{E56DD9CD-5008-4E93-82DA-723EF7404174}" type="presParOf" srcId="{6C83A8C8-9E2A-407E-AC30-783D5B49A520}" destId="{FC334C30-66A5-4D5B-8487-7FDB984B8022}" srcOrd="1" destOrd="0" presId="urn:microsoft.com/office/officeart/2005/8/layout/chevron2"/>
    <dgm:cxn modelId="{EE4E0270-B00A-46D5-B515-F1C4FF158E5F}" type="presParOf" srcId="{6C83A8C8-9E2A-407E-AC30-783D5B49A520}" destId="{39DEC059-6DCE-4A67-AE7E-6DE0AECF3B18}" srcOrd="2" destOrd="0" presId="urn:microsoft.com/office/officeart/2005/8/layout/chevron2"/>
    <dgm:cxn modelId="{DA21D4FD-DC07-4892-8479-80F493F54735}" type="presParOf" srcId="{39DEC059-6DCE-4A67-AE7E-6DE0AECF3B18}" destId="{3913BD01-8B90-4999-A7A2-CFCC4B340E11}" srcOrd="0" destOrd="0" presId="urn:microsoft.com/office/officeart/2005/8/layout/chevron2"/>
    <dgm:cxn modelId="{639DF50D-5862-4DAC-A3BB-C766090EE071}" type="presParOf" srcId="{39DEC059-6DCE-4A67-AE7E-6DE0AECF3B18}" destId="{FC82BA98-DF64-4AEA-868E-AC762F55502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CF7F9-FF9A-4F9A-9F79-A076DE833F9C}">
      <dsp:nvSpPr>
        <dsp:cNvPr id="0" name=""/>
        <dsp:cNvSpPr/>
      </dsp:nvSpPr>
      <dsp:spPr>
        <a:xfrm rot="5400000">
          <a:off x="-347045" y="351490"/>
          <a:ext cx="2313636" cy="1619545"/>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b="1" kern="1200" smtClean="0">
              <a:solidFill>
                <a:srgbClr val="0070C0"/>
              </a:solidFill>
            </a:rPr>
            <a:t>I</a:t>
          </a:r>
          <a:endParaRPr lang="en-US" sz="4800" b="1" kern="1200">
            <a:solidFill>
              <a:srgbClr val="0070C0"/>
            </a:solidFill>
          </a:endParaRPr>
        </a:p>
      </dsp:txBody>
      <dsp:txXfrm rot="-5400000">
        <a:off x="1" y="814218"/>
        <a:ext cx="1619545" cy="694091"/>
      </dsp:txXfrm>
    </dsp:sp>
    <dsp:sp modelId="{20C8F152-28F7-477B-A365-2855DA26DD16}">
      <dsp:nvSpPr>
        <dsp:cNvPr id="0" name=""/>
        <dsp:cNvSpPr/>
      </dsp:nvSpPr>
      <dsp:spPr>
        <a:xfrm rot="5400000">
          <a:off x="5837759" y="-4213768"/>
          <a:ext cx="1504654" cy="994108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a:lnSpc>
              <a:spcPct val="90000"/>
            </a:lnSpc>
            <a:spcBef>
              <a:spcPct val="0"/>
            </a:spcBef>
            <a:spcAft>
              <a:spcPct val="15000"/>
            </a:spcAft>
            <a:buChar char="••"/>
          </a:pPr>
          <a:r>
            <a:rPr lang="en-US" sz="4400" b="1" kern="1200" smtClean="0">
              <a:solidFill>
                <a:srgbClr val="0070C0"/>
              </a:solidFill>
              <a:latin typeface="Times New Roman" panose="02020603050405020304" pitchFamily="18" charset="0"/>
              <a:cs typeface="Times New Roman" panose="02020603050405020304" pitchFamily="18" charset="0"/>
            </a:rPr>
            <a:t>Các phương pháp thiết kế giải thuật</a:t>
          </a:r>
          <a:endParaRPr lang="en-US" sz="4400" b="1" kern="1200">
            <a:solidFill>
              <a:srgbClr val="0070C0"/>
            </a:solidFill>
            <a:latin typeface="Times New Roman" panose="02020603050405020304" pitchFamily="18" charset="0"/>
            <a:cs typeface="Times New Roman" panose="02020603050405020304" pitchFamily="18" charset="0"/>
          </a:endParaRPr>
        </a:p>
      </dsp:txBody>
      <dsp:txXfrm rot="-5400000">
        <a:off x="1619546" y="77896"/>
        <a:ext cx="9867631" cy="1357752"/>
      </dsp:txXfrm>
    </dsp:sp>
    <dsp:sp modelId="{3913BD01-8B90-4999-A7A2-CFCC4B340E11}">
      <dsp:nvSpPr>
        <dsp:cNvPr id="0" name=""/>
        <dsp:cNvSpPr/>
      </dsp:nvSpPr>
      <dsp:spPr>
        <a:xfrm rot="5400000">
          <a:off x="-347045" y="2380302"/>
          <a:ext cx="2313636" cy="1619545"/>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b="1" kern="1200" smtClean="0">
              <a:solidFill>
                <a:srgbClr val="0070C0"/>
              </a:solidFill>
            </a:rPr>
            <a:t>II</a:t>
          </a:r>
          <a:endParaRPr lang="en-US" sz="4800" b="1" kern="1200">
            <a:solidFill>
              <a:srgbClr val="0070C0"/>
            </a:solidFill>
          </a:endParaRPr>
        </a:p>
      </dsp:txBody>
      <dsp:txXfrm rot="-5400000">
        <a:off x="1" y="2843030"/>
        <a:ext cx="1619545" cy="694091"/>
      </dsp:txXfrm>
    </dsp:sp>
    <dsp:sp modelId="{FC82BA98-DF64-4AEA-868E-AC762F555023}">
      <dsp:nvSpPr>
        <dsp:cNvPr id="0" name=""/>
        <dsp:cNvSpPr/>
      </dsp:nvSpPr>
      <dsp:spPr>
        <a:xfrm rot="5400000">
          <a:off x="5838154" y="-2185353"/>
          <a:ext cx="1503863" cy="994108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a:lnSpc>
              <a:spcPct val="90000"/>
            </a:lnSpc>
            <a:spcBef>
              <a:spcPct val="0"/>
            </a:spcBef>
            <a:spcAft>
              <a:spcPct val="15000"/>
            </a:spcAft>
            <a:buChar char="••"/>
          </a:pPr>
          <a:r>
            <a:rPr lang="en-US" sz="4400" b="1" kern="1200" smtClean="0">
              <a:solidFill>
                <a:srgbClr val="0070C0"/>
              </a:solidFill>
              <a:latin typeface="Times New Roman" panose="02020603050405020304" pitchFamily="18" charset="0"/>
              <a:cs typeface="Times New Roman" panose="02020603050405020304" pitchFamily="18" charset="0"/>
            </a:rPr>
            <a:t>Phân tích giải thuật</a:t>
          </a:r>
          <a:endParaRPr lang="en-US" sz="4400" b="1" kern="1200">
            <a:solidFill>
              <a:srgbClr val="0070C0"/>
            </a:solidFill>
            <a:latin typeface="Times New Roman" panose="02020603050405020304" pitchFamily="18" charset="0"/>
            <a:cs typeface="Times New Roman" panose="02020603050405020304" pitchFamily="18" charset="0"/>
          </a:endParaRPr>
        </a:p>
      </dsp:txBody>
      <dsp:txXfrm rot="-5400000">
        <a:off x="1619545" y="2106669"/>
        <a:ext cx="9867669" cy="13570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9469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1390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878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8083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48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7154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77891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022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584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20581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6DABD-CB95-4E3E-941C-67ABDBF05F3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145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36DABD-CB95-4E3E-941C-67ABDBF05F3F}"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321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36DABD-CB95-4E3E-941C-67ABDBF05F3F}"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5487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6DABD-CB95-4E3E-941C-67ABDBF05F3F}"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8540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7410116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3928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36DABD-CB95-4E3E-941C-67ABDBF05F3F}" type="datetimeFigureOut">
              <a:rPr lang="en-US" smtClean="0"/>
              <a:t>8/30/2021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B35B4-B81F-4A32-ACD2-D48AE86A0BB6}" type="slidenum">
              <a:rPr lang="en-US" smtClean="0"/>
              <a:t>‹#›</a:t>
            </a:fld>
            <a:endParaRPr lang="en-US"/>
          </a:p>
        </p:txBody>
      </p:sp>
    </p:spTree>
    <p:extLst>
      <p:ext uri="{BB962C8B-B14F-4D97-AF65-F5344CB8AC3E}">
        <p14:creationId xmlns:p14="http://schemas.microsoft.com/office/powerpoint/2010/main" val="268629958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tmp"/><Relationship Id="rId7" Type="http://schemas.openxmlformats.org/officeDocument/2006/relationships/image" Target="../media/image33.png"/><Relationship Id="rId2" Type="http://schemas.openxmlformats.org/officeDocument/2006/relationships/image" Target="../media/image28.tmp"/><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27.tmp"/><Relationship Id="rId4" Type="http://schemas.openxmlformats.org/officeDocument/2006/relationships/image" Target="../media/image30.png"/><Relationship Id="rId9"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tmp"/><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 Id="rId4" Type="http://schemas.openxmlformats.org/officeDocument/2006/relationships/image" Target="../media/image32.tmp"/></Relationships>
</file>

<file path=ppt/slides/_rels/slide4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0.tmp"/><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34.tm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tmp"/><Relationship Id="rId7" Type="http://schemas.openxmlformats.org/officeDocument/2006/relationships/image" Target="../media/image41.tmp"/><Relationship Id="rId2" Type="http://schemas.openxmlformats.org/officeDocument/2006/relationships/image" Target="../media/image36.tmp"/><Relationship Id="rId1" Type="http://schemas.openxmlformats.org/officeDocument/2006/relationships/slideLayout" Target="../slideLayouts/slideLayout2.xml"/><Relationship Id="rId6" Type="http://schemas.openxmlformats.org/officeDocument/2006/relationships/image" Target="../media/image40.tmp"/><Relationship Id="rId5" Type="http://schemas.openxmlformats.org/officeDocument/2006/relationships/image" Target="../media/image39.tmp"/><Relationship Id="rId4" Type="http://schemas.openxmlformats.org/officeDocument/2006/relationships/image" Target="../media/image38.tmp"/></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45473"/>
            <a:ext cx="10896600" cy="1680152"/>
          </a:xfrm>
        </p:spPr>
        <p:txBody>
          <a:bodyPr>
            <a:noAutofit/>
          </a:bodyPr>
          <a:lstStyle/>
          <a:p>
            <a:pPr algn="ctr"/>
            <a:r>
              <a:rPr lang="en-US" sz="4400" b="1" smtClean="0">
                <a:solidFill>
                  <a:srgbClr val="0070C0"/>
                </a:solidFill>
                <a:latin typeface="Times New Roman" panose="02020603050405020304" pitchFamily="18" charset="0"/>
                <a:cs typeface="Times New Roman" panose="02020603050405020304" pitchFamily="18" charset="0"/>
              </a:rPr>
              <a:t>CHƯƠNG 2: THIẾT KẾ VÀ PHÂN TÍCH GIẢI THUẬT</a:t>
            </a:r>
            <a:endParaRPr lang="en-US" sz="4400" b="1">
              <a:solidFill>
                <a:srgbClr val="0070C0"/>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13334022"/>
              </p:ext>
            </p:extLst>
          </p:nvPr>
        </p:nvGraphicFramePr>
        <p:xfrm>
          <a:off x="370115" y="1825625"/>
          <a:ext cx="1156062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435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3" name="Rectangle 2"/>
          <p:cNvSpPr/>
          <p:nvPr/>
        </p:nvSpPr>
        <p:spPr>
          <a:xfrm>
            <a:off x="2296160" y="1259165"/>
            <a:ext cx="9618344" cy="2400657"/>
          </a:xfrm>
          <a:prstGeom prst="rect">
            <a:avLst/>
          </a:prstGeom>
        </p:spPr>
        <p:txBody>
          <a:bodyPr wrap="square">
            <a:spAutoFit/>
          </a:bodyPr>
          <a:lstStyle/>
          <a:p>
            <a:pPr indent="568325" algn="just"/>
            <a:r>
              <a:rPr lang="en-US" sz="3000">
                <a:solidFill>
                  <a:srgbClr val="0070C0"/>
                </a:solidFill>
                <a:latin typeface="Times New Roman" panose="02020603050405020304" pitchFamily="18" charset="0"/>
                <a:cs typeface="Times New Roman" panose="02020603050405020304" pitchFamily="18" charset="0"/>
              </a:rPr>
              <a:t>Trong thực tế, việc phân bài toán thành các bài toán con như thế không phải là việc dễ dàng. Chính vì vậy mà có những bài toán, nhiệm vụ phân tích và thiết kế giải thuật giải bài toán còn mất nhiều thời gian và công sức hơn cả nhiệm vụ lập trình.</a:t>
            </a:r>
          </a:p>
        </p:txBody>
      </p:sp>
    </p:spTree>
    <p:extLst>
      <p:ext uri="{BB962C8B-B14F-4D97-AF65-F5344CB8AC3E}">
        <p14:creationId xmlns:p14="http://schemas.microsoft.com/office/powerpoint/2010/main" val="1139054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9" y="35789"/>
            <a:ext cx="11568431" cy="384065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0" y="3869167"/>
            <a:ext cx="8301992" cy="635970"/>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49" y="4639258"/>
            <a:ext cx="11568431" cy="2132975"/>
          </a:xfrm>
          <a:prstGeom prst="rect">
            <a:avLst/>
          </a:prstGeom>
        </p:spPr>
      </p:pic>
      <p:cxnSp>
        <p:nvCxnSpPr>
          <p:cNvPr id="9" name="Straight Arrow Connector 8"/>
          <p:cNvCxnSpPr/>
          <p:nvPr/>
        </p:nvCxnSpPr>
        <p:spPr>
          <a:xfrm>
            <a:off x="8775510" y="4353449"/>
            <a:ext cx="0" cy="313105"/>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246961" y="4354825"/>
            <a:ext cx="0" cy="313105"/>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4543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9" y="15469"/>
            <a:ext cx="11080751" cy="1835565"/>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8" y="2508790"/>
            <a:ext cx="11080751" cy="2191458"/>
          </a:xfrm>
          <a:prstGeom prst="rect">
            <a:avLst/>
          </a:prstGeom>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48" y="4764310"/>
            <a:ext cx="11080751" cy="2194515"/>
          </a:xfrm>
          <a:prstGeom prst="rect">
            <a:avLst/>
          </a:prstGeom>
        </p:spPr>
      </p:pic>
      <p:pic>
        <p:nvPicPr>
          <p:cNvPr id="12" name="Picture 1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728" y="1889838"/>
            <a:ext cx="9983472" cy="544245"/>
          </a:xfrm>
          <a:prstGeom prst="rect">
            <a:avLst/>
          </a:prstGeom>
        </p:spPr>
      </p:pic>
      <p:cxnSp>
        <p:nvCxnSpPr>
          <p:cNvPr id="14" name="Straight Arrow Connector 13"/>
          <p:cNvCxnSpPr/>
          <p:nvPr/>
        </p:nvCxnSpPr>
        <p:spPr>
          <a:xfrm>
            <a:off x="6209731" y="2406787"/>
            <a:ext cx="1419368" cy="59572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44000" y="2359500"/>
            <a:ext cx="0" cy="649237"/>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10800000" flipV="1">
            <a:off x="6045959" y="3889610"/>
            <a:ext cx="3862316" cy="226552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0800000" flipV="1">
            <a:off x="6045959" y="4410623"/>
            <a:ext cx="3862316" cy="2265529"/>
          </a:xfrm>
          <a:prstGeom prst="curved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31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596221"/>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3"/>
          <p:cNvSpPr/>
          <p:nvPr/>
        </p:nvSpPr>
        <p:spPr>
          <a:xfrm>
            <a:off x="650239" y="1220028"/>
            <a:ext cx="11501120" cy="1077218"/>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Tinh chỉnh từng bước là phương pháp thiết kế giải thuật gắn liền với lập trình.</a:t>
            </a:r>
            <a:endParaRPr lang="en-US" sz="3200">
              <a:solidFill>
                <a:srgbClr val="0070C0"/>
              </a:solidFill>
            </a:endParaRPr>
          </a:p>
        </p:txBody>
      </p:sp>
      <p:sp>
        <p:nvSpPr>
          <p:cNvPr id="5" name="Rectangle 4"/>
          <p:cNvSpPr/>
          <p:nvPr/>
        </p:nvSpPr>
        <p:spPr>
          <a:xfrm>
            <a:off x="650239" y="2258109"/>
            <a:ext cx="11501119" cy="1077218"/>
          </a:xfrm>
          <a:prstGeom prst="rect">
            <a:avLst/>
          </a:prstGeom>
        </p:spPr>
        <p:txBody>
          <a:bodyPr wrap="square">
            <a:spAutoFit/>
          </a:bodyPr>
          <a:lstStyle/>
          <a:p>
            <a:pPr indent="568325" algn="just"/>
            <a:r>
              <a:rPr lang="vi-VN" sz="3200">
                <a:solidFill>
                  <a:srgbClr val="0070C0"/>
                </a:solidFill>
                <a:latin typeface="Times New Roman" panose="02020603050405020304" pitchFamily="18" charset="0"/>
                <a:ea typeface="Times New Roman" panose="02020603050405020304" pitchFamily="18" charset="0"/>
              </a:rPr>
              <a:t>Ban đầu chương trình thể hiện giải thuật được trình bày bằng ngôn ngữ tự nhiên, phản ánh ý chính của công việc cần làm. </a:t>
            </a:r>
            <a:endParaRPr lang="en-US" sz="3200">
              <a:solidFill>
                <a:srgbClr val="0070C0"/>
              </a:solidFill>
              <a:latin typeface="Times New Roman" panose="02020603050405020304" pitchFamily="18" charset="0"/>
              <a:ea typeface="Times New Roman" panose="02020603050405020304" pitchFamily="18" charset="0"/>
            </a:endParaRPr>
          </a:p>
        </p:txBody>
      </p:sp>
      <p:sp>
        <p:nvSpPr>
          <p:cNvPr id="6" name="Rectangle 5"/>
          <p:cNvSpPr/>
          <p:nvPr/>
        </p:nvSpPr>
        <p:spPr>
          <a:xfrm>
            <a:off x="1442720" y="3296190"/>
            <a:ext cx="10708637" cy="2062103"/>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Từ các bước sau, những lời, những ý đó sẽ được chi tiết hoá dần dần tương ứng với những công việc nhỏ hơn. Ta gọi đó là các bước tinh chỉnh, sự tinh chỉnh này sẽ hướng về phía ngôn ngữ lập trình mà ta đã chọn. </a:t>
            </a:r>
          </a:p>
        </p:txBody>
      </p:sp>
      <p:sp>
        <p:nvSpPr>
          <p:cNvPr id="7" name="Rectangle 6"/>
          <p:cNvSpPr/>
          <p:nvPr/>
        </p:nvSpPr>
        <p:spPr>
          <a:xfrm>
            <a:off x="1442719" y="5297333"/>
            <a:ext cx="10708638" cy="1569660"/>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Càng ở các bước sau, các lời lẽ đặc tả công việc cần xử lý sẽ được thay thế dần bởi các câu lệnh hướng tới câu lệnh của ngôn ngữ lập trình. </a:t>
            </a:r>
          </a:p>
        </p:txBody>
      </p:sp>
    </p:spTree>
    <p:extLst>
      <p:ext uri="{BB962C8B-B14F-4D97-AF65-F5344CB8AC3E}">
        <p14:creationId xmlns:p14="http://schemas.microsoft.com/office/powerpoint/2010/main" val="23378762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596221"/>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3"/>
          <p:cNvSpPr/>
          <p:nvPr/>
        </p:nvSpPr>
        <p:spPr>
          <a:xfrm>
            <a:off x="650239" y="1220028"/>
            <a:ext cx="11501120" cy="1569660"/>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Muốn vậy, ở các giai đoạn trung gian, người ta thường dùng pha tạp cả ngôn ngữ tự nhiên lẫn ngôn ngữ lập trình, mà người ta gọi là giả ngôn ngữ (pseudo language) hay giả mã (pseudo code).</a:t>
            </a:r>
          </a:p>
        </p:txBody>
      </p:sp>
      <p:sp>
        <p:nvSpPr>
          <p:cNvPr id="5" name="Rectangle 4"/>
          <p:cNvSpPr/>
          <p:nvPr/>
        </p:nvSpPr>
        <p:spPr>
          <a:xfrm>
            <a:off x="1178560" y="2763092"/>
            <a:ext cx="10972797" cy="2554545"/>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Như vậy nghĩa là quá trình thiết kế giải thuật và phát triển chương trình sẽ được thể hiện dần dần, từ dạng ngôn ngữ tự nhiên, qua giả ngôn ngữ, rồi đến ngôn ngữ lập trình, và đi từ mức “làm cái gì” đến mức “làm như thế nào”, ngày càng sát với các chức năng ứng với các câu lệnh của ngôn ngữ lập trình đã chọn</a:t>
            </a:r>
            <a:r>
              <a:rPr lang="vi-VN" sz="3200">
                <a:solidFill>
                  <a:srgbClr val="0070C0"/>
                </a:solidFill>
                <a:latin typeface="Times New Roman" panose="02020603050405020304" pitchFamily="18" charset="0"/>
                <a:ea typeface="Times New Roman" panose="02020603050405020304" pitchFamily="18" charset="0"/>
              </a:rPr>
              <a:t>. </a:t>
            </a:r>
            <a:endParaRPr lang="en-US" sz="3200">
              <a:solidFill>
                <a:srgbClr val="0070C0"/>
              </a:solidFill>
              <a:latin typeface="Times New Roman" panose="02020603050405020304" pitchFamily="18" charset="0"/>
              <a:ea typeface="Times New Roman" panose="02020603050405020304" pitchFamily="18" charset="0"/>
            </a:endParaRPr>
          </a:p>
        </p:txBody>
      </p:sp>
      <p:sp>
        <p:nvSpPr>
          <p:cNvPr id="7" name="Rectangle 6"/>
          <p:cNvSpPr/>
          <p:nvPr/>
        </p:nvSpPr>
        <p:spPr>
          <a:xfrm>
            <a:off x="1422400" y="5297333"/>
            <a:ext cx="10728957" cy="1569660"/>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Trong quá trình này dữ liệu cũng được “tinh chế” dần dần từ dạng cấu trúc dữ liệu đến dạng cấu trúc lưu trữ (cài đặt) cụ thể trên máy. </a:t>
            </a:r>
          </a:p>
        </p:txBody>
      </p:sp>
    </p:spTree>
    <p:extLst>
      <p:ext uri="{BB962C8B-B14F-4D97-AF65-F5344CB8AC3E}">
        <p14:creationId xmlns:p14="http://schemas.microsoft.com/office/powerpoint/2010/main" val="11249811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596221"/>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3"/>
          <p:cNvSpPr/>
          <p:nvPr/>
        </p:nvSpPr>
        <p:spPr>
          <a:xfrm>
            <a:off x="507999" y="1220028"/>
            <a:ext cx="7945121" cy="1077218"/>
          </a:xfrm>
          <a:prstGeom prst="rect">
            <a:avLst/>
          </a:prstGeom>
        </p:spPr>
        <p:txBody>
          <a:bodyPr wrap="square">
            <a:spAutoFit/>
          </a:bodyPr>
          <a:lstStyle/>
          <a:p>
            <a:pPr indent="568325" algn="just"/>
            <a:r>
              <a:rPr lang="en-US" sz="3200" b="1" smtClean="0">
                <a:solidFill>
                  <a:srgbClr val="0070C0"/>
                </a:solidFill>
                <a:latin typeface="Times New Roman" panose="02020603050405020304" pitchFamily="18" charset="0"/>
                <a:ea typeface="Times New Roman" panose="02020603050405020304" pitchFamily="18" charset="0"/>
              </a:rPr>
              <a:t>Ví dụ 1: </a:t>
            </a:r>
            <a:r>
              <a:rPr lang="en-US" sz="3200" smtClean="0">
                <a:solidFill>
                  <a:srgbClr val="0070C0"/>
                </a:solidFill>
                <a:latin typeface="Times New Roman" panose="02020603050405020304" pitchFamily="18" charset="0"/>
                <a:ea typeface="Times New Roman" panose="02020603050405020304" pitchFamily="18" charset="0"/>
              </a:rPr>
              <a:t>Tinh chỉnh từng bước giải thuật sắp xếp dãy n số theo chiều tăng dần.</a:t>
            </a:r>
            <a:endParaRPr lang="en-US" sz="3200">
              <a:solidFill>
                <a:srgbClr val="0070C0"/>
              </a:solidFill>
              <a:latin typeface="Times New Roman" panose="02020603050405020304" pitchFamily="18" charset="0"/>
              <a:ea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157" y="1482685"/>
            <a:ext cx="3379845" cy="1050663"/>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2157" y="2573988"/>
            <a:ext cx="3379845" cy="1071348"/>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57" y="3849459"/>
            <a:ext cx="3379845" cy="1045839"/>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2157" y="4895298"/>
            <a:ext cx="3379845" cy="1049800"/>
          </a:xfrm>
          <a:prstGeom prst="rect">
            <a:avLst/>
          </a:prstGeom>
        </p:spPr>
      </p:pic>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2157" y="6107395"/>
            <a:ext cx="3379845" cy="663215"/>
          </a:xfrm>
          <a:prstGeom prst="rect">
            <a:avLst/>
          </a:prstGeom>
        </p:spPr>
      </p:pic>
      <p:sp>
        <p:nvSpPr>
          <p:cNvPr id="13" name="Rectangle 12"/>
          <p:cNvSpPr/>
          <p:nvPr/>
        </p:nvSpPr>
        <p:spPr>
          <a:xfrm>
            <a:off x="245661" y="2402006"/>
            <a:ext cx="8093121" cy="41625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1433513" indent="-1433513" algn="just"/>
            <a:r>
              <a:rPr lang="vi-VN" sz="3200" b="1">
                <a:solidFill>
                  <a:srgbClr val="0070C0"/>
                </a:solidFill>
                <a:latin typeface="Times New Roman" panose="02020603050405020304" pitchFamily="18" charset="0"/>
                <a:ea typeface="Times New Roman" panose="02020603050405020304" pitchFamily="18" charset="0"/>
              </a:rPr>
              <a:t>Bước 1.</a:t>
            </a:r>
            <a:r>
              <a:rPr lang="vi-VN" sz="3200">
                <a:solidFill>
                  <a:srgbClr val="0070C0"/>
                </a:solidFill>
                <a:latin typeface="Times New Roman" panose="02020603050405020304" pitchFamily="18" charset="0"/>
                <a:ea typeface="Times New Roman" panose="02020603050405020304" pitchFamily="18" charset="0"/>
              </a:rPr>
              <a:t> Trình bày giải thuật bằng ngôn ngữ tự nhiên:</a:t>
            </a:r>
          </a:p>
          <a:p>
            <a:pPr indent="573088" algn="just">
              <a:spcBef>
                <a:spcPts val="600"/>
              </a:spcBef>
            </a:pPr>
            <a:r>
              <a:rPr lang="vi-VN" sz="3200">
                <a:solidFill>
                  <a:srgbClr val="0070C0"/>
                </a:solidFill>
                <a:latin typeface="Times New Roman" panose="02020603050405020304" pitchFamily="18" charset="0"/>
                <a:ea typeface="Times New Roman" panose="02020603050405020304" pitchFamily="18" charset="0"/>
              </a:rPr>
              <a:t>- Cho i chạy từ phần tử đầu đến phần tử ngay cuối, với mỗi i, thực hiện các thao tác sau:</a:t>
            </a:r>
          </a:p>
          <a:p>
            <a:pPr marL="1255713" indent="-341313" algn="just">
              <a:spcBef>
                <a:spcPts val="600"/>
              </a:spcBef>
            </a:pPr>
            <a:r>
              <a:rPr lang="vi-VN" sz="3200">
                <a:solidFill>
                  <a:srgbClr val="0070C0"/>
                </a:solidFill>
                <a:latin typeface="Times New Roman" panose="02020603050405020304" pitchFamily="18" charset="0"/>
                <a:ea typeface="Times New Roman" panose="02020603050405020304" pitchFamily="18" charset="0"/>
              </a:rPr>
              <a:t>+ Tìm phần tử min từ vị trí i cho đến hết, lưu vị trí đạt min tại vt.</a:t>
            </a:r>
          </a:p>
          <a:p>
            <a:pPr marL="1255713" indent="-341313" algn="just">
              <a:spcBef>
                <a:spcPts val="600"/>
              </a:spcBef>
            </a:pPr>
            <a:r>
              <a:rPr lang="vi-VN" sz="3200">
                <a:solidFill>
                  <a:srgbClr val="0070C0"/>
                </a:solidFill>
                <a:latin typeface="Times New Roman" panose="02020603050405020304" pitchFamily="18" charset="0"/>
                <a:ea typeface="Times New Roman" panose="02020603050405020304" pitchFamily="18" charset="0"/>
              </a:rPr>
              <a:t>+ Nếu vt &gt; i thì đổi chỗ 2 phần tử tại vị trí i và </a:t>
            </a:r>
            <a:r>
              <a:rPr lang="vi-VN" sz="3200" smtClean="0">
                <a:solidFill>
                  <a:srgbClr val="0070C0"/>
                </a:solidFill>
                <a:latin typeface="Times New Roman" panose="02020603050405020304" pitchFamily="18" charset="0"/>
                <a:ea typeface="Times New Roman" panose="02020603050405020304" pitchFamily="18" charset="0"/>
              </a:rPr>
              <a:t>vt</a:t>
            </a:r>
            <a:r>
              <a:rPr lang="en-US" sz="3200" smtClean="0">
                <a:solidFill>
                  <a:srgbClr val="0070C0"/>
                </a:solidFill>
                <a:latin typeface="Times New Roman" panose="02020603050405020304" pitchFamily="18" charset="0"/>
                <a:ea typeface="Times New Roman" panose="02020603050405020304" pitchFamily="18" charset="0"/>
              </a:rPr>
              <a:t>.</a:t>
            </a:r>
            <a:endParaRPr lang="vi-VN" sz="320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15840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596221"/>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13" name="Rectangle 12"/>
          <p:cNvSpPr/>
          <p:nvPr/>
        </p:nvSpPr>
        <p:spPr>
          <a:xfrm>
            <a:off x="184701" y="35789"/>
            <a:ext cx="12007299" cy="27886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1433513" indent="-1433513" algn="just"/>
            <a:r>
              <a:rPr lang="vi-VN" sz="3200" b="1">
                <a:solidFill>
                  <a:srgbClr val="0070C0"/>
                </a:solidFill>
                <a:latin typeface="Times New Roman" panose="02020603050405020304" pitchFamily="18" charset="0"/>
                <a:ea typeface="Times New Roman" panose="02020603050405020304" pitchFamily="18" charset="0"/>
              </a:rPr>
              <a:t>Bước 1.</a:t>
            </a:r>
            <a:r>
              <a:rPr lang="vi-VN" sz="3200">
                <a:solidFill>
                  <a:srgbClr val="0070C0"/>
                </a:solidFill>
                <a:latin typeface="Times New Roman" panose="02020603050405020304" pitchFamily="18" charset="0"/>
                <a:ea typeface="Times New Roman" panose="02020603050405020304" pitchFamily="18" charset="0"/>
              </a:rPr>
              <a:t> Trình bày giải thuật bằng ngôn ngữ tự nhiên:</a:t>
            </a:r>
          </a:p>
          <a:p>
            <a:pPr indent="573088" algn="just">
              <a:spcBef>
                <a:spcPts val="600"/>
              </a:spcBef>
            </a:pPr>
            <a:r>
              <a:rPr lang="vi-VN" sz="3200">
                <a:solidFill>
                  <a:srgbClr val="FF0000"/>
                </a:solidFill>
                <a:latin typeface="Times New Roman" panose="02020603050405020304" pitchFamily="18" charset="0"/>
                <a:ea typeface="Times New Roman" panose="02020603050405020304" pitchFamily="18" charset="0"/>
              </a:rPr>
              <a:t>- Cho i chạy từ phần tử đầu đến phần tử ngay cuối, với mỗi i, thực hiện các thao tác sau:</a:t>
            </a:r>
          </a:p>
          <a:p>
            <a:pPr marL="1255713" indent="-341313" algn="just">
              <a:spcBef>
                <a:spcPts val="600"/>
              </a:spcBef>
            </a:pPr>
            <a:r>
              <a:rPr lang="vi-VN" sz="3200">
                <a:solidFill>
                  <a:srgbClr val="0070C0"/>
                </a:solidFill>
                <a:latin typeface="Times New Roman" panose="02020603050405020304" pitchFamily="18" charset="0"/>
                <a:ea typeface="Times New Roman" panose="02020603050405020304" pitchFamily="18" charset="0"/>
              </a:rPr>
              <a:t>+ Tìm phần tử min từ vị trí i cho đến hết, lưu vị trí đạt min tại vt.</a:t>
            </a:r>
          </a:p>
          <a:p>
            <a:pPr marL="1255713" indent="-341313" algn="just">
              <a:spcBef>
                <a:spcPts val="600"/>
              </a:spcBef>
            </a:pPr>
            <a:r>
              <a:rPr lang="vi-VN" sz="3200">
                <a:solidFill>
                  <a:srgbClr val="0070C0"/>
                </a:solidFill>
                <a:latin typeface="Times New Roman" panose="02020603050405020304" pitchFamily="18" charset="0"/>
                <a:ea typeface="Times New Roman" panose="02020603050405020304" pitchFamily="18" charset="0"/>
              </a:rPr>
              <a:t>+ Nếu vt &gt; i thì đổi chỗ 2 phần tử tại vị trí i và </a:t>
            </a:r>
            <a:r>
              <a:rPr lang="vi-VN" sz="3200" smtClean="0">
                <a:solidFill>
                  <a:srgbClr val="0070C0"/>
                </a:solidFill>
                <a:latin typeface="Times New Roman" panose="02020603050405020304" pitchFamily="18" charset="0"/>
                <a:ea typeface="Times New Roman" panose="02020603050405020304" pitchFamily="18" charset="0"/>
              </a:rPr>
              <a:t>vt</a:t>
            </a:r>
            <a:r>
              <a:rPr lang="en-US" sz="3200" smtClean="0">
                <a:solidFill>
                  <a:srgbClr val="0070C0"/>
                </a:solidFill>
                <a:latin typeface="Times New Roman" panose="02020603050405020304" pitchFamily="18" charset="0"/>
                <a:ea typeface="Times New Roman" panose="02020603050405020304" pitchFamily="18" charset="0"/>
              </a:rPr>
              <a:t>.</a:t>
            </a:r>
            <a:endParaRPr lang="vi-VN" sz="3200">
              <a:solidFill>
                <a:srgbClr val="0070C0"/>
              </a:solidFill>
              <a:latin typeface="Times New Roman" panose="02020603050405020304" pitchFamily="18" charset="0"/>
              <a:ea typeface="Times New Roman" panose="02020603050405020304" pitchFamily="18" charset="0"/>
            </a:endParaRPr>
          </a:p>
        </p:txBody>
      </p:sp>
      <p:sp>
        <p:nvSpPr>
          <p:cNvPr id="12" name="Rectangle 11"/>
          <p:cNvSpPr/>
          <p:nvPr/>
        </p:nvSpPr>
        <p:spPr>
          <a:xfrm>
            <a:off x="211094" y="2824480"/>
            <a:ext cx="11980906" cy="4033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1482725" indent="-1482725" algn="just"/>
            <a:r>
              <a:rPr lang="en-US" sz="3200" b="1">
                <a:solidFill>
                  <a:srgbClr val="0070C0"/>
                </a:solidFill>
                <a:latin typeface="Times New Roman" panose="02020603050405020304" pitchFamily="18" charset="0"/>
                <a:ea typeface="Times New Roman" panose="02020603050405020304" pitchFamily="18" charset="0"/>
              </a:rPr>
              <a:t>Bước 2.</a:t>
            </a:r>
            <a:r>
              <a:rPr lang="en-US" sz="3200">
                <a:solidFill>
                  <a:srgbClr val="0070C0"/>
                </a:solidFill>
                <a:latin typeface="Times New Roman" panose="02020603050405020304" pitchFamily="18" charset="0"/>
                <a:ea typeface="Times New Roman" panose="02020603050405020304" pitchFamily="18" charset="0"/>
              </a:rPr>
              <a:t> Tinh </a:t>
            </a:r>
            <a:r>
              <a:rPr lang="en-US" sz="3200" smtClean="0">
                <a:solidFill>
                  <a:srgbClr val="0070C0"/>
                </a:solidFill>
                <a:latin typeface="Times New Roman" panose="02020603050405020304" pitchFamily="18" charset="0"/>
                <a:ea typeface="Times New Roman" panose="02020603050405020304" pitchFamily="18" charset="0"/>
              </a:rPr>
              <a:t>chỉnh </a:t>
            </a:r>
            <a:r>
              <a:rPr lang="en-US" sz="3200">
                <a:solidFill>
                  <a:srgbClr val="0070C0"/>
                </a:solidFill>
                <a:latin typeface="Times New Roman" panose="02020603050405020304" pitchFamily="18" charset="0"/>
                <a:ea typeface="Times New Roman" panose="02020603050405020304" pitchFamily="18" charset="0"/>
              </a:rPr>
              <a:t>(Trình bày giải thuật bằng ngôn ngữ tự nhiên và ngôn ngữ </a:t>
            </a:r>
            <a:r>
              <a:rPr lang="en-US" sz="3200" smtClean="0">
                <a:solidFill>
                  <a:srgbClr val="0070C0"/>
                </a:solidFill>
                <a:latin typeface="Times New Roman" panose="02020603050405020304" pitchFamily="18" charset="0"/>
                <a:ea typeface="Times New Roman" panose="02020603050405020304" pitchFamily="18" charset="0"/>
              </a:rPr>
              <a:t>tựa </a:t>
            </a:r>
            <a:r>
              <a:rPr lang="en-US" sz="3200">
                <a:solidFill>
                  <a:srgbClr val="0070C0"/>
                </a:solidFill>
                <a:latin typeface="Times New Roman" panose="02020603050405020304" pitchFamily="18" charset="0"/>
                <a:ea typeface="Times New Roman" panose="02020603050405020304" pitchFamily="18" charset="0"/>
              </a:rPr>
              <a:t>C, đây là bước trung gian, với bài toán phức tạp thì  có thể có nhiều bước </a:t>
            </a:r>
            <a:r>
              <a:rPr lang="en-US" sz="3200" smtClean="0">
                <a:solidFill>
                  <a:srgbClr val="0070C0"/>
                </a:solidFill>
                <a:latin typeface="Times New Roman" panose="02020603050405020304" pitchFamily="18" charset="0"/>
                <a:ea typeface="Times New Roman" panose="02020603050405020304" pitchFamily="18" charset="0"/>
              </a:rPr>
              <a:t>trung gian):</a:t>
            </a:r>
            <a:endParaRPr lang="en-US" sz="3200">
              <a:solidFill>
                <a:srgbClr val="0070C0"/>
              </a:solidFill>
              <a:latin typeface="Times New Roman" panose="02020603050405020304" pitchFamily="18" charset="0"/>
              <a:ea typeface="Times New Roman" panose="02020603050405020304" pitchFamily="18" charset="0"/>
            </a:endParaRPr>
          </a:p>
          <a:p>
            <a:pPr indent="568325"/>
            <a:r>
              <a:rPr lang="en-US" sz="3200">
                <a:solidFill>
                  <a:srgbClr val="FF0000"/>
                </a:solidFill>
                <a:latin typeface="Times New Roman" panose="02020603050405020304" pitchFamily="18" charset="0"/>
                <a:ea typeface="Times New Roman" panose="02020603050405020304" pitchFamily="18" charset="0"/>
              </a:rPr>
              <a:t>for (i=0; i&lt; n-1; i++)</a:t>
            </a:r>
          </a:p>
          <a:p>
            <a:pPr indent="914400"/>
            <a:r>
              <a:rPr lang="en-US" sz="3200">
                <a:solidFill>
                  <a:srgbClr val="0070C0"/>
                </a:solidFill>
                <a:latin typeface="Times New Roman" panose="02020603050405020304" pitchFamily="18" charset="0"/>
                <a:ea typeface="Times New Roman" panose="02020603050405020304" pitchFamily="18" charset="0"/>
              </a:rPr>
              <a:t>{</a:t>
            </a:r>
          </a:p>
          <a:p>
            <a:pPr indent="1320800"/>
            <a:r>
              <a:rPr lang="en-US" sz="3200">
                <a:solidFill>
                  <a:srgbClr val="0070C0"/>
                </a:solidFill>
                <a:latin typeface="Times New Roman" panose="02020603050405020304" pitchFamily="18" charset="0"/>
                <a:ea typeface="Times New Roman" panose="02020603050405020304" pitchFamily="18" charset="0"/>
              </a:rPr>
              <a:t>+ Tìm phần tử min từ </a:t>
            </a:r>
            <a:r>
              <a:rPr lang="en-US" sz="3200">
                <a:solidFill>
                  <a:srgbClr val="0070C0"/>
                </a:solidFill>
                <a:latin typeface="Times New Roman" panose="02020603050405020304" pitchFamily="18" charset="0"/>
                <a:cs typeface="Times New Roman" panose="02020603050405020304" pitchFamily="18" charset="0"/>
              </a:rPr>
              <a:t>a</a:t>
            </a:r>
            <a:r>
              <a:rPr lang="en-US" sz="3200" baseline="-25000">
                <a:solidFill>
                  <a:srgbClr val="0070C0"/>
                </a:solidFill>
                <a:latin typeface="Times New Roman" panose="02020603050405020304" pitchFamily="18" charset="0"/>
                <a:cs typeface="Times New Roman" panose="02020603050405020304" pitchFamily="18" charset="0"/>
              </a:rPr>
              <a:t>i</a:t>
            </a:r>
            <a:r>
              <a:rPr lang="en-US" sz="3200" smtClean="0">
                <a:solidFill>
                  <a:srgbClr val="0070C0"/>
                </a:solidFill>
                <a:latin typeface="Times New Roman" panose="02020603050405020304" pitchFamily="18" charset="0"/>
                <a:ea typeface="Times New Roman" panose="02020603050405020304" pitchFamily="18" charset="0"/>
              </a:rPr>
              <a:t> </a:t>
            </a:r>
            <a:r>
              <a:rPr lang="en-US" sz="3200">
                <a:solidFill>
                  <a:srgbClr val="0070C0"/>
                </a:solidFill>
                <a:latin typeface="Times New Roman" panose="02020603050405020304" pitchFamily="18" charset="0"/>
                <a:ea typeface="Times New Roman" panose="02020603050405020304" pitchFamily="18" charset="0"/>
              </a:rPr>
              <a:t>đến </a:t>
            </a:r>
            <a:r>
              <a:rPr lang="en-US" sz="3200">
                <a:solidFill>
                  <a:srgbClr val="0070C0"/>
                </a:solidFill>
                <a:latin typeface="Times New Roman" panose="02020603050405020304" pitchFamily="18" charset="0"/>
                <a:cs typeface="Times New Roman" panose="02020603050405020304" pitchFamily="18" charset="0"/>
              </a:rPr>
              <a:t>a</a:t>
            </a:r>
            <a:r>
              <a:rPr lang="en-US" sz="3200" baseline="-25000">
                <a:solidFill>
                  <a:srgbClr val="0070C0"/>
                </a:solidFill>
                <a:latin typeface="Times New Roman" panose="02020603050405020304" pitchFamily="18" charset="0"/>
                <a:cs typeface="Times New Roman" panose="02020603050405020304" pitchFamily="18" charset="0"/>
              </a:rPr>
              <a:t>n-1</a:t>
            </a:r>
            <a:r>
              <a:rPr lang="en-US" sz="3200" smtClean="0">
                <a:solidFill>
                  <a:srgbClr val="0070C0"/>
                </a:solidFill>
                <a:latin typeface="Times New Roman" panose="02020603050405020304" pitchFamily="18" charset="0"/>
                <a:ea typeface="Times New Roman" panose="02020603050405020304" pitchFamily="18" charset="0"/>
              </a:rPr>
              <a:t>, </a:t>
            </a:r>
            <a:r>
              <a:rPr lang="en-US" sz="3200">
                <a:solidFill>
                  <a:srgbClr val="0070C0"/>
                </a:solidFill>
                <a:latin typeface="Times New Roman" panose="02020603050405020304" pitchFamily="18" charset="0"/>
                <a:ea typeface="Times New Roman" panose="02020603050405020304" pitchFamily="18" charset="0"/>
              </a:rPr>
              <a:t>lưu vị trí đạt min tại vt.</a:t>
            </a:r>
          </a:p>
          <a:p>
            <a:pPr indent="1320800"/>
            <a:r>
              <a:rPr lang="en-US" sz="3200">
                <a:solidFill>
                  <a:srgbClr val="0070C0"/>
                </a:solidFill>
                <a:latin typeface="Times New Roman" panose="02020603050405020304" pitchFamily="18" charset="0"/>
                <a:ea typeface="Times New Roman" panose="02020603050405020304" pitchFamily="18" charset="0"/>
              </a:rPr>
              <a:t>+ Nếu vt &gt; i thì đổi chỗ 2 phần tử: </a:t>
            </a:r>
            <a:r>
              <a:rPr lang="en-US" sz="3200">
                <a:solidFill>
                  <a:srgbClr val="0070C0"/>
                </a:solidFill>
                <a:latin typeface="Times New Roman" panose="02020603050405020304" pitchFamily="18" charset="0"/>
                <a:cs typeface="Times New Roman" panose="02020603050405020304" pitchFamily="18" charset="0"/>
              </a:rPr>
              <a:t>a</a:t>
            </a:r>
            <a:r>
              <a:rPr lang="en-US" sz="3200" baseline="-25000">
                <a:solidFill>
                  <a:srgbClr val="0070C0"/>
                </a:solidFill>
                <a:latin typeface="Times New Roman" panose="02020603050405020304" pitchFamily="18" charset="0"/>
                <a:cs typeface="Times New Roman" panose="02020603050405020304" pitchFamily="18" charset="0"/>
              </a:rPr>
              <a:t>i</a:t>
            </a:r>
            <a:r>
              <a:rPr lang="en-US" sz="3200">
                <a:solidFill>
                  <a:srgbClr val="0070C0"/>
                </a:solidFill>
                <a:latin typeface="Times New Roman" panose="02020603050405020304" pitchFamily="18" charset="0"/>
                <a:cs typeface="Times New Roman" panose="02020603050405020304" pitchFamily="18" charset="0"/>
              </a:rPr>
              <a:t> và a</a:t>
            </a:r>
            <a:r>
              <a:rPr lang="en-US" sz="3200" baseline="-25000">
                <a:solidFill>
                  <a:srgbClr val="0070C0"/>
                </a:solidFill>
                <a:latin typeface="Times New Roman" panose="02020603050405020304" pitchFamily="18" charset="0"/>
                <a:cs typeface="Times New Roman" panose="02020603050405020304" pitchFamily="18" charset="0"/>
              </a:rPr>
              <a:t>vt</a:t>
            </a:r>
            <a:endParaRPr lang="en-US" sz="320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p>
            <a:pPr indent="914400"/>
            <a:r>
              <a:rPr lang="en-US" sz="3200" smtClean="0">
                <a:solidFill>
                  <a:srgbClr val="0070C0"/>
                </a:solidFill>
                <a:latin typeface="Times New Roman" panose="02020603050405020304" pitchFamily="18" charset="0"/>
                <a:ea typeface="Times New Roman" panose="02020603050405020304" pitchFamily="18" charset="0"/>
              </a:rPr>
              <a:t>}</a:t>
            </a:r>
            <a:endParaRPr lang="vi-VN" sz="320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75242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811" y="15007"/>
            <a:ext cx="10154451" cy="686918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4928" y="3816450"/>
            <a:ext cx="3379845" cy="105066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509" y="5213444"/>
            <a:ext cx="3393264" cy="1116206"/>
          </a:xfrm>
          <a:prstGeom prst="rect">
            <a:avLst/>
          </a:prstGeom>
        </p:spPr>
      </p:pic>
      <p:cxnSp>
        <p:nvCxnSpPr>
          <p:cNvPr id="6" name="Straight Arrow Connector 5"/>
          <p:cNvCxnSpPr/>
          <p:nvPr/>
        </p:nvCxnSpPr>
        <p:spPr>
          <a:xfrm>
            <a:off x="8802806" y="4839817"/>
            <a:ext cx="0" cy="79670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flipV="1">
            <a:off x="3957851" y="4531057"/>
            <a:ext cx="3593658" cy="336056"/>
          </a:xfrm>
          <a:prstGeom prst="curvedConnector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flipV="1">
            <a:off x="4135272" y="4867113"/>
            <a:ext cx="5681525" cy="436729"/>
          </a:xfrm>
          <a:prstGeom prst="curvedConnector3">
            <a:avLst>
              <a:gd name="adj1" fmla="val 99484"/>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flipV="1">
            <a:off x="4203512" y="4867113"/>
            <a:ext cx="3752099" cy="1045780"/>
          </a:xfrm>
          <a:prstGeom prst="curvedConnector3">
            <a:avLst>
              <a:gd name="adj1" fmla="val 10055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8204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3" name="Rectangle 2"/>
          <p:cNvSpPr/>
          <p:nvPr/>
        </p:nvSpPr>
        <p:spPr>
          <a:xfrm>
            <a:off x="602673" y="1258566"/>
            <a:ext cx="11589327" cy="1015663"/>
          </a:xfrm>
          <a:prstGeom prst="rect">
            <a:avLst/>
          </a:prstGeom>
        </p:spPr>
        <p:txBody>
          <a:bodyPr wrap="square">
            <a:spAutoFit/>
          </a:bodyPr>
          <a:lstStyle/>
          <a:p>
            <a:pPr indent="582613" algn="just"/>
            <a:r>
              <a:rPr lang="en-US" sz="3000" b="1">
                <a:solidFill>
                  <a:srgbClr val="0070C0"/>
                </a:solidFill>
                <a:latin typeface="Times New Roman" panose="02020603050405020304" pitchFamily="18" charset="0"/>
                <a:ea typeface="Times New Roman" panose="02020603050405020304" pitchFamily="18" charset="0"/>
              </a:rPr>
              <a:t>Ví </a:t>
            </a:r>
            <a:r>
              <a:rPr lang="en-US" sz="3000" b="1" smtClean="0">
                <a:solidFill>
                  <a:srgbClr val="0070C0"/>
                </a:solidFill>
                <a:latin typeface="Times New Roman" panose="02020603050405020304" pitchFamily="18" charset="0"/>
                <a:ea typeface="Times New Roman" panose="02020603050405020304" pitchFamily="18" charset="0"/>
              </a:rPr>
              <a:t>dụ 2:</a:t>
            </a:r>
            <a:r>
              <a:rPr lang="en-US" sz="3000" smtClean="0">
                <a:solidFill>
                  <a:srgbClr val="0070C0"/>
                </a:solidFill>
                <a:latin typeface="Times New Roman" panose="02020603050405020304" pitchFamily="18" charset="0"/>
                <a:ea typeface="Times New Roman" panose="02020603050405020304" pitchFamily="18" charset="0"/>
              </a:rPr>
              <a:t> </a:t>
            </a:r>
            <a:r>
              <a:rPr lang="en-US" sz="3000">
                <a:solidFill>
                  <a:srgbClr val="0070C0"/>
                </a:solidFill>
                <a:latin typeface="Times New Roman" panose="02020603050405020304" pitchFamily="18" charset="0"/>
                <a:ea typeface="Times New Roman" panose="02020603050405020304" pitchFamily="18" charset="0"/>
              </a:rPr>
              <a:t>Giả sử ta cần thiết lập một qui trình điều khiển đèn giao thông ở một chốt giao thông phức tạp, có nhiều tuyến đường.</a:t>
            </a:r>
            <a:endParaRPr lang="en-US" sz="3000">
              <a:solidFill>
                <a:srgbClr val="0070C0"/>
              </a:solidFill>
            </a:endParaRPr>
          </a:p>
        </p:txBody>
      </p:sp>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2" name="Picture 2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154" y="2981601"/>
            <a:ext cx="7484846" cy="3876399"/>
          </a:xfrm>
          <a:prstGeom prst="rect">
            <a:avLst/>
          </a:prstGeom>
        </p:spPr>
      </p:pic>
      <p:sp>
        <p:nvSpPr>
          <p:cNvPr id="23" name="Rectangle 22"/>
          <p:cNvSpPr/>
          <p:nvPr/>
        </p:nvSpPr>
        <p:spPr>
          <a:xfrm>
            <a:off x="602673" y="2300678"/>
            <a:ext cx="11589327" cy="1015663"/>
          </a:xfrm>
          <a:prstGeom prst="rect">
            <a:avLst/>
          </a:prstGeom>
        </p:spPr>
        <p:txBody>
          <a:bodyPr wrap="square">
            <a:spAutoFit/>
          </a:bodyPr>
          <a:lstStyle/>
          <a:p>
            <a:pPr indent="582613" algn="just"/>
            <a:r>
              <a:rPr lang="vi-VN" sz="3000">
                <a:solidFill>
                  <a:srgbClr val="0070C0"/>
                </a:solidFill>
                <a:latin typeface="Times New Roman" panose="02020603050405020304" pitchFamily="18" charset="0"/>
                <a:ea typeface="Times New Roman" panose="02020603050405020304" pitchFamily="18" charset="0"/>
              </a:rPr>
              <a:t>Ở đây C và E là đường một chiều (1 tuyến) còn các đường khác đều hai chiều (2 tuyến).</a:t>
            </a:r>
            <a:endParaRPr lang="en-US" sz="3000">
              <a:solidFill>
                <a:srgbClr val="0070C0"/>
              </a:solidFill>
              <a:latin typeface="Times New Roman" panose="02020603050405020304" pitchFamily="18" charset="0"/>
              <a:ea typeface="Times New Roman" panose="02020603050405020304" pitchFamily="18" charset="0"/>
            </a:endParaRPr>
          </a:p>
        </p:txBody>
      </p:sp>
      <p:sp>
        <p:nvSpPr>
          <p:cNvPr id="13" name="Rectangle 12"/>
          <p:cNvSpPr/>
          <p:nvPr/>
        </p:nvSpPr>
        <p:spPr>
          <a:xfrm>
            <a:off x="245660" y="3343698"/>
            <a:ext cx="4586186" cy="33368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ea typeface="Times New Roman" panose="02020603050405020304" pitchFamily="18" charset="0"/>
              </a:rPr>
              <a:t>Như vậy nghĩa là phải điều khiển đèn sao cho trong một khoảng thời gian ấn định, thì chỉ một số tuyến đường được thông, trong khi một số tuyến khác bị cấm để tránh xảy ra đụng </a:t>
            </a:r>
            <a:r>
              <a:rPr lang="en-US" sz="3000" smtClean="0">
                <a:solidFill>
                  <a:srgbClr val="0070C0"/>
                </a:solidFill>
                <a:latin typeface="Times New Roman" panose="02020603050405020304" pitchFamily="18" charset="0"/>
                <a:ea typeface="Times New Roman" panose="02020603050405020304" pitchFamily="18" charset="0"/>
              </a:rPr>
              <a:t>độ.</a:t>
            </a:r>
            <a:endParaRPr lang="vi-VN" sz="300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83234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23"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2" name="Picture 21" descr="Screen Clipping"/>
          <p:cNvPicPr>
            <a:picLocks noChangeAspect="1"/>
          </p:cNvPicPr>
          <p:nvPr/>
        </p:nvPicPr>
        <p:blipFill rotWithShape="1">
          <a:blip r:embed="rId2">
            <a:extLst>
              <a:ext uri="{28A0092B-C50C-407E-A947-70E740481C1C}">
                <a14:useLocalDpi xmlns:a14="http://schemas.microsoft.com/office/drawing/2010/main" val="0"/>
              </a:ext>
            </a:extLst>
          </a:blip>
          <a:srcRect l="3040" t="4826" r="11997" b="14757"/>
          <a:stretch/>
        </p:blipFill>
        <p:spPr>
          <a:xfrm>
            <a:off x="5818911" y="-3"/>
            <a:ext cx="6359237" cy="3117276"/>
          </a:xfrm>
          <a:prstGeom prst="rect">
            <a:avLst/>
          </a:prstGeom>
        </p:spPr>
      </p:pic>
      <p:sp>
        <p:nvSpPr>
          <p:cNvPr id="24" name="Rectangle 23"/>
          <p:cNvSpPr/>
          <p:nvPr/>
        </p:nvSpPr>
        <p:spPr>
          <a:xfrm>
            <a:off x="1681554" y="766198"/>
            <a:ext cx="3605751" cy="523220"/>
          </a:xfrm>
          <a:prstGeom prst="rect">
            <a:avLst/>
          </a:prstGeom>
        </p:spPr>
        <p:txBody>
          <a:bodyPr wrap="square">
            <a:spAutoFit/>
          </a:bodyPr>
          <a:lstStyle/>
          <a:p>
            <a:pPr algn="just"/>
            <a:r>
              <a:rPr lang="en-US" sz="2800" smtClean="0">
                <a:solidFill>
                  <a:srgbClr val="0070C0"/>
                </a:solidFill>
                <a:latin typeface="Times New Roman" panose="02020603050405020304" pitchFamily="18" charset="0"/>
                <a:ea typeface="Times New Roman" panose="02020603050405020304" pitchFamily="18" charset="0"/>
              </a:rPr>
              <a:t>- AB, AC, AD</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5" name="Rectangle 24"/>
          <p:cNvSpPr/>
          <p:nvPr/>
        </p:nvSpPr>
        <p:spPr>
          <a:xfrm>
            <a:off x="1681554" y="1370714"/>
            <a:ext cx="3605751" cy="523220"/>
          </a:xfrm>
          <a:prstGeom prst="rect">
            <a:avLst/>
          </a:prstGeom>
        </p:spPr>
        <p:txBody>
          <a:bodyPr wrap="square">
            <a:spAutoFit/>
          </a:bodyPr>
          <a:lstStyle/>
          <a:p>
            <a:pPr algn="just"/>
            <a:r>
              <a:rPr lang="en-US" sz="2800" smtClean="0">
                <a:solidFill>
                  <a:srgbClr val="0070C0"/>
                </a:solidFill>
                <a:latin typeface="Times New Roman" panose="02020603050405020304" pitchFamily="18" charset="0"/>
                <a:ea typeface="Times New Roman" panose="02020603050405020304" pitchFamily="18" charset="0"/>
              </a:rPr>
              <a:t>- BA, BC, BD</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6" name="Rectangle 25"/>
          <p:cNvSpPr/>
          <p:nvPr/>
        </p:nvSpPr>
        <p:spPr>
          <a:xfrm>
            <a:off x="97937" y="166256"/>
            <a:ext cx="8360263" cy="523220"/>
          </a:xfrm>
          <a:prstGeom prst="rect">
            <a:avLst/>
          </a:prstGeom>
        </p:spPr>
        <p:txBody>
          <a:bodyPr wrap="square">
            <a:spAutoFit/>
          </a:bodyPr>
          <a:lstStyle/>
          <a:p>
            <a:pPr indent="228600" algn="just"/>
            <a:r>
              <a:rPr lang="fr-FR" sz="2800">
                <a:solidFill>
                  <a:srgbClr val="0070C0"/>
                </a:solidFill>
                <a:latin typeface="Times New Roman" panose="02020603050405020304" pitchFamily="18" charset="0"/>
                <a:ea typeface="Times New Roman" panose="02020603050405020304" pitchFamily="18" charset="0"/>
              </a:rPr>
              <a:t>S</a:t>
            </a:r>
            <a:r>
              <a:rPr lang="fr-FR" sz="2800" smtClean="0">
                <a:solidFill>
                  <a:srgbClr val="0070C0"/>
                </a:solidFill>
                <a:latin typeface="Times New Roman" panose="02020603050405020304" pitchFamily="18" charset="0"/>
                <a:ea typeface="Times New Roman" panose="02020603050405020304" pitchFamily="18" charset="0"/>
              </a:rPr>
              <a:t>ẽ </a:t>
            </a:r>
            <a:r>
              <a:rPr lang="fr-FR" sz="2800">
                <a:solidFill>
                  <a:srgbClr val="0070C0"/>
                </a:solidFill>
                <a:latin typeface="Times New Roman" panose="02020603050405020304" pitchFamily="18" charset="0"/>
                <a:ea typeface="Times New Roman" panose="02020603050405020304" pitchFamily="18" charset="0"/>
              </a:rPr>
              <a:t>có 13 tuyến có thể thực hiện qua đầu mối này</a:t>
            </a:r>
            <a:r>
              <a:rPr lang="en-US" sz="2800">
                <a:solidFill>
                  <a:srgbClr val="0070C0"/>
                </a:solidFill>
                <a:latin typeface="Times New Roman" panose="02020603050405020304" pitchFamily="18" charset="0"/>
                <a:ea typeface="Times New Roman" panose="02020603050405020304" pitchFamily="18" charset="0"/>
              </a:rPr>
              <a:t> </a:t>
            </a:r>
            <a:r>
              <a:rPr lang="en-US" sz="2800" smtClean="0">
                <a:solidFill>
                  <a:srgbClr val="0070C0"/>
                </a:solidFill>
                <a:latin typeface="Times New Roman" panose="02020603050405020304" pitchFamily="18" charset="0"/>
                <a:ea typeface="Times New Roman" panose="02020603050405020304" pitchFamily="18" charset="0"/>
              </a:rPr>
              <a:t>gồm:</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7" name="Rectangle 26"/>
          <p:cNvSpPr/>
          <p:nvPr/>
        </p:nvSpPr>
        <p:spPr>
          <a:xfrm>
            <a:off x="1681554" y="2000915"/>
            <a:ext cx="3605751" cy="523220"/>
          </a:xfrm>
          <a:prstGeom prst="rect">
            <a:avLst/>
          </a:prstGeom>
        </p:spPr>
        <p:txBody>
          <a:bodyPr wrap="square">
            <a:spAutoFit/>
          </a:bodyPr>
          <a:lstStyle/>
          <a:p>
            <a:pPr algn="just"/>
            <a:r>
              <a:rPr lang="en-US" sz="2800" smtClean="0">
                <a:solidFill>
                  <a:srgbClr val="0070C0"/>
                </a:solidFill>
                <a:latin typeface="Times New Roman" panose="02020603050405020304" pitchFamily="18" charset="0"/>
                <a:ea typeface="Times New Roman" panose="02020603050405020304" pitchFamily="18" charset="0"/>
              </a:rPr>
              <a:t>- DA, DB, DC</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8" name="Rectangle 27"/>
          <p:cNvSpPr/>
          <p:nvPr/>
        </p:nvSpPr>
        <p:spPr>
          <a:xfrm>
            <a:off x="1681554" y="2610334"/>
            <a:ext cx="3605751" cy="523220"/>
          </a:xfrm>
          <a:prstGeom prst="rect">
            <a:avLst/>
          </a:prstGeom>
        </p:spPr>
        <p:txBody>
          <a:bodyPr wrap="square">
            <a:spAutoFit/>
          </a:bodyPr>
          <a:lstStyle/>
          <a:p>
            <a:pPr algn="just"/>
            <a:r>
              <a:rPr lang="en-US" sz="2800" smtClean="0">
                <a:solidFill>
                  <a:srgbClr val="0070C0"/>
                </a:solidFill>
                <a:latin typeface="Times New Roman" panose="02020603050405020304" pitchFamily="18" charset="0"/>
                <a:ea typeface="Times New Roman" panose="02020603050405020304" pitchFamily="18" charset="0"/>
              </a:rPr>
              <a:t>- EA, EB, EC, ED</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249382" y="3165764"/>
            <a:ext cx="11928765" cy="18218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Đối với bài toán này ta thấy: Ta nhận đầu vào là một số tuyến đường cho phép tại chốt giao thông đó và phải phân hoạch tập này thành một số ít nhất các nhóm, sao cho mọi tuyến trong một nhóm đều có thể cho thông đồng thời mà không xảy ra đụng độ.</a:t>
            </a:r>
            <a:endParaRPr lang="vi-VN" sz="2800">
              <a:solidFill>
                <a:srgbClr val="0070C0"/>
              </a:solidFill>
              <a:latin typeface="Times New Roman" panose="02020603050405020304" pitchFamily="18" charset="0"/>
              <a:ea typeface="Times New Roman" panose="02020603050405020304" pitchFamily="18" charset="0"/>
            </a:endParaRPr>
          </a:p>
        </p:txBody>
      </p:sp>
      <p:sp>
        <p:nvSpPr>
          <p:cNvPr id="15" name="Rectangle 14"/>
          <p:cNvSpPr/>
          <p:nvPr/>
        </p:nvSpPr>
        <p:spPr>
          <a:xfrm>
            <a:off x="249382" y="5001699"/>
            <a:ext cx="11928765" cy="18218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Ta sẽ gắn mỗi pha của việc điều khiển đèn giao thông với một nhóm trong phân hoạch này và việc tìm một phân hoạch với số nhóm ít nhất sẽ dẫn tới một qui trình điều khiển đèn với số pha ít nhất. Điều đó có nghĩa là thời gian chờ đợi tối đa để được thông tuyến cũng ít nhất.</a:t>
            </a:r>
            <a:endParaRPr lang="vi-VN" sz="2800">
              <a:solidFill>
                <a:srgbClr val="0070C0"/>
              </a:solidFill>
              <a:latin typeface="Times New Roman" panose="02020603050405020304" pitchFamily="18" charset="0"/>
              <a:ea typeface="Times New Roman" panose="02020603050405020304" pitchFamily="18" charset="0"/>
            </a:endParaRPr>
          </a:p>
        </p:txBody>
      </p:sp>
      <p:sp>
        <p:nvSpPr>
          <p:cNvPr id="2" name="Freeform 1"/>
          <p:cNvSpPr/>
          <p:nvPr/>
        </p:nvSpPr>
        <p:spPr>
          <a:xfrm>
            <a:off x="7042244" y="2134018"/>
            <a:ext cx="3616657" cy="571852"/>
          </a:xfrm>
          <a:custGeom>
            <a:avLst/>
            <a:gdLst>
              <a:gd name="connsiteX0" fmla="*/ 4503761 w 4503761"/>
              <a:gd name="connsiteY0" fmla="*/ 841200 h 841200"/>
              <a:gd name="connsiteX1" fmla="*/ 2688609 w 4503761"/>
              <a:gd name="connsiteY1" fmla="*/ 145164 h 841200"/>
              <a:gd name="connsiteX2" fmla="*/ 1473958 w 4503761"/>
              <a:gd name="connsiteY2" fmla="*/ 35982 h 841200"/>
              <a:gd name="connsiteX3" fmla="*/ 0 w 4503761"/>
              <a:gd name="connsiteY3" fmla="*/ 609188 h 841200"/>
              <a:gd name="connsiteX4" fmla="*/ 0 w 4503761"/>
              <a:gd name="connsiteY4" fmla="*/ 609188 h 84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761" h="841200">
                <a:moveTo>
                  <a:pt x="4503761" y="841200"/>
                </a:moveTo>
                <a:cubicBezTo>
                  <a:pt x="3848668" y="560283"/>
                  <a:pt x="3193576" y="279367"/>
                  <a:pt x="2688609" y="145164"/>
                </a:cubicBezTo>
                <a:cubicBezTo>
                  <a:pt x="2183642" y="10961"/>
                  <a:pt x="1922060" y="-41355"/>
                  <a:pt x="1473958" y="35982"/>
                </a:cubicBezTo>
                <a:cubicBezTo>
                  <a:pt x="1025856" y="113319"/>
                  <a:pt x="0" y="609188"/>
                  <a:pt x="0" y="609188"/>
                </a:cubicBezTo>
                <a:lnTo>
                  <a:pt x="0" y="609188"/>
                </a:ln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6919415" y="1261879"/>
            <a:ext cx="3794078" cy="1358492"/>
          </a:xfrm>
          <a:custGeom>
            <a:avLst/>
            <a:gdLst>
              <a:gd name="connsiteX0" fmla="*/ 3794078 w 3794078"/>
              <a:gd name="connsiteY0" fmla="*/ 1358492 h 1358492"/>
              <a:gd name="connsiteX1" fmla="*/ 2060812 w 3794078"/>
              <a:gd name="connsiteY1" fmla="*/ 239376 h 1358492"/>
              <a:gd name="connsiteX2" fmla="*/ 818866 w 3794078"/>
              <a:gd name="connsiteY2" fmla="*/ 21012 h 1358492"/>
              <a:gd name="connsiteX3" fmla="*/ 0 w 3794078"/>
              <a:gd name="connsiteY3" fmla="*/ 21012 h 1358492"/>
            </a:gdLst>
            <a:ahLst/>
            <a:cxnLst>
              <a:cxn ang="0">
                <a:pos x="connsiteX0" y="connsiteY0"/>
              </a:cxn>
              <a:cxn ang="0">
                <a:pos x="connsiteX1" y="connsiteY1"/>
              </a:cxn>
              <a:cxn ang="0">
                <a:pos x="connsiteX2" y="connsiteY2"/>
              </a:cxn>
              <a:cxn ang="0">
                <a:pos x="connsiteX3" y="connsiteY3"/>
              </a:cxn>
            </a:cxnLst>
            <a:rect l="l" t="t" r="r" b="b"/>
            <a:pathLst>
              <a:path w="3794078" h="1358492">
                <a:moveTo>
                  <a:pt x="3794078" y="1358492"/>
                </a:moveTo>
                <a:cubicBezTo>
                  <a:pt x="3175379" y="910390"/>
                  <a:pt x="2556681" y="462289"/>
                  <a:pt x="2060812" y="239376"/>
                </a:cubicBezTo>
                <a:cubicBezTo>
                  <a:pt x="1564943" y="16463"/>
                  <a:pt x="1162335" y="57406"/>
                  <a:pt x="818866" y="21012"/>
                </a:cubicBezTo>
                <a:cubicBezTo>
                  <a:pt x="475397" y="-15382"/>
                  <a:pt x="237698" y="2815"/>
                  <a:pt x="0" y="21012"/>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9434376" y="109182"/>
            <a:ext cx="1306412" cy="2388358"/>
          </a:xfrm>
          <a:custGeom>
            <a:avLst/>
            <a:gdLst>
              <a:gd name="connsiteX0" fmla="*/ 1306412 w 1306412"/>
              <a:gd name="connsiteY0" fmla="*/ 2388358 h 2388358"/>
              <a:gd name="connsiteX1" fmla="*/ 50818 w 1306412"/>
              <a:gd name="connsiteY1" fmla="*/ 1282890 h 2388358"/>
              <a:gd name="connsiteX2" fmla="*/ 364717 w 1306412"/>
              <a:gd name="connsiteY2" fmla="*/ 0 h 2388358"/>
            </a:gdLst>
            <a:ahLst/>
            <a:cxnLst>
              <a:cxn ang="0">
                <a:pos x="connsiteX0" y="connsiteY0"/>
              </a:cxn>
              <a:cxn ang="0">
                <a:pos x="connsiteX1" y="connsiteY1"/>
              </a:cxn>
              <a:cxn ang="0">
                <a:pos x="connsiteX2" y="connsiteY2"/>
              </a:cxn>
            </a:cxnLst>
            <a:rect l="l" t="t" r="r" b="b"/>
            <a:pathLst>
              <a:path w="1306412" h="2388358">
                <a:moveTo>
                  <a:pt x="1306412" y="2388358"/>
                </a:moveTo>
                <a:cubicBezTo>
                  <a:pt x="757089" y="2034654"/>
                  <a:pt x="207767" y="1680950"/>
                  <a:pt x="50818" y="1282890"/>
                </a:cubicBezTo>
                <a:cubicBezTo>
                  <a:pt x="-106131" y="884830"/>
                  <a:pt x="129293" y="442415"/>
                  <a:pt x="364717"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7274258" y="2394406"/>
            <a:ext cx="3357349" cy="498922"/>
          </a:xfrm>
          <a:custGeom>
            <a:avLst/>
            <a:gdLst>
              <a:gd name="connsiteX0" fmla="*/ 0 w 3357349"/>
              <a:gd name="connsiteY0" fmla="*/ 457978 h 498922"/>
              <a:gd name="connsiteX1" fmla="*/ 968991 w 3357349"/>
              <a:gd name="connsiteY1" fmla="*/ 75841 h 498922"/>
              <a:gd name="connsiteX2" fmla="*/ 1624083 w 3357349"/>
              <a:gd name="connsiteY2" fmla="*/ 7602 h 498922"/>
              <a:gd name="connsiteX3" fmla="*/ 2470245 w 3357349"/>
              <a:gd name="connsiteY3" fmla="*/ 185023 h 498922"/>
              <a:gd name="connsiteX4" fmla="*/ 3357349 w 3357349"/>
              <a:gd name="connsiteY4" fmla="*/ 498922 h 498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349" h="498922">
                <a:moveTo>
                  <a:pt x="0" y="457978"/>
                </a:moveTo>
                <a:cubicBezTo>
                  <a:pt x="349155" y="304441"/>
                  <a:pt x="698311" y="150904"/>
                  <a:pt x="968991" y="75841"/>
                </a:cubicBezTo>
                <a:cubicBezTo>
                  <a:pt x="1239671" y="778"/>
                  <a:pt x="1373874" y="-10595"/>
                  <a:pt x="1624083" y="7602"/>
                </a:cubicBezTo>
                <a:cubicBezTo>
                  <a:pt x="1874292" y="25799"/>
                  <a:pt x="2181367" y="103136"/>
                  <a:pt x="2470245" y="185023"/>
                </a:cubicBezTo>
                <a:cubicBezTo>
                  <a:pt x="2759123" y="266910"/>
                  <a:pt x="3058236" y="382916"/>
                  <a:pt x="3357349" y="498922"/>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7233313" y="150125"/>
            <a:ext cx="2811439" cy="2552132"/>
          </a:xfrm>
          <a:custGeom>
            <a:avLst/>
            <a:gdLst>
              <a:gd name="connsiteX0" fmla="*/ 0 w 2811439"/>
              <a:gd name="connsiteY0" fmla="*/ 2552132 h 2552132"/>
              <a:gd name="connsiteX1" fmla="*/ 1160060 w 2811439"/>
              <a:gd name="connsiteY1" fmla="*/ 2033517 h 2552132"/>
              <a:gd name="connsiteX2" fmla="*/ 2033517 w 2811439"/>
              <a:gd name="connsiteY2" fmla="*/ 1201003 h 2552132"/>
              <a:gd name="connsiteX3" fmla="*/ 2811439 w 2811439"/>
              <a:gd name="connsiteY3" fmla="*/ 0 h 2552132"/>
            </a:gdLst>
            <a:ahLst/>
            <a:cxnLst>
              <a:cxn ang="0">
                <a:pos x="connsiteX0" y="connsiteY0"/>
              </a:cxn>
              <a:cxn ang="0">
                <a:pos x="connsiteX1" y="connsiteY1"/>
              </a:cxn>
              <a:cxn ang="0">
                <a:pos x="connsiteX2" y="connsiteY2"/>
              </a:cxn>
              <a:cxn ang="0">
                <a:pos x="connsiteX3" y="connsiteY3"/>
              </a:cxn>
            </a:cxnLst>
            <a:rect l="l" t="t" r="r" b="b"/>
            <a:pathLst>
              <a:path w="2811439" h="2552132">
                <a:moveTo>
                  <a:pt x="0" y="2552132"/>
                </a:moveTo>
                <a:cubicBezTo>
                  <a:pt x="410570" y="2405418"/>
                  <a:pt x="821141" y="2258705"/>
                  <a:pt x="1160060" y="2033517"/>
                </a:cubicBezTo>
                <a:cubicBezTo>
                  <a:pt x="1498979" y="1808329"/>
                  <a:pt x="1758287" y="1539922"/>
                  <a:pt x="2033517" y="1201003"/>
                </a:cubicBezTo>
                <a:cubicBezTo>
                  <a:pt x="2308747" y="862083"/>
                  <a:pt x="2560093" y="431041"/>
                  <a:pt x="2811439"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7124131" y="1310185"/>
            <a:ext cx="1244513" cy="1282890"/>
          </a:xfrm>
          <a:custGeom>
            <a:avLst/>
            <a:gdLst>
              <a:gd name="connsiteX0" fmla="*/ 81887 w 1244513"/>
              <a:gd name="connsiteY0" fmla="*/ 1282890 h 1282890"/>
              <a:gd name="connsiteX1" fmla="*/ 1078173 w 1244513"/>
              <a:gd name="connsiteY1" fmla="*/ 764275 h 1282890"/>
              <a:gd name="connsiteX2" fmla="*/ 1214651 w 1244513"/>
              <a:gd name="connsiteY2" fmla="*/ 245660 h 1282890"/>
              <a:gd name="connsiteX3" fmla="*/ 764275 w 1244513"/>
              <a:gd name="connsiteY3" fmla="*/ 40943 h 1282890"/>
              <a:gd name="connsiteX4" fmla="*/ 0 w 1244513"/>
              <a:gd name="connsiteY4" fmla="*/ 0 h 1282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513" h="1282890">
                <a:moveTo>
                  <a:pt x="81887" y="1282890"/>
                </a:moveTo>
                <a:cubicBezTo>
                  <a:pt x="485633" y="1110018"/>
                  <a:pt x="889379" y="937147"/>
                  <a:pt x="1078173" y="764275"/>
                </a:cubicBezTo>
                <a:cubicBezTo>
                  <a:pt x="1266967" y="591403"/>
                  <a:pt x="1266967" y="366215"/>
                  <a:pt x="1214651" y="245660"/>
                </a:cubicBezTo>
                <a:cubicBezTo>
                  <a:pt x="1162335" y="125105"/>
                  <a:pt x="966717" y="81886"/>
                  <a:pt x="764275" y="40943"/>
                </a:cubicBezTo>
                <a:cubicBezTo>
                  <a:pt x="561833" y="0"/>
                  <a:pt x="280916" y="0"/>
                  <a:pt x="0"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8993875" y="341194"/>
            <a:ext cx="1583140" cy="2511188"/>
          </a:xfrm>
          <a:custGeom>
            <a:avLst/>
            <a:gdLst>
              <a:gd name="connsiteX0" fmla="*/ 382137 w 1583140"/>
              <a:gd name="connsiteY0" fmla="*/ 0 h 2511188"/>
              <a:gd name="connsiteX1" fmla="*/ 0 w 1583140"/>
              <a:gd name="connsiteY1" fmla="*/ 873457 h 2511188"/>
              <a:gd name="connsiteX2" fmla="*/ 382137 w 1583140"/>
              <a:gd name="connsiteY2" fmla="*/ 1856096 h 2511188"/>
              <a:gd name="connsiteX3" fmla="*/ 1583140 w 1583140"/>
              <a:gd name="connsiteY3" fmla="*/ 2511188 h 2511188"/>
            </a:gdLst>
            <a:ahLst/>
            <a:cxnLst>
              <a:cxn ang="0">
                <a:pos x="connsiteX0" y="connsiteY0"/>
              </a:cxn>
              <a:cxn ang="0">
                <a:pos x="connsiteX1" y="connsiteY1"/>
              </a:cxn>
              <a:cxn ang="0">
                <a:pos x="connsiteX2" y="connsiteY2"/>
              </a:cxn>
              <a:cxn ang="0">
                <a:pos x="connsiteX3" y="connsiteY3"/>
              </a:cxn>
            </a:cxnLst>
            <a:rect l="l" t="t" r="r" b="b"/>
            <a:pathLst>
              <a:path w="1583140" h="2511188">
                <a:moveTo>
                  <a:pt x="382137" y="0"/>
                </a:moveTo>
                <a:cubicBezTo>
                  <a:pt x="191068" y="282054"/>
                  <a:pt x="0" y="564108"/>
                  <a:pt x="0" y="873457"/>
                </a:cubicBezTo>
                <a:cubicBezTo>
                  <a:pt x="0" y="1182806"/>
                  <a:pt x="118280" y="1583141"/>
                  <a:pt x="382137" y="1856096"/>
                </a:cubicBezTo>
                <a:cubicBezTo>
                  <a:pt x="645994" y="2129051"/>
                  <a:pt x="1114567" y="2320119"/>
                  <a:pt x="1583140" y="2511188"/>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6987652" y="245660"/>
            <a:ext cx="2306473" cy="2148746"/>
          </a:xfrm>
          <a:custGeom>
            <a:avLst/>
            <a:gdLst>
              <a:gd name="connsiteX0" fmla="*/ 2224585 w 2224585"/>
              <a:gd name="connsiteY0" fmla="*/ 0 h 2142698"/>
              <a:gd name="connsiteX1" fmla="*/ 1528550 w 2224585"/>
              <a:gd name="connsiteY1" fmla="*/ 1201003 h 2142698"/>
              <a:gd name="connsiteX2" fmla="*/ 0 w 2224585"/>
              <a:gd name="connsiteY2" fmla="*/ 2142698 h 2142698"/>
            </a:gdLst>
            <a:ahLst/>
            <a:cxnLst>
              <a:cxn ang="0">
                <a:pos x="connsiteX0" y="connsiteY0"/>
              </a:cxn>
              <a:cxn ang="0">
                <a:pos x="connsiteX1" y="connsiteY1"/>
              </a:cxn>
              <a:cxn ang="0">
                <a:pos x="connsiteX2" y="connsiteY2"/>
              </a:cxn>
            </a:cxnLst>
            <a:rect l="l" t="t" r="r" b="b"/>
            <a:pathLst>
              <a:path w="2224585" h="2142698">
                <a:moveTo>
                  <a:pt x="2224585" y="0"/>
                </a:moveTo>
                <a:cubicBezTo>
                  <a:pt x="2061949" y="421943"/>
                  <a:pt x="1899314" y="843887"/>
                  <a:pt x="1528550" y="1201003"/>
                </a:cubicBezTo>
                <a:cubicBezTo>
                  <a:pt x="1157786" y="1558119"/>
                  <a:pt x="578893" y="1850408"/>
                  <a:pt x="0" y="2142698"/>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7028597" y="163773"/>
            <a:ext cx="2156346" cy="1228299"/>
          </a:xfrm>
          <a:custGeom>
            <a:avLst/>
            <a:gdLst>
              <a:gd name="connsiteX0" fmla="*/ 2156346 w 2156346"/>
              <a:gd name="connsiteY0" fmla="*/ 0 h 1228299"/>
              <a:gd name="connsiteX1" fmla="*/ 2033516 w 2156346"/>
              <a:gd name="connsiteY1" fmla="*/ 313899 h 1228299"/>
              <a:gd name="connsiteX2" fmla="*/ 1733266 w 2156346"/>
              <a:gd name="connsiteY2" fmla="*/ 777923 h 1228299"/>
              <a:gd name="connsiteX3" fmla="*/ 1187355 w 2156346"/>
              <a:gd name="connsiteY3" fmla="*/ 1119117 h 1228299"/>
              <a:gd name="connsiteX4" fmla="*/ 0 w 2156346"/>
              <a:gd name="connsiteY4" fmla="*/ 1228299 h 12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46" h="1228299">
                <a:moveTo>
                  <a:pt x="2156346" y="0"/>
                </a:moveTo>
                <a:cubicBezTo>
                  <a:pt x="2130187" y="92122"/>
                  <a:pt x="2104029" y="184245"/>
                  <a:pt x="2033516" y="313899"/>
                </a:cubicBezTo>
                <a:cubicBezTo>
                  <a:pt x="1963003" y="443553"/>
                  <a:pt x="1874293" y="643720"/>
                  <a:pt x="1733266" y="777923"/>
                </a:cubicBezTo>
                <a:cubicBezTo>
                  <a:pt x="1592239" y="912126"/>
                  <a:pt x="1476233" y="1044054"/>
                  <a:pt x="1187355" y="1119117"/>
                </a:cubicBezTo>
                <a:cubicBezTo>
                  <a:pt x="898477" y="1194180"/>
                  <a:pt x="449238" y="1211239"/>
                  <a:pt x="0" y="1228299"/>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9411689" y="1329585"/>
            <a:ext cx="2066078" cy="1563740"/>
          </a:xfrm>
          <a:custGeom>
            <a:avLst/>
            <a:gdLst>
              <a:gd name="connsiteX0" fmla="*/ 2066078 w 2066078"/>
              <a:gd name="connsiteY0" fmla="*/ 48839 h 1563740"/>
              <a:gd name="connsiteX1" fmla="*/ 769541 w 2066078"/>
              <a:gd name="connsiteY1" fmla="*/ 35191 h 1563740"/>
              <a:gd name="connsiteX2" fmla="*/ 128096 w 2066078"/>
              <a:gd name="connsiteY2" fmla="*/ 444624 h 1563740"/>
              <a:gd name="connsiteX3" fmla="*/ 87153 w 2066078"/>
              <a:gd name="connsiteY3" fmla="*/ 1017830 h 1563740"/>
              <a:gd name="connsiteX4" fmla="*/ 1083439 w 2066078"/>
              <a:gd name="connsiteY4" fmla="*/ 1563740 h 1563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078" h="1563740">
                <a:moveTo>
                  <a:pt x="2066078" y="48839"/>
                </a:moveTo>
                <a:cubicBezTo>
                  <a:pt x="1579308" y="9033"/>
                  <a:pt x="1092538" y="-30773"/>
                  <a:pt x="769541" y="35191"/>
                </a:cubicBezTo>
                <a:cubicBezTo>
                  <a:pt x="446544" y="101155"/>
                  <a:pt x="241827" y="280851"/>
                  <a:pt x="128096" y="444624"/>
                </a:cubicBezTo>
                <a:cubicBezTo>
                  <a:pt x="14365" y="608397"/>
                  <a:pt x="-72071" y="831311"/>
                  <a:pt x="87153" y="1017830"/>
                </a:cubicBezTo>
                <a:cubicBezTo>
                  <a:pt x="246377" y="1204349"/>
                  <a:pt x="664908" y="1384044"/>
                  <a:pt x="1083439" y="156374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7028597" y="1222874"/>
            <a:ext cx="4408227" cy="1233723"/>
          </a:xfrm>
          <a:custGeom>
            <a:avLst/>
            <a:gdLst>
              <a:gd name="connsiteX0" fmla="*/ 4408227 w 4408227"/>
              <a:gd name="connsiteY0" fmla="*/ 60016 h 1233723"/>
              <a:gd name="connsiteX1" fmla="*/ 2893325 w 4408227"/>
              <a:gd name="connsiteY1" fmla="*/ 32720 h 1233723"/>
              <a:gd name="connsiteX2" fmla="*/ 1692322 w 4408227"/>
              <a:gd name="connsiteY2" fmla="*/ 455801 h 1233723"/>
              <a:gd name="connsiteX3" fmla="*/ 0 w 4408227"/>
              <a:gd name="connsiteY3" fmla="*/ 1233723 h 1233723"/>
            </a:gdLst>
            <a:ahLst/>
            <a:cxnLst>
              <a:cxn ang="0">
                <a:pos x="connsiteX0" y="connsiteY0"/>
              </a:cxn>
              <a:cxn ang="0">
                <a:pos x="connsiteX1" y="connsiteY1"/>
              </a:cxn>
              <a:cxn ang="0">
                <a:pos x="connsiteX2" y="connsiteY2"/>
              </a:cxn>
              <a:cxn ang="0">
                <a:pos x="connsiteX3" y="connsiteY3"/>
              </a:cxn>
            </a:cxnLst>
            <a:rect l="l" t="t" r="r" b="b"/>
            <a:pathLst>
              <a:path w="4408227" h="1233723">
                <a:moveTo>
                  <a:pt x="4408227" y="60016"/>
                </a:moveTo>
                <a:cubicBezTo>
                  <a:pt x="3877101" y="13386"/>
                  <a:pt x="3345976" y="-33244"/>
                  <a:pt x="2893325" y="32720"/>
                </a:cubicBezTo>
                <a:cubicBezTo>
                  <a:pt x="2440674" y="98684"/>
                  <a:pt x="2174543" y="255634"/>
                  <a:pt x="1692322" y="455801"/>
                </a:cubicBezTo>
                <a:cubicBezTo>
                  <a:pt x="1210101" y="655968"/>
                  <a:pt x="605050" y="944845"/>
                  <a:pt x="0" y="123372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6728346" y="1120762"/>
            <a:ext cx="4681182" cy="121185"/>
          </a:xfrm>
          <a:custGeom>
            <a:avLst/>
            <a:gdLst>
              <a:gd name="connsiteX0" fmla="*/ 4681182 w 4681182"/>
              <a:gd name="connsiteY0" fmla="*/ 93889 h 121185"/>
              <a:gd name="connsiteX1" fmla="*/ 2784144 w 4681182"/>
              <a:gd name="connsiteY1" fmla="*/ 12002 h 121185"/>
              <a:gd name="connsiteX2" fmla="*/ 1965278 w 4681182"/>
              <a:gd name="connsiteY2" fmla="*/ 12002 h 121185"/>
              <a:gd name="connsiteX3" fmla="*/ 0 w 4681182"/>
              <a:gd name="connsiteY3" fmla="*/ 121185 h 121185"/>
            </a:gdLst>
            <a:ahLst/>
            <a:cxnLst>
              <a:cxn ang="0">
                <a:pos x="connsiteX0" y="connsiteY0"/>
              </a:cxn>
              <a:cxn ang="0">
                <a:pos x="connsiteX1" y="connsiteY1"/>
              </a:cxn>
              <a:cxn ang="0">
                <a:pos x="connsiteX2" y="connsiteY2"/>
              </a:cxn>
              <a:cxn ang="0">
                <a:pos x="connsiteX3" y="connsiteY3"/>
              </a:cxn>
            </a:cxnLst>
            <a:rect l="l" t="t" r="r" b="b"/>
            <a:pathLst>
              <a:path w="4681182" h="121185">
                <a:moveTo>
                  <a:pt x="4681182" y="93889"/>
                </a:moveTo>
                <a:lnTo>
                  <a:pt x="2784144" y="12002"/>
                </a:lnTo>
                <a:cubicBezTo>
                  <a:pt x="2331493" y="-1646"/>
                  <a:pt x="2429302" y="-6195"/>
                  <a:pt x="1965278" y="12002"/>
                </a:cubicBezTo>
                <a:cubicBezTo>
                  <a:pt x="1501254" y="30199"/>
                  <a:pt x="750627" y="75692"/>
                  <a:pt x="0" y="12118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9771286" y="109182"/>
            <a:ext cx="1597299" cy="1037230"/>
          </a:xfrm>
          <a:custGeom>
            <a:avLst/>
            <a:gdLst>
              <a:gd name="connsiteX0" fmla="*/ 1597299 w 1597299"/>
              <a:gd name="connsiteY0" fmla="*/ 1037230 h 1037230"/>
              <a:gd name="connsiteX1" fmla="*/ 273466 w 1597299"/>
              <a:gd name="connsiteY1" fmla="*/ 941696 h 1037230"/>
              <a:gd name="connsiteX2" fmla="*/ 511 w 1597299"/>
              <a:gd name="connsiteY2" fmla="*/ 504967 h 1037230"/>
              <a:gd name="connsiteX3" fmla="*/ 218875 w 1597299"/>
              <a:gd name="connsiteY3" fmla="*/ 0 h 1037230"/>
            </a:gdLst>
            <a:ahLst/>
            <a:cxnLst>
              <a:cxn ang="0">
                <a:pos x="connsiteX0" y="connsiteY0"/>
              </a:cxn>
              <a:cxn ang="0">
                <a:pos x="connsiteX1" y="connsiteY1"/>
              </a:cxn>
              <a:cxn ang="0">
                <a:pos x="connsiteX2" y="connsiteY2"/>
              </a:cxn>
              <a:cxn ang="0">
                <a:pos x="connsiteX3" y="connsiteY3"/>
              </a:cxn>
            </a:cxnLst>
            <a:rect l="l" t="t" r="r" b="b"/>
            <a:pathLst>
              <a:path w="1597299" h="1037230">
                <a:moveTo>
                  <a:pt x="1597299" y="1037230"/>
                </a:moveTo>
                <a:cubicBezTo>
                  <a:pt x="1068448" y="1033818"/>
                  <a:pt x="539597" y="1030406"/>
                  <a:pt x="273466" y="941696"/>
                </a:cubicBezTo>
                <a:cubicBezTo>
                  <a:pt x="7335" y="852986"/>
                  <a:pt x="9609" y="661916"/>
                  <a:pt x="511" y="504967"/>
                </a:cubicBezTo>
                <a:cubicBezTo>
                  <a:pt x="-8587" y="348018"/>
                  <a:pt x="105144" y="174009"/>
                  <a:pt x="218875"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0887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ppt_x"/>
                                          </p:val>
                                        </p:tav>
                                        <p:tav tm="100000">
                                          <p:val>
                                            <p:strVal val="#ppt_x"/>
                                          </p:val>
                                        </p:tav>
                                      </p:tavLst>
                                    </p:anim>
                                    <p:anim calcmode="lin" valueType="num">
                                      <p:cBhvr additive="base">
                                        <p:cTn id="9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additive="base">
                                        <p:cTn id="97" dur="500" fill="hold"/>
                                        <p:tgtEl>
                                          <p:spTgt spid="13"/>
                                        </p:tgtEl>
                                        <p:attrNameLst>
                                          <p:attrName>ppt_x</p:attrName>
                                        </p:attrNameLst>
                                      </p:cBhvr>
                                      <p:tavLst>
                                        <p:tav tm="0">
                                          <p:val>
                                            <p:strVal val="#ppt_x"/>
                                          </p:val>
                                        </p:tav>
                                        <p:tav tm="100000">
                                          <p:val>
                                            <p:strVal val="#ppt_x"/>
                                          </p:val>
                                        </p:tav>
                                      </p:tavLst>
                                    </p:anim>
                                    <p:anim calcmode="lin" valueType="num">
                                      <p:cBhvr additive="base">
                                        <p:cTn id="9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fill="hold"/>
                                        <p:tgtEl>
                                          <p:spTgt spid="17"/>
                                        </p:tgtEl>
                                        <p:attrNameLst>
                                          <p:attrName>ppt_x</p:attrName>
                                        </p:attrNameLst>
                                      </p:cBhvr>
                                      <p:tavLst>
                                        <p:tav tm="0">
                                          <p:val>
                                            <p:strVal val="#ppt_x"/>
                                          </p:val>
                                        </p:tav>
                                        <p:tav tm="100000">
                                          <p:val>
                                            <p:strVal val="#ppt_x"/>
                                          </p:val>
                                        </p:tav>
                                      </p:tavLst>
                                    </p:anim>
                                    <p:anim calcmode="lin" valueType="num">
                                      <p:cBhvr additive="base">
                                        <p:cTn id="10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additive="base">
                                        <p:cTn id="109" dur="500" fill="hold"/>
                                        <p:tgtEl>
                                          <p:spTgt spid="27"/>
                                        </p:tgtEl>
                                        <p:attrNameLst>
                                          <p:attrName>ppt_x</p:attrName>
                                        </p:attrNameLst>
                                      </p:cBhvr>
                                      <p:tavLst>
                                        <p:tav tm="0">
                                          <p:val>
                                            <p:strVal val="#ppt_x"/>
                                          </p:val>
                                        </p:tav>
                                        <p:tav tm="100000">
                                          <p:val>
                                            <p:strVal val="#ppt_x"/>
                                          </p:val>
                                        </p:tav>
                                      </p:tavLst>
                                    </p:anim>
                                    <p:anim calcmode="lin" valueType="num">
                                      <p:cBhvr additive="base">
                                        <p:cTn id="11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9"/>
                                        </p:tgtEl>
                                        <p:attrNameLst>
                                          <p:attrName>style.visibility</p:attrName>
                                        </p:attrNameLst>
                                      </p:cBhvr>
                                      <p:to>
                                        <p:strVal val="visible"/>
                                      </p:to>
                                    </p:set>
                                    <p:anim calcmode="lin" valueType="num">
                                      <p:cBhvr additive="base">
                                        <p:cTn id="127" dur="500" fill="hold"/>
                                        <p:tgtEl>
                                          <p:spTgt spid="19"/>
                                        </p:tgtEl>
                                        <p:attrNameLst>
                                          <p:attrName>ppt_x</p:attrName>
                                        </p:attrNameLst>
                                      </p:cBhvr>
                                      <p:tavLst>
                                        <p:tav tm="0">
                                          <p:val>
                                            <p:strVal val="#ppt_x"/>
                                          </p:val>
                                        </p:tav>
                                        <p:tav tm="100000">
                                          <p:val>
                                            <p:strVal val="#ppt_x"/>
                                          </p:val>
                                        </p:tav>
                                      </p:tavLst>
                                    </p:anim>
                                    <p:anim calcmode="lin" valueType="num">
                                      <p:cBhvr additive="base">
                                        <p:cTn id="1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additive="base">
                                        <p:cTn id="139" dur="500" fill="hold"/>
                                        <p:tgtEl>
                                          <p:spTgt spid="21"/>
                                        </p:tgtEl>
                                        <p:attrNameLst>
                                          <p:attrName>ppt_x</p:attrName>
                                        </p:attrNameLst>
                                      </p:cBhvr>
                                      <p:tavLst>
                                        <p:tav tm="0">
                                          <p:val>
                                            <p:strVal val="#ppt_x"/>
                                          </p:val>
                                        </p:tav>
                                        <p:tav tm="100000">
                                          <p:val>
                                            <p:strVal val="#ppt_x"/>
                                          </p:val>
                                        </p:tav>
                                      </p:tavLst>
                                    </p:anim>
                                    <p:anim calcmode="lin" valueType="num">
                                      <p:cBhvr additive="base">
                                        <p:cTn id="14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9"/>
                                        </p:tgtEl>
                                        <p:attrNameLst>
                                          <p:attrName>style.visibility</p:attrName>
                                        </p:attrNameLst>
                                      </p:cBhvr>
                                      <p:to>
                                        <p:strVal val="visible"/>
                                      </p:to>
                                    </p:set>
                                    <p:anim calcmode="lin" valueType="num">
                                      <p:cBhvr additive="base">
                                        <p:cTn id="145" dur="500" fill="hold"/>
                                        <p:tgtEl>
                                          <p:spTgt spid="29"/>
                                        </p:tgtEl>
                                        <p:attrNameLst>
                                          <p:attrName>ppt_x</p:attrName>
                                        </p:attrNameLst>
                                      </p:cBhvr>
                                      <p:tavLst>
                                        <p:tav tm="0">
                                          <p:val>
                                            <p:strVal val="#ppt_x"/>
                                          </p:val>
                                        </p:tav>
                                        <p:tav tm="100000">
                                          <p:val>
                                            <p:strVal val="#ppt_x"/>
                                          </p:val>
                                        </p:tav>
                                      </p:tavLst>
                                    </p:anim>
                                    <p:anim calcmode="lin" valueType="num">
                                      <p:cBhvr additive="base">
                                        <p:cTn id="1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28"/>
                                        </p:tgtEl>
                                        <p:attrNameLst>
                                          <p:attrName>style.visibility</p:attrName>
                                        </p:attrNameLst>
                                      </p:cBhvr>
                                      <p:to>
                                        <p:strVal val="visible"/>
                                      </p:to>
                                    </p:set>
                                    <p:anim calcmode="lin" valueType="num">
                                      <p:cBhvr additive="base">
                                        <p:cTn id="151" dur="500" fill="hold"/>
                                        <p:tgtEl>
                                          <p:spTgt spid="28"/>
                                        </p:tgtEl>
                                        <p:attrNameLst>
                                          <p:attrName>ppt_x</p:attrName>
                                        </p:attrNameLst>
                                      </p:cBhvr>
                                      <p:tavLst>
                                        <p:tav tm="0">
                                          <p:val>
                                            <p:strVal val="#ppt_x"/>
                                          </p:val>
                                        </p:tav>
                                        <p:tav tm="100000">
                                          <p:val>
                                            <p:strVal val="#ppt_x"/>
                                          </p:val>
                                        </p:tav>
                                      </p:tavLst>
                                    </p:anim>
                                    <p:anim calcmode="lin" valueType="num">
                                      <p:cBhvr additive="base">
                                        <p:cTn id="1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4"/>
                                        </p:tgtEl>
                                        <p:attrNameLst>
                                          <p:attrName>style.visibility</p:attrName>
                                        </p:attrNameLst>
                                      </p:cBhvr>
                                      <p:to>
                                        <p:strVal val="visible"/>
                                      </p:to>
                                    </p:set>
                                    <p:anim calcmode="lin" valueType="num">
                                      <p:cBhvr additive="base">
                                        <p:cTn id="157" dur="500" fill="hold"/>
                                        <p:tgtEl>
                                          <p:spTgt spid="14"/>
                                        </p:tgtEl>
                                        <p:attrNameLst>
                                          <p:attrName>ppt_x</p:attrName>
                                        </p:attrNameLst>
                                      </p:cBhvr>
                                      <p:tavLst>
                                        <p:tav tm="0">
                                          <p:val>
                                            <p:strVal val="#ppt_x"/>
                                          </p:val>
                                        </p:tav>
                                        <p:tav tm="100000">
                                          <p:val>
                                            <p:strVal val="#ppt_x"/>
                                          </p:val>
                                        </p:tav>
                                      </p:tavLst>
                                    </p:anim>
                                    <p:anim calcmode="lin" valueType="num">
                                      <p:cBhvr additive="base">
                                        <p:cTn id="1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5"/>
                                        </p:tgtEl>
                                        <p:attrNameLst>
                                          <p:attrName>style.visibility</p:attrName>
                                        </p:attrNameLst>
                                      </p:cBhvr>
                                      <p:to>
                                        <p:strVal val="visible"/>
                                      </p:to>
                                    </p:set>
                                    <p:anim calcmode="lin" valueType="num">
                                      <p:cBhvr additive="base">
                                        <p:cTn id="163" dur="500" fill="hold"/>
                                        <p:tgtEl>
                                          <p:spTgt spid="15"/>
                                        </p:tgtEl>
                                        <p:attrNameLst>
                                          <p:attrName>ppt_x</p:attrName>
                                        </p:attrNameLst>
                                      </p:cBhvr>
                                      <p:tavLst>
                                        <p:tav tm="0">
                                          <p:val>
                                            <p:strVal val="#ppt_x"/>
                                          </p:val>
                                        </p:tav>
                                        <p:tav tm="100000">
                                          <p:val>
                                            <p:strVal val="#ppt_x"/>
                                          </p:val>
                                        </p:tav>
                                      </p:tavLst>
                                    </p:anim>
                                    <p:anim calcmode="lin" valueType="num">
                                      <p:cBhvr additive="base">
                                        <p:cTn id="1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14" grpId="0" animBg="1"/>
      <p:bldP spid="15" grpId="0" animBg="1"/>
      <p:bldP spid="2" grpId="0" animBg="1"/>
      <p:bldP spid="2" grpId="1" animBg="1"/>
      <p:bldP spid="5" grpId="0" animBg="1"/>
      <p:bldP spid="5" grpId="1" animBg="1"/>
      <p:bldP spid="6" grpId="0" animBg="1"/>
      <p:bldP spid="6" grpId="1" animBg="1"/>
      <p:bldP spid="3" grpId="0" animBg="1"/>
      <p:bldP spid="3" grpId="1" animBg="1"/>
      <p:bldP spid="8" grpId="0" animBg="1"/>
      <p:bldP spid="8" grpId="1" animBg="1"/>
      <p:bldP spid="9" grpId="0" animBg="1"/>
      <p:bldP spid="9" grpId="1" animBg="1"/>
      <p:bldP spid="12" grpId="0" animBg="1"/>
      <p:bldP spid="12" grpId="1" animBg="1"/>
      <p:bldP spid="13" grpId="0" animBg="1"/>
      <p:bldP spid="13" grpId="1" animBg="1"/>
      <p:bldP spid="17" grpId="0" animBg="1"/>
      <p:bldP spid="17" grpId="1" animBg="1"/>
      <p:bldP spid="19" grpId="0" animBg="1"/>
      <p:bldP spid="20" grpId="0" animBg="1"/>
      <p:bldP spid="21"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3" name="Rectangle 2"/>
          <p:cNvSpPr/>
          <p:nvPr/>
        </p:nvSpPr>
        <p:spPr>
          <a:xfrm>
            <a:off x="1341119" y="1360765"/>
            <a:ext cx="10810241" cy="2400657"/>
          </a:xfrm>
          <a:prstGeom prst="rect">
            <a:avLst/>
          </a:prstGeom>
        </p:spPr>
        <p:txBody>
          <a:bodyPr wrap="square">
            <a:spAutoFit/>
          </a:bodyPr>
          <a:lstStyle/>
          <a:p>
            <a:pPr indent="568325" algn="just"/>
            <a:r>
              <a:rPr lang="vi-VN" sz="3000">
                <a:solidFill>
                  <a:srgbClr val="0070C0"/>
                </a:solidFill>
                <a:latin typeface="Times New Roman" panose="02020603050405020304" pitchFamily="18" charset="0"/>
                <a:cs typeface="Times New Roman" panose="02020603050405020304" pitchFamily="18" charset="0"/>
              </a:rPr>
              <a:t>Ngày nay công nghệ thông tin đã và đang được ứng dụng trong mọi lĩnh vực của cuộc sống, bởi vậy các bài toán giải được trên máy tính điện tử rất đa dạng và phức tạp, các giải thuật và chương trình để giải chúng cũng có qui mô ngày càng lớn, nên càng khó khi ta muốn tìm hiểu và thiết lập chúng.</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41120" y="3871694"/>
            <a:ext cx="10810242" cy="2862322"/>
          </a:xfrm>
          <a:prstGeom prst="rect">
            <a:avLst/>
          </a:prstGeom>
        </p:spPr>
        <p:txBody>
          <a:bodyPr wrap="square">
            <a:spAutoFit/>
          </a:bodyPr>
          <a:lstStyle/>
          <a:p>
            <a:pPr indent="568325" algn="just"/>
            <a:r>
              <a:rPr lang="vi-VN" sz="3000">
                <a:solidFill>
                  <a:srgbClr val="0070C0"/>
                </a:solidFill>
                <a:latin typeface="Times New Roman" panose="02020603050405020304" pitchFamily="18" charset="0"/>
                <a:cs typeface="Times New Roman" panose="02020603050405020304" pitchFamily="18" charset="0"/>
              </a:rPr>
              <a:t>Tuy nhiên, ta cũng thấy rằng mọi việc sẽ đơn giản hơn nếu như có thể phân chia bài toán lớn thành các bài toán nhỏ hơn. Điều đó cũng có nghĩa là nếu coi bài toán của ta như một mô-đun chính thì cần chia nó thành các mô-đun con, và dĩ nhiên, với tinh thần như thế, đến lượt nó, mỗi môn-đun con này lại được chia tiếp cho tới những mô-đun ứng với các phần việc cơ bản mà ta đã biết cách giải quyết. </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866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2838734" y="1701609"/>
            <a:ext cx="9339412" cy="16284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200">
                <a:solidFill>
                  <a:srgbClr val="0070C0"/>
                </a:solidFill>
                <a:latin typeface="Times New Roman" panose="02020603050405020304" pitchFamily="18" charset="0"/>
                <a:ea typeface="Times New Roman" panose="02020603050405020304" pitchFamily="18" charset="0"/>
              </a:rPr>
              <a:t>Ta có thể mô hình bài toán này dựa vào một khái niệm, vốn đã được đề cập tới trong toán học, đó là đồ thị (graph).</a:t>
            </a:r>
            <a:endParaRPr lang="en-US" sz="3200">
              <a:solidFill>
                <a:srgbClr val="0070C0"/>
              </a:solidFill>
              <a:latin typeface="Times New Roman" panose="02020603050405020304" pitchFamily="18" charset="0"/>
              <a:ea typeface="Times New Roman" panose="02020603050405020304" pitchFamily="18" charset="0"/>
            </a:endParaRPr>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13" name="Rectangle 12"/>
          <p:cNvSpPr/>
          <p:nvPr/>
        </p:nvSpPr>
        <p:spPr>
          <a:xfrm>
            <a:off x="2838734" y="3324265"/>
            <a:ext cx="9339412" cy="17936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200">
                <a:solidFill>
                  <a:srgbClr val="0070C0"/>
                </a:solidFill>
                <a:latin typeface="Times New Roman" panose="02020603050405020304" pitchFamily="18" charset="0"/>
                <a:ea typeface="Times New Roman" panose="02020603050405020304" pitchFamily="18" charset="0"/>
              </a:rPr>
              <a:t>Đồ thị bao gồm một tập các điểm gọi là đỉnh (vertices) và các đường nối các đỉnh gọi là cung (edges). </a:t>
            </a:r>
            <a:endParaRPr lang="en-US" sz="320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32429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13290" y="1253950"/>
            <a:ext cx="11928765" cy="13646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2800">
                <a:solidFill>
                  <a:srgbClr val="0070C0"/>
                </a:solidFill>
                <a:latin typeface="Times New Roman" panose="02020603050405020304" pitchFamily="18" charset="0"/>
                <a:ea typeface="Times New Roman" panose="02020603050405020304" pitchFamily="18" charset="0"/>
              </a:rPr>
              <a:t>Như vậy đối với bài toán "điều khiển đèn giao thông" này thì có thể hình dung một đồ thị mà các đỉnh biểu thị cho các tuyến đường, còn cung là nối một cặp đỉnh ứng với 2 tuyến đường xung khắc.</a:t>
            </a:r>
            <a:endParaRPr lang="en-US" sz="2800">
              <a:solidFill>
                <a:srgbClr val="0070C0"/>
              </a:solidFill>
              <a:latin typeface="Times New Roman" panose="02020603050405020304" pitchFamily="18" charset="0"/>
              <a:ea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59" y="2636723"/>
            <a:ext cx="7992597" cy="4187816"/>
          </a:xfrm>
          <a:prstGeom prst="rect">
            <a:avLst/>
          </a:prstGeom>
        </p:spPr>
      </p:pic>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l="4463" t="4825" r="14239" b="3778"/>
          <a:stretch/>
        </p:blipFill>
        <p:spPr>
          <a:xfrm>
            <a:off x="6764836" y="2353309"/>
            <a:ext cx="5404515" cy="3146739"/>
          </a:xfrm>
          <a:prstGeom prst="rect">
            <a:avLst/>
          </a:prstGeom>
        </p:spPr>
      </p:pic>
      <p:sp>
        <p:nvSpPr>
          <p:cNvPr id="10" name="Freeform 9"/>
          <p:cNvSpPr/>
          <p:nvPr/>
        </p:nvSpPr>
        <p:spPr>
          <a:xfrm>
            <a:off x="7697343" y="4167544"/>
            <a:ext cx="3289109" cy="610442"/>
          </a:xfrm>
          <a:custGeom>
            <a:avLst/>
            <a:gdLst>
              <a:gd name="connsiteX0" fmla="*/ 4503761 w 4503761"/>
              <a:gd name="connsiteY0" fmla="*/ 841200 h 841200"/>
              <a:gd name="connsiteX1" fmla="*/ 2688609 w 4503761"/>
              <a:gd name="connsiteY1" fmla="*/ 145164 h 841200"/>
              <a:gd name="connsiteX2" fmla="*/ 1473958 w 4503761"/>
              <a:gd name="connsiteY2" fmla="*/ 35982 h 841200"/>
              <a:gd name="connsiteX3" fmla="*/ 0 w 4503761"/>
              <a:gd name="connsiteY3" fmla="*/ 609188 h 841200"/>
              <a:gd name="connsiteX4" fmla="*/ 0 w 4503761"/>
              <a:gd name="connsiteY4" fmla="*/ 609188 h 84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761" h="841200">
                <a:moveTo>
                  <a:pt x="4503761" y="841200"/>
                </a:moveTo>
                <a:cubicBezTo>
                  <a:pt x="3848668" y="560283"/>
                  <a:pt x="3193576" y="279367"/>
                  <a:pt x="2688609" y="145164"/>
                </a:cubicBezTo>
                <a:cubicBezTo>
                  <a:pt x="2183642" y="10961"/>
                  <a:pt x="1922060" y="-41355"/>
                  <a:pt x="1473958" y="35982"/>
                </a:cubicBezTo>
                <a:cubicBezTo>
                  <a:pt x="1025856" y="113319"/>
                  <a:pt x="0" y="609188"/>
                  <a:pt x="0" y="609188"/>
                </a:cubicBezTo>
                <a:lnTo>
                  <a:pt x="0" y="60918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274256" y="3461199"/>
            <a:ext cx="3766787" cy="1192697"/>
          </a:xfrm>
          <a:custGeom>
            <a:avLst/>
            <a:gdLst>
              <a:gd name="connsiteX0" fmla="*/ 3794078 w 3794078"/>
              <a:gd name="connsiteY0" fmla="*/ 1358492 h 1358492"/>
              <a:gd name="connsiteX1" fmla="*/ 2060812 w 3794078"/>
              <a:gd name="connsiteY1" fmla="*/ 239376 h 1358492"/>
              <a:gd name="connsiteX2" fmla="*/ 818866 w 3794078"/>
              <a:gd name="connsiteY2" fmla="*/ 21012 h 1358492"/>
              <a:gd name="connsiteX3" fmla="*/ 0 w 3794078"/>
              <a:gd name="connsiteY3" fmla="*/ 21012 h 1358492"/>
            </a:gdLst>
            <a:ahLst/>
            <a:cxnLst>
              <a:cxn ang="0">
                <a:pos x="connsiteX0" y="connsiteY0"/>
              </a:cxn>
              <a:cxn ang="0">
                <a:pos x="connsiteX1" y="connsiteY1"/>
              </a:cxn>
              <a:cxn ang="0">
                <a:pos x="connsiteX2" y="connsiteY2"/>
              </a:cxn>
              <a:cxn ang="0">
                <a:pos x="connsiteX3" y="connsiteY3"/>
              </a:cxn>
            </a:cxnLst>
            <a:rect l="l" t="t" r="r" b="b"/>
            <a:pathLst>
              <a:path w="3794078" h="1358492">
                <a:moveTo>
                  <a:pt x="3794078" y="1358492"/>
                </a:moveTo>
                <a:cubicBezTo>
                  <a:pt x="3175379" y="910390"/>
                  <a:pt x="2556681" y="462289"/>
                  <a:pt x="2060812" y="239376"/>
                </a:cubicBezTo>
                <a:cubicBezTo>
                  <a:pt x="1564943" y="16463"/>
                  <a:pt x="1162335" y="57406"/>
                  <a:pt x="818866" y="21012"/>
                </a:cubicBezTo>
                <a:cubicBezTo>
                  <a:pt x="475397" y="-15382"/>
                  <a:pt x="237698" y="2815"/>
                  <a:pt x="0" y="21012"/>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0031103" y="2353309"/>
            <a:ext cx="1037240" cy="2177756"/>
          </a:xfrm>
          <a:custGeom>
            <a:avLst/>
            <a:gdLst>
              <a:gd name="connsiteX0" fmla="*/ 1306412 w 1306412"/>
              <a:gd name="connsiteY0" fmla="*/ 2388358 h 2388358"/>
              <a:gd name="connsiteX1" fmla="*/ 50818 w 1306412"/>
              <a:gd name="connsiteY1" fmla="*/ 1282890 h 2388358"/>
              <a:gd name="connsiteX2" fmla="*/ 364717 w 1306412"/>
              <a:gd name="connsiteY2" fmla="*/ 0 h 2388358"/>
            </a:gdLst>
            <a:ahLst/>
            <a:cxnLst>
              <a:cxn ang="0">
                <a:pos x="connsiteX0" y="connsiteY0"/>
              </a:cxn>
              <a:cxn ang="0">
                <a:pos x="connsiteX1" y="connsiteY1"/>
              </a:cxn>
              <a:cxn ang="0">
                <a:pos x="connsiteX2" y="connsiteY2"/>
              </a:cxn>
            </a:cxnLst>
            <a:rect l="l" t="t" r="r" b="b"/>
            <a:pathLst>
              <a:path w="1306412" h="2388358">
                <a:moveTo>
                  <a:pt x="1306412" y="2388358"/>
                </a:moveTo>
                <a:cubicBezTo>
                  <a:pt x="757089" y="2034654"/>
                  <a:pt x="207767" y="1680950"/>
                  <a:pt x="50818" y="1282890"/>
                </a:cubicBezTo>
                <a:cubicBezTo>
                  <a:pt x="-106131" y="884830"/>
                  <a:pt x="129293" y="442415"/>
                  <a:pt x="364717"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7547213" y="3527085"/>
            <a:ext cx="1410178" cy="1185015"/>
          </a:xfrm>
          <a:custGeom>
            <a:avLst/>
            <a:gdLst>
              <a:gd name="connsiteX0" fmla="*/ 272955 w 1531336"/>
              <a:gd name="connsiteY0" fmla="*/ 1413404 h 1413404"/>
              <a:gd name="connsiteX1" fmla="*/ 1392072 w 1531336"/>
              <a:gd name="connsiteY1" fmla="*/ 881141 h 1413404"/>
              <a:gd name="connsiteX2" fmla="*/ 1473958 w 1531336"/>
              <a:gd name="connsiteY2" fmla="*/ 348879 h 1413404"/>
              <a:gd name="connsiteX3" fmla="*/ 1023582 w 1531336"/>
              <a:gd name="connsiteY3" fmla="*/ 34980 h 1413404"/>
              <a:gd name="connsiteX4" fmla="*/ 136478 w 1531336"/>
              <a:gd name="connsiteY4" fmla="*/ 7685 h 1413404"/>
              <a:gd name="connsiteX5" fmla="*/ 136478 w 1531336"/>
              <a:gd name="connsiteY5" fmla="*/ 7685 h 1413404"/>
              <a:gd name="connsiteX6" fmla="*/ 0 w 1531336"/>
              <a:gd name="connsiteY6" fmla="*/ 21332 h 141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1336" h="1413404">
                <a:moveTo>
                  <a:pt x="272955" y="1413404"/>
                </a:moveTo>
                <a:cubicBezTo>
                  <a:pt x="732430" y="1235983"/>
                  <a:pt x="1191905" y="1058562"/>
                  <a:pt x="1392072" y="881141"/>
                </a:cubicBezTo>
                <a:cubicBezTo>
                  <a:pt x="1592239" y="703720"/>
                  <a:pt x="1535373" y="489906"/>
                  <a:pt x="1473958" y="348879"/>
                </a:cubicBezTo>
                <a:cubicBezTo>
                  <a:pt x="1412543" y="207852"/>
                  <a:pt x="1246495" y="91846"/>
                  <a:pt x="1023582" y="34980"/>
                </a:cubicBezTo>
                <a:cubicBezTo>
                  <a:pt x="800669" y="-21886"/>
                  <a:pt x="136478" y="7685"/>
                  <a:pt x="136478" y="7685"/>
                </a:cubicBezTo>
                <a:lnTo>
                  <a:pt x="136478" y="7685"/>
                </a:lnTo>
                <a:lnTo>
                  <a:pt x="0" y="21332"/>
                </a:ln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7820165" y="2456598"/>
            <a:ext cx="2365522" cy="2388358"/>
          </a:xfrm>
          <a:custGeom>
            <a:avLst/>
            <a:gdLst>
              <a:gd name="connsiteX0" fmla="*/ 0 w 2238233"/>
              <a:gd name="connsiteY0" fmla="*/ 2306471 h 2306471"/>
              <a:gd name="connsiteX1" fmla="*/ 1173708 w 2238233"/>
              <a:gd name="connsiteY1" fmla="*/ 1801504 h 2306471"/>
              <a:gd name="connsiteX2" fmla="*/ 1678675 w 2238233"/>
              <a:gd name="connsiteY2" fmla="*/ 1282889 h 2306471"/>
              <a:gd name="connsiteX3" fmla="*/ 2238233 w 2238233"/>
              <a:gd name="connsiteY3" fmla="*/ 0 h 2306471"/>
            </a:gdLst>
            <a:ahLst/>
            <a:cxnLst>
              <a:cxn ang="0">
                <a:pos x="connsiteX0" y="connsiteY0"/>
              </a:cxn>
              <a:cxn ang="0">
                <a:pos x="connsiteX1" y="connsiteY1"/>
              </a:cxn>
              <a:cxn ang="0">
                <a:pos x="connsiteX2" y="connsiteY2"/>
              </a:cxn>
              <a:cxn ang="0">
                <a:pos x="connsiteX3" y="connsiteY3"/>
              </a:cxn>
            </a:cxnLst>
            <a:rect l="l" t="t" r="r" b="b"/>
            <a:pathLst>
              <a:path w="2238233" h="2306471">
                <a:moveTo>
                  <a:pt x="0" y="2306471"/>
                </a:moveTo>
                <a:cubicBezTo>
                  <a:pt x="446964" y="2139286"/>
                  <a:pt x="893929" y="1972101"/>
                  <a:pt x="1173708" y="1801504"/>
                </a:cubicBezTo>
                <a:cubicBezTo>
                  <a:pt x="1453487" y="1630907"/>
                  <a:pt x="1501254" y="1583140"/>
                  <a:pt x="1678675" y="1282889"/>
                </a:cubicBezTo>
                <a:cubicBezTo>
                  <a:pt x="1856096" y="982638"/>
                  <a:pt x="2047164" y="491319"/>
                  <a:pt x="2238233"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1509745" y="3643953"/>
            <a:ext cx="4418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1027395" y="4844955"/>
            <a:ext cx="24565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451687" y="4965980"/>
            <a:ext cx="24565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7874758" y="4464851"/>
            <a:ext cx="3006968" cy="480094"/>
          </a:xfrm>
          <a:custGeom>
            <a:avLst/>
            <a:gdLst>
              <a:gd name="connsiteX0" fmla="*/ 0 w 3562065"/>
              <a:gd name="connsiteY0" fmla="*/ 612127 h 612127"/>
              <a:gd name="connsiteX1" fmla="*/ 805218 w 3562065"/>
              <a:gd name="connsiteY1" fmla="*/ 202694 h 612127"/>
              <a:gd name="connsiteX2" fmla="*/ 1555845 w 3562065"/>
              <a:gd name="connsiteY2" fmla="*/ 11626 h 612127"/>
              <a:gd name="connsiteX3" fmla="*/ 2320119 w 3562065"/>
              <a:gd name="connsiteY3" fmla="*/ 79864 h 612127"/>
              <a:gd name="connsiteX4" fmla="*/ 3562065 w 3562065"/>
              <a:gd name="connsiteY4" fmla="*/ 557536 h 612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065" h="612127">
                <a:moveTo>
                  <a:pt x="0" y="612127"/>
                </a:moveTo>
                <a:cubicBezTo>
                  <a:pt x="272955" y="457452"/>
                  <a:pt x="545911" y="302777"/>
                  <a:pt x="805218" y="202694"/>
                </a:cubicBezTo>
                <a:cubicBezTo>
                  <a:pt x="1064526" y="102610"/>
                  <a:pt x="1303362" y="32098"/>
                  <a:pt x="1555845" y="11626"/>
                </a:cubicBezTo>
                <a:cubicBezTo>
                  <a:pt x="1808328" y="-8846"/>
                  <a:pt x="1985749" y="-11121"/>
                  <a:pt x="2320119" y="79864"/>
                </a:cubicBezTo>
                <a:cubicBezTo>
                  <a:pt x="2654489" y="170849"/>
                  <a:pt x="3108277" y="364192"/>
                  <a:pt x="3562065" y="557536"/>
                </a:cubicBezTo>
              </a:path>
            </a:pathLst>
          </a:custGeom>
          <a:noFill/>
          <a:ln>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965277" y="3643953"/>
            <a:ext cx="1501255" cy="7879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47168" y="3534986"/>
            <a:ext cx="3443833" cy="8969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43261" y="3643953"/>
            <a:ext cx="44188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6777" y="3643953"/>
            <a:ext cx="44188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09745" y="4657509"/>
            <a:ext cx="44188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29613" y="4657518"/>
            <a:ext cx="4418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45593" y="4653896"/>
            <a:ext cx="4418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6130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additive="base">
                                        <p:cTn id="97" dur="500" fill="hold"/>
                                        <p:tgtEl>
                                          <p:spTgt spid="6"/>
                                        </p:tgtEl>
                                        <p:attrNameLst>
                                          <p:attrName>ppt_x</p:attrName>
                                        </p:attrNameLst>
                                      </p:cBhvr>
                                      <p:tavLst>
                                        <p:tav tm="0">
                                          <p:val>
                                            <p:strVal val="#ppt_x"/>
                                          </p:val>
                                        </p:tav>
                                        <p:tav tm="100000">
                                          <p:val>
                                            <p:strVal val="#ppt_x"/>
                                          </p:val>
                                        </p:tav>
                                      </p:tavLst>
                                    </p:anim>
                                    <p:anim calcmode="lin" valueType="num">
                                      <p:cBhvr additive="base">
                                        <p:cTn id="9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fill="hold"/>
                                        <p:tgtEl>
                                          <p:spTgt spid="22"/>
                                        </p:tgtEl>
                                        <p:attrNameLst>
                                          <p:attrName>ppt_x</p:attrName>
                                        </p:attrNameLst>
                                      </p:cBhvr>
                                      <p:tavLst>
                                        <p:tav tm="0">
                                          <p:val>
                                            <p:strVal val="#ppt_x"/>
                                          </p:val>
                                        </p:tav>
                                        <p:tav tm="100000">
                                          <p:val>
                                            <p:strVal val="#ppt_x"/>
                                          </p:val>
                                        </p:tav>
                                      </p:tavLst>
                                    </p:anim>
                                    <p:anim calcmode="lin" valueType="num">
                                      <p:cBhvr additive="base">
                                        <p:cTn id="10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additive="base">
                                        <p:cTn id="121" dur="500" fill="hold"/>
                                        <p:tgtEl>
                                          <p:spTgt spid="24"/>
                                        </p:tgtEl>
                                        <p:attrNameLst>
                                          <p:attrName>ppt_x</p:attrName>
                                        </p:attrNameLst>
                                      </p:cBhvr>
                                      <p:tavLst>
                                        <p:tav tm="0">
                                          <p:val>
                                            <p:strVal val="#ppt_x"/>
                                          </p:val>
                                        </p:tav>
                                        <p:tav tm="100000">
                                          <p:val>
                                            <p:strVal val="#ppt_x"/>
                                          </p:val>
                                        </p:tav>
                                      </p:tavLst>
                                    </p:anim>
                                    <p:anim calcmode="lin" valueType="num">
                                      <p:cBhvr additive="base">
                                        <p:cTn id="1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10" grpId="0" animBg="1"/>
      <p:bldP spid="12" grpId="0" animBg="1"/>
      <p:bldP spid="13" grpId="0" animBg="1"/>
      <p:bldP spid="6" grpId="0" animBg="1"/>
      <p:bldP spid="14"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33793" y="1877404"/>
            <a:ext cx="11928765" cy="13646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Ta sẽ đưa thêm khái niệm "tô màu cho đồ thị". Đó là việc gán màu cho mỗi đỉnh của đồ thị sao cho không có hai đỉnh nào nối với nhau bởi một cung lại cùng một mầu.</a:t>
            </a:r>
          </a:p>
        </p:txBody>
      </p:sp>
      <p:sp>
        <p:nvSpPr>
          <p:cNvPr id="10" name="Rectangle 9"/>
          <p:cNvSpPr/>
          <p:nvPr/>
        </p:nvSpPr>
        <p:spPr>
          <a:xfrm>
            <a:off x="233793" y="1222666"/>
            <a:ext cx="11928765" cy="6585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Bây giờ ta sẽ tìm lời giải cho bài toán này dựa trên mô hình đồ thị đã nêu</a:t>
            </a:r>
            <a:r>
              <a:rPr lang="fr-FR" sz="2800">
                <a:solidFill>
                  <a:srgbClr val="0070C0"/>
                </a:solidFill>
                <a:latin typeface="Times New Roman" panose="02020603050405020304" pitchFamily="18" charset="0"/>
                <a:ea typeface="Times New Roman" panose="02020603050405020304" pitchFamily="18" charset="0"/>
              </a:rPr>
              <a:t>.</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2" name="Rectangle 11"/>
          <p:cNvSpPr/>
          <p:nvPr/>
        </p:nvSpPr>
        <p:spPr>
          <a:xfrm>
            <a:off x="219939" y="3214477"/>
            <a:ext cx="11928765" cy="18978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Với khái niệm này, nếu ta hình dung mỗi mầu đại diện cho một pha điều khiển đèn báo (cho thông một số tuyến và cấm một số tuyến khác), thì bài toán đang đặt ra chính là bài toán: tô màu cho đồ thị ứng với các tuyến đường ở một đầu mối giao thông như đã qui ước, sao cho phải dùng ít mầu </a:t>
            </a:r>
            <a:r>
              <a:rPr lang="en-US" sz="2800" smtClean="0">
                <a:solidFill>
                  <a:srgbClr val="0070C0"/>
                </a:solidFill>
                <a:latin typeface="Times New Roman" panose="02020603050405020304" pitchFamily="18" charset="0"/>
                <a:ea typeface="Times New Roman" panose="02020603050405020304" pitchFamily="18" charset="0"/>
              </a:rPr>
              <a:t>nhất.</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3" name="Rectangle 12"/>
          <p:cNvSpPr/>
          <p:nvPr/>
        </p:nvSpPr>
        <p:spPr>
          <a:xfrm>
            <a:off x="219939" y="5127108"/>
            <a:ext cx="11928765" cy="17308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Bài toán tô màu cho đồ thị đã được nghiên cứu từ nhiều thập kỷ nay. Tuy nhiên bài toán tô màu cho đồ thị bất kỳ, với số màu ít nhất lại thuộc vào một lớp khá rộng các bài toán, được gọi là "bài toán NP đầy đủ", mà đối với chúng thì những lời giải hiện có chủ yếu thuộc loại "cố hết mọi khả năng". </a:t>
            </a:r>
          </a:p>
        </p:txBody>
      </p:sp>
    </p:spTree>
    <p:extLst>
      <p:ext uri="{BB962C8B-B14F-4D97-AF65-F5344CB8AC3E}">
        <p14:creationId xmlns:p14="http://schemas.microsoft.com/office/powerpoint/2010/main" val="15575653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33793" y="1274727"/>
            <a:ext cx="11928765" cy="20020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Trong trường hợp bài toán tô màu này thì "cố hết mọi khả năng" có nghĩa là cố gán màu cho các đỉnh, trước hết phải bằng một mầu đã, khi không thể được nữa thì mới dùng tới màu thứ hai, thứ ba … . Cho tới khi đạt được mục đích.</a:t>
            </a:r>
          </a:p>
        </p:txBody>
      </p:sp>
      <p:sp>
        <p:nvSpPr>
          <p:cNvPr id="12" name="Rectangle 11"/>
          <p:cNvSpPr/>
          <p:nvPr/>
        </p:nvSpPr>
        <p:spPr>
          <a:xfrm>
            <a:off x="219939" y="3276825"/>
            <a:ext cx="11928765" cy="16276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Nghe ra thì có vẻ đơn giản, nhưng đối với bài toán loại này, đây lại chính là một giải thuật có hiệu lực thực tế. Vấn đề khó nhất ở đây vẫn là khả năng tìm được lời giải tối ưu cho bài toán.</a:t>
            </a:r>
          </a:p>
        </p:txBody>
      </p:sp>
      <p:sp>
        <p:nvSpPr>
          <p:cNvPr id="13" name="Rectangle 12"/>
          <p:cNvSpPr/>
          <p:nvPr/>
        </p:nvSpPr>
        <p:spPr>
          <a:xfrm>
            <a:off x="219939" y="4912774"/>
            <a:ext cx="11928765" cy="17308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Nếu đồ thị nhỏ ta có thể cố thử theo mọi phương án, để có thể đi tới một lời giải tối ưu. Nhưng với đồ thị lớn thì cách này sẽ tốn rất nhiều thời gian, trên thực tế khó chấp nhận được. </a:t>
            </a:r>
          </a:p>
        </p:txBody>
      </p:sp>
    </p:spTree>
    <p:extLst>
      <p:ext uri="{BB962C8B-B14F-4D97-AF65-F5344CB8AC3E}">
        <p14:creationId xmlns:p14="http://schemas.microsoft.com/office/powerpoint/2010/main" val="31191091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33793" y="1274727"/>
            <a:ext cx="11928765" cy="1551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Cũng có thể có trường hợp do dựa vào một số thông tin phụ của bài toán mà việc tìm được lời giải tối ưu không cần phải thử tới mọi khả năng. </a:t>
            </a:r>
          </a:p>
        </p:txBody>
      </p:sp>
      <p:sp>
        <p:nvSpPr>
          <p:cNvPr id="12" name="Rectangle 11"/>
          <p:cNvSpPr/>
          <p:nvPr/>
        </p:nvSpPr>
        <p:spPr>
          <a:xfrm>
            <a:off x="219939" y="2822857"/>
            <a:ext cx="11928765" cy="21024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Nhưng đó chỉ là những trường hợp hiếm gặp. Còn một cách khác nữa là thay đổi cách nhìn nhận về lời giải của bài toán đi một chút: Thay vì đi tìm lời giải tối ưu, ta đi tìm một lời giải "tốt" theo nghĩa mà thực tế chấp nhận được. </a:t>
            </a:r>
          </a:p>
        </p:txBody>
      </p:sp>
      <p:sp>
        <p:nvSpPr>
          <p:cNvPr id="13" name="Rectangle 12"/>
          <p:cNvSpPr/>
          <p:nvPr/>
        </p:nvSpPr>
        <p:spPr>
          <a:xfrm>
            <a:off x="219939" y="4940070"/>
            <a:ext cx="11928765" cy="17308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Một giải thuật "tốt" như vậy (tuy lời giải không phải là tối ưu) được goi là giải thuật </a:t>
            </a:r>
            <a:r>
              <a:rPr lang="en-US" sz="3200" i="1" smtClean="0">
                <a:solidFill>
                  <a:srgbClr val="0070C0"/>
                </a:solidFill>
                <a:latin typeface="Times New Roman" panose="02020603050405020304" pitchFamily="18" charset="0"/>
                <a:ea typeface="Times New Roman" panose="02020603050405020304" pitchFamily="18" charset="0"/>
              </a:rPr>
              <a:t>Heuristic</a:t>
            </a:r>
            <a:r>
              <a:rPr lang="en-US" sz="3200" smtClean="0">
                <a:solidFill>
                  <a:srgbClr val="0070C0"/>
                </a:solidFill>
                <a:latin typeface="Times New Roman" panose="02020603050405020304" pitchFamily="18" charset="0"/>
                <a:ea typeface="Times New Roman" panose="02020603050405020304" pitchFamily="18" charset="0"/>
              </a:rPr>
              <a:t> </a:t>
            </a:r>
            <a:r>
              <a:rPr lang="en-US" sz="3200">
                <a:solidFill>
                  <a:srgbClr val="0070C0"/>
                </a:solidFill>
                <a:latin typeface="Times New Roman" panose="02020603050405020304" pitchFamily="18" charset="0"/>
                <a:ea typeface="Times New Roman" panose="02020603050405020304" pitchFamily="18" charset="0"/>
              </a:rPr>
              <a:t>(tiếng Hy Lạp </a:t>
            </a:r>
            <a:r>
              <a:rPr lang="en-US" sz="3200" smtClean="0">
                <a:solidFill>
                  <a:srgbClr val="0070C0"/>
                </a:solidFill>
                <a:latin typeface="Times New Roman" panose="02020603050405020304" pitchFamily="18" charset="0"/>
                <a:ea typeface="Times New Roman" panose="02020603050405020304" pitchFamily="18" charset="0"/>
              </a:rPr>
              <a:t>cổ để chỉ các </a:t>
            </a:r>
            <a:r>
              <a:rPr lang="en-US" sz="3200">
                <a:solidFill>
                  <a:srgbClr val="0070C0"/>
                </a:solidFill>
                <a:latin typeface="Times New Roman" panose="02020603050405020304" pitchFamily="18" charset="0"/>
                <a:ea typeface="Times New Roman" panose="02020603050405020304" pitchFamily="18" charset="0"/>
              </a:rPr>
              <a:t>kỹ thuật dựa trên kinh nghiệm để giải quyết vấn </a:t>
            </a:r>
            <a:r>
              <a:rPr lang="en-US" sz="3200" smtClean="0">
                <a:solidFill>
                  <a:srgbClr val="0070C0"/>
                </a:solidFill>
                <a:latin typeface="Times New Roman" panose="02020603050405020304" pitchFamily="18" charset="0"/>
                <a:ea typeface="Times New Roman" panose="02020603050405020304" pitchFamily="18" charset="0"/>
              </a:rPr>
              <a:t>đề)</a:t>
            </a:r>
            <a:endParaRPr lang="en-US" sz="320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22889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715902" y="1274726"/>
            <a:ext cx="9337471" cy="31335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Một giải thuật </a:t>
            </a:r>
            <a:r>
              <a:rPr lang="en-US" sz="3200" smtClean="0">
                <a:solidFill>
                  <a:srgbClr val="0070C0"/>
                </a:solidFill>
                <a:latin typeface="Times New Roman" panose="02020603050405020304" pitchFamily="18" charset="0"/>
                <a:ea typeface="Times New Roman" panose="02020603050405020304" pitchFamily="18" charset="0"/>
              </a:rPr>
              <a:t>Heuristic </a:t>
            </a:r>
            <a:r>
              <a:rPr lang="en-US" sz="3200">
                <a:solidFill>
                  <a:srgbClr val="0070C0"/>
                </a:solidFill>
                <a:latin typeface="Times New Roman" panose="02020603050405020304" pitchFamily="18" charset="0"/>
                <a:ea typeface="Times New Roman" panose="02020603050405020304" pitchFamily="18" charset="0"/>
              </a:rPr>
              <a:t>hợp lý đối với bài toán tô màu cho đồ thị đã nêu là giải thuật "tham ăn" </a:t>
            </a:r>
            <a:r>
              <a:rPr lang="en-US" sz="3200" smtClean="0">
                <a:solidFill>
                  <a:srgbClr val="0070C0"/>
                </a:solidFill>
                <a:latin typeface="Times New Roman" panose="02020603050405020304" pitchFamily="18" charset="0"/>
                <a:ea typeface="Times New Roman" panose="02020603050405020304" pitchFamily="18" charset="0"/>
              </a:rPr>
              <a:t>(Greedy </a:t>
            </a:r>
            <a:r>
              <a:rPr lang="en-US" sz="3200">
                <a:solidFill>
                  <a:srgbClr val="0070C0"/>
                </a:solidFill>
                <a:latin typeface="Times New Roman" panose="02020603050405020304" pitchFamily="18" charset="0"/>
                <a:ea typeface="Times New Roman" panose="02020603050405020304" pitchFamily="18" charset="0"/>
              </a:rPr>
              <a:t>algorithm) có nội dung như sau: Đầu tiên, ta cố tô mầu cho các đỉnh nhiều hết mức có thể bằng một màu. Với các đỉnh còn lại (chưa được tô) lại làm hết mức có thể với màu thứ hai, và cứ như thế. </a:t>
            </a:r>
          </a:p>
        </p:txBody>
      </p:sp>
    </p:spTree>
    <p:extLst>
      <p:ext uri="{BB962C8B-B14F-4D97-AF65-F5344CB8AC3E}">
        <p14:creationId xmlns:p14="http://schemas.microsoft.com/office/powerpoint/2010/main" val="18188163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247441" y="23980"/>
            <a:ext cx="11817183"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87338" algn="just"/>
            <a:r>
              <a:rPr lang="en-US" sz="3000">
                <a:solidFill>
                  <a:srgbClr val="0070C0"/>
                </a:solidFill>
                <a:latin typeface="Times New Roman" panose="02020603050405020304" pitchFamily="18" charset="0"/>
                <a:ea typeface="Times New Roman" panose="02020603050405020304" pitchFamily="18" charset="0"/>
              </a:rPr>
              <a:t>Để tô mầu cho các đỉnh với màu mới, ta sẽ thực hiện các bước sau:</a:t>
            </a:r>
          </a:p>
        </p:txBody>
      </p:sp>
      <p:sp>
        <p:nvSpPr>
          <p:cNvPr id="9" name="Rectangle 8"/>
          <p:cNvSpPr/>
          <p:nvPr/>
        </p:nvSpPr>
        <p:spPr>
          <a:xfrm>
            <a:off x="247441" y="626437"/>
            <a:ext cx="11817183" cy="7010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lvl="0" indent="519113" algn="just"/>
            <a:r>
              <a:rPr lang="en-US" sz="3000" smtClean="0">
                <a:solidFill>
                  <a:srgbClr val="0070C0"/>
                </a:solidFill>
                <a:latin typeface="Times New Roman" panose="02020603050405020304" pitchFamily="18" charset="0"/>
                <a:ea typeface="Times New Roman" panose="02020603050405020304" pitchFamily="18" charset="0"/>
              </a:rPr>
              <a:t>1- Chọn </a:t>
            </a:r>
            <a:r>
              <a:rPr lang="en-US" sz="3000">
                <a:solidFill>
                  <a:srgbClr val="0070C0"/>
                </a:solidFill>
                <a:latin typeface="Times New Roman" panose="02020603050405020304" pitchFamily="18" charset="0"/>
                <a:ea typeface="Times New Roman" panose="02020603050405020304" pitchFamily="18" charset="0"/>
              </a:rPr>
              <a:t>một đỉnh chưa được tô màu nào đó và tô cho nó bằng màu mới.</a:t>
            </a: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93" y="1331741"/>
            <a:ext cx="7992597" cy="4187816"/>
          </a:xfrm>
          <a:prstGeom prst="rect">
            <a:avLst/>
          </a:prstGeom>
        </p:spPr>
      </p:pic>
      <p:sp>
        <p:nvSpPr>
          <p:cNvPr id="13" name="Rectangle 12"/>
          <p:cNvSpPr/>
          <p:nvPr/>
        </p:nvSpPr>
        <p:spPr>
          <a:xfrm>
            <a:off x="7250551" y="1356855"/>
            <a:ext cx="4814073" cy="3215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smtClean="0">
                <a:solidFill>
                  <a:srgbClr val="0070C0"/>
                </a:solidFill>
                <a:latin typeface="Times New Roman" panose="02020603050405020304" pitchFamily="18" charset="0"/>
                <a:ea typeface="Times New Roman" panose="02020603050405020304" pitchFamily="18" charset="0"/>
              </a:rPr>
              <a:t>2- Tìm </a:t>
            </a:r>
            <a:r>
              <a:rPr lang="en-US" sz="3000">
                <a:solidFill>
                  <a:srgbClr val="0070C0"/>
                </a:solidFill>
                <a:latin typeface="Times New Roman" panose="02020603050405020304" pitchFamily="18" charset="0"/>
                <a:ea typeface="Times New Roman" panose="02020603050405020304" pitchFamily="18" charset="0"/>
              </a:rPr>
              <a:t>trong danh sách các đỉnh chưa được tô màu, với mỗi đỉnh đó xác định xem có một cung nào nối nó với một đỉnh đã được tô bằng màu mới chưa. Nếu chưa có thì tô đỉnh đó bằng mầu mới.</a:t>
            </a:r>
          </a:p>
        </p:txBody>
      </p:sp>
      <p:cxnSp>
        <p:nvCxnSpPr>
          <p:cNvPr id="5" name="Straight Connector 4"/>
          <p:cNvCxnSpPr/>
          <p:nvPr/>
        </p:nvCxnSpPr>
        <p:spPr>
          <a:xfrm>
            <a:off x="1550688" y="2361060"/>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84204" y="2347411"/>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17719" y="2361060"/>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50688" y="3357348"/>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17719" y="4339977"/>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610292" y="5328485"/>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8727" y="5677598"/>
            <a:ext cx="592495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497013" algn="l"/>
              </a:tabLst>
            </a:pPr>
            <a:r>
              <a:rPr lang="en-US" sz="3000" smtClean="0">
                <a:solidFill>
                  <a:srgbClr val="00B050"/>
                </a:solidFill>
                <a:latin typeface="Times New Roman" panose="02020603050405020304" pitchFamily="18" charset="0"/>
                <a:ea typeface="Times New Roman" panose="02020603050405020304" pitchFamily="18" charset="0"/>
              </a:rPr>
              <a:t>1. Xanh:	AB, AC, AD, BA, DC, ED</a:t>
            </a:r>
            <a:endParaRPr lang="en-US" sz="3000">
              <a:solidFill>
                <a:srgbClr val="00B050"/>
              </a:solidFill>
              <a:latin typeface="Times New Roman" panose="02020603050405020304" pitchFamily="18" charset="0"/>
              <a:ea typeface="Times New Roman" panose="02020603050405020304" pitchFamily="18" charset="0"/>
            </a:endParaRPr>
          </a:p>
        </p:txBody>
      </p:sp>
      <p:cxnSp>
        <p:nvCxnSpPr>
          <p:cNvPr id="21" name="Straight Connector 20"/>
          <p:cNvCxnSpPr/>
          <p:nvPr/>
        </p:nvCxnSpPr>
        <p:spPr>
          <a:xfrm>
            <a:off x="3570556" y="3357348"/>
            <a:ext cx="4418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04071" y="3357348"/>
            <a:ext cx="4418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37040" y="5342133"/>
            <a:ext cx="4418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08727" y="6219854"/>
            <a:ext cx="5718413"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497013" algn="l"/>
              </a:tabLst>
            </a:pPr>
            <a:r>
              <a:rPr lang="en-US" sz="3000" smtClean="0">
                <a:solidFill>
                  <a:srgbClr val="FF0000"/>
                </a:solidFill>
                <a:latin typeface="Times New Roman" panose="02020603050405020304" pitchFamily="18" charset="0"/>
                <a:ea typeface="Times New Roman" panose="02020603050405020304" pitchFamily="18" charset="0"/>
              </a:rPr>
              <a:t>2. Đỏ: 	BC, BD, EA</a:t>
            </a:r>
            <a:endParaRPr lang="en-US" sz="3000">
              <a:solidFill>
                <a:srgbClr val="FF0000"/>
              </a:solidFill>
              <a:latin typeface="Times New Roman" panose="02020603050405020304" pitchFamily="18" charset="0"/>
              <a:ea typeface="Times New Roman" panose="02020603050405020304" pitchFamily="18" charset="0"/>
            </a:endParaRPr>
          </a:p>
        </p:txBody>
      </p:sp>
      <p:sp>
        <p:nvSpPr>
          <p:cNvPr id="25" name="Rectangle 24"/>
          <p:cNvSpPr/>
          <p:nvPr/>
        </p:nvSpPr>
        <p:spPr>
          <a:xfrm>
            <a:off x="7997711" y="5677598"/>
            <a:ext cx="2912746"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309688" algn="l"/>
              </a:tabLst>
            </a:pPr>
            <a:r>
              <a:rPr lang="en-US" sz="3000" smtClean="0">
                <a:solidFill>
                  <a:srgbClr val="7030A0"/>
                </a:solidFill>
                <a:latin typeface="Times New Roman" panose="02020603050405020304" pitchFamily="18" charset="0"/>
                <a:ea typeface="Times New Roman" panose="02020603050405020304" pitchFamily="18" charset="0"/>
              </a:rPr>
              <a:t>3. Tím:	DA, DB</a:t>
            </a:r>
            <a:endParaRPr lang="en-US" sz="3000">
              <a:solidFill>
                <a:srgbClr val="7030A0"/>
              </a:solidFill>
              <a:latin typeface="Times New Roman" panose="02020603050405020304" pitchFamily="18" charset="0"/>
              <a:ea typeface="Times New Roman" panose="02020603050405020304" pitchFamily="18" charset="0"/>
            </a:endParaRPr>
          </a:p>
        </p:txBody>
      </p:sp>
      <p:sp>
        <p:nvSpPr>
          <p:cNvPr id="26" name="Rectangle 25"/>
          <p:cNvSpPr/>
          <p:nvPr/>
        </p:nvSpPr>
        <p:spPr>
          <a:xfrm>
            <a:off x="7997711" y="6219854"/>
            <a:ext cx="2912746"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309688" algn="l"/>
              </a:tabLst>
            </a:pPr>
            <a:r>
              <a:rPr lang="en-US" sz="3000" smtClean="0">
                <a:solidFill>
                  <a:srgbClr val="FFC000"/>
                </a:solidFill>
                <a:latin typeface="Times New Roman" panose="02020603050405020304" pitchFamily="18" charset="0"/>
                <a:ea typeface="Times New Roman" panose="02020603050405020304" pitchFamily="18" charset="0"/>
              </a:rPr>
              <a:t>4. Vàng: EB, EC</a:t>
            </a:r>
            <a:endParaRPr lang="en-US" sz="3000">
              <a:solidFill>
                <a:srgbClr val="FFC000"/>
              </a:solidFill>
              <a:latin typeface="Times New Roman" panose="02020603050405020304" pitchFamily="18" charset="0"/>
              <a:ea typeface="Times New Roman" panose="02020603050405020304" pitchFamily="18" charset="0"/>
            </a:endParaRPr>
          </a:p>
        </p:txBody>
      </p:sp>
      <p:cxnSp>
        <p:nvCxnSpPr>
          <p:cNvPr id="29" name="Straight Connector 28"/>
          <p:cNvCxnSpPr/>
          <p:nvPr/>
        </p:nvCxnSpPr>
        <p:spPr>
          <a:xfrm>
            <a:off x="1564336" y="4353623"/>
            <a:ext cx="44188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70556" y="4353623"/>
            <a:ext cx="44188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56908" y="5328485"/>
            <a:ext cx="441884"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85256" y="5328612"/>
            <a:ext cx="441884"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418856" y="5677598"/>
            <a:ext cx="70845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497013" algn="l"/>
              </a:tabLst>
            </a:pPr>
            <a:r>
              <a:rPr lang="en-US" sz="3000" smtClean="0">
                <a:solidFill>
                  <a:srgbClr val="0070C0"/>
                </a:solidFill>
                <a:latin typeface="Times New Roman" panose="02020603050405020304" pitchFamily="18" charset="0"/>
                <a:ea typeface="Times New Roman" panose="02020603050405020304" pitchFamily="18" charset="0"/>
              </a:rPr>
              <a:t>60’</a:t>
            </a:r>
            <a:endParaRPr lang="en-US" sz="3000">
              <a:solidFill>
                <a:srgbClr val="0070C0"/>
              </a:solidFill>
              <a:latin typeface="Times New Roman" panose="02020603050405020304" pitchFamily="18" charset="0"/>
              <a:ea typeface="Times New Roman" panose="02020603050405020304" pitchFamily="18" charset="0"/>
            </a:endParaRPr>
          </a:p>
        </p:txBody>
      </p:sp>
      <p:sp>
        <p:nvSpPr>
          <p:cNvPr id="28" name="Rectangle 27"/>
          <p:cNvSpPr/>
          <p:nvPr/>
        </p:nvSpPr>
        <p:spPr>
          <a:xfrm>
            <a:off x="6418856" y="6224666"/>
            <a:ext cx="70845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497013" algn="l"/>
              </a:tabLst>
            </a:pPr>
            <a:r>
              <a:rPr lang="en-US" sz="3000">
                <a:solidFill>
                  <a:srgbClr val="FF0000"/>
                </a:solidFill>
                <a:latin typeface="Times New Roman" panose="02020603050405020304" pitchFamily="18" charset="0"/>
                <a:ea typeface="Times New Roman" panose="02020603050405020304" pitchFamily="18" charset="0"/>
              </a:rPr>
              <a:t>30’</a:t>
            </a:r>
          </a:p>
        </p:txBody>
      </p:sp>
      <p:sp>
        <p:nvSpPr>
          <p:cNvPr id="33" name="Rectangle 32"/>
          <p:cNvSpPr/>
          <p:nvPr/>
        </p:nvSpPr>
        <p:spPr>
          <a:xfrm>
            <a:off x="10910457" y="5670402"/>
            <a:ext cx="770797"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497013" algn="l"/>
              </a:tabLst>
            </a:pPr>
            <a:r>
              <a:rPr lang="en-US" sz="3000">
                <a:solidFill>
                  <a:srgbClr val="7030A0"/>
                </a:solidFill>
                <a:latin typeface="Times New Roman" panose="02020603050405020304" pitchFamily="18" charset="0"/>
                <a:ea typeface="Times New Roman" panose="02020603050405020304" pitchFamily="18" charset="0"/>
              </a:rPr>
              <a:t>30’</a:t>
            </a:r>
          </a:p>
        </p:txBody>
      </p:sp>
      <p:sp>
        <p:nvSpPr>
          <p:cNvPr id="34" name="Rectangle 33"/>
          <p:cNvSpPr/>
          <p:nvPr/>
        </p:nvSpPr>
        <p:spPr>
          <a:xfrm>
            <a:off x="10910457" y="6217470"/>
            <a:ext cx="770797"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497013" algn="l"/>
              </a:tabLst>
            </a:pPr>
            <a:r>
              <a:rPr lang="en-US" sz="3000">
                <a:solidFill>
                  <a:srgbClr val="FFC000"/>
                </a:solidFill>
                <a:latin typeface="Times New Roman" panose="02020603050405020304" pitchFamily="18" charset="0"/>
                <a:ea typeface="Times New Roman" panose="02020603050405020304" pitchFamily="18" charset="0"/>
              </a:rPr>
              <a:t>30’</a:t>
            </a:r>
          </a:p>
        </p:txBody>
      </p:sp>
    </p:spTree>
    <p:extLst>
      <p:ext uri="{BB962C8B-B14F-4D97-AF65-F5344CB8AC3E}">
        <p14:creationId xmlns:p14="http://schemas.microsoft.com/office/powerpoint/2010/main" val="15200838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ppt_x"/>
                                          </p:val>
                                        </p:tav>
                                        <p:tav tm="100000">
                                          <p:val>
                                            <p:strVal val="#ppt_x"/>
                                          </p:val>
                                        </p:tav>
                                      </p:tavLst>
                                    </p:anim>
                                    <p:anim calcmode="lin" valueType="num">
                                      <p:cBhvr additive="base">
                                        <p:cTn id="9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additive="base">
                                        <p:cTn id="109" dur="500" fill="hold"/>
                                        <p:tgtEl>
                                          <p:spTgt spid="30"/>
                                        </p:tgtEl>
                                        <p:attrNameLst>
                                          <p:attrName>ppt_x</p:attrName>
                                        </p:attrNameLst>
                                      </p:cBhvr>
                                      <p:tavLst>
                                        <p:tav tm="0">
                                          <p:val>
                                            <p:strVal val="#ppt_x"/>
                                          </p:val>
                                        </p:tav>
                                        <p:tav tm="100000">
                                          <p:val>
                                            <p:strVal val="#ppt_x"/>
                                          </p:val>
                                        </p:tav>
                                      </p:tavLst>
                                    </p:anim>
                                    <p:anim calcmode="lin" valueType="num">
                                      <p:cBhvr additive="base">
                                        <p:cTn id="11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additive="base">
                                        <p:cTn id="115" dur="500" fill="hold"/>
                                        <p:tgtEl>
                                          <p:spTgt spid="25"/>
                                        </p:tgtEl>
                                        <p:attrNameLst>
                                          <p:attrName>ppt_x</p:attrName>
                                        </p:attrNameLst>
                                      </p:cBhvr>
                                      <p:tavLst>
                                        <p:tav tm="0">
                                          <p:val>
                                            <p:strVal val="#ppt_x"/>
                                          </p:val>
                                        </p:tav>
                                        <p:tav tm="100000">
                                          <p:val>
                                            <p:strVal val="#ppt_x"/>
                                          </p:val>
                                        </p:tav>
                                      </p:tavLst>
                                    </p:anim>
                                    <p:anim calcmode="lin" valueType="num">
                                      <p:cBhvr additive="base">
                                        <p:cTn id="1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ppt_x"/>
                                          </p:val>
                                        </p:tav>
                                        <p:tav tm="100000">
                                          <p:val>
                                            <p:strVal val="#ppt_x"/>
                                          </p:val>
                                        </p:tav>
                                      </p:tavLst>
                                    </p:anim>
                                    <p:anim calcmode="lin" valueType="num">
                                      <p:cBhvr additive="base">
                                        <p:cTn id="1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6"/>
                                        </p:tgtEl>
                                        <p:attrNameLst>
                                          <p:attrName>style.visibility</p:attrName>
                                        </p:attrNameLst>
                                      </p:cBhvr>
                                      <p:to>
                                        <p:strVal val="visible"/>
                                      </p:to>
                                    </p:set>
                                    <p:anim calcmode="lin" valueType="num">
                                      <p:cBhvr additive="base">
                                        <p:cTn id="133" dur="500" fill="hold"/>
                                        <p:tgtEl>
                                          <p:spTgt spid="26"/>
                                        </p:tgtEl>
                                        <p:attrNameLst>
                                          <p:attrName>ppt_x</p:attrName>
                                        </p:attrNameLst>
                                      </p:cBhvr>
                                      <p:tavLst>
                                        <p:tav tm="0">
                                          <p:val>
                                            <p:strVal val="#ppt_x"/>
                                          </p:val>
                                        </p:tav>
                                        <p:tav tm="100000">
                                          <p:val>
                                            <p:strVal val="#ppt_x"/>
                                          </p:val>
                                        </p:tav>
                                      </p:tavLst>
                                    </p:anim>
                                    <p:anim calcmode="lin" valueType="num">
                                      <p:cBhvr additive="base">
                                        <p:cTn id="1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additive="base">
                                        <p:cTn id="139" dur="500" fill="hold"/>
                                        <p:tgtEl>
                                          <p:spTgt spid="27"/>
                                        </p:tgtEl>
                                        <p:attrNameLst>
                                          <p:attrName>ppt_x</p:attrName>
                                        </p:attrNameLst>
                                      </p:cBhvr>
                                      <p:tavLst>
                                        <p:tav tm="0">
                                          <p:val>
                                            <p:strVal val="#ppt_x"/>
                                          </p:val>
                                        </p:tav>
                                        <p:tav tm="100000">
                                          <p:val>
                                            <p:strVal val="#ppt_x"/>
                                          </p:val>
                                        </p:tav>
                                      </p:tavLst>
                                    </p:anim>
                                    <p:anim calcmode="lin" valueType="num">
                                      <p:cBhvr additive="base">
                                        <p:cTn id="1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anim calcmode="lin" valueType="num">
                                      <p:cBhvr additive="base">
                                        <p:cTn id="145" dur="500" fill="hold"/>
                                        <p:tgtEl>
                                          <p:spTgt spid="28"/>
                                        </p:tgtEl>
                                        <p:attrNameLst>
                                          <p:attrName>ppt_x</p:attrName>
                                        </p:attrNameLst>
                                      </p:cBhvr>
                                      <p:tavLst>
                                        <p:tav tm="0">
                                          <p:val>
                                            <p:strVal val="#ppt_x"/>
                                          </p:val>
                                        </p:tav>
                                        <p:tav tm="100000">
                                          <p:val>
                                            <p:strVal val="#ppt_x"/>
                                          </p:val>
                                        </p:tav>
                                      </p:tavLst>
                                    </p:anim>
                                    <p:anim calcmode="lin" valueType="num">
                                      <p:cBhvr additive="base">
                                        <p:cTn id="14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3"/>
                                        </p:tgtEl>
                                        <p:attrNameLst>
                                          <p:attrName>style.visibility</p:attrName>
                                        </p:attrNameLst>
                                      </p:cBhvr>
                                      <p:to>
                                        <p:strVal val="visible"/>
                                      </p:to>
                                    </p:set>
                                    <p:anim calcmode="lin" valueType="num">
                                      <p:cBhvr additive="base">
                                        <p:cTn id="151" dur="500" fill="hold"/>
                                        <p:tgtEl>
                                          <p:spTgt spid="33"/>
                                        </p:tgtEl>
                                        <p:attrNameLst>
                                          <p:attrName>ppt_x</p:attrName>
                                        </p:attrNameLst>
                                      </p:cBhvr>
                                      <p:tavLst>
                                        <p:tav tm="0">
                                          <p:val>
                                            <p:strVal val="#ppt_x"/>
                                          </p:val>
                                        </p:tav>
                                        <p:tav tm="100000">
                                          <p:val>
                                            <p:strVal val="#ppt_x"/>
                                          </p:val>
                                        </p:tav>
                                      </p:tavLst>
                                    </p:anim>
                                    <p:anim calcmode="lin" valueType="num">
                                      <p:cBhvr additive="base">
                                        <p:cTn id="1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4"/>
                                        </p:tgtEl>
                                        <p:attrNameLst>
                                          <p:attrName>style.visibility</p:attrName>
                                        </p:attrNameLst>
                                      </p:cBhvr>
                                      <p:to>
                                        <p:strVal val="visible"/>
                                      </p:to>
                                    </p:set>
                                    <p:anim calcmode="lin" valueType="num">
                                      <p:cBhvr additive="base">
                                        <p:cTn id="157" dur="500" fill="hold"/>
                                        <p:tgtEl>
                                          <p:spTgt spid="34"/>
                                        </p:tgtEl>
                                        <p:attrNameLst>
                                          <p:attrName>ppt_x</p:attrName>
                                        </p:attrNameLst>
                                      </p:cBhvr>
                                      <p:tavLst>
                                        <p:tav tm="0">
                                          <p:val>
                                            <p:strVal val="#ppt_x"/>
                                          </p:val>
                                        </p:tav>
                                        <p:tav tm="100000">
                                          <p:val>
                                            <p:strVal val="#ppt_x"/>
                                          </p:val>
                                        </p:tav>
                                      </p:tavLst>
                                    </p:anim>
                                    <p:anim calcmode="lin" valueType="num">
                                      <p:cBhvr additive="base">
                                        <p:cTn id="15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9" grpId="0" animBg="1"/>
      <p:bldP spid="13" grpId="0" animBg="1"/>
      <p:bldP spid="20" grpId="0" animBg="1"/>
      <p:bldP spid="24" grpId="0" animBg="1"/>
      <p:bldP spid="25" grpId="0" animBg="1"/>
      <p:bldP spid="26" grpId="0" animBg="1"/>
      <p:bldP spid="27" grpId="0" animBg="1"/>
      <p:bldP spid="28" grpId="0" animBg="1"/>
      <p:bldP spid="33"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Phương pháp tinh chỉnh từng </a:t>
            </a:r>
            <a:r>
              <a:rPr lang="en-US" sz="3200" b="1">
                <a:solidFill>
                  <a:srgbClr val="0070C0"/>
                </a:solidFill>
                <a:latin typeface="Times New Roman" panose="02020603050405020304" pitchFamily="18" charset="0"/>
                <a:ea typeface="Times New Roman" panose="02020603050405020304" pitchFamily="18" charset="0"/>
              </a:rPr>
              <a:t>bước (Stepwise refinement)</a:t>
            </a:r>
          </a:p>
        </p:txBody>
      </p:sp>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219938" y="15007"/>
            <a:ext cx="11928765" cy="15794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smtClean="0">
                <a:solidFill>
                  <a:srgbClr val="0070C0"/>
                </a:solidFill>
                <a:latin typeface="Times New Roman" panose="02020603050405020304" pitchFamily="18" charset="0"/>
                <a:ea typeface="Times New Roman" panose="02020603050405020304" pitchFamily="18" charset="0"/>
              </a:rPr>
              <a:t>Giải thuật trên có </a:t>
            </a:r>
            <a:r>
              <a:rPr lang="en-US" sz="3200">
                <a:solidFill>
                  <a:srgbClr val="0070C0"/>
                </a:solidFill>
                <a:latin typeface="Times New Roman" panose="02020603050405020304" pitchFamily="18" charset="0"/>
                <a:ea typeface="Times New Roman" panose="02020603050405020304" pitchFamily="18" charset="0"/>
              </a:rPr>
              <a:t>cái tên "tham ăn" vì nó thực hiện tô màu một đỉnh nào đó mà nó có thể tô được, không hề chú ý gì đến tình thế bất lợi có thể xuất hiện khi làm điều đó</a:t>
            </a:r>
            <a:r>
              <a:rPr lang="en-US" sz="3200" smtClean="0">
                <a:solidFill>
                  <a:srgbClr val="0070C0"/>
                </a:solidFill>
                <a:latin typeface="Times New Roman" panose="02020603050405020304" pitchFamily="18" charset="0"/>
                <a:ea typeface="Times New Roman" panose="02020603050405020304" pitchFamily="18" charset="0"/>
              </a:rPr>
              <a:t>. </a:t>
            </a:r>
            <a:r>
              <a:rPr lang="en-US" sz="3200">
                <a:solidFill>
                  <a:srgbClr val="0070C0"/>
                </a:solidFill>
                <a:latin typeface="Times New Roman" panose="02020603050405020304" pitchFamily="18" charset="0"/>
                <a:ea typeface="Times New Roman" panose="02020603050405020304" pitchFamily="18" charset="0"/>
              </a:rPr>
              <a:t>Chẳng hạn, với đồ thị như hình như sau:</a:t>
            </a:r>
          </a:p>
        </p:txBody>
      </p:sp>
      <p:sp>
        <p:nvSpPr>
          <p:cNvPr id="8" name="Rectangle 7"/>
          <p:cNvSpPr/>
          <p:nvPr/>
        </p:nvSpPr>
        <p:spPr>
          <a:xfrm>
            <a:off x="212517" y="1615330"/>
            <a:ext cx="5315447" cy="1233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smtClean="0">
                <a:solidFill>
                  <a:srgbClr val="0070C0"/>
                </a:solidFill>
                <a:latin typeface="Times New Roman" panose="02020603050405020304" pitchFamily="18" charset="0"/>
                <a:ea typeface="Times New Roman" panose="02020603050405020304" pitchFamily="18" charset="0"/>
              </a:rPr>
              <a:t>Như vậy phải dùng đến 3 màu. </a:t>
            </a:r>
            <a:endParaRPr lang="en-US" sz="3200">
              <a:solidFill>
                <a:srgbClr val="0070C0"/>
              </a:solidFill>
              <a:latin typeface="Times New Roman" panose="02020603050405020304" pitchFamily="18" charset="0"/>
              <a:ea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714" y="1605743"/>
            <a:ext cx="6381222" cy="2689976"/>
          </a:xfrm>
          <a:prstGeom prst="rect">
            <a:avLst/>
          </a:prstGeom>
        </p:spPr>
      </p:pic>
      <p:cxnSp>
        <p:nvCxnSpPr>
          <p:cNvPr id="12" name="Straight Connector 11"/>
          <p:cNvCxnSpPr/>
          <p:nvPr/>
        </p:nvCxnSpPr>
        <p:spPr>
          <a:xfrm>
            <a:off x="5902272" y="3256645"/>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802120" y="2259117"/>
            <a:ext cx="4418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802120" y="4282071"/>
            <a:ext cx="4418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633903" y="3277427"/>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62035" y="3256645"/>
            <a:ext cx="441884"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12517" y="2848395"/>
            <a:ext cx="5315447" cy="14746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Còn nếu biết cân nhắc </a:t>
            </a:r>
            <a:r>
              <a:rPr lang="en-US" sz="3200" smtClean="0">
                <a:solidFill>
                  <a:srgbClr val="0070C0"/>
                </a:solidFill>
                <a:latin typeface="Times New Roman" panose="02020603050405020304" pitchFamily="18" charset="0"/>
                <a:ea typeface="Times New Roman" panose="02020603050405020304" pitchFamily="18" charset="0"/>
              </a:rPr>
              <a:t>hơn thì chỉ cần dùng 2 mầu như sau: </a:t>
            </a:r>
            <a:endParaRPr lang="en-US" sz="3200">
              <a:solidFill>
                <a:srgbClr val="0070C0"/>
              </a:solidFill>
              <a:latin typeface="Times New Roman" panose="02020603050405020304" pitchFamily="18" charset="0"/>
              <a:ea typeface="Times New Roman" panose="02020603050405020304" pitchFamily="18" charset="0"/>
            </a:endParaRPr>
          </a:p>
        </p:txBody>
      </p:sp>
      <p:pic>
        <p:nvPicPr>
          <p:cNvPr id="19" name="Picture 1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99" y="4105529"/>
            <a:ext cx="6381222" cy="2689976"/>
          </a:xfrm>
          <a:prstGeom prst="rect">
            <a:avLst/>
          </a:prstGeom>
        </p:spPr>
      </p:pic>
      <p:cxnSp>
        <p:nvCxnSpPr>
          <p:cNvPr id="20" name="Straight Connector 19"/>
          <p:cNvCxnSpPr/>
          <p:nvPr/>
        </p:nvCxnSpPr>
        <p:spPr>
          <a:xfrm>
            <a:off x="1970209" y="5756431"/>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83705" y="4772551"/>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715488" y="5777213"/>
            <a:ext cx="4418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9972" y="5756431"/>
            <a:ext cx="4418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89406" y="6788388"/>
            <a:ext cx="4418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8873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8"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228600" y="2213200"/>
            <a:ext cx="11949546" cy="9735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Chẳng hạn: yêu cầu phân tích tính đúng đắn của giải thuật, liệu nó có thể hiện được đúng lời giải của bài toán không?</a:t>
            </a:r>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a:t>
            </a:r>
            <a:r>
              <a:rPr lang="en-US" sz="3200" b="1" smtClean="0">
                <a:solidFill>
                  <a:srgbClr val="0070C0"/>
                </a:solidFill>
                <a:latin typeface="Times New Roman" panose="02020603050405020304" pitchFamily="18" charset="0"/>
                <a:ea typeface="Times New Roman" panose="02020603050405020304" pitchFamily="18" charset="0"/>
              </a:rPr>
              <a:t>. Đặt vấn đề</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8" name="Rectangle 7"/>
          <p:cNvSpPr/>
          <p:nvPr/>
        </p:nvSpPr>
        <p:spPr>
          <a:xfrm>
            <a:off x="228600" y="1268306"/>
            <a:ext cx="11949546" cy="9446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Khi ta đã xây dựng được giải thuật và chương trình tương ứng để giải một bài toán, thì có thể có hàng loạt yêu cầu về phân tích được đặt ra. </a:t>
            </a:r>
          </a:p>
        </p:txBody>
      </p:sp>
      <p:sp>
        <p:nvSpPr>
          <p:cNvPr id="9" name="Rectangle 8"/>
          <p:cNvSpPr/>
          <p:nvPr/>
        </p:nvSpPr>
        <p:spPr>
          <a:xfrm>
            <a:off x="228600" y="3193883"/>
            <a:ext cx="11949546" cy="13861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Thông thường người ta có thể cài đặt chương trình thể hiện giải thuật đó trên máy tính, và thử nghiệm nó ở một số bộ dữ liệu nào đấy rồi so sánh kết quả thử nghiệm với kết quả mà ta đã biết. </a:t>
            </a:r>
          </a:p>
        </p:txBody>
      </p:sp>
      <p:sp>
        <p:nvSpPr>
          <p:cNvPr id="10" name="Rectangle 9"/>
          <p:cNvSpPr/>
          <p:nvPr/>
        </p:nvSpPr>
        <p:spPr>
          <a:xfrm>
            <a:off x="228600" y="4598035"/>
            <a:ext cx="11949546" cy="8753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Nhưng cách thử này chỉ phát hiện được tính sai chứ chưa thể đảm bảo được tính đúng của giải thuật. </a:t>
            </a:r>
          </a:p>
        </p:txBody>
      </p:sp>
      <p:sp>
        <p:nvSpPr>
          <p:cNvPr id="15" name="Rectangle 14"/>
          <p:cNvSpPr/>
          <p:nvPr/>
        </p:nvSpPr>
        <p:spPr>
          <a:xfrm>
            <a:off x="228600" y="5488658"/>
            <a:ext cx="11949546" cy="12803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Với các công cụ toán học người ta cũng có thể chứng minh được tính đúng đắn của giải thuật, nhưng công việc này không phải là dễ dàng, ta cũng không đặt vấn đề đi sâu thêm ở đây. </a:t>
            </a:r>
          </a:p>
        </p:txBody>
      </p:sp>
    </p:spTree>
    <p:extLst>
      <p:ext uri="{BB962C8B-B14F-4D97-AF65-F5344CB8AC3E}">
        <p14:creationId xmlns:p14="http://schemas.microsoft.com/office/powerpoint/2010/main" val="35562047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8" grpId="0" animBg="1"/>
      <p:bldP spid="9" grpId="0" animBg="1"/>
      <p:bldP spid="10"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a:t>
            </a:r>
            <a:r>
              <a:rPr lang="en-US" sz="3200" b="1" smtClean="0">
                <a:solidFill>
                  <a:srgbClr val="0070C0"/>
                </a:solidFill>
                <a:latin typeface="Times New Roman" panose="02020603050405020304" pitchFamily="18" charset="0"/>
                <a:ea typeface="Times New Roman" panose="02020603050405020304" pitchFamily="18" charset="0"/>
              </a:rPr>
              <a:t>. Đặt vấn đề</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8" name="Rectangle 7"/>
          <p:cNvSpPr/>
          <p:nvPr/>
        </p:nvSpPr>
        <p:spPr>
          <a:xfrm>
            <a:off x="228600" y="104522"/>
            <a:ext cx="11949546" cy="13410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Loại yêu cầu thứ hai là về tính đơn giản của giải thuật. Thông thường ta vẫn mong muốn có được một giải thuật đơn giản, nghĩa là dễ hiểu, dễ lập trình, dễ chỉnh lý. </a:t>
            </a:r>
          </a:p>
        </p:txBody>
      </p:sp>
      <p:sp>
        <p:nvSpPr>
          <p:cNvPr id="9" name="Rectangle 8"/>
          <p:cNvSpPr/>
          <p:nvPr/>
        </p:nvSpPr>
        <p:spPr>
          <a:xfrm>
            <a:off x="228600" y="1454723"/>
            <a:ext cx="11949546" cy="10390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Nhưng cách đơn giản để giải một bài toán chưa hẳn lúc nào cũng là cách tốt. Thường thường nó hay gây ra tốn phí thời gian hoặc bộ nhớ khi thực hiện.  </a:t>
            </a:r>
          </a:p>
        </p:txBody>
      </p:sp>
      <p:sp>
        <p:nvSpPr>
          <p:cNvPr id="10" name="Rectangle 9"/>
          <p:cNvSpPr/>
          <p:nvPr/>
        </p:nvSpPr>
        <p:spPr>
          <a:xfrm>
            <a:off x="228600" y="2502944"/>
            <a:ext cx="11949546" cy="15022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Đối với chương trình chỉ để dùng một vài lần thì tính đơn giản này cần được coi trọng, vì như ta đã biết công sức và thời gian để xây dựng được chương trình giải một bài toán thường rất lớn so với thời gian thực hiện chương trình đó.  </a:t>
            </a:r>
          </a:p>
        </p:txBody>
      </p:sp>
      <p:sp>
        <p:nvSpPr>
          <p:cNvPr id="15" name="Rectangle 14"/>
          <p:cNvSpPr/>
          <p:nvPr/>
        </p:nvSpPr>
        <p:spPr>
          <a:xfrm>
            <a:off x="228600" y="3992306"/>
            <a:ext cx="11949546" cy="13901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Nhưng nếu chương trình sẽ được sử dụng nhiều lần, nhất là đối với loại bài toán mà khối lượng dữ liệu được đưa vào khá lớn, thì thời gian thực hiện rõ ràng phải được chú ý.  </a:t>
            </a:r>
          </a:p>
        </p:txBody>
      </p:sp>
      <p:sp>
        <p:nvSpPr>
          <p:cNvPr id="13" name="Rectangle 12"/>
          <p:cNvSpPr/>
          <p:nvPr/>
        </p:nvSpPr>
        <p:spPr>
          <a:xfrm>
            <a:off x="228600" y="5389623"/>
            <a:ext cx="11949546" cy="13901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Lúc đó yêu cầu đặt ra lại là tốc độ, hơn nữa nếu khối lượng dữ liệu lớn mà dung lượng bộ nhớ lại có giới hạn, thì không thể bỏ qua yêu cầu về tiết kiệm bộ nhớ được.  </a:t>
            </a:r>
          </a:p>
        </p:txBody>
      </p:sp>
    </p:spTree>
    <p:extLst>
      <p:ext uri="{BB962C8B-B14F-4D97-AF65-F5344CB8AC3E}">
        <p14:creationId xmlns:p14="http://schemas.microsoft.com/office/powerpoint/2010/main" val="40273998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P spid="9" grpId="0" animBg="1"/>
      <p:bldP spid="10" grpId="0" animBg="1"/>
      <p:bldP spid="15"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3" name="Rectangle 2"/>
          <p:cNvSpPr/>
          <p:nvPr/>
        </p:nvSpPr>
        <p:spPr>
          <a:xfrm>
            <a:off x="1341119" y="1360765"/>
            <a:ext cx="10810241" cy="1015663"/>
          </a:xfrm>
          <a:prstGeom prst="rect">
            <a:avLst/>
          </a:prstGeom>
        </p:spPr>
        <p:txBody>
          <a:bodyPr wrap="square">
            <a:spAutoFit/>
          </a:bodyPr>
          <a:lstStyle/>
          <a:p>
            <a:pPr indent="568325" algn="just"/>
            <a:r>
              <a:rPr lang="en-US" sz="3000">
                <a:solidFill>
                  <a:srgbClr val="0070C0"/>
                </a:solidFill>
                <a:latin typeface="Times New Roman" panose="02020603050405020304" pitchFamily="18" charset="0"/>
                <a:cs typeface="Times New Roman" panose="02020603050405020304" pitchFamily="18" charset="0"/>
              </a:rPr>
              <a:t>Như </a:t>
            </a:r>
            <a:r>
              <a:rPr lang="en-US" sz="3000" smtClean="0">
                <a:solidFill>
                  <a:srgbClr val="0070C0"/>
                </a:solidFill>
                <a:latin typeface="Times New Roman" panose="02020603050405020304" pitchFamily="18" charset="0"/>
                <a:cs typeface="Times New Roman" panose="02020603050405020304" pitchFamily="18" charset="0"/>
              </a:rPr>
              <a:t>vậy, </a:t>
            </a:r>
            <a:r>
              <a:rPr lang="en-US" sz="3000">
                <a:solidFill>
                  <a:srgbClr val="0070C0"/>
                </a:solidFill>
                <a:latin typeface="Times New Roman" panose="02020603050405020304" pitchFamily="18" charset="0"/>
                <a:cs typeface="Times New Roman" panose="02020603050405020304" pitchFamily="18" charset="0"/>
              </a:rPr>
              <a:t>việc tổ chức lời giải của bài toán sẽ được thể hiện theo một cấu trúc phân cấp có dạng như </a:t>
            </a:r>
            <a:r>
              <a:rPr lang="en-US" sz="3000" smtClean="0">
                <a:solidFill>
                  <a:srgbClr val="0070C0"/>
                </a:solidFill>
                <a:latin typeface="Times New Roman" panose="02020603050405020304" pitchFamily="18" charset="0"/>
                <a:cs typeface="Times New Roman" panose="02020603050405020304" pitchFamily="18" charset="0"/>
              </a:rPr>
              <a:t>sau</a:t>
            </a:r>
            <a:r>
              <a:rPr lang="en-US" sz="3000">
                <a:solidFill>
                  <a:srgbClr val="0070C0"/>
                </a:solidFill>
                <a:latin typeface="Times New Roman" panose="02020603050405020304" pitchFamily="18" charset="0"/>
                <a:cs typeface="Times New Roman" panose="02020603050405020304" pitchFamily="18" charset="0"/>
              </a:rPr>
              <a:t>:</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40" y="2387745"/>
            <a:ext cx="7437010" cy="3278409"/>
          </a:xfrm>
          <a:prstGeom prst="rect">
            <a:avLst/>
          </a:prstGeom>
        </p:spPr>
      </p:pic>
      <p:sp>
        <p:nvSpPr>
          <p:cNvPr id="8" name="Rectangle 7"/>
          <p:cNvSpPr/>
          <p:nvPr/>
        </p:nvSpPr>
        <p:spPr>
          <a:xfrm>
            <a:off x="1341120" y="5747435"/>
            <a:ext cx="10810240" cy="1015663"/>
          </a:xfrm>
          <a:prstGeom prst="rect">
            <a:avLst/>
          </a:prstGeom>
        </p:spPr>
        <p:txBody>
          <a:bodyPr wrap="square">
            <a:spAutoFit/>
          </a:bodyPr>
          <a:lstStyle/>
          <a:p>
            <a:pPr indent="568325"/>
            <a:r>
              <a:rPr lang="en-US" sz="3000">
                <a:solidFill>
                  <a:srgbClr val="0070C0"/>
                </a:solidFill>
                <a:latin typeface="Times New Roman" panose="02020603050405020304" pitchFamily="18" charset="0"/>
                <a:cs typeface="Times New Roman" panose="02020603050405020304" pitchFamily="18" charset="0"/>
              </a:rPr>
              <a:t>Cách giải quyết bài toán theo tinh thần như vậy được gọi là chiến thuật “chia để trị” (divide and conquer). </a:t>
            </a:r>
          </a:p>
        </p:txBody>
      </p:sp>
    </p:spTree>
    <p:extLst>
      <p:ext uri="{BB962C8B-B14F-4D97-AF65-F5344CB8AC3E}">
        <p14:creationId xmlns:p14="http://schemas.microsoft.com/office/powerpoint/2010/main" val="36297126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a:t>
            </a:r>
            <a:r>
              <a:rPr lang="en-US" sz="3200" b="1" smtClean="0">
                <a:solidFill>
                  <a:srgbClr val="0070C0"/>
                </a:solidFill>
                <a:latin typeface="Times New Roman" panose="02020603050405020304" pitchFamily="18" charset="0"/>
                <a:ea typeface="Times New Roman" panose="02020603050405020304" pitchFamily="18" charset="0"/>
              </a:rPr>
              <a:t>. Đặt vấn đề</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5" name="Rectangle 14"/>
          <p:cNvSpPr/>
          <p:nvPr/>
        </p:nvSpPr>
        <p:spPr>
          <a:xfrm>
            <a:off x="228600" y="1300131"/>
            <a:ext cx="11949546" cy="7572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b="1" smtClean="0">
                <a:solidFill>
                  <a:srgbClr val="0070C0"/>
                </a:solidFill>
                <a:latin typeface="Times New Roman" panose="02020603050405020304" pitchFamily="18" charset="0"/>
                <a:ea typeface="Times New Roman" panose="02020603050405020304" pitchFamily="18" charset="0"/>
              </a:rPr>
              <a:t>Ví dụ: </a:t>
            </a:r>
            <a:r>
              <a:rPr lang="en-US" sz="3000" smtClean="0">
                <a:solidFill>
                  <a:srgbClr val="0070C0"/>
                </a:solidFill>
                <a:latin typeface="Times New Roman" panose="02020603050405020304" pitchFamily="18" charset="0"/>
                <a:ea typeface="Times New Roman" panose="02020603050405020304" pitchFamily="18" charset="0"/>
              </a:rPr>
              <a:t>Xét hàm tính giai thừa được viết theo hai cách như sau:</a:t>
            </a:r>
            <a:endParaRPr lang="en-US" sz="3000">
              <a:solidFill>
                <a:srgbClr val="0070C0"/>
              </a:solidFill>
              <a:latin typeface="Times New Roman" panose="02020603050405020304" pitchFamily="18" charset="0"/>
              <a:ea typeface="Times New Roman" panose="02020603050405020304" pitchFamily="18" charset="0"/>
            </a:endParaRPr>
          </a:p>
        </p:txBody>
      </p:sp>
      <p:sp>
        <p:nvSpPr>
          <p:cNvPr id="13" name="Rectangle 12"/>
          <p:cNvSpPr/>
          <p:nvPr/>
        </p:nvSpPr>
        <p:spPr>
          <a:xfrm>
            <a:off x="1777610" y="5352250"/>
            <a:ext cx="4789445" cy="10901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Luôn chỉ cần 3 biến là: </a:t>
            </a:r>
          </a:p>
          <a:p>
            <a:pPr indent="2286000"/>
            <a:r>
              <a:rPr lang="en-US" sz="3000" smtClean="0">
                <a:solidFill>
                  <a:srgbClr val="0070C0"/>
                </a:solidFill>
                <a:latin typeface="Times New Roman" panose="02020603050405020304" pitchFamily="18" charset="0"/>
                <a:ea typeface="Times New Roman" panose="02020603050405020304" pitchFamily="18" charset="0"/>
              </a:rPr>
              <a:t>n, tg, i  </a:t>
            </a:r>
            <a:r>
              <a:rPr lang="en-US" sz="2800" smtClean="0">
                <a:solidFill>
                  <a:srgbClr val="0070C0"/>
                </a:solidFill>
                <a:latin typeface="Times New Roman" panose="02020603050405020304" pitchFamily="18" charset="0"/>
                <a:ea typeface="Times New Roman" panose="02020603050405020304" pitchFamily="18" charset="0"/>
              </a:rPr>
              <a:t> </a:t>
            </a:r>
            <a:endParaRPr lang="en-US" sz="2800">
              <a:solidFill>
                <a:srgbClr val="0070C0"/>
              </a:solidFill>
              <a:latin typeface="Times New Roman" panose="02020603050405020304" pitchFamily="18" charset="0"/>
              <a:ea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045" y="2057401"/>
            <a:ext cx="10068027" cy="3345870"/>
          </a:xfrm>
          <a:prstGeom prst="rect">
            <a:avLst/>
          </a:prstGeom>
        </p:spPr>
      </p:pic>
      <p:sp>
        <p:nvSpPr>
          <p:cNvPr id="14" name="Rectangle 13"/>
          <p:cNvSpPr/>
          <p:nvPr/>
        </p:nvSpPr>
        <p:spPr>
          <a:xfrm>
            <a:off x="6697809" y="5377761"/>
            <a:ext cx="4789445" cy="10901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Số biến cần là ?  </a:t>
            </a:r>
            <a:r>
              <a:rPr lang="en-US" sz="2800" smtClean="0">
                <a:solidFill>
                  <a:srgbClr val="0070C0"/>
                </a:solidFill>
                <a:latin typeface="Times New Roman" panose="02020603050405020304" pitchFamily="18" charset="0"/>
                <a:ea typeface="Times New Roman" panose="02020603050405020304" pitchFamily="18" charset="0"/>
              </a:rPr>
              <a:t> </a:t>
            </a:r>
            <a:endParaRPr lang="en-US" sz="280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95808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1</a:t>
            </a:r>
            <a:r>
              <a:rPr lang="en-US" sz="3200" b="1" smtClean="0">
                <a:solidFill>
                  <a:srgbClr val="0070C0"/>
                </a:solidFill>
                <a:latin typeface="Times New Roman" panose="02020603050405020304" pitchFamily="18" charset="0"/>
                <a:ea typeface="Times New Roman" panose="02020603050405020304" pitchFamily="18" charset="0"/>
              </a:rPr>
              <a:t>. Đặt vấn đề</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204718" y="1832398"/>
            <a:ext cx="5374704" cy="19695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main()</a:t>
            </a:r>
          </a:p>
          <a:p>
            <a:pPr indent="463550"/>
            <a:r>
              <a:rPr lang="en-US" sz="3000">
                <a:solidFill>
                  <a:srgbClr val="0070C0"/>
                </a:solidFill>
                <a:latin typeface="Times New Roman" panose="02020603050405020304" pitchFamily="18" charset="0"/>
                <a:ea typeface="Times New Roman" panose="02020603050405020304" pitchFamily="18" charset="0"/>
              </a:rPr>
              <a:t>{</a:t>
            </a:r>
            <a:endParaRPr lang="en-US" sz="3000" smtClean="0">
              <a:solidFill>
                <a:srgbClr val="0070C0"/>
              </a:solidFill>
              <a:latin typeface="Times New Roman" panose="02020603050405020304" pitchFamily="18" charset="0"/>
              <a:ea typeface="Times New Roman" panose="02020603050405020304" pitchFamily="18" charset="0"/>
            </a:endParaRPr>
          </a:p>
          <a:p>
            <a:pPr indent="736600"/>
            <a:r>
              <a:rPr lang="en-US" sz="3000" smtClean="0">
                <a:solidFill>
                  <a:srgbClr val="0070C0"/>
                </a:solidFill>
                <a:latin typeface="Times New Roman" panose="02020603050405020304" pitchFamily="18" charset="0"/>
                <a:ea typeface="Times New Roman" panose="02020603050405020304" pitchFamily="18" charset="0"/>
              </a:rPr>
              <a:t>Printf(“n!=“, Giai_thua(3));</a:t>
            </a:r>
          </a:p>
          <a:p>
            <a:pPr indent="519113"/>
            <a:r>
              <a:rPr lang="en-US" sz="3000" smtClean="0">
                <a:solidFill>
                  <a:srgbClr val="0070C0"/>
                </a:solidFill>
                <a:latin typeface="Times New Roman" panose="02020603050405020304" pitchFamily="18" charset="0"/>
                <a:ea typeface="Times New Roman" panose="02020603050405020304" pitchFamily="18" charset="0"/>
              </a:rPr>
              <a:t>}</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9" name="Rectangle 8"/>
          <p:cNvSpPr/>
          <p:nvPr/>
        </p:nvSpPr>
        <p:spPr>
          <a:xfrm>
            <a:off x="3113655" y="3585847"/>
            <a:ext cx="2609967"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ea typeface="Times New Roman" panose="02020603050405020304" pitchFamily="18" charset="0"/>
              </a:rPr>
              <a:t>3</a:t>
            </a:r>
            <a:r>
              <a:rPr lang="en-US" sz="3000" smtClean="0">
                <a:solidFill>
                  <a:srgbClr val="0070C0"/>
                </a:solidFill>
                <a:latin typeface="Times New Roman" panose="02020603050405020304" pitchFamily="18" charset="0"/>
                <a:ea typeface="Times New Roman" panose="02020603050405020304" pitchFamily="18" charset="0"/>
              </a:rPr>
              <a:t>*Giai_thua(2)</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0" name="Rectangle 9"/>
          <p:cNvSpPr/>
          <p:nvPr/>
        </p:nvSpPr>
        <p:spPr>
          <a:xfrm>
            <a:off x="5360106" y="2724623"/>
            <a:ext cx="1026725"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000" smtClean="0">
                <a:solidFill>
                  <a:srgbClr val="0070C0"/>
                </a:solidFill>
                <a:latin typeface="Times New Roman" panose="02020603050405020304" pitchFamily="18" charset="0"/>
                <a:ea typeface="Times New Roman" panose="02020603050405020304" pitchFamily="18" charset="0"/>
              </a:rPr>
              <a:t>n1=3</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6" name="Group 5"/>
          <p:cNvGrpSpPr/>
          <p:nvPr/>
        </p:nvGrpSpPr>
        <p:grpSpPr>
          <a:xfrm>
            <a:off x="3794088" y="3392557"/>
            <a:ext cx="63681" cy="265097"/>
            <a:chOff x="4694831" y="3269673"/>
            <a:chExt cx="63681" cy="265097"/>
          </a:xfrm>
        </p:grpSpPr>
        <p:cxnSp>
          <p:nvCxnSpPr>
            <p:cNvPr id="5" name="Straight Connector 4"/>
            <p:cNvCxnSpPr/>
            <p:nvPr/>
          </p:nvCxnSpPr>
          <p:spPr>
            <a:xfrm>
              <a:off x="4694831"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58512"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5615579" y="3569530"/>
            <a:ext cx="120523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n2=2</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8" name="Rectangle 17"/>
          <p:cNvSpPr/>
          <p:nvPr/>
        </p:nvSpPr>
        <p:spPr>
          <a:xfrm>
            <a:off x="3659566" y="4425999"/>
            <a:ext cx="2609967"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smtClean="0">
                <a:solidFill>
                  <a:srgbClr val="0070C0"/>
                </a:solidFill>
                <a:latin typeface="Times New Roman" panose="02020603050405020304" pitchFamily="18" charset="0"/>
                <a:ea typeface="Times New Roman" panose="02020603050405020304" pitchFamily="18" charset="0"/>
              </a:rPr>
              <a:t>2*Giai_thua(1)</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19" name="Group 18"/>
          <p:cNvGrpSpPr/>
          <p:nvPr/>
        </p:nvGrpSpPr>
        <p:grpSpPr>
          <a:xfrm>
            <a:off x="4339999" y="4164469"/>
            <a:ext cx="63681" cy="265097"/>
            <a:chOff x="4694831" y="3269673"/>
            <a:chExt cx="63681" cy="265097"/>
          </a:xfrm>
        </p:grpSpPr>
        <p:cxnSp>
          <p:nvCxnSpPr>
            <p:cNvPr id="20" name="Straight Connector 19"/>
            <p:cNvCxnSpPr/>
            <p:nvPr/>
          </p:nvCxnSpPr>
          <p:spPr>
            <a:xfrm>
              <a:off x="4694831"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58512"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6161490" y="4409682"/>
            <a:ext cx="120523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n3=1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3" name="Rectangle 22"/>
          <p:cNvSpPr/>
          <p:nvPr/>
        </p:nvSpPr>
        <p:spPr>
          <a:xfrm>
            <a:off x="4210843" y="5268820"/>
            <a:ext cx="2609967"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ea typeface="Times New Roman" panose="02020603050405020304" pitchFamily="18" charset="0"/>
              </a:rPr>
              <a:t>1</a:t>
            </a:r>
            <a:r>
              <a:rPr lang="en-US" sz="3000" smtClean="0">
                <a:solidFill>
                  <a:srgbClr val="0070C0"/>
                </a:solidFill>
                <a:latin typeface="Times New Roman" panose="02020603050405020304" pitchFamily="18" charset="0"/>
                <a:ea typeface="Times New Roman" panose="02020603050405020304" pitchFamily="18" charset="0"/>
              </a:rPr>
              <a:t>*Giai_thua(0)</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24" name="Group 23"/>
          <p:cNvGrpSpPr/>
          <p:nvPr/>
        </p:nvGrpSpPr>
        <p:grpSpPr>
          <a:xfrm>
            <a:off x="4891276" y="5007290"/>
            <a:ext cx="63681" cy="265097"/>
            <a:chOff x="4694831" y="3269673"/>
            <a:chExt cx="63681" cy="265097"/>
          </a:xfrm>
        </p:grpSpPr>
        <p:cxnSp>
          <p:nvCxnSpPr>
            <p:cNvPr id="25" name="Straight Connector 24"/>
            <p:cNvCxnSpPr/>
            <p:nvPr/>
          </p:nvCxnSpPr>
          <p:spPr>
            <a:xfrm>
              <a:off x="4694831"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58512"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6712767" y="5252503"/>
            <a:ext cx="120523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n4=0</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8" name="Rectangle 27"/>
          <p:cNvSpPr/>
          <p:nvPr/>
        </p:nvSpPr>
        <p:spPr>
          <a:xfrm>
            <a:off x="5240751" y="6140625"/>
            <a:ext cx="50755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smtClean="0">
                <a:solidFill>
                  <a:srgbClr val="0070C0"/>
                </a:solidFill>
                <a:latin typeface="Times New Roman" panose="02020603050405020304" pitchFamily="18" charset="0"/>
                <a:ea typeface="Times New Roman" panose="02020603050405020304" pitchFamily="18" charset="0"/>
              </a:rPr>
              <a:t>1</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29" name="Group 28"/>
          <p:cNvGrpSpPr/>
          <p:nvPr/>
        </p:nvGrpSpPr>
        <p:grpSpPr>
          <a:xfrm>
            <a:off x="5439870" y="5879095"/>
            <a:ext cx="63681" cy="265097"/>
            <a:chOff x="4694831" y="3269673"/>
            <a:chExt cx="63681" cy="265097"/>
          </a:xfrm>
        </p:grpSpPr>
        <p:cxnSp>
          <p:nvCxnSpPr>
            <p:cNvPr id="30" name="Straight Connector 29"/>
            <p:cNvCxnSpPr/>
            <p:nvPr/>
          </p:nvCxnSpPr>
          <p:spPr>
            <a:xfrm>
              <a:off x="4694831"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58512"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47010"/>
          <a:stretch/>
        </p:blipFill>
        <p:spPr>
          <a:xfrm>
            <a:off x="6856967" y="958498"/>
            <a:ext cx="5335033" cy="3345870"/>
          </a:xfrm>
          <a:prstGeom prst="rect">
            <a:avLst/>
          </a:prstGeom>
        </p:spPr>
      </p:pic>
      <p:cxnSp>
        <p:nvCxnSpPr>
          <p:cNvPr id="8" name="Straight Arrow Connector 7"/>
          <p:cNvCxnSpPr/>
          <p:nvPr/>
        </p:nvCxnSpPr>
        <p:spPr>
          <a:xfrm flipV="1">
            <a:off x="6218194" y="2210937"/>
            <a:ext cx="2257066" cy="74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631626" y="2194620"/>
            <a:ext cx="2068975" cy="164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176882" y="2184486"/>
            <a:ext cx="1665771" cy="241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647018" y="2168169"/>
            <a:ext cx="1312933" cy="3226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8959951" y="4546976"/>
            <a:ext cx="2585808" cy="2277058"/>
            <a:chOff x="8959951" y="4546976"/>
            <a:chExt cx="2585808" cy="2277058"/>
          </a:xfrm>
        </p:grpSpPr>
        <p:cxnSp>
          <p:nvCxnSpPr>
            <p:cNvPr id="7" name="Straight Connector 6"/>
            <p:cNvCxnSpPr/>
            <p:nvPr/>
          </p:nvCxnSpPr>
          <p:spPr>
            <a:xfrm>
              <a:off x="8959951" y="4558352"/>
              <a:ext cx="0" cy="2194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231471" y="4546976"/>
              <a:ext cx="0" cy="2194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959951" y="6752423"/>
              <a:ext cx="127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505088" y="6270036"/>
              <a:ext cx="1040671" cy="553998"/>
            </a:xfrm>
            <a:prstGeom prst="rect">
              <a:avLst/>
            </a:prstGeom>
          </p:spPr>
          <p:txBody>
            <a:bodyPr wrap="none">
              <a:spAutoFit/>
            </a:bodyPr>
            <a:lstStyle/>
            <a:p>
              <a:pPr algn="ctr"/>
              <a:r>
                <a:rPr lang="en-US" sz="3000">
                  <a:latin typeface="Times New Roman" panose="02020603050405020304" pitchFamily="18" charset="0"/>
                  <a:ea typeface="Times New Roman" panose="02020603050405020304" pitchFamily="18" charset="0"/>
                </a:rPr>
                <a:t>Stack</a:t>
              </a:r>
            </a:p>
          </p:txBody>
        </p:sp>
      </p:grpSp>
      <p:sp>
        <p:nvSpPr>
          <p:cNvPr id="39" name="Rectangle 38"/>
          <p:cNvSpPr/>
          <p:nvPr/>
        </p:nvSpPr>
        <p:spPr>
          <a:xfrm>
            <a:off x="8997206" y="6270036"/>
            <a:ext cx="1205231"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3000" smtClean="0">
                <a:solidFill>
                  <a:srgbClr val="0070C0"/>
                </a:solidFill>
                <a:latin typeface="Times New Roman" panose="02020603050405020304" pitchFamily="18" charset="0"/>
                <a:ea typeface="Times New Roman" panose="02020603050405020304" pitchFamily="18" charset="0"/>
              </a:rPr>
              <a:t>n1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1" name="Rectangle 40"/>
          <p:cNvSpPr/>
          <p:nvPr/>
        </p:nvSpPr>
        <p:spPr>
          <a:xfrm>
            <a:off x="8997206" y="5826768"/>
            <a:ext cx="1205231"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3000" smtClean="0">
                <a:solidFill>
                  <a:srgbClr val="0070C0"/>
                </a:solidFill>
                <a:latin typeface="Times New Roman" panose="02020603050405020304" pitchFamily="18" charset="0"/>
                <a:ea typeface="Times New Roman" panose="02020603050405020304" pitchFamily="18" charset="0"/>
              </a:rPr>
              <a:t>n2</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2" name="Rectangle 41"/>
          <p:cNvSpPr/>
          <p:nvPr/>
        </p:nvSpPr>
        <p:spPr>
          <a:xfrm>
            <a:off x="8997206" y="5349109"/>
            <a:ext cx="1205231"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3000" smtClean="0">
                <a:solidFill>
                  <a:srgbClr val="0070C0"/>
                </a:solidFill>
                <a:latin typeface="Times New Roman" panose="02020603050405020304" pitchFamily="18" charset="0"/>
                <a:ea typeface="Times New Roman" panose="02020603050405020304" pitchFamily="18" charset="0"/>
              </a:rPr>
              <a:t>n3</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3" name="Rectangle 42"/>
          <p:cNvSpPr/>
          <p:nvPr/>
        </p:nvSpPr>
        <p:spPr>
          <a:xfrm>
            <a:off x="8999658" y="4871450"/>
            <a:ext cx="1205231"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3000" smtClean="0">
                <a:solidFill>
                  <a:srgbClr val="0070C0"/>
                </a:solidFill>
                <a:latin typeface="Times New Roman" panose="02020603050405020304" pitchFamily="18" charset="0"/>
                <a:ea typeface="Times New Roman" panose="02020603050405020304" pitchFamily="18" charset="0"/>
              </a:rPr>
              <a:t>n4</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5" name="Freeform 44"/>
          <p:cNvSpPr/>
          <p:nvPr/>
        </p:nvSpPr>
        <p:spPr>
          <a:xfrm>
            <a:off x="3659565" y="4063471"/>
            <a:ext cx="584889" cy="522177"/>
          </a:xfrm>
          <a:custGeom>
            <a:avLst/>
            <a:gdLst>
              <a:gd name="connsiteX0" fmla="*/ 691169 w 691169"/>
              <a:gd name="connsiteY0" fmla="*/ 532263 h 532263"/>
              <a:gd name="connsiteX1" fmla="*/ 49724 w 691169"/>
              <a:gd name="connsiteY1" fmla="*/ 368490 h 532263"/>
              <a:gd name="connsiteX2" fmla="*/ 90667 w 691169"/>
              <a:gd name="connsiteY2" fmla="*/ 0 h 532263"/>
            </a:gdLst>
            <a:ahLst/>
            <a:cxnLst>
              <a:cxn ang="0">
                <a:pos x="connsiteX0" y="connsiteY0"/>
              </a:cxn>
              <a:cxn ang="0">
                <a:pos x="connsiteX1" y="connsiteY1"/>
              </a:cxn>
              <a:cxn ang="0">
                <a:pos x="connsiteX2" y="connsiteY2"/>
              </a:cxn>
            </a:cxnLst>
            <a:rect l="l" t="t" r="r" b="b"/>
            <a:pathLst>
              <a:path w="691169" h="532263">
                <a:moveTo>
                  <a:pt x="691169" y="532263"/>
                </a:moveTo>
                <a:cubicBezTo>
                  <a:pt x="420488" y="494731"/>
                  <a:pt x="149808" y="457200"/>
                  <a:pt x="49724" y="368490"/>
                </a:cubicBezTo>
                <a:cubicBezTo>
                  <a:pt x="-50360" y="279780"/>
                  <a:pt x="20153" y="139890"/>
                  <a:pt x="90667"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4274547" y="4906712"/>
            <a:ext cx="584889" cy="522177"/>
          </a:xfrm>
          <a:custGeom>
            <a:avLst/>
            <a:gdLst>
              <a:gd name="connsiteX0" fmla="*/ 691169 w 691169"/>
              <a:gd name="connsiteY0" fmla="*/ 532263 h 532263"/>
              <a:gd name="connsiteX1" fmla="*/ 49724 w 691169"/>
              <a:gd name="connsiteY1" fmla="*/ 368490 h 532263"/>
              <a:gd name="connsiteX2" fmla="*/ 90667 w 691169"/>
              <a:gd name="connsiteY2" fmla="*/ 0 h 532263"/>
            </a:gdLst>
            <a:ahLst/>
            <a:cxnLst>
              <a:cxn ang="0">
                <a:pos x="connsiteX0" y="connsiteY0"/>
              </a:cxn>
              <a:cxn ang="0">
                <a:pos x="connsiteX1" y="connsiteY1"/>
              </a:cxn>
              <a:cxn ang="0">
                <a:pos x="connsiteX2" y="connsiteY2"/>
              </a:cxn>
            </a:cxnLst>
            <a:rect l="l" t="t" r="r" b="b"/>
            <a:pathLst>
              <a:path w="691169" h="532263">
                <a:moveTo>
                  <a:pt x="691169" y="532263"/>
                </a:moveTo>
                <a:cubicBezTo>
                  <a:pt x="420488" y="494731"/>
                  <a:pt x="149808" y="457200"/>
                  <a:pt x="49724" y="368490"/>
                </a:cubicBezTo>
                <a:cubicBezTo>
                  <a:pt x="-50360" y="279780"/>
                  <a:pt x="20153" y="139890"/>
                  <a:pt x="90667"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142242" y="3217811"/>
            <a:ext cx="584889" cy="522177"/>
          </a:xfrm>
          <a:custGeom>
            <a:avLst/>
            <a:gdLst>
              <a:gd name="connsiteX0" fmla="*/ 691169 w 691169"/>
              <a:gd name="connsiteY0" fmla="*/ 532263 h 532263"/>
              <a:gd name="connsiteX1" fmla="*/ 49724 w 691169"/>
              <a:gd name="connsiteY1" fmla="*/ 368490 h 532263"/>
              <a:gd name="connsiteX2" fmla="*/ 90667 w 691169"/>
              <a:gd name="connsiteY2" fmla="*/ 0 h 532263"/>
            </a:gdLst>
            <a:ahLst/>
            <a:cxnLst>
              <a:cxn ang="0">
                <a:pos x="connsiteX0" y="connsiteY0"/>
              </a:cxn>
              <a:cxn ang="0">
                <a:pos x="connsiteX1" y="connsiteY1"/>
              </a:cxn>
              <a:cxn ang="0">
                <a:pos x="connsiteX2" y="connsiteY2"/>
              </a:cxn>
            </a:cxnLst>
            <a:rect l="l" t="t" r="r" b="b"/>
            <a:pathLst>
              <a:path w="691169" h="532263">
                <a:moveTo>
                  <a:pt x="691169" y="532263"/>
                </a:moveTo>
                <a:cubicBezTo>
                  <a:pt x="420488" y="494731"/>
                  <a:pt x="149808" y="457200"/>
                  <a:pt x="49724" y="368490"/>
                </a:cubicBezTo>
                <a:cubicBezTo>
                  <a:pt x="-50360" y="279780"/>
                  <a:pt x="20153" y="139890"/>
                  <a:pt x="90667"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flipH="1">
            <a:off x="982639" y="3204163"/>
            <a:ext cx="2159603" cy="351719"/>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033853" y="4964199"/>
            <a:ext cx="1205231" cy="464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1*1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55" name="Rectangle 54"/>
          <p:cNvSpPr/>
          <p:nvPr/>
        </p:nvSpPr>
        <p:spPr>
          <a:xfrm>
            <a:off x="4515691" y="4092214"/>
            <a:ext cx="1527846" cy="464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2*1*1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56" name="Rectangle 55"/>
          <p:cNvSpPr/>
          <p:nvPr/>
        </p:nvSpPr>
        <p:spPr>
          <a:xfrm>
            <a:off x="3995176" y="3259353"/>
            <a:ext cx="1909862" cy="464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smtClean="0">
                <a:solidFill>
                  <a:srgbClr val="0070C0"/>
                </a:solidFill>
                <a:latin typeface="Times New Roman" panose="02020603050405020304" pitchFamily="18" charset="0"/>
                <a:ea typeface="Times New Roman" panose="02020603050405020304" pitchFamily="18" charset="0"/>
              </a:rPr>
              <a:t>3*2*1*1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57" name="Rectangle 56"/>
          <p:cNvSpPr/>
          <p:nvPr/>
        </p:nvSpPr>
        <p:spPr>
          <a:xfrm>
            <a:off x="188654" y="5637278"/>
            <a:ext cx="3820170" cy="11970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r>
              <a:rPr lang="en-US" sz="2800" smtClean="0">
                <a:solidFill>
                  <a:srgbClr val="0070C0"/>
                </a:solidFill>
                <a:latin typeface="Times New Roman" panose="02020603050405020304" pitchFamily="18" charset="0"/>
                <a:ea typeface="Times New Roman" panose="02020603050405020304" pitchFamily="18" charset="0"/>
              </a:rPr>
              <a:t>Như vậy, số biến cần dùng là: n+1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58" name="Rectangle 57"/>
          <p:cNvSpPr/>
          <p:nvPr/>
        </p:nvSpPr>
        <p:spPr>
          <a:xfrm>
            <a:off x="193890" y="8959"/>
            <a:ext cx="11998109" cy="9495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r>
              <a:rPr lang="en-US" sz="2800">
                <a:solidFill>
                  <a:srgbClr val="0070C0"/>
                </a:solidFill>
                <a:latin typeface="Times New Roman" panose="02020603050405020304" pitchFamily="18" charset="0"/>
                <a:ea typeface="Times New Roman" panose="02020603050405020304" pitchFamily="18" charset="0"/>
              </a:rPr>
              <a:t>Sau đây ta sẽ chú ý đến việc phân tích thời gian thực hiện giải thuật, một trong các tiêu chuẩn để đánh giá hiệu lực của giải thuật vốn hay được đề cập tới.</a:t>
            </a:r>
          </a:p>
        </p:txBody>
      </p:sp>
    </p:spTree>
    <p:extLst>
      <p:ext uri="{BB962C8B-B14F-4D97-AF65-F5344CB8AC3E}">
        <p14:creationId xmlns:p14="http://schemas.microsoft.com/office/powerpoint/2010/main" val="8246448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ppt_x"/>
                                          </p:val>
                                        </p:tav>
                                        <p:tav tm="100000">
                                          <p:val>
                                            <p:strVal val="#ppt_x"/>
                                          </p:val>
                                        </p:tav>
                                      </p:tavLst>
                                    </p:anim>
                                    <p:anim calcmode="lin" valueType="num">
                                      <p:cBhvr additive="base">
                                        <p:cTn id="10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500" fill="hold"/>
                                        <p:tgtEl>
                                          <p:spTgt spid="24"/>
                                        </p:tgtEl>
                                        <p:attrNameLst>
                                          <p:attrName>ppt_x</p:attrName>
                                        </p:attrNameLst>
                                      </p:cBhvr>
                                      <p:tavLst>
                                        <p:tav tm="0">
                                          <p:val>
                                            <p:strVal val="#ppt_x"/>
                                          </p:val>
                                        </p:tav>
                                        <p:tav tm="100000">
                                          <p:val>
                                            <p:strVal val="#ppt_x"/>
                                          </p:val>
                                        </p:tav>
                                      </p:tavLst>
                                    </p:anim>
                                    <p:anim calcmode="lin" valueType="num">
                                      <p:cBhvr additive="base">
                                        <p:cTn id="11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additive="base">
                                        <p:cTn id="115" dur="500" fill="hold"/>
                                        <p:tgtEl>
                                          <p:spTgt spid="23"/>
                                        </p:tgtEl>
                                        <p:attrNameLst>
                                          <p:attrName>ppt_x</p:attrName>
                                        </p:attrNameLst>
                                      </p:cBhvr>
                                      <p:tavLst>
                                        <p:tav tm="0">
                                          <p:val>
                                            <p:strVal val="#ppt_x"/>
                                          </p:val>
                                        </p:tav>
                                        <p:tav tm="100000">
                                          <p:val>
                                            <p:strVal val="#ppt_x"/>
                                          </p:val>
                                        </p:tav>
                                      </p:tavLst>
                                    </p:anim>
                                    <p:anim calcmode="lin" valueType="num">
                                      <p:cBhvr additive="base">
                                        <p:cTn id="1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7"/>
                                        </p:tgtEl>
                                        <p:attrNameLst>
                                          <p:attrName>style.visibility</p:attrName>
                                        </p:attrNameLst>
                                      </p:cBhvr>
                                      <p:to>
                                        <p:strVal val="visible"/>
                                      </p:to>
                                    </p:set>
                                    <p:anim calcmode="lin" valueType="num">
                                      <p:cBhvr additive="base">
                                        <p:cTn id="121" dur="500" fill="hold"/>
                                        <p:tgtEl>
                                          <p:spTgt spid="27"/>
                                        </p:tgtEl>
                                        <p:attrNameLst>
                                          <p:attrName>ppt_x</p:attrName>
                                        </p:attrNameLst>
                                      </p:cBhvr>
                                      <p:tavLst>
                                        <p:tav tm="0">
                                          <p:val>
                                            <p:strVal val="#ppt_x"/>
                                          </p:val>
                                        </p:tav>
                                        <p:tav tm="100000">
                                          <p:val>
                                            <p:strVal val="#ppt_x"/>
                                          </p:val>
                                        </p:tav>
                                      </p:tavLst>
                                    </p:anim>
                                    <p:anim calcmode="lin" valueType="num">
                                      <p:cBhvr additive="base">
                                        <p:cTn id="1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3"/>
                                        </p:tgtEl>
                                        <p:attrNameLst>
                                          <p:attrName>style.visibility</p:attrName>
                                        </p:attrNameLst>
                                      </p:cBhvr>
                                      <p:to>
                                        <p:strVal val="visible"/>
                                      </p:to>
                                    </p:set>
                                    <p:anim calcmode="lin" valueType="num">
                                      <p:cBhvr additive="base">
                                        <p:cTn id="127" dur="500" fill="hold"/>
                                        <p:tgtEl>
                                          <p:spTgt spid="43"/>
                                        </p:tgtEl>
                                        <p:attrNameLst>
                                          <p:attrName>ppt_x</p:attrName>
                                        </p:attrNameLst>
                                      </p:cBhvr>
                                      <p:tavLst>
                                        <p:tav tm="0">
                                          <p:val>
                                            <p:strVal val="#ppt_x"/>
                                          </p:val>
                                        </p:tav>
                                        <p:tav tm="100000">
                                          <p:val>
                                            <p:strVal val="#ppt_x"/>
                                          </p:val>
                                        </p:tav>
                                      </p:tavLst>
                                    </p:anim>
                                    <p:anim calcmode="lin" valueType="num">
                                      <p:cBhvr additive="base">
                                        <p:cTn id="12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6"/>
                                        </p:tgtEl>
                                        <p:attrNameLst>
                                          <p:attrName>style.visibility</p:attrName>
                                        </p:attrNameLst>
                                      </p:cBhvr>
                                      <p:to>
                                        <p:strVal val="visible"/>
                                      </p:to>
                                    </p:set>
                                    <p:anim calcmode="lin" valueType="num">
                                      <p:cBhvr additive="base">
                                        <p:cTn id="133" dur="500" fill="hold"/>
                                        <p:tgtEl>
                                          <p:spTgt spid="36"/>
                                        </p:tgtEl>
                                        <p:attrNameLst>
                                          <p:attrName>ppt_x</p:attrName>
                                        </p:attrNameLst>
                                      </p:cBhvr>
                                      <p:tavLst>
                                        <p:tav tm="0">
                                          <p:val>
                                            <p:strVal val="#ppt_x"/>
                                          </p:val>
                                        </p:tav>
                                        <p:tav tm="100000">
                                          <p:val>
                                            <p:strVal val="#ppt_x"/>
                                          </p:val>
                                        </p:tav>
                                      </p:tavLst>
                                    </p:anim>
                                    <p:anim calcmode="lin" valueType="num">
                                      <p:cBhvr additive="base">
                                        <p:cTn id="13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9"/>
                                        </p:tgtEl>
                                        <p:attrNameLst>
                                          <p:attrName>style.visibility</p:attrName>
                                        </p:attrNameLst>
                                      </p:cBhvr>
                                      <p:to>
                                        <p:strVal val="visible"/>
                                      </p:to>
                                    </p:set>
                                    <p:anim calcmode="lin" valueType="num">
                                      <p:cBhvr additive="base">
                                        <p:cTn id="139" dur="500" fill="hold"/>
                                        <p:tgtEl>
                                          <p:spTgt spid="29"/>
                                        </p:tgtEl>
                                        <p:attrNameLst>
                                          <p:attrName>ppt_x</p:attrName>
                                        </p:attrNameLst>
                                      </p:cBhvr>
                                      <p:tavLst>
                                        <p:tav tm="0">
                                          <p:val>
                                            <p:strVal val="#ppt_x"/>
                                          </p:val>
                                        </p:tav>
                                        <p:tav tm="100000">
                                          <p:val>
                                            <p:strVal val="#ppt_x"/>
                                          </p:val>
                                        </p:tav>
                                      </p:tavLst>
                                    </p:anim>
                                    <p:anim calcmode="lin" valueType="num">
                                      <p:cBhvr additive="base">
                                        <p:cTn id="1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anim calcmode="lin" valueType="num">
                                      <p:cBhvr additive="base">
                                        <p:cTn id="145" dur="500" fill="hold"/>
                                        <p:tgtEl>
                                          <p:spTgt spid="28"/>
                                        </p:tgtEl>
                                        <p:attrNameLst>
                                          <p:attrName>ppt_x</p:attrName>
                                        </p:attrNameLst>
                                      </p:cBhvr>
                                      <p:tavLst>
                                        <p:tav tm="0">
                                          <p:val>
                                            <p:strVal val="#ppt_x"/>
                                          </p:val>
                                        </p:tav>
                                        <p:tav tm="100000">
                                          <p:val>
                                            <p:strVal val="#ppt_x"/>
                                          </p:val>
                                        </p:tav>
                                      </p:tavLst>
                                    </p:anim>
                                    <p:anim calcmode="lin" valueType="num">
                                      <p:cBhvr additive="base">
                                        <p:cTn id="14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43"/>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46"/>
                                        </p:tgtEl>
                                        <p:attrNameLst>
                                          <p:attrName>style.visibility</p:attrName>
                                        </p:attrNameLst>
                                      </p:cBhvr>
                                      <p:to>
                                        <p:strVal val="visible"/>
                                      </p:to>
                                    </p:set>
                                    <p:anim calcmode="lin" valueType="num">
                                      <p:cBhvr additive="base">
                                        <p:cTn id="155" dur="500" fill="hold"/>
                                        <p:tgtEl>
                                          <p:spTgt spid="46"/>
                                        </p:tgtEl>
                                        <p:attrNameLst>
                                          <p:attrName>ppt_x</p:attrName>
                                        </p:attrNameLst>
                                      </p:cBhvr>
                                      <p:tavLst>
                                        <p:tav tm="0">
                                          <p:val>
                                            <p:strVal val="#ppt_x"/>
                                          </p:val>
                                        </p:tav>
                                        <p:tav tm="100000">
                                          <p:val>
                                            <p:strVal val="#ppt_x"/>
                                          </p:val>
                                        </p:tav>
                                      </p:tavLst>
                                    </p:anim>
                                    <p:anim calcmode="lin" valueType="num">
                                      <p:cBhvr additive="base">
                                        <p:cTn id="15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54"/>
                                        </p:tgtEl>
                                        <p:attrNameLst>
                                          <p:attrName>style.visibility</p:attrName>
                                        </p:attrNameLst>
                                      </p:cBhvr>
                                      <p:to>
                                        <p:strVal val="visible"/>
                                      </p:to>
                                    </p:set>
                                    <p:anim calcmode="lin" valueType="num">
                                      <p:cBhvr additive="base">
                                        <p:cTn id="161" dur="500" fill="hold"/>
                                        <p:tgtEl>
                                          <p:spTgt spid="54"/>
                                        </p:tgtEl>
                                        <p:attrNameLst>
                                          <p:attrName>ppt_x</p:attrName>
                                        </p:attrNameLst>
                                      </p:cBhvr>
                                      <p:tavLst>
                                        <p:tav tm="0">
                                          <p:val>
                                            <p:strVal val="#ppt_x"/>
                                          </p:val>
                                        </p:tav>
                                        <p:tav tm="100000">
                                          <p:val>
                                            <p:strVal val="#ppt_x"/>
                                          </p:val>
                                        </p:tav>
                                      </p:tavLst>
                                    </p:anim>
                                    <p:anim calcmode="lin" valueType="num">
                                      <p:cBhvr additive="base">
                                        <p:cTn id="16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42"/>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45"/>
                                        </p:tgtEl>
                                        <p:attrNameLst>
                                          <p:attrName>style.visibility</p:attrName>
                                        </p:attrNameLst>
                                      </p:cBhvr>
                                      <p:to>
                                        <p:strVal val="visible"/>
                                      </p:to>
                                    </p:set>
                                    <p:anim calcmode="lin" valueType="num">
                                      <p:cBhvr additive="base">
                                        <p:cTn id="171" dur="500" fill="hold"/>
                                        <p:tgtEl>
                                          <p:spTgt spid="45"/>
                                        </p:tgtEl>
                                        <p:attrNameLst>
                                          <p:attrName>ppt_x</p:attrName>
                                        </p:attrNameLst>
                                      </p:cBhvr>
                                      <p:tavLst>
                                        <p:tav tm="0">
                                          <p:val>
                                            <p:strVal val="#ppt_x"/>
                                          </p:val>
                                        </p:tav>
                                        <p:tav tm="100000">
                                          <p:val>
                                            <p:strVal val="#ppt_x"/>
                                          </p:val>
                                        </p:tav>
                                      </p:tavLst>
                                    </p:anim>
                                    <p:anim calcmode="lin" valueType="num">
                                      <p:cBhvr additive="base">
                                        <p:cTn id="17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55"/>
                                        </p:tgtEl>
                                        <p:attrNameLst>
                                          <p:attrName>style.visibility</p:attrName>
                                        </p:attrNameLst>
                                      </p:cBhvr>
                                      <p:to>
                                        <p:strVal val="visible"/>
                                      </p:to>
                                    </p:set>
                                    <p:anim calcmode="lin" valueType="num">
                                      <p:cBhvr additive="base">
                                        <p:cTn id="177" dur="500" fill="hold"/>
                                        <p:tgtEl>
                                          <p:spTgt spid="55"/>
                                        </p:tgtEl>
                                        <p:attrNameLst>
                                          <p:attrName>ppt_x</p:attrName>
                                        </p:attrNameLst>
                                      </p:cBhvr>
                                      <p:tavLst>
                                        <p:tav tm="0">
                                          <p:val>
                                            <p:strVal val="#ppt_x"/>
                                          </p:val>
                                        </p:tav>
                                        <p:tav tm="100000">
                                          <p:val>
                                            <p:strVal val="#ppt_x"/>
                                          </p:val>
                                        </p:tav>
                                      </p:tavLst>
                                    </p:anim>
                                    <p:anim calcmode="lin" valueType="num">
                                      <p:cBhvr additive="base">
                                        <p:cTn id="17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41"/>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47"/>
                                        </p:tgtEl>
                                        <p:attrNameLst>
                                          <p:attrName>style.visibility</p:attrName>
                                        </p:attrNameLst>
                                      </p:cBhvr>
                                      <p:to>
                                        <p:strVal val="visible"/>
                                      </p:to>
                                    </p:set>
                                    <p:anim calcmode="lin" valueType="num">
                                      <p:cBhvr additive="base">
                                        <p:cTn id="187" dur="500" fill="hold"/>
                                        <p:tgtEl>
                                          <p:spTgt spid="47"/>
                                        </p:tgtEl>
                                        <p:attrNameLst>
                                          <p:attrName>ppt_x</p:attrName>
                                        </p:attrNameLst>
                                      </p:cBhvr>
                                      <p:tavLst>
                                        <p:tav tm="0">
                                          <p:val>
                                            <p:strVal val="#ppt_x"/>
                                          </p:val>
                                        </p:tav>
                                        <p:tav tm="100000">
                                          <p:val>
                                            <p:strVal val="#ppt_x"/>
                                          </p:val>
                                        </p:tav>
                                      </p:tavLst>
                                    </p:anim>
                                    <p:anim calcmode="lin" valueType="num">
                                      <p:cBhvr additive="base">
                                        <p:cTn id="18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56"/>
                                        </p:tgtEl>
                                        <p:attrNameLst>
                                          <p:attrName>style.visibility</p:attrName>
                                        </p:attrNameLst>
                                      </p:cBhvr>
                                      <p:to>
                                        <p:strVal val="visible"/>
                                      </p:to>
                                    </p:set>
                                    <p:anim calcmode="lin" valueType="num">
                                      <p:cBhvr additive="base">
                                        <p:cTn id="193" dur="500" fill="hold"/>
                                        <p:tgtEl>
                                          <p:spTgt spid="56"/>
                                        </p:tgtEl>
                                        <p:attrNameLst>
                                          <p:attrName>ppt_x</p:attrName>
                                        </p:attrNameLst>
                                      </p:cBhvr>
                                      <p:tavLst>
                                        <p:tav tm="0">
                                          <p:val>
                                            <p:strVal val="#ppt_x"/>
                                          </p:val>
                                        </p:tav>
                                        <p:tav tm="100000">
                                          <p:val>
                                            <p:strVal val="#ppt_x"/>
                                          </p:val>
                                        </p:tav>
                                      </p:tavLst>
                                    </p:anim>
                                    <p:anim calcmode="lin" valueType="num">
                                      <p:cBhvr additive="base">
                                        <p:cTn id="19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39"/>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52"/>
                                        </p:tgtEl>
                                        <p:attrNameLst>
                                          <p:attrName>style.visibility</p:attrName>
                                        </p:attrNameLst>
                                      </p:cBhvr>
                                      <p:to>
                                        <p:strVal val="visible"/>
                                      </p:to>
                                    </p:set>
                                    <p:anim calcmode="lin" valueType="num">
                                      <p:cBhvr additive="base">
                                        <p:cTn id="203" dur="500" fill="hold"/>
                                        <p:tgtEl>
                                          <p:spTgt spid="52"/>
                                        </p:tgtEl>
                                        <p:attrNameLst>
                                          <p:attrName>ppt_x</p:attrName>
                                        </p:attrNameLst>
                                      </p:cBhvr>
                                      <p:tavLst>
                                        <p:tav tm="0">
                                          <p:val>
                                            <p:strVal val="#ppt_x"/>
                                          </p:val>
                                        </p:tav>
                                        <p:tav tm="100000">
                                          <p:val>
                                            <p:strVal val="#ppt_x"/>
                                          </p:val>
                                        </p:tav>
                                      </p:tavLst>
                                    </p:anim>
                                    <p:anim calcmode="lin" valueType="num">
                                      <p:cBhvr additive="base">
                                        <p:cTn id="20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57"/>
                                        </p:tgtEl>
                                        <p:attrNameLst>
                                          <p:attrName>style.visibility</p:attrName>
                                        </p:attrNameLst>
                                      </p:cBhvr>
                                      <p:to>
                                        <p:strVal val="visible"/>
                                      </p:to>
                                    </p:set>
                                    <p:anim calcmode="lin" valueType="num">
                                      <p:cBhvr additive="base">
                                        <p:cTn id="209" dur="500" fill="hold"/>
                                        <p:tgtEl>
                                          <p:spTgt spid="57"/>
                                        </p:tgtEl>
                                        <p:attrNameLst>
                                          <p:attrName>ppt_x</p:attrName>
                                        </p:attrNameLst>
                                      </p:cBhvr>
                                      <p:tavLst>
                                        <p:tav tm="0">
                                          <p:val>
                                            <p:strVal val="#ppt_x"/>
                                          </p:val>
                                        </p:tav>
                                        <p:tav tm="100000">
                                          <p:val>
                                            <p:strVal val="#ppt_x"/>
                                          </p:val>
                                        </p:tav>
                                      </p:tavLst>
                                    </p:anim>
                                    <p:anim calcmode="lin" valueType="num">
                                      <p:cBhvr additive="base">
                                        <p:cTn id="21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58"/>
                                        </p:tgtEl>
                                        <p:attrNameLst>
                                          <p:attrName>style.visibility</p:attrName>
                                        </p:attrNameLst>
                                      </p:cBhvr>
                                      <p:to>
                                        <p:strVal val="visible"/>
                                      </p:to>
                                    </p:set>
                                    <p:anim calcmode="lin" valueType="num">
                                      <p:cBhvr additive="base">
                                        <p:cTn id="215" dur="500" fill="hold"/>
                                        <p:tgtEl>
                                          <p:spTgt spid="58"/>
                                        </p:tgtEl>
                                        <p:attrNameLst>
                                          <p:attrName>ppt_x</p:attrName>
                                        </p:attrNameLst>
                                      </p:cBhvr>
                                      <p:tavLst>
                                        <p:tav tm="0">
                                          <p:val>
                                            <p:strVal val="#ppt_x"/>
                                          </p:val>
                                        </p:tav>
                                        <p:tav tm="100000">
                                          <p:val>
                                            <p:strVal val="#ppt_x"/>
                                          </p:val>
                                        </p:tav>
                                      </p:tavLst>
                                    </p:anim>
                                    <p:anim calcmode="lin" valueType="num">
                                      <p:cBhvr additive="base">
                                        <p:cTn id="2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9" grpId="0" animBg="1"/>
      <p:bldP spid="10" grpId="0" animBg="1"/>
      <p:bldP spid="17" grpId="0" animBg="1"/>
      <p:bldP spid="18" grpId="0" animBg="1"/>
      <p:bldP spid="22" grpId="0" animBg="1"/>
      <p:bldP spid="23" grpId="0" animBg="1"/>
      <p:bldP spid="27" grpId="0" animBg="1"/>
      <p:bldP spid="28" grpId="0" animBg="1"/>
      <p:bldP spid="39" grpId="0" animBg="1"/>
      <p:bldP spid="39" grpId="1" animBg="1"/>
      <p:bldP spid="41" grpId="0" animBg="1"/>
      <p:bldP spid="41" grpId="1" animBg="1"/>
      <p:bldP spid="42" grpId="0" animBg="1"/>
      <p:bldP spid="42" grpId="1" animBg="1"/>
      <p:bldP spid="43" grpId="0" animBg="1"/>
      <p:bldP spid="43" grpId="1" animBg="1"/>
      <p:bldP spid="45" grpId="0" animBg="1"/>
      <p:bldP spid="46" grpId="0" animBg="1"/>
      <p:bldP spid="47" grpId="0" animBg="1"/>
      <p:bldP spid="54" grpId="0" animBg="1"/>
      <p:bldP spid="55" grpId="0" animBg="1"/>
      <p:bldP spid="56" grpId="0" animBg="1"/>
      <p:bldP spid="57" grpId="0" animBg="1"/>
      <p:bldP spid="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Phân tích thời gian thực hiện giải thuật</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9" name="Rectangle 8"/>
          <p:cNvSpPr/>
          <p:nvPr/>
        </p:nvSpPr>
        <p:spPr>
          <a:xfrm>
            <a:off x="210671" y="1257504"/>
            <a:ext cx="11949546" cy="14139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Với một bài toán, không phải chỉ có một giải thuật. Chọn một giải thuật để đưa tới kết quả nhanh là một đòi hỏi thực tế. Nhưng căn cứ vào đâu để có thể nói được giải thuật này nhanh hơn giải thuật kia? </a:t>
            </a:r>
          </a:p>
        </p:txBody>
      </p:sp>
      <p:sp>
        <p:nvSpPr>
          <p:cNvPr id="15" name="Rectangle 14"/>
          <p:cNvSpPr/>
          <p:nvPr/>
        </p:nvSpPr>
        <p:spPr>
          <a:xfrm>
            <a:off x="210671" y="2683453"/>
            <a:ext cx="11949546" cy="13901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Có thể thấy ngay: thời gian thực hiện một giải thuật (hay chương trình thể hiện giải thuật đó) phụ thuộc vào rất nhiều yếu tố. Một yếu tố cần chú ý trước tiên đó là kích thước của dữ liệu đưa vào.  </a:t>
            </a:r>
          </a:p>
        </p:txBody>
      </p:sp>
      <p:sp>
        <p:nvSpPr>
          <p:cNvPr id="13" name="Rectangle 12"/>
          <p:cNvSpPr/>
          <p:nvPr/>
        </p:nvSpPr>
        <p:spPr>
          <a:xfrm>
            <a:off x="206596" y="4080783"/>
            <a:ext cx="11949546" cy="11720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Chẳng hạn thời gian sắp xếp một dãy số phải chịu ảnh hưởng của số lượng các số thuộc dãy số đó. </a:t>
            </a:r>
          </a:p>
        </p:txBody>
      </p:sp>
      <p:sp>
        <p:nvSpPr>
          <p:cNvPr id="14" name="Rectangle 13"/>
          <p:cNvSpPr/>
          <p:nvPr/>
        </p:nvSpPr>
        <p:spPr>
          <a:xfrm>
            <a:off x="210671" y="5188640"/>
            <a:ext cx="11949546" cy="11882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Nếu gọi n là số lượng này (kích thước của dữ liệu vào) thì thời gian thực hiện T của một giải thuật phải được biểu diễn như một hàm của n: T(n).   </a:t>
            </a:r>
          </a:p>
        </p:txBody>
      </p:sp>
    </p:spTree>
    <p:extLst>
      <p:ext uri="{BB962C8B-B14F-4D97-AF65-F5344CB8AC3E}">
        <p14:creationId xmlns:p14="http://schemas.microsoft.com/office/powerpoint/2010/main" val="31599981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5"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Phân tích thời gian thực hiện giải thuật</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9" name="Rectangle 8"/>
          <p:cNvSpPr/>
          <p:nvPr/>
        </p:nvSpPr>
        <p:spPr>
          <a:xfrm>
            <a:off x="210671" y="1239575"/>
            <a:ext cx="11949546" cy="18817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Các kiểu lệnh và tốc độ xử lý của máy tính, ngôn ngữ viết chương trình và chương trình dịch ngôn ngữ ấy đều ảnh hưởng tới thời gian thực hiện, nhưng những yếu tố này không đồng đều với mọi loại máy trên đó cài đặt giải thuật, vì vậy không thể dựa vào chúng khi xác lập T(n). </a:t>
            </a:r>
          </a:p>
        </p:txBody>
      </p:sp>
      <p:sp>
        <p:nvSpPr>
          <p:cNvPr id="15" name="Rectangle 14"/>
          <p:cNvSpPr/>
          <p:nvPr/>
        </p:nvSpPr>
        <p:spPr>
          <a:xfrm>
            <a:off x="210671" y="3131682"/>
            <a:ext cx="11949546" cy="10295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Điều đó cũng có nghĩa là T(n) không thể được biểu diễn thành đơn vị thời gian bằng giây, bằng phút… được.  </a:t>
            </a:r>
          </a:p>
        </p:txBody>
      </p:sp>
      <p:sp>
        <p:nvSpPr>
          <p:cNvPr id="13" name="Rectangle 12"/>
          <p:cNvSpPr/>
          <p:nvPr/>
        </p:nvSpPr>
        <p:spPr>
          <a:xfrm>
            <a:off x="206596" y="4170428"/>
            <a:ext cx="11949546" cy="9117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ea typeface="Times New Roman" panose="02020603050405020304" pitchFamily="18" charset="0"/>
              </a:rPr>
              <a:t>Tuy nhiên, không phải vì thế mà </a:t>
            </a:r>
            <a:r>
              <a:rPr lang="en-US" sz="2800" smtClean="0">
                <a:solidFill>
                  <a:srgbClr val="0070C0"/>
                </a:solidFill>
                <a:latin typeface="Times New Roman" panose="02020603050405020304" pitchFamily="18" charset="0"/>
                <a:ea typeface="Times New Roman" panose="02020603050405020304" pitchFamily="18" charset="0"/>
              </a:rPr>
              <a:t>ta không </a:t>
            </a:r>
            <a:r>
              <a:rPr lang="en-US" sz="2800">
                <a:solidFill>
                  <a:srgbClr val="0070C0"/>
                </a:solidFill>
                <a:latin typeface="Times New Roman" panose="02020603050405020304" pitchFamily="18" charset="0"/>
                <a:ea typeface="Times New Roman" panose="02020603050405020304" pitchFamily="18" charset="0"/>
              </a:rPr>
              <a:t>thể so sánh được các giải thuật về mặt tốc </a:t>
            </a:r>
            <a:r>
              <a:rPr lang="en-US" sz="2800" smtClean="0">
                <a:solidFill>
                  <a:srgbClr val="0070C0"/>
                </a:solidFill>
                <a:latin typeface="Times New Roman" panose="02020603050405020304" pitchFamily="18" charset="0"/>
                <a:ea typeface="Times New Roman" panose="02020603050405020304" pitchFamily="18" charset="0"/>
              </a:rPr>
              <a:t>độ. Ví dụ:</a:t>
            </a:r>
            <a:endParaRPr lang="en-US" sz="2800">
              <a:solidFill>
                <a:srgbClr val="0070C0"/>
              </a:solidFill>
              <a:latin typeface="Times New Roman" panose="02020603050405020304" pitchFamily="18" charset="0"/>
              <a:ea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95" y="5082803"/>
            <a:ext cx="8300305" cy="1700674"/>
          </a:xfrm>
          <a:prstGeom prst="rect">
            <a:avLst/>
          </a:prstGeom>
        </p:spPr>
      </p:pic>
      <p:sp>
        <p:nvSpPr>
          <p:cNvPr id="10" name="Rectangle 9"/>
          <p:cNvSpPr/>
          <p:nvPr/>
        </p:nvSpPr>
        <p:spPr>
          <a:xfrm>
            <a:off x="8506900" y="4948518"/>
            <a:ext cx="3649242" cy="18887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3088" algn="just"/>
            <a:r>
              <a:rPr lang="en-US" sz="2800" smtClean="0">
                <a:solidFill>
                  <a:srgbClr val="0070C0"/>
                </a:solidFill>
                <a:latin typeface="Times New Roman" panose="02020603050405020304" pitchFamily="18" charset="0"/>
                <a:ea typeface="Times New Roman" panose="02020603050405020304" pitchFamily="18" charset="0"/>
              </a:rPr>
              <a:t>Nhận thấy, khi </a:t>
            </a:r>
            <a:r>
              <a:rPr lang="en-US" sz="2800">
                <a:solidFill>
                  <a:srgbClr val="0070C0"/>
                </a:solidFill>
                <a:latin typeface="Times New Roman" panose="02020603050405020304" pitchFamily="18" charset="0"/>
                <a:ea typeface="Times New Roman" panose="02020603050405020304" pitchFamily="18" charset="0"/>
              </a:rPr>
              <a:t>n </a:t>
            </a:r>
            <a:r>
              <a:rPr lang="en-US" sz="2800" smtClean="0">
                <a:solidFill>
                  <a:srgbClr val="0070C0"/>
                </a:solidFill>
                <a:latin typeface="Times New Roman" panose="02020603050405020304" pitchFamily="18" charset="0"/>
                <a:ea typeface="Times New Roman" panose="02020603050405020304" pitchFamily="18" charset="0"/>
              </a:rPr>
              <a:t>đủ </a:t>
            </a:r>
            <a:r>
              <a:rPr lang="en-US" sz="2800">
                <a:solidFill>
                  <a:srgbClr val="0070C0"/>
                </a:solidFill>
                <a:latin typeface="Times New Roman" panose="02020603050405020304" pitchFamily="18" charset="0"/>
                <a:ea typeface="Times New Roman" panose="02020603050405020304" pitchFamily="18" charset="0"/>
              </a:rPr>
              <a:t>lớn thì các hệ số </a:t>
            </a:r>
            <a:r>
              <a:rPr lang="en-US" sz="2800" smtClean="0">
                <a:solidFill>
                  <a:srgbClr val="0070C0"/>
                </a:solidFill>
                <a:latin typeface="Times New Roman" panose="02020603050405020304" pitchFamily="18" charset="0"/>
                <a:ea typeface="Times New Roman" panose="02020603050405020304" pitchFamily="18" charset="0"/>
              </a:rPr>
              <a:t>c và </a:t>
            </a:r>
            <a:r>
              <a:rPr lang="en-US" sz="2800">
                <a:solidFill>
                  <a:srgbClr val="0070C0"/>
                </a:solidFill>
                <a:latin typeface="Times New Roman" panose="02020603050405020304" pitchFamily="18" charset="0"/>
                <a:ea typeface="Times New Roman" panose="02020603050405020304" pitchFamily="18" charset="0"/>
              </a:rPr>
              <a:t>k không còn ý </a:t>
            </a:r>
            <a:r>
              <a:rPr lang="en-US" sz="2800" smtClean="0">
                <a:solidFill>
                  <a:srgbClr val="0070C0"/>
                </a:solidFill>
                <a:latin typeface="Times New Roman" panose="02020603050405020304" pitchFamily="18" charset="0"/>
                <a:ea typeface="Times New Roman" panose="02020603050405020304" pitchFamily="18" charset="0"/>
              </a:rPr>
              <a:t>nghĩa khi so sánh </a:t>
            </a:r>
            <a:r>
              <a:rPr lang="en-US" sz="2800">
                <a:solidFill>
                  <a:srgbClr val="0070C0"/>
                </a:solidFill>
                <a:latin typeface="Times New Roman" panose="02020603050405020304" pitchFamily="18" charset="0"/>
                <a:cs typeface="Times New Roman" panose="02020603050405020304" pitchFamily="18" charset="0"/>
              </a:rPr>
              <a:t>T</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(n) </a:t>
            </a:r>
            <a:r>
              <a:rPr lang="en-US" sz="2800" smtClean="0">
                <a:solidFill>
                  <a:srgbClr val="0070C0"/>
                </a:solidFill>
                <a:latin typeface="Times New Roman" panose="02020603050405020304" pitchFamily="18" charset="0"/>
                <a:cs typeface="Times New Roman" panose="02020603050405020304" pitchFamily="18" charset="0"/>
              </a:rPr>
              <a:t>và </a:t>
            </a:r>
            <a:r>
              <a:rPr lang="fr-FR" sz="2800">
                <a:solidFill>
                  <a:srgbClr val="0070C0"/>
                </a:solidFill>
                <a:latin typeface="Times New Roman" panose="02020603050405020304" pitchFamily="18" charset="0"/>
                <a:cs typeface="Times New Roman" panose="02020603050405020304" pitchFamily="18" charset="0"/>
              </a:rPr>
              <a:t>T</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(n</a:t>
            </a:r>
            <a:r>
              <a:rPr lang="fr-FR" sz="2800" smtClean="0">
                <a:solidFill>
                  <a:srgbClr val="0070C0"/>
                </a:solidFill>
                <a:latin typeface="Times New Roman" panose="02020603050405020304" pitchFamily="18" charset="0"/>
                <a:cs typeface="Times New Roman" panose="02020603050405020304" pitchFamily="18" charset="0"/>
              </a:rPr>
              <a:t>)</a:t>
            </a:r>
            <a:r>
              <a:rPr lang="en-US" sz="280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837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5" grpId="0" animBg="1"/>
      <p:bldP spid="13"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05280" y="616866"/>
            <a:ext cx="10586720"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a:t>
            </a:r>
            <a:r>
              <a:rPr lang="en-US" sz="3200" b="1" smtClean="0">
                <a:solidFill>
                  <a:srgbClr val="0070C0"/>
                </a:solidFill>
                <a:latin typeface="Times New Roman" panose="02020603050405020304" pitchFamily="18" charset="0"/>
                <a:ea typeface="Times New Roman" panose="02020603050405020304" pitchFamily="18" charset="0"/>
              </a:rPr>
              <a:t>. Phân tích thời gian thực hiện giải thuật</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9" name="Rectangle 8"/>
          <p:cNvSpPr/>
          <p:nvPr/>
        </p:nvSpPr>
        <p:spPr>
          <a:xfrm>
            <a:off x="1868102" y="1269409"/>
            <a:ext cx="10061076" cy="23077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Và như vậy thì nếu nói thời gian thực hiện giải thuật T(n) tỉ lệ với </a:t>
            </a:r>
            <a:r>
              <a:rPr lang="en-US" sz="3200">
                <a:solidFill>
                  <a:srgbClr val="0070C0"/>
                </a:solidFill>
                <a:latin typeface="Times New Roman" panose="02020603050405020304" pitchFamily="18" charset="0"/>
                <a:cs typeface="Times New Roman" panose="02020603050405020304" pitchFamily="18" charset="0"/>
              </a:rPr>
              <a:t>n</a:t>
            </a:r>
            <a:r>
              <a:rPr lang="en-US" sz="3200" baseline="30000">
                <a:solidFill>
                  <a:srgbClr val="0070C0"/>
                </a:solidFill>
                <a:latin typeface="Times New Roman" panose="02020603050405020304" pitchFamily="18" charset="0"/>
                <a:cs typeface="Times New Roman" panose="02020603050405020304" pitchFamily="18" charset="0"/>
              </a:rPr>
              <a:t>2</a:t>
            </a:r>
            <a:r>
              <a:rPr lang="en-US" sz="320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ea typeface="Times New Roman" panose="02020603050405020304" pitchFamily="18" charset="0"/>
              </a:rPr>
              <a:t>hay tỉ lệ với n cũng cho ta ý niệm về tốc độ thực hiện giải thuật đó khi n khá lớn (với n nhỏ thì việc xét T(n) không có ý nghĩa). </a:t>
            </a:r>
          </a:p>
        </p:txBody>
      </p:sp>
      <p:sp>
        <p:nvSpPr>
          <p:cNvPr id="15" name="Rectangle 14"/>
          <p:cNvSpPr/>
          <p:nvPr/>
        </p:nvSpPr>
        <p:spPr>
          <a:xfrm>
            <a:off x="1868101" y="3547349"/>
            <a:ext cx="10061077" cy="24769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ea typeface="Times New Roman" panose="02020603050405020304" pitchFamily="18" charset="0"/>
              </a:rPr>
              <a:t>Cách đánh giá thời gian thực hiện giải thuật độc lập với máy tính và các yếu tố liên quan tới máy như vậy sẽ dẫn tới khái niềm về “cấp độ lớn của thời gian thực hiện giải thuật” hay còn gọi là “</a:t>
            </a:r>
            <a:r>
              <a:rPr lang="en-US" sz="3200" i="1">
                <a:solidFill>
                  <a:srgbClr val="0070C0"/>
                </a:solidFill>
                <a:latin typeface="Times New Roman" panose="02020603050405020304" pitchFamily="18" charset="0"/>
                <a:ea typeface="Times New Roman" panose="02020603050405020304" pitchFamily="18" charset="0"/>
              </a:rPr>
              <a:t>độ phức tạp tính toán của giải thuật</a:t>
            </a:r>
            <a:r>
              <a:rPr lang="en-US" sz="3200">
                <a:solidFill>
                  <a:srgbClr val="0070C0"/>
                </a:solidFill>
                <a:latin typeface="Times New Roman" panose="02020603050405020304" pitchFamily="18" charset="0"/>
                <a:ea typeface="Times New Roman" panose="02020603050405020304" pitchFamily="18" charset="0"/>
              </a:rPr>
              <a:t>”.  </a:t>
            </a:r>
          </a:p>
        </p:txBody>
      </p:sp>
      <p:cxnSp>
        <p:nvCxnSpPr>
          <p:cNvPr id="5" name="Straight Connector 4"/>
          <p:cNvCxnSpPr/>
          <p:nvPr/>
        </p:nvCxnSpPr>
        <p:spPr>
          <a:xfrm>
            <a:off x="5913769" y="2377916"/>
            <a:ext cx="2047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60549" y="2370690"/>
            <a:ext cx="2047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4488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2.1. Độ phức tạp tính toán của giải </a:t>
            </a:r>
            <a:r>
              <a:rPr lang="en-US" sz="3200" b="1" smtClean="0">
                <a:solidFill>
                  <a:srgbClr val="0070C0"/>
                </a:solidFill>
                <a:latin typeface="Times New Roman" panose="02020603050405020304" pitchFamily="18" charset="0"/>
                <a:ea typeface="Times New Roman" panose="02020603050405020304" pitchFamily="18" charset="0"/>
              </a:rPr>
              <a:t>thuật</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9" name="Rectangle 8"/>
          <p:cNvSpPr/>
          <p:nvPr/>
        </p:nvSpPr>
        <p:spPr>
          <a:xfrm>
            <a:off x="2864224" y="1239575"/>
            <a:ext cx="8861612" cy="25793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Nếu thời gian thực hiện một giải thuật là T(n) = cn</a:t>
            </a:r>
            <a:r>
              <a:rPr lang="en-US" sz="3200" baseline="30000">
                <a:solidFill>
                  <a:srgbClr val="0070C0"/>
                </a:solidFill>
                <a:latin typeface="Times New Roman" panose="02020603050405020304" pitchFamily="18" charset="0"/>
                <a:cs typeface="Times New Roman" panose="02020603050405020304" pitchFamily="18" charset="0"/>
              </a:rPr>
              <a:t>2</a:t>
            </a:r>
            <a:r>
              <a:rPr lang="en-US" sz="3200">
                <a:solidFill>
                  <a:srgbClr val="0070C0"/>
                </a:solidFill>
                <a:latin typeface="Times New Roman" panose="02020603050405020304" pitchFamily="18" charset="0"/>
                <a:cs typeface="Times New Roman" panose="02020603050405020304" pitchFamily="18" charset="0"/>
              </a:rPr>
              <a:t> (với c là hằng số)  thì ta nói: độ phức tạp tính toán của giải thuật này có cấp là n</a:t>
            </a:r>
            <a:r>
              <a:rPr lang="en-US" sz="3200" baseline="30000">
                <a:solidFill>
                  <a:srgbClr val="0070C0"/>
                </a:solidFill>
                <a:latin typeface="Times New Roman" panose="02020603050405020304" pitchFamily="18" charset="0"/>
                <a:cs typeface="Times New Roman" panose="02020603050405020304" pitchFamily="18" charset="0"/>
              </a:rPr>
              <a:t>2</a:t>
            </a:r>
            <a:r>
              <a:rPr lang="en-US" sz="3200">
                <a:solidFill>
                  <a:srgbClr val="0070C0"/>
                </a:solidFill>
                <a:latin typeface="Times New Roman" panose="02020603050405020304" pitchFamily="18" charset="0"/>
                <a:cs typeface="Times New Roman" panose="02020603050405020304" pitchFamily="18" charset="0"/>
              </a:rPr>
              <a:t> (hay cấp độ lớn của thời gian thực hiện giải thuật là n</a:t>
            </a:r>
            <a:r>
              <a:rPr lang="en-US" sz="3200" baseline="30000">
                <a:solidFill>
                  <a:srgbClr val="0070C0"/>
                </a:solidFill>
                <a:latin typeface="Times New Roman" panose="02020603050405020304" pitchFamily="18" charset="0"/>
                <a:cs typeface="Times New Roman" panose="02020603050405020304" pitchFamily="18" charset="0"/>
              </a:rPr>
              <a:t>2</a:t>
            </a:r>
            <a:r>
              <a:rPr lang="en-US" sz="3200">
                <a:solidFill>
                  <a:srgbClr val="0070C0"/>
                </a:solidFill>
                <a:latin typeface="Times New Roman" panose="02020603050405020304" pitchFamily="18" charset="0"/>
                <a:cs typeface="Times New Roman" panose="02020603050405020304" pitchFamily="18" charset="0"/>
              </a:rPr>
              <a:t>) và ta ký </a:t>
            </a:r>
            <a:r>
              <a:rPr lang="en-US" sz="3200" smtClean="0">
                <a:solidFill>
                  <a:srgbClr val="0070C0"/>
                </a:solidFill>
                <a:latin typeface="Times New Roman" panose="02020603050405020304" pitchFamily="18" charset="0"/>
                <a:cs typeface="Times New Roman" panose="02020603050405020304" pitchFamily="18" charset="0"/>
              </a:rPr>
              <a:t>hiệu:</a:t>
            </a:r>
            <a:r>
              <a:rPr lang="en-US" sz="320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Rectangle 14"/>
          <p:cNvSpPr/>
          <p:nvPr/>
        </p:nvSpPr>
        <p:spPr>
          <a:xfrm>
            <a:off x="3294532" y="3840527"/>
            <a:ext cx="6907306" cy="5392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T(n) = O(n</a:t>
            </a:r>
            <a:r>
              <a:rPr lang="en-US" sz="3200" baseline="30000">
                <a:solidFill>
                  <a:srgbClr val="0070C0"/>
                </a:solidFill>
                <a:latin typeface="Times New Roman" panose="02020603050405020304" pitchFamily="18" charset="0"/>
                <a:cs typeface="Times New Roman" panose="02020603050405020304" pitchFamily="18" charset="0"/>
              </a:rPr>
              <a:t>2</a:t>
            </a:r>
            <a:r>
              <a:rPr lang="en-US" sz="3200">
                <a:solidFill>
                  <a:srgbClr val="0070C0"/>
                </a:solidFill>
                <a:latin typeface="Times New Roman" panose="02020603050405020304" pitchFamily="18" charset="0"/>
                <a:cs typeface="Times New Roman" panose="02020603050405020304" pitchFamily="18" charset="0"/>
              </a:rPr>
              <a:t>)  (ký hiệu chữ O lớn</a:t>
            </a:r>
            <a:r>
              <a:rPr lang="en-US" sz="3200" smtClean="0">
                <a:solidFill>
                  <a:srgbClr val="0070C0"/>
                </a:solidFill>
                <a:latin typeface="Times New Roman" panose="02020603050405020304" pitchFamily="18" charset="0"/>
                <a:cs typeface="Times New Roman" panose="02020603050405020304" pitchFamily="18" charset="0"/>
              </a:rPr>
              <a:t>)</a:t>
            </a:r>
            <a:r>
              <a:rPr lang="en-US" sz="320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5057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2.1. Độ phức tạp tính toán của giải </a:t>
            </a:r>
            <a:r>
              <a:rPr lang="en-US" sz="3200" b="1" smtClean="0">
                <a:solidFill>
                  <a:srgbClr val="0070C0"/>
                </a:solidFill>
                <a:latin typeface="Times New Roman" panose="02020603050405020304" pitchFamily="18" charset="0"/>
                <a:ea typeface="Times New Roman" panose="02020603050405020304" pitchFamily="18" charset="0"/>
              </a:rPr>
              <a:t>thuật</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0" name="Rectangle 9"/>
          <p:cNvSpPr/>
          <p:nvPr/>
        </p:nvSpPr>
        <p:spPr>
          <a:xfrm>
            <a:off x="609599" y="5386921"/>
            <a:ext cx="7551762" cy="7746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3088" algn="just"/>
            <a:r>
              <a:rPr lang="en-US" sz="3200" b="1" smtClean="0">
                <a:solidFill>
                  <a:srgbClr val="0070C0"/>
                </a:solidFill>
                <a:latin typeface="Times New Roman" panose="02020603050405020304" pitchFamily="18" charset="0"/>
                <a:ea typeface="Times New Roman" panose="02020603050405020304" pitchFamily="18" charset="0"/>
              </a:rPr>
              <a:t>Ví dụ: </a:t>
            </a:r>
            <a:r>
              <a:rPr lang="en-US" sz="3200" smtClean="0">
                <a:solidFill>
                  <a:srgbClr val="0070C0"/>
                </a:solidFill>
                <a:latin typeface="Times New Roman" panose="02020603050405020304" pitchFamily="18" charset="0"/>
                <a:ea typeface="Times New Roman" panose="02020603050405020304" pitchFamily="18" charset="0"/>
              </a:rPr>
              <a:t>Tính O lớn cho hàm f(n) =</a:t>
            </a:r>
            <a:r>
              <a:rPr lang="en-US" sz="3200" smtClean="0">
                <a:solidFill>
                  <a:srgbClr val="0070C0"/>
                </a:solidFill>
                <a:latin typeface="Times New Roman" panose="02020603050405020304" pitchFamily="18" charset="0"/>
                <a:cs typeface="Times New Roman" panose="02020603050405020304" pitchFamily="18" charset="0"/>
              </a:rPr>
              <a:t> 3n</a:t>
            </a:r>
            <a:r>
              <a:rPr lang="en-US" sz="3200" baseline="30000" smtClean="0">
                <a:solidFill>
                  <a:srgbClr val="0070C0"/>
                </a:solidFill>
                <a:latin typeface="Times New Roman" panose="02020603050405020304" pitchFamily="18" charset="0"/>
                <a:cs typeface="Times New Roman" panose="02020603050405020304" pitchFamily="18" charset="0"/>
              </a:rPr>
              <a:t>2</a:t>
            </a:r>
            <a:r>
              <a:rPr lang="en-US" sz="3200" smtClean="0">
                <a:solidFill>
                  <a:srgbClr val="0070C0"/>
                </a:solidFill>
                <a:latin typeface="Times New Roman" panose="02020603050405020304" pitchFamily="18" charset="0"/>
                <a:cs typeface="Times New Roman" panose="02020603050405020304" pitchFamily="18" charset="0"/>
              </a:rPr>
              <a:t> +1</a:t>
            </a:r>
            <a:r>
              <a:rPr lang="en-US" sz="3200" smtClean="0">
                <a:solidFill>
                  <a:srgbClr val="0070C0"/>
                </a:solidFill>
                <a:latin typeface="Times New Roman" panose="02020603050405020304" pitchFamily="18" charset="0"/>
                <a:ea typeface="Times New Roman" panose="02020603050405020304" pitchFamily="18" charset="0"/>
              </a:rPr>
              <a:t> </a:t>
            </a:r>
            <a:endParaRPr lang="en-US" sz="32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Rectangle 13"/>
          <p:cNvSpPr/>
          <p:nvPr/>
        </p:nvSpPr>
        <p:spPr>
          <a:xfrm>
            <a:off x="609600" y="1255059"/>
            <a:ext cx="11403103" cy="6405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Một cách tổng quát có thể định nghĩa:  </a:t>
            </a:r>
          </a:p>
        </p:txBody>
      </p:sp>
      <p:sp>
        <p:nvSpPr>
          <p:cNvPr id="13" name="Rectangle 12"/>
          <p:cNvSpPr/>
          <p:nvPr/>
        </p:nvSpPr>
        <p:spPr>
          <a:xfrm>
            <a:off x="609601" y="1842356"/>
            <a:ext cx="11403103" cy="7170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Một hàm f(n) được xác định là O(g(n</a:t>
            </a:r>
            <a:r>
              <a:rPr lang="en-US" sz="3200" smtClean="0">
                <a:solidFill>
                  <a:srgbClr val="0070C0"/>
                </a:solidFill>
                <a:latin typeface="Times New Roman" panose="02020603050405020304" pitchFamily="18" charset="0"/>
                <a:cs typeface="Times New Roman" panose="02020603050405020304" pitchFamily="18" charset="0"/>
              </a:rPr>
              <a:t>))</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609601" y="3146976"/>
            <a:ext cx="11403106" cy="6400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và được gọi là có cấp g(n) nếu tồn tại các hằng số c và n</a:t>
            </a:r>
            <a:r>
              <a:rPr lang="en-US" sz="3200" baseline="-25000">
                <a:solidFill>
                  <a:srgbClr val="0070C0"/>
                </a:solidFill>
                <a:latin typeface="Times New Roman" panose="02020603050405020304" pitchFamily="18" charset="0"/>
                <a:cs typeface="Times New Roman" panose="02020603050405020304" pitchFamily="18" charset="0"/>
              </a:rPr>
              <a:t>o</a:t>
            </a:r>
            <a:r>
              <a:rPr lang="en-US" sz="3200">
                <a:solidFill>
                  <a:srgbClr val="0070C0"/>
                </a:solidFill>
                <a:latin typeface="Times New Roman" panose="02020603050405020304" pitchFamily="18" charset="0"/>
                <a:cs typeface="Times New Roman" panose="02020603050405020304" pitchFamily="18" charset="0"/>
              </a:rPr>
              <a:t> sao cho</a:t>
            </a:r>
            <a:r>
              <a:rPr lang="en-US" sz="3200" smtClean="0">
                <a:solidFill>
                  <a:srgbClr val="0070C0"/>
                </a:solidFill>
                <a:latin typeface="Times New Roman" panose="02020603050405020304" pitchFamily="18" charset="0"/>
                <a:cs typeface="Times New Roman" panose="02020603050405020304" pitchFamily="18" charset="0"/>
              </a:rPr>
              <a:t>:</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09602" y="3692627"/>
            <a:ext cx="11403104" cy="7058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487488" algn="just"/>
            <a:r>
              <a:rPr lang="en-US" sz="3200">
                <a:solidFill>
                  <a:srgbClr val="0070C0"/>
                </a:solidFill>
                <a:latin typeface="Times New Roman" panose="02020603050405020304" pitchFamily="18" charset="0"/>
                <a:cs typeface="Times New Roman" panose="02020603050405020304" pitchFamily="18" charset="0"/>
              </a:rPr>
              <a:t>f(n) ≤ </a:t>
            </a:r>
            <a:r>
              <a:rPr lang="en-US" sz="3200">
                <a:solidFill>
                  <a:srgbClr val="FF0000"/>
                </a:solidFill>
                <a:latin typeface="Times New Roman" panose="02020603050405020304" pitchFamily="18" charset="0"/>
                <a:cs typeface="Times New Roman" panose="02020603050405020304" pitchFamily="18" charset="0"/>
              </a:rPr>
              <a:t>cg(n) </a:t>
            </a:r>
            <a:r>
              <a:rPr lang="en-US" sz="3200">
                <a:solidFill>
                  <a:srgbClr val="0070C0"/>
                </a:solidFill>
                <a:latin typeface="Times New Roman" panose="02020603050405020304" pitchFamily="18" charset="0"/>
                <a:cs typeface="Times New Roman" panose="02020603050405020304" pitchFamily="18" charset="0"/>
              </a:rPr>
              <a:t>khi n ≥ </a:t>
            </a:r>
            <a:r>
              <a:rPr lang="en-US" sz="3200" smtClean="0">
                <a:solidFill>
                  <a:srgbClr val="0070C0"/>
                </a:solidFill>
                <a:latin typeface="Times New Roman" panose="02020603050405020304" pitchFamily="18" charset="0"/>
                <a:cs typeface="Times New Roman" panose="02020603050405020304" pitchFamily="18" charset="0"/>
              </a:rPr>
              <a:t>n</a:t>
            </a:r>
            <a:r>
              <a:rPr lang="en-US" sz="3200" baseline="-25000" smtClean="0">
                <a:solidFill>
                  <a:srgbClr val="0070C0"/>
                </a:solidFill>
                <a:latin typeface="Times New Roman" panose="02020603050405020304" pitchFamily="18" charset="0"/>
                <a:cs typeface="Times New Roman" panose="02020603050405020304" pitchFamily="18" charset="0"/>
              </a:rPr>
              <a:t>o</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09601" y="4324499"/>
            <a:ext cx="11403103" cy="11382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466725" indent="-9525" algn="just"/>
            <a:r>
              <a:rPr lang="en-US" sz="3200">
                <a:solidFill>
                  <a:srgbClr val="0070C0"/>
                </a:solidFill>
                <a:latin typeface="Times New Roman" panose="02020603050405020304" pitchFamily="18" charset="0"/>
                <a:cs typeface="Times New Roman" panose="02020603050405020304" pitchFamily="18" charset="0"/>
              </a:rPr>
              <a:t>nghĩa là f(n) bị chặn trên bởi một hằng số </a:t>
            </a:r>
            <a:r>
              <a:rPr lang="en-US" sz="3200" smtClean="0">
                <a:solidFill>
                  <a:srgbClr val="0070C0"/>
                </a:solidFill>
                <a:latin typeface="Times New Roman" panose="02020603050405020304" pitchFamily="18" charset="0"/>
                <a:cs typeface="Times New Roman" panose="02020603050405020304" pitchFamily="18" charset="0"/>
              </a:rPr>
              <a:t>c nhân </a:t>
            </a:r>
            <a:r>
              <a:rPr lang="en-US" sz="3200">
                <a:solidFill>
                  <a:srgbClr val="0070C0"/>
                </a:solidFill>
                <a:latin typeface="Times New Roman" panose="02020603050405020304" pitchFamily="18" charset="0"/>
                <a:cs typeface="Times New Roman" panose="02020603050405020304" pitchFamily="18" charset="0"/>
              </a:rPr>
              <a:t>với </a:t>
            </a:r>
            <a:r>
              <a:rPr lang="en-US" sz="3200">
                <a:solidFill>
                  <a:srgbClr val="FF0000"/>
                </a:solidFill>
                <a:latin typeface="Times New Roman" panose="02020603050405020304" pitchFamily="18" charset="0"/>
                <a:cs typeface="Times New Roman" panose="02020603050405020304" pitchFamily="18" charset="0"/>
              </a:rPr>
              <a:t>g(n)</a:t>
            </a:r>
            <a:r>
              <a:rPr lang="en-US" sz="3200">
                <a:solidFill>
                  <a:srgbClr val="0070C0"/>
                </a:solidFill>
                <a:latin typeface="Times New Roman" panose="02020603050405020304" pitchFamily="18" charset="0"/>
                <a:cs typeface="Times New Roman" panose="02020603050405020304" pitchFamily="18" charset="0"/>
              </a:rPr>
              <a:t>, với mọi giá trị của n từ một thời điểm </a:t>
            </a:r>
            <a:r>
              <a:rPr lang="en-US" sz="3200" smtClean="0">
                <a:solidFill>
                  <a:srgbClr val="0070C0"/>
                </a:solidFill>
                <a:latin typeface="Times New Roman" panose="02020603050405020304" pitchFamily="18" charset="0"/>
                <a:cs typeface="Times New Roman" panose="02020603050405020304" pitchFamily="18" charset="0"/>
              </a:rPr>
              <a:t>n</a:t>
            </a:r>
            <a:r>
              <a:rPr lang="en-US" sz="3200" baseline="-25000" smtClean="0">
                <a:solidFill>
                  <a:srgbClr val="0070C0"/>
                </a:solidFill>
                <a:latin typeface="Times New Roman" panose="02020603050405020304" pitchFamily="18" charset="0"/>
                <a:cs typeface="Times New Roman" panose="02020603050405020304" pitchFamily="18" charset="0"/>
              </a:rPr>
              <a:t>o</a:t>
            </a:r>
            <a:r>
              <a:rPr lang="en-US" sz="3200" smtClean="0">
                <a:solidFill>
                  <a:srgbClr val="0070C0"/>
                </a:solidFill>
                <a:latin typeface="Times New Roman" panose="02020603050405020304" pitchFamily="18" charset="0"/>
                <a:cs typeface="Times New Roman" panose="02020603050405020304" pitchFamily="18" charset="0"/>
              </a:rPr>
              <a:t> nào </a:t>
            </a:r>
            <a:r>
              <a:rPr lang="en-US" sz="3200">
                <a:solidFill>
                  <a:srgbClr val="0070C0"/>
                </a:solidFill>
                <a:latin typeface="Times New Roman" panose="02020603050405020304" pitchFamily="18" charset="0"/>
                <a:cs typeface="Times New Roman" panose="02020603050405020304" pitchFamily="18" charset="0"/>
              </a:rPr>
              <a:t>đó. </a:t>
            </a:r>
          </a:p>
        </p:txBody>
      </p:sp>
      <p:sp>
        <p:nvSpPr>
          <p:cNvPr id="19" name="Rectangle 18"/>
          <p:cNvSpPr/>
          <p:nvPr/>
        </p:nvSpPr>
        <p:spPr>
          <a:xfrm>
            <a:off x="609601" y="2469832"/>
            <a:ext cx="11403103" cy="7170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487488" algn="just"/>
            <a:r>
              <a:rPr lang="en-US" sz="3200" smtClean="0">
                <a:solidFill>
                  <a:srgbClr val="0070C0"/>
                </a:solidFill>
                <a:latin typeface="Times New Roman" panose="02020603050405020304" pitchFamily="18" charset="0"/>
                <a:cs typeface="Times New Roman" panose="02020603050405020304" pitchFamily="18" charset="0"/>
              </a:rPr>
              <a:t>f(n</a:t>
            </a:r>
            <a:r>
              <a:rPr lang="en-US" sz="3200">
                <a:solidFill>
                  <a:srgbClr val="0070C0"/>
                </a:solidFill>
                <a:latin typeface="Times New Roman" panose="02020603050405020304" pitchFamily="18" charset="0"/>
                <a:cs typeface="Times New Roman" panose="02020603050405020304" pitchFamily="18" charset="0"/>
              </a:rPr>
              <a:t>) = </a:t>
            </a:r>
            <a:r>
              <a:rPr lang="en-US" sz="3200" smtClean="0">
                <a:solidFill>
                  <a:srgbClr val="0070C0"/>
                </a:solidFill>
                <a:latin typeface="Times New Roman" panose="02020603050405020304" pitchFamily="18" charset="0"/>
                <a:cs typeface="Times New Roman" panose="02020603050405020304" pitchFamily="18" charset="0"/>
              </a:rPr>
              <a:t>O(g(n</a:t>
            </a:r>
            <a:r>
              <a:rPr lang="en-US" sz="3200">
                <a:solidFill>
                  <a:srgbClr val="0070C0"/>
                </a:solidFill>
                <a:latin typeface="Times New Roman" panose="02020603050405020304" pitchFamily="18" charset="0"/>
                <a:cs typeface="Times New Roman" panose="02020603050405020304" pitchFamily="18" charset="0"/>
              </a:rPr>
              <a:t>)) </a:t>
            </a:r>
          </a:p>
        </p:txBody>
      </p:sp>
      <p:sp>
        <p:nvSpPr>
          <p:cNvPr id="15" name="Rectangle 14"/>
          <p:cNvSpPr/>
          <p:nvPr/>
        </p:nvSpPr>
        <p:spPr>
          <a:xfrm>
            <a:off x="7915699" y="5386921"/>
            <a:ext cx="4097004" cy="7746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3200">
                <a:solidFill>
                  <a:srgbClr val="0070C0"/>
                </a:solidFill>
                <a:latin typeface="Times New Roman" panose="02020603050405020304" pitchFamily="18" charset="0"/>
                <a:cs typeface="Times New Roman" panose="02020603050405020304" pitchFamily="18" charset="0"/>
              </a:rPr>
              <a:t>≤</a:t>
            </a:r>
            <a:r>
              <a:rPr lang="en-US" sz="3200" smtClean="0">
                <a:solidFill>
                  <a:srgbClr val="0070C0"/>
                </a:solidFill>
                <a:latin typeface="Times New Roman" panose="02020603050405020304" pitchFamily="18" charset="0"/>
                <a:ea typeface="Times New Roman" panose="02020603050405020304" pitchFamily="18" charset="0"/>
              </a:rPr>
              <a:t> 4</a:t>
            </a:r>
            <a:r>
              <a:rPr lang="en-US" sz="3200" smtClean="0">
                <a:solidFill>
                  <a:srgbClr val="0070C0"/>
                </a:solidFill>
                <a:latin typeface="Times New Roman" panose="02020603050405020304" pitchFamily="18" charset="0"/>
                <a:cs typeface="Times New Roman" panose="02020603050405020304" pitchFamily="18" charset="0"/>
              </a:rPr>
              <a:t>n</a:t>
            </a:r>
            <a:r>
              <a:rPr lang="en-US" sz="3200" baseline="30000" smtClean="0">
                <a:solidFill>
                  <a:srgbClr val="0070C0"/>
                </a:solidFill>
                <a:latin typeface="Times New Roman" panose="02020603050405020304" pitchFamily="18" charset="0"/>
                <a:cs typeface="Times New Roman" panose="02020603050405020304" pitchFamily="18" charset="0"/>
              </a:rPr>
              <a:t>2</a:t>
            </a:r>
            <a:r>
              <a:rPr lang="en-US" sz="3200">
                <a:solidFill>
                  <a:srgbClr val="0070C0"/>
                </a:solidFill>
                <a:latin typeface="Times New Roman" panose="02020603050405020304" pitchFamily="18" charset="0"/>
              </a:rPr>
              <a:t> </a:t>
            </a:r>
            <a:r>
              <a:rPr lang="en-US" sz="3200" smtClean="0">
                <a:solidFill>
                  <a:srgbClr val="0070C0"/>
                </a:solidFill>
                <a:latin typeface="Times New Roman" panose="02020603050405020304" pitchFamily="18" charset="0"/>
              </a:rPr>
              <a:t>khi n </a:t>
            </a:r>
            <a:r>
              <a:rPr lang="en-US" sz="3200" smtClean="0">
                <a:solidFill>
                  <a:srgbClr val="0070C0"/>
                </a:solidFill>
                <a:latin typeface="Times New Roman" panose="02020603050405020304" pitchFamily="18" charset="0"/>
                <a:cs typeface="Times New Roman" panose="02020603050405020304" pitchFamily="18" charset="0"/>
              </a:rPr>
              <a:t>≥ 1</a:t>
            </a:r>
            <a:endParaRPr lang="en-US" sz="32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 name="Rectangle 22"/>
          <p:cNvSpPr/>
          <p:nvPr/>
        </p:nvSpPr>
        <p:spPr>
          <a:xfrm>
            <a:off x="609598" y="6048840"/>
            <a:ext cx="11403105" cy="7746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3889375" algn="just"/>
            <a:r>
              <a:rPr lang="en-US" sz="3200">
                <a:solidFill>
                  <a:srgbClr val="0070C0"/>
                </a:solidFill>
                <a:latin typeface="Times New Roman" panose="02020603050405020304" pitchFamily="18" charset="0"/>
                <a:ea typeface="Times New Roman" panose="02020603050405020304" pitchFamily="18" charset="0"/>
              </a:rPr>
              <a:t>Do vậy f(n) = O(</a:t>
            </a:r>
            <a:r>
              <a:rPr lang="en-US" sz="3200">
                <a:solidFill>
                  <a:srgbClr val="0070C0"/>
                </a:solidFill>
                <a:latin typeface="Times New Roman" panose="02020603050405020304" pitchFamily="18" charset="0"/>
                <a:cs typeface="Times New Roman" panose="02020603050405020304" pitchFamily="18" charset="0"/>
              </a:rPr>
              <a:t>n</a:t>
            </a:r>
            <a:r>
              <a:rPr lang="en-US" sz="3200" baseline="30000">
                <a:solidFill>
                  <a:srgbClr val="0070C0"/>
                </a:solidFill>
                <a:latin typeface="Times New Roman" panose="02020603050405020304" pitchFamily="18" charset="0"/>
                <a:cs typeface="Times New Roman" panose="02020603050405020304" pitchFamily="18" charset="0"/>
              </a:rPr>
              <a:t>2</a:t>
            </a:r>
            <a:r>
              <a:rPr lang="en-US" sz="3200" smtClean="0">
                <a:solidFill>
                  <a:srgbClr val="0070C0"/>
                </a:solidFill>
                <a:latin typeface="Times New Roman" panose="02020603050405020304" pitchFamily="18" charset="0"/>
                <a:ea typeface="Times New Roman" panose="02020603050405020304" pitchFamily="18" charset="0"/>
              </a:rPr>
              <a:t>)</a:t>
            </a:r>
            <a:endParaRPr lang="en-US" sz="32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4" name="Freeform 23"/>
          <p:cNvSpPr/>
          <p:nvPr/>
        </p:nvSpPr>
        <p:spPr>
          <a:xfrm>
            <a:off x="3330054" y="4217158"/>
            <a:ext cx="5036024" cy="1473958"/>
          </a:xfrm>
          <a:custGeom>
            <a:avLst/>
            <a:gdLst>
              <a:gd name="connsiteX0" fmla="*/ 0 w 5036024"/>
              <a:gd name="connsiteY0" fmla="*/ 0 h 1473958"/>
              <a:gd name="connsiteX1" fmla="*/ 1255594 w 5036024"/>
              <a:gd name="connsiteY1" fmla="*/ 682388 h 1473958"/>
              <a:gd name="connsiteX2" fmla="*/ 5036024 w 5036024"/>
              <a:gd name="connsiteY2" fmla="*/ 1473958 h 1473958"/>
            </a:gdLst>
            <a:ahLst/>
            <a:cxnLst>
              <a:cxn ang="0">
                <a:pos x="connsiteX0" y="connsiteY0"/>
              </a:cxn>
              <a:cxn ang="0">
                <a:pos x="connsiteX1" y="connsiteY1"/>
              </a:cxn>
              <a:cxn ang="0">
                <a:pos x="connsiteX2" y="connsiteY2"/>
              </a:cxn>
            </a:cxnLst>
            <a:rect l="l" t="t" r="r" b="b"/>
            <a:pathLst>
              <a:path w="5036024" h="1473958">
                <a:moveTo>
                  <a:pt x="0" y="0"/>
                </a:moveTo>
                <a:cubicBezTo>
                  <a:pt x="208128" y="218364"/>
                  <a:pt x="416257" y="436728"/>
                  <a:pt x="1255594" y="682388"/>
                </a:cubicBezTo>
                <a:cubicBezTo>
                  <a:pt x="2094931" y="928048"/>
                  <a:pt x="3565477" y="1201003"/>
                  <a:pt x="5036024" y="1473958"/>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5540991" y="4222015"/>
            <a:ext cx="4708478" cy="1455453"/>
          </a:xfrm>
          <a:custGeom>
            <a:avLst/>
            <a:gdLst>
              <a:gd name="connsiteX0" fmla="*/ 0 w 5036024"/>
              <a:gd name="connsiteY0" fmla="*/ 0 h 1473958"/>
              <a:gd name="connsiteX1" fmla="*/ 1255594 w 5036024"/>
              <a:gd name="connsiteY1" fmla="*/ 682388 h 1473958"/>
              <a:gd name="connsiteX2" fmla="*/ 5036024 w 5036024"/>
              <a:gd name="connsiteY2" fmla="*/ 1473958 h 1473958"/>
            </a:gdLst>
            <a:ahLst/>
            <a:cxnLst>
              <a:cxn ang="0">
                <a:pos x="connsiteX0" y="connsiteY0"/>
              </a:cxn>
              <a:cxn ang="0">
                <a:pos x="connsiteX1" y="connsiteY1"/>
              </a:cxn>
              <a:cxn ang="0">
                <a:pos x="connsiteX2" y="connsiteY2"/>
              </a:cxn>
            </a:cxnLst>
            <a:rect l="l" t="t" r="r" b="b"/>
            <a:pathLst>
              <a:path w="5036024" h="1473958">
                <a:moveTo>
                  <a:pt x="0" y="0"/>
                </a:moveTo>
                <a:cubicBezTo>
                  <a:pt x="208128" y="218364"/>
                  <a:pt x="416257" y="436728"/>
                  <a:pt x="1255594" y="682388"/>
                </a:cubicBezTo>
                <a:cubicBezTo>
                  <a:pt x="2094931" y="928048"/>
                  <a:pt x="3565477" y="1201003"/>
                  <a:pt x="5036024" y="1473958"/>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Screen Clipping"/>
          <p:cNvPicPr>
            <a:picLocks noChangeAspect="1"/>
          </p:cNvPicPr>
          <p:nvPr/>
        </p:nvPicPr>
        <p:blipFill rotWithShape="1">
          <a:blip r:embed="rId2">
            <a:extLst>
              <a:ext uri="{28A0092B-C50C-407E-A947-70E740481C1C}">
                <a14:useLocalDpi xmlns:a14="http://schemas.microsoft.com/office/drawing/2010/main" val="0"/>
              </a:ext>
            </a:extLst>
          </a:blip>
          <a:srcRect t="-49"/>
          <a:stretch/>
        </p:blipFill>
        <p:spPr>
          <a:xfrm>
            <a:off x="8894619" y="0"/>
            <a:ext cx="3130678" cy="3203097"/>
          </a:xfrm>
          <a:prstGeom prst="rect">
            <a:avLst/>
          </a:prstGeom>
        </p:spPr>
      </p:pic>
    </p:spTree>
    <p:extLst>
      <p:ext uri="{BB962C8B-B14F-4D97-AF65-F5344CB8AC3E}">
        <p14:creationId xmlns:p14="http://schemas.microsoft.com/office/powerpoint/2010/main" val="3338571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P spid="14" grpId="0" animBg="1"/>
      <p:bldP spid="13" grpId="0" animBg="1"/>
      <p:bldP spid="16" grpId="0" animBg="1"/>
      <p:bldP spid="17" grpId="0" animBg="1"/>
      <p:bldP spid="18" grpId="0" animBg="1"/>
      <p:bldP spid="19" grpId="0" animBg="1"/>
      <p:bldP spid="15" grpId="0" animBg="1"/>
      <p:bldP spid="23" grpId="0" animBg="1"/>
      <p:bldP spid="24"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2.1. Độ phức tạp tính toán của giải </a:t>
            </a:r>
            <a:r>
              <a:rPr lang="en-US" sz="3200" b="1" smtClean="0">
                <a:solidFill>
                  <a:srgbClr val="0070C0"/>
                </a:solidFill>
                <a:latin typeface="Times New Roman" panose="02020603050405020304" pitchFamily="18" charset="0"/>
                <a:ea typeface="Times New Roman" panose="02020603050405020304" pitchFamily="18" charset="0"/>
              </a:rPr>
              <a:t>thuật</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198732" y="17859"/>
            <a:ext cx="4760938" cy="32518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Thông thường ta chọn </a:t>
            </a:r>
            <a:r>
              <a:rPr lang="en-US" sz="3200" smtClean="0">
                <a:solidFill>
                  <a:srgbClr val="0070C0"/>
                </a:solidFill>
                <a:latin typeface="Times New Roman" panose="02020603050405020304" pitchFamily="18" charset="0"/>
                <a:cs typeface="Times New Roman" panose="02020603050405020304" pitchFamily="18" charset="0"/>
              </a:rPr>
              <a:t>g(n</a:t>
            </a:r>
            <a:r>
              <a:rPr lang="en-US" sz="3200">
                <a:solidFill>
                  <a:srgbClr val="0070C0"/>
                </a:solidFill>
                <a:latin typeface="Times New Roman" panose="02020603050405020304" pitchFamily="18" charset="0"/>
                <a:cs typeface="Times New Roman" panose="02020603050405020304" pitchFamily="18" charset="0"/>
              </a:rPr>
              <a:t>) là các hàm đơn giản để biểu diễn độ phức tạp tính toán của giải thuật như: log</a:t>
            </a:r>
            <a:r>
              <a:rPr lang="en-US" sz="3200" baseline="-25000">
                <a:solidFill>
                  <a:srgbClr val="0070C0"/>
                </a:solidFill>
                <a:latin typeface="Times New Roman" panose="02020603050405020304" pitchFamily="18" charset="0"/>
                <a:cs typeface="Times New Roman" panose="02020603050405020304" pitchFamily="18" charset="0"/>
              </a:rPr>
              <a:t>2</a:t>
            </a:r>
            <a:r>
              <a:rPr lang="en-US" sz="3200">
                <a:solidFill>
                  <a:srgbClr val="0070C0"/>
                </a:solidFill>
                <a:latin typeface="Times New Roman" panose="02020603050405020304" pitchFamily="18" charset="0"/>
                <a:cs typeface="Times New Roman" panose="02020603050405020304" pitchFamily="18" charset="0"/>
              </a:rPr>
              <a:t>n, n, nlog</a:t>
            </a:r>
            <a:r>
              <a:rPr lang="en-US" sz="3200" baseline="-25000">
                <a:solidFill>
                  <a:srgbClr val="0070C0"/>
                </a:solidFill>
                <a:latin typeface="Times New Roman" panose="02020603050405020304" pitchFamily="18" charset="0"/>
                <a:cs typeface="Times New Roman" panose="02020603050405020304" pitchFamily="18" charset="0"/>
              </a:rPr>
              <a:t>2</a:t>
            </a:r>
            <a:r>
              <a:rPr lang="en-US" sz="3200">
                <a:solidFill>
                  <a:srgbClr val="0070C0"/>
                </a:solidFill>
                <a:latin typeface="Times New Roman" panose="02020603050405020304" pitchFamily="18" charset="0"/>
                <a:cs typeface="Times New Roman" panose="02020603050405020304" pitchFamily="18" charset="0"/>
              </a:rPr>
              <a:t>n, </a:t>
            </a:r>
            <a:r>
              <a:rPr lang="en-US" sz="3200" smtClean="0">
                <a:solidFill>
                  <a:srgbClr val="0070C0"/>
                </a:solidFill>
                <a:latin typeface="Times New Roman" panose="02020603050405020304" pitchFamily="18" charset="0"/>
                <a:cs typeface="Times New Roman" panose="02020603050405020304" pitchFamily="18" charset="0"/>
              </a:rPr>
              <a:t>n</a:t>
            </a:r>
            <a:r>
              <a:rPr lang="en-US" sz="3200" baseline="30000" smtClean="0">
                <a:solidFill>
                  <a:srgbClr val="0070C0"/>
                </a:solidFill>
                <a:latin typeface="Times New Roman" panose="02020603050405020304" pitchFamily="18" charset="0"/>
                <a:cs typeface="Times New Roman" panose="02020603050405020304" pitchFamily="18" charset="0"/>
              </a:rPr>
              <a:t>2</a:t>
            </a:r>
            <a:r>
              <a:rPr lang="en-US" sz="3200" smtClean="0">
                <a:solidFill>
                  <a:srgbClr val="0070C0"/>
                </a:solidFill>
                <a:latin typeface="Times New Roman" panose="02020603050405020304" pitchFamily="18" charset="0"/>
                <a:cs typeface="Times New Roman" panose="02020603050405020304" pitchFamily="18" charset="0"/>
              </a:rPr>
              <a:t>, n</a:t>
            </a:r>
            <a:r>
              <a:rPr lang="en-US" sz="3200" baseline="30000" smtClean="0">
                <a:solidFill>
                  <a:srgbClr val="0070C0"/>
                </a:solidFill>
                <a:latin typeface="Times New Roman" panose="02020603050405020304" pitchFamily="18" charset="0"/>
                <a:cs typeface="Times New Roman" panose="02020603050405020304" pitchFamily="18" charset="0"/>
              </a:rPr>
              <a:t>3</a:t>
            </a:r>
            <a:r>
              <a:rPr lang="en-US" sz="3200" smtClean="0">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2</a:t>
            </a:r>
            <a:r>
              <a:rPr lang="en-US" sz="3200" baseline="30000">
                <a:solidFill>
                  <a:srgbClr val="0070C0"/>
                </a:solidFill>
                <a:latin typeface="Times New Roman" panose="02020603050405020304" pitchFamily="18" charset="0"/>
                <a:cs typeface="Times New Roman" panose="02020603050405020304" pitchFamily="18" charset="0"/>
              </a:rPr>
              <a:t>n</a:t>
            </a:r>
            <a:r>
              <a:rPr lang="en-US" sz="3200">
                <a:solidFill>
                  <a:srgbClr val="0070C0"/>
                </a:solidFill>
                <a:latin typeface="Times New Roman" panose="02020603050405020304" pitchFamily="18" charset="0"/>
                <a:cs typeface="Times New Roman" panose="02020603050405020304" pitchFamily="18" charset="0"/>
              </a:rPr>
              <a:t>,</a:t>
            </a:r>
            <a:r>
              <a:rPr lang="en-US" sz="3200" baseline="30000">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n!, n</a:t>
            </a:r>
            <a:r>
              <a:rPr lang="en-US" sz="3200" baseline="30000">
                <a:solidFill>
                  <a:srgbClr val="0070C0"/>
                </a:solidFill>
                <a:latin typeface="Times New Roman" panose="02020603050405020304" pitchFamily="18" charset="0"/>
                <a:cs typeface="Times New Roman" panose="02020603050405020304" pitchFamily="18" charset="0"/>
              </a:rPr>
              <a:t>n</a:t>
            </a:r>
            <a:r>
              <a:rPr lang="en-US" sz="3200" smtClean="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670" y="41873"/>
            <a:ext cx="7212902" cy="6798197"/>
          </a:xfrm>
          <a:prstGeom prst="rect">
            <a:avLst/>
          </a:prstGeom>
        </p:spPr>
      </p:pic>
      <p:sp>
        <p:nvSpPr>
          <p:cNvPr id="3" name="Rectangle 2"/>
          <p:cNvSpPr/>
          <p:nvPr/>
        </p:nvSpPr>
        <p:spPr>
          <a:xfrm>
            <a:off x="1280160" y="5643167"/>
            <a:ext cx="3922222" cy="1077218"/>
          </a:xfrm>
          <a:prstGeom prst="rect">
            <a:avLst/>
          </a:prstGeom>
        </p:spPr>
        <p:txBody>
          <a:bodyPr wrap="square">
            <a:spAutoFit/>
          </a:bodyPr>
          <a:lstStyle/>
          <a:p>
            <a:pPr algn="ctr"/>
            <a:r>
              <a:rPr lang="vi-VN" sz="3200">
                <a:solidFill>
                  <a:srgbClr val="0070C0"/>
                </a:solidFill>
                <a:latin typeface="Times New Roman" panose="02020603050405020304" pitchFamily="18" charset="0"/>
                <a:cs typeface="Times New Roman" panose="02020603050405020304" pitchFamily="18" charset="0"/>
              </a:rPr>
              <a:t>Đồ thị tăng trưởng giá trị của một số hàm số</a:t>
            </a:r>
            <a:endParaRPr lang="en-US"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5232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2.1. Độ phức tạp tính toán của giải </a:t>
            </a:r>
            <a:r>
              <a:rPr lang="en-US" sz="3200" b="1" smtClean="0">
                <a:solidFill>
                  <a:srgbClr val="0070C0"/>
                </a:solidFill>
                <a:latin typeface="Times New Roman" panose="02020603050405020304" pitchFamily="18" charset="0"/>
                <a:ea typeface="Times New Roman" panose="02020603050405020304" pitchFamily="18" charset="0"/>
              </a:rPr>
              <a:t>thuật</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5" name="Rectangle 14"/>
          <p:cNvSpPr/>
          <p:nvPr/>
        </p:nvSpPr>
        <p:spPr>
          <a:xfrm>
            <a:off x="210671" y="4279863"/>
            <a:ext cx="11949546" cy="11882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Các hàm như 2</a:t>
            </a:r>
            <a:r>
              <a:rPr lang="en-US" sz="3000" baseline="30000">
                <a:solidFill>
                  <a:srgbClr val="0070C0"/>
                </a:solidFill>
                <a:latin typeface="Times New Roman" panose="02020603050405020304" pitchFamily="18" charset="0"/>
                <a:cs typeface="Times New Roman" panose="02020603050405020304" pitchFamily="18" charset="0"/>
              </a:rPr>
              <a:t>n</a:t>
            </a:r>
            <a:r>
              <a:rPr lang="en-US" sz="3000">
                <a:solidFill>
                  <a:srgbClr val="0070C0"/>
                </a:solidFill>
                <a:latin typeface="Times New Roman" panose="02020603050405020304" pitchFamily="18" charset="0"/>
                <a:cs typeface="Times New Roman" panose="02020603050405020304" pitchFamily="18" charset="0"/>
              </a:rPr>
              <a:t>, n!, n</a:t>
            </a:r>
            <a:r>
              <a:rPr lang="en-US" sz="3000" baseline="30000">
                <a:solidFill>
                  <a:srgbClr val="0070C0"/>
                </a:solidFill>
                <a:latin typeface="Times New Roman" panose="02020603050405020304" pitchFamily="18" charset="0"/>
                <a:cs typeface="Times New Roman" panose="02020603050405020304" pitchFamily="18" charset="0"/>
              </a:rPr>
              <a:t>n</a:t>
            </a:r>
            <a:r>
              <a:rPr lang="en-US" sz="3000">
                <a:solidFill>
                  <a:srgbClr val="0070C0"/>
                </a:solidFill>
                <a:latin typeface="Times New Roman" panose="02020603050405020304" pitchFamily="18" charset="0"/>
                <a:cs typeface="Times New Roman" panose="02020603050405020304" pitchFamily="18" charset="0"/>
              </a:rPr>
              <a:t> được gọi là hàm loại mũ. Một giải thuật mà thời gian thực hiện của nó có cấp là các hàm loại mũ thì tốc độ rất chậm. </a:t>
            </a:r>
            <a:r>
              <a:rPr lang="en-US" sz="300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 name="Rectangle 19"/>
          <p:cNvSpPr/>
          <p:nvPr/>
        </p:nvSpPr>
        <p:spPr>
          <a:xfrm>
            <a:off x="202829" y="5379120"/>
            <a:ext cx="11949546" cy="14788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Các hàm như </a:t>
            </a:r>
            <a:r>
              <a:rPr lang="en-US" sz="3000" smtClean="0">
                <a:solidFill>
                  <a:srgbClr val="0070C0"/>
                </a:solidFill>
                <a:latin typeface="Times New Roman" panose="02020603050405020304" pitchFamily="18" charset="0"/>
                <a:cs typeface="Times New Roman" panose="02020603050405020304" pitchFamily="18" charset="0"/>
              </a:rPr>
              <a:t>log</a:t>
            </a:r>
            <a:r>
              <a:rPr lang="en-US" sz="3000" baseline="-25000" smtClean="0">
                <a:solidFill>
                  <a:srgbClr val="0070C0"/>
                </a:solidFill>
                <a:latin typeface="Times New Roman" panose="02020603050405020304" pitchFamily="18" charset="0"/>
                <a:cs typeface="Times New Roman" panose="02020603050405020304" pitchFamily="18" charset="0"/>
              </a:rPr>
              <a:t>2</a:t>
            </a:r>
            <a:r>
              <a:rPr lang="en-US" sz="3000" smtClean="0">
                <a:solidFill>
                  <a:srgbClr val="0070C0"/>
                </a:solidFill>
                <a:latin typeface="Times New Roman" panose="02020603050405020304" pitchFamily="18" charset="0"/>
                <a:cs typeface="Times New Roman" panose="02020603050405020304" pitchFamily="18" charset="0"/>
              </a:rPr>
              <a:t>n, n, nlog</a:t>
            </a:r>
            <a:r>
              <a:rPr lang="en-US" sz="3000" baseline="-25000" smtClean="0">
                <a:solidFill>
                  <a:srgbClr val="0070C0"/>
                </a:solidFill>
                <a:latin typeface="Times New Roman" panose="02020603050405020304" pitchFamily="18" charset="0"/>
                <a:cs typeface="Times New Roman" panose="02020603050405020304" pitchFamily="18" charset="0"/>
              </a:rPr>
              <a:t>2</a:t>
            </a:r>
            <a:r>
              <a:rPr lang="en-US" sz="3000" smtClean="0">
                <a:solidFill>
                  <a:srgbClr val="0070C0"/>
                </a:solidFill>
                <a:latin typeface="Times New Roman" panose="02020603050405020304" pitchFamily="18" charset="0"/>
                <a:cs typeface="Times New Roman" panose="02020603050405020304" pitchFamily="18" charset="0"/>
              </a:rPr>
              <a:t>n, n</a:t>
            </a:r>
            <a:r>
              <a:rPr lang="en-US" sz="3000" baseline="30000" smtClean="0">
                <a:solidFill>
                  <a:srgbClr val="0070C0"/>
                </a:solidFill>
                <a:latin typeface="Times New Roman" panose="02020603050405020304" pitchFamily="18" charset="0"/>
                <a:cs typeface="Times New Roman" panose="02020603050405020304" pitchFamily="18" charset="0"/>
              </a:rPr>
              <a:t>2</a:t>
            </a:r>
            <a:r>
              <a:rPr lang="en-US" sz="3000" smtClean="0">
                <a:solidFill>
                  <a:srgbClr val="0070C0"/>
                </a:solidFill>
                <a:latin typeface="Times New Roman" panose="02020603050405020304" pitchFamily="18" charset="0"/>
                <a:cs typeface="Times New Roman" panose="02020603050405020304" pitchFamily="18" charset="0"/>
              </a:rPr>
              <a:t>, n</a:t>
            </a:r>
            <a:r>
              <a:rPr lang="en-US" sz="3000" baseline="30000" smtClean="0">
                <a:solidFill>
                  <a:srgbClr val="0070C0"/>
                </a:solidFill>
                <a:latin typeface="Times New Roman" panose="02020603050405020304" pitchFamily="18" charset="0"/>
                <a:cs typeface="Times New Roman" panose="02020603050405020304" pitchFamily="18" charset="0"/>
              </a:rPr>
              <a:t>3</a:t>
            </a:r>
            <a:r>
              <a:rPr lang="en-US" sz="3000" smtClean="0">
                <a:solidFill>
                  <a:srgbClr val="0070C0"/>
                </a:solidFill>
                <a:latin typeface="Times New Roman" panose="02020603050405020304" pitchFamily="18" charset="0"/>
                <a:cs typeface="Times New Roman" panose="02020603050405020304" pitchFamily="18" charset="0"/>
              </a:rPr>
              <a:t>, được </a:t>
            </a:r>
            <a:r>
              <a:rPr lang="en-US" sz="3000">
                <a:solidFill>
                  <a:srgbClr val="0070C0"/>
                </a:solidFill>
                <a:latin typeface="Times New Roman" panose="02020603050405020304" pitchFamily="18" charset="0"/>
                <a:cs typeface="Times New Roman" panose="02020603050405020304" pitchFamily="18" charset="0"/>
              </a:rPr>
              <a:t>gọi là các hàm loại đa thức. Giải thuật với thời gian thực hiện có cấp hàm đa thức thì thường chấp nhận được</a:t>
            </a:r>
            <a:r>
              <a:rPr lang="en-US" sz="3000" smtClean="0">
                <a:solidFill>
                  <a:srgbClr val="0070C0"/>
                </a:solidFill>
                <a:latin typeface="Times New Roman" panose="02020603050405020304" pitchFamily="18" charset="0"/>
                <a:cs typeface="Times New Roman" panose="02020603050405020304" pitchFamily="18" charset="0"/>
              </a:rPr>
              <a:t>. </a:t>
            </a:r>
            <a:r>
              <a:rPr lang="en-US" sz="300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2961564" y="4858604"/>
            <a:ext cx="1282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43448" y="5909481"/>
            <a:ext cx="33164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23" name="Picture 2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23" y="36116"/>
            <a:ext cx="9953829" cy="4243747"/>
          </a:xfrm>
          <a:prstGeom prst="rect">
            <a:avLst/>
          </a:prstGeom>
        </p:spPr>
      </p:pic>
    </p:spTree>
    <p:extLst>
      <p:ext uri="{BB962C8B-B14F-4D97-AF65-F5344CB8AC3E}">
        <p14:creationId xmlns:p14="http://schemas.microsoft.com/office/powerpoint/2010/main" val="8865717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31711"/>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2.2. </a:t>
            </a:r>
            <a:r>
              <a:rPr lang="en-US" sz="3200" b="1">
                <a:solidFill>
                  <a:srgbClr val="0070C0"/>
                </a:solidFill>
                <a:latin typeface="Times New Roman" panose="02020603050405020304" pitchFamily="18" charset="0"/>
                <a:ea typeface="Times New Roman" panose="02020603050405020304" pitchFamily="18" charset="0"/>
              </a:rPr>
              <a:t>Xác định độ phức tạp tính toán</a:t>
            </a:r>
          </a:p>
        </p:txBody>
      </p:sp>
      <p:sp>
        <p:nvSpPr>
          <p:cNvPr id="14" name="Rectangle 13"/>
          <p:cNvSpPr/>
          <p:nvPr/>
        </p:nvSpPr>
        <p:spPr>
          <a:xfrm>
            <a:off x="202825" y="1238850"/>
            <a:ext cx="11971246" cy="14705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Xác định độ phức tạp tính toán của một giải thuật bất kỳ có thể dẫn tới những bài toán phức tạp. Tuy nhiên các kỹ thuật đưa ra trong mục này cho phép đánh giá được thời gian chạy của hầu hết các giải thuật mà ta gặp trong thực tế.  </a:t>
            </a:r>
          </a:p>
        </p:txBody>
      </p:sp>
      <p:sp>
        <p:nvSpPr>
          <p:cNvPr id="15" name="Rectangle 14"/>
          <p:cNvSpPr/>
          <p:nvPr/>
        </p:nvSpPr>
        <p:spPr>
          <a:xfrm>
            <a:off x="202825" y="2655641"/>
            <a:ext cx="11971246" cy="14705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a:solidFill>
                  <a:srgbClr val="0070C0"/>
                </a:solidFill>
                <a:latin typeface="Times New Roman" panose="02020603050405020304" pitchFamily="18" charset="0"/>
                <a:cs typeface="Times New Roman" panose="02020603050405020304" pitchFamily="18" charset="0"/>
              </a:rPr>
              <a:t>Quy tắc tổng</a:t>
            </a:r>
            <a:r>
              <a:rPr lang="en-US" sz="2800">
                <a:solidFill>
                  <a:srgbClr val="0070C0"/>
                </a:solidFill>
                <a:latin typeface="Times New Roman" panose="02020603050405020304" pitchFamily="18" charset="0"/>
                <a:cs typeface="Times New Roman" panose="02020603050405020304" pitchFamily="18" charset="0"/>
              </a:rPr>
              <a:t>: Giả sử T</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(n) và T</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(n) là thời gian thực hiện của hai đoạn chương trình P</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 và P</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 mà T</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(n) = O(f(n)); T</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(n) = O(g(n)), thì thời gian thực hiện P</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 rồi P</a:t>
            </a:r>
            <a:r>
              <a:rPr lang="en-US" sz="2800" baseline="-25000">
                <a:solidFill>
                  <a:srgbClr val="0070C0"/>
                </a:solidFill>
                <a:latin typeface="Times New Roman" panose="02020603050405020304" pitchFamily="18" charset="0"/>
                <a:cs typeface="Times New Roman" panose="02020603050405020304" pitchFamily="18" charset="0"/>
              </a:rPr>
              <a:t>2 </a:t>
            </a:r>
            <a:r>
              <a:rPr lang="en-US" sz="2800">
                <a:solidFill>
                  <a:srgbClr val="0070C0"/>
                </a:solidFill>
                <a:latin typeface="Times New Roman" panose="02020603050405020304" pitchFamily="18" charset="0"/>
                <a:cs typeface="Times New Roman" panose="02020603050405020304" pitchFamily="18" charset="0"/>
              </a:rPr>
              <a:t>tiếp theo sẽ là: T</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(n) + T</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(n) = O(max(f(n), g(n</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02825" y="4123755"/>
            <a:ext cx="11971246" cy="16853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a:solidFill>
                  <a:srgbClr val="0070C0"/>
                </a:solidFill>
                <a:latin typeface="Times New Roman" panose="02020603050405020304" pitchFamily="18" charset="0"/>
                <a:cs typeface="Times New Roman" panose="02020603050405020304" pitchFamily="18" charset="0"/>
              </a:rPr>
              <a:t>Ví dụ:</a:t>
            </a:r>
            <a:r>
              <a:rPr lang="en-US" sz="2800">
                <a:solidFill>
                  <a:srgbClr val="0070C0"/>
                </a:solidFill>
                <a:latin typeface="Times New Roman" panose="02020603050405020304" pitchFamily="18" charset="0"/>
                <a:cs typeface="Times New Roman" panose="02020603050405020304" pitchFamily="18" charset="0"/>
              </a:rPr>
              <a:t> trong một chương trình có 3 bước thực hiện mà thời gian thực hiện từng bước lần lượt </a:t>
            </a:r>
            <a:r>
              <a:rPr lang="en-US" sz="2800" smtClean="0">
                <a:solidFill>
                  <a:srgbClr val="0070C0"/>
                </a:solidFill>
                <a:latin typeface="Times New Roman" panose="02020603050405020304" pitchFamily="18" charset="0"/>
                <a:cs typeface="Times New Roman" panose="02020603050405020304" pitchFamily="18" charset="0"/>
              </a:rPr>
              <a:t>là: </a:t>
            </a:r>
            <a:r>
              <a:rPr lang="en-US" sz="2800">
                <a:solidFill>
                  <a:srgbClr val="0070C0"/>
                </a:solidFill>
                <a:latin typeface="Times New Roman" panose="02020603050405020304" pitchFamily="18" charset="0"/>
                <a:cs typeface="Times New Roman" panose="02020603050405020304" pitchFamily="18" charset="0"/>
              </a:rPr>
              <a:t>O(n</a:t>
            </a:r>
            <a:r>
              <a:rPr lang="en-US" sz="2800" baseline="30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 O(n</a:t>
            </a:r>
            <a:r>
              <a:rPr lang="en-US" sz="2800" baseline="30000">
                <a:solidFill>
                  <a:srgbClr val="0070C0"/>
                </a:solidFill>
                <a:latin typeface="Times New Roman" panose="02020603050405020304" pitchFamily="18" charset="0"/>
                <a:cs typeface="Times New Roman" panose="02020603050405020304" pitchFamily="18" charset="0"/>
              </a:rPr>
              <a:t>3</a:t>
            </a:r>
            <a:r>
              <a:rPr lang="en-US" sz="280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và O(nlog</a:t>
            </a:r>
            <a:r>
              <a:rPr lang="en-US" sz="2800" baseline="-25000" smtClean="0">
                <a:solidFill>
                  <a:srgbClr val="0070C0"/>
                </a:solidFill>
                <a:latin typeface="Times New Roman" panose="02020603050405020304" pitchFamily="18" charset="0"/>
                <a:cs typeface="Times New Roman" panose="02020603050405020304" pitchFamily="18" charset="0"/>
              </a:rPr>
              <a:t>2</a:t>
            </a:r>
            <a:r>
              <a:rPr lang="en-US" sz="2800" smtClean="0">
                <a:solidFill>
                  <a:srgbClr val="0070C0"/>
                </a:solidFill>
                <a:latin typeface="Times New Roman" panose="02020603050405020304" pitchFamily="18" charset="0"/>
                <a:cs typeface="Times New Roman" panose="02020603050405020304" pitchFamily="18" charset="0"/>
              </a:rPr>
              <a:t>n</a:t>
            </a:r>
            <a:r>
              <a:rPr lang="en-US" sz="2800">
                <a:solidFill>
                  <a:srgbClr val="0070C0"/>
                </a:solidFill>
                <a:latin typeface="Times New Roman" panose="02020603050405020304" pitchFamily="18" charset="0"/>
                <a:cs typeface="Times New Roman" panose="02020603050405020304" pitchFamily="18" charset="0"/>
              </a:rPr>
              <a:t>) thì thời gian thực hiện 2 bước đầu </a:t>
            </a:r>
            <a:r>
              <a:rPr lang="en-US" sz="2800" smtClean="0">
                <a:solidFill>
                  <a:srgbClr val="0070C0"/>
                </a:solidFill>
                <a:latin typeface="Times New Roman" panose="02020603050405020304" pitchFamily="18" charset="0"/>
                <a:cs typeface="Times New Roman" panose="02020603050405020304" pitchFamily="18" charset="0"/>
              </a:rPr>
              <a:t>là: </a:t>
            </a:r>
            <a:r>
              <a:rPr lang="en-US" sz="2800">
                <a:solidFill>
                  <a:srgbClr val="0070C0"/>
                </a:solidFill>
                <a:latin typeface="Times New Roman" panose="02020603050405020304" pitchFamily="18" charset="0"/>
                <a:cs typeface="Times New Roman" panose="02020603050405020304" pitchFamily="18" charset="0"/>
              </a:rPr>
              <a:t>O(max(n</a:t>
            </a:r>
            <a:r>
              <a:rPr lang="en-US" sz="2800" baseline="30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 n</a:t>
            </a:r>
            <a:r>
              <a:rPr lang="en-US" sz="2800" baseline="30000">
                <a:solidFill>
                  <a:srgbClr val="0070C0"/>
                </a:solidFill>
                <a:latin typeface="Times New Roman" panose="02020603050405020304" pitchFamily="18" charset="0"/>
                <a:cs typeface="Times New Roman" panose="02020603050405020304" pitchFamily="18" charset="0"/>
              </a:rPr>
              <a:t>3</a:t>
            </a:r>
            <a:r>
              <a:rPr lang="en-US" sz="2800">
                <a:solidFill>
                  <a:srgbClr val="0070C0"/>
                </a:solidFill>
                <a:latin typeface="Times New Roman" panose="02020603050405020304" pitchFamily="18" charset="0"/>
                <a:cs typeface="Times New Roman" panose="02020603050405020304" pitchFamily="18" charset="0"/>
              </a:rPr>
              <a:t>)) = O(n</a:t>
            </a:r>
            <a:r>
              <a:rPr lang="en-US" sz="2800" baseline="30000">
                <a:solidFill>
                  <a:srgbClr val="0070C0"/>
                </a:solidFill>
                <a:latin typeface="Times New Roman" panose="02020603050405020304" pitchFamily="18" charset="0"/>
                <a:cs typeface="Times New Roman" panose="02020603050405020304" pitchFamily="18" charset="0"/>
              </a:rPr>
              <a:t>3</a:t>
            </a:r>
            <a:r>
              <a:rPr lang="en-US" sz="2800">
                <a:solidFill>
                  <a:srgbClr val="0070C0"/>
                </a:solidFill>
                <a:latin typeface="Times New Roman" panose="02020603050405020304" pitchFamily="18" charset="0"/>
                <a:cs typeface="Times New Roman" panose="02020603050405020304" pitchFamily="18" charset="0"/>
              </a:rPr>
              <a:t>). Thời gian thực hiện chương trình sẽ là: </a:t>
            </a:r>
            <a:endParaRPr lang="en-US" sz="2800" smtClean="0">
              <a:solidFill>
                <a:srgbClr val="0070C0"/>
              </a:solidFill>
              <a:latin typeface="Times New Roman" panose="02020603050405020304" pitchFamily="18" charset="0"/>
              <a:cs typeface="Times New Roman" panose="02020603050405020304" pitchFamily="18" charset="0"/>
            </a:endParaRPr>
          </a:p>
          <a:p>
            <a:pPr indent="3479800" algn="just"/>
            <a:r>
              <a:rPr lang="en-US" sz="2800" smtClean="0">
                <a:solidFill>
                  <a:srgbClr val="0070C0"/>
                </a:solidFill>
                <a:latin typeface="Times New Roman" panose="02020603050405020304" pitchFamily="18" charset="0"/>
                <a:cs typeface="Times New Roman" panose="02020603050405020304" pitchFamily="18" charset="0"/>
              </a:rPr>
              <a:t>O(max(n</a:t>
            </a:r>
            <a:r>
              <a:rPr lang="en-US" sz="2800" baseline="30000" smtClean="0">
                <a:solidFill>
                  <a:srgbClr val="0070C0"/>
                </a:solidFill>
                <a:latin typeface="Times New Roman" panose="02020603050405020304" pitchFamily="18" charset="0"/>
                <a:cs typeface="Times New Roman" panose="02020603050405020304" pitchFamily="18" charset="0"/>
              </a:rPr>
              <a:t>3</a:t>
            </a:r>
            <a:r>
              <a:rPr lang="en-US" sz="2800">
                <a:solidFill>
                  <a:srgbClr val="0070C0"/>
                </a:solidFill>
                <a:latin typeface="Times New Roman" panose="02020603050405020304" pitchFamily="18" charset="0"/>
                <a:cs typeface="Times New Roman" panose="02020603050405020304" pitchFamily="18" charset="0"/>
              </a:rPr>
              <a:t>, nlog</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n)) = O(n</a:t>
            </a:r>
            <a:r>
              <a:rPr lang="en-US" sz="2800" baseline="30000">
                <a:solidFill>
                  <a:srgbClr val="0070C0"/>
                </a:solidFill>
                <a:latin typeface="Times New Roman" panose="02020603050405020304" pitchFamily="18" charset="0"/>
                <a:cs typeface="Times New Roman" panose="02020603050405020304" pitchFamily="18" charset="0"/>
              </a:rPr>
              <a:t>3</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02825" y="5823719"/>
            <a:ext cx="11971246" cy="9999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Một ứng dụng khác của quy tắc này là nếu g(n) ≤ f(n) với mọi n ≥ n</a:t>
            </a:r>
            <a:r>
              <a:rPr lang="en-US" sz="2800" baseline="-25000">
                <a:solidFill>
                  <a:srgbClr val="0070C0"/>
                </a:solidFill>
                <a:latin typeface="Times New Roman" panose="02020603050405020304" pitchFamily="18" charset="0"/>
                <a:cs typeface="Times New Roman" panose="02020603050405020304" pitchFamily="18" charset="0"/>
              </a:rPr>
              <a:t>0</a:t>
            </a:r>
            <a:r>
              <a:rPr lang="en-US" sz="2800">
                <a:solidFill>
                  <a:srgbClr val="0070C0"/>
                </a:solidFill>
                <a:latin typeface="Times New Roman" panose="02020603050405020304" pitchFamily="18" charset="0"/>
                <a:cs typeface="Times New Roman" panose="02020603050405020304" pitchFamily="18" charset="0"/>
              </a:rPr>
              <a:t> thì O(f(n) + g(n)) cũng là O(f(n)). Chẳng hạn: O(n</a:t>
            </a:r>
            <a:r>
              <a:rPr lang="en-US" sz="2800" baseline="30000">
                <a:solidFill>
                  <a:srgbClr val="0070C0"/>
                </a:solidFill>
                <a:latin typeface="Times New Roman" panose="02020603050405020304" pitchFamily="18" charset="0"/>
                <a:cs typeface="Times New Roman" panose="02020603050405020304" pitchFamily="18" charset="0"/>
              </a:rPr>
              <a:t>4</a:t>
            </a:r>
            <a:r>
              <a:rPr lang="en-US" sz="2800">
                <a:solidFill>
                  <a:srgbClr val="0070C0"/>
                </a:solidFill>
                <a:latin typeface="Times New Roman" panose="02020603050405020304" pitchFamily="18" charset="0"/>
                <a:cs typeface="Times New Roman" panose="02020603050405020304" pitchFamily="18" charset="0"/>
              </a:rPr>
              <a:t> + n</a:t>
            </a:r>
            <a:r>
              <a:rPr lang="en-US" sz="2800" baseline="30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 = O(n</a:t>
            </a:r>
            <a:r>
              <a:rPr lang="en-US" sz="2800" baseline="30000">
                <a:solidFill>
                  <a:srgbClr val="0070C0"/>
                </a:solidFill>
                <a:latin typeface="Times New Roman" panose="02020603050405020304" pitchFamily="18" charset="0"/>
                <a:cs typeface="Times New Roman" panose="02020603050405020304" pitchFamily="18" charset="0"/>
              </a:rPr>
              <a:t>4</a:t>
            </a:r>
            <a:r>
              <a:rPr lang="en-US" sz="2800">
                <a:solidFill>
                  <a:srgbClr val="0070C0"/>
                </a:solidFill>
                <a:latin typeface="Times New Roman" panose="02020603050405020304" pitchFamily="18" charset="0"/>
                <a:cs typeface="Times New Roman" panose="02020603050405020304" pitchFamily="18" charset="0"/>
              </a:rPr>
              <a:t>) và O(n + log</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n) = O(n</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2838732" y="4967788"/>
            <a:ext cx="365760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25636" y="5823719"/>
            <a:ext cx="38307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60358" y="6332564"/>
            <a:ext cx="14466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31809" y="6318916"/>
            <a:ext cx="11664571" cy="450378"/>
            <a:chOff x="331809" y="6318916"/>
            <a:chExt cx="11664571" cy="450378"/>
          </a:xfrm>
        </p:grpSpPr>
        <p:cxnSp>
          <p:nvCxnSpPr>
            <p:cNvPr id="17" name="Straight Connector 16"/>
            <p:cNvCxnSpPr/>
            <p:nvPr/>
          </p:nvCxnSpPr>
          <p:spPr>
            <a:xfrm>
              <a:off x="11232106" y="6318916"/>
              <a:ext cx="7642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1809" y="6769294"/>
              <a:ext cx="9237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2556397" y="6741999"/>
            <a:ext cx="9237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63370" y="6742003"/>
            <a:ext cx="256151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43297" y="6741999"/>
            <a:ext cx="277987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809" y="5404518"/>
            <a:ext cx="31483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7252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5" name="Rectangle 4"/>
          <p:cNvSpPr/>
          <p:nvPr/>
        </p:nvSpPr>
        <p:spPr>
          <a:xfrm>
            <a:off x="2418080" y="1534442"/>
            <a:ext cx="9733280" cy="1077218"/>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cs typeface="Times New Roman" panose="02020603050405020304" pitchFamily="18" charset="0"/>
              </a:rPr>
              <a:t>Để thể hiện chiến thuật đó, người ta dùng cách thiết kế “đỉnh-xuống” (top-down design). </a:t>
            </a:r>
          </a:p>
        </p:txBody>
      </p:sp>
      <p:sp>
        <p:nvSpPr>
          <p:cNvPr id="6" name="Rectangle 5"/>
          <p:cNvSpPr/>
          <p:nvPr/>
        </p:nvSpPr>
        <p:spPr>
          <a:xfrm>
            <a:off x="2418080" y="2791936"/>
            <a:ext cx="9733280" cy="3046988"/>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cs typeface="Times New Roman" panose="02020603050405020304" pitchFamily="18" charset="0"/>
              </a:rPr>
              <a:t>Đó là cách phân tích tổng quát toàn bộ vấn đề, xuất phát từ dữ kiện và các mục tiêu đặt ra để đề cập đến những công việc chủ yếu trước, rồi sau đó mới đi dần vào giải quyết các phần việc cụ thể một cách chi tiết hơn, cũng vì vậy mà người ta còn gọi cách thiết kế này là cách thiết kế từ khái quát đến chi tiết.</a:t>
            </a:r>
          </a:p>
        </p:txBody>
      </p:sp>
    </p:spTree>
    <p:extLst>
      <p:ext uri="{BB962C8B-B14F-4D97-AF65-F5344CB8AC3E}">
        <p14:creationId xmlns:p14="http://schemas.microsoft.com/office/powerpoint/2010/main" val="17178971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202825" y="1238850"/>
            <a:ext cx="11971246" cy="14705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Các giải thuật được đưa ra trong giáo trình này được trình bày dưới dạng “ngôn ngữ tựa C”. Dựa vào qui tắc tổng, việc đánh giá thời gian chạy của giải thuật được quy về đánh giá thời gian chạy của từng câu lệnh.  </a:t>
            </a:r>
          </a:p>
        </p:txBody>
      </p:sp>
      <p:sp>
        <p:nvSpPr>
          <p:cNvPr id="20" name="Rectangle 19"/>
          <p:cNvSpPr/>
          <p:nvPr/>
        </p:nvSpPr>
        <p:spPr>
          <a:xfrm>
            <a:off x="202825" y="2709428"/>
            <a:ext cx="11971246" cy="11068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smtClean="0">
                <a:solidFill>
                  <a:srgbClr val="0070C0"/>
                </a:solidFill>
                <a:latin typeface="Times New Roman" panose="02020603050405020304" pitchFamily="18" charset="0"/>
                <a:cs typeface="Times New Roman" panose="02020603050405020304" pitchFamily="18" charset="0"/>
              </a:rPr>
              <a:t>1) Lệnh gán</a:t>
            </a:r>
          </a:p>
          <a:p>
            <a:pPr indent="914400" algn="just">
              <a:spcBef>
                <a:spcPts val="1200"/>
              </a:spcBef>
            </a:pPr>
            <a:r>
              <a:rPr lang="en-US" sz="2800">
                <a:solidFill>
                  <a:srgbClr val="0070C0"/>
                </a:solidFill>
                <a:latin typeface="Times New Roman" panose="02020603050405020304" pitchFamily="18" charset="0"/>
                <a:cs typeface="Times New Roman" panose="02020603050405020304" pitchFamily="18" charset="0"/>
              </a:rPr>
              <a:t>Lệnh gán có dạng:  X  =  &lt;biểu thức</a:t>
            </a:r>
            <a:r>
              <a:rPr lang="en-US" sz="2800" smtClean="0">
                <a:solidFill>
                  <a:srgbClr val="0070C0"/>
                </a:solidFill>
                <a:latin typeface="Times New Roman" panose="02020603050405020304" pitchFamily="18" charset="0"/>
                <a:cs typeface="Times New Roman" panose="02020603050405020304" pitchFamily="18" charset="0"/>
              </a:rPr>
              <a:t>&gt;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02825" y="3798343"/>
            <a:ext cx="11971246" cy="14885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Thời gian chạy của lệnh gán là thời gian thực hiện </a:t>
            </a:r>
            <a:r>
              <a:rPr lang="en-US" sz="2800" smtClean="0">
                <a:solidFill>
                  <a:srgbClr val="0070C0"/>
                </a:solidFill>
                <a:latin typeface="Times New Roman" panose="02020603050405020304" pitchFamily="18" charset="0"/>
                <a:cs typeface="Times New Roman" panose="02020603050405020304" pitchFamily="18" charset="0"/>
              </a:rPr>
              <a:t>&lt;biểu thức&gt;. </a:t>
            </a:r>
            <a:r>
              <a:rPr lang="en-US" sz="2800">
                <a:solidFill>
                  <a:srgbClr val="0070C0"/>
                </a:solidFill>
                <a:latin typeface="Times New Roman" panose="02020603050405020304" pitchFamily="18" charset="0"/>
                <a:cs typeface="Times New Roman" panose="02020603050405020304" pitchFamily="18" charset="0"/>
              </a:rPr>
              <a:t>Trường hợp hay gặp nhất là biểu thức chỉ chứa các phép toán sơ </a:t>
            </a:r>
            <a:r>
              <a:rPr lang="en-US" sz="2800" smtClean="0">
                <a:solidFill>
                  <a:srgbClr val="0070C0"/>
                </a:solidFill>
                <a:latin typeface="Times New Roman" panose="02020603050405020304" pitchFamily="18" charset="0"/>
                <a:cs typeface="Times New Roman" panose="02020603050405020304" pitchFamily="18" charset="0"/>
              </a:rPr>
              <a:t>cấp (VD: x= (a+b)*2; ), </a:t>
            </a:r>
            <a:r>
              <a:rPr lang="en-US" sz="2800">
                <a:solidFill>
                  <a:srgbClr val="0070C0"/>
                </a:solidFill>
                <a:latin typeface="Times New Roman" panose="02020603050405020304" pitchFamily="18" charset="0"/>
                <a:cs typeface="Times New Roman" panose="02020603050405020304" pitchFamily="18" charset="0"/>
              </a:rPr>
              <a:t>và nó có thời gian thực hiện bằng hằng số c, nên được đánh giá là O(1</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02825" y="5245284"/>
            <a:ext cx="11971246" cy="16127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Nếu biểu thức chứa các lời gọi hàm (VD: </a:t>
            </a:r>
            <a:r>
              <a:rPr lang="en-US" sz="2800" smtClean="0">
                <a:solidFill>
                  <a:srgbClr val="0070C0"/>
                </a:solidFill>
                <a:latin typeface="Times New Roman" panose="02020603050405020304" pitchFamily="18" charset="0"/>
                <a:cs typeface="Times New Roman" panose="02020603050405020304" pitchFamily="18" charset="0"/>
              </a:rPr>
              <a:t>y= sin(x); ), thì </a:t>
            </a:r>
            <a:r>
              <a:rPr lang="en-US" sz="2800">
                <a:solidFill>
                  <a:srgbClr val="0070C0"/>
                </a:solidFill>
                <a:latin typeface="Times New Roman" panose="02020603050405020304" pitchFamily="18" charset="0"/>
                <a:cs typeface="Times New Roman" panose="02020603050405020304" pitchFamily="18" charset="0"/>
              </a:rPr>
              <a:t>ta phải tính đến thời gian thực hiện hàm, và do đó trong trường hợp này thời gian thực hiện biểu thức có thể không phải là O(1).</a:t>
            </a:r>
          </a:p>
        </p:txBody>
      </p:sp>
      <p:cxnSp>
        <p:nvCxnSpPr>
          <p:cNvPr id="3" name="Straight Connector 2"/>
          <p:cNvCxnSpPr/>
          <p:nvPr/>
        </p:nvCxnSpPr>
        <p:spPr>
          <a:xfrm flipH="1">
            <a:off x="8541329" y="4281061"/>
            <a:ext cx="13923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196162" y="4759043"/>
            <a:ext cx="157941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06699" y="5839698"/>
            <a:ext cx="130925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854968" y="5200315"/>
            <a:ext cx="5756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0815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20" grpId="0" animBg="1"/>
      <p:bldP spid="21"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202825" y="15006"/>
            <a:ext cx="7631920" cy="304586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a:solidFill>
                  <a:srgbClr val="0070C0"/>
                </a:solidFill>
                <a:latin typeface="Times New Roman" panose="02020603050405020304" pitchFamily="18" charset="0"/>
                <a:cs typeface="Times New Roman" panose="02020603050405020304" pitchFamily="18" charset="0"/>
              </a:rPr>
              <a:t>2</a:t>
            </a:r>
            <a:r>
              <a:rPr lang="en-US" sz="2800" b="1" smtClean="0">
                <a:solidFill>
                  <a:srgbClr val="0070C0"/>
                </a:solidFill>
                <a:latin typeface="Times New Roman" panose="02020603050405020304" pitchFamily="18" charset="0"/>
                <a:cs typeface="Times New Roman" panose="02020603050405020304" pitchFamily="18" charset="0"/>
              </a:rPr>
              <a:t>) Lệnh lựa chọn</a:t>
            </a:r>
          </a:p>
          <a:p>
            <a:pPr indent="852488">
              <a:spcBef>
                <a:spcPts val="600"/>
              </a:spcBef>
            </a:pPr>
            <a:r>
              <a:rPr lang="en-US" sz="2800">
                <a:solidFill>
                  <a:srgbClr val="0070C0"/>
                </a:solidFill>
                <a:latin typeface="Times New Roman" panose="02020603050405020304" pitchFamily="18" charset="0"/>
                <a:cs typeface="Times New Roman" panose="02020603050405020304" pitchFamily="18" charset="0"/>
              </a:rPr>
              <a:t>Lệnh lựa chọn if-else có dạng:</a:t>
            </a:r>
          </a:p>
          <a:p>
            <a:pPr indent="1371600">
              <a:spcBef>
                <a:spcPts val="600"/>
              </a:spcBef>
            </a:pPr>
            <a:r>
              <a:rPr lang="en-US" sz="2800">
                <a:solidFill>
                  <a:srgbClr val="0070C0"/>
                </a:solidFill>
                <a:latin typeface="Times New Roman" panose="02020603050405020304" pitchFamily="18" charset="0"/>
                <a:cs typeface="Times New Roman" panose="02020603050405020304" pitchFamily="18" charset="0"/>
              </a:rPr>
              <a:t>if  </a:t>
            </a:r>
            <a:r>
              <a:rPr lang="en-US" sz="2800" smtClean="0">
                <a:solidFill>
                  <a:srgbClr val="0070C0"/>
                </a:solidFill>
                <a:latin typeface="Times New Roman" panose="02020603050405020304" pitchFamily="18" charset="0"/>
                <a:cs typeface="Times New Roman" panose="02020603050405020304" pitchFamily="18" charset="0"/>
              </a:rPr>
              <a:t>(&lt;điều kiện&gt;)</a:t>
            </a:r>
            <a:endParaRPr lang="en-US" sz="2800">
              <a:solidFill>
                <a:srgbClr val="0070C0"/>
              </a:solidFill>
              <a:latin typeface="Times New Roman" panose="02020603050405020304" pitchFamily="18" charset="0"/>
              <a:cs typeface="Times New Roman" panose="02020603050405020304" pitchFamily="18" charset="0"/>
            </a:endParaRPr>
          </a:p>
          <a:p>
            <a:pPr indent="1662113">
              <a:spcBef>
                <a:spcPts val="600"/>
              </a:spcBef>
            </a:pPr>
            <a:r>
              <a:rPr lang="en-US" sz="2800">
                <a:solidFill>
                  <a:srgbClr val="0070C0"/>
                </a:solidFill>
                <a:latin typeface="Times New Roman" panose="02020603050405020304" pitchFamily="18" charset="0"/>
                <a:cs typeface="Times New Roman" panose="02020603050405020304" pitchFamily="18" charset="0"/>
              </a:rPr>
              <a:t>&lt;lệnh 1&gt;;</a:t>
            </a:r>
          </a:p>
          <a:p>
            <a:pPr indent="1371600">
              <a:spcBef>
                <a:spcPts val="600"/>
              </a:spcBef>
            </a:pPr>
            <a:r>
              <a:rPr lang="en-US" sz="2800">
                <a:solidFill>
                  <a:srgbClr val="0070C0"/>
                </a:solidFill>
                <a:latin typeface="Times New Roman" panose="02020603050405020304" pitchFamily="18" charset="0"/>
                <a:cs typeface="Times New Roman" panose="02020603050405020304" pitchFamily="18" charset="0"/>
              </a:rPr>
              <a:t>else</a:t>
            </a:r>
          </a:p>
          <a:p>
            <a:pPr indent="1662113">
              <a:spcBef>
                <a:spcPts val="600"/>
              </a:spcBef>
            </a:pPr>
            <a:r>
              <a:rPr lang="en-US" sz="2800">
                <a:solidFill>
                  <a:srgbClr val="0070C0"/>
                </a:solidFill>
                <a:latin typeface="Times New Roman" panose="02020603050405020304" pitchFamily="18" charset="0"/>
                <a:cs typeface="Times New Roman" panose="02020603050405020304" pitchFamily="18" charset="0"/>
              </a:rPr>
              <a:t>&lt;lệnh 2&gt;;</a:t>
            </a:r>
          </a:p>
        </p:txBody>
      </p:sp>
      <p:sp>
        <p:nvSpPr>
          <p:cNvPr id="9" name="Rectangle 8"/>
          <p:cNvSpPr/>
          <p:nvPr/>
        </p:nvSpPr>
        <p:spPr>
          <a:xfrm>
            <a:off x="199972" y="3060867"/>
            <a:ext cx="11971246" cy="18644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Giả sử thời gian đánh giá &lt;điều kiện&gt; là T</a:t>
            </a:r>
            <a:r>
              <a:rPr lang="en-US" sz="2800" baseline="-25000">
                <a:solidFill>
                  <a:srgbClr val="0070C0"/>
                </a:solidFill>
                <a:latin typeface="Times New Roman" panose="02020603050405020304" pitchFamily="18" charset="0"/>
                <a:cs typeface="Times New Roman" panose="02020603050405020304" pitchFamily="18" charset="0"/>
              </a:rPr>
              <a:t>0</a:t>
            </a:r>
            <a:r>
              <a:rPr lang="en-US" sz="2800">
                <a:solidFill>
                  <a:srgbClr val="0070C0"/>
                </a:solidFill>
                <a:latin typeface="Times New Roman" panose="02020603050405020304" pitchFamily="18" charset="0"/>
                <a:cs typeface="Times New Roman" panose="02020603050405020304" pitchFamily="18" charset="0"/>
              </a:rPr>
              <a:t>(n), thời gian thực hiện &lt;lệnh 1&gt; là T</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(n), thời gian thực hiện &lt;lệnh 2&gt; là T</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(n). Khi đó thời gian thực hiện lệnh lựa chọn if-else sẽ là thời gian lớn nhất trong các thời gian: </a:t>
            </a:r>
            <a:endParaRPr lang="en-US" sz="2800" smtClean="0">
              <a:solidFill>
                <a:srgbClr val="0070C0"/>
              </a:solidFill>
              <a:latin typeface="Times New Roman" panose="02020603050405020304" pitchFamily="18" charset="0"/>
              <a:cs typeface="Times New Roman" panose="02020603050405020304" pitchFamily="18" charset="0"/>
            </a:endParaRPr>
          </a:p>
          <a:p>
            <a:pPr indent="1371600" algn="just">
              <a:spcBef>
                <a:spcPts val="600"/>
              </a:spcBef>
            </a:pPr>
            <a:r>
              <a:rPr lang="en-US" sz="2800" smtClean="0">
                <a:solidFill>
                  <a:srgbClr val="FF0000"/>
                </a:solidFill>
                <a:latin typeface="Times New Roman" panose="02020603050405020304" pitchFamily="18" charset="0"/>
                <a:cs typeface="Times New Roman" panose="02020603050405020304" pitchFamily="18" charset="0"/>
              </a:rPr>
              <a:t>Max(T</a:t>
            </a:r>
            <a:r>
              <a:rPr lang="en-US" sz="2800" baseline="-25000" smtClean="0">
                <a:solidFill>
                  <a:srgbClr val="FF0000"/>
                </a:solidFill>
                <a:latin typeface="Times New Roman" panose="02020603050405020304" pitchFamily="18" charset="0"/>
                <a:cs typeface="Times New Roman" panose="02020603050405020304" pitchFamily="18" charset="0"/>
              </a:rPr>
              <a:t>0</a:t>
            </a:r>
            <a:r>
              <a:rPr lang="en-US" sz="2800" smtClean="0">
                <a:solidFill>
                  <a:srgbClr val="FF0000"/>
                </a:solidFill>
                <a:latin typeface="Times New Roman" panose="02020603050405020304" pitchFamily="18" charset="0"/>
                <a:cs typeface="Times New Roman" panose="02020603050405020304" pitchFamily="18" charset="0"/>
              </a:rPr>
              <a:t>(n</a:t>
            </a:r>
            <a:r>
              <a:rPr lang="en-US" sz="2800">
                <a:solidFill>
                  <a:srgbClr val="FF0000"/>
                </a:solidFill>
                <a:latin typeface="Times New Roman" panose="02020603050405020304" pitchFamily="18" charset="0"/>
                <a:cs typeface="Times New Roman" panose="02020603050405020304" pitchFamily="18" charset="0"/>
              </a:rPr>
              <a:t>) + T</a:t>
            </a:r>
            <a:r>
              <a:rPr lang="en-US" sz="2800" baseline="-25000">
                <a:solidFill>
                  <a:srgbClr val="FF0000"/>
                </a:solidFill>
                <a:latin typeface="Times New Roman" panose="02020603050405020304" pitchFamily="18" charset="0"/>
                <a:cs typeface="Times New Roman" panose="02020603050405020304" pitchFamily="18" charset="0"/>
              </a:rPr>
              <a:t>1</a:t>
            </a:r>
            <a:r>
              <a:rPr lang="en-US" sz="2800">
                <a:solidFill>
                  <a:srgbClr val="FF0000"/>
                </a:solidFill>
                <a:latin typeface="Times New Roman" panose="02020603050405020304" pitchFamily="18" charset="0"/>
                <a:cs typeface="Times New Roman" panose="02020603050405020304" pitchFamily="18" charset="0"/>
              </a:rPr>
              <a:t>(n</a:t>
            </a:r>
            <a:r>
              <a:rPr lang="en-US" sz="2800" smtClean="0">
                <a:solidFill>
                  <a:srgbClr val="FF0000"/>
                </a:solidFill>
                <a:latin typeface="Times New Roman" panose="02020603050405020304" pitchFamily="18" charset="0"/>
                <a:cs typeface="Times New Roman" panose="02020603050405020304" pitchFamily="18" charset="0"/>
              </a:rPr>
              <a:t>), </a:t>
            </a:r>
            <a:r>
              <a:rPr lang="en-US" sz="2800">
                <a:solidFill>
                  <a:srgbClr val="FF0000"/>
                </a:solidFill>
                <a:latin typeface="Times New Roman" panose="02020603050405020304" pitchFamily="18" charset="0"/>
                <a:cs typeface="Times New Roman" panose="02020603050405020304" pitchFamily="18" charset="0"/>
              </a:rPr>
              <a:t>T</a:t>
            </a:r>
            <a:r>
              <a:rPr lang="en-US" sz="2800" baseline="-25000">
                <a:solidFill>
                  <a:srgbClr val="FF0000"/>
                </a:solidFill>
                <a:latin typeface="Times New Roman" panose="02020603050405020304" pitchFamily="18" charset="0"/>
                <a:cs typeface="Times New Roman" panose="02020603050405020304" pitchFamily="18" charset="0"/>
              </a:rPr>
              <a:t>0</a:t>
            </a:r>
            <a:r>
              <a:rPr lang="en-US" sz="2800">
                <a:solidFill>
                  <a:srgbClr val="FF0000"/>
                </a:solidFill>
                <a:latin typeface="Times New Roman" panose="02020603050405020304" pitchFamily="18" charset="0"/>
                <a:cs typeface="Times New Roman" panose="02020603050405020304" pitchFamily="18" charset="0"/>
              </a:rPr>
              <a:t>(n) + T</a:t>
            </a:r>
            <a:r>
              <a:rPr lang="en-US" sz="2800" baseline="-25000">
                <a:solidFill>
                  <a:srgbClr val="FF0000"/>
                </a:solidFill>
                <a:latin typeface="Times New Roman" panose="02020603050405020304" pitchFamily="18" charset="0"/>
                <a:cs typeface="Times New Roman" panose="02020603050405020304" pitchFamily="18" charset="0"/>
              </a:rPr>
              <a:t>2</a:t>
            </a:r>
            <a:r>
              <a:rPr lang="en-US" sz="2800">
                <a:solidFill>
                  <a:srgbClr val="FF0000"/>
                </a:solidFill>
                <a:latin typeface="Times New Roman" panose="02020603050405020304" pitchFamily="18" charset="0"/>
                <a:cs typeface="Times New Roman" panose="02020603050405020304" pitchFamily="18" charset="0"/>
              </a:rPr>
              <a:t>(n</a:t>
            </a:r>
            <a:r>
              <a:rPr lang="en-US" sz="2800" smtClean="0">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7834745" y="49881"/>
            <a:ext cx="4339325" cy="30109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Trong đó, &lt;điều kiện&gt; là một biểu thức cần được đánh giá, nếu &lt;điều kiện&gt; đúng thì </a:t>
            </a:r>
            <a:r>
              <a:rPr lang="en-US" sz="2800" smtClean="0">
                <a:solidFill>
                  <a:srgbClr val="0070C0"/>
                </a:solidFill>
                <a:latin typeface="Times New Roman" panose="02020603050405020304" pitchFamily="18" charset="0"/>
                <a:cs typeface="Times New Roman" panose="02020603050405020304" pitchFamily="18" charset="0"/>
              </a:rPr>
              <a:t>&lt;lệnh 1&gt; </a:t>
            </a:r>
            <a:r>
              <a:rPr lang="en-US" sz="2800">
                <a:solidFill>
                  <a:srgbClr val="0070C0"/>
                </a:solidFill>
                <a:latin typeface="Times New Roman" panose="02020603050405020304" pitchFamily="18" charset="0"/>
                <a:cs typeface="Times New Roman" panose="02020603050405020304" pitchFamily="18" charset="0"/>
              </a:rPr>
              <a:t>được thực hiện, nếu không thì &lt;</a:t>
            </a:r>
            <a:r>
              <a:rPr lang="en-US" sz="2800" smtClean="0">
                <a:solidFill>
                  <a:srgbClr val="0070C0"/>
                </a:solidFill>
                <a:latin typeface="Times New Roman" panose="02020603050405020304" pitchFamily="18" charset="0"/>
                <a:cs typeface="Times New Roman" panose="02020603050405020304" pitchFamily="18" charset="0"/>
              </a:rPr>
              <a:t>lệnh 2&gt; </a:t>
            </a:r>
            <a:r>
              <a:rPr lang="en-US" sz="2800">
                <a:solidFill>
                  <a:srgbClr val="0070C0"/>
                </a:solidFill>
                <a:latin typeface="Times New Roman" panose="02020603050405020304" pitchFamily="18" charset="0"/>
                <a:cs typeface="Times New Roman" panose="02020603050405020304" pitchFamily="18" charset="0"/>
              </a:rPr>
              <a:t>được thực hiện</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4222684" y="1046096"/>
            <a:ext cx="1003030"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FF0000"/>
                </a:solidFill>
                <a:latin typeface="Times New Roman" panose="02020603050405020304" pitchFamily="18" charset="0"/>
                <a:cs typeface="Times New Roman" panose="02020603050405020304" pitchFamily="18" charset="0"/>
              </a:rPr>
              <a:t>T</a:t>
            </a:r>
            <a:r>
              <a:rPr lang="en-US" sz="2800" baseline="-25000">
                <a:solidFill>
                  <a:srgbClr val="FF0000"/>
                </a:solidFill>
                <a:latin typeface="Times New Roman" panose="02020603050405020304" pitchFamily="18" charset="0"/>
                <a:cs typeface="Times New Roman" panose="02020603050405020304" pitchFamily="18" charset="0"/>
              </a:rPr>
              <a:t>0</a:t>
            </a:r>
            <a:r>
              <a:rPr lang="en-US" sz="2800">
                <a:solidFill>
                  <a:srgbClr val="FF0000"/>
                </a:solidFill>
                <a:latin typeface="Times New Roman" panose="02020603050405020304" pitchFamily="18" charset="0"/>
                <a:cs typeface="Times New Roman" panose="02020603050405020304" pitchFamily="18" charset="0"/>
              </a:rPr>
              <a:t>(n)</a:t>
            </a:r>
          </a:p>
        </p:txBody>
      </p:sp>
      <p:sp>
        <p:nvSpPr>
          <p:cNvPr id="28" name="Rectangle 27"/>
          <p:cNvSpPr/>
          <p:nvPr/>
        </p:nvSpPr>
        <p:spPr>
          <a:xfrm>
            <a:off x="4222684" y="1530354"/>
            <a:ext cx="1003030"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T</a:t>
            </a:r>
            <a:r>
              <a:rPr lang="en-US" sz="2800" baseline="-25000" smtClean="0">
                <a:solidFill>
                  <a:srgbClr val="FF0000"/>
                </a:solidFill>
                <a:latin typeface="Times New Roman" panose="02020603050405020304" pitchFamily="18" charset="0"/>
                <a:cs typeface="Times New Roman" panose="02020603050405020304" pitchFamily="18" charset="0"/>
              </a:rPr>
              <a:t>1</a:t>
            </a:r>
            <a:r>
              <a:rPr lang="en-US" sz="2800" smtClean="0">
                <a:solidFill>
                  <a:srgbClr val="FF0000"/>
                </a:solidFill>
                <a:latin typeface="Times New Roman" panose="02020603050405020304" pitchFamily="18" charset="0"/>
                <a:cs typeface="Times New Roman" panose="02020603050405020304" pitchFamily="18" charset="0"/>
              </a:rPr>
              <a:t>(n</a:t>
            </a:r>
            <a:r>
              <a:rPr lang="en-US" sz="2800">
                <a:solidFill>
                  <a:srgbClr val="FF0000"/>
                </a:solidFill>
                <a:latin typeface="Times New Roman" panose="02020603050405020304" pitchFamily="18" charset="0"/>
                <a:cs typeface="Times New Roman" panose="02020603050405020304" pitchFamily="18" charset="0"/>
              </a:rPr>
              <a:t>)</a:t>
            </a:r>
          </a:p>
        </p:txBody>
      </p:sp>
      <p:sp>
        <p:nvSpPr>
          <p:cNvPr id="29" name="Rectangle 28"/>
          <p:cNvSpPr/>
          <p:nvPr/>
        </p:nvSpPr>
        <p:spPr>
          <a:xfrm>
            <a:off x="4222684" y="2528820"/>
            <a:ext cx="1003030"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T</a:t>
            </a:r>
            <a:r>
              <a:rPr lang="en-US" sz="2800" baseline="-25000" smtClean="0">
                <a:solidFill>
                  <a:srgbClr val="FF0000"/>
                </a:solidFill>
                <a:latin typeface="Times New Roman" panose="02020603050405020304" pitchFamily="18" charset="0"/>
                <a:cs typeface="Times New Roman" panose="02020603050405020304" pitchFamily="18" charset="0"/>
              </a:rPr>
              <a:t>2</a:t>
            </a:r>
            <a:r>
              <a:rPr lang="en-US" sz="2800" smtClean="0">
                <a:solidFill>
                  <a:srgbClr val="FF0000"/>
                </a:solidFill>
                <a:latin typeface="Times New Roman" panose="02020603050405020304" pitchFamily="18" charset="0"/>
                <a:cs typeface="Times New Roman" panose="02020603050405020304" pitchFamily="18" charset="0"/>
              </a:rPr>
              <a:t>(n</a:t>
            </a:r>
            <a:r>
              <a:rPr lang="en-US" sz="2800">
                <a:solidFill>
                  <a:srgbClr val="FF0000"/>
                </a:solidFill>
                <a:latin typeface="Times New Roman" panose="02020603050405020304" pitchFamily="18" charset="0"/>
                <a:cs typeface="Times New Roman" panose="02020603050405020304" pitchFamily="18" charset="0"/>
              </a:rPr>
              <a:t>)</a:t>
            </a:r>
          </a:p>
        </p:txBody>
      </p:sp>
      <p:sp>
        <p:nvSpPr>
          <p:cNvPr id="30" name="Rectangle 29"/>
          <p:cNvSpPr/>
          <p:nvPr/>
        </p:nvSpPr>
        <p:spPr>
          <a:xfrm>
            <a:off x="199972" y="4925291"/>
            <a:ext cx="11971246" cy="19327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Trường hợp hay gặp là </a:t>
            </a:r>
            <a:r>
              <a:rPr lang="en-US" sz="2800" i="1">
                <a:solidFill>
                  <a:srgbClr val="0070C0"/>
                </a:solidFill>
                <a:latin typeface="Times New Roman" panose="02020603050405020304" pitchFamily="18" charset="0"/>
                <a:cs typeface="Times New Roman" panose="02020603050405020304" pitchFamily="18" charset="0"/>
              </a:rPr>
              <a:t>thời gian kiểm tra &lt;điều kiện&gt;</a:t>
            </a:r>
            <a:r>
              <a:rPr lang="en-US" sz="2800">
                <a:solidFill>
                  <a:srgbClr val="0070C0"/>
                </a:solidFill>
                <a:latin typeface="Times New Roman" panose="02020603050405020304" pitchFamily="18" charset="0"/>
                <a:cs typeface="Times New Roman" panose="02020603050405020304" pitchFamily="18" charset="0"/>
              </a:rPr>
              <a:t> chỉ cần bằng hằng số c, nên cũng được đánh giá là O(1). Khi đó nếu T</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(n) = O(f(n)), T</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(n) = O(g(n)) </a:t>
            </a:r>
            <a:r>
              <a:rPr lang="en-US" sz="2800" smtClean="0">
                <a:solidFill>
                  <a:srgbClr val="0070C0"/>
                </a:solidFill>
                <a:latin typeface="Times New Roman" panose="02020603050405020304" pitchFamily="18" charset="0"/>
                <a:cs typeface="Times New Roman" panose="02020603050405020304" pitchFamily="18" charset="0"/>
              </a:rPr>
              <a:t>thì </a:t>
            </a:r>
            <a:r>
              <a:rPr lang="en-US" sz="2800">
                <a:solidFill>
                  <a:srgbClr val="0070C0"/>
                </a:solidFill>
                <a:latin typeface="Times New Roman" panose="02020603050405020304" pitchFamily="18" charset="0"/>
                <a:cs typeface="Times New Roman" panose="02020603050405020304" pitchFamily="18" charset="0"/>
              </a:rPr>
              <a:t>thời gian chạy của lệnh  if-else </a:t>
            </a:r>
            <a:r>
              <a:rPr lang="en-US" sz="2800" smtClean="0">
                <a:solidFill>
                  <a:srgbClr val="0070C0"/>
                </a:solidFill>
                <a:latin typeface="Times New Roman" panose="02020603050405020304" pitchFamily="18" charset="0"/>
                <a:cs typeface="Times New Roman" panose="02020603050405020304" pitchFamily="18" charset="0"/>
              </a:rPr>
              <a:t>là:</a:t>
            </a:r>
          </a:p>
          <a:p>
            <a:pPr indent="1371600" algn="just">
              <a:spcBef>
                <a:spcPts val="600"/>
              </a:spcBef>
            </a:pPr>
            <a:r>
              <a:rPr lang="en-US" sz="2800" smtClean="0">
                <a:solidFill>
                  <a:srgbClr val="FF0000"/>
                </a:solidFill>
                <a:latin typeface="Times New Roman" panose="02020603050405020304" pitchFamily="18" charset="0"/>
                <a:cs typeface="Times New Roman" panose="02020603050405020304" pitchFamily="18" charset="0"/>
              </a:rPr>
              <a:t>O(max(f(n), g(n))</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5098472" y="1072375"/>
            <a:ext cx="1633871"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 O(1)</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5098472" y="1544353"/>
            <a:ext cx="1633871"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 O(f(n))</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3" name="Rectangle 32"/>
          <p:cNvSpPr/>
          <p:nvPr/>
        </p:nvSpPr>
        <p:spPr>
          <a:xfrm>
            <a:off x="5098472" y="2529796"/>
            <a:ext cx="1633871"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 O(g(n))</a:t>
            </a:r>
            <a:endParaRPr lang="en-US" sz="2800">
              <a:solidFill>
                <a:srgbClr val="FF0000"/>
              </a:solidFill>
              <a:latin typeface="Times New Roman" panose="02020603050405020304" pitchFamily="18" charset="0"/>
              <a:cs typeface="Times New Roman" panose="02020603050405020304" pitchFamily="18" charset="0"/>
            </a:endParaRPr>
          </a:p>
        </p:txBody>
      </p:sp>
      <p:cxnSp>
        <p:nvCxnSpPr>
          <p:cNvPr id="34" name="Straight Connector 33"/>
          <p:cNvCxnSpPr/>
          <p:nvPr/>
        </p:nvCxnSpPr>
        <p:spPr>
          <a:xfrm flipH="1">
            <a:off x="4391891" y="1529657"/>
            <a:ext cx="581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371109" y="2056841"/>
            <a:ext cx="581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371109" y="3027660"/>
            <a:ext cx="581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5386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500" fill="hold"/>
                                        <p:tgtEl>
                                          <p:spTgt spid="37"/>
                                        </p:tgtEl>
                                        <p:attrNameLst>
                                          <p:attrName>ppt_x</p:attrName>
                                        </p:attrNameLst>
                                      </p:cBhvr>
                                      <p:tavLst>
                                        <p:tav tm="0">
                                          <p:val>
                                            <p:strVal val="#ppt_x"/>
                                          </p:val>
                                        </p:tav>
                                        <p:tav tm="100000">
                                          <p:val>
                                            <p:strVal val="#ppt_x"/>
                                          </p:val>
                                        </p:tav>
                                      </p:tavLst>
                                    </p:anim>
                                    <p:anim calcmode="lin" valueType="num">
                                      <p:cBhvr additive="base">
                                        <p:cTn id="8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P spid="9" grpId="0" animBg="1"/>
      <p:bldP spid="17" grpId="0" animBg="1"/>
      <p:bldP spid="26" grpId="0" animBg="1"/>
      <p:bldP spid="28" grpId="0" animBg="1"/>
      <p:bldP spid="29" grpId="0" animBg="1"/>
      <p:bldP spid="30" grpId="0" animBg="1"/>
      <p:bldP spid="31" grpId="0" animBg="1"/>
      <p:bldP spid="32"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206491" y="18521"/>
            <a:ext cx="11971246" cy="13944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Thời gian chạy của lệnh lựa chọn switch được đánh giá tương tự như lệnh if-else, chỉ cần lưu ý rằng, lệnh if-else có hai khả năng lựa chọn, còn lệnh switch có thể có nhiều hơn hai khả năng lựa </a:t>
            </a:r>
            <a:r>
              <a:rPr lang="en-US" sz="2800" smtClean="0">
                <a:solidFill>
                  <a:srgbClr val="0070C0"/>
                </a:solidFill>
                <a:latin typeface="Times New Roman" panose="02020603050405020304" pitchFamily="18" charset="0"/>
                <a:cs typeface="Times New Roman" panose="02020603050405020304" pitchFamily="18" charset="0"/>
              </a:rPr>
              <a:t>chọn.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02826" y="1400169"/>
            <a:ext cx="7195502" cy="11068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smtClean="0">
                <a:solidFill>
                  <a:srgbClr val="0070C0"/>
                </a:solidFill>
                <a:latin typeface="Times New Roman" panose="02020603050405020304" pitchFamily="18" charset="0"/>
                <a:cs typeface="Times New Roman" panose="02020603050405020304" pitchFamily="18" charset="0"/>
              </a:rPr>
              <a:t>3) </a:t>
            </a:r>
            <a:r>
              <a:rPr lang="en-US" sz="2800" b="1">
                <a:solidFill>
                  <a:srgbClr val="0070C0"/>
                </a:solidFill>
                <a:latin typeface="Times New Roman" panose="02020603050405020304" pitchFamily="18" charset="0"/>
                <a:cs typeface="Times New Roman" panose="02020603050405020304" pitchFamily="18" charset="0"/>
              </a:rPr>
              <a:t>Các câu lệnh lặp</a:t>
            </a:r>
          </a:p>
          <a:p>
            <a:pPr indent="914400" algn="just">
              <a:spcBef>
                <a:spcPts val="600"/>
              </a:spcBef>
            </a:pPr>
            <a:r>
              <a:rPr lang="en-US" sz="2800">
                <a:solidFill>
                  <a:srgbClr val="0070C0"/>
                </a:solidFill>
                <a:latin typeface="Times New Roman" panose="02020603050405020304" pitchFamily="18" charset="0"/>
                <a:cs typeface="Times New Roman" panose="02020603050405020304" pitchFamily="18" charset="0"/>
              </a:rPr>
              <a:t>Các câu lệnh lặp gồm: for, while, do-while</a:t>
            </a:r>
          </a:p>
        </p:txBody>
      </p:sp>
      <p:sp>
        <p:nvSpPr>
          <p:cNvPr id="9" name="Rectangle 8"/>
          <p:cNvSpPr/>
          <p:nvPr/>
        </p:nvSpPr>
        <p:spPr>
          <a:xfrm>
            <a:off x="202825" y="4029616"/>
            <a:ext cx="11971246" cy="13750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Sau đó đánh giá thời gian chạy của mỗi lần lặp, chú ý rằng thời gian thực hiện </a:t>
            </a:r>
            <a:r>
              <a:rPr lang="en-US" sz="2800" smtClean="0">
                <a:solidFill>
                  <a:srgbClr val="0070C0"/>
                </a:solidFill>
                <a:latin typeface="Times New Roman" panose="02020603050405020304" pitchFamily="18" charset="0"/>
                <a:cs typeface="Times New Roman" panose="02020603050405020304" pitchFamily="18" charset="0"/>
              </a:rPr>
              <a:t>&lt;phần thân&gt; </a:t>
            </a:r>
            <a:r>
              <a:rPr lang="en-US" sz="2800">
                <a:solidFill>
                  <a:srgbClr val="0070C0"/>
                </a:solidFill>
                <a:latin typeface="Times New Roman" panose="02020603050405020304" pitchFamily="18" charset="0"/>
                <a:cs typeface="Times New Roman" panose="02020603050405020304" pitchFamily="18" charset="0"/>
              </a:rPr>
              <a:t>của một lệnh lặp ở các lần lặp khác nhau có thể khác nhau, giả sử thời gian thực hiện </a:t>
            </a:r>
            <a:r>
              <a:rPr lang="en-US" sz="2800" smtClean="0">
                <a:solidFill>
                  <a:srgbClr val="0070C0"/>
                </a:solidFill>
                <a:latin typeface="Times New Roman" panose="02020603050405020304" pitchFamily="18" charset="0"/>
                <a:cs typeface="Times New Roman" panose="02020603050405020304" pitchFamily="18" charset="0"/>
              </a:rPr>
              <a:t>&lt;phần thân&gt; </a:t>
            </a:r>
            <a:r>
              <a:rPr lang="en-US" sz="2800">
                <a:solidFill>
                  <a:srgbClr val="0070C0"/>
                </a:solidFill>
                <a:latin typeface="Times New Roman" panose="02020603050405020304" pitchFamily="18" charset="0"/>
                <a:cs typeface="Times New Roman" panose="02020603050405020304" pitchFamily="18" charset="0"/>
              </a:rPr>
              <a:t>lệnh lặp ở lần thứ i (i=1</a:t>
            </a:r>
            <a:r>
              <a:rPr lang="en-US" sz="2800" smtClean="0">
                <a:solidFill>
                  <a:srgbClr val="0070C0"/>
                </a:solidFill>
                <a:latin typeface="Times New Roman" panose="02020603050405020304" pitchFamily="18" charset="0"/>
                <a:cs typeface="Times New Roman" panose="02020603050405020304" pitchFamily="18" charset="0"/>
              </a:rPr>
              <a:t>, 2, ..., </a:t>
            </a:r>
            <a:r>
              <a:rPr lang="en-US" sz="2800">
                <a:solidFill>
                  <a:srgbClr val="0070C0"/>
                </a:solidFill>
                <a:latin typeface="Times New Roman" panose="02020603050405020304" pitchFamily="18" charset="0"/>
                <a:cs typeface="Times New Roman" panose="02020603050405020304" pitchFamily="18" charset="0"/>
              </a:rPr>
              <a:t>L(n)) là T</a:t>
            </a:r>
            <a:r>
              <a:rPr lang="en-US" sz="2800" baseline="-25000">
                <a:solidFill>
                  <a:srgbClr val="0070C0"/>
                </a:solidFill>
                <a:latin typeface="Times New Roman" panose="02020603050405020304" pitchFamily="18" charset="0"/>
                <a:cs typeface="Times New Roman" panose="02020603050405020304" pitchFamily="18" charset="0"/>
              </a:rPr>
              <a:t>i</a:t>
            </a:r>
            <a:r>
              <a:rPr lang="en-US" sz="2800">
                <a:solidFill>
                  <a:srgbClr val="0070C0"/>
                </a:solidFill>
                <a:latin typeface="Times New Roman" panose="02020603050405020304" pitchFamily="18" charset="0"/>
                <a:cs typeface="Times New Roman" panose="02020603050405020304" pitchFamily="18" charset="0"/>
              </a:rPr>
              <a:t>(n</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202825" y="2496622"/>
            <a:ext cx="6613611" cy="15229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spcBef>
                <a:spcPts val="600"/>
              </a:spcBef>
            </a:pPr>
            <a:r>
              <a:rPr lang="en-US" sz="2800" b="1" smtClean="0">
                <a:solidFill>
                  <a:srgbClr val="0070C0"/>
                </a:solidFill>
                <a:latin typeface="Times New Roman" panose="02020603050405020304" pitchFamily="18" charset="0"/>
                <a:cs typeface="Times New Roman" panose="02020603050405020304" pitchFamily="18" charset="0"/>
              </a:rPr>
              <a:t>Với câu lệnh while:</a:t>
            </a:r>
            <a:endParaRPr lang="en-US" sz="2800" b="1">
              <a:solidFill>
                <a:srgbClr val="0070C0"/>
              </a:solidFill>
              <a:latin typeface="Times New Roman" panose="02020603050405020304" pitchFamily="18" charset="0"/>
              <a:cs typeface="Times New Roman" panose="02020603050405020304" pitchFamily="18" charset="0"/>
            </a:endParaRPr>
          </a:p>
          <a:p>
            <a:pPr indent="1371600">
              <a:spcBef>
                <a:spcPts val="600"/>
              </a:spcBef>
            </a:pPr>
            <a:r>
              <a:rPr lang="en-US" sz="2800" smtClean="0">
                <a:solidFill>
                  <a:srgbClr val="0070C0"/>
                </a:solidFill>
                <a:latin typeface="Times New Roman" panose="02020603050405020304" pitchFamily="18" charset="0"/>
                <a:cs typeface="Times New Roman" panose="02020603050405020304" pitchFamily="18" charset="0"/>
              </a:rPr>
              <a:t>while  (&lt;điều kiện&gt;)</a:t>
            </a:r>
            <a:endParaRPr lang="en-US" sz="2800">
              <a:solidFill>
                <a:srgbClr val="0070C0"/>
              </a:solidFill>
              <a:latin typeface="Times New Roman" panose="02020603050405020304" pitchFamily="18" charset="0"/>
              <a:cs typeface="Times New Roman" panose="02020603050405020304" pitchFamily="18" charset="0"/>
            </a:endParaRPr>
          </a:p>
          <a:p>
            <a:pPr indent="1662113">
              <a:spcBef>
                <a:spcPts val="600"/>
              </a:spcBef>
            </a:pPr>
            <a:r>
              <a:rPr lang="en-US" sz="2800" smtClean="0">
                <a:solidFill>
                  <a:srgbClr val="0070C0"/>
                </a:solidFill>
                <a:latin typeface="Times New Roman" panose="02020603050405020304" pitchFamily="18" charset="0"/>
                <a:cs typeface="Times New Roman" panose="02020603050405020304" pitchFamily="18" charset="0"/>
              </a:rPr>
              <a:t>&lt;phần thân&gt;;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4888669" y="3006436"/>
            <a:ext cx="1003030"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T</a:t>
            </a:r>
            <a:r>
              <a:rPr lang="en-US" sz="2800" baseline="-25000" smtClean="0">
                <a:solidFill>
                  <a:srgbClr val="FF0000"/>
                </a:solidFill>
                <a:latin typeface="Times New Roman" panose="02020603050405020304" pitchFamily="18" charset="0"/>
                <a:cs typeface="Times New Roman" panose="02020603050405020304" pitchFamily="18" charset="0"/>
              </a:rPr>
              <a:t>0</a:t>
            </a:r>
            <a:r>
              <a:rPr lang="en-US" sz="2800" smtClean="0">
                <a:solidFill>
                  <a:srgbClr val="FF0000"/>
                </a:solidFill>
                <a:latin typeface="Times New Roman" panose="02020603050405020304" pitchFamily="18" charset="0"/>
                <a:cs typeface="Times New Roman" panose="02020603050405020304" pitchFamily="18" charset="0"/>
              </a:rPr>
              <a:t>(n</a:t>
            </a:r>
            <a:r>
              <a:rPr lang="en-US" sz="2800">
                <a:solidFill>
                  <a:srgbClr val="FF0000"/>
                </a:solidFill>
                <a:latin typeface="Times New Roman" panose="02020603050405020304" pitchFamily="18" charset="0"/>
                <a:cs typeface="Times New Roman" panose="02020603050405020304" pitchFamily="18" charset="0"/>
              </a:rPr>
              <a:t>)</a:t>
            </a:r>
          </a:p>
        </p:txBody>
      </p:sp>
      <p:sp>
        <p:nvSpPr>
          <p:cNvPr id="18" name="Rectangle 17"/>
          <p:cNvSpPr/>
          <p:nvPr/>
        </p:nvSpPr>
        <p:spPr>
          <a:xfrm>
            <a:off x="4888667" y="3517370"/>
            <a:ext cx="1003030"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T</a:t>
            </a:r>
            <a:r>
              <a:rPr lang="en-US" sz="2800" baseline="-25000" smtClean="0">
                <a:solidFill>
                  <a:srgbClr val="FF0000"/>
                </a:solidFill>
                <a:latin typeface="Times New Roman" panose="02020603050405020304" pitchFamily="18" charset="0"/>
                <a:cs typeface="Times New Roman" panose="02020603050405020304" pitchFamily="18" charset="0"/>
              </a:rPr>
              <a:t>i</a:t>
            </a:r>
            <a:r>
              <a:rPr lang="en-US" sz="2800" smtClean="0">
                <a:solidFill>
                  <a:srgbClr val="FF0000"/>
                </a:solidFill>
                <a:latin typeface="Times New Roman" panose="02020603050405020304" pitchFamily="18" charset="0"/>
                <a:cs typeface="Times New Roman" panose="02020603050405020304" pitchFamily="18" charset="0"/>
              </a:rPr>
              <a:t>(n</a:t>
            </a:r>
            <a:r>
              <a:rPr lang="en-US" sz="2800">
                <a:solidFill>
                  <a:srgbClr val="FF0000"/>
                </a:solidFill>
                <a:latin typeface="Times New Roman" panose="02020603050405020304" pitchFamily="18" charset="0"/>
                <a:cs typeface="Times New Roman" panose="02020603050405020304" pitchFamily="18" charset="0"/>
              </a:rPr>
              <a:t>)</a:t>
            </a:r>
          </a:p>
        </p:txBody>
      </p:sp>
      <p:sp>
        <p:nvSpPr>
          <p:cNvPr id="23" name="Rectangle 22"/>
          <p:cNvSpPr/>
          <p:nvPr/>
        </p:nvSpPr>
        <p:spPr>
          <a:xfrm>
            <a:off x="7846972" y="1654536"/>
            <a:ext cx="4339325" cy="24471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Để đánh giá thời gian thực hiện một câu lệnh lặp, trước hết ta cần đánh giá số tối đa các lần lặp, giả sử đó là L(n). </a:t>
            </a:r>
          </a:p>
        </p:txBody>
      </p:sp>
      <p:cxnSp>
        <p:nvCxnSpPr>
          <p:cNvPr id="16" name="Straight Connector 15"/>
          <p:cNvCxnSpPr/>
          <p:nvPr/>
        </p:nvCxnSpPr>
        <p:spPr>
          <a:xfrm flipH="1">
            <a:off x="8306007" y="3964340"/>
            <a:ext cx="581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9567" y="5404700"/>
            <a:ext cx="7946906" cy="14242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Mỗi lần lặp, chúng ta cần kiểm tra </a:t>
            </a:r>
            <a:r>
              <a:rPr lang="en-US" sz="2800" smtClean="0">
                <a:solidFill>
                  <a:srgbClr val="0070C0"/>
                </a:solidFill>
                <a:latin typeface="Times New Roman" panose="02020603050405020304" pitchFamily="18" charset="0"/>
                <a:cs typeface="Times New Roman" panose="02020603050405020304" pitchFamily="18" charset="0"/>
              </a:rPr>
              <a:t>&lt;điều kiện&gt; </a:t>
            </a:r>
            <a:r>
              <a:rPr lang="en-US" sz="2800">
                <a:solidFill>
                  <a:srgbClr val="0070C0"/>
                </a:solidFill>
                <a:latin typeface="Times New Roman" panose="02020603050405020304" pitchFamily="18" charset="0"/>
                <a:cs typeface="Times New Roman" panose="02020603050405020304" pitchFamily="18" charset="0"/>
              </a:rPr>
              <a:t>lặp, giả sử thời gian kiểm tra là T</a:t>
            </a:r>
            <a:r>
              <a:rPr lang="en-US" sz="2800" baseline="-25000">
                <a:solidFill>
                  <a:srgbClr val="0070C0"/>
                </a:solidFill>
                <a:latin typeface="Times New Roman" panose="02020603050405020304" pitchFamily="18" charset="0"/>
                <a:cs typeface="Times New Roman" panose="02020603050405020304" pitchFamily="18" charset="0"/>
              </a:rPr>
              <a:t>0</a:t>
            </a:r>
            <a:r>
              <a:rPr lang="en-US" sz="2800">
                <a:solidFill>
                  <a:srgbClr val="0070C0"/>
                </a:solidFill>
                <a:latin typeface="Times New Roman" panose="02020603050405020304" pitchFamily="18" charset="0"/>
                <a:cs typeface="Times New Roman" panose="02020603050405020304" pitchFamily="18" charset="0"/>
              </a:rPr>
              <a:t>(n). Như vậy thời gian chạy của lệnh lặp là</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890" y="5486549"/>
            <a:ext cx="3221181" cy="1258851"/>
          </a:xfrm>
          <a:prstGeom prst="rect">
            <a:avLst/>
          </a:prstGeom>
        </p:spPr>
      </p:pic>
      <p:cxnSp>
        <p:nvCxnSpPr>
          <p:cNvPr id="24" name="Straight Connector 23"/>
          <p:cNvCxnSpPr/>
          <p:nvPr/>
        </p:nvCxnSpPr>
        <p:spPr>
          <a:xfrm flipH="1">
            <a:off x="10471247" y="5404700"/>
            <a:ext cx="581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457338" y="6339051"/>
            <a:ext cx="581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467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additive="base">
                                        <p:cTn id="79" dur="500" fill="hold"/>
                                        <p:tgtEl>
                                          <p:spTgt spid="2"/>
                                        </p:tgtEl>
                                        <p:attrNameLst>
                                          <p:attrName>ppt_x</p:attrName>
                                        </p:attrNameLst>
                                      </p:cBhvr>
                                      <p:tavLst>
                                        <p:tav tm="0">
                                          <p:val>
                                            <p:strVal val="#ppt_x"/>
                                          </p:val>
                                        </p:tav>
                                        <p:tav tm="100000">
                                          <p:val>
                                            <p:strVal val="#ppt_x"/>
                                          </p:val>
                                        </p:tav>
                                      </p:tavLst>
                                    </p:anim>
                                    <p:anim calcmode="lin" valueType="num">
                                      <p:cBhvr additive="base">
                                        <p:cTn id="8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20" grpId="0" animBg="1"/>
      <p:bldP spid="9" grpId="0" animBg="1"/>
      <p:bldP spid="15" grpId="0" animBg="1"/>
      <p:bldP spid="17" grpId="0" animBg="1"/>
      <p:bldP spid="18" grpId="0" animBg="1"/>
      <p:bldP spid="23" grpId="0" animBg="1"/>
      <p:bldP spid="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89178" y="28566"/>
            <a:ext cx="8215078" cy="11964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r>
              <a:rPr lang="en-US" sz="2800" b="1" smtClean="0">
                <a:solidFill>
                  <a:srgbClr val="0070C0"/>
                </a:solidFill>
                <a:latin typeface="Times New Roman" panose="02020603050405020304" pitchFamily="18" charset="0"/>
                <a:cs typeface="Times New Roman" panose="02020603050405020304" pitchFamily="18" charset="0"/>
              </a:rPr>
              <a:t>3) </a:t>
            </a:r>
            <a:r>
              <a:rPr lang="en-US" sz="2800" b="1">
                <a:solidFill>
                  <a:srgbClr val="0070C0"/>
                </a:solidFill>
                <a:latin typeface="Times New Roman" panose="02020603050405020304" pitchFamily="18" charset="0"/>
                <a:cs typeface="Times New Roman" panose="02020603050405020304" pitchFamily="18" charset="0"/>
              </a:rPr>
              <a:t>Các câu lệnh lặp</a:t>
            </a:r>
          </a:p>
          <a:p>
            <a:pPr indent="627063" algn="just">
              <a:spcBef>
                <a:spcPts val="600"/>
              </a:spcBef>
            </a:pPr>
            <a:r>
              <a:rPr lang="en-US" sz="2800">
                <a:solidFill>
                  <a:srgbClr val="0070C0"/>
                </a:solidFill>
                <a:latin typeface="Times New Roman" panose="02020603050405020304" pitchFamily="18" charset="0"/>
                <a:cs typeface="Times New Roman" panose="02020603050405020304" pitchFamily="18" charset="0"/>
              </a:rPr>
              <a:t>Các câu lệnh lặp gồm: for, while, do-while</a:t>
            </a:r>
          </a:p>
        </p:txBody>
      </p:sp>
      <p:sp>
        <p:nvSpPr>
          <p:cNvPr id="9" name="Rectangle 8"/>
          <p:cNvSpPr/>
          <p:nvPr/>
        </p:nvSpPr>
        <p:spPr>
          <a:xfrm>
            <a:off x="6754091" y="1705831"/>
            <a:ext cx="5419980" cy="1395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Công đoạn khó nhất trong đánh giá thời gian chạy của một lệnh lặp là đánh giá số lần lặp. </a:t>
            </a:r>
          </a:p>
        </p:txBody>
      </p:sp>
      <p:sp>
        <p:nvSpPr>
          <p:cNvPr id="15" name="Rectangle 14"/>
          <p:cNvSpPr/>
          <p:nvPr/>
        </p:nvSpPr>
        <p:spPr>
          <a:xfrm>
            <a:off x="202826" y="1220554"/>
            <a:ext cx="6281102" cy="18673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627063">
              <a:spcBef>
                <a:spcPts val="600"/>
              </a:spcBef>
            </a:pPr>
            <a:r>
              <a:rPr lang="en-US" sz="2800" b="1" smtClean="0">
                <a:solidFill>
                  <a:srgbClr val="0070C0"/>
                </a:solidFill>
                <a:latin typeface="Times New Roman" panose="02020603050405020304" pitchFamily="18" charset="0"/>
                <a:cs typeface="Times New Roman" panose="02020603050405020304" pitchFamily="18" charset="0"/>
              </a:rPr>
              <a:t>Với câu lệnh while:</a:t>
            </a:r>
            <a:endParaRPr lang="en-US" sz="2800" b="1">
              <a:solidFill>
                <a:srgbClr val="0070C0"/>
              </a:solidFill>
              <a:latin typeface="Times New Roman" panose="02020603050405020304" pitchFamily="18" charset="0"/>
              <a:cs typeface="Times New Roman" panose="02020603050405020304" pitchFamily="18" charset="0"/>
            </a:endParaRPr>
          </a:p>
          <a:p>
            <a:pPr indent="1023938">
              <a:spcBef>
                <a:spcPts val="600"/>
              </a:spcBef>
            </a:pPr>
            <a:r>
              <a:rPr lang="en-US" sz="2800" smtClean="0">
                <a:solidFill>
                  <a:srgbClr val="0070C0"/>
                </a:solidFill>
                <a:latin typeface="Times New Roman" panose="02020603050405020304" pitchFamily="18" charset="0"/>
                <a:cs typeface="Times New Roman" panose="02020603050405020304" pitchFamily="18" charset="0"/>
              </a:rPr>
              <a:t>while  (&lt;điều kiện&gt;)</a:t>
            </a:r>
            <a:endParaRPr lang="en-US" sz="2800">
              <a:solidFill>
                <a:srgbClr val="0070C0"/>
              </a:solidFill>
              <a:latin typeface="Times New Roman" panose="02020603050405020304" pitchFamily="18" charset="0"/>
              <a:cs typeface="Times New Roman" panose="02020603050405020304" pitchFamily="18" charset="0"/>
            </a:endParaRPr>
          </a:p>
          <a:p>
            <a:pPr indent="1377950">
              <a:spcBef>
                <a:spcPts val="600"/>
              </a:spcBef>
            </a:pPr>
            <a:r>
              <a:rPr lang="en-US" sz="2800" smtClean="0">
                <a:solidFill>
                  <a:srgbClr val="0070C0"/>
                </a:solidFill>
                <a:latin typeface="Times New Roman" panose="02020603050405020304" pitchFamily="18" charset="0"/>
                <a:cs typeface="Times New Roman" panose="02020603050405020304" pitchFamily="18" charset="0"/>
              </a:rPr>
              <a:t>&lt;phần thân&gt;;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4260862" y="1893521"/>
            <a:ext cx="2326973"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T</a:t>
            </a:r>
            <a:r>
              <a:rPr lang="en-US" sz="2800" baseline="-25000" smtClean="0">
                <a:solidFill>
                  <a:srgbClr val="FF0000"/>
                </a:solidFill>
                <a:latin typeface="Times New Roman" panose="02020603050405020304" pitchFamily="18" charset="0"/>
                <a:cs typeface="Times New Roman" panose="02020603050405020304" pitchFamily="18" charset="0"/>
              </a:rPr>
              <a:t>0</a:t>
            </a:r>
            <a:r>
              <a:rPr lang="en-US" sz="2800" smtClean="0">
                <a:solidFill>
                  <a:srgbClr val="FF0000"/>
                </a:solidFill>
                <a:latin typeface="Times New Roman" panose="02020603050405020304" pitchFamily="18" charset="0"/>
                <a:cs typeface="Times New Roman" panose="02020603050405020304" pitchFamily="18" charset="0"/>
              </a:rPr>
              <a:t>(n) = O(1)</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4260861" y="2405075"/>
            <a:ext cx="2493229"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T</a:t>
            </a:r>
            <a:r>
              <a:rPr lang="en-US" sz="2800" baseline="-25000" smtClean="0">
                <a:solidFill>
                  <a:srgbClr val="FF0000"/>
                </a:solidFill>
                <a:latin typeface="Times New Roman" panose="02020603050405020304" pitchFamily="18" charset="0"/>
                <a:cs typeface="Times New Roman" panose="02020603050405020304" pitchFamily="18" charset="0"/>
              </a:rPr>
              <a:t>i</a:t>
            </a:r>
            <a:r>
              <a:rPr lang="en-US" sz="2800" smtClean="0">
                <a:solidFill>
                  <a:srgbClr val="FF0000"/>
                </a:solidFill>
                <a:latin typeface="Times New Roman" panose="02020603050405020304" pitchFamily="18" charset="0"/>
                <a:cs typeface="Times New Roman" panose="02020603050405020304" pitchFamily="18" charset="0"/>
              </a:rPr>
              <a:t>(n</a:t>
            </a:r>
            <a:r>
              <a:rPr lang="en-US" sz="2800">
                <a:solidFill>
                  <a:srgbClr val="FF0000"/>
                </a:solidFill>
                <a:latin typeface="Times New Roman" panose="02020603050405020304" pitchFamily="18" charset="0"/>
                <a:cs typeface="Times New Roman" panose="02020603050405020304" pitchFamily="18" charset="0"/>
              </a:rPr>
              <a:t>) = </a:t>
            </a:r>
            <a:r>
              <a:rPr lang="en-US" sz="2800" smtClean="0">
                <a:solidFill>
                  <a:srgbClr val="FF0000"/>
                </a:solidFill>
                <a:latin typeface="Times New Roman" panose="02020603050405020304" pitchFamily="18" charset="0"/>
                <a:cs typeface="Times New Roman" panose="02020603050405020304" pitchFamily="18" charset="0"/>
              </a:rPr>
              <a:t>O(f(n))</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02825" y="4940009"/>
            <a:ext cx="11971246" cy="18972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Trường hợp hay gặp là: kiểm tra </a:t>
            </a:r>
            <a:r>
              <a:rPr lang="en-US" sz="2800" smtClean="0">
                <a:solidFill>
                  <a:srgbClr val="0070C0"/>
                </a:solidFill>
                <a:latin typeface="Times New Roman" panose="02020603050405020304" pitchFamily="18" charset="0"/>
                <a:cs typeface="Times New Roman" panose="02020603050405020304" pitchFamily="18" charset="0"/>
              </a:rPr>
              <a:t>&lt;điều kiện&gt; </a:t>
            </a:r>
            <a:r>
              <a:rPr lang="en-US" sz="2800">
                <a:solidFill>
                  <a:srgbClr val="0070C0"/>
                </a:solidFill>
                <a:latin typeface="Times New Roman" panose="02020603050405020304" pitchFamily="18" charset="0"/>
                <a:cs typeface="Times New Roman" panose="02020603050405020304" pitchFamily="18" charset="0"/>
              </a:rPr>
              <a:t>lặp (thông thường là đánh giá một biểu thức) chỉ cần thời gian O(1), thời gian thực hiện &lt;phần </a:t>
            </a:r>
            <a:r>
              <a:rPr lang="en-US" sz="2800" smtClean="0">
                <a:solidFill>
                  <a:srgbClr val="0070C0"/>
                </a:solidFill>
                <a:latin typeface="Times New Roman" panose="02020603050405020304" pitchFamily="18" charset="0"/>
                <a:cs typeface="Times New Roman" panose="02020603050405020304" pitchFamily="18" charset="0"/>
              </a:rPr>
              <a:t>thân&gt; của các </a:t>
            </a:r>
            <a:r>
              <a:rPr lang="en-US" sz="2800">
                <a:solidFill>
                  <a:srgbClr val="0070C0"/>
                </a:solidFill>
                <a:latin typeface="Times New Roman" panose="02020603050405020304" pitchFamily="18" charset="0"/>
                <a:cs typeface="Times New Roman" panose="02020603050405020304" pitchFamily="18" charset="0"/>
              </a:rPr>
              <a:t>lần lặp là như nhau và giả sử ta đánh giá được là O(f(n)); khi đó, nếu đánh giá được số lần lặp là O(g(n)), thì thời gian chạy của lệnh lặp là O(g(n).f(n</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302" y="62398"/>
            <a:ext cx="3512719" cy="1346116"/>
          </a:xfrm>
          <a:prstGeom prst="rect">
            <a:avLst/>
          </a:prstGeom>
        </p:spPr>
      </p:pic>
      <p:sp>
        <p:nvSpPr>
          <p:cNvPr id="24" name="Rectangle 23"/>
          <p:cNvSpPr/>
          <p:nvPr/>
        </p:nvSpPr>
        <p:spPr>
          <a:xfrm>
            <a:off x="202825" y="3101552"/>
            <a:ext cx="11971246" cy="9294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Trong nhiều lệnh lặp, đặc biệt là trong các lệnh lặp for, ta có thể thấy ngay số lần lặp tối đa là bao nhiêu. </a:t>
            </a:r>
          </a:p>
        </p:txBody>
      </p:sp>
      <p:sp>
        <p:nvSpPr>
          <p:cNvPr id="25" name="Rectangle 24"/>
          <p:cNvSpPr/>
          <p:nvPr/>
        </p:nvSpPr>
        <p:spPr>
          <a:xfrm>
            <a:off x="202825" y="4038361"/>
            <a:ext cx="11971246" cy="9294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Nhưng cũng không ít các lệnh lặp, từ điều kiện lặp để suy ra số tối đa các lần lặp, ta cần phải tiến hành các suy diễn không đơn giản. </a:t>
            </a:r>
          </a:p>
        </p:txBody>
      </p:sp>
      <p:grpSp>
        <p:nvGrpSpPr>
          <p:cNvPr id="22" name="Group 21"/>
          <p:cNvGrpSpPr/>
          <p:nvPr/>
        </p:nvGrpSpPr>
        <p:grpSpPr>
          <a:xfrm>
            <a:off x="9192364" y="1035756"/>
            <a:ext cx="989634" cy="653043"/>
            <a:chOff x="9192364" y="1035756"/>
            <a:chExt cx="989634" cy="653043"/>
          </a:xfrm>
        </p:grpSpPr>
        <p:sp>
          <p:nvSpPr>
            <p:cNvPr id="27" name="Rectangle 26"/>
            <p:cNvSpPr/>
            <p:nvPr/>
          </p:nvSpPr>
          <p:spPr>
            <a:xfrm>
              <a:off x="9192364" y="1169177"/>
              <a:ext cx="989634"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O(1)</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9371747" y="1035756"/>
              <a:ext cx="68239" cy="200186"/>
              <a:chOff x="8093122" y="982639"/>
              <a:chExt cx="68239" cy="200186"/>
            </a:xfrm>
          </p:grpSpPr>
          <p:cxnSp>
            <p:nvCxnSpPr>
              <p:cNvPr id="6" name="Straight Connector 5"/>
              <p:cNvCxnSpPr/>
              <p:nvPr/>
            </p:nvCxnSpPr>
            <p:spPr>
              <a:xfrm>
                <a:off x="8093122" y="982639"/>
                <a:ext cx="0" cy="200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161361" y="982639"/>
                <a:ext cx="0" cy="200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3" name="Group 22"/>
          <p:cNvGrpSpPr/>
          <p:nvPr/>
        </p:nvGrpSpPr>
        <p:grpSpPr>
          <a:xfrm>
            <a:off x="10631608" y="1024877"/>
            <a:ext cx="1363949" cy="663922"/>
            <a:chOff x="10631608" y="1024877"/>
            <a:chExt cx="1363949" cy="663922"/>
          </a:xfrm>
        </p:grpSpPr>
        <p:sp>
          <p:nvSpPr>
            <p:cNvPr id="28" name="Rectangle 27"/>
            <p:cNvSpPr/>
            <p:nvPr/>
          </p:nvSpPr>
          <p:spPr>
            <a:xfrm>
              <a:off x="10631608" y="1169177"/>
              <a:ext cx="1363949"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O(f(n))</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10809699" y="1024877"/>
              <a:ext cx="68239" cy="200186"/>
              <a:chOff x="8093122" y="982639"/>
              <a:chExt cx="68239" cy="200186"/>
            </a:xfrm>
          </p:grpSpPr>
          <p:cxnSp>
            <p:nvCxnSpPr>
              <p:cNvPr id="32" name="Straight Connector 31"/>
              <p:cNvCxnSpPr/>
              <p:nvPr/>
            </p:nvCxnSpPr>
            <p:spPr>
              <a:xfrm>
                <a:off x="8093122" y="982639"/>
                <a:ext cx="0" cy="200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161361" y="982639"/>
                <a:ext cx="0" cy="200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6" name="Rectangle 25"/>
          <p:cNvSpPr/>
          <p:nvPr/>
        </p:nvSpPr>
        <p:spPr>
          <a:xfrm>
            <a:off x="6650183" y="12781"/>
            <a:ext cx="1795791"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800" smtClean="0">
                <a:solidFill>
                  <a:srgbClr val="FF0000"/>
                </a:solidFill>
                <a:latin typeface="Times New Roman" panose="02020603050405020304" pitchFamily="18" charset="0"/>
                <a:cs typeface="Times New Roman" panose="02020603050405020304" pitchFamily="18" charset="0"/>
              </a:rPr>
              <a:t> O(g(n)) =</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6136032" y="895823"/>
            <a:ext cx="2367818" cy="697140"/>
            <a:chOff x="6136032" y="895823"/>
            <a:chExt cx="2367818" cy="697140"/>
          </a:xfrm>
        </p:grpSpPr>
        <p:sp>
          <p:nvSpPr>
            <p:cNvPr id="36" name="Rectangle 35"/>
            <p:cNvSpPr/>
            <p:nvPr/>
          </p:nvSpPr>
          <p:spPr>
            <a:xfrm>
              <a:off x="6136032" y="1073341"/>
              <a:ext cx="2040113" cy="519622"/>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FF0000"/>
                  </a:solidFill>
                  <a:latin typeface="Times New Roman" panose="02020603050405020304" pitchFamily="18" charset="0"/>
                  <a:cs typeface="Times New Roman" panose="02020603050405020304" pitchFamily="18" charset="0"/>
                </a:rPr>
                <a:t>O(g(n).f(n</a:t>
              </a:r>
              <a:r>
                <a:rPr lang="en-US" sz="2800" smtClean="0">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H="1">
              <a:off x="8233659" y="980381"/>
              <a:ext cx="270191" cy="1554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210424" y="895823"/>
              <a:ext cx="270191" cy="1554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flipH="1">
            <a:off x="4361802" y="5888667"/>
            <a:ext cx="581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233928" y="6339044"/>
            <a:ext cx="9447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173824" y="6762125"/>
            <a:ext cx="9447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190407" y="6762125"/>
            <a:ext cx="15714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34564" y="5451941"/>
            <a:ext cx="13121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8224073" y="5888667"/>
            <a:ext cx="139759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509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ppt_x"/>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ppt_x"/>
                                          </p:val>
                                        </p:tav>
                                        <p:tav tm="100000">
                                          <p:val>
                                            <p:strVal val="#ppt_x"/>
                                          </p:val>
                                        </p:tav>
                                      </p:tavLst>
                                    </p:anim>
                                    <p:anim calcmode="lin" valueType="num">
                                      <p:cBhvr additive="base">
                                        <p:cTn id="8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500" fill="hold"/>
                                        <p:tgtEl>
                                          <p:spTgt spid="34"/>
                                        </p:tgtEl>
                                        <p:attrNameLst>
                                          <p:attrName>ppt_x</p:attrName>
                                        </p:attrNameLst>
                                      </p:cBhvr>
                                      <p:tavLst>
                                        <p:tav tm="0">
                                          <p:val>
                                            <p:strVal val="#ppt_x"/>
                                          </p:val>
                                        </p:tav>
                                        <p:tav tm="100000">
                                          <p:val>
                                            <p:strVal val="#ppt_x"/>
                                          </p:val>
                                        </p:tav>
                                      </p:tavLst>
                                    </p:anim>
                                    <p:anim calcmode="lin" valueType="num">
                                      <p:cBhvr additive="base">
                                        <p:cTn id="8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500" fill="hold"/>
                                        <p:tgtEl>
                                          <p:spTgt spid="35"/>
                                        </p:tgtEl>
                                        <p:attrNameLst>
                                          <p:attrName>ppt_x</p:attrName>
                                        </p:attrNameLst>
                                      </p:cBhvr>
                                      <p:tavLst>
                                        <p:tav tm="0">
                                          <p:val>
                                            <p:strVal val="#ppt_x"/>
                                          </p:val>
                                        </p:tav>
                                        <p:tav tm="100000">
                                          <p:val>
                                            <p:strVal val="#ppt_x"/>
                                          </p:val>
                                        </p:tav>
                                      </p:tavLst>
                                    </p:anim>
                                    <p:anim calcmode="lin" valueType="num">
                                      <p:cBhvr additive="base">
                                        <p:cTn id="10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ppt_x"/>
                                          </p:val>
                                        </p:tav>
                                        <p:tav tm="100000">
                                          <p:val>
                                            <p:strVal val="#ppt_x"/>
                                          </p:val>
                                        </p:tav>
                                      </p:tavLst>
                                    </p:anim>
                                    <p:anim calcmode="lin" valueType="num">
                                      <p:cBhvr additive="base">
                                        <p:cTn id="11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additive="base">
                                        <p:cTn id="121" dur="500" fill="hold"/>
                                        <p:tgtEl>
                                          <p:spTgt spid="19"/>
                                        </p:tgtEl>
                                        <p:attrNameLst>
                                          <p:attrName>ppt_x</p:attrName>
                                        </p:attrNameLst>
                                      </p:cBhvr>
                                      <p:tavLst>
                                        <p:tav tm="0">
                                          <p:val>
                                            <p:strVal val="#ppt_x"/>
                                          </p:val>
                                        </p:tav>
                                        <p:tav tm="100000">
                                          <p:val>
                                            <p:strVal val="#ppt_x"/>
                                          </p:val>
                                        </p:tav>
                                      </p:tavLst>
                                    </p:anim>
                                    <p:anim calcmode="lin" valueType="num">
                                      <p:cBhvr additive="base">
                                        <p:cTn id="1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P spid="9" grpId="0" animBg="1"/>
      <p:bldP spid="15" grpId="0" animBg="1"/>
      <p:bldP spid="17" grpId="0" animBg="1"/>
      <p:bldP spid="18" grpId="0" animBg="1"/>
      <p:bldP spid="21" grpId="0" animBg="1"/>
      <p:bldP spid="24" grpId="0" animBg="1"/>
      <p:bldP spid="25" grpId="0" animBg="1"/>
      <p:bldP spid="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Screen Clipping"/>
          <p:cNvPicPr>
            <a:picLocks noChangeAspect="1"/>
          </p:cNvPicPr>
          <p:nvPr/>
        </p:nvPicPr>
        <p:blipFill rotWithShape="1">
          <a:blip r:embed="rId2">
            <a:extLst>
              <a:ext uri="{28A0092B-C50C-407E-A947-70E740481C1C}">
                <a14:useLocalDpi xmlns:a14="http://schemas.microsoft.com/office/drawing/2010/main" val="0"/>
              </a:ext>
            </a:extLst>
          </a:blip>
          <a:srcRect r="15294"/>
          <a:stretch/>
        </p:blipFill>
        <p:spPr>
          <a:xfrm>
            <a:off x="6330498" y="2228301"/>
            <a:ext cx="5819235" cy="3286912"/>
          </a:xfrm>
          <a:prstGeom prst="rect">
            <a:avLst/>
          </a:prstGeom>
          <a:ln>
            <a:solidFill>
              <a:srgbClr val="FFC000"/>
            </a:solidFill>
          </a:ln>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91" y="5362629"/>
            <a:ext cx="5380450" cy="1468717"/>
          </a:xfrm>
          <a:prstGeom prst="rect">
            <a:avLst/>
          </a:prstGeom>
        </p:spPr>
      </p:pic>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61686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199310" y="3020467"/>
            <a:ext cx="5671605" cy="23454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smtClean="0">
                <a:solidFill>
                  <a:srgbClr val="0070C0"/>
                </a:solidFill>
                <a:latin typeface="Times New Roman" panose="02020603050405020304" pitchFamily="18" charset="0"/>
                <a:cs typeface="Times New Roman" panose="02020603050405020304" pitchFamily="18" charset="0"/>
              </a:rPr>
              <a:t>Ví dụ 1: </a:t>
            </a:r>
            <a:r>
              <a:rPr lang="en-US" sz="2800">
                <a:solidFill>
                  <a:srgbClr val="0070C0"/>
                </a:solidFill>
                <a:latin typeface="Times New Roman" panose="02020603050405020304" pitchFamily="18" charset="0"/>
                <a:cs typeface="Times New Roman" panose="02020603050405020304" pitchFamily="18" charset="0"/>
              </a:rPr>
              <a:t>Giả sử ta có mảng A các số thực, cỡ n và ta cần tìm xem </a:t>
            </a:r>
            <a:r>
              <a:rPr lang="en-US" sz="2800" smtClean="0">
                <a:solidFill>
                  <a:srgbClr val="0070C0"/>
                </a:solidFill>
                <a:latin typeface="Times New Roman" panose="02020603050405020304" pitchFamily="18" charset="0"/>
                <a:cs typeface="Times New Roman" panose="02020603050405020304" pitchFamily="18" charset="0"/>
              </a:rPr>
              <a:t>trong mảng </a:t>
            </a:r>
            <a:r>
              <a:rPr lang="en-US" sz="2800">
                <a:solidFill>
                  <a:srgbClr val="0070C0"/>
                </a:solidFill>
                <a:latin typeface="Times New Roman" panose="02020603050405020304" pitchFamily="18" charset="0"/>
                <a:cs typeface="Times New Roman" panose="02020603050405020304" pitchFamily="18" charset="0"/>
              </a:rPr>
              <a:t>có chứa số thực x không. Điều đó có thể thực hiện bởi giải thuật tìm kiếm tuần tự như sau: </a:t>
            </a:r>
          </a:p>
        </p:txBody>
      </p:sp>
      <p:cxnSp>
        <p:nvCxnSpPr>
          <p:cNvPr id="29" name="Straight Connector 28"/>
          <p:cNvCxnSpPr/>
          <p:nvPr/>
        </p:nvCxnSpPr>
        <p:spPr>
          <a:xfrm flipH="1">
            <a:off x="6619398" y="3520117"/>
            <a:ext cx="3228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425298" y="4905663"/>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O(1)</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9423497" y="4464154"/>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0193900" y="4582940"/>
            <a:ext cx="1389613" cy="754630"/>
            <a:chOff x="10193900" y="4664828"/>
            <a:chExt cx="1389613" cy="754630"/>
          </a:xfrm>
        </p:grpSpPr>
        <mc:AlternateContent xmlns:mc="http://schemas.openxmlformats.org/markup-compatibility/2006" xmlns:a14="http://schemas.microsoft.com/office/drawing/2010/main">
          <mc:Choice Requires="a14">
            <p:sp>
              <p:nvSpPr>
                <p:cNvPr id="13" name="TextBox 12"/>
                <p:cNvSpPr txBox="1"/>
                <p:nvPr/>
              </p:nvSpPr>
              <p:spPr>
                <a:xfrm>
                  <a:off x="10193900" y="4664828"/>
                  <a:ext cx="74787" cy="7546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
                            </m:eqArr>
                          </m:e>
                        </m:d>
                      </m:oMath>
                    </m:oMathPara>
                  </a14:m>
                  <a:endParaRPr lang="en-US"/>
                </a:p>
              </p:txBody>
            </p:sp>
          </mc:Choice>
          <mc:Fallback xmlns="">
            <p:sp>
              <p:nvSpPr>
                <p:cNvPr id="13" name="TextBox 12"/>
                <p:cNvSpPr txBox="1">
                  <a:spLocks noRot="1" noChangeAspect="1" noMove="1" noResize="1" noEditPoints="1" noAdjustHandles="1" noChangeArrowheads="1" noChangeShapeType="1" noTextEdit="1"/>
                </p:cNvSpPr>
                <p:nvPr/>
              </p:nvSpPr>
              <p:spPr>
                <a:xfrm>
                  <a:off x="10193900" y="4664828"/>
                  <a:ext cx="74787" cy="754630"/>
                </a:xfrm>
                <a:prstGeom prst="rect">
                  <a:avLst/>
                </a:prstGeom>
                <a:blipFill>
                  <a:blip r:embed="rId4"/>
                  <a:stretch>
                    <a:fillRect r="-308333"/>
                  </a:stretch>
                </a:blipFill>
              </p:spPr>
              <p:txBody>
                <a:bodyPr/>
                <a:lstStyle/>
                <a:p>
                  <a:r>
                    <a:rPr lang="en-US">
                      <a:noFill/>
                    </a:rPr>
                    <a:t> </a:t>
                  </a:r>
                </a:p>
              </p:txBody>
            </p:sp>
          </mc:Fallback>
        </mc:AlternateContent>
        <p:sp>
          <p:nvSpPr>
            <p:cNvPr id="36" name="Rectangle 35"/>
            <p:cNvSpPr/>
            <p:nvPr/>
          </p:nvSpPr>
          <p:spPr>
            <a:xfrm>
              <a:off x="10503353" y="4735645"/>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9787142" y="3692564"/>
            <a:ext cx="1302019" cy="754630"/>
            <a:chOff x="9787142" y="3774452"/>
            <a:chExt cx="1302019" cy="754630"/>
          </a:xfrm>
        </p:grpSpPr>
        <mc:AlternateContent xmlns:mc="http://schemas.openxmlformats.org/markup-compatibility/2006" xmlns:a14="http://schemas.microsoft.com/office/drawing/2010/main">
          <mc:Choice Requires="a14">
            <p:sp>
              <p:nvSpPr>
                <p:cNvPr id="40" name="TextBox 39"/>
                <p:cNvSpPr txBox="1"/>
                <p:nvPr/>
              </p:nvSpPr>
              <p:spPr>
                <a:xfrm>
                  <a:off x="9787142" y="3774452"/>
                  <a:ext cx="74787" cy="7546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
                            </m:eqArr>
                          </m:e>
                        </m:d>
                      </m:oMath>
                    </m:oMathPara>
                  </a14:m>
                  <a:endParaRPr lang="en-US"/>
                </a:p>
              </p:txBody>
            </p:sp>
          </mc:Choice>
          <mc:Fallback xmlns="">
            <p:sp>
              <p:nvSpPr>
                <p:cNvPr id="40" name="TextBox 39"/>
                <p:cNvSpPr txBox="1">
                  <a:spLocks noRot="1" noChangeAspect="1" noMove="1" noResize="1" noEditPoints="1" noAdjustHandles="1" noChangeArrowheads="1" noChangeShapeType="1" noTextEdit="1"/>
                </p:cNvSpPr>
                <p:nvPr/>
              </p:nvSpPr>
              <p:spPr>
                <a:xfrm>
                  <a:off x="9787142" y="3774452"/>
                  <a:ext cx="74787" cy="754630"/>
                </a:xfrm>
                <a:prstGeom prst="rect">
                  <a:avLst/>
                </a:prstGeom>
                <a:blipFill>
                  <a:blip r:embed="rId5"/>
                  <a:stretch>
                    <a:fillRect r="-308333"/>
                  </a:stretch>
                </a:blipFill>
              </p:spPr>
              <p:txBody>
                <a:bodyPr/>
                <a:lstStyle/>
                <a:p>
                  <a:r>
                    <a:rPr lang="en-US">
                      <a:noFill/>
                    </a:rPr>
                    <a:t> </a:t>
                  </a:r>
                </a:p>
              </p:txBody>
            </p:sp>
          </mc:Fallback>
        </mc:AlternateContent>
        <p:sp>
          <p:nvSpPr>
            <p:cNvPr id="41" name="Rectangle 40"/>
            <p:cNvSpPr/>
            <p:nvPr/>
          </p:nvSpPr>
          <p:spPr>
            <a:xfrm>
              <a:off x="10116915" y="3865893"/>
              <a:ext cx="972246"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grpSp>
      <p:sp>
        <p:nvSpPr>
          <p:cNvPr id="42" name="Rectangle 41"/>
          <p:cNvSpPr/>
          <p:nvPr/>
        </p:nvSpPr>
        <p:spPr>
          <a:xfrm>
            <a:off x="10089619" y="3065493"/>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10539695" y="3206495"/>
            <a:ext cx="1592980" cy="1025665"/>
            <a:chOff x="10539695" y="3329327"/>
            <a:chExt cx="1592980" cy="1025665"/>
          </a:xfrm>
        </p:grpSpPr>
        <mc:AlternateContent xmlns:mc="http://schemas.openxmlformats.org/markup-compatibility/2006" xmlns:a14="http://schemas.microsoft.com/office/drawing/2010/main">
          <mc:Choice Requires="a14">
            <p:sp>
              <p:nvSpPr>
                <p:cNvPr id="46" name="TextBox 45"/>
                <p:cNvSpPr txBox="1"/>
                <p:nvPr/>
              </p:nvSpPr>
              <p:spPr>
                <a:xfrm>
                  <a:off x="10539695" y="3329327"/>
                  <a:ext cx="774115" cy="1025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
                              <m:e/>
                            </m:eqArr>
                          </m:e>
                        </m:d>
                      </m:oMath>
                    </m:oMathPara>
                  </a14:m>
                  <a:endParaRPr lang="en-US"/>
                </a:p>
              </p:txBody>
            </p:sp>
          </mc:Choice>
          <mc:Fallback xmlns="">
            <p:sp>
              <p:nvSpPr>
                <p:cNvPr id="46" name="TextBox 45"/>
                <p:cNvSpPr txBox="1">
                  <a:spLocks noRot="1" noChangeAspect="1" noMove="1" noResize="1" noEditPoints="1" noAdjustHandles="1" noChangeArrowheads="1" noChangeShapeType="1" noTextEdit="1"/>
                </p:cNvSpPr>
                <p:nvPr/>
              </p:nvSpPr>
              <p:spPr>
                <a:xfrm>
                  <a:off x="10539695" y="3329327"/>
                  <a:ext cx="774115" cy="1025665"/>
                </a:xfrm>
                <a:prstGeom prst="rect">
                  <a:avLst/>
                </a:prstGeom>
                <a:blipFill>
                  <a:blip r:embed="rId6"/>
                  <a:stretch>
                    <a:fillRect/>
                  </a:stretch>
                </a:blipFill>
              </p:spPr>
              <p:txBody>
                <a:bodyPr/>
                <a:lstStyle/>
                <a:p>
                  <a:r>
                    <a:rPr lang="en-US">
                      <a:noFill/>
                    </a:rPr>
                    <a:t> </a:t>
                  </a:r>
                </a:p>
              </p:txBody>
            </p:sp>
          </mc:Fallback>
        </mc:AlternateContent>
        <p:sp>
          <p:nvSpPr>
            <p:cNvPr id="47" name="Rectangle 46"/>
            <p:cNvSpPr/>
            <p:nvPr/>
          </p:nvSpPr>
          <p:spPr>
            <a:xfrm>
              <a:off x="11120719" y="3540741"/>
              <a:ext cx="1011956"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a:t>
              </a:r>
              <a:r>
                <a:rPr lang="en-US" sz="2800">
                  <a:solidFill>
                    <a:srgbClr val="FF0000"/>
                  </a:solidFill>
                  <a:latin typeface="Times New Roman" panose="02020603050405020304" pitchFamily="18" charset="0"/>
                  <a:cs typeface="Times New Roman" panose="02020603050405020304" pitchFamily="18" charset="0"/>
                </a:rPr>
                <a:t>n</a:t>
              </a:r>
              <a:r>
                <a:rPr lang="en-US" sz="2800" baseline="30000">
                  <a:solidFill>
                    <a:srgbClr val="FF0000"/>
                  </a:solidFill>
                  <a:latin typeface="Times New Roman" panose="02020603050405020304" pitchFamily="18" charset="0"/>
                  <a:cs typeface="Times New Roman" panose="02020603050405020304" pitchFamily="18" charset="0"/>
                </a:rPr>
                <a:t>2</a:t>
              </a:r>
              <a:r>
                <a:rPr lang="en-US" sz="2800" smtClean="0">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p:txBody>
        </p:sp>
      </p:grpSp>
      <p:sp>
        <p:nvSpPr>
          <p:cNvPr id="37" name="Rectangle 36"/>
          <p:cNvSpPr/>
          <p:nvPr/>
        </p:nvSpPr>
        <p:spPr>
          <a:xfrm>
            <a:off x="2354540" y="5349051"/>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O(1)</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45" name="Rectangle 44"/>
          <p:cNvSpPr/>
          <p:nvPr/>
        </p:nvSpPr>
        <p:spPr>
          <a:xfrm>
            <a:off x="4062293" y="6324720"/>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O(1)</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4060492" y="5814971"/>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4830895" y="5974701"/>
            <a:ext cx="1389613" cy="754630"/>
            <a:chOff x="4830895" y="6015645"/>
            <a:chExt cx="1389613" cy="754630"/>
          </a:xfrm>
        </p:grpSpPr>
        <mc:AlternateContent xmlns:mc="http://schemas.openxmlformats.org/markup-compatibility/2006" xmlns:a14="http://schemas.microsoft.com/office/drawing/2010/main">
          <mc:Choice Requires="a14">
            <p:sp>
              <p:nvSpPr>
                <p:cNvPr id="49" name="TextBox 48"/>
                <p:cNvSpPr txBox="1"/>
                <p:nvPr/>
              </p:nvSpPr>
              <p:spPr>
                <a:xfrm>
                  <a:off x="4830895" y="6015645"/>
                  <a:ext cx="74787" cy="7546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
                            </m:eqArr>
                          </m:e>
                        </m:d>
                      </m:oMath>
                    </m:oMathPara>
                  </a14:m>
                  <a:endParaRPr lang="en-US"/>
                </a:p>
              </p:txBody>
            </p:sp>
          </mc:Choice>
          <mc:Fallback xmlns="">
            <p:sp>
              <p:nvSpPr>
                <p:cNvPr id="49" name="TextBox 48"/>
                <p:cNvSpPr txBox="1">
                  <a:spLocks noRot="1" noChangeAspect="1" noMove="1" noResize="1" noEditPoints="1" noAdjustHandles="1" noChangeArrowheads="1" noChangeShapeType="1" noTextEdit="1"/>
                </p:cNvSpPr>
                <p:nvPr/>
              </p:nvSpPr>
              <p:spPr>
                <a:xfrm>
                  <a:off x="4830895" y="6015645"/>
                  <a:ext cx="74787" cy="754630"/>
                </a:xfrm>
                <a:prstGeom prst="rect">
                  <a:avLst/>
                </a:prstGeom>
                <a:blipFill>
                  <a:blip r:embed="rId7"/>
                  <a:stretch>
                    <a:fillRect r="-284615"/>
                  </a:stretch>
                </a:blipFill>
              </p:spPr>
              <p:txBody>
                <a:bodyPr/>
                <a:lstStyle/>
                <a:p>
                  <a:r>
                    <a:rPr lang="en-US">
                      <a:noFill/>
                    </a:rPr>
                    <a:t> </a:t>
                  </a:r>
                </a:p>
              </p:txBody>
            </p:sp>
          </mc:Fallback>
        </mc:AlternateContent>
        <p:sp>
          <p:nvSpPr>
            <p:cNvPr id="50" name="Rectangle 49"/>
            <p:cNvSpPr/>
            <p:nvPr/>
          </p:nvSpPr>
          <p:spPr>
            <a:xfrm>
              <a:off x="5140348" y="6086462"/>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5556383" y="5483685"/>
            <a:ext cx="1656853" cy="1025665"/>
            <a:chOff x="5556383" y="5483685"/>
            <a:chExt cx="1656853" cy="1025665"/>
          </a:xfrm>
        </p:grpSpPr>
        <mc:AlternateContent xmlns:mc="http://schemas.openxmlformats.org/markup-compatibility/2006" xmlns:a14="http://schemas.microsoft.com/office/drawing/2010/main">
          <mc:Choice Requires="a14">
            <p:sp>
              <p:nvSpPr>
                <p:cNvPr id="51" name="TextBox 50"/>
                <p:cNvSpPr txBox="1"/>
                <p:nvPr/>
              </p:nvSpPr>
              <p:spPr>
                <a:xfrm>
                  <a:off x="5556383" y="5483685"/>
                  <a:ext cx="774115" cy="1025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
                              <m:e/>
                            </m:eqArr>
                          </m:e>
                        </m:d>
                      </m:oMath>
                    </m:oMathPara>
                  </a14:m>
                  <a:endParaRPr lang="en-US"/>
                </a:p>
              </p:txBody>
            </p:sp>
          </mc:Choice>
          <mc:Fallback xmlns="">
            <p:sp>
              <p:nvSpPr>
                <p:cNvPr id="51" name="TextBox 50"/>
                <p:cNvSpPr txBox="1">
                  <a:spLocks noRot="1" noChangeAspect="1" noMove="1" noResize="1" noEditPoints="1" noAdjustHandles="1" noChangeArrowheads="1" noChangeShapeType="1" noTextEdit="1"/>
                </p:cNvSpPr>
                <p:nvPr/>
              </p:nvSpPr>
              <p:spPr>
                <a:xfrm>
                  <a:off x="5556383" y="5483685"/>
                  <a:ext cx="774115" cy="1025665"/>
                </a:xfrm>
                <a:prstGeom prst="rect">
                  <a:avLst/>
                </a:prstGeom>
                <a:blipFill>
                  <a:blip r:embed="rId8"/>
                  <a:stretch>
                    <a:fillRect/>
                  </a:stretch>
                </a:blipFill>
              </p:spPr>
              <p:txBody>
                <a:bodyPr/>
                <a:lstStyle/>
                <a:p>
                  <a:r>
                    <a:rPr lang="en-US">
                      <a:noFill/>
                    </a:rPr>
                    <a:t> </a:t>
                  </a:r>
                </a:p>
              </p:txBody>
            </p:sp>
          </mc:Fallback>
        </mc:AlternateContent>
        <p:sp>
          <p:nvSpPr>
            <p:cNvPr id="52" name="Rectangle 51"/>
            <p:cNvSpPr/>
            <p:nvPr/>
          </p:nvSpPr>
          <p:spPr>
            <a:xfrm>
              <a:off x="6133076" y="5726795"/>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grpSp>
      <p:grpSp>
        <p:nvGrpSpPr>
          <p:cNvPr id="8" name="Group 7"/>
          <p:cNvGrpSpPr/>
          <p:nvPr/>
        </p:nvGrpSpPr>
        <p:grpSpPr>
          <a:xfrm>
            <a:off x="196391" y="-18725"/>
            <a:ext cx="8345358" cy="1867349"/>
            <a:chOff x="199310" y="7838"/>
            <a:chExt cx="8345358" cy="1867349"/>
          </a:xfrm>
        </p:grpSpPr>
        <p:sp>
          <p:nvSpPr>
            <p:cNvPr id="15" name="Rectangle 14"/>
            <p:cNvSpPr/>
            <p:nvPr/>
          </p:nvSpPr>
          <p:spPr>
            <a:xfrm>
              <a:off x="199310" y="7838"/>
              <a:ext cx="8345358" cy="18673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spcBef>
                  <a:spcPts val="600"/>
                </a:spcBef>
              </a:pPr>
              <a:r>
                <a:rPr lang="en-US" sz="2800" b="1" smtClean="0">
                  <a:solidFill>
                    <a:srgbClr val="0070C0"/>
                  </a:solidFill>
                  <a:latin typeface="Times New Roman" panose="02020603050405020304" pitchFamily="18" charset="0"/>
                  <a:cs typeface="Times New Roman" panose="02020603050405020304" pitchFamily="18" charset="0"/>
                </a:rPr>
                <a:t>Với câu lệnh while:</a:t>
              </a:r>
              <a:endParaRPr lang="en-US" sz="2800" b="1">
                <a:solidFill>
                  <a:srgbClr val="0070C0"/>
                </a:solidFill>
                <a:latin typeface="Times New Roman" panose="02020603050405020304" pitchFamily="18" charset="0"/>
                <a:cs typeface="Times New Roman" panose="02020603050405020304" pitchFamily="18" charset="0"/>
              </a:endParaRPr>
            </a:p>
            <a:p>
              <a:pPr indent="1371600">
                <a:spcBef>
                  <a:spcPts val="600"/>
                </a:spcBef>
              </a:pPr>
              <a:r>
                <a:rPr lang="en-US" sz="2800" smtClean="0">
                  <a:solidFill>
                    <a:srgbClr val="0070C0"/>
                  </a:solidFill>
                  <a:latin typeface="Times New Roman" panose="02020603050405020304" pitchFamily="18" charset="0"/>
                  <a:cs typeface="Times New Roman" panose="02020603050405020304" pitchFamily="18" charset="0"/>
                </a:rPr>
                <a:t>while  (&lt;điều kiện&gt;)</a:t>
              </a:r>
              <a:endParaRPr lang="en-US" sz="2800">
                <a:solidFill>
                  <a:srgbClr val="0070C0"/>
                </a:solidFill>
                <a:latin typeface="Times New Roman" panose="02020603050405020304" pitchFamily="18" charset="0"/>
                <a:cs typeface="Times New Roman" panose="02020603050405020304" pitchFamily="18" charset="0"/>
              </a:endParaRPr>
            </a:p>
            <a:p>
              <a:pPr indent="1662113">
                <a:spcBef>
                  <a:spcPts val="600"/>
                </a:spcBef>
              </a:pPr>
              <a:r>
                <a:rPr lang="en-US" sz="2800" smtClean="0">
                  <a:solidFill>
                    <a:srgbClr val="0070C0"/>
                  </a:solidFill>
                  <a:latin typeface="Times New Roman" panose="02020603050405020304" pitchFamily="18" charset="0"/>
                  <a:cs typeface="Times New Roman" panose="02020603050405020304" pitchFamily="18" charset="0"/>
                </a:rPr>
                <a:t>&lt;phần thân&gt;;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3" name="Rectangle 42"/>
            <p:cNvSpPr/>
            <p:nvPr/>
          </p:nvSpPr>
          <p:spPr>
            <a:xfrm>
              <a:off x="4451934" y="692510"/>
              <a:ext cx="2326973"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T</a:t>
              </a:r>
              <a:r>
                <a:rPr lang="en-US" sz="2800" baseline="-25000" smtClean="0">
                  <a:solidFill>
                    <a:srgbClr val="FF0000"/>
                  </a:solidFill>
                  <a:latin typeface="Times New Roman" panose="02020603050405020304" pitchFamily="18" charset="0"/>
                  <a:cs typeface="Times New Roman" panose="02020603050405020304" pitchFamily="18" charset="0"/>
                </a:rPr>
                <a:t>0</a:t>
              </a:r>
              <a:r>
                <a:rPr lang="en-US" sz="2800" smtClean="0">
                  <a:solidFill>
                    <a:srgbClr val="FF0000"/>
                  </a:solidFill>
                  <a:latin typeface="Times New Roman" panose="02020603050405020304" pitchFamily="18" charset="0"/>
                  <a:cs typeface="Times New Roman" panose="02020603050405020304" pitchFamily="18" charset="0"/>
                </a:rPr>
                <a:t>(n) = O(1)</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4451933" y="1204064"/>
              <a:ext cx="2493229"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T</a:t>
              </a:r>
              <a:r>
                <a:rPr lang="en-US" sz="2800" baseline="-25000" smtClean="0">
                  <a:solidFill>
                    <a:srgbClr val="FF0000"/>
                  </a:solidFill>
                  <a:latin typeface="Times New Roman" panose="02020603050405020304" pitchFamily="18" charset="0"/>
                  <a:cs typeface="Times New Roman" panose="02020603050405020304" pitchFamily="18" charset="0"/>
                </a:rPr>
                <a:t>i</a:t>
              </a:r>
              <a:r>
                <a:rPr lang="en-US" sz="2800" smtClean="0">
                  <a:solidFill>
                    <a:srgbClr val="FF0000"/>
                  </a:solidFill>
                  <a:latin typeface="Times New Roman" panose="02020603050405020304" pitchFamily="18" charset="0"/>
                  <a:cs typeface="Times New Roman" panose="02020603050405020304" pitchFamily="18" charset="0"/>
                </a:rPr>
                <a:t>(n</a:t>
              </a:r>
              <a:r>
                <a:rPr lang="en-US" sz="2800">
                  <a:solidFill>
                    <a:srgbClr val="FF0000"/>
                  </a:solidFill>
                  <a:latin typeface="Times New Roman" panose="02020603050405020304" pitchFamily="18" charset="0"/>
                  <a:cs typeface="Times New Roman" panose="02020603050405020304" pitchFamily="18" charset="0"/>
                </a:rPr>
                <a:t>) = </a:t>
              </a:r>
              <a:r>
                <a:rPr lang="en-US" sz="2800" smtClean="0">
                  <a:solidFill>
                    <a:srgbClr val="FF0000"/>
                  </a:solidFill>
                  <a:latin typeface="Times New Roman" panose="02020603050405020304" pitchFamily="18" charset="0"/>
                  <a:cs typeface="Times New Roman" panose="02020603050405020304" pitchFamily="18" charset="0"/>
                </a:rPr>
                <a:t>O(f(n))</a:t>
              </a:r>
              <a:endParaRPr lang="en-US" sz="2800">
                <a:solidFill>
                  <a:srgbClr val="FF0000"/>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3237380" y="1601880"/>
            <a:ext cx="3907616" cy="2879917"/>
            <a:chOff x="3237380" y="1601880"/>
            <a:chExt cx="3907616" cy="2879917"/>
          </a:xfrm>
        </p:grpSpPr>
        <mc:AlternateContent xmlns:mc="http://schemas.openxmlformats.org/markup-compatibility/2006" xmlns:a14="http://schemas.microsoft.com/office/drawing/2010/main">
          <mc:Choice Requires="a14">
            <p:sp>
              <p:nvSpPr>
                <p:cNvPr id="7" name="TextBox 6"/>
                <p:cNvSpPr txBox="1"/>
                <p:nvPr/>
              </p:nvSpPr>
              <p:spPr>
                <a:xfrm>
                  <a:off x="6754312" y="3863936"/>
                  <a:ext cx="390684"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qArr>
                          </m:e>
                        </m:d>
                      </m:oMath>
                    </m:oMathPara>
                  </a14:m>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6754312" y="3863936"/>
                  <a:ext cx="390684" cy="617861"/>
                </a:xfrm>
                <a:prstGeom prst="rect">
                  <a:avLst/>
                </a:prstGeom>
                <a:blipFill>
                  <a:blip r:embed="rId9"/>
                  <a:stretch>
                    <a:fillRect b="-990"/>
                  </a:stretch>
                </a:blipFill>
              </p:spPr>
              <p:txBody>
                <a:bodyPr/>
                <a:lstStyle/>
                <a:p>
                  <a:r>
                    <a:rPr lang="en-US">
                      <a:noFill/>
                    </a:rPr>
                    <a:t> </a:t>
                  </a:r>
                </a:p>
              </p:txBody>
            </p:sp>
          </mc:Fallback>
        </mc:AlternateContent>
        <p:cxnSp>
          <p:nvCxnSpPr>
            <p:cNvPr id="14" name="Straight Arrow Connector 13"/>
            <p:cNvCxnSpPr/>
            <p:nvPr/>
          </p:nvCxnSpPr>
          <p:spPr>
            <a:xfrm>
              <a:off x="3237380" y="1601880"/>
              <a:ext cx="3558381" cy="229054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H="1">
            <a:off x="6631014" y="4905663"/>
            <a:ext cx="3385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236510" y="5801323"/>
            <a:ext cx="6232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6274" y="6277488"/>
            <a:ext cx="7327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6728583" y="-19490"/>
            <a:ext cx="5421150" cy="2208367"/>
            <a:chOff x="6728583" y="-19490"/>
            <a:chExt cx="5421150" cy="2208367"/>
          </a:xfrm>
        </p:grpSpPr>
        <p:grpSp>
          <p:nvGrpSpPr>
            <p:cNvPr id="9" name="Group 8"/>
            <p:cNvGrpSpPr/>
            <p:nvPr/>
          </p:nvGrpSpPr>
          <p:grpSpPr>
            <a:xfrm>
              <a:off x="6728583" y="-19490"/>
              <a:ext cx="5421150" cy="2208367"/>
              <a:chOff x="6619399" y="21454"/>
              <a:chExt cx="5421150" cy="2208367"/>
            </a:xfrm>
          </p:grpSpPr>
          <p:sp>
            <p:nvSpPr>
              <p:cNvPr id="34" name="Rectangle 33"/>
              <p:cNvSpPr/>
              <p:nvPr/>
            </p:nvSpPr>
            <p:spPr>
              <a:xfrm>
                <a:off x="8647024" y="1693228"/>
                <a:ext cx="3393525" cy="5365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 O(g(n).f(n))</a:t>
                </a:r>
                <a:endParaRPr lang="en-US" sz="2800">
                  <a:solidFill>
                    <a:srgbClr val="FF0000"/>
                  </a:solidFill>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7302" y="21454"/>
                <a:ext cx="3512719" cy="1346116"/>
              </a:xfrm>
              <a:prstGeom prst="rect">
                <a:avLst/>
              </a:prstGeom>
            </p:spPr>
          </p:pic>
          <p:sp>
            <p:nvSpPr>
              <p:cNvPr id="26" name="Rectangle 25"/>
              <p:cNvSpPr/>
              <p:nvPr/>
            </p:nvSpPr>
            <p:spPr>
              <a:xfrm>
                <a:off x="6619399" y="53725"/>
                <a:ext cx="1826576"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800" smtClean="0">
                    <a:solidFill>
                      <a:srgbClr val="FF0000"/>
                    </a:solidFill>
                    <a:latin typeface="Times New Roman" panose="02020603050405020304" pitchFamily="18" charset="0"/>
                    <a:cs typeface="Times New Roman" panose="02020603050405020304" pitchFamily="18" charset="0"/>
                  </a:rPr>
                  <a:t> O(g(n)) =</a:t>
                </a:r>
                <a:endParaRPr lang="en-US" sz="2800">
                  <a:solidFill>
                    <a:srgbClr val="FF0000"/>
                  </a:solidFill>
                  <a:latin typeface="Times New Roman" panose="02020603050405020304" pitchFamily="18" charset="0"/>
                  <a:cs typeface="Times New Roman" panose="02020603050405020304" pitchFamily="18" charset="0"/>
                </a:endParaRPr>
              </a:p>
            </p:txBody>
          </p:sp>
        </p:grpSp>
        <p:grpSp>
          <p:nvGrpSpPr>
            <p:cNvPr id="61" name="Group 60"/>
            <p:cNvGrpSpPr/>
            <p:nvPr/>
          </p:nvGrpSpPr>
          <p:grpSpPr>
            <a:xfrm>
              <a:off x="9287900" y="1076700"/>
              <a:ext cx="989634" cy="653043"/>
              <a:chOff x="9192364" y="1035756"/>
              <a:chExt cx="989634" cy="653043"/>
            </a:xfrm>
          </p:grpSpPr>
          <p:sp>
            <p:nvSpPr>
              <p:cNvPr id="62" name="Rectangle 61"/>
              <p:cNvSpPr/>
              <p:nvPr/>
            </p:nvSpPr>
            <p:spPr>
              <a:xfrm>
                <a:off x="9192364" y="1169177"/>
                <a:ext cx="989634"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O(1)</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63" name="Group 62"/>
              <p:cNvGrpSpPr/>
              <p:nvPr/>
            </p:nvGrpSpPr>
            <p:grpSpPr>
              <a:xfrm>
                <a:off x="9371747" y="1035756"/>
                <a:ext cx="68239" cy="200186"/>
                <a:chOff x="8093122" y="982639"/>
                <a:chExt cx="68239" cy="200186"/>
              </a:xfrm>
            </p:grpSpPr>
            <p:cxnSp>
              <p:nvCxnSpPr>
                <p:cNvPr id="64" name="Straight Connector 63"/>
                <p:cNvCxnSpPr/>
                <p:nvPr/>
              </p:nvCxnSpPr>
              <p:spPr>
                <a:xfrm>
                  <a:off x="8093122" y="982639"/>
                  <a:ext cx="0" cy="200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161361" y="982639"/>
                  <a:ext cx="0" cy="200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p:cNvGrpSpPr/>
            <p:nvPr/>
          </p:nvGrpSpPr>
          <p:grpSpPr>
            <a:xfrm>
              <a:off x="10768088" y="1065821"/>
              <a:ext cx="1363949" cy="663922"/>
              <a:chOff x="10631608" y="1024877"/>
              <a:chExt cx="1363949" cy="663922"/>
            </a:xfrm>
          </p:grpSpPr>
          <p:sp>
            <p:nvSpPr>
              <p:cNvPr id="67" name="Rectangle 66"/>
              <p:cNvSpPr/>
              <p:nvPr/>
            </p:nvSpPr>
            <p:spPr>
              <a:xfrm>
                <a:off x="10631608" y="1169177"/>
                <a:ext cx="1363949" cy="5196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O(f(n))</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68" name="Group 67"/>
              <p:cNvGrpSpPr/>
              <p:nvPr/>
            </p:nvGrpSpPr>
            <p:grpSpPr>
              <a:xfrm>
                <a:off x="10809699" y="1024877"/>
                <a:ext cx="68239" cy="200186"/>
                <a:chOff x="8093122" y="982639"/>
                <a:chExt cx="68239" cy="200186"/>
              </a:xfrm>
            </p:grpSpPr>
            <p:cxnSp>
              <p:nvCxnSpPr>
                <p:cNvPr id="69" name="Straight Connector 68"/>
                <p:cNvCxnSpPr/>
                <p:nvPr/>
              </p:nvCxnSpPr>
              <p:spPr>
                <a:xfrm>
                  <a:off x="8093122" y="982639"/>
                  <a:ext cx="0" cy="200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161361" y="982639"/>
                  <a:ext cx="0" cy="200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72" name="Rectangle 71"/>
          <p:cNvSpPr/>
          <p:nvPr/>
        </p:nvSpPr>
        <p:spPr>
          <a:xfrm>
            <a:off x="7298801" y="5554469"/>
            <a:ext cx="4833236" cy="12787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smtClean="0">
                <a:solidFill>
                  <a:srgbClr val="0070C0"/>
                </a:solidFill>
                <a:latin typeface="Times New Roman" panose="02020603050405020304" pitchFamily="18" charset="0"/>
                <a:cs typeface="Times New Roman" panose="02020603050405020304" pitchFamily="18" charset="0"/>
              </a:rPr>
              <a:t>Do vậy, theo công thức tổng, thời gian chạy của giải thuật trên là: </a:t>
            </a:r>
            <a:r>
              <a:rPr lang="en-US" sz="2800" smtClean="0">
                <a:solidFill>
                  <a:srgbClr val="FF0000"/>
                </a:solidFill>
                <a:latin typeface="Times New Roman" panose="02020603050405020304" pitchFamily="18" charset="0"/>
                <a:cs typeface="Times New Roman" panose="02020603050405020304" pitchFamily="18" charset="0"/>
              </a:rPr>
              <a:t>O(n</a:t>
            </a:r>
            <a:r>
              <a:rPr lang="en-US" sz="2800" baseline="30000" smtClean="0">
                <a:solidFill>
                  <a:srgbClr val="FF0000"/>
                </a:solidFill>
                <a:latin typeface="Times New Roman" panose="02020603050405020304" pitchFamily="18" charset="0"/>
                <a:cs typeface="Times New Roman" panose="02020603050405020304" pitchFamily="18" charset="0"/>
              </a:rPr>
              <a:t>2</a:t>
            </a:r>
            <a:r>
              <a:rPr lang="en-US" sz="2800"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15690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500" fill="hold"/>
                                        <p:tgtEl>
                                          <p:spTgt spid="56"/>
                                        </p:tgtEl>
                                        <p:attrNameLst>
                                          <p:attrName>ppt_x</p:attrName>
                                        </p:attrNameLst>
                                      </p:cBhvr>
                                      <p:tavLst>
                                        <p:tav tm="0">
                                          <p:val>
                                            <p:strVal val="#ppt_x"/>
                                          </p:val>
                                        </p:tav>
                                        <p:tav tm="100000">
                                          <p:val>
                                            <p:strVal val="#ppt_x"/>
                                          </p:val>
                                        </p:tav>
                                      </p:tavLst>
                                    </p:anim>
                                    <p:anim calcmode="lin" valueType="num">
                                      <p:cBhvr additive="base">
                                        <p:cTn id="3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ppt_x"/>
                                          </p:val>
                                        </p:tav>
                                        <p:tav tm="100000">
                                          <p:val>
                                            <p:strVal val="#ppt_x"/>
                                          </p:val>
                                        </p:tav>
                                      </p:tavLst>
                                    </p:anim>
                                    <p:anim calcmode="lin" valueType="num">
                                      <p:cBhvr additive="base">
                                        <p:cTn id="5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additive="base">
                                        <p:cTn id="79" dur="500" fill="hold"/>
                                        <p:tgtEl>
                                          <p:spTgt spid="54"/>
                                        </p:tgtEl>
                                        <p:attrNameLst>
                                          <p:attrName>ppt_x</p:attrName>
                                        </p:attrNameLst>
                                      </p:cBhvr>
                                      <p:tavLst>
                                        <p:tav tm="0">
                                          <p:val>
                                            <p:strVal val="#ppt_x"/>
                                          </p:val>
                                        </p:tav>
                                        <p:tav tm="100000">
                                          <p:val>
                                            <p:strVal val="#ppt_x"/>
                                          </p:val>
                                        </p:tav>
                                      </p:tavLst>
                                    </p:anim>
                                    <p:anim calcmode="lin" valueType="num">
                                      <p:cBhvr additive="base">
                                        <p:cTn id="8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additive="base">
                                        <p:cTn id="85" dur="500" fill="hold"/>
                                        <p:tgtEl>
                                          <p:spTgt spid="55"/>
                                        </p:tgtEl>
                                        <p:attrNameLst>
                                          <p:attrName>ppt_x</p:attrName>
                                        </p:attrNameLst>
                                      </p:cBhvr>
                                      <p:tavLst>
                                        <p:tav tm="0">
                                          <p:val>
                                            <p:strVal val="#ppt_x"/>
                                          </p:val>
                                        </p:tav>
                                        <p:tav tm="100000">
                                          <p:val>
                                            <p:strVal val="#ppt_x"/>
                                          </p:val>
                                        </p:tav>
                                      </p:tavLst>
                                    </p:anim>
                                    <p:anim calcmode="lin" valueType="num">
                                      <p:cBhvr additive="base">
                                        <p:cTn id="8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additive="base">
                                        <p:cTn id="97" dur="500" fill="hold"/>
                                        <p:tgtEl>
                                          <p:spTgt spid="25"/>
                                        </p:tgtEl>
                                        <p:attrNameLst>
                                          <p:attrName>ppt_x</p:attrName>
                                        </p:attrNameLst>
                                      </p:cBhvr>
                                      <p:tavLst>
                                        <p:tav tm="0">
                                          <p:val>
                                            <p:strVal val="#ppt_x"/>
                                          </p:val>
                                        </p:tav>
                                        <p:tav tm="100000">
                                          <p:val>
                                            <p:strVal val="#ppt_x"/>
                                          </p:val>
                                        </p:tav>
                                      </p:tavLst>
                                    </p:anim>
                                    <p:anim calcmode="lin" valueType="num">
                                      <p:cBhvr additive="base">
                                        <p:cTn id="9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ppt_x"/>
                                          </p:val>
                                        </p:tav>
                                        <p:tav tm="100000">
                                          <p:val>
                                            <p:strVal val="#ppt_x"/>
                                          </p:val>
                                        </p:tav>
                                      </p:tavLst>
                                    </p:anim>
                                    <p:anim calcmode="lin" valueType="num">
                                      <p:cBhvr additive="base">
                                        <p:cTn id="11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ppt_x"/>
                                          </p:val>
                                        </p:tav>
                                        <p:tav tm="100000">
                                          <p:val>
                                            <p:strVal val="#ppt_x"/>
                                          </p:val>
                                        </p:tav>
                                      </p:tavLst>
                                    </p:anim>
                                    <p:anim calcmode="lin" valueType="num">
                                      <p:cBhvr additive="base">
                                        <p:cTn id="11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additive="base">
                                        <p:cTn id="127" dur="500" fill="hold"/>
                                        <p:tgtEl>
                                          <p:spTgt spid="22"/>
                                        </p:tgtEl>
                                        <p:attrNameLst>
                                          <p:attrName>ppt_x</p:attrName>
                                        </p:attrNameLst>
                                      </p:cBhvr>
                                      <p:tavLst>
                                        <p:tav tm="0">
                                          <p:val>
                                            <p:strVal val="#ppt_x"/>
                                          </p:val>
                                        </p:tav>
                                        <p:tav tm="100000">
                                          <p:val>
                                            <p:strVal val="#ppt_x"/>
                                          </p:val>
                                        </p:tav>
                                      </p:tavLst>
                                    </p:anim>
                                    <p:anim calcmode="lin" valueType="num">
                                      <p:cBhvr additive="base">
                                        <p:cTn id="1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3"/>
                                        </p:tgtEl>
                                        <p:attrNameLst>
                                          <p:attrName>style.visibility</p:attrName>
                                        </p:attrNameLst>
                                      </p:cBhvr>
                                      <p:to>
                                        <p:strVal val="visible"/>
                                      </p:to>
                                    </p:set>
                                    <p:anim calcmode="lin" valueType="num">
                                      <p:cBhvr additive="base">
                                        <p:cTn id="133" dur="500" fill="hold"/>
                                        <p:tgtEl>
                                          <p:spTgt spid="23"/>
                                        </p:tgtEl>
                                        <p:attrNameLst>
                                          <p:attrName>ppt_x</p:attrName>
                                        </p:attrNameLst>
                                      </p:cBhvr>
                                      <p:tavLst>
                                        <p:tav tm="0">
                                          <p:val>
                                            <p:strVal val="#ppt_x"/>
                                          </p:val>
                                        </p:tav>
                                        <p:tav tm="100000">
                                          <p:val>
                                            <p:strVal val="#ppt_x"/>
                                          </p:val>
                                        </p:tav>
                                      </p:tavLst>
                                    </p:anim>
                                    <p:anim calcmode="lin" valueType="num">
                                      <p:cBhvr additive="base">
                                        <p:cTn id="13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72"/>
                                        </p:tgtEl>
                                        <p:attrNameLst>
                                          <p:attrName>style.visibility</p:attrName>
                                        </p:attrNameLst>
                                      </p:cBhvr>
                                      <p:to>
                                        <p:strVal val="visible"/>
                                      </p:to>
                                    </p:set>
                                    <p:anim calcmode="lin" valueType="num">
                                      <p:cBhvr additive="base">
                                        <p:cTn id="139" dur="500" fill="hold"/>
                                        <p:tgtEl>
                                          <p:spTgt spid="72"/>
                                        </p:tgtEl>
                                        <p:attrNameLst>
                                          <p:attrName>ppt_x</p:attrName>
                                        </p:attrNameLst>
                                      </p:cBhvr>
                                      <p:tavLst>
                                        <p:tav tm="0">
                                          <p:val>
                                            <p:strVal val="#ppt_x"/>
                                          </p:val>
                                        </p:tav>
                                        <p:tav tm="100000">
                                          <p:val>
                                            <p:strVal val="#ppt_x"/>
                                          </p:val>
                                        </p:tav>
                                      </p:tavLst>
                                    </p:anim>
                                    <p:anim calcmode="lin" valueType="num">
                                      <p:cBhvr additive="base">
                                        <p:cTn id="14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animBg="1"/>
      <p:bldP spid="25" grpId="0" animBg="1"/>
      <p:bldP spid="35" grpId="0" animBg="1"/>
      <p:bldP spid="42" grpId="0" animBg="1"/>
      <p:bldP spid="37" grpId="0" animBg="1"/>
      <p:bldP spid="45" grpId="0" animBg="1"/>
      <p:bldP spid="48" grpId="0" animBg="1"/>
      <p:bldP spid="7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59654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grpSp>
        <p:nvGrpSpPr>
          <p:cNvPr id="3" name="Group 2"/>
          <p:cNvGrpSpPr/>
          <p:nvPr/>
        </p:nvGrpSpPr>
        <p:grpSpPr>
          <a:xfrm>
            <a:off x="6296024" y="1508931"/>
            <a:ext cx="5819235" cy="3286912"/>
            <a:chOff x="6327272" y="1396338"/>
            <a:chExt cx="5819235" cy="3286912"/>
          </a:xfrm>
        </p:grpSpPr>
        <p:grpSp>
          <p:nvGrpSpPr>
            <p:cNvPr id="2" name="Group 1"/>
            <p:cNvGrpSpPr/>
            <p:nvPr/>
          </p:nvGrpSpPr>
          <p:grpSpPr>
            <a:xfrm>
              <a:off x="6327272" y="1396338"/>
              <a:ext cx="5819235" cy="3286912"/>
              <a:chOff x="6327272" y="1396338"/>
              <a:chExt cx="5819235" cy="3286912"/>
            </a:xfrm>
          </p:grpSpPr>
          <p:pic>
            <p:nvPicPr>
              <p:cNvPr id="8" name="Picture 7" descr="Screen Clipping"/>
              <p:cNvPicPr>
                <a:picLocks noChangeAspect="1"/>
              </p:cNvPicPr>
              <p:nvPr/>
            </p:nvPicPr>
            <p:blipFill rotWithShape="1">
              <a:blip r:embed="rId2">
                <a:extLst>
                  <a:ext uri="{28A0092B-C50C-407E-A947-70E740481C1C}">
                    <a14:useLocalDpi xmlns:a14="http://schemas.microsoft.com/office/drawing/2010/main" val="0"/>
                  </a:ext>
                </a:extLst>
              </a:blip>
              <a:srcRect r="15294"/>
              <a:stretch/>
            </p:blipFill>
            <p:spPr>
              <a:xfrm>
                <a:off x="6327272" y="1396338"/>
                <a:ext cx="5819235" cy="3286912"/>
              </a:xfrm>
              <a:prstGeom prst="rect">
                <a:avLst/>
              </a:prstGeom>
              <a:ln>
                <a:solidFill>
                  <a:srgbClr val="FFC000"/>
                </a:solidFill>
              </a:ln>
            </p:spPr>
          </p:pic>
          <p:sp>
            <p:nvSpPr>
              <p:cNvPr id="25" name="Rectangle 24"/>
              <p:cNvSpPr/>
              <p:nvPr/>
            </p:nvSpPr>
            <p:spPr>
              <a:xfrm>
                <a:off x="9425298" y="4113791"/>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O(1)</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9423497" y="3644986"/>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10193900" y="3791068"/>
                    <a:ext cx="74787" cy="7546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
                              </m:eqArr>
                            </m:e>
                          </m:d>
                        </m:oMath>
                      </m:oMathPara>
                    </a14:m>
                    <a:endParaRPr lang="en-US"/>
                  </a:p>
                </p:txBody>
              </p:sp>
            </mc:Choice>
            <mc:Fallback xmlns="">
              <p:sp>
                <p:nvSpPr>
                  <p:cNvPr id="13" name="TextBox 12"/>
                  <p:cNvSpPr txBox="1">
                    <a:spLocks noRot="1" noChangeAspect="1" noMove="1" noResize="1" noEditPoints="1" noAdjustHandles="1" noChangeArrowheads="1" noChangeShapeType="1" noTextEdit="1"/>
                  </p:cNvSpPr>
                  <p:nvPr/>
                </p:nvSpPr>
                <p:spPr>
                  <a:xfrm>
                    <a:off x="10193900" y="3791068"/>
                    <a:ext cx="74787" cy="754630"/>
                  </a:xfrm>
                  <a:prstGeom prst="rect">
                    <a:avLst/>
                  </a:prstGeom>
                  <a:blipFill>
                    <a:blip r:embed="rId3"/>
                    <a:stretch>
                      <a:fillRect r="-308333"/>
                    </a:stretch>
                  </a:blipFill>
                </p:spPr>
                <p:txBody>
                  <a:bodyPr/>
                  <a:lstStyle/>
                  <a:p>
                    <a:r>
                      <a:rPr lang="en-US">
                        <a:noFill/>
                      </a:rPr>
                      <a:t> </a:t>
                    </a:r>
                  </a:p>
                </p:txBody>
              </p:sp>
            </mc:Fallback>
          </mc:AlternateContent>
          <p:sp>
            <p:nvSpPr>
              <p:cNvPr id="36" name="Rectangle 35"/>
              <p:cNvSpPr/>
              <p:nvPr/>
            </p:nvSpPr>
            <p:spPr>
              <a:xfrm>
                <a:off x="10503353" y="3861885"/>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41" name="Rectangle 40"/>
              <p:cNvSpPr/>
              <p:nvPr/>
            </p:nvSpPr>
            <p:spPr>
              <a:xfrm>
                <a:off x="10116915" y="2992133"/>
                <a:ext cx="972246"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42" name="Rectangle 41"/>
              <p:cNvSpPr/>
              <p:nvPr/>
            </p:nvSpPr>
            <p:spPr>
              <a:xfrm>
                <a:off x="10089619" y="2246325"/>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6" name="TextBox 45"/>
                  <p:cNvSpPr txBox="1"/>
                  <p:nvPr/>
                </p:nvSpPr>
                <p:spPr>
                  <a:xfrm>
                    <a:off x="10553343" y="2455567"/>
                    <a:ext cx="774115" cy="1025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
                                <m:e/>
                              </m:eqArr>
                            </m:e>
                          </m:d>
                        </m:oMath>
                      </m:oMathPara>
                    </a14:m>
                    <a:endParaRPr lang="en-US"/>
                  </a:p>
                </p:txBody>
              </p:sp>
            </mc:Choice>
            <mc:Fallback xmlns="">
              <p:sp>
                <p:nvSpPr>
                  <p:cNvPr id="46" name="TextBox 45"/>
                  <p:cNvSpPr txBox="1">
                    <a:spLocks noRot="1" noChangeAspect="1" noMove="1" noResize="1" noEditPoints="1" noAdjustHandles="1" noChangeArrowheads="1" noChangeShapeType="1" noTextEdit="1"/>
                  </p:cNvSpPr>
                  <p:nvPr/>
                </p:nvSpPr>
                <p:spPr>
                  <a:xfrm>
                    <a:off x="10553343" y="2455567"/>
                    <a:ext cx="774115" cy="1025665"/>
                  </a:xfrm>
                  <a:prstGeom prst="rect">
                    <a:avLst/>
                  </a:prstGeom>
                  <a:blipFill>
                    <a:blip r:embed="rId4"/>
                    <a:stretch>
                      <a:fillRect/>
                    </a:stretch>
                  </a:blipFill>
                </p:spPr>
                <p:txBody>
                  <a:bodyPr/>
                  <a:lstStyle/>
                  <a:p>
                    <a:r>
                      <a:rPr lang="en-US">
                        <a:noFill/>
                      </a:rPr>
                      <a:t> </a:t>
                    </a:r>
                  </a:p>
                </p:txBody>
              </p:sp>
            </mc:Fallback>
          </mc:AlternateContent>
          <p:sp>
            <p:nvSpPr>
              <p:cNvPr id="47" name="Rectangle 46"/>
              <p:cNvSpPr/>
              <p:nvPr/>
            </p:nvSpPr>
            <p:spPr>
              <a:xfrm>
                <a:off x="11093423" y="2666981"/>
                <a:ext cx="1011956"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smtClean="0">
                    <a:solidFill>
                      <a:srgbClr val="FF0000"/>
                    </a:solidFill>
                    <a:latin typeface="Times New Roman" panose="02020603050405020304" pitchFamily="18" charset="0"/>
                    <a:cs typeface="Times New Roman" panose="02020603050405020304" pitchFamily="18" charset="0"/>
                  </a:rPr>
                  <a:t>O(</a:t>
                </a:r>
                <a:r>
                  <a:rPr lang="en-US" sz="2800">
                    <a:solidFill>
                      <a:srgbClr val="FF0000"/>
                    </a:solidFill>
                    <a:latin typeface="Times New Roman" panose="02020603050405020304" pitchFamily="18" charset="0"/>
                    <a:cs typeface="Times New Roman" panose="02020603050405020304" pitchFamily="18" charset="0"/>
                  </a:rPr>
                  <a:t>n</a:t>
                </a:r>
                <a:r>
                  <a:rPr lang="en-US" sz="2800" baseline="30000">
                    <a:solidFill>
                      <a:srgbClr val="FF0000"/>
                    </a:solidFill>
                    <a:latin typeface="Times New Roman" panose="02020603050405020304" pitchFamily="18" charset="0"/>
                    <a:cs typeface="Times New Roman" panose="02020603050405020304" pitchFamily="18" charset="0"/>
                  </a:rPr>
                  <a:t>2</a:t>
                </a:r>
                <a:r>
                  <a:rPr lang="en-US" sz="2800" smtClean="0">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 name="TextBox 6"/>
                <p:cNvSpPr txBox="1"/>
                <p:nvPr/>
              </p:nvSpPr>
              <p:spPr>
                <a:xfrm>
                  <a:off x="6740664" y="2990176"/>
                  <a:ext cx="390684"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qArr>
                          </m:e>
                        </m:d>
                      </m:oMath>
                    </m:oMathPara>
                  </a14:m>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6740664" y="2990176"/>
                  <a:ext cx="390684" cy="617861"/>
                </a:xfrm>
                <a:prstGeom prst="rect">
                  <a:avLst/>
                </a:prstGeom>
                <a:blipFill>
                  <a:blip r:embed="rId5"/>
                  <a:stretch>
                    <a:fillRect b="-990"/>
                  </a:stretch>
                </a:blipFill>
              </p:spPr>
              <p:txBody>
                <a:bodyPr/>
                <a:lstStyle/>
                <a:p>
                  <a:r>
                    <a:rPr lang="en-US">
                      <a:noFill/>
                    </a:rPr>
                    <a:t> </a:t>
                  </a:r>
                </a:p>
              </p:txBody>
            </p:sp>
          </mc:Fallback>
        </mc:AlternateContent>
      </p:grpSp>
      <p:sp>
        <p:nvSpPr>
          <p:cNvPr id="43" name="Rectangle 42"/>
          <p:cNvSpPr/>
          <p:nvPr/>
        </p:nvSpPr>
        <p:spPr>
          <a:xfrm>
            <a:off x="199310" y="1253168"/>
            <a:ext cx="5763433" cy="45061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i="1">
                <a:solidFill>
                  <a:srgbClr val="0070C0"/>
                </a:solidFill>
                <a:latin typeface="Times New Roman" panose="02020603050405020304" pitchFamily="18" charset="0"/>
                <a:cs typeface="Times New Roman" panose="02020603050405020304" pitchFamily="18" charset="0"/>
              </a:rPr>
              <a:t>Chú ý 1:</a:t>
            </a:r>
            <a:r>
              <a:rPr lang="en-US" sz="2800">
                <a:solidFill>
                  <a:srgbClr val="0070C0"/>
                </a:solidFill>
                <a:latin typeface="Times New Roman" panose="02020603050405020304" pitchFamily="18" charset="0"/>
                <a:cs typeface="Times New Roman" panose="02020603050405020304" pitchFamily="18" charset="0"/>
              </a:rPr>
              <a:t> Dựa vào quy tắc tổng khi đánh giá thời gian thực hiện giải thuật, ta chỉ cần chú ý tới các bước tương ứng với một phép toán mà ta gọi là phép toán tích cực (active operation), </a:t>
            </a:r>
            <a:r>
              <a:rPr lang="en-US" sz="2800" i="1">
                <a:solidFill>
                  <a:srgbClr val="0070C0"/>
                </a:solidFill>
                <a:latin typeface="Times New Roman" panose="02020603050405020304" pitchFamily="18" charset="0"/>
                <a:cs typeface="Times New Roman" panose="02020603050405020304" pitchFamily="18" charset="0"/>
              </a:rPr>
              <a:t>đó là phép toán thuộc giải thuật mà thời gian thực hiện nó không ít hơn thời gian thực hiện các phép </a:t>
            </a:r>
            <a:r>
              <a:rPr lang="en-US" sz="2800" i="1" smtClean="0">
                <a:solidFill>
                  <a:srgbClr val="0070C0"/>
                </a:solidFill>
                <a:latin typeface="Times New Roman" panose="02020603050405020304" pitchFamily="18" charset="0"/>
                <a:cs typeface="Times New Roman" panose="02020603050405020304" pitchFamily="18" charset="0"/>
              </a:rPr>
              <a:t>khác. </a:t>
            </a:r>
            <a:r>
              <a:rPr lang="en-US" sz="2800" smtClean="0">
                <a:solidFill>
                  <a:srgbClr val="0070C0"/>
                </a:solidFill>
                <a:latin typeface="Times New Roman" panose="02020603050405020304" pitchFamily="18" charset="0"/>
                <a:cs typeface="Times New Roman" panose="02020603050405020304" pitchFamily="18" charset="0"/>
              </a:rPr>
              <a:t>hay </a:t>
            </a:r>
            <a:r>
              <a:rPr lang="en-US" sz="2800">
                <a:solidFill>
                  <a:srgbClr val="0070C0"/>
                </a:solidFill>
                <a:latin typeface="Times New Roman" panose="02020603050405020304" pitchFamily="18" charset="0"/>
                <a:cs typeface="Times New Roman" panose="02020603050405020304" pitchFamily="18" charset="0"/>
              </a:rPr>
              <a:t>nói một cách khác: </a:t>
            </a:r>
            <a:r>
              <a:rPr lang="en-US" sz="2800" i="1">
                <a:solidFill>
                  <a:srgbClr val="0070C0"/>
                </a:solidFill>
                <a:latin typeface="Times New Roman" panose="02020603050405020304" pitchFamily="18" charset="0"/>
                <a:cs typeface="Times New Roman" panose="02020603050405020304" pitchFamily="18" charset="0"/>
              </a:rPr>
              <a:t>số lần thực hiện nó không kém gì các phép khác</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54" name="Straight Connector 53"/>
          <p:cNvCxnSpPr/>
          <p:nvPr/>
        </p:nvCxnSpPr>
        <p:spPr>
          <a:xfrm flipH="1">
            <a:off x="303702" y="3508528"/>
            <a:ext cx="27533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460210" y="5802451"/>
            <a:ext cx="9315371"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Có những giải thuật có thể có nhiều hơn một phép toán tích </a:t>
            </a:r>
            <a:r>
              <a:rPr lang="en-US" sz="2800" smtClean="0">
                <a:solidFill>
                  <a:srgbClr val="0070C0"/>
                </a:solidFill>
                <a:latin typeface="Times New Roman" panose="02020603050405020304" pitchFamily="18" charset="0"/>
                <a:cs typeface="Times New Roman" panose="02020603050405020304" pitchFamily="18" charset="0"/>
              </a:rPr>
              <a:t>cực.</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460210" y="6318032"/>
            <a:ext cx="8939385" cy="523220"/>
          </a:xfrm>
          <a:prstGeom prst="rect">
            <a:avLst/>
          </a:prstGeom>
        </p:spPr>
        <p:txBody>
          <a:bodyPr wrap="square">
            <a:spAutoFit/>
          </a:bodyPr>
          <a:lstStyle/>
          <a:p>
            <a:r>
              <a:rPr lang="en-US" sz="2800" b="1" smtClean="0">
                <a:solidFill>
                  <a:srgbClr val="0070C0"/>
                </a:solidFill>
                <a:latin typeface="Times New Roman" panose="02020603050405020304" pitchFamily="18" charset="0"/>
                <a:cs typeface="Times New Roman" panose="02020603050405020304" pitchFamily="18" charset="0"/>
              </a:rPr>
              <a:t>Ví dụ: </a:t>
            </a:r>
            <a:r>
              <a:rPr lang="en-US" sz="2800" smtClean="0">
                <a:solidFill>
                  <a:srgbClr val="0070C0"/>
                </a:solidFill>
                <a:latin typeface="Times New Roman" panose="02020603050405020304" pitchFamily="18" charset="0"/>
                <a:cs typeface="Times New Roman" panose="02020603050405020304" pitchFamily="18" charset="0"/>
              </a:rPr>
              <a:t>giải thuật trên có </a:t>
            </a:r>
            <a:r>
              <a:rPr lang="en-US" sz="2800">
                <a:solidFill>
                  <a:srgbClr val="0070C0"/>
                </a:solidFill>
                <a:latin typeface="Times New Roman" panose="02020603050405020304" pitchFamily="18" charset="0"/>
                <a:cs typeface="Times New Roman" panose="02020603050405020304" pitchFamily="18" charset="0"/>
              </a:rPr>
              <a:t>phép toán tích </a:t>
            </a:r>
            <a:r>
              <a:rPr lang="en-US" sz="2800" smtClean="0">
                <a:solidFill>
                  <a:srgbClr val="0070C0"/>
                </a:solidFill>
                <a:latin typeface="Times New Roman" panose="02020603050405020304" pitchFamily="18" charset="0"/>
                <a:cs typeface="Times New Roman" panose="02020603050405020304" pitchFamily="18" charset="0"/>
              </a:rPr>
              <a:t>cực là: </a:t>
            </a:r>
            <a:r>
              <a:rPr lang="en-US" sz="2800">
                <a:solidFill>
                  <a:srgbClr val="0070C0"/>
                </a:solidFill>
                <a:latin typeface="Times New Roman" panose="02020603050405020304" pitchFamily="18" charset="0"/>
                <a:cs typeface="Times New Roman" panose="02020603050405020304" pitchFamily="18" charset="0"/>
              </a:rPr>
              <a:t>A[i][j] = 0</a:t>
            </a:r>
          </a:p>
        </p:txBody>
      </p:sp>
      <p:cxnSp>
        <p:nvCxnSpPr>
          <p:cNvPr id="22" name="Straight Connector 21"/>
          <p:cNvCxnSpPr/>
          <p:nvPr/>
        </p:nvCxnSpPr>
        <p:spPr>
          <a:xfrm flipH="1">
            <a:off x="6592102" y="2824075"/>
            <a:ext cx="3228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586820" y="4198077"/>
            <a:ext cx="3228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397321" y="3775222"/>
            <a:ext cx="139183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229835" y="6800308"/>
            <a:ext cx="139183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3314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ppt_x"/>
                                          </p:val>
                                        </p:tav>
                                        <p:tav tm="100000">
                                          <p:val>
                                            <p:strVal val="#ppt_x"/>
                                          </p:val>
                                        </p:tav>
                                      </p:tavLst>
                                    </p:anim>
                                    <p:anim calcmode="lin" valueType="num">
                                      <p:cBhvr additive="base">
                                        <p:cTn id="3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3" grpId="0" animBg="1"/>
      <p:bldP spid="20"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59654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34" y="5663"/>
            <a:ext cx="9137836" cy="1502323"/>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2040" y="1405936"/>
            <a:ext cx="4806526" cy="5411120"/>
          </a:xfrm>
          <a:prstGeom prst="rect">
            <a:avLst/>
          </a:prstGeom>
          <a:ln>
            <a:solidFill>
              <a:srgbClr val="FFC000"/>
            </a:solidFill>
          </a:ln>
        </p:spPr>
      </p:pic>
      <p:cxnSp>
        <p:nvCxnSpPr>
          <p:cNvPr id="24" name="Straight Connector 23"/>
          <p:cNvCxnSpPr/>
          <p:nvPr/>
        </p:nvCxnSpPr>
        <p:spPr>
          <a:xfrm flipH="1">
            <a:off x="8804135" y="5580864"/>
            <a:ext cx="11186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465368" y="5045872"/>
            <a:ext cx="3251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97234" y="2770607"/>
            <a:ext cx="6345806" cy="5964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1925" algn="just"/>
            <a:r>
              <a:rPr lang="en-US" sz="2800" smtClean="0">
                <a:solidFill>
                  <a:srgbClr val="0070C0"/>
                </a:solidFill>
                <a:latin typeface="Times New Roman" panose="02020603050405020304" pitchFamily="18" charset="0"/>
                <a:cs typeface="Times New Roman" panose="02020603050405020304" pitchFamily="18" charset="0"/>
              </a:rPr>
              <a:t>Với i =3 thì p=1 * x/1 * x/2 * x/3 = </a:t>
            </a:r>
            <a:r>
              <a:rPr lang="en-US" sz="2800" smtClean="0">
                <a:solidFill>
                  <a:srgbClr val="FF0000"/>
                </a:solidFill>
                <a:latin typeface="Times New Roman" panose="02020603050405020304" pitchFamily="18" charset="0"/>
                <a:cs typeface="Times New Roman" panose="02020603050405020304" pitchFamily="18" charset="0"/>
              </a:rPr>
              <a:t>x</a:t>
            </a:r>
            <a:r>
              <a:rPr lang="en-US" sz="2800" baseline="30000" smtClean="0">
                <a:solidFill>
                  <a:srgbClr val="FF0000"/>
                </a:solidFill>
                <a:latin typeface="Times New Roman" panose="02020603050405020304" pitchFamily="18" charset="0"/>
                <a:cs typeface="Times New Roman" panose="02020603050405020304" pitchFamily="18" charset="0"/>
              </a:rPr>
              <a:t>3</a:t>
            </a:r>
            <a:r>
              <a:rPr lang="en-US" sz="2800" smtClean="0">
                <a:solidFill>
                  <a:srgbClr val="FF0000"/>
                </a:solidFill>
                <a:latin typeface="Times New Roman" panose="02020603050405020304" pitchFamily="18" charset="0"/>
                <a:cs typeface="Times New Roman" panose="02020603050405020304" pitchFamily="18" charset="0"/>
              </a:rPr>
              <a:t>/3!</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197234" y="1452039"/>
            <a:ext cx="6975726" cy="6815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1925" algn="just"/>
            <a:r>
              <a:rPr lang="en-US" sz="2800">
                <a:solidFill>
                  <a:srgbClr val="0070C0"/>
                </a:solidFill>
                <a:latin typeface="Times New Roman" panose="02020603050405020304" pitchFamily="18" charset="0"/>
                <a:cs typeface="Times New Roman" panose="02020603050405020304" pitchFamily="18" charset="0"/>
              </a:rPr>
              <a:t>Ta thấy phép toán tích cực ở đây là phép gán:</a:t>
            </a:r>
          </a:p>
        </p:txBody>
      </p:sp>
      <p:sp>
        <p:nvSpPr>
          <p:cNvPr id="32" name="Rectangle 31"/>
          <p:cNvSpPr/>
          <p:nvPr/>
        </p:nvSpPr>
        <p:spPr>
          <a:xfrm>
            <a:off x="197234" y="2081885"/>
            <a:ext cx="6975726" cy="6815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422400" algn="just"/>
            <a:r>
              <a:rPr lang="en-US" sz="2800">
                <a:solidFill>
                  <a:srgbClr val="0070C0"/>
                </a:solidFill>
                <a:latin typeface="Times New Roman" panose="02020603050405020304" pitchFamily="18" charset="0"/>
                <a:cs typeface="Times New Roman" panose="02020603050405020304" pitchFamily="18" charset="0"/>
              </a:rPr>
              <a:t>p = p*x/j</a:t>
            </a:r>
          </a:p>
        </p:txBody>
      </p:sp>
      <p:sp>
        <p:nvSpPr>
          <p:cNvPr id="39" name="Rectangle 38"/>
          <p:cNvSpPr/>
          <p:nvPr/>
        </p:nvSpPr>
        <p:spPr>
          <a:xfrm>
            <a:off x="10116184" y="5057163"/>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O(1)</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197234" y="3352747"/>
            <a:ext cx="6345806" cy="7258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1925" algn="just"/>
            <a:r>
              <a:rPr lang="en-US" sz="2800">
                <a:solidFill>
                  <a:srgbClr val="0070C0"/>
                </a:solidFill>
                <a:latin typeface="Times New Roman" panose="02020603050405020304" pitchFamily="18" charset="0"/>
                <a:cs typeface="Times New Roman" panose="02020603050405020304" pitchFamily="18" charset="0"/>
              </a:rPr>
              <a:t>Số lần thực hiện phép toán tích cực </a:t>
            </a:r>
            <a:r>
              <a:rPr lang="en-US" sz="2800" smtClean="0">
                <a:solidFill>
                  <a:srgbClr val="0070C0"/>
                </a:solidFill>
                <a:latin typeface="Times New Roman" panose="02020603050405020304" pitchFamily="18" charset="0"/>
                <a:cs typeface="Times New Roman" panose="02020603050405020304" pitchFamily="18" charset="0"/>
              </a:rPr>
              <a:t>là:</a:t>
            </a:r>
            <a:endParaRPr lang="en-US" sz="2800">
              <a:solidFill>
                <a:srgbClr val="FF0000"/>
              </a:solidFill>
              <a:latin typeface="Times New Roman" panose="02020603050405020304" pitchFamily="18" charset="0"/>
              <a:cs typeface="Times New Roman" panose="02020603050405020304" pitchFamily="18" charset="0"/>
            </a:endParaRPr>
          </a:p>
        </p:txBody>
      </p:sp>
      <p:pic>
        <p:nvPicPr>
          <p:cNvPr id="48" name="Picture 4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34" y="4055547"/>
            <a:ext cx="6748191" cy="937713"/>
          </a:xfrm>
          <a:prstGeom prst="rect">
            <a:avLst/>
          </a:prstGeom>
        </p:spPr>
      </p:pic>
      <p:sp>
        <p:nvSpPr>
          <p:cNvPr id="50" name="Rectangle 49"/>
          <p:cNvSpPr/>
          <p:nvPr/>
        </p:nvSpPr>
        <p:spPr>
          <a:xfrm>
            <a:off x="197234" y="4991208"/>
            <a:ext cx="6345806" cy="11772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1925" algn="just"/>
            <a:r>
              <a:rPr lang="en-US" sz="2800">
                <a:solidFill>
                  <a:srgbClr val="0070C0"/>
                </a:solidFill>
                <a:latin typeface="Times New Roman" panose="02020603050405020304" pitchFamily="18" charset="0"/>
                <a:cs typeface="Times New Roman" panose="02020603050405020304" pitchFamily="18" charset="0"/>
              </a:rPr>
              <a:t>Vì vậy, thời gian thực hiện giải thuật này được đánh giá là T(n) = O(n</a:t>
            </a:r>
            <a:r>
              <a:rPr lang="en-US" sz="2800" baseline="30000">
                <a:solidFill>
                  <a:srgbClr val="0070C0"/>
                </a:solidFill>
                <a:latin typeface="Times New Roman" panose="02020603050405020304" pitchFamily="18" charset="0"/>
                <a:cs typeface="Times New Roman" panose="02020603050405020304" pitchFamily="18" charset="0"/>
              </a:rPr>
              <a:t>2</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875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fill="hold"/>
                                        <p:tgtEl>
                                          <p:spTgt spid="50"/>
                                        </p:tgtEl>
                                        <p:attrNameLst>
                                          <p:attrName>ppt_x</p:attrName>
                                        </p:attrNameLst>
                                      </p:cBhvr>
                                      <p:tavLst>
                                        <p:tav tm="0">
                                          <p:val>
                                            <p:strVal val="#ppt_x"/>
                                          </p:val>
                                        </p:tav>
                                        <p:tav tm="100000">
                                          <p:val>
                                            <p:strVal val="#ppt_x"/>
                                          </p:val>
                                        </p:tav>
                                      </p:tavLst>
                                    </p:anim>
                                    <p:anim calcmode="lin" valueType="num">
                                      <p:cBhvr additive="base">
                                        <p:cTn id="7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animBg="1"/>
      <p:bldP spid="31" grpId="0" animBg="1"/>
      <p:bldP spid="32" grpId="0" animBg="1"/>
      <p:bldP spid="39" grpId="0" animBg="1"/>
      <p:bldP spid="44" grpId="0" animBg="1"/>
      <p:bldP spid="5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59654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34" y="5663"/>
            <a:ext cx="9137836" cy="1502323"/>
          </a:xfrm>
          <a:prstGeom prst="rect">
            <a:avLst/>
          </a:prstGeom>
        </p:spPr>
      </p:pic>
      <p:sp>
        <p:nvSpPr>
          <p:cNvPr id="31" name="Rectangle 30"/>
          <p:cNvSpPr/>
          <p:nvPr/>
        </p:nvSpPr>
        <p:spPr>
          <a:xfrm>
            <a:off x="197234" y="1452039"/>
            <a:ext cx="6975726" cy="6815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23838" algn="just"/>
            <a:r>
              <a:rPr lang="en-US" sz="2800">
                <a:solidFill>
                  <a:srgbClr val="0070C0"/>
                </a:solidFill>
                <a:latin typeface="Times New Roman" panose="02020603050405020304" pitchFamily="18" charset="0"/>
                <a:cs typeface="Times New Roman" panose="02020603050405020304" pitchFamily="18" charset="0"/>
              </a:rPr>
              <a:t>Ta có thể viết giải thuật theo một cách khác.</a:t>
            </a:r>
          </a:p>
        </p:txBody>
      </p:sp>
      <p:sp>
        <p:nvSpPr>
          <p:cNvPr id="32" name="Rectangle 31"/>
          <p:cNvSpPr/>
          <p:nvPr/>
        </p:nvSpPr>
        <p:spPr>
          <a:xfrm>
            <a:off x="197234" y="2081885"/>
            <a:ext cx="6975726" cy="9506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23838" algn="just"/>
            <a:r>
              <a:rPr lang="en-US" sz="2800" smtClean="0">
                <a:solidFill>
                  <a:srgbClr val="0070C0"/>
                </a:solidFill>
                <a:latin typeface="Times New Roman" panose="02020603050405020304" pitchFamily="18" charset="0"/>
                <a:cs typeface="Times New Roman" panose="02020603050405020304" pitchFamily="18" charset="0"/>
              </a:rPr>
              <a:t>Giải thuật này dựa </a:t>
            </a:r>
            <a:r>
              <a:rPr lang="en-US" sz="2800">
                <a:solidFill>
                  <a:srgbClr val="0070C0"/>
                </a:solidFill>
                <a:latin typeface="Times New Roman" panose="02020603050405020304" pitchFamily="18" charset="0"/>
                <a:cs typeface="Times New Roman" panose="02020603050405020304" pitchFamily="18" charset="0"/>
              </a:rPr>
              <a:t>vào số hạng trước để tính số hạng sau theo cách:</a:t>
            </a:r>
          </a:p>
        </p:txBody>
      </p:sp>
      <p:sp>
        <p:nvSpPr>
          <p:cNvPr id="50" name="Rectangle 49"/>
          <p:cNvSpPr/>
          <p:nvPr/>
        </p:nvSpPr>
        <p:spPr>
          <a:xfrm>
            <a:off x="197234" y="4042840"/>
            <a:ext cx="6345806" cy="691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1925" algn="just"/>
            <a:r>
              <a:rPr lang="en-US" sz="2800" smtClean="0">
                <a:solidFill>
                  <a:srgbClr val="0070C0"/>
                </a:solidFill>
                <a:latin typeface="Times New Roman" panose="02020603050405020304" pitchFamily="18" charset="0"/>
                <a:cs typeface="Times New Roman" panose="02020603050405020304" pitchFamily="18" charset="0"/>
              </a:rPr>
              <a:t>Nhận thấy có hai phép toán tích cực là: </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33" y="3010986"/>
            <a:ext cx="6975727" cy="1044822"/>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r="17477"/>
          <a:stretch/>
        </p:blipFill>
        <p:spPr>
          <a:xfrm>
            <a:off x="7539328" y="1767239"/>
            <a:ext cx="4566242" cy="5012656"/>
          </a:xfrm>
          <a:prstGeom prst="rect">
            <a:avLst/>
          </a:prstGeom>
          <a:ln>
            <a:solidFill>
              <a:srgbClr val="FFC000"/>
            </a:solidFill>
          </a:ln>
        </p:spPr>
      </p:pic>
      <p:grpSp>
        <p:nvGrpSpPr>
          <p:cNvPr id="3" name="Group 2"/>
          <p:cNvGrpSpPr/>
          <p:nvPr/>
        </p:nvGrpSpPr>
        <p:grpSpPr>
          <a:xfrm>
            <a:off x="9938580" y="5027377"/>
            <a:ext cx="1432504" cy="754630"/>
            <a:chOff x="9938580" y="5027377"/>
            <a:chExt cx="1432504" cy="754630"/>
          </a:xfrm>
        </p:grpSpPr>
        <p:sp>
          <p:nvSpPr>
            <p:cNvPr id="39" name="Rectangle 38"/>
            <p:cNvSpPr/>
            <p:nvPr/>
          </p:nvSpPr>
          <p:spPr>
            <a:xfrm>
              <a:off x="10290924" y="5109265"/>
              <a:ext cx="1080160"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O(1)</a:t>
              </a:r>
              <a:endParaRPr lang="en-US" sz="280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TextBox 20"/>
                <p:cNvSpPr txBox="1"/>
                <p:nvPr/>
              </p:nvSpPr>
              <p:spPr>
                <a:xfrm>
                  <a:off x="9938580" y="5027377"/>
                  <a:ext cx="74787" cy="7546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e/>
                              <m:e/>
                            </m:eqArr>
                          </m:e>
                        </m:d>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9938580" y="5027377"/>
                  <a:ext cx="74787" cy="754630"/>
                </a:xfrm>
                <a:prstGeom prst="rect">
                  <a:avLst/>
                </a:prstGeom>
                <a:blipFill>
                  <a:blip r:embed="rId5"/>
                  <a:stretch>
                    <a:fillRect r="-284615"/>
                  </a:stretch>
                </a:blipFill>
              </p:spPr>
              <p:txBody>
                <a:bodyPr/>
                <a:lstStyle/>
                <a:p>
                  <a:r>
                    <a:rPr lang="en-US">
                      <a:noFill/>
                    </a:rPr>
                    <a:t> </a:t>
                  </a:r>
                </a:p>
              </p:txBody>
            </p:sp>
          </mc:Fallback>
        </mc:AlternateContent>
      </p:grpSp>
      <p:sp>
        <p:nvSpPr>
          <p:cNvPr id="22" name="Rectangle 21"/>
          <p:cNvSpPr/>
          <p:nvPr/>
        </p:nvSpPr>
        <p:spPr>
          <a:xfrm>
            <a:off x="293039" y="4656609"/>
            <a:ext cx="6345806" cy="691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854075" algn="just"/>
            <a:r>
              <a:rPr lang="en-US" sz="2800">
                <a:solidFill>
                  <a:srgbClr val="0070C0"/>
                </a:solidFill>
                <a:latin typeface="Times New Roman" panose="02020603050405020304" pitchFamily="18" charset="0"/>
                <a:cs typeface="Times New Roman" panose="02020603050405020304" pitchFamily="18" charset="0"/>
              </a:rPr>
              <a:t>p = p*x/i  và S = S </a:t>
            </a:r>
            <a:r>
              <a:rPr lang="en-US" sz="2800" smtClean="0">
                <a:solidFill>
                  <a:srgbClr val="0070C0"/>
                </a:solidFill>
                <a:latin typeface="Times New Roman" panose="02020603050405020304" pitchFamily="18" charset="0"/>
                <a:cs typeface="Times New Roman" panose="02020603050405020304" pitchFamily="18" charset="0"/>
              </a:rPr>
              <a:t>+ p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97233" y="5354674"/>
            <a:ext cx="6975728" cy="13873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1925" algn="just"/>
            <a:r>
              <a:rPr lang="en-US" sz="2800" smtClean="0">
                <a:solidFill>
                  <a:srgbClr val="0070C0"/>
                </a:solidFill>
                <a:latin typeface="Times New Roman" panose="02020603050405020304" pitchFamily="18" charset="0"/>
                <a:cs typeface="Times New Roman" panose="02020603050405020304" pitchFamily="18" charset="0"/>
              </a:rPr>
              <a:t>Hai phép toán tích cực này có số lần thực hiện là n, nên thời gian thực hiện giải thuật theo cách này chỉ là: O(n.1) = O(n)</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24" name="Straight Connector 23"/>
          <p:cNvCxnSpPr/>
          <p:nvPr/>
        </p:nvCxnSpPr>
        <p:spPr>
          <a:xfrm flipH="1">
            <a:off x="8785640" y="5363748"/>
            <a:ext cx="11186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8792587" y="5822951"/>
            <a:ext cx="11186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084544" y="3912443"/>
            <a:ext cx="925486" cy="550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smtClean="0">
                <a:solidFill>
                  <a:srgbClr val="FF0000"/>
                </a:solidFill>
                <a:latin typeface="Times New Roman" panose="02020603050405020304" pitchFamily="18" charset="0"/>
                <a:cs typeface="Times New Roman" panose="02020603050405020304" pitchFamily="18" charset="0"/>
              </a:rPr>
              <a:t>O(n)</a:t>
            </a:r>
            <a:endParaRPr lang="en-US" sz="2800">
              <a:solidFill>
                <a:srgbClr val="FF0000"/>
              </a:solidFill>
              <a:latin typeface="Times New Roman" panose="02020603050405020304" pitchFamily="18" charset="0"/>
              <a:cs typeface="Times New Roman" panose="02020603050405020304" pitchFamily="18" charset="0"/>
            </a:endParaRPr>
          </a:p>
        </p:txBody>
      </p:sp>
      <p:cxnSp>
        <p:nvCxnSpPr>
          <p:cNvPr id="19" name="Straight Connector 18"/>
          <p:cNvCxnSpPr/>
          <p:nvPr/>
        </p:nvCxnSpPr>
        <p:spPr>
          <a:xfrm flipH="1">
            <a:off x="2644155" y="6701228"/>
            <a:ext cx="18459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1748548" y="3944203"/>
            <a:ext cx="7531930" cy="1105469"/>
          </a:xfrm>
          <a:custGeom>
            <a:avLst/>
            <a:gdLst>
              <a:gd name="connsiteX0" fmla="*/ 39309 w 7531930"/>
              <a:gd name="connsiteY0" fmla="*/ 0 h 1105469"/>
              <a:gd name="connsiteX1" fmla="*/ 735345 w 7531930"/>
              <a:gd name="connsiteY1" fmla="*/ 232012 h 1105469"/>
              <a:gd name="connsiteX2" fmla="*/ 5061685 w 7531930"/>
              <a:gd name="connsiteY2" fmla="*/ 259307 h 1105469"/>
              <a:gd name="connsiteX3" fmla="*/ 7531930 w 7531930"/>
              <a:gd name="connsiteY3" fmla="*/ 1105469 h 1105469"/>
            </a:gdLst>
            <a:ahLst/>
            <a:cxnLst>
              <a:cxn ang="0">
                <a:pos x="connsiteX0" y="connsiteY0"/>
              </a:cxn>
              <a:cxn ang="0">
                <a:pos x="connsiteX1" y="connsiteY1"/>
              </a:cxn>
              <a:cxn ang="0">
                <a:pos x="connsiteX2" y="connsiteY2"/>
              </a:cxn>
              <a:cxn ang="0">
                <a:pos x="connsiteX3" y="connsiteY3"/>
              </a:cxn>
            </a:cxnLst>
            <a:rect l="l" t="t" r="r" b="b"/>
            <a:pathLst>
              <a:path w="7531930" h="1105469">
                <a:moveTo>
                  <a:pt x="39309" y="0"/>
                </a:moveTo>
                <a:cubicBezTo>
                  <a:pt x="-31205" y="94397"/>
                  <a:pt x="-101718" y="188794"/>
                  <a:pt x="735345" y="232012"/>
                </a:cubicBezTo>
                <a:cubicBezTo>
                  <a:pt x="1572408" y="275230"/>
                  <a:pt x="3928921" y="113731"/>
                  <a:pt x="5061685" y="259307"/>
                </a:cubicBezTo>
                <a:cubicBezTo>
                  <a:pt x="6194449" y="404883"/>
                  <a:pt x="6863189" y="755176"/>
                  <a:pt x="7531930" y="1105469"/>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4490113" y="3971499"/>
            <a:ext cx="4831308" cy="1037229"/>
          </a:xfrm>
          <a:custGeom>
            <a:avLst/>
            <a:gdLst>
              <a:gd name="connsiteX0" fmla="*/ 0 w 4831308"/>
              <a:gd name="connsiteY0" fmla="*/ 0 h 1037229"/>
              <a:gd name="connsiteX1" fmla="*/ 518615 w 4831308"/>
              <a:gd name="connsiteY1" fmla="*/ 109182 h 1037229"/>
              <a:gd name="connsiteX2" fmla="*/ 2442950 w 4831308"/>
              <a:gd name="connsiteY2" fmla="*/ 54591 h 1037229"/>
              <a:gd name="connsiteX3" fmla="*/ 3684896 w 4831308"/>
              <a:gd name="connsiteY3" fmla="*/ 232011 h 1037229"/>
              <a:gd name="connsiteX4" fmla="*/ 4831308 w 4831308"/>
              <a:gd name="connsiteY4" fmla="*/ 1037229 h 1037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308" h="1037229">
                <a:moveTo>
                  <a:pt x="0" y="0"/>
                </a:moveTo>
                <a:cubicBezTo>
                  <a:pt x="55728" y="50041"/>
                  <a:pt x="518615" y="109182"/>
                  <a:pt x="518615" y="109182"/>
                </a:cubicBezTo>
                <a:cubicBezTo>
                  <a:pt x="925773" y="118281"/>
                  <a:pt x="1915237" y="34120"/>
                  <a:pt x="2442950" y="54591"/>
                </a:cubicBezTo>
                <a:cubicBezTo>
                  <a:pt x="2970664" y="75063"/>
                  <a:pt x="3286836" y="68238"/>
                  <a:pt x="3684896" y="232011"/>
                </a:cubicBezTo>
                <a:cubicBezTo>
                  <a:pt x="4082956" y="395784"/>
                  <a:pt x="4457132" y="716506"/>
                  <a:pt x="4831308" y="1037229"/>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98092" y="6232384"/>
            <a:ext cx="2026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532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ppt_x"/>
                                          </p:val>
                                        </p:tav>
                                        <p:tav tm="100000">
                                          <p:val>
                                            <p:strVal val="#ppt_x"/>
                                          </p:val>
                                        </p:tav>
                                      </p:tavLst>
                                    </p:anim>
                                    <p:anim calcmode="lin" valueType="num">
                                      <p:cBhvr additive="base">
                                        <p:cTn id="6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additive="base">
                                        <p:cTn id="79" dur="500" fill="hold"/>
                                        <p:tgtEl>
                                          <p:spTgt spid="3"/>
                                        </p:tgtEl>
                                        <p:attrNameLst>
                                          <p:attrName>ppt_x</p:attrName>
                                        </p:attrNameLst>
                                      </p:cBhvr>
                                      <p:tavLst>
                                        <p:tav tm="0">
                                          <p:val>
                                            <p:strVal val="#ppt_x"/>
                                          </p:val>
                                        </p:tav>
                                        <p:tav tm="100000">
                                          <p:val>
                                            <p:strVal val="#ppt_x"/>
                                          </p:val>
                                        </p:tav>
                                      </p:tavLst>
                                    </p:anim>
                                    <p:anim calcmode="lin" valueType="num">
                                      <p:cBhvr additive="base">
                                        <p:cTn id="8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ppt_x"/>
                                          </p:val>
                                        </p:tav>
                                        <p:tav tm="100000">
                                          <p:val>
                                            <p:strVal val="#ppt_x"/>
                                          </p:val>
                                        </p:tav>
                                      </p:tavLst>
                                    </p:anim>
                                    <p:anim calcmode="lin" valueType="num">
                                      <p:cBhvr additive="base">
                                        <p:cTn id="8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1" grpId="0" animBg="1"/>
      <p:bldP spid="32" grpId="0" animBg="1"/>
      <p:bldP spid="50" grpId="0" animBg="1"/>
      <p:bldP spid="22" grpId="0" animBg="1"/>
      <p:bldP spid="23" grpId="0" animBg="1"/>
      <p:bldP spid="1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59654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202825" y="1238850"/>
            <a:ext cx="11971246" cy="14705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i="1">
                <a:solidFill>
                  <a:srgbClr val="0070C0"/>
                </a:solidFill>
                <a:latin typeface="Times New Roman" panose="02020603050405020304" pitchFamily="18" charset="0"/>
                <a:cs typeface="Times New Roman" panose="02020603050405020304" pitchFamily="18" charset="0"/>
              </a:rPr>
              <a:t>Chú ý 2: </a:t>
            </a:r>
            <a:r>
              <a:rPr lang="en-US" sz="2800">
                <a:solidFill>
                  <a:srgbClr val="0070C0"/>
                </a:solidFill>
                <a:latin typeface="Times New Roman" panose="02020603050405020304" pitchFamily="18" charset="0"/>
                <a:cs typeface="Times New Roman" panose="02020603050405020304" pitchFamily="18" charset="0"/>
              </a:rPr>
              <a:t>Có những trường hợp thời gian thực hiện giải thuật không phải chỉ phụ thuộc vào kích thước của dữ liệu vào mà còn phụ thuộc vào chính tình trạng của dữ liệu đó nữa.  </a:t>
            </a:r>
          </a:p>
        </p:txBody>
      </p:sp>
      <p:sp>
        <p:nvSpPr>
          <p:cNvPr id="17" name="Rectangle 16"/>
          <p:cNvSpPr/>
          <p:nvPr/>
        </p:nvSpPr>
        <p:spPr>
          <a:xfrm>
            <a:off x="202825" y="2709428"/>
            <a:ext cx="11971246" cy="14705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Chẳng hạn: Khi sắp xếp một dãy số theo thứ tự tăng dần, nếu gặp dãy số đưa vào đã có đúng thứ tự sắp xếp rồi thì sẽ khác với trường hợp dãy số đưa vào chưa có thứ tự hoặc có thứ tự ngược lại.  </a:t>
            </a:r>
          </a:p>
        </p:txBody>
      </p:sp>
      <p:sp>
        <p:nvSpPr>
          <p:cNvPr id="19" name="Rectangle 18"/>
          <p:cNvSpPr/>
          <p:nvPr/>
        </p:nvSpPr>
        <p:spPr>
          <a:xfrm>
            <a:off x="202825" y="4180006"/>
            <a:ext cx="11971246" cy="14705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Lúc </a:t>
            </a:r>
            <a:r>
              <a:rPr lang="en-US" sz="2800" smtClean="0">
                <a:solidFill>
                  <a:srgbClr val="0070C0"/>
                </a:solidFill>
                <a:latin typeface="Times New Roman" panose="02020603050405020304" pitchFamily="18" charset="0"/>
                <a:cs typeface="Times New Roman" panose="02020603050405020304" pitchFamily="18" charset="0"/>
              </a:rPr>
              <a:t>đó, </a:t>
            </a:r>
            <a:r>
              <a:rPr lang="en-US" sz="2800">
                <a:solidFill>
                  <a:srgbClr val="0070C0"/>
                </a:solidFill>
                <a:latin typeface="Times New Roman" panose="02020603050405020304" pitchFamily="18" charset="0"/>
                <a:cs typeface="Times New Roman" panose="02020603050405020304" pitchFamily="18" charset="0"/>
              </a:rPr>
              <a:t>khi phân tích thời gian thực hiện giải thuật ta sẽ phải xét tới: đối với mọi dữ liệu vào có kích thước n thì T(n) trong trường hợp thuận lợi nhất sẽ thế nào? Rồi T(n) trong trường hợp xấu nhất? và T(n) trung bình?  </a:t>
            </a:r>
          </a:p>
        </p:txBody>
      </p:sp>
      <p:sp>
        <p:nvSpPr>
          <p:cNvPr id="20" name="Rectangle 19"/>
          <p:cNvSpPr/>
          <p:nvPr/>
        </p:nvSpPr>
        <p:spPr>
          <a:xfrm>
            <a:off x="202825" y="5650584"/>
            <a:ext cx="11971246" cy="11277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Việc xác định T(n) trung bình thường khó vì sẽ phải dùng tới những công cụ toán đặc biệt, hơn nữa tính trung bình có thể có nhiều cách quan niệm.  </a:t>
            </a:r>
          </a:p>
        </p:txBody>
      </p:sp>
      <p:cxnSp>
        <p:nvCxnSpPr>
          <p:cNvPr id="8" name="Straight Connector 7"/>
          <p:cNvCxnSpPr/>
          <p:nvPr/>
        </p:nvCxnSpPr>
        <p:spPr>
          <a:xfrm flipH="1">
            <a:off x="4874307" y="5072323"/>
            <a:ext cx="2026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840746" y="5573058"/>
            <a:ext cx="21121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748926" y="5118038"/>
            <a:ext cx="5333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709189" y="5559410"/>
            <a:ext cx="43640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964783" y="6214503"/>
            <a:ext cx="21121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4116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7" grpId="0" animBg="1"/>
      <p:bldP spid="19"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59654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202825" y="1259170"/>
            <a:ext cx="6340215" cy="14563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Trong các trường hợp mà T(n) trung bình khó xác định người ta thường đánh giá giải thuật qua giá trị xấu nhất của T(n).  </a:t>
            </a:r>
          </a:p>
        </p:txBody>
      </p:sp>
      <p:sp>
        <p:nvSpPr>
          <p:cNvPr id="8" name="Rectangle 7"/>
          <p:cNvSpPr/>
          <p:nvPr/>
        </p:nvSpPr>
        <p:spPr>
          <a:xfrm>
            <a:off x="202825" y="2727566"/>
            <a:ext cx="6563735" cy="13789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Để thể thấy rõ hơn ta xét giải thuật </a:t>
            </a:r>
            <a:r>
              <a:rPr lang="en-US" sz="2800" smtClean="0">
                <a:solidFill>
                  <a:srgbClr val="0070C0"/>
                </a:solidFill>
                <a:latin typeface="Times New Roman" panose="02020603050405020304" pitchFamily="18" charset="0"/>
                <a:cs typeface="Times New Roman" panose="02020603050405020304" pitchFamily="18" charset="0"/>
              </a:rPr>
              <a:t>tìm kiếm phần tử x cho trước có trong mảng A có n phần tử hay không như sau:  </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518" y="1361090"/>
            <a:ext cx="5237309" cy="3827264"/>
          </a:xfrm>
          <a:prstGeom prst="rect">
            <a:avLst/>
          </a:prstGeom>
          <a:ln>
            <a:solidFill>
              <a:srgbClr val="FFC000"/>
            </a:solidFill>
          </a:ln>
        </p:spPr>
      </p:pic>
      <p:sp>
        <p:nvSpPr>
          <p:cNvPr id="10" name="Rectangle 9"/>
          <p:cNvSpPr/>
          <p:nvPr/>
        </p:nvSpPr>
        <p:spPr>
          <a:xfrm>
            <a:off x="202823" y="4743428"/>
            <a:ext cx="6563735" cy="10377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Trường hợp thuận lợi nhất xảy ra khi x bằng A[0]: </a:t>
            </a:r>
            <a:r>
              <a:rPr lang="en-US" sz="2800" smtClean="0">
                <a:solidFill>
                  <a:srgbClr val="0070C0"/>
                </a:solidFill>
                <a:latin typeface="Times New Roman" panose="02020603050405020304" pitchFamily="18" charset="0"/>
                <a:cs typeface="Times New Roman" panose="02020603050405020304" pitchFamily="18" charset="0"/>
              </a:rPr>
              <a:t>1 </a:t>
            </a:r>
            <a:r>
              <a:rPr lang="en-US" sz="2800">
                <a:solidFill>
                  <a:srgbClr val="0070C0"/>
                </a:solidFill>
                <a:latin typeface="Times New Roman" panose="02020603050405020304" pitchFamily="18" charset="0"/>
                <a:cs typeface="Times New Roman" panose="02020603050405020304" pitchFamily="18" charset="0"/>
              </a:rPr>
              <a:t>lần thực hiện.  </a:t>
            </a:r>
          </a:p>
        </p:txBody>
      </p:sp>
      <p:sp>
        <p:nvSpPr>
          <p:cNvPr id="13" name="Rectangle 12"/>
          <p:cNvSpPr/>
          <p:nvPr/>
        </p:nvSpPr>
        <p:spPr>
          <a:xfrm>
            <a:off x="202825" y="4045878"/>
            <a:ext cx="6563734" cy="7991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smtClean="0">
                <a:solidFill>
                  <a:srgbClr val="0070C0"/>
                </a:solidFill>
                <a:latin typeface="Times New Roman" panose="02020603050405020304" pitchFamily="18" charset="0"/>
                <a:cs typeface="Times New Roman" panose="02020603050405020304" pitchFamily="18" charset="0"/>
              </a:rPr>
              <a:t>Phép toán tích cực ở đây là: A[i] = = x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02823" y="5777876"/>
            <a:ext cx="6563735" cy="10377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Trường hợp xấu nhất: khi x bằng A[n-1] hoặc không tìm thấy: n lần thực hiện.  </a:t>
            </a:r>
          </a:p>
        </p:txBody>
      </p:sp>
      <p:sp>
        <p:nvSpPr>
          <p:cNvPr id="3" name="Rectangle 2"/>
          <p:cNvSpPr/>
          <p:nvPr/>
        </p:nvSpPr>
        <p:spPr>
          <a:xfrm>
            <a:off x="7788890" y="5262666"/>
            <a:ext cx="3388748" cy="757130"/>
          </a:xfrm>
          <a:prstGeom prst="rect">
            <a:avLst/>
          </a:prstGeom>
        </p:spPr>
        <p:txBody>
          <a:bodyPr wrap="none">
            <a:spAutoFit/>
          </a:bodyPr>
          <a:lstStyle/>
          <a:p>
            <a:pPr algn="just">
              <a:lnSpc>
                <a:spcPct val="120000"/>
              </a:lnSpc>
              <a:spcBef>
                <a:spcPts val="600"/>
              </a:spcBef>
              <a:spcAft>
                <a:spcPts val="0"/>
              </a:spcAft>
            </a:pPr>
            <a:r>
              <a:rPr lang="en-US" sz="3600">
                <a:solidFill>
                  <a:srgbClr val="0070C0"/>
                </a:solidFill>
                <a:latin typeface="Times New Roman" panose="02020603050405020304" pitchFamily="18" charset="0"/>
                <a:ea typeface="Times New Roman" panose="02020603050405020304" pitchFamily="18" charset="0"/>
              </a:rPr>
              <a:t>Vậy: </a:t>
            </a:r>
            <a:r>
              <a:rPr lang="en-US" sz="3600" smtClean="0">
                <a:solidFill>
                  <a:srgbClr val="0070C0"/>
                </a:solidFill>
                <a:latin typeface="Times New Roman" panose="02020603050405020304" pitchFamily="18" charset="0"/>
                <a:ea typeface="Times New Roman" panose="02020603050405020304" pitchFamily="18" charset="0"/>
              </a:rPr>
              <a:t> T</a:t>
            </a:r>
            <a:r>
              <a:rPr lang="en-US" sz="3600" baseline="-25000" smtClean="0">
                <a:solidFill>
                  <a:srgbClr val="0070C0"/>
                </a:solidFill>
                <a:latin typeface="Times New Roman" panose="02020603050405020304" pitchFamily="18" charset="0"/>
                <a:ea typeface="Times New Roman" panose="02020603050405020304" pitchFamily="18" charset="0"/>
              </a:rPr>
              <a:t>tốt</a:t>
            </a:r>
            <a:r>
              <a:rPr lang="en-US" sz="3600" smtClean="0">
                <a:solidFill>
                  <a:srgbClr val="0070C0"/>
                </a:solidFill>
                <a:latin typeface="Times New Roman" panose="02020603050405020304" pitchFamily="18" charset="0"/>
                <a:ea typeface="Times New Roman" panose="02020603050405020304" pitchFamily="18" charset="0"/>
              </a:rPr>
              <a:t>  = </a:t>
            </a:r>
            <a:r>
              <a:rPr lang="en-US" sz="3600">
                <a:solidFill>
                  <a:srgbClr val="0070C0"/>
                </a:solidFill>
                <a:latin typeface="Times New Roman" panose="02020603050405020304" pitchFamily="18" charset="0"/>
                <a:ea typeface="Times New Roman" panose="02020603050405020304" pitchFamily="18" charset="0"/>
              </a:rPr>
              <a:t>O(1)</a:t>
            </a:r>
          </a:p>
        </p:txBody>
      </p:sp>
      <p:sp>
        <p:nvSpPr>
          <p:cNvPr id="4" name="Rectangle 3"/>
          <p:cNvSpPr/>
          <p:nvPr/>
        </p:nvSpPr>
        <p:spPr>
          <a:xfrm>
            <a:off x="8889903" y="6043728"/>
            <a:ext cx="2273379" cy="699102"/>
          </a:xfrm>
          <a:prstGeom prst="rect">
            <a:avLst/>
          </a:prstGeom>
        </p:spPr>
        <p:txBody>
          <a:bodyPr wrap="none">
            <a:spAutoFit/>
          </a:bodyPr>
          <a:lstStyle/>
          <a:p>
            <a:pPr algn="just">
              <a:lnSpc>
                <a:spcPct val="120000"/>
              </a:lnSpc>
              <a:spcBef>
                <a:spcPts val="600"/>
              </a:spcBef>
              <a:spcAft>
                <a:spcPts val="0"/>
              </a:spcAft>
              <a:tabLst>
                <a:tab pos="900430" algn="l"/>
              </a:tabLst>
            </a:pPr>
            <a:r>
              <a:rPr lang="en-US" sz="3600">
                <a:solidFill>
                  <a:srgbClr val="0070C0"/>
                </a:solidFill>
                <a:latin typeface="Times New Roman" panose="02020603050405020304" pitchFamily="18" charset="0"/>
                <a:ea typeface="Times New Roman" panose="02020603050405020304" pitchFamily="18" charset="0"/>
              </a:rPr>
              <a:t>T</a:t>
            </a:r>
            <a:r>
              <a:rPr lang="en-US" sz="3600" baseline="-25000">
                <a:solidFill>
                  <a:srgbClr val="0070C0"/>
                </a:solidFill>
                <a:latin typeface="Times New Roman" panose="02020603050405020304" pitchFamily="18" charset="0"/>
                <a:ea typeface="Times New Roman" panose="02020603050405020304" pitchFamily="18" charset="0"/>
              </a:rPr>
              <a:t>xấu</a:t>
            </a:r>
            <a:r>
              <a:rPr lang="en-US" sz="3600">
                <a:solidFill>
                  <a:srgbClr val="0070C0"/>
                </a:solidFill>
                <a:latin typeface="Times New Roman" panose="02020603050405020304" pitchFamily="18" charset="0"/>
                <a:ea typeface="Times New Roman" panose="02020603050405020304" pitchFamily="18" charset="0"/>
              </a:rPr>
              <a:t> = O(n)</a:t>
            </a:r>
          </a:p>
        </p:txBody>
      </p:sp>
      <p:cxnSp>
        <p:nvCxnSpPr>
          <p:cNvPr id="15" name="Straight Connector 14"/>
          <p:cNvCxnSpPr/>
          <p:nvPr/>
        </p:nvCxnSpPr>
        <p:spPr>
          <a:xfrm flipH="1">
            <a:off x="8357851" y="3453061"/>
            <a:ext cx="12911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869250" y="2638790"/>
            <a:ext cx="334048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809433" y="4661540"/>
            <a:ext cx="12911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987567" y="5657827"/>
            <a:ext cx="20112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420583" y="6709540"/>
            <a:ext cx="20112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88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additive="base">
                                        <p:cTn id="79" dur="500" fill="hold"/>
                                        <p:tgtEl>
                                          <p:spTgt spid="3"/>
                                        </p:tgtEl>
                                        <p:attrNameLst>
                                          <p:attrName>ppt_x</p:attrName>
                                        </p:attrNameLst>
                                      </p:cBhvr>
                                      <p:tavLst>
                                        <p:tav tm="0">
                                          <p:val>
                                            <p:strVal val="#ppt_x"/>
                                          </p:val>
                                        </p:tav>
                                        <p:tav tm="100000">
                                          <p:val>
                                            <p:strVal val="#ppt_x"/>
                                          </p:val>
                                        </p:tav>
                                      </p:tavLst>
                                    </p:anim>
                                    <p:anim calcmode="lin" valueType="num">
                                      <p:cBhvr additive="base">
                                        <p:cTn id="8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8" grpId="0" animBg="1"/>
      <p:bldP spid="10" grpId="0" animBg="1"/>
      <p:bldP spid="13" grpId="0" animBg="1"/>
      <p:bldP spid="14" grpId="0" animBg="1"/>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3" name="Rectangle 2"/>
          <p:cNvSpPr/>
          <p:nvPr/>
        </p:nvSpPr>
        <p:spPr>
          <a:xfrm>
            <a:off x="2458720" y="1330044"/>
            <a:ext cx="9672319" cy="3539430"/>
          </a:xfrm>
          <a:prstGeom prst="rect">
            <a:avLst/>
          </a:prstGeom>
        </p:spPr>
        <p:txBody>
          <a:bodyPr wrap="square">
            <a:spAutoFit/>
          </a:bodyPr>
          <a:lstStyle/>
          <a:p>
            <a:pPr indent="568325" algn="just"/>
            <a:r>
              <a:rPr lang="vi-VN" sz="3200" b="1">
                <a:solidFill>
                  <a:srgbClr val="0070C0"/>
                </a:solidFill>
                <a:latin typeface="Times New Roman" panose="02020603050405020304" pitchFamily="18" charset="0"/>
                <a:cs typeface="Times New Roman" panose="02020603050405020304" pitchFamily="18" charset="0"/>
              </a:rPr>
              <a:t>Ví dụ: </a:t>
            </a:r>
            <a:r>
              <a:rPr lang="en-US" sz="3200" smtClean="0">
                <a:solidFill>
                  <a:srgbClr val="0070C0"/>
                </a:solidFill>
                <a:latin typeface="Times New Roman" panose="02020603050405020304" pitchFamily="18" charset="0"/>
                <a:cs typeface="Times New Roman" panose="02020603050405020304" pitchFamily="18" charset="0"/>
              </a:rPr>
              <a:t>V</a:t>
            </a:r>
            <a:r>
              <a:rPr lang="vi-VN" sz="3200" smtClean="0">
                <a:solidFill>
                  <a:srgbClr val="0070C0"/>
                </a:solidFill>
                <a:latin typeface="Times New Roman" panose="02020603050405020304" pitchFamily="18" charset="0"/>
                <a:cs typeface="Times New Roman" panose="02020603050405020304" pitchFamily="18" charset="0"/>
              </a:rPr>
              <a:t>iết </a:t>
            </a:r>
            <a:r>
              <a:rPr lang="vi-VN" sz="3200">
                <a:solidFill>
                  <a:srgbClr val="0070C0"/>
                </a:solidFill>
                <a:latin typeface="Times New Roman" panose="02020603050405020304" pitchFamily="18" charset="0"/>
                <a:cs typeface="Times New Roman" panose="02020603050405020304" pitchFamily="18" charset="0"/>
              </a:rPr>
              <a:t>chương trình quản lý bán hàng chạy trên máy tính, với các yêu cầu là: hàng ngày phải nhập các hoá đơn bán hàng, hoá đơn nhập hàng, tìm kiếm các hoá đơn đã nhập để xem hoặc sửa lại; In các hoá đơn cho khách hàng; tính doanh thu, lợi nhuận trong khoảng thời gian bất kỳ; Tính tổng hợp kho, tính doanh số của từng mặt hàng, từng khách hàng.</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458719" y="4940353"/>
            <a:ext cx="9672319" cy="1865126"/>
          </a:xfrm>
          <a:prstGeom prst="rect">
            <a:avLst/>
          </a:prstGeom>
        </p:spPr>
        <p:txBody>
          <a:bodyPr wrap="square">
            <a:spAutoFit/>
          </a:bodyPr>
          <a:lstStyle/>
          <a:p>
            <a:pPr indent="568325" algn="just">
              <a:lnSpc>
                <a:spcPct val="120000"/>
              </a:lnSpc>
              <a:spcBef>
                <a:spcPts val="600"/>
              </a:spcBef>
              <a:spcAft>
                <a:spcPts val="0"/>
              </a:spcAft>
            </a:pPr>
            <a:r>
              <a:rPr lang="en-US" sz="3200">
                <a:solidFill>
                  <a:srgbClr val="0070C0"/>
                </a:solidFill>
                <a:latin typeface="Times New Roman" panose="02020603050405020304" pitchFamily="18" charset="0"/>
                <a:cs typeface="Times New Roman" panose="02020603050405020304" pitchFamily="18" charset="0"/>
              </a:rPr>
              <a:t>Xuất phát từ rất nhiều các yêu cầu trên ta không thể có ngay giải thuật để xử lý, mà nên chia bài toán thành 3 nhiệm vụ chính cần giải quyết như sau:</a:t>
            </a:r>
          </a:p>
        </p:txBody>
      </p:sp>
    </p:spTree>
    <p:extLst>
      <p:ext uri="{BB962C8B-B14F-4D97-AF65-F5344CB8AC3E}">
        <p14:creationId xmlns:p14="http://schemas.microsoft.com/office/powerpoint/2010/main" val="36366961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PHÂN TÍCH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13652" y="596546"/>
            <a:ext cx="9161929"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2.3. Thời gian chạy của các câu lệnh</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197232" y="25039"/>
            <a:ext cx="11976042" cy="5472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Còn thời gian trung bình sẽ được đánh giá thế nào</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02825" y="555768"/>
            <a:ext cx="11970450" cy="13550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Muốn trả </a:t>
            </a:r>
            <a:r>
              <a:rPr lang="en-US" sz="2800" smtClean="0">
                <a:solidFill>
                  <a:srgbClr val="0070C0"/>
                </a:solidFill>
                <a:latin typeface="Times New Roman" panose="02020603050405020304" pitchFamily="18" charset="0"/>
                <a:cs typeface="Times New Roman" panose="02020603050405020304" pitchFamily="18" charset="0"/>
              </a:rPr>
              <a:t>lời ta </a:t>
            </a:r>
            <a:r>
              <a:rPr lang="en-US" sz="2800">
                <a:solidFill>
                  <a:srgbClr val="0070C0"/>
                </a:solidFill>
                <a:latin typeface="Times New Roman" panose="02020603050405020304" pitchFamily="18" charset="0"/>
                <a:cs typeface="Times New Roman" panose="02020603050405020304" pitchFamily="18" charset="0"/>
              </a:rPr>
              <a:t>phải biết được xác </a:t>
            </a:r>
            <a:r>
              <a:rPr lang="en-US" sz="2800" smtClean="0">
                <a:solidFill>
                  <a:srgbClr val="0070C0"/>
                </a:solidFill>
                <a:latin typeface="Times New Roman" panose="02020603050405020304" pitchFamily="18" charset="0"/>
                <a:cs typeface="Times New Roman" panose="02020603050405020304" pitchFamily="18" charset="0"/>
              </a:rPr>
              <a:t>suất </a:t>
            </a:r>
            <a:r>
              <a:rPr lang="en-US" sz="2800">
                <a:solidFill>
                  <a:srgbClr val="0070C0"/>
                </a:solidFill>
                <a:latin typeface="Times New Roman" panose="02020603050405020304" pitchFamily="18" charset="0"/>
                <a:cs typeface="Times New Roman" panose="02020603050405020304" pitchFamily="18" charset="0"/>
              </a:rPr>
              <a:t>mà x rơi vào một phần tử nào đó của </a:t>
            </a:r>
            <a:r>
              <a:rPr lang="en-US" sz="2800" smtClean="0">
                <a:solidFill>
                  <a:srgbClr val="0070C0"/>
                </a:solidFill>
                <a:latin typeface="Times New Roman" panose="02020603050405020304" pitchFamily="18" charset="0"/>
                <a:cs typeface="Times New Roman" panose="02020603050405020304" pitchFamily="18" charset="0"/>
              </a:rPr>
              <a:t>mảng A</a:t>
            </a:r>
            <a:r>
              <a:rPr lang="en-US" sz="2800">
                <a:solidFill>
                  <a:srgbClr val="0070C0"/>
                </a:solidFill>
                <a:latin typeface="Times New Roman" panose="02020603050405020304" pitchFamily="18" charset="0"/>
                <a:cs typeface="Times New Roman" panose="02020603050405020304" pitchFamily="18" charset="0"/>
              </a:rPr>
              <a:t>. Nếu ta giả thiết khả năng này là đồng đều với mọi phần tử của </a:t>
            </a:r>
            <a:r>
              <a:rPr lang="en-US" sz="2800" smtClean="0">
                <a:solidFill>
                  <a:srgbClr val="0070C0"/>
                </a:solidFill>
                <a:latin typeface="Times New Roman" panose="02020603050405020304" pitchFamily="18" charset="0"/>
                <a:cs typeface="Times New Roman" panose="02020603050405020304" pitchFamily="18" charset="0"/>
              </a:rPr>
              <a:t>mảng A </a:t>
            </a:r>
            <a:r>
              <a:rPr lang="en-US" sz="2800">
                <a:solidFill>
                  <a:srgbClr val="0070C0"/>
                </a:solidFill>
                <a:latin typeface="Times New Roman" panose="02020603050405020304" pitchFamily="18" charset="0"/>
                <a:cs typeface="Times New Roman" panose="02020603050405020304" pitchFamily="18" charset="0"/>
              </a:rPr>
              <a:t>(đồng khả năng) thì có thể xét như sau:  </a:t>
            </a:r>
          </a:p>
        </p:txBody>
      </p:sp>
      <p:sp>
        <p:nvSpPr>
          <p:cNvPr id="10" name="Rectangle 9"/>
          <p:cNvSpPr/>
          <p:nvPr/>
        </p:nvSpPr>
        <p:spPr>
          <a:xfrm>
            <a:off x="202823" y="2851540"/>
            <a:ext cx="11970451" cy="6238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Còn xác suất để x không rơi vào phần tử nào (không tìm thấy) sẽ là 1– q.  </a:t>
            </a:r>
          </a:p>
        </p:txBody>
      </p:sp>
      <p:sp>
        <p:nvSpPr>
          <p:cNvPr id="13" name="Rectangle 12"/>
          <p:cNvSpPr/>
          <p:nvPr/>
        </p:nvSpPr>
        <p:spPr>
          <a:xfrm>
            <a:off x="202823" y="1853152"/>
            <a:ext cx="11970451" cy="10457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Gọi q là xác suất để x rơi vào một phần tử nào đó của A, thì xác suất để x rơi vào phần tử </a:t>
            </a:r>
            <a:r>
              <a:rPr lang="en-US" sz="2800" smtClean="0">
                <a:solidFill>
                  <a:srgbClr val="0070C0"/>
                </a:solidFill>
                <a:latin typeface="Times New Roman" panose="02020603050405020304" pitchFamily="18" charset="0"/>
                <a:cs typeface="Times New Roman" panose="02020603050405020304" pitchFamily="18" charset="0"/>
              </a:rPr>
              <a:t>A[i</a:t>
            </a:r>
            <a:r>
              <a:rPr lang="en-US" sz="2800">
                <a:solidFill>
                  <a:srgbClr val="0070C0"/>
                </a:solidFill>
                <a:latin typeface="Times New Roman" panose="02020603050405020304" pitchFamily="18" charset="0"/>
                <a:cs typeface="Times New Roman" panose="02020603050405020304" pitchFamily="18" charset="0"/>
              </a:rPr>
              <a:t>] = p</a:t>
            </a:r>
            <a:r>
              <a:rPr lang="en-US" sz="2800" baseline="-25000">
                <a:solidFill>
                  <a:srgbClr val="0070C0"/>
                </a:solidFill>
                <a:latin typeface="Times New Roman" panose="02020603050405020304" pitchFamily="18" charset="0"/>
                <a:cs typeface="Times New Roman" panose="02020603050405020304" pitchFamily="18" charset="0"/>
              </a:rPr>
              <a:t>i</a:t>
            </a:r>
            <a:r>
              <a:rPr lang="en-US" sz="2800" smtClean="0">
                <a:solidFill>
                  <a:srgbClr val="0070C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 q/n.  </a:t>
            </a:r>
          </a:p>
        </p:txBody>
      </p:sp>
      <p:sp>
        <p:nvSpPr>
          <p:cNvPr id="14" name="Rectangle 13"/>
          <p:cNvSpPr/>
          <p:nvPr/>
        </p:nvSpPr>
        <p:spPr>
          <a:xfrm>
            <a:off x="197233" y="3393524"/>
            <a:ext cx="7049728" cy="7042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Khi đó, thời gian thực hiện trung bình sẽ là:  </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622" y="4002196"/>
            <a:ext cx="2318422" cy="808752"/>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339" y="4002196"/>
            <a:ext cx="2838967" cy="794910"/>
          </a:xfrm>
          <a:prstGeom prst="rect">
            <a:avLst/>
          </a:prstGeom>
        </p:spPr>
      </p:pic>
      <p:pic>
        <p:nvPicPr>
          <p:cNvPr id="15" name="Picture 1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321" y="4002195"/>
            <a:ext cx="2689120" cy="803813"/>
          </a:xfrm>
          <a:prstGeom prst="rect">
            <a:avLst/>
          </a:prstGeom>
          <a:ln>
            <a:solidFill>
              <a:srgbClr val="FFC000"/>
            </a:solidFill>
          </a:ln>
        </p:spPr>
      </p:pic>
      <p:pic>
        <p:nvPicPr>
          <p:cNvPr id="17" name="Picture 1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191" y="3997140"/>
            <a:ext cx="3584135" cy="794977"/>
          </a:xfrm>
          <a:prstGeom prst="rect">
            <a:avLst/>
          </a:prstGeom>
        </p:spPr>
      </p:pic>
      <p:sp>
        <p:nvSpPr>
          <p:cNvPr id="20" name="Rectangle 19"/>
          <p:cNvSpPr/>
          <p:nvPr/>
        </p:nvSpPr>
        <p:spPr>
          <a:xfrm>
            <a:off x="4134905" y="4831685"/>
            <a:ext cx="5175620" cy="10682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Nếu q=1/2 (khả năng tìm thấy và không tìm thấy bằng nhau)  </a:t>
            </a:r>
          </a:p>
        </p:txBody>
      </p:sp>
      <p:sp>
        <p:nvSpPr>
          <p:cNvPr id="21" name="Rectangle 20"/>
          <p:cNvSpPr/>
          <p:nvPr/>
        </p:nvSpPr>
        <p:spPr>
          <a:xfrm>
            <a:off x="197232" y="4792116"/>
            <a:ext cx="3277488" cy="11474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Nếu q = 1 (nghĩa là luôn tìm thấy</a:t>
            </a:r>
            <a:r>
              <a:rPr lang="en-US" sz="2800" smtClean="0">
                <a:solidFill>
                  <a:srgbClr val="0070C0"/>
                </a:solidFill>
                <a:latin typeface="Times New Roman" panose="02020603050405020304" pitchFamily="18" charset="0"/>
                <a:cs typeface="Times New Roman" panose="02020603050405020304" pitchFamily="18" charset="0"/>
              </a:rPr>
              <a:t>), thì:  </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22" name="Picture 2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877" y="5939534"/>
            <a:ext cx="2076198" cy="862421"/>
          </a:xfrm>
          <a:prstGeom prst="rect">
            <a:avLst/>
          </a:prstGeom>
        </p:spPr>
      </p:pic>
      <p:pic>
        <p:nvPicPr>
          <p:cNvPr id="23" name="Picture 22"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67533" y="5868355"/>
            <a:ext cx="3712192" cy="849400"/>
          </a:xfrm>
          <a:prstGeom prst="rect">
            <a:avLst/>
          </a:prstGeom>
        </p:spPr>
      </p:pic>
      <p:sp>
        <p:nvSpPr>
          <p:cNvPr id="24" name="Rectangle 23"/>
          <p:cNvSpPr/>
          <p:nvPr/>
        </p:nvSpPr>
        <p:spPr>
          <a:xfrm>
            <a:off x="9179506" y="5407570"/>
            <a:ext cx="2862749" cy="13101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smtClean="0">
                <a:solidFill>
                  <a:srgbClr val="0070C0"/>
                </a:solidFill>
                <a:latin typeface="Times New Roman" panose="02020603050405020304" pitchFamily="18" charset="0"/>
                <a:cs typeface="Times New Roman" panose="02020603050405020304" pitchFamily="18" charset="0"/>
              </a:rPr>
              <a:t>Nói chung:</a:t>
            </a:r>
          </a:p>
          <a:p>
            <a:pPr algn="ctr"/>
            <a:r>
              <a:rPr lang="en-US" sz="3600" smtClean="0">
                <a:solidFill>
                  <a:srgbClr val="0070C0"/>
                </a:solidFill>
                <a:latin typeface="Times New Roman" panose="02020603050405020304" pitchFamily="18" charset="0"/>
                <a:cs typeface="Times New Roman" panose="02020603050405020304" pitchFamily="18" charset="0"/>
              </a:rPr>
              <a:t> </a:t>
            </a:r>
            <a:r>
              <a:rPr lang="en-US" sz="3600">
                <a:solidFill>
                  <a:srgbClr val="0070C0"/>
                </a:solidFill>
                <a:latin typeface="Times New Roman" panose="02020603050405020304" pitchFamily="18" charset="0"/>
                <a:cs typeface="Times New Roman" panose="02020603050405020304" pitchFamily="18" charset="0"/>
              </a:rPr>
              <a:t>T</a:t>
            </a:r>
            <a:r>
              <a:rPr lang="en-US" sz="3600" baseline="-25000">
                <a:solidFill>
                  <a:srgbClr val="0070C0"/>
                </a:solidFill>
                <a:latin typeface="Times New Roman" panose="02020603050405020304" pitchFamily="18" charset="0"/>
                <a:cs typeface="Times New Roman" panose="02020603050405020304" pitchFamily="18" charset="0"/>
              </a:rPr>
              <a:t>tb</a:t>
            </a:r>
            <a:r>
              <a:rPr lang="en-US" sz="3600">
                <a:solidFill>
                  <a:srgbClr val="0070C0"/>
                </a:solidFill>
                <a:latin typeface="Times New Roman" panose="02020603050405020304" pitchFamily="18" charset="0"/>
                <a:cs typeface="Times New Roman" panose="02020603050405020304" pitchFamily="18" charset="0"/>
              </a:rPr>
              <a:t>(n) = O(n)</a:t>
            </a:r>
          </a:p>
        </p:txBody>
      </p:sp>
      <p:cxnSp>
        <p:nvCxnSpPr>
          <p:cNvPr id="18" name="Straight Connector 17"/>
          <p:cNvCxnSpPr/>
          <p:nvPr/>
        </p:nvCxnSpPr>
        <p:spPr>
          <a:xfrm flipH="1">
            <a:off x="3002469" y="2831898"/>
            <a:ext cx="105185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454148" y="3379876"/>
            <a:ext cx="5459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380484" y="2383701"/>
            <a:ext cx="2026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3374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500" fill="hold"/>
                                        <p:tgtEl>
                                          <p:spTgt spid="24"/>
                                        </p:tgtEl>
                                        <p:attrNameLst>
                                          <p:attrName>ppt_x</p:attrName>
                                        </p:attrNameLst>
                                      </p:cBhvr>
                                      <p:tavLst>
                                        <p:tav tm="0">
                                          <p:val>
                                            <p:strVal val="#ppt_x"/>
                                          </p:val>
                                        </p:tav>
                                        <p:tav tm="100000">
                                          <p:val>
                                            <p:strVal val="#ppt_x"/>
                                          </p:val>
                                        </p:tav>
                                      </p:tavLst>
                                    </p:anim>
                                    <p:anim calcmode="lin" valueType="num">
                                      <p:cBhvr additive="base">
                                        <p:cTn id="11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8" grpId="0" animBg="1"/>
      <p:bldP spid="10" grpId="0" animBg="1"/>
      <p:bldP spid="13" grpId="0" animBg="1"/>
      <p:bldP spid="14" grpId="0" animBg="1"/>
      <p:bldP spid="20" grpId="0" animBg="1"/>
      <p:bldP spid="21"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5" name="Rectangle 4"/>
          <p:cNvSpPr/>
          <p:nvPr/>
        </p:nvSpPr>
        <p:spPr>
          <a:xfrm>
            <a:off x="833120" y="1299805"/>
            <a:ext cx="11358880" cy="1081322"/>
          </a:xfrm>
          <a:prstGeom prst="rect">
            <a:avLst/>
          </a:prstGeom>
        </p:spPr>
        <p:txBody>
          <a:bodyPr wrap="square">
            <a:spAutoFit/>
          </a:bodyPr>
          <a:lstStyle/>
          <a:p>
            <a:pPr indent="568325" algn="just">
              <a:lnSpc>
                <a:spcPct val="120000"/>
              </a:lnSpc>
              <a:spcBef>
                <a:spcPts val="600"/>
              </a:spcBef>
              <a:spcAft>
                <a:spcPts val="0"/>
              </a:spcAft>
            </a:pPr>
            <a:r>
              <a:rPr lang="en-US" sz="2800">
                <a:solidFill>
                  <a:srgbClr val="0070C0"/>
                </a:solidFill>
                <a:latin typeface="Times New Roman" panose="02020603050405020304" pitchFamily="18" charset="0"/>
                <a:cs typeface="Times New Roman" panose="02020603050405020304" pitchFamily="18" charset="0"/>
              </a:rPr>
              <a:t>1) Xử lý các danh mục để quản lý và theo dõi các thông tin về hàng hoá và khách hàng.</a:t>
            </a:r>
          </a:p>
        </p:txBody>
      </p:sp>
      <p:sp>
        <p:nvSpPr>
          <p:cNvPr id="6" name="Rectangle 5"/>
          <p:cNvSpPr/>
          <p:nvPr/>
        </p:nvSpPr>
        <p:spPr>
          <a:xfrm>
            <a:off x="833120" y="2381127"/>
            <a:ext cx="10241280" cy="564257"/>
          </a:xfrm>
          <a:prstGeom prst="rect">
            <a:avLst/>
          </a:prstGeom>
        </p:spPr>
        <p:txBody>
          <a:bodyPr wrap="square">
            <a:spAutoFit/>
          </a:bodyPr>
          <a:lstStyle/>
          <a:p>
            <a:pPr indent="568325" algn="just">
              <a:lnSpc>
                <a:spcPct val="120000"/>
              </a:lnSpc>
              <a:spcBef>
                <a:spcPts val="600"/>
              </a:spcBef>
              <a:spcAft>
                <a:spcPts val="0"/>
              </a:spcAft>
            </a:pPr>
            <a:r>
              <a:rPr lang="en-US" sz="2800">
                <a:solidFill>
                  <a:srgbClr val="0070C0"/>
                </a:solidFill>
                <a:latin typeface="Times New Roman" panose="02020603050405020304" pitchFamily="18" charset="0"/>
                <a:cs typeface="Times New Roman" panose="02020603050405020304" pitchFamily="18" charset="0"/>
              </a:rPr>
              <a:t>2) Xử lý dữ liệu về các hoá đơn bán hàng, hoá đơn nhập hàng.</a:t>
            </a:r>
          </a:p>
        </p:txBody>
      </p:sp>
      <p:sp>
        <p:nvSpPr>
          <p:cNvPr id="7" name="Rectangle 6"/>
          <p:cNvSpPr/>
          <p:nvPr/>
        </p:nvSpPr>
        <p:spPr>
          <a:xfrm>
            <a:off x="833120" y="2992600"/>
            <a:ext cx="10403840" cy="523220"/>
          </a:xfrm>
          <a:prstGeom prst="rect">
            <a:avLst/>
          </a:prstGeom>
        </p:spPr>
        <p:txBody>
          <a:bodyPr wrap="square">
            <a:spAutoFit/>
          </a:bodyPr>
          <a:lstStyle/>
          <a:p>
            <a:pPr indent="568325"/>
            <a:r>
              <a:rPr lang="en-US" sz="2800">
                <a:solidFill>
                  <a:srgbClr val="0070C0"/>
                </a:solidFill>
                <a:latin typeface="Times New Roman" panose="02020603050405020304" pitchFamily="18" charset="0"/>
                <a:cs typeface="Times New Roman" panose="02020603050405020304" pitchFamily="18" charset="0"/>
              </a:rPr>
              <a:t>3) In các báo cáo về doanh thu, lợi nhuận.</a:t>
            </a:r>
          </a:p>
        </p:txBody>
      </p:sp>
      <p:sp>
        <p:nvSpPr>
          <p:cNvPr id="8" name="Rectangle 7"/>
          <p:cNvSpPr/>
          <p:nvPr/>
        </p:nvSpPr>
        <p:spPr>
          <a:xfrm>
            <a:off x="1767840" y="3556857"/>
            <a:ext cx="9997440" cy="523220"/>
          </a:xfrm>
          <a:prstGeom prst="rect">
            <a:avLst/>
          </a:prstGeom>
        </p:spPr>
        <p:txBody>
          <a:bodyPr wrap="square">
            <a:spAutoFit/>
          </a:bodyPr>
          <a:lstStyle/>
          <a:p>
            <a:pPr indent="568325"/>
            <a:r>
              <a:rPr lang="vi-VN" sz="2800">
                <a:solidFill>
                  <a:srgbClr val="0070C0"/>
                </a:solidFill>
                <a:latin typeface="Times New Roman" panose="02020603050405020304" pitchFamily="18" charset="0"/>
                <a:cs typeface="Times New Roman" panose="02020603050405020304" pitchFamily="18" charset="0"/>
              </a:rPr>
              <a:t>Có thể hình dung cách thiết kế này theo sơ đồ cấu trúc sau:</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357" y="4360314"/>
            <a:ext cx="9939150" cy="2264006"/>
          </a:xfrm>
          <a:prstGeom prst="rect">
            <a:avLst/>
          </a:prstGeom>
        </p:spPr>
      </p:pic>
    </p:spTree>
    <p:extLst>
      <p:ext uri="{BB962C8B-B14F-4D97-AF65-F5344CB8AC3E}">
        <p14:creationId xmlns:p14="http://schemas.microsoft.com/office/powerpoint/2010/main" val="11201735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3" name="Rectangle 2"/>
          <p:cNvSpPr/>
          <p:nvPr/>
        </p:nvSpPr>
        <p:spPr>
          <a:xfrm>
            <a:off x="2316480" y="1299805"/>
            <a:ext cx="9875520" cy="2062103"/>
          </a:xfrm>
          <a:prstGeom prst="rect">
            <a:avLst/>
          </a:prstGeom>
        </p:spPr>
        <p:txBody>
          <a:bodyPr wrap="square">
            <a:spAutoFit/>
          </a:bodyPr>
          <a:lstStyle/>
          <a:p>
            <a:pPr indent="568325" algn="just"/>
            <a:r>
              <a:rPr lang="vi-VN" sz="3200">
                <a:solidFill>
                  <a:srgbClr val="0070C0"/>
                </a:solidFill>
                <a:latin typeface="Times New Roman" panose="02020603050405020304" pitchFamily="18" charset="0"/>
                <a:cs typeface="Times New Roman" panose="02020603050405020304" pitchFamily="18" charset="0"/>
              </a:rPr>
              <a:t>Các nhiệm vụ ở mức đầu này thường vẫn còn tương đối phức tạp, nên cần phải chia tiếp thành các nhiệm vụ con. Chẳng hạn nhiệm vụ “Xử lý danh mục” được chia thành hai là “Danh mục hàng hoá” và “Danh mục khách hàng”.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316480" y="3443188"/>
            <a:ext cx="9875520" cy="1077218"/>
          </a:xfrm>
          <a:prstGeom prst="rect">
            <a:avLst/>
          </a:prstGeom>
        </p:spPr>
        <p:txBody>
          <a:bodyPr wrap="square">
            <a:spAutoFit/>
          </a:bodyPr>
          <a:lstStyle/>
          <a:p>
            <a:pPr indent="568325"/>
            <a:r>
              <a:rPr lang="vi-VN" sz="3200">
                <a:solidFill>
                  <a:srgbClr val="0070C0"/>
                </a:solidFill>
                <a:latin typeface="Times New Roman" panose="02020603050405020304" pitchFamily="18" charset="0"/>
                <a:cs typeface="Times New Roman" panose="02020603050405020304" pitchFamily="18" charset="0"/>
              </a:rPr>
              <a:t>Trong “Danh mục hàng hoá” lại có thể chia thành các nhiệm vụ nhỏ hơn như:</a:t>
            </a:r>
            <a:endParaRPr lang="en-US" sz="3200">
              <a:solidFill>
                <a:srgbClr val="0070C0"/>
              </a:solidFill>
              <a:latin typeface="Times New Roman" panose="02020603050405020304" pitchFamily="18" charset="0"/>
              <a:cs typeface="Times New Roman" panose="02020603050405020304" pitchFamily="18" charset="0"/>
            </a:endParaRP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282" y="4656250"/>
            <a:ext cx="4172198" cy="2122697"/>
          </a:xfrm>
          <a:prstGeom prst="rect">
            <a:avLst/>
          </a:prstGeom>
        </p:spPr>
      </p:pic>
    </p:spTree>
    <p:extLst>
      <p:ext uri="{BB962C8B-B14F-4D97-AF65-F5344CB8AC3E}">
        <p14:creationId xmlns:p14="http://schemas.microsoft.com/office/powerpoint/2010/main" val="34028502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10" name="Rectangle 9"/>
          <p:cNvSpPr/>
          <p:nvPr/>
        </p:nvSpPr>
        <p:spPr>
          <a:xfrm>
            <a:off x="589280" y="1259165"/>
            <a:ext cx="11602720" cy="1077218"/>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cs typeface="Times New Roman" panose="02020603050405020304" pitchFamily="18" charset="0"/>
              </a:rPr>
              <a:t>Những nhiệm vụ con này cũng có thể chia thành các nhiệm vụ nhỏ hơn. Ta có thể hình dung theo sơ đồ cấu trúc sau:</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699" y="2342343"/>
            <a:ext cx="11212942" cy="4485177"/>
          </a:xfrm>
          <a:prstGeom prst="rect">
            <a:avLst/>
          </a:prstGeom>
        </p:spPr>
      </p:pic>
    </p:spTree>
    <p:extLst>
      <p:ext uri="{BB962C8B-B14F-4D97-AF65-F5344CB8AC3E}">
        <p14:creationId xmlns:p14="http://schemas.microsoft.com/office/powerpoint/2010/main" val="24874637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3578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 CÁC PHƯƠNG PHÁP THIẾT KẾ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5" y="616541"/>
            <a:ext cx="6628476" cy="683264"/>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1. Phương pháp thiết kế Top - Down</a:t>
            </a:r>
            <a:endParaRPr lang="en-US" sz="3200" b="1">
              <a:solidFill>
                <a:srgbClr val="0070C0"/>
              </a:solidFill>
              <a:latin typeface="Times New Roman" panose="02020603050405020304" pitchFamily="18" charset="0"/>
              <a:ea typeface="Times New Roman" panose="02020603050405020304" pitchFamily="18" charset="0"/>
            </a:endParaRPr>
          </a:p>
        </p:txBody>
      </p:sp>
      <p:sp>
        <p:nvSpPr>
          <p:cNvPr id="3" name="Rectangle 2"/>
          <p:cNvSpPr/>
          <p:nvPr/>
        </p:nvSpPr>
        <p:spPr>
          <a:xfrm>
            <a:off x="2052320" y="1381085"/>
            <a:ext cx="9943464" cy="1938992"/>
          </a:xfrm>
          <a:prstGeom prst="rect">
            <a:avLst/>
          </a:prstGeom>
        </p:spPr>
        <p:txBody>
          <a:bodyPr wrap="square">
            <a:spAutoFit/>
          </a:bodyPr>
          <a:lstStyle/>
          <a:p>
            <a:pPr indent="568325" algn="just"/>
            <a:r>
              <a:rPr lang="vi-VN" sz="3000" smtClean="0">
                <a:solidFill>
                  <a:srgbClr val="0070C0"/>
                </a:solidFill>
                <a:latin typeface="Times New Roman" panose="02020603050405020304" pitchFamily="18" charset="0"/>
                <a:cs typeface="Times New Roman" panose="02020603050405020304" pitchFamily="18" charset="0"/>
              </a:rPr>
              <a:t>Cách thiết kế giải thuật theo kiểu top-down như trên giúp cho việc giải quyết bài toán được định hướng rõ ràng, tránh sa đà ngay vào các các chi tiết phụ. Nó cũng là nền tảng cho việc lập trình có cấu trúc.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52320" y="3438513"/>
            <a:ext cx="9943463" cy="3323987"/>
          </a:xfrm>
          <a:prstGeom prst="rect">
            <a:avLst/>
          </a:prstGeom>
        </p:spPr>
        <p:txBody>
          <a:bodyPr wrap="square">
            <a:spAutoFit/>
          </a:bodyPr>
          <a:lstStyle/>
          <a:p>
            <a:pPr indent="568325" algn="just"/>
            <a:r>
              <a:rPr lang="vi-VN" sz="3000">
                <a:solidFill>
                  <a:srgbClr val="0070C0"/>
                </a:solidFill>
                <a:latin typeface="Times New Roman" panose="02020603050405020304" pitchFamily="18" charset="0"/>
                <a:cs typeface="Times New Roman" panose="02020603050405020304" pitchFamily="18" charset="0"/>
              </a:rPr>
              <a:t>Thông thường, đối với các bài toán lớn, việc giải quyết nó phải do nhiều người cùng làm. Chính phương pháp mô-đun hoá sẽ cho phép tách bài toán ra thành các phần độc lập, tạo điều kiện cho các nhóm giải quyết phần việc của mình mà không ảnh hưởng gì đến nhóm khác. Với chương trình được xây dựng trên cơ sở của các giải thuật được thiết kế theo cách này, thì việc tìm hiểu cũng như sửa chữa, chỉnh lý sẽ dễ dàng hơn.</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4766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248798F28075534DAA674932917787E7" ma:contentTypeVersion="7" ma:contentTypeDescription="Tạo tài liệu mới." ma:contentTypeScope="" ma:versionID="2803a75901960c4f08514ebb7c194d00">
  <xsd:schema xmlns:xsd="http://www.w3.org/2001/XMLSchema" xmlns:xs="http://www.w3.org/2001/XMLSchema" xmlns:p="http://schemas.microsoft.com/office/2006/metadata/properties" xmlns:ns2="c6fb040c-ad48-49fd-8b5d-a037bae877bc" targetNamespace="http://schemas.microsoft.com/office/2006/metadata/properties" ma:root="true" ma:fieldsID="b5ab4b8638c12b37c5d3313fda700104" ns2:_="">
    <xsd:import namespace="c6fb040c-ad48-49fd-8b5d-a037bae877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fb040c-ad48-49fd-8b5d-a037bae877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A19B2B-13EC-4E4C-BB05-D144F2702A1A}"/>
</file>

<file path=customXml/itemProps2.xml><?xml version="1.0" encoding="utf-8"?>
<ds:datastoreItem xmlns:ds="http://schemas.openxmlformats.org/officeDocument/2006/customXml" ds:itemID="{42F3E219-172F-497F-A74F-0690DA4F2D58}"/>
</file>

<file path=customXml/itemProps3.xml><?xml version="1.0" encoding="utf-8"?>
<ds:datastoreItem xmlns:ds="http://schemas.openxmlformats.org/officeDocument/2006/customXml" ds:itemID="{12FFB4BE-4D22-4557-B7BB-7DEB62E9E2E6}"/>
</file>

<file path=docProps/app.xml><?xml version="1.0" encoding="utf-8"?>
<Properties xmlns="http://schemas.openxmlformats.org/officeDocument/2006/extended-properties" xmlns:vt="http://schemas.openxmlformats.org/officeDocument/2006/docPropsVTypes">
  <Template>Trek</Template>
  <TotalTime>4443</TotalTime>
  <Words>6383</Words>
  <Application>Microsoft Office PowerPoint</Application>
  <PresentationFormat>Widescreen</PresentationFormat>
  <Paragraphs>365</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Cambria Math</vt:lpstr>
      <vt:lpstr>Century Gothic</vt:lpstr>
      <vt:lpstr>Times New Roman</vt:lpstr>
      <vt:lpstr>Wingdings 3</vt:lpstr>
      <vt:lpstr>Wisp</vt:lpstr>
      <vt:lpstr>CHƯƠNG 2: THIẾT KẾ VÀ PHÂN TÍCH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PowerPoint Presentation</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 CÁC PHƯƠNG PHÁP THIẾT KẾ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lpstr>II. PHÂN TÍCH GIẢI THUẬT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426</cp:revision>
  <dcterms:created xsi:type="dcterms:W3CDTF">2020-04-19T14:17:57Z</dcterms:created>
  <dcterms:modified xsi:type="dcterms:W3CDTF">2021-08-30T11:00:05Z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0x010100248798F28075534DAA674932917787E7</vt:lpwstr>
  </property>
</Properties>
</file>