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0" r:id="rId27"/>
    <p:sldId id="279" r:id="rId28"/>
    <p:sldId id="28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8BD4DE-E70C-453F-9C2E-0D895DDA22A5}" v="51" dt="2021-09-13T14:34:29.342"/>
    <p1510:client id="{8AF5DA4E-8ECD-45DB-8551-2AD84DD19C61}" v="1" dt="2021-09-14T01:17:40.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 Văn Đủ" userId="S::at160710@actvn.edu.vn::7ad40d66-1f4b-4c78-b0e1-c47aa800b53a" providerId="AD" clId="Web-{758BD4DE-E70C-453F-9C2E-0D895DDA22A5}"/>
    <pc:docChg chg="modSld">
      <pc:chgData name="Mai Văn Đủ" userId="S::at160710@actvn.edu.vn::7ad40d66-1f4b-4c78-b0e1-c47aa800b53a" providerId="AD" clId="Web-{758BD4DE-E70C-453F-9C2E-0D895DDA22A5}" dt="2021-09-13T14:34:29.342" v="50" actId="1076"/>
      <pc:docMkLst>
        <pc:docMk/>
      </pc:docMkLst>
      <pc:sldChg chg="modSp">
        <pc:chgData name="Mai Văn Đủ" userId="S::at160710@actvn.edu.vn::7ad40d66-1f4b-4c78-b0e1-c47aa800b53a" providerId="AD" clId="Web-{758BD4DE-E70C-453F-9C2E-0D895DDA22A5}" dt="2021-09-13T14:29:56.912" v="45" actId="1076"/>
        <pc:sldMkLst>
          <pc:docMk/>
          <pc:sldMk cId="2173855208" sldId="273"/>
        </pc:sldMkLst>
        <pc:grpChg chg="mod">
          <ac:chgData name="Mai Văn Đủ" userId="S::at160710@actvn.edu.vn::7ad40d66-1f4b-4c78-b0e1-c47aa800b53a" providerId="AD" clId="Web-{758BD4DE-E70C-453F-9C2E-0D895DDA22A5}" dt="2021-09-13T14:29:37.208" v="41" actId="1076"/>
          <ac:grpSpMkLst>
            <pc:docMk/>
            <pc:sldMk cId="2173855208" sldId="273"/>
            <ac:grpSpMk id="80" creationId="{00000000-0000-0000-0000-000000000000}"/>
          </ac:grpSpMkLst>
        </pc:grpChg>
        <pc:grpChg chg="mod">
          <ac:chgData name="Mai Văn Đủ" userId="S::at160710@actvn.edu.vn::7ad40d66-1f4b-4c78-b0e1-c47aa800b53a" providerId="AD" clId="Web-{758BD4DE-E70C-453F-9C2E-0D895DDA22A5}" dt="2021-09-13T14:29:43.584" v="42" actId="1076"/>
          <ac:grpSpMkLst>
            <pc:docMk/>
            <pc:sldMk cId="2173855208" sldId="273"/>
            <ac:grpSpMk id="82" creationId="{00000000-0000-0000-0000-000000000000}"/>
          </ac:grpSpMkLst>
        </pc:grpChg>
        <pc:picChg chg="mod">
          <ac:chgData name="Mai Văn Đủ" userId="S::at160710@actvn.edu.vn::7ad40d66-1f4b-4c78-b0e1-c47aa800b53a" providerId="AD" clId="Web-{758BD4DE-E70C-453F-9C2E-0D895DDA22A5}" dt="2021-09-13T14:29:55.631" v="44" actId="1076"/>
          <ac:picMkLst>
            <pc:docMk/>
            <pc:sldMk cId="2173855208" sldId="273"/>
            <ac:picMk id="115" creationId="{00000000-0000-0000-0000-000000000000}"/>
          </ac:picMkLst>
        </pc:picChg>
        <pc:picChg chg="mod">
          <ac:chgData name="Mai Văn Đủ" userId="S::at160710@actvn.edu.vn::7ad40d66-1f4b-4c78-b0e1-c47aa800b53a" providerId="AD" clId="Web-{758BD4DE-E70C-453F-9C2E-0D895DDA22A5}" dt="2021-09-13T14:27:58.174" v="35" actId="1076"/>
          <ac:picMkLst>
            <pc:docMk/>
            <pc:sldMk cId="2173855208" sldId="273"/>
            <ac:picMk id="116" creationId="{00000000-0000-0000-0000-000000000000}"/>
          </ac:picMkLst>
        </pc:picChg>
        <pc:picChg chg="mod">
          <ac:chgData name="Mai Văn Đủ" userId="S::at160710@actvn.edu.vn::7ad40d66-1f4b-4c78-b0e1-c47aa800b53a" providerId="AD" clId="Web-{758BD4DE-E70C-453F-9C2E-0D895DDA22A5}" dt="2021-09-13T14:29:56.912" v="45" actId="1076"/>
          <ac:picMkLst>
            <pc:docMk/>
            <pc:sldMk cId="2173855208" sldId="273"/>
            <ac:picMk id="117" creationId="{00000000-0000-0000-0000-000000000000}"/>
          </ac:picMkLst>
        </pc:picChg>
        <pc:picChg chg="mod">
          <ac:chgData name="Mai Văn Đủ" userId="S::at160710@actvn.edu.vn::7ad40d66-1f4b-4c78-b0e1-c47aa800b53a" providerId="AD" clId="Web-{758BD4DE-E70C-453F-9C2E-0D895DDA22A5}" dt="2021-09-13T14:29:19.849" v="39" actId="1076"/>
          <ac:picMkLst>
            <pc:docMk/>
            <pc:sldMk cId="2173855208" sldId="273"/>
            <ac:picMk id="118" creationId="{00000000-0000-0000-0000-000000000000}"/>
          </ac:picMkLst>
        </pc:picChg>
        <pc:picChg chg="mod">
          <ac:chgData name="Mai Văn Đủ" userId="S::at160710@actvn.edu.vn::7ad40d66-1f4b-4c78-b0e1-c47aa800b53a" providerId="AD" clId="Web-{758BD4DE-E70C-453F-9C2E-0D895DDA22A5}" dt="2021-09-13T14:29:11.692" v="38" actId="1076"/>
          <ac:picMkLst>
            <pc:docMk/>
            <pc:sldMk cId="2173855208" sldId="273"/>
            <ac:picMk id="119" creationId="{00000000-0000-0000-0000-000000000000}"/>
          </ac:picMkLst>
        </pc:picChg>
        <pc:picChg chg="mod">
          <ac:chgData name="Mai Văn Đủ" userId="S::at160710@actvn.edu.vn::7ad40d66-1f4b-4c78-b0e1-c47aa800b53a" providerId="AD" clId="Web-{758BD4DE-E70C-453F-9C2E-0D895DDA22A5}" dt="2021-09-13T14:29:54.709" v="43" actId="1076"/>
          <ac:picMkLst>
            <pc:docMk/>
            <pc:sldMk cId="2173855208" sldId="273"/>
            <ac:picMk id="147" creationId="{00000000-0000-0000-0000-000000000000}"/>
          </ac:picMkLst>
        </pc:picChg>
        <pc:picChg chg="mod">
          <ac:chgData name="Mai Văn Đủ" userId="S::at160710@actvn.edu.vn::7ad40d66-1f4b-4c78-b0e1-c47aa800b53a" providerId="AD" clId="Web-{758BD4DE-E70C-453F-9C2E-0D895DDA22A5}" dt="2021-09-13T14:29:31.427" v="40" actId="1076"/>
          <ac:picMkLst>
            <pc:docMk/>
            <pc:sldMk cId="2173855208" sldId="273"/>
            <ac:picMk id="148" creationId="{00000000-0000-0000-0000-000000000000}"/>
          </ac:picMkLst>
        </pc:picChg>
        <pc:picChg chg="mod">
          <ac:chgData name="Mai Văn Đủ" userId="S::at160710@actvn.edu.vn::7ad40d66-1f4b-4c78-b0e1-c47aa800b53a" providerId="AD" clId="Web-{758BD4DE-E70C-453F-9C2E-0D895DDA22A5}" dt="2021-09-13T14:27:33.283" v="32" actId="1076"/>
          <ac:picMkLst>
            <pc:docMk/>
            <pc:sldMk cId="2173855208" sldId="273"/>
            <ac:picMk id="149" creationId="{00000000-0000-0000-0000-000000000000}"/>
          </ac:picMkLst>
        </pc:picChg>
      </pc:sldChg>
      <pc:sldChg chg="modSp">
        <pc:chgData name="Mai Văn Đủ" userId="S::at160710@actvn.edu.vn::7ad40d66-1f4b-4c78-b0e1-c47aa800b53a" providerId="AD" clId="Web-{758BD4DE-E70C-453F-9C2E-0D895DDA22A5}" dt="2021-09-13T14:34:29.342" v="50" actId="1076"/>
        <pc:sldMkLst>
          <pc:docMk/>
          <pc:sldMk cId="3875341100" sldId="280"/>
        </pc:sldMkLst>
        <pc:picChg chg="mod">
          <ac:chgData name="Mai Văn Đủ" userId="S::at160710@actvn.edu.vn::7ad40d66-1f4b-4c78-b0e1-c47aa800b53a" providerId="AD" clId="Web-{758BD4DE-E70C-453F-9C2E-0D895DDA22A5}" dt="2021-09-13T14:34:29.342" v="50" actId="1076"/>
          <ac:picMkLst>
            <pc:docMk/>
            <pc:sldMk cId="3875341100" sldId="280"/>
            <ac:picMk id="37" creationId="{00000000-0000-0000-0000-000000000000}"/>
          </ac:picMkLst>
        </pc:picChg>
        <pc:picChg chg="mod">
          <ac:chgData name="Mai Văn Đủ" userId="S::at160710@actvn.edu.vn::7ad40d66-1f4b-4c78-b0e1-c47aa800b53a" providerId="AD" clId="Web-{758BD4DE-E70C-453F-9C2E-0D895DDA22A5}" dt="2021-09-13T14:33:57.825" v="48" actId="1076"/>
          <ac:picMkLst>
            <pc:docMk/>
            <pc:sldMk cId="3875341100" sldId="280"/>
            <ac:picMk id="40" creationId="{00000000-0000-0000-0000-000000000000}"/>
          </ac:picMkLst>
        </pc:picChg>
        <pc:picChg chg="mod">
          <ac:chgData name="Mai Văn Đủ" userId="S::at160710@actvn.edu.vn::7ad40d66-1f4b-4c78-b0e1-c47aa800b53a" providerId="AD" clId="Web-{758BD4DE-E70C-453F-9C2E-0D895DDA22A5}" dt="2021-09-13T14:33:47.794" v="47" actId="1076"/>
          <ac:picMkLst>
            <pc:docMk/>
            <pc:sldMk cId="3875341100" sldId="280"/>
            <ac:picMk id="41" creationId="{00000000-0000-0000-0000-000000000000}"/>
          </ac:picMkLst>
        </pc:picChg>
        <pc:picChg chg="mod">
          <ac:chgData name="Mai Văn Đủ" userId="S::at160710@actvn.edu.vn::7ad40d66-1f4b-4c78-b0e1-c47aa800b53a" providerId="AD" clId="Web-{758BD4DE-E70C-453F-9C2E-0D895DDA22A5}" dt="2021-09-13T14:33:41.715" v="46" actId="1076"/>
          <ac:picMkLst>
            <pc:docMk/>
            <pc:sldMk cId="3875341100" sldId="280"/>
            <ac:picMk id="43" creationId="{00000000-0000-0000-0000-000000000000}"/>
          </ac:picMkLst>
        </pc:picChg>
      </pc:sldChg>
    </pc:docChg>
  </pc:docChgLst>
  <pc:docChgLst>
    <pc:chgData name="Nguyễn Viết Tân" userId="S::ct040442@actvn.edu.vn::969f11da-92aa-4d3f-ba98-63fb4b44d5e6" providerId="AD" clId="Web-{8AF5DA4E-8ECD-45DB-8551-2AD84DD19C61}"/>
    <pc:docChg chg="modSld">
      <pc:chgData name="Nguyễn Viết Tân" userId="S::ct040442@actvn.edu.vn::969f11da-92aa-4d3f-ba98-63fb4b44d5e6" providerId="AD" clId="Web-{8AF5DA4E-8ECD-45DB-8551-2AD84DD19C61}" dt="2021-09-14T01:17:40.661" v="0" actId="1076"/>
      <pc:docMkLst>
        <pc:docMk/>
      </pc:docMkLst>
      <pc:sldChg chg="modSp">
        <pc:chgData name="Nguyễn Viết Tân" userId="S::ct040442@actvn.edu.vn::969f11da-92aa-4d3f-ba98-63fb4b44d5e6" providerId="AD" clId="Web-{8AF5DA4E-8ECD-45DB-8551-2AD84DD19C61}" dt="2021-09-14T01:17:40.661" v="0" actId="1076"/>
        <pc:sldMkLst>
          <pc:docMk/>
          <pc:sldMk cId="1043082544" sldId="281"/>
        </pc:sldMkLst>
        <pc:picChg chg="mod">
          <ac:chgData name="Nguyễn Viết Tân" userId="S::ct040442@actvn.edu.vn::969f11da-92aa-4d3f-ba98-63fb4b44d5e6" providerId="AD" clId="Web-{8AF5DA4E-8ECD-45DB-8551-2AD84DD19C61}" dt="2021-09-14T01:17:40.661" v="0" actId="1076"/>
          <ac:picMkLst>
            <pc:docMk/>
            <pc:sldMk cId="1043082544" sldId="281"/>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946919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13904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38784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80835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99948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571540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77891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02247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958464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36DABD-CB95-4E3E-941C-67ABDBF05F3F}"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205811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145299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36DABD-CB95-4E3E-941C-67ABDBF05F3F}"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103215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36DABD-CB95-4E3E-941C-67ABDBF05F3F}"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54879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6DABD-CB95-4E3E-941C-67ABDBF05F3F}"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85405826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74101162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36DABD-CB95-4E3E-941C-67ABDBF05F3F}"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2CB35B4-B81F-4A32-ACD2-D48AE86A0BB6}" type="slidenum">
              <a:rPr lang="en-US" smtClean="0"/>
              <a:t>‹#›</a:t>
            </a:fld>
            <a:endParaRPr lang="en-US"/>
          </a:p>
        </p:txBody>
      </p:sp>
    </p:spTree>
    <p:extLst>
      <p:ext uri="{BB962C8B-B14F-4D97-AF65-F5344CB8AC3E}">
        <p14:creationId xmlns:p14="http://schemas.microsoft.com/office/powerpoint/2010/main" val="339280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636DABD-CB95-4E3E-941C-67ABDBF05F3F}" type="datetimeFigureOut">
              <a:rPr lang="en-US" smtClean="0"/>
              <a:t>9/13/2021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2CB35B4-B81F-4A32-ACD2-D48AE86A0BB6}" type="slidenum">
              <a:rPr lang="en-US" smtClean="0"/>
              <a:t>‹#›</a:t>
            </a:fld>
            <a:endParaRPr lang="en-US"/>
          </a:p>
        </p:txBody>
      </p:sp>
    </p:spTree>
    <p:extLst>
      <p:ext uri="{BB962C8B-B14F-4D97-AF65-F5344CB8AC3E}">
        <p14:creationId xmlns:p14="http://schemas.microsoft.com/office/powerpoint/2010/main" val="2686299580"/>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62559"/>
            <a:ext cx="10896600" cy="1663065"/>
          </a:xfrm>
        </p:spPr>
        <p:txBody>
          <a:bodyPr>
            <a:noAutofit/>
          </a:bodyPr>
          <a:lstStyle/>
          <a:p>
            <a:pPr algn="ctr"/>
            <a:r>
              <a:rPr lang="en-US" sz="4400" b="1">
                <a:solidFill>
                  <a:srgbClr val="0070C0"/>
                </a:solidFill>
                <a:latin typeface="Times New Roman" panose="02020603050405020304" pitchFamily="18" charset="0"/>
                <a:cs typeface="Times New Roman" panose="02020603050405020304" pitchFamily="18" charset="0"/>
              </a:rPr>
              <a:t>CHƯƠNG 3: ĐỆ QUY VÀ GIẢI THUẬT ĐỆ QUY</a:t>
            </a:r>
            <a:endParaRPr lang="en-US" sz="4400" b="1">
              <a:solidFill>
                <a:srgbClr val="0070C0"/>
              </a:solidFill>
            </a:endParaRPr>
          </a:p>
        </p:txBody>
      </p:sp>
      <p:grpSp>
        <p:nvGrpSpPr>
          <p:cNvPr id="15" name="Group 14"/>
          <p:cNvGrpSpPr/>
          <p:nvPr/>
        </p:nvGrpSpPr>
        <p:grpSpPr>
          <a:xfrm>
            <a:off x="370115" y="1829406"/>
            <a:ext cx="11560627" cy="963662"/>
            <a:chOff x="370115" y="1829406"/>
            <a:chExt cx="11560627" cy="963662"/>
          </a:xfrm>
        </p:grpSpPr>
        <p:sp>
          <p:nvSpPr>
            <p:cNvPr id="4" name="Freeform 3"/>
            <p:cNvSpPr/>
            <p:nvPr/>
          </p:nvSpPr>
          <p:spPr>
            <a:xfrm>
              <a:off x="370115" y="1829406"/>
              <a:ext cx="674563" cy="963662"/>
            </a:xfrm>
            <a:custGeom>
              <a:avLst/>
              <a:gdLst>
                <a:gd name="connsiteX0" fmla="*/ 0 w 963661"/>
                <a:gd name="connsiteY0" fmla="*/ 0 h 674562"/>
                <a:gd name="connsiteX1" fmla="*/ 626380 w 963661"/>
                <a:gd name="connsiteY1" fmla="*/ 0 h 674562"/>
                <a:gd name="connsiteX2" fmla="*/ 963661 w 963661"/>
                <a:gd name="connsiteY2" fmla="*/ 337281 h 674562"/>
                <a:gd name="connsiteX3" fmla="*/ 626380 w 963661"/>
                <a:gd name="connsiteY3" fmla="*/ 674562 h 674562"/>
                <a:gd name="connsiteX4" fmla="*/ 0 w 963661"/>
                <a:gd name="connsiteY4" fmla="*/ 674562 h 674562"/>
                <a:gd name="connsiteX5" fmla="*/ 337281 w 963661"/>
                <a:gd name="connsiteY5" fmla="*/ 337281 h 674562"/>
                <a:gd name="connsiteX6" fmla="*/ 0 w 963661"/>
                <a:gd name="connsiteY6" fmla="*/ 0 h 6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3661" h="674562">
                  <a:moveTo>
                    <a:pt x="963660" y="0"/>
                  </a:moveTo>
                  <a:lnTo>
                    <a:pt x="963660" y="438465"/>
                  </a:lnTo>
                  <a:lnTo>
                    <a:pt x="481831" y="674562"/>
                  </a:lnTo>
                  <a:lnTo>
                    <a:pt x="1" y="438465"/>
                  </a:lnTo>
                  <a:lnTo>
                    <a:pt x="1" y="0"/>
                  </a:lnTo>
                  <a:lnTo>
                    <a:pt x="481831" y="236097"/>
                  </a:lnTo>
                  <a:lnTo>
                    <a:pt x="96366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365221" rIns="27940" bIns="3652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a:t>
              </a:r>
            </a:p>
          </p:txBody>
        </p:sp>
        <p:sp>
          <p:nvSpPr>
            <p:cNvPr id="5" name="Freeform 4"/>
            <p:cNvSpPr/>
            <p:nvPr/>
          </p:nvSpPr>
          <p:spPr>
            <a:xfrm>
              <a:off x="1044677" y="1829408"/>
              <a:ext cx="10886065" cy="626709"/>
            </a:xfrm>
            <a:custGeom>
              <a:avLst/>
              <a:gdLst>
                <a:gd name="connsiteX0" fmla="*/ 104454 w 626709"/>
                <a:gd name="connsiteY0" fmla="*/ 0 h 10886065"/>
                <a:gd name="connsiteX1" fmla="*/ 522255 w 626709"/>
                <a:gd name="connsiteY1" fmla="*/ 0 h 10886065"/>
                <a:gd name="connsiteX2" fmla="*/ 626709 w 626709"/>
                <a:gd name="connsiteY2" fmla="*/ 104454 h 10886065"/>
                <a:gd name="connsiteX3" fmla="*/ 626709 w 626709"/>
                <a:gd name="connsiteY3" fmla="*/ 10886065 h 10886065"/>
                <a:gd name="connsiteX4" fmla="*/ 626709 w 626709"/>
                <a:gd name="connsiteY4" fmla="*/ 10886065 h 10886065"/>
                <a:gd name="connsiteX5" fmla="*/ 0 w 626709"/>
                <a:gd name="connsiteY5" fmla="*/ 10886065 h 10886065"/>
                <a:gd name="connsiteX6" fmla="*/ 0 w 626709"/>
                <a:gd name="connsiteY6" fmla="*/ 10886065 h 10886065"/>
                <a:gd name="connsiteX7" fmla="*/ 0 w 626709"/>
                <a:gd name="connsiteY7" fmla="*/ 104454 h 10886065"/>
                <a:gd name="connsiteX8" fmla="*/ 104454 w 626709"/>
                <a:gd name="connsiteY8" fmla="*/ 0 h 1088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709" h="10886065">
                  <a:moveTo>
                    <a:pt x="626709" y="1814393"/>
                  </a:moveTo>
                  <a:lnTo>
                    <a:pt x="626709" y="9071672"/>
                  </a:lnTo>
                  <a:cubicBezTo>
                    <a:pt x="626709" y="10073723"/>
                    <a:pt x="624017" y="10886056"/>
                    <a:pt x="620696" y="10886056"/>
                  </a:cubicBezTo>
                  <a:lnTo>
                    <a:pt x="0" y="10886056"/>
                  </a:lnTo>
                  <a:lnTo>
                    <a:pt x="0" y="10886056"/>
                  </a:lnTo>
                  <a:lnTo>
                    <a:pt x="0" y="9"/>
                  </a:lnTo>
                  <a:lnTo>
                    <a:pt x="0" y="9"/>
                  </a:lnTo>
                  <a:lnTo>
                    <a:pt x="620696" y="9"/>
                  </a:lnTo>
                  <a:cubicBezTo>
                    <a:pt x="624017" y="9"/>
                    <a:pt x="626709" y="812342"/>
                    <a:pt x="626709" y="181439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54722" rIns="54722" bIns="54724"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Khái niệm đệ quy</a:t>
              </a:r>
            </a:p>
          </p:txBody>
        </p:sp>
      </p:grpSp>
      <p:grpSp>
        <p:nvGrpSpPr>
          <p:cNvPr id="16" name="Group 15"/>
          <p:cNvGrpSpPr/>
          <p:nvPr/>
        </p:nvGrpSpPr>
        <p:grpSpPr>
          <a:xfrm>
            <a:off x="370115" y="2674434"/>
            <a:ext cx="11560627" cy="963662"/>
            <a:chOff x="370115" y="2674434"/>
            <a:chExt cx="11560627" cy="963662"/>
          </a:xfrm>
        </p:grpSpPr>
        <p:sp>
          <p:nvSpPr>
            <p:cNvPr id="6" name="Freeform 5"/>
            <p:cNvSpPr/>
            <p:nvPr/>
          </p:nvSpPr>
          <p:spPr>
            <a:xfrm>
              <a:off x="370115" y="2674434"/>
              <a:ext cx="674563" cy="963662"/>
            </a:xfrm>
            <a:custGeom>
              <a:avLst/>
              <a:gdLst>
                <a:gd name="connsiteX0" fmla="*/ 0 w 963661"/>
                <a:gd name="connsiteY0" fmla="*/ 0 h 674562"/>
                <a:gd name="connsiteX1" fmla="*/ 626380 w 963661"/>
                <a:gd name="connsiteY1" fmla="*/ 0 h 674562"/>
                <a:gd name="connsiteX2" fmla="*/ 963661 w 963661"/>
                <a:gd name="connsiteY2" fmla="*/ 337281 h 674562"/>
                <a:gd name="connsiteX3" fmla="*/ 626380 w 963661"/>
                <a:gd name="connsiteY3" fmla="*/ 674562 h 674562"/>
                <a:gd name="connsiteX4" fmla="*/ 0 w 963661"/>
                <a:gd name="connsiteY4" fmla="*/ 674562 h 674562"/>
                <a:gd name="connsiteX5" fmla="*/ 337281 w 963661"/>
                <a:gd name="connsiteY5" fmla="*/ 337281 h 674562"/>
                <a:gd name="connsiteX6" fmla="*/ 0 w 963661"/>
                <a:gd name="connsiteY6" fmla="*/ 0 h 6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3661" h="674562">
                  <a:moveTo>
                    <a:pt x="963660" y="0"/>
                  </a:moveTo>
                  <a:lnTo>
                    <a:pt x="963660" y="438465"/>
                  </a:lnTo>
                  <a:lnTo>
                    <a:pt x="481831" y="674562"/>
                  </a:lnTo>
                  <a:lnTo>
                    <a:pt x="1" y="438465"/>
                  </a:lnTo>
                  <a:lnTo>
                    <a:pt x="1" y="0"/>
                  </a:lnTo>
                  <a:lnTo>
                    <a:pt x="481831" y="236097"/>
                  </a:lnTo>
                  <a:lnTo>
                    <a:pt x="96366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365221" rIns="27940" bIns="3652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II</a:t>
              </a:r>
            </a:p>
          </p:txBody>
        </p:sp>
        <p:sp>
          <p:nvSpPr>
            <p:cNvPr id="7" name="Freeform 6"/>
            <p:cNvSpPr/>
            <p:nvPr/>
          </p:nvSpPr>
          <p:spPr>
            <a:xfrm>
              <a:off x="1044677" y="2678984"/>
              <a:ext cx="10886065" cy="626379"/>
            </a:xfrm>
            <a:custGeom>
              <a:avLst/>
              <a:gdLst>
                <a:gd name="connsiteX0" fmla="*/ 104399 w 626379"/>
                <a:gd name="connsiteY0" fmla="*/ 0 h 10886065"/>
                <a:gd name="connsiteX1" fmla="*/ 521980 w 626379"/>
                <a:gd name="connsiteY1" fmla="*/ 0 h 10886065"/>
                <a:gd name="connsiteX2" fmla="*/ 626379 w 626379"/>
                <a:gd name="connsiteY2" fmla="*/ 104399 h 10886065"/>
                <a:gd name="connsiteX3" fmla="*/ 626379 w 626379"/>
                <a:gd name="connsiteY3" fmla="*/ 10886065 h 10886065"/>
                <a:gd name="connsiteX4" fmla="*/ 626379 w 626379"/>
                <a:gd name="connsiteY4" fmla="*/ 10886065 h 10886065"/>
                <a:gd name="connsiteX5" fmla="*/ 0 w 626379"/>
                <a:gd name="connsiteY5" fmla="*/ 10886065 h 10886065"/>
                <a:gd name="connsiteX6" fmla="*/ 0 w 626379"/>
                <a:gd name="connsiteY6" fmla="*/ 10886065 h 10886065"/>
                <a:gd name="connsiteX7" fmla="*/ 0 w 626379"/>
                <a:gd name="connsiteY7" fmla="*/ 104399 h 10886065"/>
                <a:gd name="connsiteX8" fmla="*/ 104399 w 626379"/>
                <a:gd name="connsiteY8" fmla="*/ 0 h 1088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79" h="10886065">
                  <a:moveTo>
                    <a:pt x="626379" y="1814393"/>
                  </a:moveTo>
                  <a:lnTo>
                    <a:pt x="626379" y="9071672"/>
                  </a:lnTo>
                  <a:cubicBezTo>
                    <a:pt x="626379" y="10073729"/>
                    <a:pt x="623690" y="10886056"/>
                    <a:pt x="620372" y="10886056"/>
                  </a:cubicBezTo>
                  <a:lnTo>
                    <a:pt x="0" y="10886056"/>
                  </a:lnTo>
                  <a:lnTo>
                    <a:pt x="0" y="10886056"/>
                  </a:lnTo>
                  <a:lnTo>
                    <a:pt x="0" y="9"/>
                  </a:lnTo>
                  <a:lnTo>
                    <a:pt x="0" y="9"/>
                  </a:lnTo>
                  <a:lnTo>
                    <a:pt x="620372" y="9"/>
                  </a:lnTo>
                  <a:cubicBezTo>
                    <a:pt x="623690" y="9"/>
                    <a:pt x="626379" y="812336"/>
                    <a:pt x="626379" y="181439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54706" rIns="54706" bIns="54708"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Giải thuật đệ quy</a:t>
              </a:r>
            </a:p>
          </p:txBody>
        </p:sp>
      </p:grpSp>
      <p:grpSp>
        <p:nvGrpSpPr>
          <p:cNvPr id="17" name="Group 16"/>
          <p:cNvGrpSpPr/>
          <p:nvPr/>
        </p:nvGrpSpPr>
        <p:grpSpPr>
          <a:xfrm>
            <a:off x="370115" y="3519462"/>
            <a:ext cx="11560627" cy="963662"/>
            <a:chOff x="370115" y="3519462"/>
            <a:chExt cx="11560627" cy="963662"/>
          </a:xfrm>
        </p:grpSpPr>
        <p:sp>
          <p:nvSpPr>
            <p:cNvPr id="9" name="Freeform 8"/>
            <p:cNvSpPr/>
            <p:nvPr/>
          </p:nvSpPr>
          <p:spPr>
            <a:xfrm>
              <a:off x="370115" y="3519462"/>
              <a:ext cx="674563" cy="963662"/>
            </a:xfrm>
            <a:custGeom>
              <a:avLst/>
              <a:gdLst>
                <a:gd name="connsiteX0" fmla="*/ 0 w 963661"/>
                <a:gd name="connsiteY0" fmla="*/ 0 h 674562"/>
                <a:gd name="connsiteX1" fmla="*/ 626380 w 963661"/>
                <a:gd name="connsiteY1" fmla="*/ 0 h 674562"/>
                <a:gd name="connsiteX2" fmla="*/ 963661 w 963661"/>
                <a:gd name="connsiteY2" fmla="*/ 337281 h 674562"/>
                <a:gd name="connsiteX3" fmla="*/ 626380 w 963661"/>
                <a:gd name="connsiteY3" fmla="*/ 674562 h 674562"/>
                <a:gd name="connsiteX4" fmla="*/ 0 w 963661"/>
                <a:gd name="connsiteY4" fmla="*/ 674562 h 674562"/>
                <a:gd name="connsiteX5" fmla="*/ 337281 w 963661"/>
                <a:gd name="connsiteY5" fmla="*/ 337281 h 674562"/>
                <a:gd name="connsiteX6" fmla="*/ 0 w 963661"/>
                <a:gd name="connsiteY6" fmla="*/ 0 h 6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3661" h="674562">
                  <a:moveTo>
                    <a:pt x="963660" y="0"/>
                  </a:moveTo>
                  <a:lnTo>
                    <a:pt x="963660" y="438465"/>
                  </a:lnTo>
                  <a:lnTo>
                    <a:pt x="481831" y="674562"/>
                  </a:lnTo>
                  <a:lnTo>
                    <a:pt x="1" y="438465"/>
                  </a:lnTo>
                  <a:lnTo>
                    <a:pt x="1" y="0"/>
                  </a:lnTo>
                  <a:lnTo>
                    <a:pt x="481831" y="236097"/>
                  </a:lnTo>
                  <a:lnTo>
                    <a:pt x="96366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365221" rIns="27940" bIns="3652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III</a:t>
              </a:r>
            </a:p>
          </p:txBody>
        </p:sp>
        <p:sp>
          <p:nvSpPr>
            <p:cNvPr id="10" name="Freeform 9"/>
            <p:cNvSpPr/>
            <p:nvPr/>
          </p:nvSpPr>
          <p:spPr>
            <a:xfrm>
              <a:off x="1044677" y="3519464"/>
              <a:ext cx="10886065" cy="626379"/>
            </a:xfrm>
            <a:custGeom>
              <a:avLst/>
              <a:gdLst>
                <a:gd name="connsiteX0" fmla="*/ 104399 w 626379"/>
                <a:gd name="connsiteY0" fmla="*/ 0 h 10886065"/>
                <a:gd name="connsiteX1" fmla="*/ 521980 w 626379"/>
                <a:gd name="connsiteY1" fmla="*/ 0 h 10886065"/>
                <a:gd name="connsiteX2" fmla="*/ 626379 w 626379"/>
                <a:gd name="connsiteY2" fmla="*/ 104399 h 10886065"/>
                <a:gd name="connsiteX3" fmla="*/ 626379 w 626379"/>
                <a:gd name="connsiteY3" fmla="*/ 10886065 h 10886065"/>
                <a:gd name="connsiteX4" fmla="*/ 626379 w 626379"/>
                <a:gd name="connsiteY4" fmla="*/ 10886065 h 10886065"/>
                <a:gd name="connsiteX5" fmla="*/ 0 w 626379"/>
                <a:gd name="connsiteY5" fmla="*/ 10886065 h 10886065"/>
                <a:gd name="connsiteX6" fmla="*/ 0 w 626379"/>
                <a:gd name="connsiteY6" fmla="*/ 10886065 h 10886065"/>
                <a:gd name="connsiteX7" fmla="*/ 0 w 626379"/>
                <a:gd name="connsiteY7" fmla="*/ 104399 h 10886065"/>
                <a:gd name="connsiteX8" fmla="*/ 104399 w 626379"/>
                <a:gd name="connsiteY8" fmla="*/ 0 h 1088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79" h="10886065">
                  <a:moveTo>
                    <a:pt x="626379" y="1814393"/>
                  </a:moveTo>
                  <a:lnTo>
                    <a:pt x="626379" y="9071672"/>
                  </a:lnTo>
                  <a:cubicBezTo>
                    <a:pt x="626379" y="10073729"/>
                    <a:pt x="623690" y="10886056"/>
                    <a:pt x="620372" y="10886056"/>
                  </a:cubicBezTo>
                  <a:lnTo>
                    <a:pt x="0" y="10886056"/>
                  </a:lnTo>
                  <a:lnTo>
                    <a:pt x="0" y="10886056"/>
                  </a:lnTo>
                  <a:lnTo>
                    <a:pt x="0" y="9"/>
                  </a:lnTo>
                  <a:lnTo>
                    <a:pt x="0" y="9"/>
                  </a:lnTo>
                  <a:lnTo>
                    <a:pt x="620372" y="9"/>
                  </a:lnTo>
                  <a:cubicBezTo>
                    <a:pt x="623690" y="9"/>
                    <a:pt x="626379" y="812336"/>
                    <a:pt x="626379" y="181439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54706" rIns="54706" bIns="54708"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Thiết kế một số giải thuật đệ quy</a:t>
              </a:r>
            </a:p>
          </p:txBody>
        </p:sp>
      </p:grpSp>
      <p:grpSp>
        <p:nvGrpSpPr>
          <p:cNvPr id="18" name="Group 17"/>
          <p:cNvGrpSpPr/>
          <p:nvPr/>
        </p:nvGrpSpPr>
        <p:grpSpPr>
          <a:xfrm>
            <a:off x="370115" y="4364490"/>
            <a:ext cx="11560627" cy="963662"/>
            <a:chOff x="370115" y="4364490"/>
            <a:chExt cx="11560627" cy="963662"/>
          </a:xfrm>
        </p:grpSpPr>
        <p:sp>
          <p:nvSpPr>
            <p:cNvPr id="11" name="Freeform 10"/>
            <p:cNvSpPr/>
            <p:nvPr/>
          </p:nvSpPr>
          <p:spPr>
            <a:xfrm>
              <a:off x="370115" y="4364490"/>
              <a:ext cx="674563" cy="963662"/>
            </a:xfrm>
            <a:custGeom>
              <a:avLst/>
              <a:gdLst>
                <a:gd name="connsiteX0" fmla="*/ 0 w 963661"/>
                <a:gd name="connsiteY0" fmla="*/ 0 h 674562"/>
                <a:gd name="connsiteX1" fmla="*/ 626380 w 963661"/>
                <a:gd name="connsiteY1" fmla="*/ 0 h 674562"/>
                <a:gd name="connsiteX2" fmla="*/ 963661 w 963661"/>
                <a:gd name="connsiteY2" fmla="*/ 337281 h 674562"/>
                <a:gd name="connsiteX3" fmla="*/ 626380 w 963661"/>
                <a:gd name="connsiteY3" fmla="*/ 674562 h 674562"/>
                <a:gd name="connsiteX4" fmla="*/ 0 w 963661"/>
                <a:gd name="connsiteY4" fmla="*/ 674562 h 674562"/>
                <a:gd name="connsiteX5" fmla="*/ 337281 w 963661"/>
                <a:gd name="connsiteY5" fmla="*/ 337281 h 674562"/>
                <a:gd name="connsiteX6" fmla="*/ 0 w 963661"/>
                <a:gd name="connsiteY6" fmla="*/ 0 h 6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3661" h="674562">
                  <a:moveTo>
                    <a:pt x="963660" y="0"/>
                  </a:moveTo>
                  <a:lnTo>
                    <a:pt x="963660" y="438465"/>
                  </a:lnTo>
                  <a:lnTo>
                    <a:pt x="481831" y="674562"/>
                  </a:lnTo>
                  <a:lnTo>
                    <a:pt x="1" y="438465"/>
                  </a:lnTo>
                  <a:lnTo>
                    <a:pt x="1" y="0"/>
                  </a:lnTo>
                  <a:lnTo>
                    <a:pt x="481831" y="236097"/>
                  </a:lnTo>
                  <a:lnTo>
                    <a:pt x="96366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365221" rIns="27940" bIns="3652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IV</a:t>
              </a:r>
            </a:p>
          </p:txBody>
        </p:sp>
        <p:sp>
          <p:nvSpPr>
            <p:cNvPr id="12" name="Freeform 11"/>
            <p:cNvSpPr/>
            <p:nvPr/>
          </p:nvSpPr>
          <p:spPr>
            <a:xfrm>
              <a:off x="1044677" y="4364492"/>
              <a:ext cx="10886065" cy="626380"/>
            </a:xfrm>
            <a:custGeom>
              <a:avLst/>
              <a:gdLst>
                <a:gd name="connsiteX0" fmla="*/ 104399 w 626379"/>
                <a:gd name="connsiteY0" fmla="*/ 0 h 10886065"/>
                <a:gd name="connsiteX1" fmla="*/ 521980 w 626379"/>
                <a:gd name="connsiteY1" fmla="*/ 0 h 10886065"/>
                <a:gd name="connsiteX2" fmla="*/ 626379 w 626379"/>
                <a:gd name="connsiteY2" fmla="*/ 104399 h 10886065"/>
                <a:gd name="connsiteX3" fmla="*/ 626379 w 626379"/>
                <a:gd name="connsiteY3" fmla="*/ 10886065 h 10886065"/>
                <a:gd name="connsiteX4" fmla="*/ 626379 w 626379"/>
                <a:gd name="connsiteY4" fmla="*/ 10886065 h 10886065"/>
                <a:gd name="connsiteX5" fmla="*/ 0 w 626379"/>
                <a:gd name="connsiteY5" fmla="*/ 10886065 h 10886065"/>
                <a:gd name="connsiteX6" fmla="*/ 0 w 626379"/>
                <a:gd name="connsiteY6" fmla="*/ 10886065 h 10886065"/>
                <a:gd name="connsiteX7" fmla="*/ 0 w 626379"/>
                <a:gd name="connsiteY7" fmla="*/ 104399 h 10886065"/>
                <a:gd name="connsiteX8" fmla="*/ 104399 w 626379"/>
                <a:gd name="connsiteY8" fmla="*/ 0 h 1088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79" h="10886065">
                  <a:moveTo>
                    <a:pt x="626379" y="1814393"/>
                  </a:moveTo>
                  <a:lnTo>
                    <a:pt x="626379" y="9071672"/>
                  </a:lnTo>
                  <a:cubicBezTo>
                    <a:pt x="626379" y="10073729"/>
                    <a:pt x="623690" y="10886056"/>
                    <a:pt x="620372" y="10886056"/>
                  </a:cubicBezTo>
                  <a:lnTo>
                    <a:pt x="0" y="10886056"/>
                  </a:lnTo>
                  <a:lnTo>
                    <a:pt x="0" y="10886056"/>
                  </a:lnTo>
                  <a:lnTo>
                    <a:pt x="0" y="9"/>
                  </a:lnTo>
                  <a:lnTo>
                    <a:pt x="0" y="9"/>
                  </a:lnTo>
                  <a:lnTo>
                    <a:pt x="620372" y="9"/>
                  </a:lnTo>
                  <a:cubicBezTo>
                    <a:pt x="623690" y="9"/>
                    <a:pt x="626379" y="812336"/>
                    <a:pt x="626379" y="181439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54706" rIns="54706" bIns="54709"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Hiệu lực của đệ quy</a:t>
              </a:r>
            </a:p>
          </p:txBody>
        </p:sp>
      </p:grpSp>
      <p:grpSp>
        <p:nvGrpSpPr>
          <p:cNvPr id="19" name="Group 18"/>
          <p:cNvGrpSpPr/>
          <p:nvPr/>
        </p:nvGrpSpPr>
        <p:grpSpPr>
          <a:xfrm>
            <a:off x="370115" y="5209518"/>
            <a:ext cx="11560627" cy="963662"/>
            <a:chOff x="370115" y="5209518"/>
            <a:chExt cx="11560627" cy="963662"/>
          </a:xfrm>
        </p:grpSpPr>
        <p:sp>
          <p:nvSpPr>
            <p:cNvPr id="13" name="Freeform 12"/>
            <p:cNvSpPr/>
            <p:nvPr/>
          </p:nvSpPr>
          <p:spPr>
            <a:xfrm>
              <a:off x="370115" y="5209518"/>
              <a:ext cx="674563" cy="963662"/>
            </a:xfrm>
            <a:custGeom>
              <a:avLst/>
              <a:gdLst>
                <a:gd name="connsiteX0" fmla="*/ 0 w 963661"/>
                <a:gd name="connsiteY0" fmla="*/ 0 h 674562"/>
                <a:gd name="connsiteX1" fmla="*/ 626380 w 963661"/>
                <a:gd name="connsiteY1" fmla="*/ 0 h 674562"/>
                <a:gd name="connsiteX2" fmla="*/ 963661 w 963661"/>
                <a:gd name="connsiteY2" fmla="*/ 337281 h 674562"/>
                <a:gd name="connsiteX3" fmla="*/ 626380 w 963661"/>
                <a:gd name="connsiteY3" fmla="*/ 674562 h 674562"/>
                <a:gd name="connsiteX4" fmla="*/ 0 w 963661"/>
                <a:gd name="connsiteY4" fmla="*/ 674562 h 674562"/>
                <a:gd name="connsiteX5" fmla="*/ 337281 w 963661"/>
                <a:gd name="connsiteY5" fmla="*/ 337281 h 674562"/>
                <a:gd name="connsiteX6" fmla="*/ 0 w 963661"/>
                <a:gd name="connsiteY6" fmla="*/ 0 h 67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3661" h="674562">
                  <a:moveTo>
                    <a:pt x="963660" y="0"/>
                  </a:moveTo>
                  <a:lnTo>
                    <a:pt x="963660" y="438465"/>
                  </a:lnTo>
                  <a:lnTo>
                    <a:pt x="481831" y="674562"/>
                  </a:lnTo>
                  <a:lnTo>
                    <a:pt x="1" y="438465"/>
                  </a:lnTo>
                  <a:lnTo>
                    <a:pt x="1" y="0"/>
                  </a:lnTo>
                  <a:lnTo>
                    <a:pt x="481831" y="236097"/>
                  </a:lnTo>
                  <a:lnTo>
                    <a:pt x="963660" y="0"/>
                  </a:lnTo>
                  <a:close/>
                </a:path>
              </a:pathLst>
            </a:cu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7941" tIns="365221" rIns="27940" bIns="365222" numCol="1" spcCol="1270" anchor="ctr" anchorCtr="0">
              <a:noAutofit/>
            </a:bodyPr>
            <a:lstStyle/>
            <a:p>
              <a:pPr lvl="0" algn="ctr" defTabSz="1955800">
                <a:lnSpc>
                  <a:spcPct val="90000"/>
                </a:lnSpc>
                <a:spcBef>
                  <a:spcPct val="0"/>
                </a:spcBef>
                <a:spcAft>
                  <a:spcPct val="35000"/>
                </a:spcAft>
              </a:pPr>
              <a:r>
                <a:rPr lang="en-US" sz="4400" b="1" kern="1200">
                  <a:solidFill>
                    <a:srgbClr val="0070C0"/>
                  </a:solidFill>
                </a:rPr>
                <a:t>V</a:t>
              </a:r>
            </a:p>
          </p:txBody>
        </p:sp>
        <p:sp>
          <p:nvSpPr>
            <p:cNvPr id="14" name="Freeform 13"/>
            <p:cNvSpPr/>
            <p:nvPr/>
          </p:nvSpPr>
          <p:spPr>
            <a:xfrm>
              <a:off x="1044677" y="5209520"/>
              <a:ext cx="10886065" cy="626380"/>
            </a:xfrm>
            <a:custGeom>
              <a:avLst/>
              <a:gdLst>
                <a:gd name="connsiteX0" fmla="*/ 104399 w 626379"/>
                <a:gd name="connsiteY0" fmla="*/ 0 h 10886065"/>
                <a:gd name="connsiteX1" fmla="*/ 521980 w 626379"/>
                <a:gd name="connsiteY1" fmla="*/ 0 h 10886065"/>
                <a:gd name="connsiteX2" fmla="*/ 626379 w 626379"/>
                <a:gd name="connsiteY2" fmla="*/ 104399 h 10886065"/>
                <a:gd name="connsiteX3" fmla="*/ 626379 w 626379"/>
                <a:gd name="connsiteY3" fmla="*/ 10886065 h 10886065"/>
                <a:gd name="connsiteX4" fmla="*/ 626379 w 626379"/>
                <a:gd name="connsiteY4" fmla="*/ 10886065 h 10886065"/>
                <a:gd name="connsiteX5" fmla="*/ 0 w 626379"/>
                <a:gd name="connsiteY5" fmla="*/ 10886065 h 10886065"/>
                <a:gd name="connsiteX6" fmla="*/ 0 w 626379"/>
                <a:gd name="connsiteY6" fmla="*/ 10886065 h 10886065"/>
                <a:gd name="connsiteX7" fmla="*/ 0 w 626379"/>
                <a:gd name="connsiteY7" fmla="*/ 104399 h 10886065"/>
                <a:gd name="connsiteX8" fmla="*/ 104399 w 626379"/>
                <a:gd name="connsiteY8" fmla="*/ 0 h 1088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6379" h="10886065">
                  <a:moveTo>
                    <a:pt x="626379" y="1814393"/>
                  </a:moveTo>
                  <a:lnTo>
                    <a:pt x="626379" y="9071672"/>
                  </a:lnTo>
                  <a:cubicBezTo>
                    <a:pt x="626379" y="10073729"/>
                    <a:pt x="623690" y="10886056"/>
                    <a:pt x="620372" y="10886056"/>
                  </a:cubicBezTo>
                  <a:lnTo>
                    <a:pt x="0" y="10886056"/>
                  </a:lnTo>
                  <a:lnTo>
                    <a:pt x="0" y="10886056"/>
                  </a:lnTo>
                  <a:lnTo>
                    <a:pt x="0" y="9"/>
                  </a:lnTo>
                  <a:lnTo>
                    <a:pt x="0" y="9"/>
                  </a:lnTo>
                  <a:lnTo>
                    <a:pt x="620372" y="9"/>
                  </a:lnTo>
                  <a:cubicBezTo>
                    <a:pt x="623690" y="9"/>
                    <a:pt x="626379" y="812336"/>
                    <a:pt x="626379" y="1814393"/>
                  </a:cubicBezTo>
                  <a:close/>
                </a:path>
              </a:pathLst>
            </a:custGeom>
          </p:spPr>
          <p:style>
            <a:lnRef idx="1">
              <a:schemeClr val="accent1">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270257" tIns="54706" rIns="54706" bIns="54709" numCol="1" spcCol="1270" anchor="ctr" anchorCtr="0">
              <a:noAutofit/>
            </a:bodyPr>
            <a:lstStyle/>
            <a:p>
              <a:pPr marL="285750" lvl="1" indent="-285750" algn="l" defTabSz="1689100">
                <a:lnSpc>
                  <a:spcPct val="90000"/>
                </a:lnSpc>
                <a:spcBef>
                  <a:spcPct val="0"/>
                </a:spcBef>
                <a:spcAft>
                  <a:spcPct val="15000"/>
                </a:spcAft>
                <a:buChar char="••"/>
              </a:pPr>
              <a:r>
                <a:rPr lang="en-US" sz="3800" b="1" kern="1200">
                  <a:solidFill>
                    <a:srgbClr val="0070C0"/>
                  </a:solidFill>
                  <a:latin typeface="Times New Roman" panose="02020603050405020304" pitchFamily="18" charset="0"/>
                  <a:cs typeface="Times New Roman" panose="02020603050405020304" pitchFamily="18" charset="0"/>
                </a:rPr>
                <a:t>Đệ quy và quy nạp toán học</a:t>
              </a:r>
            </a:p>
          </p:txBody>
        </p:sp>
      </p:grpSp>
    </p:spTree>
    <p:extLst>
      <p:ext uri="{BB962C8B-B14F-4D97-AF65-F5344CB8AC3E}">
        <p14:creationId xmlns:p14="http://schemas.microsoft.com/office/powerpoint/2010/main" val="25504352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2" y="21481"/>
            <a:ext cx="11973935" cy="54293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Đây là một bài toán mang tính chất một trò chơi, nội dung như sau: </a:t>
            </a:r>
          </a:p>
        </p:txBody>
      </p:sp>
      <p:sp>
        <p:nvSpPr>
          <p:cNvPr id="13" name="Rectangle 12"/>
          <p:cNvSpPr/>
          <p:nvPr/>
        </p:nvSpPr>
        <p:spPr>
          <a:xfrm>
            <a:off x="1547855" y="677733"/>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
        <p:nvSpPr>
          <p:cNvPr id="15" name="Rectangle 14"/>
          <p:cNvSpPr/>
          <p:nvPr/>
        </p:nvSpPr>
        <p:spPr>
          <a:xfrm>
            <a:off x="198598" y="558374"/>
            <a:ext cx="11973939" cy="100263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Có n đĩa, kích thước nhỏ dần, đĩa có lỗ ở giữa. Có thể xếp chồng chúng lên nhau xuyên qua một cọc sao cho đĩa to dưới, đĩa nhỏ trên như hình tháp sau:</a:t>
            </a:r>
          </a:p>
        </p:txBody>
      </p:sp>
      <p:sp>
        <p:nvSpPr>
          <p:cNvPr id="10" name="Rectangle 9"/>
          <p:cNvSpPr/>
          <p:nvPr/>
        </p:nvSpPr>
        <p:spPr>
          <a:xfrm>
            <a:off x="198598" y="1552395"/>
            <a:ext cx="4509880" cy="62546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Yêu cầu đặt ra là:</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98598" y="3206963"/>
            <a:ext cx="4509880" cy="127178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1- Mỗi lần chỉ được chuyển một đĩa.</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198598" y="4447689"/>
            <a:ext cx="4509880" cy="1140776"/>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2- Không khi nào có tình huống đĩa to ở trên đĩa nhỏ.</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198597" y="5535153"/>
            <a:ext cx="11897759" cy="71401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3- Được phép sử dụng một cọc trung gian, chẳng hạn cọc B để đặt tạm đĩa.</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198596" y="6122017"/>
            <a:ext cx="11897759" cy="71401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Để đi tới cách giải tổng quát, trước hết xét vài trường hợp đơn giản sau:</a:t>
            </a:r>
            <a:endParaRPr lang="en-US" sz="2800">
              <a:solidFill>
                <a:srgbClr val="0070C0"/>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198595" y="2147881"/>
            <a:ext cx="11973941" cy="1047476"/>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cs typeface="Times New Roman" panose="02020603050405020304" pitchFamily="18" charset="0"/>
              </a:rPr>
              <a:t>Chuyển chồng đĩa từ cọc A sang cọc khác, chẳng hạn sang cọc C, theo những điều kiện sau:</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791" y="2886586"/>
            <a:ext cx="7227565" cy="2701633"/>
          </a:xfrm>
          <a:prstGeom prst="rect">
            <a:avLst/>
          </a:prstGeom>
          <a:ln>
            <a:solidFill>
              <a:srgbClr val="FFC000"/>
            </a:solidFill>
          </a:ln>
        </p:spPr>
      </p:pic>
    </p:spTree>
    <p:extLst>
      <p:ext uri="{BB962C8B-B14F-4D97-AF65-F5344CB8AC3E}">
        <p14:creationId xmlns:p14="http://schemas.microsoft.com/office/powerpoint/2010/main" val="17596163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P spid="15" grpId="0" animBg="1"/>
      <p:bldP spid="10" grpId="0" animBg="1"/>
      <p:bldP spid="12" grpId="0" animBg="1"/>
      <p:bldP spid="14"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2" y="1249779"/>
            <a:ext cx="4509873" cy="54293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a) Trường hợp chỉ có 1 đĩa</a:t>
            </a:r>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342"/>
          <a:stretch/>
        </p:blipFill>
        <p:spPr>
          <a:xfrm>
            <a:off x="4746818" y="1269243"/>
            <a:ext cx="7388448" cy="2735944"/>
          </a:xfrm>
          <a:prstGeom prst="rect">
            <a:avLst/>
          </a:prstGeom>
          <a:ln>
            <a:solidFill>
              <a:srgbClr val="FFC000"/>
            </a:solidFill>
          </a:ln>
        </p:spPr>
      </p:pic>
      <p:pic>
        <p:nvPicPr>
          <p:cNvPr id="19" name="Picture 18" descr="Screen Clipping"/>
          <p:cNvPicPr>
            <a:picLocks noChangeAspect="1"/>
          </p:cNvPicPr>
          <p:nvPr/>
        </p:nvPicPr>
        <p:blipFill rotWithShape="1">
          <a:blip r:embed="rId2">
            <a:extLst>
              <a:ext uri="{28A0092B-C50C-407E-A947-70E740481C1C}">
                <a14:useLocalDpi xmlns:a14="http://schemas.microsoft.com/office/drawing/2010/main" val="0"/>
              </a:ext>
            </a:extLst>
          </a:blip>
          <a:srcRect t="3772"/>
          <a:stretch/>
        </p:blipFill>
        <p:spPr>
          <a:xfrm>
            <a:off x="4746533" y="4080680"/>
            <a:ext cx="7388448" cy="2723768"/>
          </a:xfrm>
          <a:prstGeom prst="rect">
            <a:avLst/>
          </a:prstGeom>
          <a:ln>
            <a:solidFill>
              <a:srgbClr val="FF0000"/>
            </a:solidFill>
          </a:ln>
        </p:spPr>
      </p:pic>
      <p:sp>
        <p:nvSpPr>
          <p:cNvPr id="9" name="Flowchart: Magnetic Disk 8"/>
          <p:cNvSpPr/>
          <p:nvPr/>
        </p:nvSpPr>
        <p:spPr>
          <a:xfrm>
            <a:off x="4937218" y="3130484"/>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10137017" y="3126509"/>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8595" y="3336528"/>
            <a:ext cx="4413662" cy="54293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b) Trường hợp có 2 đĩa</a:t>
            </a:r>
          </a:p>
        </p:txBody>
      </p:sp>
      <p:sp>
        <p:nvSpPr>
          <p:cNvPr id="22" name="Rectangle 21"/>
          <p:cNvSpPr/>
          <p:nvPr/>
        </p:nvSpPr>
        <p:spPr>
          <a:xfrm>
            <a:off x="198595" y="3879466"/>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đĩa thứ nhất từ cọc A sang cọc B.</a:t>
            </a:r>
          </a:p>
        </p:txBody>
      </p:sp>
      <p:sp>
        <p:nvSpPr>
          <p:cNvPr id="23" name="Rectangle 22"/>
          <p:cNvSpPr/>
          <p:nvPr/>
        </p:nvSpPr>
        <p:spPr>
          <a:xfrm>
            <a:off x="198595" y="4861224"/>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đĩa thứ hai từ cọc A sang cọc C.</a:t>
            </a:r>
          </a:p>
        </p:txBody>
      </p:sp>
      <p:sp>
        <p:nvSpPr>
          <p:cNvPr id="24" name="Rectangle 23"/>
          <p:cNvSpPr/>
          <p:nvPr/>
        </p:nvSpPr>
        <p:spPr>
          <a:xfrm>
            <a:off x="198595" y="5838502"/>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đĩa thứ nhất từ cọc B sang cọc C.</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
        <p:nvSpPr>
          <p:cNvPr id="28" name="Flowchart: Magnetic Disk 27"/>
          <p:cNvSpPr/>
          <p:nvPr/>
        </p:nvSpPr>
        <p:spPr>
          <a:xfrm>
            <a:off x="4937218" y="5928607"/>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28"/>
          <p:cNvSpPr/>
          <p:nvPr/>
        </p:nvSpPr>
        <p:spPr>
          <a:xfrm>
            <a:off x="5223822" y="5568288"/>
            <a:ext cx="1286161" cy="4012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7838620" y="5889641"/>
            <a:ext cx="1286161" cy="4012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Magnetic Disk 30"/>
          <p:cNvSpPr/>
          <p:nvPr/>
        </p:nvSpPr>
        <p:spPr>
          <a:xfrm>
            <a:off x="10137017" y="5920390"/>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agnetic Disk 31"/>
          <p:cNvSpPr/>
          <p:nvPr/>
        </p:nvSpPr>
        <p:spPr>
          <a:xfrm>
            <a:off x="10423620" y="5560070"/>
            <a:ext cx="1286161" cy="4012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p:cNvGrpSpPr/>
          <p:nvPr/>
        </p:nvGrpSpPr>
        <p:grpSpPr>
          <a:xfrm>
            <a:off x="198595" y="1798389"/>
            <a:ext cx="4509880" cy="1694234"/>
            <a:chOff x="198595" y="1798389"/>
            <a:chExt cx="4509880" cy="1694234"/>
          </a:xfrm>
        </p:grpSpPr>
        <p:sp>
          <p:nvSpPr>
            <p:cNvPr id="10" name="Rectangle 9"/>
            <p:cNvSpPr/>
            <p:nvPr/>
          </p:nvSpPr>
          <p:spPr>
            <a:xfrm>
              <a:off x="198595" y="1798389"/>
              <a:ext cx="4509880" cy="1017332"/>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đĩa từ cọc A sang cọc C.</a:t>
              </a: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95" y="2769994"/>
              <a:ext cx="4409342" cy="722629"/>
            </a:xfrm>
            <a:prstGeom prst="rect">
              <a:avLst/>
            </a:prstGeom>
          </p:spPr>
        </p:pic>
      </p:grpSp>
    </p:spTree>
    <p:extLst>
      <p:ext uri="{BB962C8B-B14F-4D97-AF65-F5344CB8AC3E}">
        <p14:creationId xmlns:p14="http://schemas.microsoft.com/office/powerpoint/2010/main" val="16657374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 calcmode="lin" valueType="num">
                                      <p:cBhvr additive="base">
                                        <p:cTn id="31" dur="500" fill="hold"/>
                                        <p:tgtEl>
                                          <p:spTgt spid="33"/>
                                        </p:tgtEl>
                                        <p:attrNameLst>
                                          <p:attrName>ppt_x</p:attrName>
                                        </p:attrNameLst>
                                      </p:cBhvr>
                                      <p:tavLst>
                                        <p:tav tm="0">
                                          <p:val>
                                            <p:strVal val="#ppt_x"/>
                                          </p:val>
                                        </p:tav>
                                        <p:tav tm="100000">
                                          <p:val>
                                            <p:strVal val="#ppt_x"/>
                                          </p:val>
                                        </p:tav>
                                      </p:tavLst>
                                    </p:anim>
                                    <p:anim calcmode="lin" valueType="num">
                                      <p:cBhvr additive="base">
                                        <p:cTn id="3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ppt_x"/>
                                          </p:val>
                                        </p:tav>
                                        <p:tav tm="100000">
                                          <p:val>
                                            <p:strVal val="#ppt_x"/>
                                          </p:val>
                                        </p:tav>
                                      </p:tavLst>
                                    </p:anim>
                                    <p:anim calcmode="lin" valueType="num">
                                      <p:cBhvr additive="base">
                                        <p:cTn id="55"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fill="hold"/>
                                        <p:tgtEl>
                                          <p:spTgt spid="28"/>
                                        </p:tgtEl>
                                        <p:attrNameLst>
                                          <p:attrName>ppt_x</p:attrName>
                                        </p:attrNameLst>
                                      </p:cBhvr>
                                      <p:tavLst>
                                        <p:tav tm="0">
                                          <p:val>
                                            <p:strVal val="#ppt_x"/>
                                          </p:val>
                                        </p:tav>
                                        <p:tav tm="100000">
                                          <p:val>
                                            <p:strVal val="#ppt_x"/>
                                          </p:val>
                                        </p:tav>
                                      </p:tavLst>
                                    </p:anim>
                                    <p:anim calcmode="lin" valueType="num">
                                      <p:cBhvr additive="base">
                                        <p:cTn id="6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29"/>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3"/>
                                        </p:tgtEl>
                                        <p:attrNameLst>
                                          <p:attrName>style.visibility</p:attrName>
                                        </p:attrNameLst>
                                      </p:cBhvr>
                                      <p:to>
                                        <p:strVal val="visible"/>
                                      </p:to>
                                    </p:set>
                                    <p:anim calcmode="lin" valueType="num">
                                      <p:cBhvr additive="base">
                                        <p:cTn id="86" dur="500" fill="hold"/>
                                        <p:tgtEl>
                                          <p:spTgt spid="23"/>
                                        </p:tgtEl>
                                        <p:attrNameLst>
                                          <p:attrName>ppt_x</p:attrName>
                                        </p:attrNameLst>
                                      </p:cBhvr>
                                      <p:tavLst>
                                        <p:tav tm="0">
                                          <p:val>
                                            <p:strVal val="#ppt_x"/>
                                          </p:val>
                                        </p:tav>
                                        <p:tav tm="100000">
                                          <p:val>
                                            <p:strVal val="#ppt_x"/>
                                          </p:val>
                                        </p:tav>
                                      </p:tavLst>
                                    </p:anim>
                                    <p:anim calcmode="lin" valueType="num">
                                      <p:cBhvr additive="base">
                                        <p:cTn id="8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8"/>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additive="base">
                                        <p:cTn id="100" dur="500" fill="hold"/>
                                        <p:tgtEl>
                                          <p:spTgt spid="24"/>
                                        </p:tgtEl>
                                        <p:attrNameLst>
                                          <p:attrName>ppt_x</p:attrName>
                                        </p:attrNameLst>
                                      </p:cBhvr>
                                      <p:tavLst>
                                        <p:tav tm="0">
                                          <p:val>
                                            <p:strVal val="#ppt_x"/>
                                          </p:val>
                                        </p:tav>
                                        <p:tav tm="100000">
                                          <p:val>
                                            <p:strVal val="#ppt_x"/>
                                          </p:val>
                                        </p:tav>
                                      </p:tavLst>
                                    </p:anim>
                                    <p:anim calcmode="lin" valueType="num">
                                      <p:cBhvr additive="base">
                                        <p:cTn id="101"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1" nodeType="clickEffect">
                                  <p:stCondLst>
                                    <p:cond delay="0"/>
                                  </p:stCondLst>
                                  <p:childTnLst>
                                    <p:set>
                                      <p:cBhvr>
                                        <p:cTn id="105" dur="1" fill="hold">
                                          <p:stCondLst>
                                            <p:cond delay="0"/>
                                          </p:stCondLst>
                                        </p:cTn>
                                        <p:tgtEl>
                                          <p:spTgt spid="30"/>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20" grpId="0" animBg="1"/>
      <p:bldP spid="21" grpId="0" animBg="1"/>
      <p:bldP spid="22" grpId="0" animBg="1"/>
      <p:bldP spid="23" grpId="0" animBg="1"/>
      <p:bldP spid="24" grpId="0" animBg="1"/>
      <p:bldP spid="25" grpId="0"/>
      <p:bldP spid="28" grpId="0" animBg="1"/>
      <p:bldP spid="28" grpId="1" animBg="1"/>
      <p:bldP spid="29" grpId="0" animBg="1"/>
      <p:bldP spid="29" grpId="1" animBg="1"/>
      <p:bldP spid="30" grpId="0" animBg="1"/>
      <p:bldP spid="30" grpId="1"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2" y="1249778"/>
            <a:ext cx="4509873" cy="263416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Ta thấy với trường hợp n đĩa (n&gt;2) nếu coi (n-1) đĩa ở trên, đóng vai trò như đĩa thứ nhất thì có thể xử lý giống như trường hợp 2 đĩa được, nghĩa là:</a:t>
            </a:r>
          </a:p>
        </p:txBody>
      </p:sp>
      <p:pic>
        <p:nvPicPr>
          <p:cNvPr id="19" name="Picture 18" descr="Screen Clipping"/>
          <p:cNvPicPr>
            <a:picLocks noChangeAspect="1"/>
          </p:cNvPicPr>
          <p:nvPr/>
        </p:nvPicPr>
        <p:blipFill rotWithShape="1">
          <a:blip r:embed="rId2">
            <a:extLst>
              <a:ext uri="{28A0092B-C50C-407E-A947-70E740481C1C}">
                <a14:useLocalDpi xmlns:a14="http://schemas.microsoft.com/office/drawing/2010/main" val="0"/>
              </a:ext>
            </a:extLst>
          </a:blip>
          <a:srcRect t="3772"/>
          <a:stretch/>
        </p:blipFill>
        <p:spPr>
          <a:xfrm>
            <a:off x="4746533" y="4080680"/>
            <a:ext cx="7388448" cy="2723768"/>
          </a:xfrm>
          <a:prstGeom prst="rect">
            <a:avLst/>
          </a:prstGeom>
          <a:ln>
            <a:solidFill>
              <a:srgbClr val="FF0000"/>
            </a:solidFill>
          </a:ln>
        </p:spPr>
      </p:pic>
      <p:sp>
        <p:nvSpPr>
          <p:cNvPr id="22" name="Rectangle 21"/>
          <p:cNvSpPr/>
          <p:nvPr/>
        </p:nvSpPr>
        <p:spPr>
          <a:xfrm>
            <a:off x="198595" y="3879466"/>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(n-1) đĩa ở trên từ cọc A sang cọc B.</a:t>
            </a:r>
          </a:p>
        </p:txBody>
      </p:sp>
      <p:sp>
        <p:nvSpPr>
          <p:cNvPr id="23" name="Rectangle 22"/>
          <p:cNvSpPr/>
          <p:nvPr/>
        </p:nvSpPr>
        <p:spPr>
          <a:xfrm>
            <a:off x="198595" y="4861224"/>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đĩa n từ cọc A sang cọc C.</a:t>
            </a:r>
          </a:p>
        </p:txBody>
      </p:sp>
      <p:sp>
        <p:nvSpPr>
          <p:cNvPr id="24" name="Rectangle 23"/>
          <p:cNvSpPr/>
          <p:nvPr/>
        </p:nvSpPr>
        <p:spPr>
          <a:xfrm>
            <a:off x="198595" y="5838502"/>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 Chuyển (n-1) đĩa</a:t>
            </a:r>
            <a:r>
              <a:rPr lang="en-US"/>
              <a:t> </a:t>
            </a:r>
            <a:r>
              <a:rPr lang="en-US" sz="2800">
                <a:solidFill>
                  <a:srgbClr val="0070C0"/>
                </a:solidFill>
                <a:latin typeface="Times New Roman" panose="02020603050405020304" pitchFamily="18" charset="0"/>
                <a:cs typeface="Times New Roman" panose="02020603050405020304" pitchFamily="18" charset="0"/>
              </a:rPr>
              <a:t>từ cọc B sang cọc C.</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
        <p:nvSpPr>
          <p:cNvPr id="28" name="Flowchart: Magnetic Disk 27"/>
          <p:cNvSpPr/>
          <p:nvPr/>
        </p:nvSpPr>
        <p:spPr>
          <a:xfrm>
            <a:off x="4937218" y="5928607"/>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746818" y="1269243"/>
            <a:ext cx="7388448" cy="2735944"/>
            <a:chOff x="4746818" y="1269243"/>
            <a:chExt cx="7388448" cy="2735944"/>
          </a:xfrm>
        </p:grpSpPr>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3342"/>
            <a:stretch/>
          </p:blipFill>
          <p:spPr>
            <a:xfrm>
              <a:off x="4746818" y="1269243"/>
              <a:ext cx="7388448" cy="2735944"/>
            </a:xfrm>
            <a:prstGeom prst="rect">
              <a:avLst/>
            </a:prstGeom>
            <a:ln>
              <a:solidFill>
                <a:srgbClr val="FFC000"/>
              </a:solidFill>
            </a:ln>
          </p:spPr>
        </p:pic>
        <p:sp>
          <p:nvSpPr>
            <p:cNvPr id="9" name="Flowchart: Magnetic Disk 8"/>
            <p:cNvSpPr/>
            <p:nvPr/>
          </p:nvSpPr>
          <p:spPr>
            <a:xfrm>
              <a:off x="4937218" y="3130484"/>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Magnetic Disk 29"/>
            <p:cNvSpPr/>
            <p:nvPr/>
          </p:nvSpPr>
          <p:spPr>
            <a:xfrm>
              <a:off x="5210173" y="2769101"/>
              <a:ext cx="1286161" cy="401264"/>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5036024" y="4378552"/>
            <a:ext cx="1651379" cy="1618296"/>
            <a:chOff x="5036024" y="4378552"/>
            <a:chExt cx="1651379" cy="1618296"/>
          </a:xfrm>
        </p:grpSpPr>
        <p:sp>
          <p:nvSpPr>
            <p:cNvPr id="29" name="Flowchart: Magnetic Disk 28"/>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5268040" y="490192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7656011" y="4673534"/>
            <a:ext cx="1651379" cy="1618296"/>
            <a:chOff x="5036024" y="4378552"/>
            <a:chExt cx="1651379" cy="1618296"/>
          </a:xfrm>
        </p:grpSpPr>
        <p:sp>
          <p:nvSpPr>
            <p:cNvPr id="33" name="Flowchart: Magnetic Disk 32"/>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Magnetic Disk 33"/>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5268040" y="490192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Flowchart: Magnetic Disk 37"/>
          <p:cNvSpPr/>
          <p:nvPr/>
        </p:nvSpPr>
        <p:spPr>
          <a:xfrm>
            <a:off x="10139519" y="5920390"/>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10248703" y="4367879"/>
            <a:ext cx="1651379" cy="1618296"/>
            <a:chOff x="5036024" y="4378552"/>
            <a:chExt cx="1651379" cy="1618296"/>
          </a:xfrm>
        </p:grpSpPr>
        <p:sp>
          <p:nvSpPr>
            <p:cNvPr id="46" name="Flowchart: Magnetic Disk 45"/>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Magnetic Disk 46"/>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Magnetic Disk 47"/>
            <p:cNvSpPr/>
            <p:nvPr/>
          </p:nvSpPr>
          <p:spPr>
            <a:xfrm>
              <a:off x="5268040" y="490192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Magnetic Disk 48"/>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Magnetic Disk 49"/>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540218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p:cTn id="70" dur="500" fill="hold"/>
                                        <p:tgtEl>
                                          <p:spTgt spid="38"/>
                                        </p:tgtEl>
                                        <p:attrNameLst>
                                          <p:attrName>ppt_w</p:attrName>
                                        </p:attrNameLst>
                                      </p:cBhvr>
                                      <p:tavLst>
                                        <p:tav tm="0">
                                          <p:val>
                                            <p:fltVal val="0"/>
                                          </p:val>
                                        </p:tav>
                                        <p:tav tm="100000">
                                          <p:val>
                                            <p:strVal val="#ppt_w"/>
                                          </p:val>
                                        </p:tav>
                                      </p:tavLst>
                                    </p:anim>
                                    <p:anim calcmode="lin" valueType="num">
                                      <p:cBhvr>
                                        <p:cTn id="71" dur="500" fill="hold"/>
                                        <p:tgtEl>
                                          <p:spTgt spid="38"/>
                                        </p:tgtEl>
                                        <p:attrNameLst>
                                          <p:attrName>ppt_h</p:attrName>
                                        </p:attrNameLst>
                                      </p:cBhvr>
                                      <p:tavLst>
                                        <p:tav tm="0">
                                          <p:val>
                                            <p:fltVal val="0"/>
                                          </p:val>
                                        </p:tav>
                                        <p:tav tm="100000">
                                          <p:val>
                                            <p:strVal val="#ppt_h"/>
                                          </p:val>
                                        </p:tav>
                                      </p:tavLst>
                                    </p:anim>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 calcmode="lin" valueType="num">
                                      <p:cBhvr additive="base">
                                        <p:cTn id="77" dur="500" fill="hold"/>
                                        <p:tgtEl>
                                          <p:spTgt spid="24"/>
                                        </p:tgtEl>
                                        <p:attrNameLst>
                                          <p:attrName>ppt_x</p:attrName>
                                        </p:attrNameLst>
                                      </p:cBhvr>
                                      <p:tavLst>
                                        <p:tav tm="0">
                                          <p:val>
                                            <p:strVal val="#ppt_x"/>
                                          </p:val>
                                        </p:tav>
                                        <p:tav tm="100000">
                                          <p:val>
                                            <p:strVal val="#ppt_x"/>
                                          </p:val>
                                        </p:tav>
                                      </p:tavLst>
                                    </p:anim>
                                    <p:anim calcmode="lin" valueType="num">
                                      <p:cBhvr additive="base">
                                        <p:cTn id="7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nodeType="clickEffect">
                                  <p:stCondLst>
                                    <p:cond delay="0"/>
                                  </p:stCondLst>
                                  <p:childTnLst>
                                    <p:set>
                                      <p:cBhvr>
                                        <p:cTn id="82" dur="1" fill="hold">
                                          <p:stCondLst>
                                            <p:cond delay="0"/>
                                          </p:stCondLst>
                                        </p:cTn>
                                        <p:tgtEl>
                                          <p:spTgt spid="2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 calcmode="lin" valueType="num">
                                      <p:cBhvr>
                                        <p:cTn id="87" dur="500" fill="hold"/>
                                        <p:tgtEl>
                                          <p:spTgt spid="45"/>
                                        </p:tgtEl>
                                        <p:attrNameLst>
                                          <p:attrName>ppt_w</p:attrName>
                                        </p:attrNameLst>
                                      </p:cBhvr>
                                      <p:tavLst>
                                        <p:tav tm="0">
                                          <p:val>
                                            <p:fltVal val="0"/>
                                          </p:val>
                                        </p:tav>
                                        <p:tav tm="100000">
                                          <p:val>
                                            <p:strVal val="#ppt_w"/>
                                          </p:val>
                                        </p:tav>
                                      </p:tavLst>
                                    </p:anim>
                                    <p:anim calcmode="lin" valueType="num">
                                      <p:cBhvr>
                                        <p:cTn id="88" dur="500" fill="hold"/>
                                        <p:tgtEl>
                                          <p:spTgt spid="45"/>
                                        </p:tgtEl>
                                        <p:attrNameLst>
                                          <p:attrName>ppt_h</p:attrName>
                                        </p:attrNameLst>
                                      </p:cBhvr>
                                      <p:tavLst>
                                        <p:tav tm="0">
                                          <p:val>
                                            <p:fltVal val="0"/>
                                          </p:val>
                                        </p:tav>
                                        <p:tav tm="100000">
                                          <p:val>
                                            <p:strVal val="#ppt_h"/>
                                          </p:val>
                                        </p:tav>
                                      </p:tavLst>
                                    </p:anim>
                                    <p:animEffect transition="in" filter="fade">
                                      <p:cBhvr>
                                        <p:cTn id="8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P spid="23" grpId="0" animBg="1"/>
      <p:bldP spid="24" grpId="0" animBg="1"/>
      <p:bldP spid="25" grpId="0"/>
      <p:bldP spid="28" grpId="0" animBg="1"/>
      <p:bldP spid="28" grpId="1"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pic>
        <p:nvPicPr>
          <p:cNvPr id="19" name="Picture 18" descr="Screen Clipping"/>
          <p:cNvPicPr>
            <a:picLocks noChangeAspect="1"/>
          </p:cNvPicPr>
          <p:nvPr/>
        </p:nvPicPr>
        <p:blipFill rotWithShape="1">
          <a:blip r:embed="rId2">
            <a:extLst>
              <a:ext uri="{28A0092B-C50C-407E-A947-70E740481C1C}">
                <a14:useLocalDpi xmlns:a14="http://schemas.microsoft.com/office/drawing/2010/main" val="0"/>
              </a:ext>
            </a:extLst>
          </a:blip>
          <a:srcRect t="3772"/>
          <a:stretch/>
        </p:blipFill>
        <p:spPr>
          <a:xfrm>
            <a:off x="4746533" y="4080680"/>
            <a:ext cx="7388448" cy="2723768"/>
          </a:xfrm>
          <a:prstGeom prst="rect">
            <a:avLst/>
          </a:prstGeom>
          <a:ln>
            <a:solidFill>
              <a:srgbClr val="FF0000"/>
            </a:solidFill>
          </a:ln>
        </p:spPr>
      </p:pic>
      <p:sp>
        <p:nvSpPr>
          <p:cNvPr id="22" name="Rectangle 21"/>
          <p:cNvSpPr/>
          <p:nvPr/>
        </p:nvSpPr>
        <p:spPr>
          <a:xfrm>
            <a:off x="198595" y="3790032"/>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Chuyển (n-2) đĩa ở trên từ cọc A sang cọc C.</a:t>
            </a:r>
          </a:p>
        </p:txBody>
      </p:sp>
      <p:sp>
        <p:nvSpPr>
          <p:cNvPr id="23" name="Rectangle 22"/>
          <p:cNvSpPr/>
          <p:nvPr/>
        </p:nvSpPr>
        <p:spPr>
          <a:xfrm>
            <a:off x="198595" y="4777597"/>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Chuyển đĩa n-1 từ cọc A sang cọc B.</a:t>
            </a:r>
          </a:p>
        </p:txBody>
      </p:sp>
      <p:sp>
        <p:nvSpPr>
          <p:cNvPr id="24" name="Rectangle 23"/>
          <p:cNvSpPr/>
          <p:nvPr/>
        </p:nvSpPr>
        <p:spPr>
          <a:xfrm>
            <a:off x="198595" y="5754875"/>
            <a:ext cx="4509880" cy="9772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Chuyển (n-2) đĩa</a:t>
            </a:r>
            <a:r>
              <a:rPr lang="en-US" sz="2900"/>
              <a:t> </a:t>
            </a:r>
            <a:r>
              <a:rPr lang="en-US" sz="2900">
                <a:solidFill>
                  <a:srgbClr val="0070C0"/>
                </a:solidFill>
                <a:latin typeface="Times New Roman" panose="02020603050405020304" pitchFamily="18" charset="0"/>
                <a:cs typeface="Times New Roman" panose="02020603050405020304" pitchFamily="18" charset="0"/>
              </a:rPr>
              <a:t>từ cọc C sang cọc B.</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
        <p:nvSpPr>
          <p:cNvPr id="28" name="Flowchart: Magnetic Disk 27"/>
          <p:cNvSpPr/>
          <p:nvPr/>
        </p:nvSpPr>
        <p:spPr>
          <a:xfrm>
            <a:off x="4937218" y="5928607"/>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Magnetic Disk 32"/>
          <p:cNvSpPr/>
          <p:nvPr/>
        </p:nvSpPr>
        <p:spPr>
          <a:xfrm>
            <a:off x="5041212" y="5559065"/>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5136749" y="4382978"/>
            <a:ext cx="1460310" cy="1252183"/>
            <a:chOff x="5136749" y="4355682"/>
            <a:chExt cx="1460310" cy="1252183"/>
          </a:xfrm>
        </p:grpSpPr>
        <p:sp>
          <p:nvSpPr>
            <p:cNvPr id="34" name="Flowchart: Magnetic Disk 33"/>
            <p:cNvSpPr/>
            <p:nvPr/>
          </p:nvSpPr>
          <p:spPr>
            <a:xfrm>
              <a:off x="5136749" y="517692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Magnetic Disk 34"/>
            <p:cNvSpPr/>
            <p:nvPr/>
          </p:nvSpPr>
          <p:spPr>
            <a:xfrm>
              <a:off x="5273228" y="487905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Magnetic Disk 35"/>
            <p:cNvSpPr/>
            <p:nvPr/>
          </p:nvSpPr>
          <p:spPr>
            <a:xfrm>
              <a:off x="5437004" y="456353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Magnetic Disk 36"/>
            <p:cNvSpPr/>
            <p:nvPr/>
          </p:nvSpPr>
          <p:spPr>
            <a:xfrm>
              <a:off x="5573484" y="435568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98603" y="31713"/>
            <a:ext cx="11936378" cy="12077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Như vậy, bài toán “Tháp Hà Nội” tổng quát với n đĩa đã được dẫn đến bài toán tương tự với kích thước nhỏ hơn. </a:t>
            </a:r>
          </a:p>
        </p:txBody>
      </p:sp>
      <p:sp>
        <p:nvSpPr>
          <p:cNvPr id="53" name="Rectangle 52"/>
          <p:cNvSpPr/>
          <p:nvPr/>
        </p:nvSpPr>
        <p:spPr>
          <a:xfrm>
            <a:off x="168424" y="1218082"/>
            <a:ext cx="4509880" cy="2656903"/>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Chẳng hạn từ chỗ chuyển n đĩa từ cọc A sang cọc C nay là chuyển (n-1) đĩa từ cọc A sang cọc B. Và ở mức này thì giải thuật lại là:</a:t>
            </a:r>
          </a:p>
        </p:txBody>
      </p:sp>
      <p:pic>
        <p:nvPicPr>
          <p:cNvPr id="39" name="Picture 38" descr="Screen Clipping"/>
          <p:cNvPicPr>
            <a:picLocks noChangeAspect="1"/>
          </p:cNvPicPr>
          <p:nvPr/>
        </p:nvPicPr>
        <p:blipFill rotWithShape="1">
          <a:blip r:embed="rId2">
            <a:extLst>
              <a:ext uri="{28A0092B-C50C-407E-A947-70E740481C1C}">
                <a14:useLocalDpi xmlns:a14="http://schemas.microsoft.com/office/drawing/2010/main" val="0"/>
              </a:ext>
            </a:extLst>
          </a:blip>
          <a:srcRect t="3772"/>
          <a:stretch/>
        </p:blipFill>
        <p:spPr>
          <a:xfrm>
            <a:off x="4746533" y="1249778"/>
            <a:ext cx="7388448" cy="2723768"/>
          </a:xfrm>
          <a:prstGeom prst="rect">
            <a:avLst/>
          </a:prstGeom>
          <a:ln>
            <a:solidFill>
              <a:srgbClr val="FF0000"/>
            </a:solidFill>
          </a:ln>
        </p:spPr>
      </p:pic>
      <p:sp>
        <p:nvSpPr>
          <p:cNvPr id="40" name="Flowchart: Magnetic Disk 39"/>
          <p:cNvSpPr/>
          <p:nvPr/>
        </p:nvSpPr>
        <p:spPr>
          <a:xfrm>
            <a:off x="4937218" y="3097705"/>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5041212" y="1552069"/>
            <a:ext cx="1651379" cy="1618296"/>
            <a:chOff x="5036024" y="4378552"/>
            <a:chExt cx="1651379" cy="1618296"/>
          </a:xfrm>
        </p:grpSpPr>
        <p:sp>
          <p:nvSpPr>
            <p:cNvPr id="42" name="Flowchart: Magnetic Disk 41"/>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268040" y="4888279"/>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7662840" y="1829707"/>
            <a:ext cx="1651379" cy="1618296"/>
            <a:chOff x="5036024" y="4378552"/>
            <a:chExt cx="1651379" cy="1618296"/>
          </a:xfrm>
        </p:grpSpPr>
        <p:sp>
          <p:nvSpPr>
            <p:cNvPr id="55" name="Flowchart: Magnetic Disk 54"/>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5268040" y="490192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Magnetic Disk 57"/>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Magnetic Disk 58"/>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0" name="Straight Connector 59"/>
          <p:cNvCxnSpPr/>
          <p:nvPr/>
        </p:nvCxnSpPr>
        <p:spPr>
          <a:xfrm>
            <a:off x="254150" y="2294717"/>
            <a:ext cx="1826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33577" y="2725858"/>
            <a:ext cx="41459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2" name="Group 61"/>
          <p:cNvGrpSpPr/>
          <p:nvPr/>
        </p:nvGrpSpPr>
        <p:grpSpPr>
          <a:xfrm>
            <a:off x="10336546" y="5032275"/>
            <a:ext cx="1460310" cy="1252183"/>
            <a:chOff x="5136749" y="4355682"/>
            <a:chExt cx="1460310" cy="1252183"/>
          </a:xfrm>
        </p:grpSpPr>
        <p:sp>
          <p:nvSpPr>
            <p:cNvPr id="63" name="Flowchart: Magnetic Disk 62"/>
            <p:cNvSpPr/>
            <p:nvPr/>
          </p:nvSpPr>
          <p:spPr>
            <a:xfrm>
              <a:off x="5136749" y="517692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Magnetic Disk 63"/>
            <p:cNvSpPr/>
            <p:nvPr/>
          </p:nvSpPr>
          <p:spPr>
            <a:xfrm>
              <a:off x="5273228" y="487905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Magnetic Disk 64"/>
            <p:cNvSpPr/>
            <p:nvPr/>
          </p:nvSpPr>
          <p:spPr>
            <a:xfrm>
              <a:off x="5437004" y="456353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Magnetic Disk 65"/>
            <p:cNvSpPr/>
            <p:nvPr/>
          </p:nvSpPr>
          <p:spPr>
            <a:xfrm>
              <a:off x="5573484" y="435568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Flowchart: Magnetic Disk 66"/>
          <p:cNvSpPr/>
          <p:nvPr/>
        </p:nvSpPr>
        <p:spPr>
          <a:xfrm>
            <a:off x="7650527" y="585589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758377" y="4682519"/>
            <a:ext cx="1460310" cy="1252183"/>
            <a:chOff x="5136749" y="4355682"/>
            <a:chExt cx="1460310" cy="1252183"/>
          </a:xfrm>
        </p:grpSpPr>
        <p:sp>
          <p:nvSpPr>
            <p:cNvPr id="69" name="Flowchart: Magnetic Disk 68"/>
            <p:cNvSpPr/>
            <p:nvPr/>
          </p:nvSpPr>
          <p:spPr>
            <a:xfrm>
              <a:off x="5136749" y="517692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Magnetic Disk 69"/>
            <p:cNvSpPr/>
            <p:nvPr/>
          </p:nvSpPr>
          <p:spPr>
            <a:xfrm>
              <a:off x="5273228" y="4879057"/>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Magnetic Disk 70"/>
            <p:cNvSpPr/>
            <p:nvPr/>
          </p:nvSpPr>
          <p:spPr>
            <a:xfrm>
              <a:off x="5437004" y="456353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Magnetic Disk 71"/>
            <p:cNvSpPr/>
            <p:nvPr/>
          </p:nvSpPr>
          <p:spPr>
            <a:xfrm>
              <a:off x="5573484" y="435568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21346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fill="hold"/>
                                        <p:tgtEl>
                                          <p:spTgt spid="53"/>
                                        </p:tgtEl>
                                        <p:attrNameLst>
                                          <p:attrName>ppt_x</p:attrName>
                                        </p:attrNameLst>
                                      </p:cBhvr>
                                      <p:tavLst>
                                        <p:tav tm="0">
                                          <p:val>
                                            <p:strVal val="#ppt_x"/>
                                          </p:val>
                                        </p:tav>
                                        <p:tav tm="100000">
                                          <p:val>
                                            <p:strVal val="#ppt_x"/>
                                          </p:val>
                                        </p:tav>
                                      </p:tavLst>
                                    </p:anim>
                                    <p:anim calcmode="lin" valueType="num">
                                      <p:cBhvr additive="base">
                                        <p:cTn id="3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ppt_x"/>
                                          </p:val>
                                        </p:tav>
                                        <p:tav tm="100000">
                                          <p:val>
                                            <p:strVal val="#ppt_x"/>
                                          </p:val>
                                        </p:tav>
                                      </p:tavLst>
                                    </p:anim>
                                    <p:anim calcmode="lin" valueType="num">
                                      <p:cBhvr additive="base">
                                        <p:cTn id="4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4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anim calcmode="lin" valueType="num">
                                      <p:cBhvr>
                                        <p:cTn id="59" dur="500" fill="hold"/>
                                        <p:tgtEl>
                                          <p:spTgt spid="54"/>
                                        </p:tgtEl>
                                        <p:attrNameLst>
                                          <p:attrName>ppt_w</p:attrName>
                                        </p:attrNameLst>
                                      </p:cBhvr>
                                      <p:tavLst>
                                        <p:tav tm="0">
                                          <p:val>
                                            <p:fltVal val="0"/>
                                          </p:val>
                                        </p:tav>
                                        <p:tav tm="100000">
                                          <p:val>
                                            <p:strVal val="#ppt_w"/>
                                          </p:val>
                                        </p:tav>
                                      </p:tavLst>
                                    </p:anim>
                                    <p:anim calcmode="lin" valueType="num">
                                      <p:cBhvr>
                                        <p:cTn id="60" dur="500" fill="hold"/>
                                        <p:tgtEl>
                                          <p:spTgt spid="54"/>
                                        </p:tgtEl>
                                        <p:attrNameLst>
                                          <p:attrName>ppt_h</p:attrName>
                                        </p:attrNameLst>
                                      </p:cBhvr>
                                      <p:tavLst>
                                        <p:tav tm="0">
                                          <p:val>
                                            <p:fltVal val="0"/>
                                          </p:val>
                                        </p:tav>
                                        <p:tav tm="100000">
                                          <p:val>
                                            <p:strVal val="#ppt_h"/>
                                          </p:val>
                                        </p:tav>
                                      </p:tavLst>
                                    </p:anim>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9"/>
                                        </p:tgtEl>
                                        <p:attrNameLst>
                                          <p:attrName>style.visibility</p:attrName>
                                        </p:attrNameLst>
                                      </p:cBhvr>
                                      <p:to>
                                        <p:strVal val="visible"/>
                                      </p:to>
                                    </p:set>
                                    <p:anim calcmode="lin" valueType="num">
                                      <p:cBhvr additive="base">
                                        <p:cTn id="66" dur="500" fill="hold"/>
                                        <p:tgtEl>
                                          <p:spTgt spid="19"/>
                                        </p:tgtEl>
                                        <p:attrNameLst>
                                          <p:attrName>ppt_x</p:attrName>
                                        </p:attrNameLst>
                                      </p:cBhvr>
                                      <p:tavLst>
                                        <p:tav tm="0">
                                          <p:val>
                                            <p:strVal val="#ppt_x"/>
                                          </p:val>
                                        </p:tav>
                                        <p:tav tm="100000">
                                          <p:val>
                                            <p:strVal val="#ppt_x"/>
                                          </p:val>
                                        </p:tav>
                                      </p:tavLst>
                                    </p:anim>
                                    <p:anim calcmode="lin" valueType="num">
                                      <p:cBhvr additive="base">
                                        <p:cTn id="67"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500" fill="hold"/>
                                        <p:tgtEl>
                                          <p:spTgt spid="33"/>
                                        </p:tgtEl>
                                        <p:attrNameLst>
                                          <p:attrName>ppt_x</p:attrName>
                                        </p:attrNameLst>
                                      </p:cBhvr>
                                      <p:tavLst>
                                        <p:tav tm="0">
                                          <p:val>
                                            <p:strVal val="#ppt_x"/>
                                          </p:val>
                                        </p:tav>
                                        <p:tav tm="100000">
                                          <p:val>
                                            <p:strVal val="#ppt_x"/>
                                          </p:val>
                                        </p:tav>
                                      </p:tavLst>
                                    </p:anim>
                                    <p:anim calcmode="lin" valueType="num">
                                      <p:cBhvr additive="base">
                                        <p:cTn id="7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additive="base">
                                        <p:cTn id="84" dur="500" fill="hold"/>
                                        <p:tgtEl>
                                          <p:spTgt spid="12"/>
                                        </p:tgtEl>
                                        <p:attrNameLst>
                                          <p:attrName>ppt_x</p:attrName>
                                        </p:attrNameLst>
                                      </p:cBhvr>
                                      <p:tavLst>
                                        <p:tav tm="0">
                                          <p:val>
                                            <p:strVal val="#ppt_x"/>
                                          </p:val>
                                        </p:tav>
                                        <p:tav tm="100000">
                                          <p:val>
                                            <p:strVal val="#ppt_x"/>
                                          </p:val>
                                        </p:tav>
                                      </p:tavLst>
                                    </p:anim>
                                    <p:anim calcmode="lin" valueType="num">
                                      <p:cBhvr additive="base">
                                        <p:cTn id="8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12"/>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nodeType="clickEffect">
                                  <p:stCondLst>
                                    <p:cond delay="0"/>
                                  </p:stCondLst>
                                  <p:childTnLst>
                                    <p:set>
                                      <p:cBhvr>
                                        <p:cTn id="99" dur="1" fill="hold">
                                          <p:stCondLst>
                                            <p:cond delay="0"/>
                                          </p:stCondLst>
                                        </p:cTn>
                                        <p:tgtEl>
                                          <p:spTgt spid="62"/>
                                        </p:tgtEl>
                                        <p:attrNameLst>
                                          <p:attrName>style.visibility</p:attrName>
                                        </p:attrNameLst>
                                      </p:cBhvr>
                                      <p:to>
                                        <p:strVal val="visible"/>
                                      </p:to>
                                    </p:set>
                                    <p:anim calcmode="lin" valueType="num">
                                      <p:cBhvr>
                                        <p:cTn id="100" dur="500" fill="hold"/>
                                        <p:tgtEl>
                                          <p:spTgt spid="62"/>
                                        </p:tgtEl>
                                        <p:attrNameLst>
                                          <p:attrName>ppt_w</p:attrName>
                                        </p:attrNameLst>
                                      </p:cBhvr>
                                      <p:tavLst>
                                        <p:tav tm="0">
                                          <p:val>
                                            <p:fltVal val="0"/>
                                          </p:val>
                                        </p:tav>
                                        <p:tav tm="100000">
                                          <p:val>
                                            <p:strVal val="#ppt_w"/>
                                          </p:val>
                                        </p:tav>
                                      </p:tavLst>
                                    </p:anim>
                                    <p:anim calcmode="lin" valueType="num">
                                      <p:cBhvr>
                                        <p:cTn id="101" dur="500" fill="hold"/>
                                        <p:tgtEl>
                                          <p:spTgt spid="62"/>
                                        </p:tgtEl>
                                        <p:attrNameLst>
                                          <p:attrName>ppt_h</p:attrName>
                                        </p:attrNameLst>
                                      </p:cBhvr>
                                      <p:tavLst>
                                        <p:tav tm="0">
                                          <p:val>
                                            <p:fltVal val="0"/>
                                          </p:val>
                                        </p:tav>
                                        <p:tav tm="100000">
                                          <p:val>
                                            <p:strVal val="#ppt_h"/>
                                          </p:val>
                                        </p:tav>
                                      </p:tavLst>
                                    </p:anim>
                                    <p:animEffect transition="in" filter="fade">
                                      <p:cBhvr>
                                        <p:cTn id="102" dur="500"/>
                                        <p:tgtEl>
                                          <p:spTgt spid="62"/>
                                        </p:tgtEl>
                                      </p:cBhvr>
                                    </p:animEffec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anim calcmode="lin" valueType="num">
                                      <p:cBhvr additive="base">
                                        <p:cTn id="107" dur="500" fill="hold"/>
                                        <p:tgtEl>
                                          <p:spTgt spid="23"/>
                                        </p:tgtEl>
                                        <p:attrNameLst>
                                          <p:attrName>ppt_x</p:attrName>
                                        </p:attrNameLst>
                                      </p:cBhvr>
                                      <p:tavLst>
                                        <p:tav tm="0">
                                          <p:val>
                                            <p:strVal val="#ppt_x"/>
                                          </p:val>
                                        </p:tav>
                                        <p:tav tm="100000">
                                          <p:val>
                                            <p:strVal val="#ppt_x"/>
                                          </p:val>
                                        </p:tav>
                                      </p:tavLst>
                                    </p:anim>
                                    <p:anim calcmode="lin" valueType="num">
                                      <p:cBhvr additive="base">
                                        <p:cTn id="10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grpId="0" nodeType="clickEffect">
                                  <p:stCondLst>
                                    <p:cond delay="0"/>
                                  </p:stCondLst>
                                  <p:childTnLst>
                                    <p:set>
                                      <p:cBhvr>
                                        <p:cTn id="116" dur="1" fill="hold">
                                          <p:stCondLst>
                                            <p:cond delay="0"/>
                                          </p:stCondLst>
                                        </p:cTn>
                                        <p:tgtEl>
                                          <p:spTgt spid="67"/>
                                        </p:tgtEl>
                                        <p:attrNameLst>
                                          <p:attrName>style.visibility</p:attrName>
                                        </p:attrNameLst>
                                      </p:cBhvr>
                                      <p:to>
                                        <p:strVal val="visible"/>
                                      </p:to>
                                    </p:set>
                                    <p:anim calcmode="lin" valueType="num">
                                      <p:cBhvr>
                                        <p:cTn id="117" dur="500" fill="hold"/>
                                        <p:tgtEl>
                                          <p:spTgt spid="67"/>
                                        </p:tgtEl>
                                        <p:attrNameLst>
                                          <p:attrName>ppt_w</p:attrName>
                                        </p:attrNameLst>
                                      </p:cBhvr>
                                      <p:tavLst>
                                        <p:tav tm="0">
                                          <p:val>
                                            <p:fltVal val="0"/>
                                          </p:val>
                                        </p:tav>
                                        <p:tav tm="100000">
                                          <p:val>
                                            <p:strVal val="#ppt_w"/>
                                          </p:val>
                                        </p:tav>
                                      </p:tavLst>
                                    </p:anim>
                                    <p:anim calcmode="lin" valueType="num">
                                      <p:cBhvr>
                                        <p:cTn id="118" dur="500" fill="hold"/>
                                        <p:tgtEl>
                                          <p:spTgt spid="67"/>
                                        </p:tgtEl>
                                        <p:attrNameLst>
                                          <p:attrName>ppt_h</p:attrName>
                                        </p:attrNameLst>
                                      </p:cBhvr>
                                      <p:tavLst>
                                        <p:tav tm="0">
                                          <p:val>
                                            <p:fltVal val="0"/>
                                          </p:val>
                                        </p:tav>
                                        <p:tav tm="100000">
                                          <p:val>
                                            <p:strVal val="#ppt_h"/>
                                          </p:val>
                                        </p:tav>
                                      </p:tavLst>
                                    </p:anim>
                                    <p:animEffect transition="in" filter="fade">
                                      <p:cBhvr>
                                        <p:cTn id="119" dur="500"/>
                                        <p:tgtEl>
                                          <p:spTgt spid="67"/>
                                        </p:tgtEl>
                                      </p:cBhvr>
                                    </p:animEffect>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24"/>
                                        </p:tgtEl>
                                        <p:attrNameLst>
                                          <p:attrName>style.visibility</p:attrName>
                                        </p:attrNameLst>
                                      </p:cBhvr>
                                      <p:to>
                                        <p:strVal val="visible"/>
                                      </p:to>
                                    </p:set>
                                    <p:anim calcmode="lin" valueType="num">
                                      <p:cBhvr additive="base">
                                        <p:cTn id="124" dur="500" fill="hold"/>
                                        <p:tgtEl>
                                          <p:spTgt spid="24"/>
                                        </p:tgtEl>
                                        <p:attrNameLst>
                                          <p:attrName>ppt_x</p:attrName>
                                        </p:attrNameLst>
                                      </p:cBhvr>
                                      <p:tavLst>
                                        <p:tav tm="0">
                                          <p:val>
                                            <p:strVal val="#ppt_x"/>
                                          </p:val>
                                        </p:tav>
                                        <p:tav tm="100000">
                                          <p:val>
                                            <p:strVal val="#ppt_x"/>
                                          </p:val>
                                        </p:tav>
                                      </p:tavLst>
                                    </p:anim>
                                    <p:anim calcmode="lin" valueType="num">
                                      <p:cBhvr additive="base">
                                        <p:cTn id="1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nodeType="clickEffect">
                                  <p:stCondLst>
                                    <p:cond delay="0"/>
                                  </p:stCondLst>
                                  <p:childTnLst>
                                    <p:set>
                                      <p:cBhvr>
                                        <p:cTn id="129" dur="1" fill="hold">
                                          <p:stCondLst>
                                            <p:cond delay="0"/>
                                          </p:stCondLst>
                                        </p:cTn>
                                        <p:tgtEl>
                                          <p:spTgt spid="62"/>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53" presetClass="entr" presetSubtype="16" fill="hold" nodeType="clickEffect">
                                  <p:stCondLst>
                                    <p:cond delay="0"/>
                                  </p:stCondLst>
                                  <p:childTnLst>
                                    <p:set>
                                      <p:cBhvr>
                                        <p:cTn id="133" dur="1" fill="hold">
                                          <p:stCondLst>
                                            <p:cond delay="0"/>
                                          </p:stCondLst>
                                        </p:cTn>
                                        <p:tgtEl>
                                          <p:spTgt spid="68"/>
                                        </p:tgtEl>
                                        <p:attrNameLst>
                                          <p:attrName>style.visibility</p:attrName>
                                        </p:attrNameLst>
                                      </p:cBhvr>
                                      <p:to>
                                        <p:strVal val="visible"/>
                                      </p:to>
                                    </p:set>
                                    <p:anim calcmode="lin" valueType="num">
                                      <p:cBhvr>
                                        <p:cTn id="134" dur="500" fill="hold"/>
                                        <p:tgtEl>
                                          <p:spTgt spid="68"/>
                                        </p:tgtEl>
                                        <p:attrNameLst>
                                          <p:attrName>ppt_w</p:attrName>
                                        </p:attrNameLst>
                                      </p:cBhvr>
                                      <p:tavLst>
                                        <p:tav tm="0">
                                          <p:val>
                                            <p:fltVal val="0"/>
                                          </p:val>
                                        </p:tav>
                                        <p:tav tm="100000">
                                          <p:val>
                                            <p:strVal val="#ppt_w"/>
                                          </p:val>
                                        </p:tav>
                                      </p:tavLst>
                                    </p:anim>
                                    <p:anim calcmode="lin" valueType="num">
                                      <p:cBhvr>
                                        <p:cTn id="135" dur="500" fill="hold"/>
                                        <p:tgtEl>
                                          <p:spTgt spid="68"/>
                                        </p:tgtEl>
                                        <p:attrNameLst>
                                          <p:attrName>ppt_h</p:attrName>
                                        </p:attrNameLst>
                                      </p:cBhvr>
                                      <p:tavLst>
                                        <p:tav tm="0">
                                          <p:val>
                                            <p:fltVal val="0"/>
                                          </p:val>
                                        </p:tav>
                                        <p:tav tm="100000">
                                          <p:val>
                                            <p:strVal val="#ppt_h"/>
                                          </p:val>
                                        </p:tav>
                                      </p:tavLst>
                                    </p:anim>
                                    <p:animEffect transition="in" filter="fade">
                                      <p:cBhvr>
                                        <p:cTn id="13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p:bldP spid="28" grpId="0" animBg="1"/>
      <p:bldP spid="33" grpId="0" animBg="1"/>
      <p:bldP spid="33" grpId="1" animBg="1"/>
      <p:bldP spid="8" grpId="0" animBg="1"/>
      <p:bldP spid="53" grpId="0" animBg="1"/>
      <p:bldP spid="40" grpId="0" animBg="1"/>
      <p:bldP spid="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
        <p:nvSpPr>
          <p:cNvPr id="8" name="Rectangle 7"/>
          <p:cNvSpPr/>
          <p:nvPr/>
        </p:nvSpPr>
        <p:spPr>
          <a:xfrm>
            <a:off x="198603" y="18065"/>
            <a:ext cx="11936378" cy="93005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Và cứ như thế cho tới khi trường hợp suy biến xảy ra, đó là trường hợp ứng với bài toán chỉ chuyển 1 đĩa. </a:t>
            </a:r>
          </a:p>
        </p:txBody>
      </p:sp>
      <p:sp>
        <p:nvSpPr>
          <p:cNvPr id="45" name="Rectangle 44"/>
          <p:cNvSpPr/>
          <p:nvPr/>
        </p:nvSpPr>
        <p:spPr>
          <a:xfrm>
            <a:off x="198603" y="924345"/>
            <a:ext cx="11936378" cy="93005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Vậy thì các đặc điểm của đệ quy trong giải thuật đã được xác định và ta có thể viết giải thuật đệ quy của bài toán “Tháp Hà Nội” như sau: </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602" y="1873979"/>
            <a:ext cx="6074119" cy="4956364"/>
          </a:xfrm>
          <a:prstGeom prst="rect">
            <a:avLst/>
          </a:prstGeom>
        </p:spPr>
      </p:pic>
      <p:grpSp>
        <p:nvGrpSpPr>
          <p:cNvPr id="3" name="Group 2"/>
          <p:cNvGrpSpPr/>
          <p:nvPr/>
        </p:nvGrpSpPr>
        <p:grpSpPr>
          <a:xfrm>
            <a:off x="5977719" y="2007460"/>
            <a:ext cx="6168789" cy="2421095"/>
            <a:chOff x="4890226" y="1249778"/>
            <a:chExt cx="7191608" cy="2723768"/>
          </a:xfrm>
        </p:grpSpPr>
        <p:pic>
          <p:nvPicPr>
            <p:cNvPr id="39" name="Picture 38" descr="Screen Clipping"/>
            <p:cNvPicPr>
              <a:picLocks noChangeAspect="1"/>
            </p:cNvPicPr>
            <p:nvPr/>
          </p:nvPicPr>
          <p:blipFill rotWithShape="1">
            <a:blip r:embed="rId3">
              <a:extLst>
                <a:ext uri="{28A0092B-C50C-407E-A947-70E740481C1C}">
                  <a14:useLocalDpi xmlns:a14="http://schemas.microsoft.com/office/drawing/2010/main" val="0"/>
                </a:ext>
              </a:extLst>
            </a:blip>
            <a:srcRect l="1946" t="3772" r="719"/>
            <a:stretch/>
          </p:blipFill>
          <p:spPr>
            <a:xfrm>
              <a:off x="4890226" y="1249778"/>
              <a:ext cx="7191608" cy="2723768"/>
            </a:xfrm>
            <a:prstGeom prst="rect">
              <a:avLst/>
            </a:prstGeom>
            <a:ln>
              <a:solidFill>
                <a:srgbClr val="FF0000"/>
              </a:solidFill>
            </a:ln>
          </p:spPr>
        </p:pic>
        <p:sp>
          <p:nvSpPr>
            <p:cNvPr id="40" name="Flowchart: Magnetic Disk 39"/>
            <p:cNvSpPr/>
            <p:nvPr/>
          </p:nvSpPr>
          <p:spPr>
            <a:xfrm>
              <a:off x="4937218" y="3097705"/>
              <a:ext cx="1859368" cy="36611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p:cNvGrpSpPr/>
            <p:nvPr/>
          </p:nvGrpSpPr>
          <p:grpSpPr>
            <a:xfrm>
              <a:off x="5041212" y="1552069"/>
              <a:ext cx="1651379" cy="1618296"/>
              <a:chOff x="5036024" y="4378552"/>
              <a:chExt cx="1651379" cy="1618296"/>
            </a:xfrm>
          </p:grpSpPr>
          <p:sp>
            <p:nvSpPr>
              <p:cNvPr id="42" name="Flowchart: Magnetic Disk 41"/>
              <p:cNvSpPr/>
              <p:nvPr/>
            </p:nvSpPr>
            <p:spPr>
              <a:xfrm>
                <a:off x="5036024" y="5568287"/>
                <a:ext cx="1651379" cy="4285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Magnetic Disk 42"/>
              <p:cNvSpPr/>
              <p:nvPr/>
            </p:nvSpPr>
            <p:spPr>
              <a:xfrm>
                <a:off x="5131561" y="5199799"/>
                <a:ext cx="1460310" cy="430936"/>
              </a:xfrm>
              <a:prstGeom prst="flowChartMagneticDisk">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Magnetic Disk 43"/>
              <p:cNvSpPr/>
              <p:nvPr/>
            </p:nvSpPr>
            <p:spPr>
              <a:xfrm>
                <a:off x="5268040" y="4888279"/>
                <a:ext cx="1187349" cy="359128"/>
              </a:xfrm>
              <a:prstGeom prst="flowChartMagneticDisk">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Magnetic Disk 50"/>
              <p:cNvSpPr/>
              <p:nvPr/>
            </p:nvSpPr>
            <p:spPr>
              <a:xfrm>
                <a:off x="5431816" y="4586402"/>
                <a:ext cx="859805" cy="359128"/>
              </a:xfrm>
              <a:prstGeom prst="flowChartMagneticDisk">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5568296" y="4378552"/>
                <a:ext cx="573199" cy="253415"/>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7582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8" grpId="0" animBg="1"/>
      <p:bldP spid="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239151" y="2173267"/>
            <a:ext cx="11844997" cy="2308324"/>
          </a:xfrm>
          <a:prstGeom prst="rect">
            <a:avLst/>
          </a:prstGeom>
        </p:spPr>
        <p:txBody>
          <a:bodyPr wrap="square">
            <a:spAutoFit/>
          </a:bodyPr>
          <a:lstStyle/>
          <a:p>
            <a:pPr algn="ctr"/>
            <a:r>
              <a:rPr lang="en-US" sz="7200" b="1">
                <a:solidFill>
                  <a:srgbClr val="00B050"/>
                </a:solidFill>
                <a:latin typeface="Lucida Handwriting" panose="03010101010101010101" pitchFamily="66" charset="0"/>
                <a:ea typeface="Times New Roman" panose="02020603050405020304" pitchFamily="18" charset="0"/>
              </a:rPr>
              <a:t>MỘT SỐ HÌNH ẢNH THAM KHẢO</a:t>
            </a:r>
            <a:endParaRPr lang="en-US" sz="7200" b="1">
              <a:solidFill>
                <a:srgbClr val="00B050"/>
              </a:solidFill>
              <a:latin typeface="Lucida Handwriting" panose="03010101010101010101" pitchFamily="66" charset="0"/>
            </a:endParaRPr>
          </a:p>
        </p:txBody>
      </p:sp>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847" y="128026"/>
            <a:ext cx="4863153" cy="6884913"/>
          </a:xfrm>
          <a:prstGeom prst="rect">
            <a:avLst/>
          </a:prstGeom>
        </p:spPr>
      </p:pic>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424" y="169270"/>
            <a:ext cx="4308719" cy="6764540"/>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760" y="124623"/>
            <a:ext cx="7188031" cy="3944203"/>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06" y="143407"/>
            <a:ext cx="7309485" cy="6760648"/>
          </a:xfrm>
          <a:prstGeom prst="rect">
            <a:avLst/>
          </a:prstGeom>
        </p:spPr>
      </p:pic>
    </p:spTree>
    <p:extLst>
      <p:ext uri="{BB962C8B-B14F-4D97-AF65-F5344CB8AC3E}">
        <p14:creationId xmlns:p14="http://schemas.microsoft.com/office/powerpoint/2010/main" val="16695644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1000"/>
                                        <p:tgtEl>
                                          <p:spTgt spid="20"/>
                                        </p:tgtEl>
                                      </p:cBhvr>
                                    </p:animEffect>
                                    <p:anim calcmode="lin" valueType="num">
                                      <p:cBhvr>
                                        <p:cTn id="14" dur="1000" fill="hold"/>
                                        <p:tgtEl>
                                          <p:spTgt spid="20"/>
                                        </p:tgtEl>
                                        <p:attrNameLst>
                                          <p:attrName>ppt_x</p:attrName>
                                        </p:attrNameLst>
                                      </p:cBhvr>
                                      <p:tavLst>
                                        <p:tav tm="0">
                                          <p:val>
                                            <p:strVal val="#ppt_x"/>
                                          </p:val>
                                        </p:tav>
                                        <p:tav tm="100000">
                                          <p:val>
                                            <p:strVal val="#ppt_x"/>
                                          </p:val>
                                        </p:tav>
                                      </p:tavLst>
                                    </p:anim>
                                    <p:anim calcmode="lin" valueType="num">
                                      <p:cBhvr>
                                        <p:cTn id="1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4" name="Rectangle 3"/>
          <p:cNvSpPr/>
          <p:nvPr/>
        </p:nvSpPr>
        <p:spPr>
          <a:xfrm>
            <a:off x="216712" y="1256994"/>
            <a:ext cx="11936378" cy="1466752"/>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Như ta đã biết, bàn cờ quốc tế là một bảng hình vuông gồm có 8 hàng, 8 cột. Quân hậu là một quân cờ có thể ăn được bất kỳ quân nào nằm trên cùng một hàng, cùng một cột hay cùng một đường chéo.  </a:t>
            </a:r>
          </a:p>
        </p:txBody>
      </p:sp>
      <p:sp>
        <p:nvSpPr>
          <p:cNvPr id="5" name="Rectangle 4"/>
          <p:cNvSpPr/>
          <p:nvPr/>
        </p:nvSpPr>
        <p:spPr>
          <a:xfrm>
            <a:off x="216712" y="2696686"/>
            <a:ext cx="7753581" cy="222551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Bài toán đặt ra là: hãy xếp 8 quân hậu trên bàn cờ sao cho không có quân hậu nào có thể ăn được quân hậu nào. Điều đó có nghĩa là trên mỗi hàng, mỗi cột, mỗi đường chéo chỉ có thể có một quân hậu, như ví dụ sau:</a:t>
            </a:r>
          </a:p>
        </p:txBody>
      </p:sp>
      <p:sp>
        <p:nvSpPr>
          <p:cNvPr id="7" name="Rectangle 6"/>
          <p:cNvSpPr/>
          <p:nvPr/>
        </p:nvSpPr>
        <p:spPr>
          <a:xfrm>
            <a:off x="216712" y="4933161"/>
            <a:ext cx="7753581" cy="182248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vi-VN" sz="2800">
                <a:solidFill>
                  <a:srgbClr val="0070C0"/>
                </a:solidFill>
                <a:latin typeface="Times New Roman" panose="02020603050405020304" pitchFamily="18" charset="0"/>
                <a:cs typeface="Times New Roman" panose="02020603050405020304" pitchFamily="18" charset="0"/>
              </a:rPr>
              <a:t>Bài toán </a:t>
            </a:r>
            <a:r>
              <a:rPr lang="en-US" sz="2800">
                <a:solidFill>
                  <a:srgbClr val="0070C0"/>
                </a:solidFill>
                <a:latin typeface="Times New Roman" panose="02020603050405020304" pitchFamily="18" charset="0"/>
                <a:cs typeface="Times New Roman" panose="02020603050405020304" pitchFamily="18" charset="0"/>
              </a:rPr>
              <a:t>này </a:t>
            </a:r>
            <a:r>
              <a:rPr lang="vi-VN" sz="2800">
                <a:solidFill>
                  <a:srgbClr val="0070C0"/>
                </a:solidFill>
                <a:latin typeface="Times New Roman" panose="02020603050405020304" pitchFamily="18" charset="0"/>
                <a:cs typeface="Times New Roman" panose="02020603050405020304" pitchFamily="18" charset="0"/>
              </a:rPr>
              <a:t>được đưa ra vào</a:t>
            </a:r>
            <a:r>
              <a:rPr lang="en-US" sz="2800">
                <a:solidFill>
                  <a:srgbClr val="0070C0"/>
                </a:solidFill>
                <a:latin typeface="Times New Roman" panose="02020603050405020304" pitchFamily="18" charset="0"/>
                <a:cs typeface="Times New Roman" panose="02020603050405020304" pitchFamily="18" charset="0"/>
              </a:rPr>
              <a:t> năm</a:t>
            </a:r>
            <a:r>
              <a:rPr lang="vi-VN" sz="2800">
                <a:solidFill>
                  <a:srgbClr val="0070C0"/>
                </a:solidFill>
                <a:latin typeface="Times New Roman" panose="02020603050405020304" pitchFamily="18" charset="0"/>
                <a:cs typeface="Times New Roman" panose="02020603050405020304" pitchFamily="18" charset="0"/>
              </a:rPr>
              <a:t> 1848 bởi kỳ thủ Max Bezzel, và sau đó nhiều nhà toán học, trong đó có Gauss và Georg Cantor, có các công trình về bài toán này và tổng quát nó thành bài toán xếp hậu.</a:t>
            </a:r>
            <a:endParaRPr lang="en-US" sz="2800">
              <a:solidFill>
                <a:srgbClr val="0070C0"/>
              </a:solidFill>
              <a:latin typeface="Times New Roman" panose="02020603050405020304" pitchFamily="18" charset="0"/>
              <a:cs typeface="Times New Roman" panose="02020603050405020304" pitchFamily="18" charset="0"/>
            </a:endParaRPr>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9460" t="9844" r="9519" b="9136"/>
          <a:stretch/>
        </p:blipFill>
        <p:spPr>
          <a:xfrm>
            <a:off x="7990524" y="2456601"/>
            <a:ext cx="4135270" cy="4135271"/>
          </a:xfrm>
          <a:prstGeom prst="rect">
            <a:avLst/>
          </a:prstGeom>
          <a:ln w="28575">
            <a:solidFill>
              <a:schemeClr val="accent1"/>
            </a:solidFill>
          </a:ln>
        </p:spPr>
      </p:pic>
    </p:spTree>
    <p:extLst>
      <p:ext uri="{BB962C8B-B14F-4D97-AF65-F5344CB8AC3E}">
        <p14:creationId xmlns:p14="http://schemas.microsoft.com/office/powerpoint/2010/main" val="37601039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4" name="Rectangle 3"/>
          <p:cNvSpPr/>
          <p:nvPr/>
        </p:nvSpPr>
        <p:spPr>
          <a:xfrm>
            <a:off x="216712" y="31321"/>
            <a:ext cx="11936378" cy="1427833"/>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Dĩ nhiên ta không nên tìm lời giải bằng cách xét mọi trường hợp ứng với mọi vị trí của 8 quân hậu trên bàn cờ, rồi lọc ra các trường hợp chấp nhận được, vì nếu làm như vậy thì độ phức tạp tính toán của giải thuật sẽ rất lớn.</a:t>
            </a:r>
          </a:p>
        </p:txBody>
      </p:sp>
      <p:sp>
        <p:nvSpPr>
          <p:cNvPr id="5" name="Rectangle 4"/>
          <p:cNvSpPr/>
          <p:nvPr/>
        </p:nvSpPr>
        <p:spPr>
          <a:xfrm>
            <a:off x="216712" y="1464962"/>
            <a:ext cx="11936378" cy="147280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Khuynh hướng “thử từng bước”, mới nghe có vẻ hơi lạ, nhưng lại thể hiện một giải pháp hiện thực: nó cho phép tìm ra tất cả các cách sắp xếp để không có quân hậu nào ăn được nhau.</a:t>
            </a:r>
          </a:p>
        </p:txBody>
      </p:sp>
      <p:sp>
        <p:nvSpPr>
          <p:cNvPr id="7" name="Rectangle 6"/>
          <p:cNvSpPr/>
          <p:nvPr/>
        </p:nvSpPr>
        <p:spPr>
          <a:xfrm>
            <a:off x="216712" y="2937762"/>
            <a:ext cx="11936378" cy="9998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Nét đặc trưng của phương pháp này là ở chỗ các bước đi tới lời giải hoàn toàn được làm thử:</a:t>
            </a:r>
          </a:p>
        </p:txBody>
      </p:sp>
      <p:sp>
        <p:nvSpPr>
          <p:cNvPr id="8" name="Rectangle 7"/>
          <p:cNvSpPr/>
          <p:nvPr/>
        </p:nvSpPr>
        <p:spPr>
          <a:xfrm>
            <a:off x="216712" y="3943392"/>
            <a:ext cx="11936378" cy="9998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Nếu có một lựa chọn được chấp nhận thì ghi nhớ các thông tin cần thiết và tiến hành bước thử tiếp theo.  </a:t>
            </a:r>
          </a:p>
        </p:txBody>
      </p:sp>
      <p:sp>
        <p:nvSpPr>
          <p:cNvPr id="9" name="Rectangle 8"/>
          <p:cNvSpPr/>
          <p:nvPr/>
        </p:nvSpPr>
        <p:spPr>
          <a:xfrm>
            <a:off x="216712" y="4904301"/>
            <a:ext cx="11936378" cy="194005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Nếu trái lại không có một lựa chọn nào thích hợp cả thì làm lại bước trước, xoá bớt các ghi nhớ và quay về chu trình thử với các lựa chọn còn lại. Hành động này được gọi là </a:t>
            </a:r>
            <a:r>
              <a:rPr lang="en-US" sz="2900" i="1">
                <a:solidFill>
                  <a:srgbClr val="0070C0"/>
                </a:solidFill>
                <a:latin typeface="Times New Roman" panose="02020603050405020304" pitchFamily="18" charset="0"/>
                <a:cs typeface="Times New Roman" panose="02020603050405020304" pitchFamily="18" charset="0"/>
              </a:rPr>
              <a:t>quay lui</a:t>
            </a:r>
            <a:r>
              <a:rPr lang="en-US" sz="2900">
                <a:solidFill>
                  <a:srgbClr val="0070C0"/>
                </a:solidFill>
                <a:latin typeface="Times New Roman" panose="02020603050405020304" pitchFamily="18" charset="0"/>
                <a:cs typeface="Times New Roman" panose="02020603050405020304" pitchFamily="18" charset="0"/>
              </a:rPr>
              <a:t>, và các giải thuật thể hiện phương pháp này gọi là các </a:t>
            </a:r>
            <a:r>
              <a:rPr lang="en-US" sz="2900" i="1">
                <a:solidFill>
                  <a:srgbClr val="0070C0"/>
                </a:solidFill>
                <a:latin typeface="Times New Roman" panose="02020603050405020304" pitchFamily="18" charset="0"/>
                <a:cs typeface="Times New Roman" panose="02020603050405020304" pitchFamily="18" charset="0"/>
              </a:rPr>
              <a:t>giải thuật quay lui</a:t>
            </a:r>
            <a:r>
              <a:rPr lang="en-US" sz="2900">
                <a:solidFill>
                  <a:srgbClr val="0070C0"/>
                </a:solidFill>
                <a:latin typeface="Times New Roman" panose="02020603050405020304" pitchFamily="18" charset="0"/>
                <a:cs typeface="Times New Roman" panose="02020603050405020304" pitchFamily="18" charset="0"/>
              </a:rPr>
              <a:t>.</a:t>
            </a:r>
          </a:p>
        </p:txBody>
      </p:sp>
      <p:cxnSp>
        <p:nvCxnSpPr>
          <p:cNvPr id="10" name="Straight Connector 9"/>
          <p:cNvCxnSpPr/>
          <p:nvPr/>
        </p:nvCxnSpPr>
        <p:spPr>
          <a:xfrm>
            <a:off x="3631245" y="6336706"/>
            <a:ext cx="11353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57696" y="6772563"/>
            <a:ext cx="26528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59952" y="5871811"/>
            <a:ext cx="70674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5457" y="4875526"/>
            <a:ext cx="406277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4749493" y="-2288579"/>
            <a:ext cx="3943810" cy="3955701"/>
            <a:chOff x="8202608" y="45649"/>
            <a:chExt cx="3943810" cy="3955701"/>
          </a:xfrm>
        </p:grpSpPr>
        <p:grpSp>
          <p:nvGrpSpPr>
            <p:cNvPr id="11" name="Group 10"/>
            <p:cNvGrpSpPr/>
            <p:nvPr/>
          </p:nvGrpSpPr>
          <p:grpSpPr>
            <a:xfrm>
              <a:off x="8202608" y="46404"/>
              <a:ext cx="3943810" cy="3943811"/>
              <a:chOff x="8188960" y="46404"/>
              <a:chExt cx="3943810" cy="3943811"/>
            </a:xfrm>
          </p:grpSpPr>
          <p:pic>
            <p:nvPicPr>
              <p:cNvPr id="13" name="Picture 12" descr="Screen Clipping"/>
              <p:cNvPicPr>
                <a:picLocks noChangeAspect="1"/>
              </p:cNvPicPr>
              <p:nvPr/>
            </p:nvPicPr>
            <p:blipFill rotWithShape="1">
              <a:blip r:embed="rId2">
                <a:extLst>
                  <a:ext uri="{28A0092B-C50C-407E-A947-70E740481C1C}">
                    <a14:useLocalDpi xmlns:a14="http://schemas.microsoft.com/office/drawing/2010/main" val="0"/>
                  </a:ext>
                </a:extLst>
              </a:blip>
              <a:srcRect l="9460" t="9844" r="9519" b="9136"/>
              <a:stretch/>
            </p:blipFill>
            <p:spPr>
              <a:xfrm>
                <a:off x="8188960" y="46404"/>
                <a:ext cx="3943810" cy="3943811"/>
              </a:xfrm>
              <a:prstGeom prst="rect">
                <a:avLst/>
              </a:prstGeom>
              <a:ln w="28575">
                <a:solidFill>
                  <a:schemeClr val="accent1"/>
                </a:solidFill>
              </a:ln>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963" y="2026922"/>
                <a:ext cx="421683" cy="421683"/>
              </a:xfrm>
              <a:prstGeom prst="rect">
                <a:avLst/>
              </a:prstGeom>
            </p:spPr>
          </p:pic>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920" y="68742"/>
                <a:ext cx="469662" cy="469662"/>
              </a:xfrm>
              <a:prstGeom prst="rect">
                <a:avLst/>
              </a:prstGeom>
            </p:spPr>
          </p:pic>
          <p:pic>
            <p:nvPicPr>
              <p:cNvPr id="17" name="Picture 1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811" y="534607"/>
                <a:ext cx="469662" cy="469662"/>
              </a:xfrm>
              <a:prstGeom prst="rect">
                <a:avLst/>
              </a:prstGeom>
            </p:spPr>
          </p:pic>
          <p:pic>
            <p:nvPicPr>
              <p:cNvPr id="18" name="Picture 1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434" y="2531482"/>
                <a:ext cx="469662" cy="46966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584" y="2986682"/>
                <a:ext cx="469824" cy="469824"/>
              </a:xfrm>
              <a:prstGeom prst="rect">
                <a:avLst/>
              </a:prstGeom>
            </p:spPr>
          </p:pic>
          <p:pic>
            <p:nvPicPr>
              <p:cNvPr id="19" name="Picture 1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7152" y="1036621"/>
                <a:ext cx="469824" cy="469824"/>
              </a:xfrm>
              <a:prstGeom prst="rect">
                <a:avLst/>
              </a:prstGeom>
            </p:spPr>
          </p:pic>
          <p:pic>
            <p:nvPicPr>
              <p:cNvPr id="20" name="Picture 1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2666" y="1512311"/>
                <a:ext cx="469824" cy="469824"/>
              </a:xfrm>
              <a:prstGeom prst="rect">
                <a:avLst/>
              </a:prstGeom>
            </p:spPr>
          </p:pic>
          <p:pic>
            <p:nvPicPr>
              <p:cNvPr id="21" name="Picture 2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744" y="3464072"/>
                <a:ext cx="469824" cy="469824"/>
              </a:xfrm>
              <a:prstGeom prst="rect">
                <a:avLst/>
              </a:prstGeom>
            </p:spPr>
          </p:pic>
        </p:grpSp>
        <p:sp>
          <p:nvSpPr>
            <p:cNvPr id="32" name="TextBox 31"/>
            <p:cNvSpPr txBox="1"/>
            <p:nvPr/>
          </p:nvSpPr>
          <p:spPr>
            <a:xfrm>
              <a:off x="8273892" y="347813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1</a:t>
              </a:r>
            </a:p>
          </p:txBody>
        </p:sp>
        <p:sp>
          <p:nvSpPr>
            <p:cNvPr id="33" name="TextBox 32"/>
            <p:cNvSpPr txBox="1"/>
            <p:nvPr/>
          </p:nvSpPr>
          <p:spPr>
            <a:xfrm>
              <a:off x="8774931" y="346358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2</a:t>
              </a:r>
            </a:p>
          </p:txBody>
        </p:sp>
        <p:sp>
          <p:nvSpPr>
            <p:cNvPr id="34" name="TextBox 33"/>
            <p:cNvSpPr txBox="1"/>
            <p:nvPr/>
          </p:nvSpPr>
          <p:spPr>
            <a:xfrm>
              <a:off x="9253063" y="346407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3</a:t>
              </a:r>
            </a:p>
          </p:txBody>
        </p:sp>
        <p:sp>
          <p:nvSpPr>
            <p:cNvPr id="35" name="TextBox 34"/>
            <p:cNvSpPr txBox="1"/>
            <p:nvPr/>
          </p:nvSpPr>
          <p:spPr>
            <a:xfrm>
              <a:off x="9742500" y="3450696"/>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4</a:t>
              </a:r>
            </a:p>
          </p:txBody>
        </p:sp>
        <p:sp>
          <p:nvSpPr>
            <p:cNvPr id="36" name="TextBox 35"/>
            <p:cNvSpPr txBox="1"/>
            <p:nvPr/>
          </p:nvSpPr>
          <p:spPr>
            <a:xfrm>
              <a:off x="10229331" y="346407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5</a:t>
              </a:r>
            </a:p>
          </p:txBody>
        </p:sp>
        <p:sp>
          <p:nvSpPr>
            <p:cNvPr id="37" name="TextBox 36"/>
            <p:cNvSpPr txBox="1"/>
            <p:nvPr/>
          </p:nvSpPr>
          <p:spPr>
            <a:xfrm>
              <a:off x="10732416" y="346310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6</a:t>
              </a:r>
            </a:p>
          </p:txBody>
        </p:sp>
        <p:sp>
          <p:nvSpPr>
            <p:cNvPr id="38" name="TextBox 37"/>
            <p:cNvSpPr txBox="1"/>
            <p:nvPr/>
          </p:nvSpPr>
          <p:spPr>
            <a:xfrm>
              <a:off x="11209384" y="346358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7</a:t>
              </a:r>
            </a:p>
          </p:txBody>
        </p:sp>
        <p:sp>
          <p:nvSpPr>
            <p:cNvPr id="39" name="TextBox 38"/>
            <p:cNvSpPr txBox="1"/>
            <p:nvPr/>
          </p:nvSpPr>
          <p:spPr>
            <a:xfrm>
              <a:off x="11712469" y="3476757"/>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8</a:t>
              </a:r>
            </a:p>
          </p:txBody>
        </p:sp>
        <p:sp>
          <p:nvSpPr>
            <p:cNvPr id="40" name="TextBox 39"/>
            <p:cNvSpPr txBox="1"/>
            <p:nvPr/>
          </p:nvSpPr>
          <p:spPr>
            <a:xfrm>
              <a:off x="11698821" y="296801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7</a:t>
              </a:r>
            </a:p>
          </p:txBody>
        </p:sp>
        <p:sp>
          <p:nvSpPr>
            <p:cNvPr id="41" name="TextBox 40"/>
            <p:cNvSpPr txBox="1"/>
            <p:nvPr/>
          </p:nvSpPr>
          <p:spPr>
            <a:xfrm>
              <a:off x="11698821" y="247539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6</a:t>
              </a:r>
            </a:p>
          </p:txBody>
        </p:sp>
        <p:sp>
          <p:nvSpPr>
            <p:cNvPr id="42" name="TextBox 41"/>
            <p:cNvSpPr txBox="1"/>
            <p:nvPr/>
          </p:nvSpPr>
          <p:spPr>
            <a:xfrm>
              <a:off x="11698821" y="2010345"/>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5</a:t>
              </a:r>
            </a:p>
          </p:txBody>
        </p:sp>
        <p:sp>
          <p:nvSpPr>
            <p:cNvPr id="43" name="TextBox 42"/>
            <p:cNvSpPr txBox="1"/>
            <p:nvPr/>
          </p:nvSpPr>
          <p:spPr>
            <a:xfrm>
              <a:off x="11712469" y="154696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4</a:t>
              </a:r>
            </a:p>
          </p:txBody>
        </p:sp>
        <p:sp>
          <p:nvSpPr>
            <p:cNvPr id="44" name="TextBox 43"/>
            <p:cNvSpPr txBox="1"/>
            <p:nvPr/>
          </p:nvSpPr>
          <p:spPr>
            <a:xfrm>
              <a:off x="11698821" y="1028848"/>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3</a:t>
              </a:r>
            </a:p>
          </p:txBody>
        </p:sp>
        <p:sp>
          <p:nvSpPr>
            <p:cNvPr id="45" name="TextBox 44"/>
            <p:cNvSpPr txBox="1"/>
            <p:nvPr/>
          </p:nvSpPr>
          <p:spPr>
            <a:xfrm>
              <a:off x="11695333" y="50996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2</a:t>
              </a:r>
            </a:p>
          </p:txBody>
        </p:sp>
        <p:sp>
          <p:nvSpPr>
            <p:cNvPr id="46" name="TextBox 45"/>
            <p:cNvSpPr txBox="1"/>
            <p:nvPr/>
          </p:nvSpPr>
          <p:spPr>
            <a:xfrm>
              <a:off x="11698820" y="4564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1</a:t>
              </a:r>
            </a:p>
          </p:txBody>
        </p:sp>
      </p:grpSp>
      <p:pic>
        <p:nvPicPr>
          <p:cNvPr id="81" name="Picture 80"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97912" y="61204"/>
            <a:ext cx="524403" cy="498183"/>
          </a:xfrm>
          <a:prstGeom prst="rect">
            <a:avLst/>
          </a:prstGeom>
        </p:spPr>
      </p:pic>
      <p:grpSp>
        <p:nvGrpSpPr>
          <p:cNvPr id="82" name="Group 81"/>
          <p:cNvGrpSpPr/>
          <p:nvPr/>
        </p:nvGrpSpPr>
        <p:grpSpPr>
          <a:xfrm>
            <a:off x="8095790" y="-2289259"/>
            <a:ext cx="3943810" cy="3955701"/>
            <a:chOff x="8202608" y="45649"/>
            <a:chExt cx="3943810" cy="3955701"/>
          </a:xfrm>
        </p:grpSpPr>
        <p:grpSp>
          <p:nvGrpSpPr>
            <p:cNvPr id="83" name="Group 82"/>
            <p:cNvGrpSpPr/>
            <p:nvPr/>
          </p:nvGrpSpPr>
          <p:grpSpPr>
            <a:xfrm>
              <a:off x="8202608" y="46404"/>
              <a:ext cx="3943810" cy="3943811"/>
              <a:chOff x="8188960" y="46404"/>
              <a:chExt cx="3943810" cy="3943811"/>
            </a:xfrm>
          </p:grpSpPr>
          <p:pic>
            <p:nvPicPr>
              <p:cNvPr id="99" name="Picture 98" descr="Screen Clipping"/>
              <p:cNvPicPr>
                <a:picLocks noChangeAspect="1"/>
              </p:cNvPicPr>
              <p:nvPr/>
            </p:nvPicPr>
            <p:blipFill rotWithShape="1">
              <a:blip r:embed="rId2">
                <a:extLst>
                  <a:ext uri="{28A0092B-C50C-407E-A947-70E740481C1C}">
                    <a14:useLocalDpi xmlns:a14="http://schemas.microsoft.com/office/drawing/2010/main" val="0"/>
                  </a:ext>
                </a:extLst>
              </a:blip>
              <a:srcRect l="9460" t="9844" r="9519" b="9136"/>
              <a:stretch/>
            </p:blipFill>
            <p:spPr>
              <a:xfrm>
                <a:off x="8188960" y="46404"/>
                <a:ext cx="3943810" cy="3943811"/>
              </a:xfrm>
              <a:prstGeom prst="rect">
                <a:avLst/>
              </a:prstGeom>
              <a:ln w="28575">
                <a:solidFill>
                  <a:schemeClr val="accent1"/>
                </a:solidFill>
              </a:ln>
            </p:spPr>
          </p:pic>
          <p:pic>
            <p:nvPicPr>
              <p:cNvPr id="100" name="Picture 9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963" y="2026922"/>
                <a:ext cx="421683" cy="421683"/>
              </a:xfrm>
              <a:prstGeom prst="rect">
                <a:avLst/>
              </a:prstGeom>
            </p:spPr>
          </p:pic>
          <p:pic>
            <p:nvPicPr>
              <p:cNvPr id="101" name="Picture 10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920" y="68742"/>
                <a:ext cx="469662" cy="469662"/>
              </a:xfrm>
              <a:prstGeom prst="rect">
                <a:avLst/>
              </a:prstGeom>
            </p:spPr>
          </p:pic>
          <p:pic>
            <p:nvPicPr>
              <p:cNvPr id="102" name="Picture 10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8811" y="534607"/>
                <a:ext cx="469662" cy="469662"/>
              </a:xfrm>
              <a:prstGeom prst="rect">
                <a:avLst/>
              </a:prstGeom>
            </p:spPr>
          </p:pic>
          <p:pic>
            <p:nvPicPr>
              <p:cNvPr id="103" name="Picture 10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434" y="2531482"/>
                <a:ext cx="469662" cy="469662"/>
              </a:xfrm>
              <a:prstGeom prst="rect">
                <a:avLst/>
              </a:prstGeom>
            </p:spPr>
          </p:pic>
          <p:pic>
            <p:nvPicPr>
              <p:cNvPr id="104" name="Picture 10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584" y="2986682"/>
                <a:ext cx="469824" cy="469824"/>
              </a:xfrm>
              <a:prstGeom prst="rect">
                <a:avLst/>
              </a:prstGeom>
            </p:spPr>
          </p:pic>
          <p:pic>
            <p:nvPicPr>
              <p:cNvPr id="105" name="Picture 10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7152" y="1036621"/>
                <a:ext cx="469824" cy="469824"/>
              </a:xfrm>
              <a:prstGeom prst="rect">
                <a:avLst/>
              </a:prstGeom>
            </p:spPr>
          </p:pic>
          <p:pic>
            <p:nvPicPr>
              <p:cNvPr id="106" name="Picture 10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2666" y="1512311"/>
                <a:ext cx="469824" cy="469824"/>
              </a:xfrm>
              <a:prstGeom prst="rect">
                <a:avLst/>
              </a:prstGeom>
            </p:spPr>
          </p:pic>
          <p:pic>
            <p:nvPicPr>
              <p:cNvPr id="107" name="Picture 10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744" y="3464072"/>
                <a:ext cx="469824" cy="469824"/>
              </a:xfrm>
              <a:prstGeom prst="rect">
                <a:avLst/>
              </a:prstGeom>
            </p:spPr>
          </p:pic>
        </p:grpSp>
        <p:sp>
          <p:nvSpPr>
            <p:cNvPr id="84" name="TextBox 83"/>
            <p:cNvSpPr txBox="1"/>
            <p:nvPr/>
          </p:nvSpPr>
          <p:spPr>
            <a:xfrm>
              <a:off x="8273892" y="347813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1</a:t>
              </a:r>
            </a:p>
          </p:txBody>
        </p:sp>
        <p:sp>
          <p:nvSpPr>
            <p:cNvPr id="85" name="TextBox 84"/>
            <p:cNvSpPr txBox="1"/>
            <p:nvPr/>
          </p:nvSpPr>
          <p:spPr>
            <a:xfrm>
              <a:off x="8774931" y="346358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2</a:t>
              </a:r>
            </a:p>
          </p:txBody>
        </p:sp>
        <p:sp>
          <p:nvSpPr>
            <p:cNvPr id="86" name="TextBox 85"/>
            <p:cNvSpPr txBox="1"/>
            <p:nvPr/>
          </p:nvSpPr>
          <p:spPr>
            <a:xfrm>
              <a:off x="9253063" y="346407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3</a:t>
              </a:r>
            </a:p>
          </p:txBody>
        </p:sp>
        <p:sp>
          <p:nvSpPr>
            <p:cNvPr id="87" name="TextBox 86"/>
            <p:cNvSpPr txBox="1"/>
            <p:nvPr/>
          </p:nvSpPr>
          <p:spPr>
            <a:xfrm>
              <a:off x="9742500" y="3450696"/>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4</a:t>
              </a:r>
            </a:p>
          </p:txBody>
        </p:sp>
        <p:sp>
          <p:nvSpPr>
            <p:cNvPr id="88" name="TextBox 87"/>
            <p:cNvSpPr txBox="1"/>
            <p:nvPr/>
          </p:nvSpPr>
          <p:spPr>
            <a:xfrm>
              <a:off x="10229331" y="346407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5</a:t>
              </a:r>
            </a:p>
          </p:txBody>
        </p:sp>
        <p:sp>
          <p:nvSpPr>
            <p:cNvPr id="89" name="TextBox 88"/>
            <p:cNvSpPr txBox="1"/>
            <p:nvPr/>
          </p:nvSpPr>
          <p:spPr>
            <a:xfrm>
              <a:off x="10732416" y="346310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6</a:t>
              </a:r>
            </a:p>
          </p:txBody>
        </p:sp>
        <p:sp>
          <p:nvSpPr>
            <p:cNvPr id="90" name="TextBox 89"/>
            <p:cNvSpPr txBox="1"/>
            <p:nvPr/>
          </p:nvSpPr>
          <p:spPr>
            <a:xfrm>
              <a:off x="11209384" y="346358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7</a:t>
              </a:r>
            </a:p>
          </p:txBody>
        </p:sp>
        <p:sp>
          <p:nvSpPr>
            <p:cNvPr id="91" name="TextBox 90"/>
            <p:cNvSpPr txBox="1"/>
            <p:nvPr/>
          </p:nvSpPr>
          <p:spPr>
            <a:xfrm>
              <a:off x="11712469" y="3476757"/>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8</a:t>
              </a:r>
            </a:p>
          </p:txBody>
        </p:sp>
        <p:sp>
          <p:nvSpPr>
            <p:cNvPr id="92" name="TextBox 91"/>
            <p:cNvSpPr txBox="1"/>
            <p:nvPr/>
          </p:nvSpPr>
          <p:spPr>
            <a:xfrm>
              <a:off x="11698821" y="296801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7</a:t>
              </a:r>
            </a:p>
          </p:txBody>
        </p:sp>
        <p:sp>
          <p:nvSpPr>
            <p:cNvPr id="93" name="TextBox 92"/>
            <p:cNvSpPr txBox="1"/>
            <p:nvPr/>
          </p:nvSpPr>
          <p:spPr>
            <a:xfrm>
              <a:off x="11698821" y="247539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6</a:t>
              </a:r>
            </a:p>
          </p:txBody>
        </p:sp>
        <p:sp>
          <p:nvSpPr>
            <p:cNvPr id="94" name="TextBox 93"/>
            <p:cNvSpPr txBox="1"/>
            <p:nvPr/>
          </p:nvSpPr>
          <p:spPr>
            <a:xfrm>
              <a:off x="11698821" y="2010345"/>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5</a:t>
              </a:r>
            </a:p>
          </p:txBody>
        </p:sp>
        <p:sp>
          <p:nvSpPr>
            <p:cNvPr id="95" name="TextBox 94"/>
            <p:cNvSpPr txBox="1"/>
            <p:nvPr/>
          </p:nvSpPr>
          <p:spPr>
            <a:xfrm>
              <a:off x="11712469" y="1546960"/>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4</a:t>
              </a:r>
            </a:p>
          </p:txBody>
        </p:sp>
        <p:sp>
          <p:nvSpPr>
            <p:cNvPr id="96" name="TextBox 95"/>
            <p:cNvSpPr txBox="1"/>
            <p:nvPr/>
          </p:nvSpPr>
          <p:spPr>
            <a:xfrm>
              <a:off x="11698821" y="1028848"/>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3</a:t>
              </a:r>
            </a:p>
          </p:txBody>
        </p:sp>
        <p:sp>
          <p:nvSpPr>
            <p:cNvPr id="97" name="TextBox 96"/>
            <p:cNvSpPr txBox="1"/>
            <p:nvPr/>
          </p:nvSpPr>
          <p:spPr>
            <a:xfrm>
              <a:off x="11695333" y="509962"/>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2</a:t>
              </a:r>
            </a:p>
          </p:txBody>
        </p:sp>
        <p:sp>
          <p:nvSpPr>
            <p:cNvPr id="98" name="TextBox 97"/>
            <p:cNvSpPr txBox="1"/>
            <p:nvPr/>
          </p:nvSpPr>
          <p:spPr>
            <a:xfrm>
              <a:off x="11698820" y="45649"/>
              <a:ext cx="368489" cy="523220"/>
            </a:xfrm>
            <a:prstGeom prst="rect">
              <a:avLst/>
            </a:prstGeom>
            <a:noFill/>
          </p:spPr>
          <p:txBody>
            <a:bodyPr wrap="square" rtlCol="0">
              <a:spAutoFit/>
            </a:bodyPr>
            <a:lstStyle/>
            <a:p>
              <a:r>
                <a:rPr lang="en-US" sz="2800">
                  <a:solidFill>
                    <a:srgbClr val="FF0000"/>
                  </a:solidFill>
                  <a:latin typeface="Times New Roman" panose="02020603050405020304" pitchFamily="18" charset="0"/>
                  <a:cs typeface="Times New Roman" panose="02020603050405020304" pitchFamily="18" charset="0"/>
                </a:rPr>
                <a:t>1</a:t>
              </a:r>
            </a:p>
          </p:txBody>
        </p:sp>
      </p:grpSp>
      <p:pic>
        <p:nvPicPr>
          <p:cNvPr id="108" name="Picture 10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019" y="1023919"/>
            <a:ext cx="499742" cy="472730"/>
          </a:xfrm>
          <a:prstGeom prst="rect">
            <a:avLst/>
          </a:prstGeom>
        </p:spPr>
      </p:pic>
      <p:pic>
        <p:nvPicPr>
          <p:cNvPr id="109" name="Picture 10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6298" y="2026209"/>
            <a:ext cx="472153" cy="447302"/>
          </a:xfrm>
          <a:prstGeom prst="rect">
            <a:avLst/>
          </a:prstGeom>
        </p:spPr>
      </p:pic>
      <p:pic>
        <p:nvPicPr>
          <p:cNvPr id="110" name="Picture 109"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1876" y="2990875"/>
            <a:ext cx="499742" cy="472730"/>
          </a:xfrm>
          <a:prstGeom prst="rect">
            <a:avLst/>
          </a:prstGeom>
        </p:spPr>
      </p:pic>
      <p:pic>
        <p:nvPicPr>
          <p:cNvPr id="111" name="Picture 1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7418" y="541458"/>
            <a:ext cx="499742" cy="472730"/>
          </a:xfrm>
          <a:prstGeom prst="rect">
            <a:avLst/>
          </a:prstGeom>
        </p:spPr>
      </p:pic>
      <p:pic>
        <p:nvPicPr>
          <p:cNvPr id="112" name="Picture 11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86686" y="1527795"/>
            <a:ext cx="472153" cy="447302"/>
          </a:xfrm>
          <a:prstGeom prst="rect">
            <a:avLst/>
          </a:prstGeom>
        </p:spPr>
      </p:pic>
      <p:pic>
        <p:nvPicPr>
          <p:cNvPr id="113" name="Picture 11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6267" y="2497824"/>
            <a:ext cx="499742" cy="472730"/>
          </a:xfrm>
          <a:prstGeom prst="rect">
            <a:avLst/>
          </a:prstGeom>
        </p:spPr>
      </p:pic>
      <p:pic>
        <p:nvPicPr>
          <p:cNvPr id="114" name="Picture 113"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7418" y="1511917"/>
            <a:ext cx="499742" cy="472730"/>
          </a:xfrm>
          <a:prstGeom prst="rect">
            <a:avLst/>
          </a:prstGeom>
        </p:spPr>
      </p:pic>
      <p:pic>
        <p:nvPicPr>
          <p:cNvPr id="115" name="Picture 1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3288" y="2684880"/>
            <a:ext cx="524403" cy="498183"/>
          </a:xfrm>
          <a:prstGeom prst="rect">
            <a:avLst/>
          </a:prstGeom>
        </p:spPr>
      </p:pic>
      <p:pic>
        <p:nvPicPr>
          <p:cNvPr id="116" name="Picture 115"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2658" y="3307872"/>
            <a:ext cx="499742" cy="472730"/>
          </a:xfrm>
          <a:prstGeom prst="rect">
            <a:avLst/>
          </a:prstGeom>
        </p:spPr>
      </p:pic>
      <p:pic>
        <p:nvPicPr>
          <p:cNvPr id="117" name="Picture 11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709" y="3314545"/>
            <a:ext cx="499742" cy="472730"/>
          </a:xfrm>
          <a:prstGeom prst="rect">
            <a:avLst/>
          </a:prstGeom>
        </p:spPr>
      </p:pic>
      <p:pic>
        <p:nvPicPr>
          <p:cNvPr id="118" name="Picture 11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82776" y="3782803"/>
            <a:ext cx="472153" cy="447302"/>
          </a:xfrm>
          <a:prstGeom prst="rect">
            <a:avLst/>
          </a:prstGeom>
        </p:spPr>
      </p:pic>
      <p:pic>
        <p:nvPicPr>
          <p:cNvPr id="119" name="Picture 11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715" y="4314447"/>
            <a:ext cx="472153" cy="447302"/>
          </a:xfrm>
          <a:prstGeom prst="rect">
            <a:avLst/>
          </a:prstGeom>
        </p:spPr>
      </p:pic>
      <p:pic>
        <p:nvPicPr>
          <p:cNvPr id="147" name="Picture 14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28179" y="2608156"/>
            <a:ext cx="499742" cy="472730"/>
          </a:xfrm>
          <a:prstGeom prst="rect">
            <a:avLst/>
          </a:prstGeom>
        </p:spPr>
      </p:pic>
      <p:pic>
        <p:nvPicPr>
          <p:cNvPr id="148" name="Picture 14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575" y="2384808"/>
            <a:ext cx="499742" cy="472730"/>
          </a:xfrm>
          <a:prstGeom prst="rect">
            <a:avLst/>
          </a:prstGeom>
        </p:spPr>
      </p:pic>
      <p:pic>
        <p:nvPicPr>
          <p:cNvPr id="149" name="Picture 148"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6426" y="2856996"/>
            <a:ext cx="472153" cy="447302"/>
          </a:xfrm>
          <a:prstGeom prst="rect">
            <a:avLst/>
          </a:prstGeom>
        </p:spPr>
      </p:pic>
    </p:spTree>
    <p:extLst>
      <p:ext uri="{BB962C8B-B14F-4D97-AF65-F5344CB8AC3E}">
        <p14:creationId xmlns:p14="http://schemas.microsoft.com/office/powerpoint/2010/main" val="21738552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additive="base">
                                        <p:cTn id="67" dur="500" fill="hold"/>
                                        <p:tgtEl>
                                          <p:spTgt spid="80"/>
                                        </p:tgtEl>
                                        <p:attrNameLst>
                                          <p:attrName>ppt_x</p:attrName>
                                        </p:attrNameLst>
                                      </p:cBhvr>
                                      <p:tavLst>
                                        <p:tav tm="0">
                                          <p:val>
                                            <p:strVal val="#ppt_x"/>
                                          </p:val>
                                        </p:tav>
                                        <p:tav tm="100000">
                                          <p:val>
                                            <p:strVal val="#ppt_x"/>
                                          </p:val>
                                        </p:tav>
                                      </p:tavLst>
                                    </p:anim>
                                    <p:anim calcmode="lin" valueType="num">
                                      <p:cBhvr additive="base">
                                        <p:cTn id="6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1"/>
                                        </p:tgtEl>
                                        <p:attrNameLst>
                                          <p:attrName>style.visibility</p:attrName>
                                        </p:attrNameLst>
                                      </p:cBhvr>
                                      <p:to>
                                        <p:strVal val="visible"/>
                                      </p:to>
                                    </p:set>
                                    <p:anim calcmode="lin" valueType="num">
                                      <p:cBhvr additive="base">
                                        <p:cTn id="73" dur="500" fill="hold"/>
                                        <p:tgtEl>
                                          <p:spTgt spid="81"/>
                                        </p:tgtEl>
                                        <p:attrNameLst>
                                          <p:attrName>ppt_x</p:attrName>
                                        </p:attrNameLst>
                                      </p:cBhvr>
                                      <p:tavLst>
                                        <p:tav tm="0">
                                          <p:val>
                                            <p:strVal val="#ppt_x"/>
                                          </p:val>
                                        </p:tav>
                                        <p:tav tm="100000">
                                          <p:val>
                                            <p:strVal val="#ppt_x"/>
                                          </p:val>
                                        </p:tav>
                                      </p:tavLst>
                                    </p:anim>
                                    <p:anim calcmode="lin" valueType="num">
                                      <p:cBhvr additive="base">
                                        <p:cTn id="74"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08"/>
                                        </p:tgtEl>
                                        <p:attrNameLst>
                                          <p:attrName>style.visibility</p:attrName>
                                        </p:attrNameLst>
                                      </p:cBhvr>
                                      <p:to>
                                        <p:strVal val="visible"/>
                                      </p:to>
                                    </p:set>
                                    <p:anim calcmode="lin" valueType="num">
                                      <p:cBhvr additive="base">
                                        <p:cTn id="79" dur="500" fill="hold"/>
                                        <p:tgtEl>
                                          <p:spTgt spid="108"/>
                                        </p:tgtEl>
                                        <p:attrNameLst>
                                          <p:attrName>ppt_x</p:attrName>
                                        </p:attrNameLst>
                                      </p:cBhvr>
                                      <p:tavLst>
                                        <p:tav tm="0">
                                          <p:val>
                                            <p:strVal val="#ppt_x"/>
                                          </p:val>
                                        </p:tav>
                                        <p:tav tm="100000">
                                          <p:val>
                                            <p:strVal val="#ppt_x"/>
                                          </p:val>
                                        </p:tav>
                                      </p:tavLst>
                                    </p:anim>
                                    <p:anim calcmode="lin" valueType="num">
                                      <p:cBhvr additive="base">
                                        <p:cTn id="80"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fill="hold"/>
                                        <p:tgtEl>
                                          <p:spTgt spid="109"/>
                                        </p:tgtEl>
                                        <p:attrNameLst>
                                          <p:attrName>ppt_x</p:attrName>
                                        </p:attrNameLst>
                                      </p:cBhvr>
                                      <p:tavLst>
                                        <p:tav tm="0">
                                          <p:val>
                                            <p:strVal val="#ppt_x"/>
                                          </p:val>
                                        </p:tav>
                                        <p:tav tm="100000">
                                          <p:val>
                                            <p:strVal val="#ppt_x"/>
                                          </p:val>
                                        </p:tav>
                                      </p:tavLst>
                                    </p:anim>
                                    <p:anim calcmode="lin" valueType="num">
                                      <p:cBhvr additive="base">
                                        <p:cTn id="86"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0"/>
                                        </p:tgtEl>
                                        <p:attrNameLst>
                                          <p:attrName>style.visibility</p:attrName>
                                        </p:attrNameLst>
                                      </p:cBhvr>
                                      <p:to>
                                        <p:strVal val="visible"/>
                                      </p:to>
                                    </p:set>
                                    <p:anim calcmode="lin" valueType="num">
                                      <p:cBhvr additive="base">
                                        <p:cTn id="91" dur="500" fill="hold"/>
                                        <p:tgtEl>
                                          <p:spTgt spid="110"/>
                                        </p:tgtEl>
                                        <p:attrNameLst>
                                          <p:attrName>ppt_x</p:attrName>
                                        </p:attrNameLst>
                                      </p:cBhvr>
                                      <p:tavLst>
                                        <p:tav tm="0">
                                          <p:val>
                                            <p:strVal val="#ppt_x"/>
                                          </p:val>
                                        </p:tav>
                                        <p:tav tm="100000">
                                          <p:val>
                                            <p:strVal val="#ppt_x"/>
                                          </p:val>
                                        </p:tav>
                                      </p:tavLst>
                                    </p:anim>
                                    <p:anim calcmode="lin" valueType="num">
                                      <p:cBhvr additive="base">
                                        <p:cTn id="92"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11"/>
                                        </p:tgtEl>
                                        <p:attrNameLst>
                                          <p:attrName>style.visibility</p:attrName>
                                        </p:attrNameLst>
                                      </p:cBhvr>
                                      <p:to>
                                        <p:strVal val="visible"/>
                                      </p:to>
                                    </p:set>
                                    <p:anim calcmode="lin" valueType="num">
                                      <p:cBhvr additive="base">
                                        <p:cTn id="97" dur="500" fill="hold"/>
                                        <p:tgtEl>
                                          <p:spTgt spid="111"/>
                                        </p:tgtEl>
                                        <p:attrNameLst>
                                          <p:attrName>ppt_x</p:attrName>
                                        </p:attrNameLst>
                                      </p:cBhvr>
                                      <p:tavLst>
                                        <p:tav tm="0">
                                          <p:val>
                                            <p:strVal val="#ppt_x"/>
                                          </p:val>
                                        </p:tav>
                                        <p:tav tm="100000">
                                          <p:val>
                                            <p:strVal val="#ppt_x"/>
                                          </p:val>
                                        </p:tav>
                                      </p:tavLst>
                                    </p:anim>
                                    <p:anim calcmode="lin" valueType="num">
                                      <p:cBhvr additive="base">
                                        <p:cTn id="98"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12"/>
                                        </p:tgtEl>
                                        <p:attrNameLst>
                                          <p:attrName>style.visibility</p:attrName>
                                        </p:attrNameLst>
                                      </p:cBhvr>
                                      <p:to>
                                        <p:strVal val="visible"/>
                                      </p:to>
                                    </p:set>
                                    <p:anim calcmode="lin" valueType="num">
                                      <p:cBhvr additive="base">
                                        <p:cTn id="103" dur="500" fill="hold"/>
                                        <p:tgtEl>
                                          <p:spTgt spid="112"/>
                                        </p:tgtEl>
                                        <p:attrNameLst>
                                          <p:attrName>ppt_x</p:attrName>
                                        </p:attrNameLst>
                                      </p:cBhvr>
                                      <p:tavLst>
                                        <p:tav tm="0">
                                          <p:val>
                                            <p:strVal val="#ppt_x"/>
                                          </p:val>
                                        </p:tav>
                                        <p:tav tm="100000">
                                          <p:val>
                                            <p:strVal val="#ppt_x"/>
                                          </p:val>
                                        </p:tav>
                                      </p:tavLst>
                                    </p:anim>
                                    <p:anim calcmode="lin" valueType="num">
                                      <p:cBhvr additive="base">
                                        <p:cTn id="104"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13"/>
                                        </p:tgtEl>
                                        <p:attrNameLst>
                                          <p:attrName>style.visibility</p:attrName>
                                        </p:attrNameLst>
                                      </p:cBhvr>
                                      <p:to>
                                        <p:strVal val="visible"/>
                                      </p:to>
                                    </p:set>
                                    <p:anim calcmode="lin" valueType="num">
                                      <p:cBhvr additive="base">
                                        <p:cTn id="109" dur="500" fill="hold"/>
                                        <p:tgtEl>
                                          <p:spTgt spid="113"/>
                                        </p:tgtEl>
                                        <p:attrNameLst>
                                          <p:attrName>ppt_x</p:attrName>
                                        </p:attrNameLst>
                                      </p:cBhvr>
                                      <p:tavLst>
                                        <p:tav tm="0">
                                          <p:val>
                                            <p:strVal val="#ppt_x"/>
                                          </p:val>
                                        </p:tav>
                                        <p:tav tm="100000">
                                          <p:val>
                                            <p:strVal val="#ppt_x"/>
                                          </p:val>
                                        </p:tav>
                                      </p:tavLst>
                                    </p:anim>
                                    <p:anim calcmode="lin" valueType="num">
                                      <p:cBhvr additive="base">
                                        <p:cTn id="110" dur="500" fill="hold"/>
                                        <p:tgtEl>
                                          <p:spTgt spid="11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1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nodeType="clickEffect">
                                  <p:stCondLst>
                                    <p:cond delay="0"/>
                                  </p:stCondLst>
                                  <p:childTnLst>
                                    <p:set>
                                      <p:cBhvr>
                                        <p:cTn id="118" dur="1" fill="hold">
                                          <p:stCondLst>
                                            <p:cond delay="0"/>
                                          </p:stCondLst>
                                        </p:cTn>
                                        <p:tgtEl>
                                          <p:spTgt spid="11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11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1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82"/>
                                        </p:tgtEl>
                                        <p:attrNameLst>
                                          <p:attrName>style.visibility</p:attrName>
                                        </p:attrNameLst>
                                      </p:cBhvr>
                                      <p:to>
                                        <p:strVal val="visible"/>
                                      </p:to>
                                    </p:set>
                                    <p:anim calcmode="lin" valueType="num">
                                      <p:cBhvr additive="base">
                                        <p:cTn id="131" dur="500" fill="hold"/>
                                        <p:tgtEl>
                                          <p:spTgt spid="82"/>
                                        </p:tgtEl>
                                        <p:attrNameLst>
                                          <p:attrName>ppt_x</p:attrName>
                                        </p:attrNameLst>
                                      </p:cBhvr>
                                      <p:tavLst>
                                        <p:tav tm="0">
                                          <p:val>
                                            <p:strVal val="#ppt_x"/>
                                          </p:val>
                                        </p:tav>
                                        <p:tav tm="100000">
                                          <p:val>
                                            <p:strVal val="#ppt_x"/>
                                          </p:val>
                                        </p:tav>
                                      </p:tavLst>
                                    </p:anim>
                                    <p:anim calcmode="lin" valueType="num">
                                      <p:cBhvr additive="base">
                                        <p:cTn id="132"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115"/>
                                        </p:tgtEl>
                                        <p:attrNameLst>
                                          <p:attrName>style.visibility</p:attrName>
                                        </p:attrNameLst>
                                      </p:cBhvr>
                                      <p:to>
                                        <p:strVal val="visible"/>
                                      </p:to>
                                    </p:set>
                                    <p:anim calcmode="lin" valueType="num">
                                      <p:cBhvr additive="base">
                                        <p:cTn id="137" dur="500" fill="hold"/>
                                        <p:tgtEl>
                                          <p:spTgt spid="115"/>
                                        </p:tgtEl>
                                        <p:attrNameLst>
                                          <p:attrName>ppt_x</p:attrName>
                                        </p:attrNameLst>
                                      </p:cBhvr>
                                      <p:tavLst>
                                        <p:tav tm="0">
                                          <p:val>
                                            <p:strVal val="#ppt_x"/>
                                          </p:val>
                                        </p:tav>
                                        <p:tav tm="100000">
                                          <p:val>
                                            <p:strVal val="#ppt_x"/>
                                          </p:val>
                                        </p:tav>
                                      </p:tavLst>
                                    </p:anim>
                                    <p:anim calcmode="lin" valueType="num">
                                      <p:cBhvr additive="base">
                                        <p:cTn id="138" dur="500" fill="hold"/>
                                        <p:tgtEl>
                                          <p:spTgt spid="115"/>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nodeType="clickEffect">
                                  <p:stCondLst>
                                    <p:cond delay="0"/>
                                  </p:stCondLst>
                                  <p:childTnLst>
                                    <p:set>
                                      <p:cBhvr>
                                        <p:cTn id="142" dur="1" fill="hold">
                                          <p:stCondLst>
                                            <p:cond delay="0"/>
                                          </p:stCondLst>
                                        </p:cTn>
                                        <p:tgtEl>
                                          <p:spTgt spid="116"/>
                                        </p:tgtEl>
                                        <p:attrNameLst>
                                          <p:attrName>style.visibility</p:attrName>
                                        </p:attrNameLst>
                                      </p:cBhvr>
                                      <p:to>
                                        <p:strVal val="visible"/>
                                      </p:to>
                                    </p:set>
                                    <p:anim calcmode="lin" valueType="num">
                                      <p:cBhvr additive="base">
                                        <p:cTn id="143" dur="500" fill="hold"/>
                                        <p:tgtEl>
                                          <p:spTgt spid="116"/>
                                        </p:tgtEl>
                                        <p:attrNameLst>
                                          <p:attrName>ppt_x</p:attrName>
                                        </p:attrNameLst>
                                      </p:cBhvr>
                                      <p:tavLst>
                                        <p:tav tm="0">
                                          <p:val>
                                            <p:strVal val="#ppt_x"/>
                                          </p:val>
                                        </p:tav>
                                        <p:tav tm="100000">
                                          <p:val>
                                            <p:strVal val="#ppt_x"/>
                                          </p:val>
                                        </p:tav>
                                      </p:tavLst>
                                    </p:anim>
                                    <p:anim calcmode="lin" valueType="num">
                                      <p:cBhvr additive="base">
                                        <p:cTn id="144"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117"/>
                                        </p:tgtEl>
                                        <p:attrNameLst>
                                          <p:attrName>style.visibility</p:attrName>
                                        </p:attrNameLst>
                                      </p:cBhvr>
                                      <p:to>
                                        <p:strVal val="visible"/>
                                      </p:to>
                                    </p:set>
                                    <p:anim calcmode="lin" valueType="num">
                                      <p:cBhvr additive="base">
                                        <p:cTn id="149" dur="500" fill="hold"/>
                                        <p:tgtEl>
                                          <p:spTgt spid="117"/>
                                        </p:tgtEl>
                                        <p:attrNameLst>
                                          <p:attrName>ppt_x</p:attrName>
                                        </p:attrNameLst>
                                      </p:cBhvr>
                                      <p:tavLst>
                                        <p:tav tm="0">
                                          <p:val>
                                            <p:strVal val="#ppt_x"/>
                                          </p:val>
                                        </p:tav>
                                        <p:tav tm="100000">
                                          <p:val>
                                            <p:strVal val="#ppt_x"/>
                                          </p:val>
                                        </p:tav>
                                      </p:tavLst>
                                    </p:anim>
                                    <p:anim calcmode="lin" valueType="num">
                                      <p:cBhvr additive="base">
                                        <p:cTn id="150"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118"/>
                                        </p:tgtEl>
                                        <p:attrNameLst>
                                          <p:attrName>style.visibility</p:attrName>
                                        </p:attrNameLst>
                                      </p:cBhvr>
                                      <p:to>
                                        <p:strVal val="visible"/>
                                      </p:to>
                                    </p:set>
                                    <p:anim calcmode="lin" valueType="num">
                                      <p:cBhvr additive="base">
                                        <p:cTn id="155" dur="500" fill="hold"/>
                                        <p:tgtEl>
                                          <p:spTgt spid="118"/>
                                        </p:tgtEl>
                                        <p:attrNameLst>
                                          <p:attrName>ppt_x</p:attrName>
                                        </p:attrNameLst>
                                      </p:cBhvr>
                                      <p:tavLst>
                                        <p:tav tm="0">
                                          <p:val>
                                            <p:strVal val="#ppt_x"/>
                                          </p:val>
                                        </p:tav>
                                        <p:tav tm="100000">
                                          <p:val>
                                            <p:strVal val="#ppt_x"/>
                                          </p:val>
                                        </p:tav>
                                      </p:tavLst>
                                    </p:anim>
                                    <p:anim calcmode="lin" valueType="num">
                                      <p:cBhvr additive="base">
                                        <p:cTn id="156"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nodeType="clickEffect">
                                  <p:stCondLst>
                                    <p:cond delay="0"/>
                                  </p:stCondLst>
                                  <p:childTnLst>
                                    <p:set>
                                      <p:cBhvr>
                                        <p:cTn id="160" dur="1" fill="hold">
                                          <p:stCondLst>
                                            <p:cond delay="0"/>
                                          </p:stCondLst>
                                        </p:cTn>
                                        <p:tgtEl>
                                          <p:spTgt spid="119"/>
                                        </p:tgtEl>
                                        <p:attrNameLst>
                                          <p:attrName>style.visibility</p:attrName>
                                        </p:attrNameLst>
                                      </p:cBhvr>
                                      <p:to>
                                        <p:strVal val="visible"/>
                                      </p:to>
                                    </p:set>
                                    <p:anim calcmode="lin" valueType="num">
                                      <p:cBhvr additive="base">
                                        <p:cTn id="161" dur="500" fill="hold"/>
                                        <p:tgtEl>
                                          <p:spTgt spid="119"/>
                                        </p:tgtEl>
                                        <p:attrNameLst>
                                          <p:attrName>ppt_x</p:attrName>
                                        </p:attrNameLst>
                                      </p:cBhvr>
                                      <p:tavLst>
                                        <p:tav tm="0">
                                          <p:val>
                                            <p:strVal val="#ppt_x"/>
                                          </p:val>
                                        </p:tav>
                                        <p:tav tm="100000">
                                          <p:val>
                                            <p:strVal val="#ppt_x"/>
                                          </p:val>
                                        </p:tav>
                                      </p:tavLst>
                                    </p:anim>
                                    <p:anim calcmode="lin" valueType="num">
                                      <p:cBhvr additive="base">
                                        <p:cTn id="162"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147"/>
                                        </p:tgtEl>
                                        <p:attrNameLst>
                                          <p:attrName>style.visibility</p:attrName>
                                        </p:attrNameLst>
                                      </p:cBhvr>
                                      <p:to>
                                        <p:strVal val="visible"/>
                                      </p:to>
                                    </p:set>
                                    <p:anim calcmode="lin" valueType="num">
                                      <p:cBhvr additive="base">
                                        <p:cTn id="167" dur="500" fill="hold"/>
                                        <p:tgtEl>
                                          <p:spTgt spid="147"/>
                                        </p:tgtEl>
                                        <p:attrNameLst>
                                          <p:attrName>ppt_x</p:attrName>
                                        </p:attrNameLst>
                                      </p:cBhvr>
                                      <p:tavLst>
                                        <p:tav tm="0">
                                          <p:val>
                                            <p:strVal val="#ppt_x"/>
                                          </p:val>
                                        </p:tav>
                                        <p:tav tm="100000">
                                          <p:val>
                                            <p:strVal val="#ppt_x"/>
                                          </p:val>
                                        </p:tav>
                                      </p:tavLst>
                                    </p:anim>
                                    <p:anim calcmode="lin" valueType="num">
                                      <p:cBhvr additive="base">
                                        <p:cTn id="168"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nodeType="clickEffect">
                                  <p:stCondLst>
                                    <p:cond delay="0"/>
                                  </p:stCondLst>
                                  <p:childTnLst>
                                    <p:set>
                                      <p:cBhvr>
                                        <p:cTn id="172" dur="1" fill="hold">
                                          <p:stCondLst>
                                            <p:cond delay="0"/>
                                          </p:stCondLst>
                                        </p:cTn>
                                        <p:tgtEl>
                                          <p:spTgt spid="148"/>
                                        </p:tgtEl>
                                        <p:attrNameLst>
                                          <p:attrName>style.visibility</p:attrName>
                                        </p:attrNameLst>
                                      </p:cBhvr>
                                      <p:to>
                                        <p:strVal val="visible"/>
                                      </p:to>
                                    </p:set>
                                    <p:anim calcmode="lin" valueType="num">
                                      <p:cBhvr additive="base">
                                        <p:cTn id="173" dur="500" fill="hold"/>
                                        <p:tgtEl>
                                          <p:spTgt spid="148"/>
                                        </p:tgtEl>
                                        <p:attrNameLst>
                                          <p:attrName>ppt_x</p:attrName>
                                        </p:attrNameLst>
                                      </p:cBhvr>
                                      <p:tavLst>
                                        <p:tav tm="0">
                                          <p:val>
                                            <p:strVal val="#ppt_x"/>
                                          </p:val>
                                        </p:tav>
                                        <p:tav tm="100000">
                                          <p:val>
                                            <p:strVal val="#ppt_x"/>
                                          </p:val>
                                        </p:tav>
                                      </p:tavLst>
                                    </p:anim>
                                    <p:anim calcmode="lin" valueType="num">
                                      <p:cBhvr additive="base">
                                        <p:cTn id="174" dur="500" fill="hold"/>
                                        <p:tgtEl>
                                          <p:spTgt spid="148"/>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149"/>
                                        </p:tgtEl>
                                        <p:attrNameLst>
                                          <p:attrName>style.visibility</p:attrName>
                                        </p:attrNameLst>
                                      </p:cBhvr>
                                      <p:to>
                                        <p:strVal val="visible"/>
                                      </p:to>
                                    </p:set>
                                    <p:anim calcmode="lin" valueType="num">
                                      <p:cBhvr additive="base">
                                        <p:cTn id="179" dur="500" fill="hold"/>
                                        <p:tgtEl>
                                          <p:spTgt spid="149"/>
                                        </p:tgtEl>
                                        <p:attrNameLst>
                                          <p:attrName>ppt_x</p:attrName>
                                        </p:attrNameLst>
                                      </p:cBhvr>
                                      <p:tavLst>
                                        <p:tav tm="0">
                                          <p:val>
                                            <p:strVal val="#ppt_x"/>
                                          </p:val>
                                        </p:tav>
                                        <p:tav tm="100000">
                                          <p:val>
                                            <p:strVal val="#ppt_x"/>
                                          </p:val>
                                        </p:tav>
                                      </p:tavLst>
                                    </p:anim>
                                    <p:anim calcmode="lin" valueType="num">
                                      <p:cBhvr additive="base">
                                        <p:cTn id="180" dur="500" fill="hold"/>
                                        <p:tgtEl>
                                          <p:spTgt spid="1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5"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4" name="Rectangle 3"/>
          <p:cNvSpPr/>
          <p:nvPr/>
        </p:nvSpPr>
        <p:spPr>
          <a:xfrm>
            <a:off x="216712" y="31321"/>
            <a:ext cx="11936378" cy="193390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Đối với bài toán 8 quân hậu: do mỗi cột chỉ có thể có một quân hậu nên lựa chọn đối với quân hậu thứ j, ứng với cột j, là đặt nó vào hàng nào để đảm bảo “an toàn” nghĩa là không cùng hàng, cùng đường chéo với (j-1) quân hậu đã xếp trước đó.</a:t>
            </a:r>
          </a:p>
        </p:txBody>
      </p:sp>
      <p:sp>
        <p:nvSpPr>
          <p:cNvPr id="7" name="Rectangle 6"/>
          <p:cNvSpPr/>
          <p:nvPr/>
        </p:nvSpPr>
        <p:spPr>
          <a:xfrm>
            <a:off x="216712" y="1962402"/>
            <a:ext cx="11936378" cy="198099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Rõ ràng để đi tới các lời giải ta phải thử tất cả các trường hợp sắp xếp quân hậu đầu tiên tại cột 1. Với mỗi vị trí đã chọn của quân hậu tại cột 1, ta lại phải giải quyết bài toán 7 quân hậu với 7 cột còn lại của bàn cờ, nghĩa là ta đã “quay lại bài toán cũ” nhưng với quy mô nhỏ hơn. </a:t>
            </a:r>
          </a:p>
        </p:txBody>
      </p:sp>
      <p:sp>
        <p:nvSpPr>
          <p:cNvPr id="8" name="Rectangle 7"/>
          <p:cNvSpPr/>
          <p:nvPr/>
        </p:nvSpPr>
        <p:spPr>
          <a:xfrm>
            <a:off x="216712" y="3943392"/>
            <a:ext cx="11936378" cy="9998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Nếu có một lựa chọn được chấp nhận thì ghi nhớ các thông tin cần thiết và tiến hành bước thử tiếp theo.  </a:t>
            </a:r>
          </a:p>
        </p:txBody>
      </p:sp>
      <p:sp>
        <p:nvSpPr>
          <p:cNvPr id="9" name="Rectangle 8"/>
          <p:cNvSpPr/>
          <p:nvPr/>
        </p:nvSpPr>
        <p:spPr>
          <a:xfrm>
            <a:off x="216712" y="4904301"/>
            <a:ext cx="11936378" cy="194005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 Nếu trái lại không có một lựa chọn nào thích hợp cả thì làm lại bước trước, xoá bớt các ghi nhớ và quay về chu trình thử với các lựa chọn còn lại. Hành động này được gọi là </a:t>
            </a:r>
            <a:r>
              <a:rPr lang="en-US" sz="2900" i="1">
                <a:solidFill>
                  <a:srgbClr val="0070C0"/>
                </a:solidFill>
                <a:latin typeface="Times New Roman" panose="02020603050405020304" pitchFamily="18" charset="0"/>
                <a:cs typeface="Times New Roman" panose="02020603050405020304" pitchFamily="18" charset="0"/>
              </a:rPr>
              <a:t>quay lui</a:t>
            </a:r>
            <a:r>
              <a:rPr lang="en-US" sz="2900">
                <a:solidFill>
                  <a:srgbClr val="0070C0"/>
                </a:solidFill>
                <a:latin typeface="Times New Roman" panose="02020603050405020304" pitchFamily="18" charset="0"/>
                <a:cs typeface="Times New Roman" panose="02020603050405020304" pitchFamily="18" charset="0"/>
              </a:rPr>
              <a:t>, và các giải thuật thể hiện phương pháp này gọi là các </a:t>
            </a:r>
            <a:r>
              <a:rPr lang="en-US" sz="2900" i="1">
                <a:solidFill>
                  <a:srgbClr val="0070C0"/>
                </a:solidFill>
                <a:latin typeface="Times New Roman" panose="02020603050405020304" pitchFamily="18" charset="0"/>
                <a:cs typeface="Times New Roman" panose="02020603050405020304" pitchFamily="18" charset="0"/>
              </a:rPr>
              <a:t>giải thuật quay lui</a:t>
            </a:r>
            <a:r>
              <a:rPr lang="en-US" sz="2900">
                <a:solidFill>
                  <a:srgbClr val="0070C0"/>
                </a:solidFill>
                <a:latin typeface="Times New Roman" panose="02020603050405020304" pitchFamily="18" charset="0"/>
                <a:cs typeface="Times New Roman" panose="02020603050405020304" pitchFamily="18" charset="0"/>
              </a:rPr>
              <a:t>.</a:t>
            </a:r>
          </a:p>
        </p:txBody>
      </p:sp>
      <p:cxnSp>
        <p:nvCxnSpPr>
          <p:cNvPr id="10" name="Straight Connector 9"/>
          <p:cNvCxnSpPr/>
          <p:nvPr/>
        </p:nvCxnSpPr>
        <p:spPr>
          <a:xfrm>
            <a:off x="3631245" y="6336706"/>
            <a:ext cx="11353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257696" y="6772563"/>
            <a:ext cx="265282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59952" y="5871811"/>
            <a:ext cx="70674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5457" y="4875526"/>
            <a:ext cx="406277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729248" y="2943266"/>
            <a:ext cx="6281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675958" y="2929619"/>
            <a:ext cx="6281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73197" y="3844019"/>
            <a:ext cx="295961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3313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4" name="Rectangle 3"/>
          <p:cNvSpPr/>
          <p:nvPr/>
        </p:nvSpPr>
        <p:spPr>
          <a:xfrm>
            <a:off x="216711" y="31322"/>
            <a:ext cx="3602295" cy="107384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Ta có thể phác thảo hàm thử như sau:</a:t>
            </a:r>
          </a:p>
        </p:txBody>
      </p:sp>
      <p:sp>
        <p:nvSpPr>
          <p:cNvPr id="8" name="Rectangle 7"/>
          <p:cNvSpPr/>
          <p:nvPr/>
        </p:nvSpPr>
        <p:spPr>
          <a:xfrm>
            <a:off x="216712" y="1105166"/>
            <a:ext cx="3602294" cy="236955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Để đi tới một hàm chi tiết hơn ta phải chuẩn bị dữ liệu biểu diễn các thông tin cần thiết bao gồm:  </a:t>
            </a:r>
          </a:p>
        </p:txBody>
      </p:sp>
      <p:sp>
        <p:nvSpPr>
          <p:cNvPr id="19" name="Rectangle 18"/>
          <p:cNvSpPr/>
          <p:nvPr/>
        </p:nvSpPr>
        <p:spPr>
          <a:xfrm>
            <a:off x="216711" y="3482302"/>
            <a:ext cx="3602295" cy="102843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Dữ liệu biểu diễn nghiệm.</a:t>
            </a:r>
          </a:p>
        </p:txBody>
      </p:sp>
      <p:sp>
        <p:nvSpPr>
          <p:cNvPr id="20" name="Rectangle 19"/>
          <p:cNvSpPr/>
          <p:nvPr/>
        </p:nvSpPr>
        <p:spPr>
          <a:xfrm>
            <a:off x="216711" y="4517407"/>
            <a:ext cx="3602295" cy="162560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Dữ liệu biểu diễn vị trí tại hàng i, cột j là an toàn hay không.</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007" y="105970"/>
            <a:ext cx="8266448" cy="6625316"/>
          </a:xfrm>
          <a:prstGeom prst="rect">
            <a:avLst/>
          </a:prstGeom>
          <a:ln>
            <a:solidFill>
              <a:schemeClr val="accent1"/>
            </a:solidFill>
          </a:ln>
        </p:spPr>
      </p:pic>
    </p:spTree>
    <p:extLst>
      <p:ext uri="{BB962C8B-B14F-4D97-AF65-F5344CB8AC3E}">
        <p14:creationId xmlns:p14="http://schemas.microsoft.com/office/powerpoint/2010/main" val="14248627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8"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400" b="1">
                <a:solidFill>
                  <a:srgbClr val="0070C0"/>
                </a:solidFill>
                <a:latin typeface="Times New Roman" panose="02020603050405020304" pitchFamily="18" charset="0"/>
                <a:cs typeface="Times New Roman" panose="02020603050405020304" pitchFamily="18" charset="0"/>
              </a:rPr>
              <a:t>I. KHÁI NIỆM ĐỆ QUY</a:t>
            </a:r>
          </a:p>
        </p:txBody>
      </p:sp>
      <p:sp>
        <p:nvSpPr>
          <p:cNvPr id="8" name="Rectangle 7"/>
          <p:cNvSpPr/>
          <p:nvPr/>
        </p:nvSpPr>
        <p:spPr>
          <a:xfrm>
            <a:off x="197741" y="707079"/>
            <a:ext cx="5112451" cy="1896115"/>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ea typeface="Times New Roman" panose="02020603050405020304" pitchFamily="18" charset="0"/>
              </a:rPr>
              <a:t>Ta nói một đối tượng là đệ quy nếu nó bao gồm chính nó như một bộ phận hoặc nó được định nghĩa dưới dạng của chính nó</a:t>
            </a:r>
            <a:r>
              <a:rPr lang="en-US" sz="2800">
                <a:solidFill>
                  <a:srgbClr val="0070C0"/>
                </a:solidFill>
                <a:latin typeface="Times New Roman" panose="02020603050405020304" pitchFamily="18" charset="0"/>
                <a:ea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5310784" y="76429"/>
            <a:ext cx="6847247" cy="4556532"/>
          </a:xfrm>
          <a:prstGeom prst="rect">
            <a:avLst/>
          </a:prstGeom>
          <a:ln w="28575">
            <a:solidFill>
              <a:srgbClr val="FFC000"/>
            </a:solidFill>
          </a:ln>
        </p:spPr>
      </p:pic>
      <p:sp>
        <p:nvSpPr>
          <p:cNvPr id="11" name="Rectangle 10"/>
          <p:cNvSpPr/>
          <p:nvPr/>
        </p:nvSpPr>
        <p:spPr>
          <a:xfrm>
            <a:off x="191070" y="2600961"/>
            <a:ext cx="4926840" cy="5900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b="1">
                <a:solidFill>
                  <a:srgbClr val="0070C0"/>
                </a:solidFill>
                <a:latin typeface="Times New Roman" panose="02020603050405020304" pitchFamily="18" charset="0"/>
                <a:ea typeface="Times New Roman" panose="02020603050405020304" pitchFamily="18" charset="0"/>
              </a:rPr>
              <a:t>Ví dụ:</a:t>
            </a:r>
            <a:endParaRPr lang="en-US" sz="2800" b="1">
              <a:solidFill>
                <a:srgbClr val="0070C0"/>
              </a:solidFill>
              <a:latin typeface="Times New Roman" panose="02020603050405020304" pitchFamily="18" charset="0"/>
              <a:ea typeface="Times New Roman" panose="02020603050405020304" pitchFamily="18" charset="0"/>
            </a:endParaRPr>
          </a:p>
        </p:txBody>
      </p:sp>
      <p:sp>
        <p:nvSpPr>
          <p:cNvPr id="12" name="Rectangle 11"/>
          <p:cNvSpPr/>
          <p:nvPr/>
        </p:nvSpPr>
        <p:spPr>
          <a:xfrm>
            <a:off x="191070" y="3209058"/>
            <a:ext cx="4926840" cy="5900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ea typeface="Times New Roman" panose="02020603050405020304" pitchFamily="18" charset="0"/>
              </a:rPr>
              <a:t>- Hình ảnh đệ quy</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197742" y="3804968"/>
            <a:ext cx="4906520" cy="107106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fr-FR" sz="2800">
                <a:solidFill>
                  <a:srgbClr val="0070C0"/>
                </a:solidFill>
                <a:latin typeface="Times New Roman" panose="02020603050405020304" pitchFamily="18" charset="0"/>
                <a:ea typeface="Times New Roman" panose="02020603050405020304" pitchFamily="18" charset="0"/>
              </a:rPr>
              <a:t>- Trong toán học ta cũng hay gặp các định nghĩa đệ quy như:</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4" name="Rectangle 13"/>
          <p:cNvSpPr/>
          <p:nvPr/>
        </p:nvSpPr>
        <p:spPr>
          <a:xfrm>
            <a:off x="211389" y="4876030"/>
            <a:ext cx="6514531" cy="19819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r>
              <a:rPr lang="fr-FR" sz="2800">
                <a:solidFill>
                  <a:srgbClr val="0070C0"/>
                </a:solidFill>
                <a:latin typeface="Times New Roman" panose="02020603050405020304" pitchFamily="18" charset="0"/>
                <a:ea typeface="Times New Roman" panose="02020603050405020304" pitchFamily="18" charset="0"/>
              </a:rPr>
              <a:t>1) Định nghĩa số tự nhiên:</a:t>
            </a:r>
            <a:endParaRPr lang="en-US" sz="2800">
              <a:solidFill>
                <a:srgbClr val="0070C0"/>
              </a:solidFill>
              <a:latin typeface="Times New Roman" panose="02020603050405020304" pitchFamily="18" charset="0"/>
              <a:ea typeface="Times New Roman" panose="02020603050405020304" pitchFamily="18" charset="0"/>
            </a:endParaRPr>
          </a:p>
          <a:p>
            <a:pPr indent="974725"/>
            <a:r>
              <a:rPr lang="fr-FR" sz="2800">
                <a:solidFill>
                  <a:srgbClr val="0070C0"/>
                </a:solidFill>
                <a:latin typeface="Times New Roman" panose="02020603050405020304" pitchFamily="18" charset="0"/>
                <a:ea typeface="Times New Roman" panose="02020603050405020304" pitchFamily="18" charset="0"/>
              </a:rPr>
              <a:t>a) 1 là một số tự nhiên.</a:t>
            </a:r>
            <a:endParaRPr lang="en-US" sz="2800">
              <a:solidFill>
                <a:srgbClr val="0070C0"/>
              </a:solidFill>
              <a:latin typeface="Times New Roman" panose="02020603050405020304" pitchFamily="18" charset="0"/>
              <a:ea typeface="Times New Roman" panose="02020603050405020304" pitchFamily="18" charset="0"/>
            </a:endParaRPr>
          </a:p>
          <a:p>
            <a:pPr marL="1381125" indent="-406400"/>
            <a:r>
              <a:rPr lang="fr-FR" sz="2800">
                <a:solidFill>
                  <a:srgbClr val="0070C0"/>
                </a:solidFill>
                <a:latin typeface="Times New Roman" panose="02020603050405020304" pitchFamily="18" charset="0"/>
                <a:ea typeface="Times New Roman" panose="02020603050405020304" pitchFamily="18" charset="0"/>
              </a:rPr>
              <a:t>b) x là số tự nhiên nếu x-1 là số tự nhiên.</a:t>
            </a:r>
            <a:endParaRPr lang="en-US" sz="2800">
              <a:solidFill>
                <a:srgbClr val="0070C0"/>
              </a:solidFill>
              <a:latin typeface="Times New Roman" panose="02020603050405020304" pitchFamily="18" charset="0"/>
              <a:ea typeface="Times New Roman" panose="02020603050405020304" pitchFamily="18" charset="0"/>
            </a:endParaRPr>
          </a:p>
        </p:txBody>
      </p:sp>
      <p:sp>
        <p:nvSpPr>
          <p:cNvPr id="15" name="Rectangle 14"/>
          <p:cNvSpPr/>
          <p:nvPr/>
        </p:nvSpPr>
        <p:spPr>
          <a:xfrm>
            <a:off x="6739567" y="4749421"/>
            <a:ext cx="5432113" cy="21085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r>
              <a:rPr lang="fr-FR" sz="2800">
                <a:solidFill>
                  <a:srgbClr val="0070C0"/>
                </a:solidFill>
                <a:latin typeface="Times New Roman" panose="02020603050405020304" pitchFamily="18" charset="0"/>
                <a:ea typeface="Times New Roman" panose="02020603050405020304" pitchFamily="18" charset="0"/>
              </a:rPr>
              <a:t>2) Định nghĩa hàm n giai thừa: n!</a:t>
            </a:r>
            <a:endParaRPr lang="en-US" sz="2800">
              <a:solidFill>
                <a:srgbClr val="0070C0"/>
              </a:solidFill>
              <a:latin typeface="Times New Roman" panose="02020603050405020304" pitchFamily="18" charset="0"/>
              <a:ea typeface="Times New Roman" panose="02020603050405020304" pitchFamily="18" charset="0"/>
            </a:endParaRPr>
          </a:p>
          <a:p>
            <a:pPr indent="914400"/>
            <a:r>
              <a:rPr lang="en-US" sz="2800">
                <a:solidFill>
                  <a:srgbClr val="0070C0"/>
                </a:solidFill>
                <a:latin typeface="Times New Roman" panose="02020603050405020304" pitchFamily="18" charset="0"/>
                <a:ea typeface="Times New Roman" panose="02020603050405020304" pitchFamily="18" charset="0"/>
              </a:rPr>
              <a:t>a) 0! = 1</a:t>
            </a:r>
          </a:p>
          <a:p>
            <a:pPr indent="914400"/>
            <a:r>
              <a:rPr lang="en-US" sz="2800">
                <a:solidFill>
                  <a:srgbClr val="0070C0"/>
                </a:solidFill>
                <a:latin typeface="Times New Roman" panose="02020603050405020304" pitchFamily="18" charset="0"/>
                <a:ea typeface="Times New Roman" panose="02020603050405020304" pitchFamily="18" charset="0"/>
              </a:rPr>
              <a:t>b) Nếu n &gt; 0 thì n! = n(n-1)!</a:t>
            </a:r>
          </a:p>
        </p:txBody>
      </p:sp>
      <p:grpSp>
        <p:nvGrpSpPr>
          <p:cNvPr id="27" name="Group 26"/>
          <p:cNvGrpSpPr/>
          <p:nvPr/>
        </p:nvGrpSpPr>
        <p:grpSpPr>
          <a:xfrm>
            <a:off x="345457" y="1653989"/>
            <a:ext cx="4772453" cy="450376"/>
            <a:chOff x="345457" y="1653989"/>
            <a:chExt cx="4772453" cy="450376"/>
          </a:xfrm>
        </p:grpSpPr>
        <p:cxnSp>
          <p:nvCxnSpPr>
            <p:cNvPr id="10" name="Straight Connector 9"/>
            <p:cNvCxnSpPr/>
            <p:nvPr/>
          </p:nvCxnSpPr>
          <p:spPr>
            <a:xfrm>
              <a:off x="1378428" y="1653989"/>
              <a:ext cx="37394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45457" y="2104365"/>
              <a:ext cx="10329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06925" y="2077070"/>
            <a:ext cx="4906520" cy="430966"/>
            <a:chOff x="306925" y="2077070"/>
            <a:chExt cx="4906520" cy="430966"/>
          </a:xfrm>
        </p:grpSpPr>
        <p:cxnSp>
          <p:nvCxnSpPr>
            <p:cNvPr id="17" name="Straight Connector 16"/>
            <p:cNvCxnSpPr/>
            <p:nvPr/>
          </p:nvCxnSpPr>
          <p:spPr>
            <a:xfrm>
              <a:off x="2842998" y="2077070"/>
              <a:ext cx="23704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06925" y="2508036"/>
              <a:ext cx="32824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a:xfrm>
            <a:off x="916534" y="1653989"/>
            <a:ext cx="2981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76844" y="2077070"/>
            <a:ext cx="29811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1050878" y="709683"/>
            <a:ext cx="4176215" cy="928048"/>
          </a:xfrm>
          <a:custGeom>
            <a:avLst/>
            <a:gdLst>
              <a:gd name="connsiteX0" fmla="*/ 0 w 4176215"/>
              <a:gd name="connsiteY0" fmla="*/ 928048 h 928048"/>
              <a:gd name="connsiteX1" fmla="*/ 1446662 w 4176215"/>
              <a:gd name="connsiteY1" fmla="*/ 368490 h 928048"/>
              <a:gd name="connsiteX2" fmla="*/ 4176215 w 4176215"/>
              <a:gd name="connsiteY2" fmla="*/ 0 h 928048"/>
            </a:gdLst>
            <a:ahLst/>
            <a:cxnLst>
              <a:cxn ang="0">
                <a:pos x="connsiteX0" y="connsiteY0"/>
              </a:cxn>
              <a:cxn ang="0">
                <a:pos x="connsiteX1" y="connsiteY1"/>
              </a:cxn>
              <a:cxn ang="0">
                <a:pos x="connsiteX2" y="connsiteY2"/>
              </a:cxn>
            </a:cxnLst>
            <a:rect l="l" t="t" r="r" b="b"/>
            <a:pathLst>
              <a:path w="4176215" h="928048">
                <a:moveTo>
                  <a:pt x="0" y="928048"/>
                </a:moveTo>
                <a:cubicBezTo>
                  <a:pt x="375313" y="725606"/>
                  <a:pt x="750626" y="523165"/>
                  <a:pt x="1446662" y="368490"/>
                </a:cubicBezTo>
                <a:cubicBezTo>
                  <a:pt x="2142698" y="213815"/>
                  <a:pt x="3159456" y="106907"/>
                  <a:pt x="4176215" y="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4312693" y="1651379"/>
            <a:ext cx="2893325" cy="1883391"/>
          </a:xfrm>
          <a:custGeom>
            <a:avLst/>
            <a:gdLst>
              <a:gd name="connsiteX0" fmla="*/ 0 w 2893325"/>
              <a:gd name="connsiteY0" fmla="*/ 0 h 1883391"/>
              <a:gd name="connsiteX1" fmla="*/ 723331 w 2893325"/>
              <a:gd name="connsiteY1" fmla="*/ 1132764 h 1883391"/>
              <a:gd name="connsiteX2" fmla="*/ 2893325 w 2893325"/>
              <a:gd name="connsiteY2" fmla="*/ 1883391 h 1883391"/>
            </a:gdLst>
            <a:ahLst/>
            <a:cxnLst>
              <a:cxn ang="0">
                <a:pos x="connsiteX0" y="connsiteY0"/>
              </a:cxn>
              <a:cxn ang="0">
                <a:pos x="connsiteX1" y="connsiteY1"/>
              </a:cxn>
              <a:cxn ang="0">
                <a:pos x="connsiteX2" y="connsiteY2"/>
              </a:cxn>
            </a:cxnLst>
            <a:rect l="l" t="t" r="r" b="b"/>
            <a:pathLst>
              <a:path w="2893325" h="1883391">
                <a:moveTo>
                  <a:pt x="0" y="0"/>
                </a:moveTo>
                <a:cubicBezTo>
                  <a:pt x="120555" y="409433"/>
                  <a:pt x="241110" y="818866"/>
                  <a:pt x="723331" y="1132764"/>
                </a:cubicBezTo>
                <a:cubicBezTo>
                  <a:pt x="1205552" y="1446663"/>
                  <a:pt x="2049438" y="1665027"/>
                  <a:pt x="2893325" y="1883391"/>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538484" y="2074460"/>
            <a:ext cx="7588155" cy="4080680"/>
          </a:xfrm>
          <a:custGeom>
            <a:avLst/>
            <a:gdLst>
              <a:gd name="connsiteX0" fmla="*/ 0 w 7588155"/>
              <a:gd name="connsiteY0" fmla="*/ 0 h 4080680"/>
              <a:gd name="connsiteX1" fmla="*/ 2756847 w 7588155"/>
              <a:gd name="connsiteY1" fmla="*/ 2825086 h 4080680"/>
              <a:gd name="connsiteX2" fmla="*/ 6318913 w 7588155"/>
              <a:gd name="connsiteY2" fmla="*/ 3616656 h 4080680"/>
              <a:gd name="connsiteX3" fmla="*/ 7588155 w 7588155"/>
              <a:gd name="connsiteY3" fmla="*/ 4080680 h 4080680"/>
            </a:gdLst>
            <a:ahLst/>
            <a:cxnLst>
              <a:cxn ang="0">
                <a:pos x="connsiteX0" y="connsiteY0"/>
              </a:cxn>
              <a:cxn ang="0">
                <a:pos x="connsiteX1" y="connsiteY1"/>
              </a:cxn>
              <a:cxn ang="0">
                <a:pos x="connsiteX2" y="connsiteY2"/>
              </a:cxn>
              <a:cxn ang="0">
                <a:pos x="connsiteX3" y="connsiteY3"/>
              </a:cxn>
            </a:cxnLst>
            <a:rect l="l" t="t" r="r" b="b"/>
            <a:pathLst>
              <a:path w="7588155" h="4080680">
                <a:moveTo>
                  <a:pt x="0" y="0"/>
                </a:moveTo>
                <a:cubicBezTo>
                  <a:pt x="851847" y="1111155"/>
                  <a:pt x="1703695" y="2222310"/>
                  <a:pt x="2756847" y="2825086"/>
                </a:cubicBezTo>
                <a:cubicBezTo>
                  <a:pt x="3809999" y="3427862"/>
                  <a:pt x="5513695" y="3407390"/>
                  <a:pt x="6318913" y="3616656"/>
                </a:cubicBezTo>
                <a:cubicBezTo>
                  <a:pt x="7124131" y="3825922"/>
                  <a:pt x="7356143" y="3953301"/>
                  <a:pt x="7588155" y="4080680"/>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1937982" y="2511188"/>
            <a:ext cx="9294125" cy="3548418"/>
          </a:xfrm>
          <a:custGeom>
            <a:avLst/>
            <a:gdLst>
              <a:gd name="connsiteX0" fmla="*/ 0 w 9294125"/>
              <a:gd name="connsiteY0" fmla="*/ 0 h 3548418"/>
              <a:gd name="connsiteX1" fmla="*/ 6660108 w 9294125"/>
              <a:gd name="connsiteY1" fmla="*/ 2415654 h 3548418"/>
              <a:gd name="connsiteX2" fmla="*/ 9294125 w 9294125"/>
              <a:gd name="connsiteY2" fmla="*/ 3548418 h 3548418"/>
            </a:gdLst>
            <a:ahLst/>
            <a:cxnLst>
              <a:cxn ang="0">
                <a:pos x="connsiteX0" y="connsiteY0"/>
              </a:cxn>
              <a:cxn ang="0">
                <a:pos x="connsiteX1" y="connsiteY1"/>
              </a:cxn>
              <a:cxn ang="0">
                <a:pos x="connsiteX2" y="connsiteY2"/>
              </a:cxn>
            </a:cxnLst>
            <a:rect l="l" t="t" r="r" b="b"/>
            <a:pathLst>
              <a:path w="9294125" h="3548418">
                <a:moveTo>
                  <a:pt x="0" y="0"/>
                </a:moveTo>
                <a:lnTo>
                  <a:pt x="6660108" y="2415654"/>
                </a:lnTo>
                <a:cubicBezTo>
                  <a:pt x="8209129" y="3007057"/>
                  <a:pt x="8751627" y="3277737"/>
                  <a:pt x="9294125" y="3548418"/>
                </a:cubicBezTo>
              </a:path>
            </a:pathLst>
          </a:custGeom>
          <a:noFill/>
          <a:ln w="3175">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7626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 calcmode="lin" valueType="num">
                                      <p:cBhvr additive="base">
                                        <p:cTn id="79" dur="500" fill="hold"/>
                                        <p:tgtEl>
                                          <p:spTgt spid="15"/>
                                        </p:tgtEl>
                                        <p:attrNameLst>
                                          <p:attrName>ppt_x</p:attrName>
                                        </p:attrNameLst>
                                      </p:cBhvr>
                                      <p:tavLst>
                                        <p:tav tm="0">
                                          <p:val>
                                            <p:strVal val="#ppt_x"/>
                                          </p:val>
                                        </p:tav>
                                        <p:tav tm="100000">
                                          <p:val>
                                            <p:strVal val="#ppt_x"/>
                                          </p:val>
                                        </p:tav>
                                      </p:tavLst>
                                    </p:anim>
                                    <p:anim calcmode="lin" valueType="num">
                                      <p:cBhvr additive="base">
                                        <p:cTn id="8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22" grpId="0" animBg="1"/>
      <p:bldP spid="23" grpId="0" animBg="1"/>
      <p:bldP spid="24"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4" name="Rectangle 3"/>
          <p:cNvSpPr/>
          <p:nvPr/>
        </p:nvSpPr>
        <p:spPr>
          <a:xfrm>
            <a:off x="216711" y="47058"/>
            <a:ext cx="3602295" cy="2086542"/>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cs typeface="Times New Roman" panose="02020603050405020304" pitchFamily="18" charset="0"/>
              </a:rPr>
              <a:t>- Mảng x[1..8] để ghi nghiệm: x[j] = i là quân hậu ở cột j được đặt ở hàng i.</a:t>
            </a:r>
          </a:p>
        </p:txBody>
      </p:sp>
      <p:sp>
        <p:nvSpPr>
          <p:cNvPr id="8" name="Rectangle 7"/>
          <p:cNvSpPr/>
          <p:nvPr/>
        </p:nvSpPr>
        <p:spPr>
          <a:xfrm>
            <a:off x="220247" y="2082004"/>
            <a:ext cx="3602294" cy="236955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800">
                <a:solidFill>
                  <a:srgbClr val="0070C0"/>
                </a:solidFill>
                <a:latin typeface="Times New Roman" panose="02020603050405020304" pitchFamily="18" charset="0"/>
                <a:cs typeface="Times New Roman" panose="02020603050405020304" pitchFamily="18" charset="0"/>
              </a:rPr>
              <a:t>- Mảng a[1..8] để chỉ hàng đã có quân hậu hay chưa: </a:t>
            </a:r>
          </a:p>
          <a:p>
            <a:pPr indent="284163"/>
            <a:r>
              <a:rPr lang="en-US" sz="2800">
                <a:solidFill>
                  <a:srgbClr val="0070C0"/>
                </a:solidFill>
                <a:latin typeface="Times New Roman" panose="02020603050405020304" pitchFamily="18" charset="0"/>
                <a:cs typeface="Times New Roman" panose="02020603050405020304" pitchFamily="18" charset="0"/>
              </a:rPr>
              <a:t>a[i] = 1 là chưa có</a:t>
            </a:r>
          </a:p>
          <a:p>
            <a:pPr indent="284163"/>
            <a:r>
              <a:rPr lang="en-US" sz="2800">
                <a:solidFill>
                  <a:srgbClr val="0070C0"/>
                </a:solidFill>
                <a:latin typeface="Times New Roman" panose="02020603050405020304" pitchFamily="18" charset="0"/>
                <a:cs typeface="Times New Roman" panose="02020603050405020304" pitchFamily="18" charset="0"/>
              </a:rPr>
              <a:t>a[i] = 0 là đã có  </a:t>
            </a:r>
          </a:p>
        </p:txBody>
      </p:sp>
      <p:sp>
        <p:nvSpPr>
          <p:cNvPr id="20" name="Rectangle 19"/>
          <p:cNvSpPr/>
          <p:nvPr/>
        </p:nvSpPr>
        <p:spPr>
          <a:xfrm>
            <a:off x="216711" y="4389857"/>
            <a:ext cx="3602295" cy="2427503"/>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cs typeface="Times New Roman" panose="02020603050405020304" pitchFamily="18" charset="0"/>
              </a:rPr>
              <a:t>- Mảng b[2..16] để chỉ đường chéo i+j đã có quân hậu hay chưa:</a:t>
            </a:r>
          </a:p>
          <a:p>
            <a:pPr indent="284163"/>
            <a:r>
              <a:rPr lang="en-US" sz="2800">
                <a:solidFill>
                  <a:srgbClr val="0070C0"/>
                </a:solidFill>
                <a:latin typeface="Times New Roman" panose="02020603050405020304" pitchFamily="18" charset="0"/>
                <a:cs typeface="Times New Roman" panose="02020603050405020304" pitchFamily="18" charset="0"/>
              </a:rPr>
              <a:t>b[i+j] = 1 là chưa có</a:t>
            </a:r>
          </a:p>
          <a:p>
            <a:pPr indent="284163"/>
            <a:r>
              <a:rPr lang="en-US" sz="2800">
                <a:solidFill>
                  <a:srgbClr val="0070C0"/>
                </a:solidFill>
                <a:latin typeface="Times New Roman" panose="02020603050405020304" pitchFamily="18" charset="0"/>
                <a:cs typeface="Times New Roman" panose="02020603050405020304" pitchFamily="18" charset="0"/>
              </a:rPr>
              <a:t>b[i+j] = 0 là đã có  </a:t>
            </a:r>
          </a:p>
        </p:txBody>
      </p:sp>
      <p:grpSp>
        <p:nvGrpSpPr>
          <p:cNvPr id="49" name="Group 48"/>
          <p:cNvGrpSpPr/>
          <p:nvPr/>
        </p:nvGrpSpPr>
        <p:grpSpPr>
          <a:xfrm>
            <a:off x="3791710" y="31322"/>
            <a:ext cx="8372994" cy="5678598"/>
            <a:chOff x="3791710" y="31322"/>
            <a:chExt cx="8372994" cy="5678598"/>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710" y="31322"/>
              <a:ext cx="8372994" cy="5678598"/>
            </a:xfrm>
            <a:prstGeom prst="rect">
              <a:avLst/>
            </a:prstGeom>
            <a:ln>
              <a:solidFill>
                <a:schemeClr val="accent1"/>
              </a:solidFill>
            </a:ln>
          </p:spPr>
        </p:pic>
        <p:pic>
          <p:nvPicPr>
            <p:cNvPr id="44" name="Picture 4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820" y="1081603"/>
              <a:ext cx="1339924" cy="970761"/>
            </a:xfrm>
            <a:prstGeom prst="rect">
              <a:avLst/>
            </a:prstGeom>
          </p:spPr>
        </p:pic>
        <p:pic>
          <p:nvPicPr>
            <p:cNvPr id="45" name="Picture 44" descr="Screen Clipping"/>
            <p:cNvPicPr>
              <a:picLocks noChangeAspect="1"/>
            </p:cNvPicPr>
            <p:nvPr/>
          </p:nvPicPr>
          <p:blipFill rotWithShape="1">
            <a:blip r:embed="rId4">
              <a:extLst>
                <a:ext uri="{28A0092B-C50C-407E-A947-70E740481C1C}">
                  <a14:useLocalDpi xmlns:a14="http://schemas.microsoft.com/office/drawing/2010/main" val="0"/>
                </a:ext>
              </a:extLst>
            </a:blip>
            <a:srcRect r="6692"/>
            <a:stretch/>
          </p:blipFill>
          <p:spPr>
            <a:xfrm>
              <a:off x="10796282" y="950449"/>
              <a:ext cx="1322272" cy="866768"/>
            </a:xfrm>
            <a:prstGeom prst="rect">
              <a:avLst/>
            </a:prstGeom>
          </p:spPr>
        </p:pic>
        <p:pic>
          <p:nvPicPr>
            <p:cNvPr id="46" name="Picture 4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4845" y="3903718"/>
              <a:ext cx="1133112" cy="677103"/>
            </a:xfrm>
            <a:prstGeom prst="rect">
              <a:avLst/>
            </a:prstGeom>
          </p:spPr>
        </p:pic>
      </p:grpSp>
      <p:sp>
        <p:nvSpPr>
          <p:cNvPr id="11" name="Rectangle 10"/>
          <p:cNvSpPr/>
          <p:nvPr/>
        </p:nvSpPr>
        <p:spPr>
          <a:xfrm>
            <a:off x="4287520" y="5755026"/>
            <a:ext cx="7856864" cy="104327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800">
                <a:solidFill>
                  <a:srgbClr val="0070C0"/>
                </a:solidFill>
                <a:latin typeface="Times New Roman" panose="02020603050405020304" pitchFamily="18" charset="0"/>
                <a:cs typeface="Times New Roman" panose="02020603050405020304" pitchFamily="18" charset="0"/>
              </a:rPr>
              <a:t>- Mảng c[-7 .. 7] để chỉ đường chéo i-j đã có quân hậu hay chưa: c[i-j] = 1 là chưa có, c[i-j] = 0 là đã có  </a:t>
            </a:r>
          </a:p>
        </p:txBody>
      </p:sp>
      <p:sp>
        <p:nvSpPr>
          <p:cNvPr id="23" name="TextBox 22"/>
          <p:cNvSpPr txBox="1"/>
          <p:nvPr/>
        </p:nvSpPr>
        <p:spPr>
          <a:xfrm>
            <a:off x="9976767" y="1633987"/>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10</a:t>
            </a:r>
          </a:p>
        </p:txBody>
      </p:sp>
      <p:sp>
        <p:nvSpPr>
          <p:cNvPr id="32" name="TextBox 31"/>
          <p:cNvSpPr txBox="1"/>
          <p:nvPr/>
        </p:nvSpPr>
        <p:spPr>
          <a:xfrm>
            <a:off x="5822509" y="1644508"/>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1</a:t>
            </a:r>
          </a:p>
        </p:txBody>
      </p:sp>
      <p:grpSp>
        <p:nvGrpSpPr>
          <p:cNvPr id="72" name="Group 71"/>
          <p:cNvGrpSpPr/>
          <p:nvPr/>
        </p:nvGrpSpPr>
        <p:grpSpPr>
          <a:xfrm>
            <a:off x="5808861" y="1103977"/>
            <a:ext cx="524832" cy="491703"/>
            <a:chOff x="5808861" y="1103977"/>
            <a:chExt cx="524832" cy="491703"/>
          </a:xfrm>
        </p:grpSpPr>
        <p:sp>
          <p:nvSpPr>
            <p:cNvPr id="12" name="TextBox 11"/>
            <p:cNvSpPr txBox="1"/>
            <p:nvPr/>
          </p:nvSpPr>
          <p:spPr>
            <a:xfrm>
              <a:off x="5825693" y="1134015"/>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2</a:t>
              </a:r>
            </a:p>
          </p:txBody>
        </p:sp>
        <p:cxnSp>
          <p:nvCxnSpPr>
            <p:cNvPr id="9" name="Straight Arrow Connector 8"/>
            <p:cNvCxnSpPr/>
            <p:nvPr/>
          </p:nvCxnSpPr>
          <p:spPr>
            <a:xfrm flipV="1">
              <a:off x="5808861" y="1103977"/>
              <a:ext cx="524832" cy="49170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808861" y="1117060"/>
            <a:ext cx="1149086" cy="983164"/>
            <a:chOff x="5808861" y="1117060"/>
            <a:chExt cx="1149086" cy="983164"/>
          </a:xfrm>
        </p:grpSpPr>
        <p:sp>
          <p:nvSpPr>
            <p:cNvPr id="13" name="TextBox 12"/>
            <p:cNvSpPr txBox="1"/>
            <p:nvPr/>
          </p:nvSpPr>
          <p:spPr>
            <a:xfrm>
              <a:off x="6418952" y="1118714"/>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3</a:t>
              </a:r>
            </a:p>
          </p:txBody>
        </p:sp>
        <p:cxnSp>
          <p:nvCxnSpPr>
            <p:cNvPr id="47" name="Straight Arrow Connector 46"/>
            <p:cNvCxnSpPr/>
            <p:nvPr/>
          </p:nvCxnSpPr>
          <p:spPr>
            <a:xfrm flipV="1">
              <a:off x="5808861" y="1117060"/>
              <a:ext cx="1149086" cy="983164"/>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770495" y="1117060"/>
            <a:ext cx="1751948" cy="1557612"/>
            <a:chOff x="5770495" y="1117060"/>
            <a:chExt cx="1751948" cy="1557612"/>
          </a:xfrm>
        </p:grpSpPr>
        <p:sp>
          <p:nvSpPr>
            <p:cNvPr id="14" name="TextBox 13"/>
            <p:cNvSpPr txBox="1"/>
            <p:nvPr/>
          </p:nvSpPr>
          <p:spPr>
            <a:xfrm>
              <a:off x="7014443" y="1117060"/>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4</a:t>
              </a:r>
            </a:p>
          </p:txBody>
        </p:sp>
        <p:cxnSp>
          <p:nvCxnSpPr>
            <p:cNvPr id="48" name="Straight Arrow Connector 47"/>
            <p:cNvCxnSpPr/>
            <p:nvPr/>
          </p:nvCxnSpPr>
          <p:spPr>
            <a:xfrm flipV="1">
              <a:off x="5770495" y="1117060"/>
              <a:ext cx="1751948" cy="155761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770495" y="1084169"/>
            <a:ext cx="2333791" cy="2165142"/>
            <a:chOff x="5770495" y="1084169"/>
            <a:chExt cx="2333791" cy="2165142"/>
          </a:xfrm>
        </p:grpSpPr>
        <p:sp>
          <p:nvSpPr>
            <p:cNvPr id="15" name="TextBox 14"/>
            <p:cNvSpPr txBox="1"/>
            <p:nvPr/>
          </p:nvSpPr>
          <p:spPr>
            <a:xfrm>
              <a:off x="7596286" y="1117060"/>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5</a:t>
              </a:r>
            </a:p>
          </p:txBody>
        </p:sp>
        <p:cxnSp>
          <p:nvCxnSpPr>
            <p:cNvPr id="50" name="Straight Arrow Connector 49"/>
            <p:cNvCxnSpPr/>
            <p:nvPr/>
          </p:nvCxnSpPr>
          <p:spPr>
            <a:xfrm flipV="1">
              <a:off x="5770495" y="1084169"/>
              <a:ext cx="2333791" cy="216514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5805954" y="1093893"/>
            <a:ext cx="2893823" cy="2673141"/>
            <a:chOff x="5805954" y="1093893"/>
            <a:chExt cx="2893823" cy="2673141"/>
          </a:xfrm>
        </p:grpSpPr>
        <p:sp>
          <p:nvSpPr>
            <p:cNvPr id="16" name="TextBox 15"/>
            <p:cNvSpPr txBox="1"/>
            <p:nvPr/>
          </p:nvSpPr>
          <p:spPr>
            <a:xfrm>
              <a:off x="8191777" y="1103977"/>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6</a:t>
              </a:r>
            </a:p>
          </p:txBody>
        </p:sp>
        <p:cxnSp>
          <p:nvCxnSpPr>
            <p:cNvPr id="52" name="Straight Arrow Connector 51"/>
            <p:cNvCxnSpPr/>
            <p:nvPr/>
          </p:nvCxnSpPr>
          <p:spPr>
            <a:xfrm flipV="1">
              <a:off x="5805954" y="1093893"/>
              <a:ext cx="2893823" cy="267314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781179" y="1103977"/>
            <a:ext cx="3507195" cy="3264671"/>
            <a:chOff x="5781179" y="1103977"/>
            <a:chExt cx="3507195" cy="3264671"/>
          </a:xfrm>
        </p:grpSpPr>
        <p:sp>
          <p:nvSpPr>
            <p:cNvPr id="17" name="TextBox 16"/>
            <p:cNvSpPr txBox="1"/>
            <p:nvPr/>
          </p:nvSpPr>
          <p:spPr>
            <a:xfrm>
              <a:off x="8780374" y="1117060"/>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7</a:t>
              </a:r>
            </a:p>
          </p:txBody>
        </p:sp>
        <p:cxnSp>
          <p:nvCxnSpPr>
            <p:cNvPr id="54" name="Straight Arrow Connector 53"/>
            <p:cNvCxnSpPr/>
            <p:nvPr/>
          </p:nvCxnSpPr>
          <p:spPr>
            <a:xfrm flipV="1">
              <a:off x="5781179" y="1103977"/>
              <a:ext cx="3507195" cy="326467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5821158" y="1103711"/>
            <a:ext cx="4077219" cy="3768475"/>
            <a:chOff x="5821158" y="1103711"/>
            <a:chExt cx="4077219" cy="3768475"/>
          </a:xfrm>
        </p:grpSpPr>
        <p:sp>
          <p:nvSpPr>
            <p:cNvPr id="18" name="TextBox 17"/>
            <p:cNvSpPr txBox="1"/>
            <p:nvPr/>
          </p:nvSpPr>
          <p:spPr>
            <a:xfrm>
              <a:off x="9386190" y="1120249"/>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8</a:t>
              </a:r>
            </a:p>
          </p:txBody>
        </p:sp>
        <p:cxnSp>
          <p:nvCxnSpPr>
            <p:cNvPr id="56" name="Straight Arrow Connector 55"/>
            <p:cNvCxnSpPr/>
            <p:nvPr/>
          </p:nvCxnSpPr>
          <p:spPr>
            <a:xfrm flipV="1">
              <a:off x="5821158" y="1103711"/>
              <a:ext cx="4077219" cy="3768475"/>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807170" y="1103711"/>
            <a:ext cx="4677597" cy="4340963"/>
            <a:chOff x="5807170" y="1103711"/>
            <a:chExt cx="4677597" cy="4340963"/>
          </a:xfrm>
        </p:grpSpPr>
        <p:sp>
          <p:nvSpPr>
            <p:cNvPr id="21" name="TextBox 20"/>
            <p:cNvSpPr txBox="1"/>
            <p:nvPr/>
          </p:nvSpPr>
          <p:spPr>
            <a:xfrm>
              <a:off x="9976767" y="1109855"/>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9</a:t>
              </a:r>
            </a:p>
          </p:txBody>
        </p:sp>
        <p:cxnSp>
          <p:nvCxnSpPr>
            <p:cNvPr id="58" name="Straight Arrow Connector 57"/>
            <p:cNvCxnSpPr/>
            <p:nvPr/>
          </p:nvCxnSpPr>
          <p:spPr>
            <a:xfrm flipV="1">
              <a:off x="5807170" y="1103711"/>
              <a:ext cx="4677597" cy="434096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a:xfrm>
            <a:off x="6981255" y="2187706"/>
            <a:ext cx="3503512" cy="3256969"/>
            <a:chOff x="6981255" y="2187706"/>
            <a:chExt cx="3503512" cy="3256969"/>
          </a:xfrm>
        </p:grpSpPr>
        <p:sp>
          <p:nvSpPr>
            <p:cNvPr id="24" name="TextBox 23"/>
            <p:cNvSpPr txBox="1"/>
            <p:nvPr/>
          </p:nvSpPr>
          <p:spPr>
            <a:xfrm>
              <a:off x="9976767" y="2187706"/>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11</a:t>
              </a:r>
            </a:p>
          </p:txBody>
        </p:sp>
        <p:cxnSp>
          <p:nvCxnSpPr>
            <p:cNvPr id="60" name="Straight Arrow Connector 59"/>
            <p:cNvCxnSpPr/>
            <p:nvPr/>
          </p:nvCxnSpPr>
          <p:spPr>
            <a:xfrm flipV="1">
              <a:off x="6981255" y="2198985"/>
              <a:ext cx="3503512" cy="3245690"/>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1" name="Group 80"/>
          <p:cNvGrpSpPr/>
          <p:nvPr/>
        </p:nvGrpSpPr>
        <p:grpSpPr>
          <a:xfrm>
            <a:off x="7539953" y="2727777"/>
            <a:ext cx="2970805" cy="2761481"/>
            <a:chOff x="7539953" y="2727777"/>
            <a:chExt cx="2970805" cy="2761481"/>
          </a:xfrm>
        </p:grpSpPr>
        <p:sp>
          <p:nvSpPr>
            <p:cNvPr id="26" name="TextBox 25"/>
            <p:cNvSpPr txBox="1"/>
            <p:nvPr/>
          </p:nvSpPr>
          <p:spPr>
            <a:xfrm>
              <a:off x="9963119" y="2727777"/>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12</a:t>
              </a:r>
            </a:p>
          </p:txBody>
        </p:sp>
        <p:cxnSp>
          <p:nvCxnSpPr>
            <p:cNvPr id="62" name="Straight Arrow Connector 61"/>
            <p:cNvCxnSpPr/>
            <p:nvPr/>
          </p:nvCxnSpPr>
          <p:spPr>
            <a:xfrm flipV="1">
              <a:off x="7539953" y="2731271"/>
              <a:ext cx="2970805" cy="275798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2" name="Group 81"/>
          <p:cNvGrpSpPr/>
          <p:nvPr/>
        </p:nvGrpSpPr>
        <p:grpSpPr>
          <a:xfrm>
            <a:off x="8160619" y="3276295"/>
            <a:ext cx="2333791" cy="2170697"/>
            <a:chOff x="8160619" y="3276295"/>
            <a:chExt cx="2333791" cy="2170697"/>
          </a:xfrm>
        </p:grpSpPr>
        <p:sp>
          <p:nvSpPr>
            <p:cNvPr id="27" name="TextBox 26"/>
            <p:cNvSpPr txBox="1"/>
            <p:nvPr/>
          </p:nvSpPr>
          <p:spPr>
            <a:xfrm>
              <a:off x="9963119" y="3276295"/>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13</a:t>
              </a:r>
            </a:p>
          </p:txBody>
        </p:sp>
        <p:cxnSp>
          <p:nvCxnSpPr>
            <p:cNvPr id="64" name="Straight Arrow Connector 63"/>
            <p:cNvCxnSpPr/>
            <p:nvPr/>
          </p:nvCxnSpPr>
          <p:spPr>
            <a:xfrm flipV="1">
              <a:off x="8160619" y="3281850"/>
              <a:ext cx="2333791" cy="216514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8676416" y="3809122"/>
            <a:ext cx="1833067" cy="1700367"/>
            <a:chOff x="8676416" y="3809122"/>
            <a:chExt cx="1833067" cy="1700367"/>
          </a:xfrm>
        </p:grpSpPr>
        <p:sp>
          <p:nvSpPr>
            <p:cNvPr id="28" name="TextBox 27"/>
            <p:cNvSpPr txBox="1"/>
            <p:nvPr/>
          </p:nvSpPr>
          <p:spPr>
            <a:xfrm>
              <a:off x="9976767" y="3867590"/>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14</a:t>
              </a:r>
            </a:p>
          </p:txBody>
        </p:sp>
        <p:cxnSp>
          <p:nvCxnSpPr>
            <p:cNvPr id="65" name="Straight Arrow Connector 64"/>
            <p:cNvCxnSpPr/>
            <p:nvPr/>
          </p:nvCxnSpPr>
          <p:spPr>
            <a:xfrm flipV="1">
              <a:off x="8676416" y="3809122"/>
              <a:ext cx="1833067" cy="170036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9315488" y="4440824"/>
            <a:ext cx="1169279" cy="1046115"/>
            <a:chOff x="9315488" y="4440824"/>
            <a:chExt cx="1169279" cy="1046115"/>
          </a:xfrm>
        </p:grpSpPr>
        <p:sp>
          <p:nvSpPr>
            <p:cNvPr id="29" name="TextBox 28"/>
            <p:cNvSpPr txBox="1"/>
            <p:nvPr/>
          </p:nvSpPr>
          <p:spPr>
            <a:xfrm>
              <a:off x="9976767" y="4440824"/>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15</a:t>
              </a:r>
            </a:p>
          </p:txBody>
        </p:sp>
        <p:cxnSp>
          <p:nvCxnSpPr>
            <p:cNvPr id="67" name="Straight Arrow Connector 66"/>
            <p:cNvCxnSpPr/>
            <p:nvPr/>
          </p:nvCxnSpPr>
          <p:spPr>
            <a:xfrm flipV="1">
              <a:off x="9315488" y="4449113"/>
              <a:ext cx="1169279" cy="1037826"/>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85" name="Group 84"/>
          <p:cNvGrpSpPr/>
          <p:nvPr/>
        </p:nvGrpSpPr>
        <p:grpSpPr>
          <a:xfrm>
            <a:off x="9919242" y="4960023"/>
            <a:ext cx="560030" cy="512211"/>
            <a:chOff x="9919242" y="4960023"/>
            <a:chExt cx="560030" cy="512211"/>
          </a:xfrm>
        </p:grpSpPr>
        <p:sp>
          <p:nvSpPr>
            <p:cNvPr id="30" name="TextBox 29"/>
            <p:cNvSpPr txBox="1"/>
            <p:nvPr/>
          </p:nvSpPr>
          <p:spPr>
            <a:xfrm>
              <a:off x="9963119" y="4960023"/>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16</a:t>
              </a:r>
            </a:p>
          </p:txBody>
        </p:sp>
        <p:cxnSp>
          <p:nvCxnSpPr>
            <p:cNvPr id="70" name="Straight Arrow Connector 69"/>
            <p:cNvCxnSpPr/>
            <p:nvPr/>
          </p:nvCxnSpPr>
          <p:spPr>
            <a:xfrm flipV="1">
              <a:off x="9919242" y="4988581"/>
              <a:ext cx="560030" cy="48365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6" name="TextBox 85"/>
          <p:cNvSpPr txBox="1"/>
          <p:nvPr/>
        </p:nvSpPr>
        <p:spPr>
          <a:xfrm>
            <a:off x="5821720" y="1126785"/>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0</a:t>
            </a:r>
          </a:p>
        </p:txBody>
      </p:sp>
      <p:sp>
        <p:nvSpPr>
          <p:cNvPr id="87" name="TextBox 86"/>
          <p:cNvSpPr txBox="1"/>
          <p:nvPr/>
        </p:nvSpPr>
        <p:spPr>
          <a:xfrm>
            <a:off x="6422618" y="1113091"/>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-1</a:t>
            </a:r>
          </a:p>
        </p:txBody>
      </p:sp>
      <p:sp>
        <p:nvSpPr>
          <p:cNvPr id="88" name="TextBox 87"/>
          <p:cNvSpPr txBox="1"/>
          <p:nvPr/>
        </p:nvSpPr>
        <p:spPr>
          <a:xfrm>
            <a:off x="7021337" y="1111615"/>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-2</a:t>
            </a:r>
          </a:p>
        </p:txBody>
      </p:sp>
      <p:sp>
        <p:nvSpPr>
          <p:cNvPr id="89" name="TextBox 88"/>
          <p:cNvSpPr txBox="1"/>
          <p:nvPr/>
        </p:nvSpPr>
        <p:spPr>
          <a:xfrm>
            <a:off x="7593657" y="1111178"/>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-3</a:t>
            </a:r>
          </a:p>
        </p:txBody>
      </p:sp>
      <p:sp>
        <p:nvSpPr>
          <p:cNvPr id="90" name="TextBox 89"/>
          <p:cNvSpPr txBox="1"/>
          <p:nvPr/>
        </p:nvSpPr>
        <p:spPr>
          <a:xfrm>
            <a:off x="8182747" y="1111614"/>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-4</a:t>
            </a:r>
          </a:p>
        </p:txBody>
      </p:sp>
      <p:sp>
        <p:nvSpPr>
          <p:cNvPr id="91" name="TextBox 90"/>
          <p:cNvSpPr txBox="1"/>
          <p:nvPr/>
        </p:nvSpPr>
        <p:spPr>
          <a:xfrm>
            <a:off x="8784223" y="1125292"/>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-5</a:t>
            </a:r>
          </a:p>
        </p:txBody>
      </p:sp>
      <p:sp>
        <p:nvSpPr>
          <p:cNvPr id="92" name="TextBox 91"/>
          <p:cNvSpPr txBox="1"/>
          <p:nvPr/>
        </p:nvSpPr>
        <p:spPr>
          <a:xfrm>
            <a:off x="9372474" y="1125262"/>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-6</a:t>
            </a:r>
          </a:p>
        </p:txBody>
      </p:sp>
      <p:sp>
        <p:nvSpPr>
          <p:cNvPr id="93" name="TextBox 92"/>
          <p:cNvSpPr txBox="1"/>
          <p:nvPr/>
        </p:nvSpPr>
        <p:spPr>
          <a:xfrm>
            <a:off x="9972540" y="1110556"/>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-7</a:t>
            </a:r>
          </a:p>
        </p:txBody>
      </p:sp>
      <p:sp>
        <p:nvSpPr>
          <p:cNvPr id="95" name="TextBox 94"/>
          <p:cNvSpPr txBox="1"/>
          <p:nvPr/>
        </p:nvSpPr>
        <p:spPr>
          <a:xfrm>
            <a:off x="5826044" y="2200951"/>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2</a:t>
            </a:r>
          </a:p>
        </p:txBody>
      </p:sp>
      <p:sp>
        <p:nvSpPr>
          <p:cNvPr id="96" name="TextBox 95"/>
          <p:cNvSpPr txBox="1"/>
          <p:nvPr/>
        </p:nvSpPr>
        <p:spPr>
          <a:xfrm>
            <a:off x="5824575" y="2729997"/>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3</a:t>
            </a:r>
          </a:p>
        </p:txBody>
      </p:sp>
      <p:sp>
        <p:nvSpPr>
          <p:cNvPr id="97" name="TextBox 96"/>
          <p:cNvSpPr txBox="1"/>
          <p:nvPr/>
        </p:nvSpPr>
        <p:spPr>
          <a:xfrm>
            <a:off x="5827932" y="3305008"/>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4</a:t>
            </a:r>
          </a:p>
        </p:txBody>
      </p:sp>
      <p:sp>
        <p:nvSpPr>
          <p:cNvPr id="98" name="TextBox 97"/>
          <p:cNvSpPr txBox="1"/>
          <p:nvPr/>
        </p:nvSpPr>
        <p:spPr>
          <a:xfrm flipH="1">
            <a:off x="5772950" y="3862182"/>
            <a:ext cx="589263"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5</a:t>
            </a:r>
          </a:p>
        </p:txBody>
      </p:sp>
      <p:sp>
        <p:nvSpPr>
          <p:cNvPr id="99" name="TextBox 98"/>
          <p:cNvSpPr txBox="1"/>
          <p:nvPr/>
        </p:nvSpPr>
        <p:spPr>
          <a:xfrm>
            <a:off x="5810697" y="4440099"/>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6</a:t>
            </a:r>
          </a:p>
        </p:txBody>
      </p:sp>
      <p:sp>
        <p:nvSpPr>
          <p:cNvPr id="100" name="TextBox 99"/>
          <p:cNvSpPr txBox="1"/>
          <p:nvPr/>
        </p:nvSpPr>
        <p:spPr>
          <a:xfrm>
            <a:off x="5827589" y="4988581"/>
            <a:ext cx="508000" cy="461665"/>
          </a:xfrm>
          <a:prstGeom prst="rect">
            <a:avLst/>
          </a:prstGeom>
          <a:noFill/>
        </p:spPr>
        <p:txBody>
          <a:bodyPr wrap="square" rtlCol="0">
            <a:spAutoFit/>
          </a:bodyPr>
          <a:lstStyle/>
          <a:p>
            <a:pPr algn="ctr"/>
            <a:r>
              <a:rPr lang="en-US" sz="2400" b="1">
                <a:solidFill>
                  <a:srgbClr val="0070C0"/>
                </a:solidFill>
                <a:latin typeface="Times New Roman" panose="02020603050405020304" pitchFamily="18" charset="0"/>
                <a:cs typeface="Times New Roman" panose="02020603050405020304" pitchFamily="18" charset="0"/>
              </a:rPr>
              <a:t>7</a:t>
            </a:r>
          </a:p>
        </p:txBody>
      </p:sp>
      <p:cxnSp>
        <p:nvCxnSpPr>
          <p:cNvPr id="6" name="Straight Arrow Connector 5"/>
          <p:cNvCxnSpPr/>
          <p:nvPr/>
        </p:nvCxnSpPr>
        <p:spPr>
          <a:xfrm>
            <a:off x="9919242" y="1076856"/>
            <a:ext cx="575168" cy="51007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9319994" y="1063208"/>
            <a:ext cx="1163936" cy="1056744"/>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720054" y="1077116"/>
            <a:ext cx="1773743" cy="1582704"/>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132945" y="1077305"/>
            <a:ext cx="2360694" cy="214993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545994" y="1064315"/>
            <a:ext cx="2947444" cy="269970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6959004" y="1078152"/>
            <a:ext cx="3520268" cy="3275890"/>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6344728" y="1078152"/>
            <a:ext cx="4148268" cy="3839140"/>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5771643" y="1077791"/>
            <a:ext cx="4721050" cy="436549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785073" y="1622607"/>
            <a:ext cx="4123765" cy="3837457"/>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5782305" y="2697672"/>
            <a:ext cx="2927008" cy="2763853"/>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5767698" y="3267988"/>
            <a:ext cx="2338640" cy="2180576"/>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768606" y="3789065"/>
            <a:ext cx="1760731" cy="1667301"/>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5768606" y="4392674"/>
            <a:ext cx="1189341" cy="1052212"/>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a:off x="5781545" y="4952771"/>
            <a:ext cx="548175" cy="492115"/>
          </a:xfrm>
          <a:prstGeom prst="straightConnector1">
            <a:avLst/>
          </a:prstGeom>
          <a:ln w="3175">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3984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ppt_x"/>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fill="hold"/>
                                        <p:tgtEl>
                                          <p:spTgt spid="72"/>
                                        </p:tgtEl>
                                        <p:attrNameLst>
                                          <p:attrName>ppt_x</p:attrName>
                                        </p:attrNameLst>
                                      </p:cBhvr>
                                      <p:tavLst>
                                        <p:tav tm="0">
                                          <p:val>
                                            <p:strVal val="#ppt_x"/>
                                          </p:val>
                                        </p:tav>
                                        <p:tav tm="100000">
                                          <p:val>
                                            <p:strVal val="#ppt_x"/>
                                          </p:val>
                                        </p:tav>
                                      </p:tavLst>
                                    </p:anim>
                                    <p:anim calcmode="lin" valueType="num">
                                      <p:cBhvr additive="base">
                                        <p:cTn id="3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4"/>
                                        </p:tgtEl>
                                        <p:attrNameLst>
                                          <p:attrName>style.visibility</p:attrName>
                                        </p:attrNameLst>
                                      </p:cBhvr>
                                      <p:to>
                                        <p:strVal val="visible"/>
                                      </p:to>
                                    </p:set>
                                    <p:anim calcmode="lin" valueType="num">
                                      <p:cBhvr additive="base">
                                        <p:cTn id="49" dur="500" fill="hold"/>
                                        <p:tgtEl>
                                          <p:spTgt spid="74"/>
                                        </p:tgtEl>
                                        <p:attrNameLst>
                                          <p:attrName>ppt_x</p:attrName>
                                        </p:attrNameLst>
                                      </p:cBhvr>
                                      <p:tavLst>
                                        <p:tav tm="0">
                                          <p:val>
                                            <p:strVal val="#ppt_x"/>
                                          </p:val>
                                        </p:tav>
                                        <p:tav tm="100000">
                                          <p:val>
                                            <p:strVal val="#ppt_x"/>
                                          </p:val>
                                        </p:tav>
                                      </p:tavLst>
                                    </p:anim>
                                    <p:anim calcmode="lin" valueType="num">
                                      <p:cBhvr additive="base">
                                        <p:cTn id="5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5"/>
                                        </p:tgtEl>
                                        <p:attrNameLst>
                                          <p:attrName>style.visibility</p:attrName>
                                        </p:attrNameLst>
                                      </p:cBhvr>
                                      <p:to>
                                        <p:strVal val="visible"/>
                                      </p:to>
                                    </p:set>
                                    <p:anim calcmode="lin" valueType="num">
                                      <p:cBhvr additive="base">
                                        <p:cTn id="55" dur="500" fill="hold"/>
                                        <p:tgtEl>
                                          <p:spTgt spid="75"/>
                                        </p:tgtEl>
                                        <p:attrNameLst>
                                          <p:attrName>ppt_x</p:attrName>
                                        </p:attrNameLst>
                                      </p:cBhvr>
                                      <p:tavLst>
                                        <p:tav tm="0">
                                          <p:val>
                                            <p:strVal val="#ppt_x"/>
                                          </p:val>
                                        </p:tav>
                                        <p:tav tm="100000">
                                          <p:val>
                                            <p:strVal val="#ppt_x"/>
                                          </p:val>
                                        </p:tav>
                                      </p:tavLst>
                                    </p:anim>
                                    <p:anim calcmode="lin" valueType="num">
                                      <p:cBhvr additive="base">
                                        <p:cTn id="5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500" fill="hold"/>
                                        <p:tgtEl>
                                          <p:spTgt spid="76"/>
                                        </p:tgtEl>
                                        <p:attrNameLst>
                                          <p:attrName>ppt_x</p:attrName>
                                        </p:attrNameLst>
                                      </p:cBhvr>
                                      <p:tavLst>
                                        <p:tav tm="0">
                                          <p:val>
                                            <p:strVal val="#ppt_x"/>
                                          </p:val>
                                        </p:tav>
                                        <p:tav tm="100000">
                                          <p:val>
                                            <p:strVal val="#ppt_x"/>
                                          </p:val>
                                        </p:tav>
                                      </p:tavLst>
                                    </p:anim>
                                    <p:anim calcmode="lin" valueType="num">
                                      <p:cBhvr additive="base">
                                        <p:cTn id="6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anim calcmode="lin" valueType="num">
                                      <p:cBhvr additive="base">
                                        <p:cTn id="67" dur="500" fill="hold"/>
                                        <p:tgtEl>
                                          <p:spTgt spid="77"/>
                                        </p:tgtEl>
                                        <p:attrNameLst>
                                          <p:attrName>ppt_x</p:attrName>
                                        </p:attrNameLst>
                                      </p:cBhvr>
                                      <p:tavLst>
                                        <p:tav tm="0">
                                          <p:val>
                                            <p:strVal val="#ppt_x"/>
                                          </p:val>
                                        </p:tav>
                                        <p:tav tm="100000">
                                          <p:val>
                                            <p:strVal val="#ppt_x"/>
                                          </p:val>
                                        </p:tav>
                                      </p:tavLst>
                                    </p:anim>
                                    <p:anim calcmode="lin" valueType="num">
                                      <p:cBhvr additive="base">
                                        <p:cTn id="6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8"/>
                                        </p:tgtEl>
                                        <p:attrNameLst>
                                          <p:attrName>style.visibility</p:attrName>
                                        </p:attrNameLst>
                                      </p:cBhvr>
                                      <p:to>
                                        <p:strVal val="visible"/>
                                      </p:to>
                                    </p:set>
                                    <p:anim calcmode="lin" valueType="num">
                                      <p:cBhvr additive="base">
                                        <p:cTn id="73" dur="500" fill="hold"/>
                                        <p:tgtEl>
                                          <p:spTgt spid="78"/>
                                        </p:tgtEl>
                                        <p:attrNameLst>
                                          <p:attrName>ppt_x</p:attrName>
                                        </p:attrNameLst>
                                      </p:cBhvr>
                                      <p:tavLst>
                                        <p:tav tm="0">
                                          <p:val>
                                            <p:strVal val="#ppt_x"/>
                                          </p:val>
                                        </p:tav>
                                        <p:tav tm="100000">
                                          <p:val>
                                            <p:strVal val="#ppt_x"/>
                                          </p:val>
                                        </p:tav>
                                      </p:tavLst>
                                    </p:anim>
                                    <p:anim calcmode="lin" valueType="num">
                                      <p:cBhvr additive="base">
                                        <p:cTn id="74"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9"/>
                                        </p:tgtEl>
                                        <p:attrNameLst>
                                          <p:attrName>style.visibility</p:attrName>
                                        </p:attrNameLst>
                                      </p:cBhvr>
                                      <p:to>
                                        <p:strVal val="visible"/>
                                      </p:to>
                                    </p:set>
                                    <p:anim calcmode="lin" valueType="num">
                                      <p:cBhvr additive="base">
                                        <p:cTn id="79" dur="500" fill="hold"/>
                                        <p:tgtEl>
                                          <p:spTgt spid="79"/>
                                        </p:tgtEl>
                                        <p:attrNameLst>
                                          <p:attrName>ppt_x</p:attrName>
                                        </p:attrNameLst>
                                      </p:cBhvr>
                                      <p:tavLst>
                                        <p:tav tm="0">
                                          <p:val>
                                            <p:strVal val="#ppt_x"/>
                                          </p:val>
                                        </p:tav>
                                        <p:tav tm="100000">
                                          <p:val>
                                            <p:strVal val="#ppt_x"/>
                                          </p:val>
                                        </p:tav>
                                      </p:tavLst>
                                    </p:anim>
                                    <p:anim calcmode="lin" valueType="num">
                                      <p:cBhvr additive="base">
                                        <p:cTn id="80"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ppt_x"/>
                                          </p:val>
                                        </p:tav>
                                        <p:tav tm="100000">
                                          <p:val>
                                            <p:strVal val="#ppt_x"/>
                                          </p:val>
                                        </p:tav>
                                      </p:tavLst>
                                    </p:anim>
                                    <p:anim calcmode="lin" valueType="num">
                                      <p:cBhvr additive="base">
                                        <p:cTn id="8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0"/>
                                        </p:tgtEl>
                                        <p:attrNameLst>
                                          <p:attrName>style.visibility</p:attrName>
                                        </p:attrNameLst>
                                      </p:cBhvr>
                                      <p:to>
                                        <p:strVal val="visible"/>
                                      </p:to>
                                    </p:set>
                                    <p:anim calcmode="lin" valueType="num">
                                      <p:cBhvr additive="base">
                                        <p:cTn id="91" dur="500" fill="hold"/>
                                        <p:tgtEl>
                                          <p:spTgt spid="80"/>
                                        </p:tgtEl>
                                        <p:attrNameLst>
                                          <p:attrName>ppt_x</p:attrName>
                                        </p:attrNameLst>
                                      </p:cBhvr>
                                      <p:tavLst>
                                        <p:tav tm="0">
                                          <p:val>
                                            <p:strVal val="#ppt_x"/>
                                          </p:val>
                                        </p:tav>
                                        <p:tav tm="100000">
                                          <p:val>
                                            <p:strVal val="#ppt_x"/>
                                          </p:val>
                                        </p:tav>
                                      </p:tavLst>
                                    </p:anim>
                                    <p:anim calcmode="lin" valueType="num">
                                      <p:cBhvr additive="base">
                                        <p:cTn id="9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additive="base">
                                        <p:cTn id="97" dur="500" fill="hold"/>
                                        <p:tgtEl>
                                          <p:spTgt spid="81"/>
                                        </p:tgtEl>
                                        <p:attrNameLst>
                                          <p:attrName>ppt_x</p:attrName>
                                        </p:attrNameLst>
                                      </p:cBhvr>
                                      <p:tavLst>
                                        <p:tav tm="0">
                                          <p:val>
                                            <p:strVal val="#ppt_x"/>
                                          </p:val>
                                        </p:tav>
                                        <p:tav tm="100000">
                                          <p:val>
                                            <p:strVal val="#ppt_x"/>
                                          </p:val>
                                        </p:tav>
                                      </p:tavLst>
                                    </p:anim>
                                    <p:anim calcmode="lin" valueType="num">
                                      <p:cBhvr additive="base">
                                        <p:cTn id="9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anim calcmode="lin" valueType="num">
                                      <p:cBhvr additive="base">
                                        <p:cTn id="103" dur="500" fill="hold"/>
                                        <p:tgtEl>
                                          <p:spTgt spid="82"/>
                                        </p:tgtEl>
                                        <p:attrNameLst>
                                          <p:attrName>ppt_x</p:attrName>
                                        </p:attrNameLst>
                                      </p:cBhvr>
                                      <p:tavLst>
                                        <p:tav tm="0">
                                          <p:val>
                                            <p:strVal val="#ppt_x"/>
                                          </p:val>
                                        </p:tav>
                                        <p:tav tm="100000">
                                          <p:val>
                                            <p:strVal val="#ppt_x"/>
                                          </p:val>
                                        </p:tav>
                                      </p:tavLst>
                                    </p:anim>
                                    <p:anim calcmode="lin" valueType="num">
                                      <p:cBhvr additive="base">
                                        <p:cTn id="10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ppt_x"/>
                                          </p:val>
                                        </p:tav>
                                        <p:tav tm="100000">
                                          <p:val>
                                            <p:strVal val="#ppt_x"/>
                                          </p:val>
                                        </p:tav>
                                      </p:tavLst>
                                    </p:anim>
                                    <p:anim calcmode="lin" valueType="num">
                                      <p:cBhvr additive="base">
                                        <p:cTn id="11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84"/>
                                        </p:tgtEl>
                                        <p:attrNameLst>
                                          <p:attrName>style.visibility</p:attrName>
                                        </p:attrNameLst>
                                      </p:cBhvr>
                                      <p:to>
                                        <p:strVal val="visible"/>
                                      </p:to>
                                    </p:set>
                                    <p:anim calcmode="lin" valueType="num">
                                      <p:cBhvr additive="base">
                                        <p:cTn id="115" dur="500" fill="hold"/>
                                        <p:tgtEl>
                                          <p:spTgt spid="84"/>
                                        </p:tgtEl>
                                        <p:attrNameLst>
                                          <p:attrName>ppt_x</p:attrName>
                                        </p:attrNameLst>
                                      </p:cBhvr>
                                      <p:tavLst>
                                        <p:tav tm="0">
                                          <p:val>
                                            <p:strVal val="#ppt_x"/>
                                          </p:val>
                                        </p:tav>
                                        <p:tav tm="100000">
                                          <p:val>
                                            <p:strVal val="#ppt_x"/>
                                          </p:val>
                                        </p:tav>
                                      </p:tavLst>
                                    </p:anim>
                                    <p:anim calcmode="lin" valueType="num">
                                      <p:cBhvr additive="base">
                                        <p:cTn id="116"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85"/>
                                        </p:tgtEl>
                                        <p:attrNameLst>
                                          <p:attrName>style.visibility</p:attrName>
                                        </p:attrNameLst>
                                      </p:cBhvr>
                                      <p:to>
                                        <p:strVal val="visible"/>
                                      </p:to>
                                    </p:set>
                                    <p:anim calcmode="lin" valueType="num">
                                      <p:cBhvr additive="base">
                                        <p:cTn id="121" dur="500" fill="hold"/>
                                        <p:tgtEl>
                                          <p:spTgt spid="85"/>
                                        </p:tgtEl>
                                        <p:attrNameLst>
                                          <p:attrName>ppt_x</p:attrName>
                                        </p:attrNameLst>
                                      </p:cBhvr>
                                      <p:tavLst>
                                        <p:tav tm="0">
                                          <p:val>
                                            <p:strVal val="#ppt_x"/>
                                          </p:val>
                                        </p:tav>
                                        <p:tav tm="100000">
                                          <p:val>
                                            <p:strVal val="#ppt_x"/>
                                          </p:val>
                                        </p:tav>
                                      </p:tavLst>
                                    </p:anim>
                                    <p:anim calcmode="lin" valueType="num">
                                      <p:cBhvr additive="base">
                                        <p:cTn id="122"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72"/>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7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nodeType="clickEffect">
                                  <p:stCondLst>
                                    <p:cond delay="0"/>
                                  </p:stCondLst>
                                  <p:childTnLst>
                                    <p:set>
                                      <p:cBhvr>
                                        <p:cTn id="134" dur="1" fill="hold">
                                          <p:stCondLst>
                                            <p:cond delay="0"/>
                                          </p:stCondLst>
                                        </p:cTn>
                                        <p:tgtEl>
                                          <p:spTgt spid="7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7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76"/>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77"/>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nodeType="click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nodeType="clickEffect">
                                  <p:stCondLst>
                                    <p:cond delay="0"/>
                                  </p:stCondLst>
                                  <p:childTnLst>
                                    <p:set>
                                      <p:cBhvr>
                                        <p:cTn id="154" dur="1" fill="hold">
                                          <p:stCondLst>
                                            <p:cond delay="0"/>
                                          </p:stCondLst>
                                        </p:cTn>
                                        <p:tgtEl>
                                          <p:spTgt spid="7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xit" presetSubtype="0" fill="hold" grpId="1" nodeType="clickEffect">
                                  <p:stCondLst>
                                    <p:cond delay="0"/>
                                  </p:stCondLst>
                                  <p:childTnLst>
                                    <p:set>
                                      <p:cBhvr>
                                        <p:cTn id="158" dur="1" fill="hold">
                                          <p:stCondLst>
                                            <p:cond delay="0"/>
                                          </p:stCondLst>
                                        </p:cTn>
                                        <p:tgtEl>
                                          <p:spTgt spid="2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8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nodeType="clickEffect">
                                  <p:stCondLst>
                                    <p:cond delay="0"/>
                                  </p:stCondLst>
                                  <p:childTnLst>
                                    <p:set>
                                      <p:cBhvr>
                                        <p:cTn id="166" dur="1" fill="hold">
                                          <p:stCondLst>
                                            <p:cond delay="0"/>
                                          </p:stCondLst>
                                        </p:cTn>
                                        <p:tgtEl>
                                          <p:spTgt spid="81"/>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82"/>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nodeType="clickEffect">
                                  <p:stCondLst>
                                    <p:cond delay="0"/>
                                  </p:stCondLst>
                                  <p:childTnLst>
                                    <p:set>
                                      <p:cBhvr>
                                        <p:cTn id="174" dur="1" fill="hold">
                                          <p:stCondLst>
                                            <p:cond delay="0"/>
                                          </p:stCondLst>
                                        </p:cTn>
                                        <p:tgtEl>
                                          <p:spTgt spid="83"/>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84"/>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xit" presetSubtype="0" fill="hold" nodeType="clickEffect">
                                  <p:stCondLst>
                                    <p:cond delay="0"/>
                                  </p:stCondLst>
                                  <p:childTnLst>
                                    <p:set>
                                      <p:cBhvr>
                                        <p:cTn id="182" dur="1" fill="hold">
                                          <p:stCondLst>
                                            <p:cond delay="0"/>
                                          </p:stCondLst>
                                        </p:cTn>
                                        <p:tgtEl>
                                          <p:spTgt spid="8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1"/>
                                        </p:tgtEl>
                                        <p:attrNameLst>
                                          <p:attrName>style.visibility</p:attrName>
                                        </p:attrNameLst>
                                      </p:cBhvr>
                                      <p:to>
                                        <p:strVal val="visible"/>
                                      </p:to>
                                    </p:set>
                                    <p:anim calcmode="lin" valueType="num">
                                      <p:cBhvr additive="base">
                                        <p:cTn id="187" dur="500" fill="hold"/>
                                        <p:tgtEl>
                                          <p:spTgt spid="11"/>
                                        </p:tgtEl>
                                        <p:attrNameLst>
                                          <p:attrName>ppt_x</p:attrName>
                                        </p:attrNameLst>
                                      </p:cBhvr>
                                      <p:tavLst>
                                        <p:tav tm="0">
                                          <p:val>
                                            <p:strVal val="#ppt_x"/>
                                          </p:val>
                                        </p:tav>
                                        <p:tav tm="100000">
                                          <p:val>
                                            <p:strVal val="#ppt_x"/>
                                          </p:val>
                                        </p:tav>
                                      </p:tavLst>
                                    </p:anim>
                                    <p:anim calcmode="lin" valueType="num">
                                      <p:cBhvr additive="base">
                                        <p:cTn id="18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4" fill="hold" nodeType="clickEffect">
                                  <p:stCondLst>
                                    <p:cond delay="0"/>
                                  </p:stCondLst>
                                  <p:childTnLst>
                                    <p:set>
                                      <p:cBhvr>
                                        <p:cTn id="192" dur="1" fill="hold">
                                          <p:stCondLst>
                                            <p:cond delay="0"/>
                                          </p:stCondLst>
                                        </p:cTn>
                                        <p:tgtEl>
                                          <p:spTgt spid="6"/>
                                        </p:tgtEl>
                                        <p:attrNameLst>
                                          <p:attrName>style.visibility</p:attrName>
                                        </p:attrNameLst>
                                      </p:cBhvr>
                                      <p:to>
                                        <p:strVal val="visible"/>
                                      </p:to>
                                    </p:set>
                                    <p:anim calcmode="lin" valueType="num">
                                      <p:cBhvr additive="base">
                                        <p:cTn id="193" dur="500" fill="hold"/>
                                        <p:tgtEl>
                                          <p:spTgt spid="6"/>
                                        </p:tgtEl>
                                        <p:attrNameLst>
                                          <p:attrName>ppt_x</p:attrName>
                                        </p:attrNameLst>
                                      </p:cBhvr>
                                      <p:tavLst>
                                        <p:tav tm="0">
                                          <p:val>
                                            <p:strVal val="#ppt_x"/>
                                          </p:val>
                                        </p:tav>
                                        <p:tav tm="100000">
                                          <p:val>
                                            <p:strVal val="#ppt_x"/>
                                          </p:val>
                                        </p:tav>
                                      </p:tavLst>
                                    </p:anim>
                                    <p:anim calcmode="lin" valueType="num">
                                      <p:cBhvr additive="base">
                                        <p:cTn id="194" dur="500" fill="hold"/>
                                        <p:tgtEl>
                                          <p:spTgt spid="6"/>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93"/>
                                        </p:tgtEl>
                                        <p:attrNameLst>
                                          <p:attrName>style.visibility</p:attrName>
                                        </p:attrNameLst>
                                      </p:cBhvr>
                                      <p:to>
                                        <p:strVal val="visible"/>
                                      </p:to>
                                    </p:set>
                                    <p:anim calcmode="lin" valueType="num">
                                      <p:cBhvr additive="base">
                                        <p:cTn id="197" dur="500" fill="hold"/>
                                        <p:tgtEl>
                                          <p:spTgt spid="93"/>
                                        </p:tgtEl>
                                        <p:attrNameLst>
                                          <p:attrName>ppt_x</p:attrName>
                                        </p:attrNameLst>
                                      </p:cBhvr>
                                      <p:tavLst>
                                        <p:tav tm="0">
                                          <p:val>
                                            <p:strVal val="#ppt_x"/>
                                          </p:val>
                                        </p:tav>
                                        <p:tav tm="100000">
                                          <p:val>
                                            <p:strVal val="#ppt_x"/>
                                          </p:val>
                                        </p:tav>
                                      </p:tavLst>
                                    </p:anim>
                                    <p:anim calcmode="lin" valueType="num">
                                      <p:cBhvr additive="base">
                                        <p:cTn id="19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nodeType="clickEffect">
                                  <p:stCondLst>
                                    <p:cond delay="0"/>
                                  </p:stCondLst>
                                  <p:childTnLst>
                                    <p:set>
                                      <p:cBhvr>
                                        <p:cTn id="202" dur="1" fill="hold">
                                          <p:stCondLst>
                                            <p:cond delay="0"/>
                                          </p:stCondLst>
                                        </p:cTn>
                                        <p:tgtEl>
                                          <p:spTgt spid="69"/>
                                        </p:tgtEl>
                                        <p:attrNameLst>
                                          <p:attrName>style.visibility</p:attrName>
                                        </p:attrNameLst>
                                      </p:cBhvr>
                                      <p:to>
                                        <p:strVal val="visible"/>
                                      </p:to>
                                    </p:set>
                                    <p:anim calcmode="lin" valueType="num">
                                      <p:cBhvr additive="base">
                                        <p:cTn id="203" dur="500" fill="hold"/>
                                        <p:tgtEl>
                                          <p:spTgt spid="69"/>
                                        </p:tgtEl>
                                        <p:attrNameLst>
                                          <p:attrName>ppt_x</p:attrName>
                                        </p:attrNameLst>
                                      </p:cBhvr>
                                      <p:tavLst>
                                        <p:tav tm="0">
                                          <p:val>
                                            <p:strVal val="#ppt_x"/>
                                          </p:val>
                                        </p:tav>
                                        <p:tav tm="100000">
                                          <p:val>
                                            <p:strVal val="#ppt_x"/>
                                          </p:val>
                                        </p:tav>
                                      </p:tavLst>
                                    </p:anim>
                                    <p:anim calcmode="lin" valueType="num">
                                      <p:cBhvr additive="base">
                                        <p:cTn id="204" dur="500" fill="hold"/>
                                        <p:tgtEl>
                                          <p:spTgt spid="69"/>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92"/>
                                        </p:tgtEl>
                                        <p:attrNameLst>
                                          <p:attrName>style.visibility</p:attrName>
                                        </p:attrNameLst>
                                      </p:cBhvr>
                                      <p:to>
                                        <p:strVal val="visible"/>
                                      </p:to>
                                    </p:set>
                                    <p:anim calcmode="lin" valueType="num">
                                      <p:cBhvr additive="base">
                                        <p:cTn id="207" dur="500" fill="hold"/>
                                        <p:tgtEl>
                                          <p:spTgt spid="92"/>
                                        </p:tgtEl>
                                        <p:attrNameLst>
                                          <p:attrName>ppt_x</p:attrName>
                                        </p:attrNameLst>
                                      </p:cBhvr>
                                      <p:tavLst>
                                        <p:tav tm="0">
                                          <p:val>
                                            <p:strVal val="#ppt_x"/>
                                          </p:val>
                                        </p:tav>
                                        <p:tav tm="100000">
                                          <p:val>
                                            <p:strVal val="#ppt_x"/>
                                          </p:val>
                                        </p:tav>
                                      </p:tavLst>
                                    </p:anim>
                                    <p:anim calcmode="lin" valueType="num">
                                      <p:cBhvr additive="base">
                                        <p:cTn id="20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nodeType="clickEffect">
                                  <p:stCondLst>
                                    <p:cond delay="0"/>
                                  </p:stCondLst>
                                  <p:childTnLst>
                                    <p:set>
                                      <p:cBhvr>
                                        <p:cTn id="212" dur="1" fill="hold">
                                          <p:stCondLst>
                                            <p:cond delay="0"/>
                                          </p:stCondLst>
                                        </p:cTn>
                                        <p:tgtEl>
                                          <p:spTgt spid="71"/>
                                        </p:tgtEl>
                                        <p:attrNameLst>
                                          <p:attrName>style.visibility</p:attrName>
                                        </p:attrNameLst>
                                      </p:cBhvr>
                                      <p:to>
                                        <p:strVal val="visible"/>
                                      </p:to>
                                    </p:set>
                                    <p:anim calcmode="lin" valueType="num">
                                      <p:cBhvr additive="base">
                                        <p:cTn id="213" dur="500" fill="hold"/>
                                        <p:tgtEl>
                                          <p:spTgt spid="71"/>
                                        </p:tgtEl>
                                        <p:attrNameLst>
                                          <p:attrName>ppt_x</p:attrName>
                                        </p:attrNameLst>
                                      </p:cBhvr>
                                      <p:tavLst>
                                        <p:tav tm="0">
                                          <p:val>
                                            <p:strVal val="#ppt_x"/>
                                          </p:val>
                                        </p:tav>
                                        <p:tav tm="100000">
                                          <p:val>
                                            <p:strVal val="#ppt_x"/>
                                          </p:val>
                                        </p:tav>
                                      </p:tavLst>
                                    </p:anim>
                                    <p:anim calcmode="lin" valueType="num">
                                      <p:cBhvr additive="base">
                                        <p:cTn id="214" dur="500" fill="hold"/>
                                        <p:tgtEl>
                                          <p:spTgt spid="71"/>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91"/>
                                        </p:tgtEl>
                                        <p:attrNameLst>
                                          <p:attrName>style.visibility</p:attrName>
                                        </p:attrNameLst>
                                      </p:cBhvr>
                                      <p:to>
                                        <p:strVal val="visible"/>
                                      </p:to>
                                    </p:set>
                                    <p:anim calcmode="lin" valueType="num">
                                      <p:cBhvr additive="base">
                                        <p:cTn id="217" dur="500" fill="hold"/>
                                        <p:tgtEl>
                                          <p:spTgt spid="91"/>
                                        </p:tgtEl>
                                        <p:attrNameLst>
                                          <p:attrName>ppt_x</p:attrName>
                                        </p:attrNameLst>
                                      </p:cBhvr>
                                      <p:tavLst>
                                        <p:tav tm="0">
                                          <p:val>
                                            <p:strVal val="#ppt_x"/>
                                          </p:val>
                                        </p:tav>
                                        <p:tav tm="100000">
                                          <p:val>
                                            <p:strVal val="#ppt_x"/>
                                          </p:val>
                                        </p:tav>
                                      </p:tavLst>
                                    </p:anim>
                                    <p:anim calcmode="lin" valueType="num">
                                      <p:cBhvr additive="base">
                                        <p:cTn id="218"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nodeType="clickEffect">
                                  <p:stCondLst>
                                    <p:cond delay="0"/>
                                  </p:stCondLst>
                                  <p:childTnLst>
                                    <p:set>
                                      <p:cBhvr>
                                        <p:cTn id="222" dur="1" fill="hold">
                                          <p:stCondLst>
                                            <p:cond delay="0"/>
                                          </p:stCondLst>
                                        </p:cTn>
                                        <p:tgtEl>
                                          <p:spTgt spid="94"/>
                                        </p:tgtEl>
                                        <p:attrNameLst>
                                          <p:attrName>style.visibility</p:attrName>
                                        </p:attrNameLst>
                                      </p:cBhvr>
                                      <p:to>
                                        <p:strVal val="visible"/>
                                      </p:to>
                                    </p:set>
                                    <p:anim calcmode="lin" valueType="num">
                                      <p:cBhvr additive="base">
                                        <p:cTn id="223" dur="500" fill="hold"/>
                                        <p:tgtEl>
                                          <p:spTgt spid="94"/>
                                        </p:tgtEl>
                                        <p:attrNameLst>
                                          <p:attrName>ppt_x</p:attrName>
                                        </p:attrNameLst>
                                      </p:cBhvr>
                                      <p:tavLst>
                                        <p:tav tm="0">
                                          <p:val>
                                            <p:strVal val="#ppt_x"/>
                                          </p:val>
                                        </p:tav>
                                        <p:tav tm="100000">
                                          <p:val>
                                            <p:strVal val="#ppt_x"/>
                                          </p:val>
                                        </p:tav>
                                      </p:tavLst>
                                    </p:anim>
                                    <p:anim calcmode="lin" valueType="num">
                                      <p:cBhvr additive="base">
                                        <p:cTn id="224" dur="500" fill="hold"/>
                                        <p:tgtEl>
                                          <p:spTgt spid="94"/>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90"/>
                                        </p:tgtEl>
                                        <p:attrNameLst>
                                          <p:attrName>style.visibility</p:attrName>
                                        </p:attrNameLst>
                                      </p:cBhvr>
                                      <p:to>
                                        <p:strVal val="visible"/>
                                      </p:to>
                                    </p:set>
                                    <p:anim calcmode="lin" valueType="num">
                                      <p:cBhvr additive="base">
                                        <p:cTn id="227" dur="500" fill="hold"/>
                                        <p:tgtEl>
                                          <p:spTgt spid="90"/>
                                        </p:tgtEl>
                                        <p:attrNameLst>
                                          <p:attrName>ppt_x</p:attrName>
                                        </p:attrNameLst>
                                      </p:cBhvr>
                                      <p:tavLst>
                                        <p:tav tm="0">
                                          <p:val>
                                            <p:strVal val="#ppt_x"/>
                                          </p:val>
                                        </p:tav>
                                        <p:tav tm="100000">
                                          <p:val>
                                            <p:strVal val="#ppt_x"/>
                                          </p:val>
                                        </p:tav>
                                      </p:tavLst>
                                    </p:anim>
                                    <p:anim calcmode="lin" valueType="num">
                                      <p:cBhvr additive="base">
                                        <p:cTn id="228"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nodeType="clickEffect">
                                  <p:stCondLst>
                                    <p:cond delay="0"/>
                                  </p:stCondLst>
                                  <p:childTnLst>
                                    <p:set>
                                      <p:cBhvr>
                                        <p:cTn id="232" dur="1" fill="hold">
                                          <p:stCondLst>
                                            <p:cond delay="0"/>
                                          </p:stCondLst>
                                        </p:cTn>
                                        <p:tgtEl>
                                          <p:spTgt spid="101"/>
                                        </p:tgtEl>
                                        <p:attrNameLst>
                                          <p:attrName>style.visibility</p:attrName>
                                        </p:attrNameLst>
                                      </p:cBhvr>
                                      <p:to>
                                        <p:strVal val="visible"/>
                                      </p:to>
                                    </p:set>
                                    <p:anim calcmode="lin" valueType="num">
                                      <p:cBhvr additive="base">
                                        <p:cTn id="233" dur="500" fill="hold"/>
                                        <p:tgtEl>
                                          <p:spTgt spid="101"/>
                                        </p:tgtEl>
                                        <p:attrNameLst>
                                          <p:attrName>ppt_x</p:attrName>
                                        </p:attrNameLst>
                                      </p:cBhvr>
                                      <p:tavLst>
                                        <p:tav tm="0">
                                          <p:val>
                                            <p:strVal val="#ppt_x"/>
                                          </p:val>
                                        </p:tav>
                                        <p:tav tm="100000">
                                          <p:val>
                                            <p:strVal val="#ppt_x"/>
                                          </p:val>
                                        </p:tav>
                                      </p:tavLst>
                                    </p:anim>
                                    <p:anim calcmode="lin" valueType="num">
                                      <p:cBhvr additive="base">
                                        <p:cTn id="234" dur="500" fill="hold"/>
                                        <p:tgtEl>
                                          <p:spTgt spid="101"/>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89"/>
                                        </p:tgtEl>
                                        <p:attrNameLst>
                                          <p:attrName>style.visibility</p:attrName>
                                        </p:attrNameLst>
                                      </p:cBhvr>
                                      <p:to>
                                        <p:strVal val="visible"/>
                                      </p:to>
                                    </p:set>
                                    <p:anim calcmode="lin" valueType="num">
                                      <p:cBhvr additive="base">
                                        <p:cTn id="237" dur="500" fill="hold"/>
                                        <p:tgtEl>
                                          <p:spTgt spid="89"/>
                                        </p:tgtEl>
                                        <p:attrNameLst>
                                          <p:attrName>ppt_x</p:attrName>
                                        </p:attrNameLst>
                                      </p:cBhvr>
                                      <p:tavLst>
                                        <p:tav tm="0">
                                          <p:val>
                                            <p:strVal val="#ppt_x"/>
                                          </p:val>
                                        </p:tav>
                                        <p:tav tm="100000">
                                          <p:val>
                                            <p:strVal val="#ppt_x"/>
                                          </p:val>
                                        </p:tav>
                                      </p:tavLst>
                                    </p:anim>
                                    <p:anim calcmode="lin" valueType="num">
                                      <p:cBhvr additive="base">
                                        <p:cTn id="23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nodeType="clickEffect">
                                  <p:stCondLst>
                                    <p:cond delay="0"/>
                                  </p:stCondLst>
                                  <p:childTnLst>
                                    <p:set>
                                      <p:cBhvr>
                                        <p:cTn id="242" dur="1" fill="hold">
                                          <p:stCondLst>
                                            <p:cond delay="0"/>
                                          </p:stCondLst>
                                        </p:cTn>
                                        <p:tgtEl>
                                          <p:spTgt spid="102"/>
                                        </p:tgtEl>
                                        <p:attrNameLst>
                                          <p:attrName>style.visibility</p:attrName>
                                        </p:attrNameLst>
                                      </p:cBhvr>
                                      <p:to>
                                        <p:strVal val="visible"/>
                                      </p:to>
                                    </p:set>
                                    <p:anim calcmode="lin" valueType="num">
                                      <p:cBhvr additive="base">
                                        <p:cTn id="243" dur="500" fill="hold"/>
                                        <p:tgtEl>
                                          <p:spTgt spid="102"/>
                                        </p:tgtEl>
                                        <p:attrNameLst>
                                          <p:attrName>ppt_x</p:attrName>
                                        </p:attrNameLst>
                                      </p:cBhvr>
                                      <p:tavLst>
                                        <p:tav tm="0">
                                          <p:val>
                                            <p:strVal val="#ppt_x"/>
                                          </p:val>
                                        </p:tav>
                                        <p:tav tm="100000">
                                          <p:val>
                                            <p:strVal val="#ppt_x"/>
                                          </p:val>
                                        </p:tav>
                                      </p:tavLst>
                                    </p:anim>
                                    <p:anim calcmode="lin" valueType="num">
                                      <p:cBhvr additive="base">
                                        <p:cTn id="244" dur="500" fill="hold"/>
                                        <p:tgtEl>
                                          <p:spTgt spid="102"/>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88"/>
                                        </p:tgtEl>
                                        <p:attrNameLst>
                                          <p:attrName>style.visibility</p:attrName>
                                        </p:attrNameLst>
                                      </p:cBhvr>
                                      <p:to>
                                        <p:strVal val="visible"/>
                                      </p:to>
                                    </p:set>
                                    <p:anim calcmode="lin" valueType="num">
                                      <p:cBhvr additive="base">
                                        <p:cTn id="247" dur="500" fill="hold"/>
                                        <p:tgtEl>
                                          <p:spTgt spid="88"/>
                                        </p:tgtEl>
                                        <p:attrNameLst>
                                          <p:attrName>ppt_x</p:attrName>
                                        </p:attrNameLst>
                                      </p:cBhvr>
                                      <p:tavLst>
                                        <p:tav tm="0">
                                          <p:val>
                                            <p:strVal val="#ppt_x"/>
                                          </p:val>
                                        </p:tav>
                                        <p:tav tm="100000">
                                          <p:val>
                                            <p:strVal val="#ppt_x"/>
                                          </p:val>
                                        </p:tav>
                                      </p:tavLst>
                                    </p:anim>
                                    <p:anim calcmode="lin" valueType="num">
                                      <p:cBhvr additive="base">
                                        <p:cTn id="248"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103"/>
                                        </p:tgtEl>
                                        <p:attrNameLst>
                                          <p:attrName>style.visibility</p:attrName>
                                        </p:attrNameLst>
                                      </p:cBhvr>
                                      <p:to>
                                        <p:strVal val="visible"/>
                                      </p:to>
                                    </p:set>
                                    <p:anim calcmode="lin" valueType="num">
                                      <p:cBhvr additive="base">
                                        <p:cTn id="253" dur="500" fill="hold"/>
                                        <p:tgtEl>
                                          <p:spTgt spid="103"/>
                                        </p:tgtEl>
                                        <p:attrNameLst>
                                          <p:attrName>ppt_x</p:attrName>
                                        </p:attrNameLst>
                                      </p:cBhvr>
                                      <p:tavLst>
                                        <p:tav tm="0">
                                          <p:val>
                                            <p:strVal val="#ppt_x"/>
                                          </p:val>
                                        </p:tav>
                                        <p:tav tm="100000">
                                          <p:val>
                                            <p:strVal val="#ppt_x"/>
                                          </p:val>
                                        </p:tav>
                                      </p:tavLst>
                                    </p:anim>
                                    <p:anim calcmode="lin" valueType="num">
                                      <p:cBhvr additive="base">
                                        <p:cTn id="254" dur="500" fill="hold"/>
                                        <p:tgtEl>
                                          <p:spTgt spid="103"/>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87"/>
                                        </p:tgtEl>
                                        <p:attrNameLst>
                                          <p:attrName>style.visibility</p:attrName>
                                        </p:attrNameLst>
                                      </p:cBhvr>
                                      <p:to>
                                        <p:strVal val="visible"/>
                                      </p:to>
                                    </p:set>
                                    <p:anim calcmode="lin" valueType="num">
                                      <p:cBhvr additive="base">
                                        <p:cTn id="257" dur="500" fill="hold"/>
                                        <p:tgtEl>
                                          <p:spTgt spid="87"/>
                                        </p:tgtEl>
                                        <p:attrNameLst>
                                          <p:attrName>ppt_x</p:attrName>
                                        </p:attrNameLst>
                                      </p:cBhvr>
                                      <p:tavLst>
                                        <p:tav tm="0">
                                          <p:val>
                                            <p:strVal val="#ppt_x"/>
                                          </p:val>
                                        </p:tav>
                                        <p:tav tm="100000">
                                          <p:val>
                                            <p:strVal val="#ppt_x"/>
                                          </p:val>
                                        </p:tav>
                                      </p:tavLst>
                                    </p:anim>
                                    <p:anim calcmode="lin" valueType="num">
                                      <p:cBhvr additive="base">
                                        <p:cTn id="258"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 presetClass="entr" presetSubtype="4" fill="hold" nodeType="clickEffect">
                                  <p:stCondLst>
                                    <p:cond delay="0"/>
                                  </p:stCondLst>
                                  <p:childTnLst>
                                    <p:set>
                                      <p:cBhvr>
                                        <p:cTn id="262" dur="1" fill="hold">
                                          <p:stCondLst>
                                            <p:cond delay="0"/>
                                          </p:stCondLst>
                                        </p:cTn>
                                        <p:tgtEl>
                                          <p:spTgt spid="104"/>
                                        </p:tgtEl>
                                        <p:attrNameLst>
                                          <p:attrName>style.visibility</p:attrName>
                                        </p:attrNameLst>
                                      </p:cBhvr>
                                      <p:to>
                                        <p:strVal val="visible"/>
                                      </p:to>
                                    </p:set>
                                    <p:anim calcmode="lin" valueType="num">
                                      <p:cBhvr additive="base">
                                        <p:cTn id="263" dur="500" fill="hold"/>
                                        <p:tgtEl>
                                          <p:spTgt spid="104"/>
                                        </p:tgtEl>
                                        <p:attrNameLst>
                                          <p:attrName>ppt_x</p:attrName>
                                        </p:attrNameLst>
                                      </p:cBhvr>
                                      <p:tavLst>
                                        <p:tav tm="0">
                                          <p:val>
                                            <p:strVal val="#ppt_x"/>
                                          </p:val>
                                        </p:tav>
                                        <p:tav tm="100000">
                                          <p:val>
                                            <p:strVal val="#ppt_x"/>
                                          </p:val>
                                        </p:tav>
                                      </p:tavLst>
                                    </p:anim>
                                    <p:anim calcmode="lin" valueType="num">
                                      <p:cBhvr additive="base">
                                        <p:cTn id="264" dur="500" fill="hold"/>
                                        <p:tgtEl>
                                          <p:spTgt spid="104"/>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86"/>
                                        </p:tgtEl>
                                        <p:attrNameLst>
                                          <p:attrName>style.visibility</p:attrName>
                                        </p:attrNameLst>
                                      </p:cBhvr>
                                      <p:to>
                                        <p:strVal val="visible"/>
                                      </p:to>
                                    </p:set>
                                    <p:anim calcmode="lin" valueType="num">
                                      <p:cBhvr additive="base">
                                        <p:cTn id="267" dur="500" fill="hold"/>
                                        <p:tgtEl>
                                          <p:spTgt spid="86"/>
                                        </p:tgtEl>
                                        <p:attrNameLst>
                                          <p:attrName>ppt_x</p:attrName>
                                        </p:attrNameLst>
                                      </p:cBhvr>
                                      <p:tavLst>
                                        <p:tav tm="0">
                                          <p:val>
                                            <p:strVal val="#ppt_x"/>
                                          </p:val>
                                        </p:tav>
                                        <p:tav tm="100000">
                                          <p:val>
                                            <p:strVal val="#ppt_x"/>
                                          </p:val>
                                        </p:tav>
                                      </p:tavLst>
                                    </p:anim>
                                    <p:anim calcmode="lin" valueType="num">
                                      <p:cBhvr additive="base">
                                        <p:cTn id="2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presetID="2" presetClass="entr" presetSubtype="4" fill="hold" grpId="0" nodeType="clickEffect">
                                  <p:stCondLst>
                                    <p:cond delay="0"/>
                                  </p:stCondLst>
                                  <p:childTnLst>
                                    <p:set>
                                      <p:cBhvr>
                                        <p:cTn id="272" dur="1" fill="hold">
                                          <p:stCondLst>
                                            <p:cond delay="0"/>
                                          </p:stCondLst>
                                        </p:cTn>
                                        <p:tgtEl>
                                          <p:spTgt spid="32"/>
                                        </p:tgtEl>
                                        <p:attrNameLst>
                                          <p:attrName>style.visibility</p:attrName>
                                        </p:attrNameLst>
                                      </p:cBhvr>
                                      <p:to>
                                        <p:strVal val="visible"/>
                                      </p:to>
                                    </p:set>
                                    <p:anim calcmode="lin" valueType="num">
                                      <p:cBhvr additive="base">
                                        <p:cTn id="273" dur="500" fill="hold"/>
                                        <p:tgtEl>
                                          <p:spTgt spid="32"/>
                                        </p:tgtEl>
                                        <p:attrNameLst>
                                          <p:attrName>ppt_x</p:attrName>
                                        </p:attrNameLst>
                                      </p:cBhvr>
                                      <p:tavLst>
                                        <p:tav tm="0">
                                          <p:val>
                                            <p:strVal val="#ppt_x"/>
                                          </p:val>
                                        </p:tav>
                                        <p:tav tm="100000">
                                          <p:val>
                                            <p:strVal val="#ppt_x"/>
                                          </p:val>
                                        </p:tav>
                                      </p:tavLst>
                                    </p:anim>
                                    <p:anim calcmode="lin" valueType="num">
                                      <p:cBhvr additive="base">
                                        <p:cTn id="274" dur="500" fill="hold"/>
                                        <p:tgtEl>
                                          <p:spTgt spid="32"/>
                                        </p:tgtEl>
                                        <p:attrNameLst>
                                          <p:attrName>ppt_y</p:attrName>
                                        </p:attrNameLst>
                                      </p:cBhvr>
                                      <p:tavLst>
                                        <p:tav tm="0">
                                          <p:val>
                                            <p:strVal val="1+#ppt_h/2"/>
                                          </p:val>
                                        </p:tav>
                                        <p:tav tm="100000">
                                          <p:val>
                                            <p:strVal val="#ppt_y"/>
                                          </p:val>
                                        </p:tav>
                                      </p:tavLst>
                                    </p:anim>
                                  </p:childTnLst>
                                </p:cTn>
                              </p:par>
                              <p:par>
                                <p:cTn id="275" presetID="2" presetClass="entr" presetSubtype="4" fill="hold" nodeType="withEffect">
                                  <p:stCondLst>
                                    <p:cond delay="0"/>
                                  </p:stCondLst>
                                  <p:childTnLst>
                                    <p:set>
                                      <p:cBhvr>
                                        <p:cTn id="276" dur="1" fill="hold">
                                          <p:stCondLst>
                                            <p:cond delay="0"/>
                                          </p:stCondLst>
                                        </p:cTn>
                                        <p:tgtEl>
                                          <p:spTgt spid="105"/>
                                        </p:tgtEl>
                                        <p:attrNameLst>
                                          <p:attrName>style.visibility</p:attrName>
                                        </p:attrNameLst>
                                      </p:cBhvr>
                                      <p:to>
                                        <p:strVal val="visible"/>
                                      </p:to>
                                    </p:set>
                                    <p:anim calcmode="lin" valueType="num">
                                      <p:cBhvr additive="base">
                                        <p:cTn id="277" dur="500" fill="hold"/>
                                        <p:tgtEl>
                                          <p:spTgt spid="105"/>
                                        </p:tgtEl>
                                        <p:attrNameLst>
                                          <p:attrName>ppt_x</p:attrName>
                                        </p:attrNameLst>
                                      </p:cBhvr>
                                      <p:tavLst>
                                        <p:tav tm="0">
                                          <p:val>
                                            <p:strVal val="#ppt_x"/>
                                          </p:val>
                                        </p:tav>
                                        <p:tav tm="100000">
                                          <p:val>
                                            <p:strVal val="#ppt_x"/>
                                          </p:val>
                                        </p:tav>
                                      </p:tavLst>
                                    </p:anim>
                                    <p:anim calcmode="lin" valueType="num">
                                      <p:cBhvr additive="base">
                                        <p:cTn id="27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grpId="0" nodeType="clickEffect">
                                  <p:stCondLst>
                                    <p:cond delay="0"/>
                                  </p:stCondLst>
                                  <p:childTnLst>
                                    <p:set>
                                      <p:cBhvr>
                                        <p:cTn id="282" dur="1" fill="hold">
                                          <p:stCondLst>
                                            <p:cond delay="0"/>
                                          </p:stCondLst>
                                        </p:cTn>
                                        <p:tgtEl>
                                          <p:spTgt spid="95"/>
                                        </p:tgtEl>
                                        <p:attrNameLst>
                                          <p:attrName>style.visibility</p:attrName>
                                        </p:attrNameLst>
                                      </p:cBhvr>
                                      <p:to>
                                        <p:strVal val="visible"/>
                                      </p:to>
                                    </p:set>
                                    <p:anim calcmode="lin" valueType="num">
                                      <p:cBhvr additive="base">
                                        <p:cTn id="283" dur="500" fill="hold"/>
                                        <p:tgtEl>
                                          <p:spTgt spid="95"/>
                                        </p:tgtEl>
                                        <p:attrNameLst>
                                          <p:attrName>ppt_x</p:attrName>
                                        </p:attrNameLst>
                                      </p:cBhvr>
                                      <p:tavLst>
                                        <p:tav tm="0">
                                          <p:val>
                                            <p:strVal val="#ppt_x"/>
                                          </p:val>
                                        </p:tav>
                                        <p:tav tm="100000">
                                          <p:val>
                                            <p:strVal val="#ppt_x"/>
                                          </p:val>
                                        </p:tav>
                                      </p:tavLst>
                                    </p:anim>
                                    <p:anim calcmode="lin" valueType="num">
                                      <p:cBhvr additive="base">
                                        <p:cTn id="284"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4" fill="hold" nodeType="clickEffect">
                                  <p:stCondLst>
                                    <p:cond delay="0"/>
                                  </p:stCondLst>
                                  <p:childTnLst>
                                    <p:set>
                                      <p:cBhvr>
                                        <p:cTn id="288" dur="1" fill="hold">
                                          <p:stCondLst>
                                            <p:cond delay="0"/>
                                          </p:stCondLst>
                                        </p:cTn>
                                        <p:tgtEl>
                                          <p:spTgt spid="106"/>
                                        </p:tgtEl>
                                        <p:attrNameLst>
                                          <p:attrName>style.visibility</p:attrName>
                                        </p:attrNameLst>
                                      </p:cBhvr>
                                      <p:to>
                                        <p:strVal val="visible"/>
                                      </p:to>
                                    </p:set>
                                    <p:anim calcmode="lin" valueType="num">
                                      <p:cBhvr additive="base">
                                        <p:cTn id="289" dur="500" fill="hold"/>
                                        <p:tgtEl>
                                          <p:spTgt spid="106"/>
                                        </p:tgtEl>
                                        <p:attrNameLst>
                                          <p:attrName>ppt_x</p:attrName>
                                        </p:attrNameLst>
                                      </p:cBhvr>
                                      <p:tavLst>
                                        <p:tav tm="0">
                                          <p:val>
                                            <p:strVal val="#ppt_x"/>
                                          </p:val>
                                        </p:tav>
                                        <p:tav tm="100000">
                                          <p:val>
                                            <p:strVal val="#ppt_x"/>
                                          </p:val>
                                        </p:tav>
                                      </p:tavLst>
                                    </p:anim>
                                    <p:anim calcmode="lin" valueType="num">
                                      <p:cBhvr additive="base">
                                        <p:cTn id="290" dur="500" fill="hold"/>
                                        <p:tgtEl>
                                          <p:spTgt spid="106"/>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96"/>
                                        </p:tgtEl>
                                        <p:attrNameLst>
                                          <p:attrName>style.visibility</p:attrName>
                                        </p:attrNameLst>
                                      </p:cBhvr>
                                      <p:to>
                                        <p:strVal val="visible"/>
                                      </p:to>
                                    </p:set>
                                    <p:anim calcmode="lin" valueType="num">
                                      <p:cBhvr additive="base">
                                        <p:cTn id="293" dur="500" fill="hold"/>
                                        <p:tgtEl>
                                          <p:spTgt spid="96"/>
                                        </p:tgtEl>
                                        <p:attrNameLst>
                                          <p:attrName>ppt_x</p:attrName>
                                        </p:attrNameLst>
                                      </p:cBhvr>
                                      <p:tavLst>
                                        <p:tav tm="0">
                                          <p:val>
                                            <p:strVal val="#ppt_x"/>
                                          </p:val>
                                        </p:tav>
                                        <p:tav tm="100000">
                                          <p:val>
                                            <p:strVal val="#ppt_x"/>
                                          </p:val>
                                        </p:tav>
                                      </p:tavLst>
                                    </p:anim>
                                    <p:anim calcmode="lin" valueType="num">
                                      <p:cBhvr additive="base">
                                        <p:cTn id="29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295" fill="hold">
                      <p:stCondLst>
                        <p:cond delay="indefinite"/>
                      </p:stCondLst>
                      <p:childTnLst>
                        <p:par>
                          <p:cTn id="296" fill="hold">
                            <p:stCondLst>
                              <p:cond delay="0"/>
                            </p:stCondLst>
                            <p:childTnLst>
                              <p:par>
                                <p:cTn id="297" presetID="2" presetClass="entr" presetSubtype="4" fill="hold" nodeType="clickEffect">
                                  <p:stCondLst>
                                    <p:cond delay="0"/>
                                  </p:stCondLst>
                                  <p:childTnLst>
                                    <p:set>
                                      <p:cBhvr>
                                        <p:cTn id="298" dur="1" fill="hold">
                                          <p:stCondLst>
                                            <p:cond delay="0"/>
                                          </p:stCondLst>
                                        </p:cTn>
                                        <p:tgtEl>
                                          <p:spTgt spid="107"/>
                                        </p:tgtEl>
                                        <p:attrNameLst>
                                          <p:attrName>style.visibility</p:attrName>
                                        </p:attrNameLst>
                                      </p:cBhvr>
                                      <p:to>
                                        <p:strVal val="visible"/>
                                      </p:to>
                                    </p:set>
                                    <p:anim calcmode="lin" valueType="num">
                                      <p:cBhvr additive="base">
                                        <p:cTn id="299" dur="500" fill="hold"/>
                                        <p:tgtEl>
                                          <p:spTgt spid="107"/>
                                        </p:tgtEl>
                                        <p:attrNameLst>
                                          <p:attrName>ppt_x</p:attrName>
                                        </p:attrNameLst>
                                      </p:cBhvr>
                                      <p:tavLst>
                                        <p:tav tm="0">
                                          <p:val>
                                            <p:strVal val="#ppt_x"/>
                                          </p:val>
                                        </p:tav>
                                        <p:tav tm="100000">
                                          <p:val>
                                            <p:strVal val="#ppt_x"/>
                                          </p:val>
                                        </p:tav>
                                      </p:tavLst>
                                    </p:anim>
                                    <p:anim calcmode="lin" valueType="num">
                                      <p:cBhvr additive="base">
                                        <p:cTn id="300" dur="500" fill="hold"/>
                                        <p:tgtEl>
                                          <p:spTgt spid="10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97"/>
                                        </p:tgtEl>
                                        <p:attrNameLst>
                                          <p:attrName>style.visibility</p:attrName>
                                        </p:attrNameLst>
                                      </p:cBhvr>
                                      <p:to>
                                        <p:strVal val="visible"/>
                                      </p:to>
                                    </p:set>
                                    <p:anim calcmode="lin" valueType="num">
                                      <p:cBhvr additive="base">
                                        <p:cTn id="303" dur="500" fill="hold"/>
                                        <p:tgtEl>
                                          <p:spTgt spid="97"/>
                                        </p:tgtEl>
                                        <p:attrNameLst>
                                          <p:attrName>ppt_x</p:attrName>
                                        </p:attrNameLst>
                                      </p:cBhvr>
                                      <p:tavLst>
                                        <p:tav tm="0">
                                          <p:val>
                                            <p:strVal val="#ppt_x"/>
                                          </p:val>
                                        </p:tav>
                                        <p:tav tm="100000">
                                          <p:val>
                                            <p:strVal val="#ppt_x"/>
                                          </p:val>
                                        </p:tav>
                                      </p:tavLst>
                                    </p:anim>
                                    <p:anim calcmode="lin" valueType="num">
                                      <p:cBhvr additive="base">
                                        <p:cTn id="304"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305" fill="hold">
                      <p:stCondLst>
                        <p:cond delay="indefinite"/>
                      </p:stCondLst>
                      <p:childTnLst>
                        <p:par>
                          <p:cTn id="306" fill="hold">
                            <p:stCondLst>
                              <p:cond delay="0"/>
                            </p:stCondLst>
                            <p:childTnLst>
                              <p:par>
                                <p:cTn id="307" presetID="2" presetClass="entr" presetSubtype="4" fill="hold" nodeType="clickEffect">
                                  <p:stCondLst>
                                    <p:cond delay="0"/>
                                  </p:stCondLst>
                                  <p:childTnLst>
                                    <p:set>
                                      <p:cBhvr>
                                        <p:cTn id="308" dur="1" fill="hold">
                                          <p:stCondLst>
                                            <p:cond delay="0"/>
                                          </p:stCondLst>
                                        </p:cTn>
                                        <p:tgtEl>
                                          <p:spTgt spid="108"/>
                                        </p:tgtEl>
                                        <p:attrNameLst>
                                          <p:attrName>style.visibility</p:attrName>
                                        </p:attrNameLst>
                                      </p:cBhvr>
                                      <p:to>
                                        <p:strVal val="visible"/>
                                      </p:to>
                                    </p:set>
                                    <p:anim calcmode="lin" valueType="num">
                                      <p:cBhvr additive="base">
                                        <p:cTn id="309" dur="500" fill="hold"/>
                                        <p:tgtEl>
                                          <p:spTgt spid="108"/>
                                        </p:tgtEl>
                                        <p:attrNameLst>
                                          <p:attrName>ppt_x</p:attrName>
                                        </p:attrNameLst>
                                      </p:cBhvr>
                                      <p:tavLst>
                                        <p:tav tm="0">
                                          <p:val>
                                            <p:strVal val="#ppt_x"/>
                                          </p:val>
                                        </p:tav>
                                        <p:tav tm="100000">
                                          <p:val>
                                            <p:strVal val="#ppt_x"/>
                                          </p:val>
                                        </p:tav>
                                      </p:tavLst>
                                    </p:anim>
                                    <p:anim calcmode="lin" valueType="num">
                                      <p:cBhvr additive="base">
                                        <p:cTn id="310" dur="500" fill="hold"/>
                                        <p:tgtEl>
                                          <p:spTgt spid="108"/>
                                        </p:tgtEl>
                                        <p:attrNameLst>
                                          <p:attrName>ppt_y</p:attrName>
                                        </p:attrNameLst>
                                      </p:cBhvr>
                                      <p:tavLst>
                                        <p:tav tm="0">
                                          <p:val>
                                            <p:strVal val="1+#ppt_h/2"/>
                                          </p:val>
                                        </p:tav>
                                        <p:tav tm="100000">
                                          <p:val>
                                            <p:strVal val="#ppt_y"/>
                                          </p:val>
                                        </p:tav>
                                      </p:tavLst>
                                    </p:anim>
                                  </p:childTnLst>
                                </p:cTn>
                              </p:par>
                              <p:par>
                                <p:cTn id="311" presetID="2" presetClass="entr" presetSubtype="4" fill="hold" grpId="0" nodeType="withEffect">
                                  <p:stCondLst>
                                    <p:cond delay="0"/>
                                  </p:stCondLst>
                                  <p:childTnLst>
                                    <p:set>
                                      <p:cBhvr>
                                        <p:cTn id="312" dur="1" fill="hold">
                                          <p:stCondLst>
                                            <p:cond delay="0"/>
                                          </p:stCondLst>
                                        </p:cTn>
                                        <p:tgtEl>
                                          <p:spTgt spid="98"/>
                                        </p:tgtEl>
                                        <p:attrNameLst>
                                          <p:attrName>style.visibility</p:attrName>
                                        </p:attrNameLst>
                                      </p:cBhvr>
                                      <p:to>
                                        <p:strVal val="visible"/>
                                      </p:to>
                                    </p:set>
                                    <p:anim calcmode="lin" valueType="num">
                                      <p:cBhvr additive="base">
                                        <p:cTn id="313" dur="500" fill="hold"/>
                                        <p:tgtEl>
                                          <p:spTgt spid="98"/>
                                        </p:tgtEl>
                                        <p:attrNameLst>
                                          <p:attrName>ppt_x</p:attrName>
                                        </p:attrNameLst>
                                      </p:cBhvr>
                                      <p:tavLst>
                                        <p:tav tm="0">
                                          <p:val>
                                            <p:strVal val="#ppt_x"/>
                                          </p:val>
                                        </p:tav>
                                        <p:tav tm="100000">
                                          <p:val>
                                            <p:strVal val="#ppt_x"/>
                                          </p:val>
                                        </p:tav>
                                      </p:tavLst>
                                    </p:anim>
                                    <p:anim calcmode="lin" valueType="num">
                                      <p:cBhvr additive="base">
                                        <p:cTn id="314"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nodeType="clickEffect">
                                  <p:stCondLst>
                                    <p:cond delay="0"/>
                                  </p:stCondLst>
                                  <p:childTnLst>
                                    <p:set>
                                      <p:cBhvr>
                                        <p:cTn id="318" dur="1" fill="hold">
                                          <p:stCondLst>
                                            <p:cond delay="0"/>
                                          </p:stCondLst>
                                        </p:cTn>
                                        <p:tgtEl>
                                          <p:spTgt spid="109"/>
                                        </p:tgtEl>
                                        <p:attrNameLst>
                                          <p:attrName>style.visibility</p:attrName>
                                        </p:attrNameLst>
                                      </p:cBhvr>
                                      <p:to>
                                        <p:strVal val="visible"/>
                                      </p:to>
                                    </p:set>
                                    <p:anim calcmode="lin" valueType="num">
                                      <p:cBhvr additive="base">
                                        <p:cTn id="319" dur="500" fill="hold"/>
                                        <p:tgtEl>
                                          <p:spTgt spid="109"/>
                                        </p:tgtEl>
                                        <p:attrNameLst>
                                          <p:attrName>ppt_x</p:attrName>
                                        </p:attrNameLst>
                                      </p:cBhvr>
                                      <p:tavLst>
                                        <p:tav tm="0">
                                          <p:val>
                                            <p:strVal val="#ppt_x"/>
                                          </p:val>
                                        </p:tav>
                                        <p:tav tm="100000">
                                          <p:val>
                                            <p:strVal val="#ppt_x"/>
                                          </p:val>
                                        </p:tav>
                                      </p:tavLst>
                                    </p:anim>
                                    <p:anim calcmode="lin" valueType="num">
                                      <p:cBhvr additive="base">
                                        <p:cTn id="320" dur="500" fill="hold"/>
                                        <p:tgtEl>
                                          <p:spTgt spid="109"/>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99"/>
                                        </p:tgtEl>
                                        <p:attrNameLst>
                                          <p:attrName>style.visibility</p:attrName>
                                        </p:attrNameLst>
                                      </p:cBhvr>
                                      <p:to>
                                        <p:strVal val="visible"/>
                                      </p:to>
                                    </p:set>
                                    <p:anim calcmode="lin" valueType="num">
                                      <p:cBhvr additive="base">
                                        <p:cTn id="323" dur="500" fill="hold"/>
                                        <p:tgtEl>
                                          <p:spTgt spid="99"/>
                                        </p:tgtEl>
                                        <p:attrNameLst>
                                          <p:attrName>ppt_x</p:attrName>
                                        </p:attrNameLst>
                                      </p:cBhvr>
                                      <p:tavLst>
                                        <p:tav tm="0">
                                          <p:val>
                                            <p:strVal val="#ppt_x"/>
                                          </p:val>
                                        </p:tav>
                                        <p:tav tm="100000">
                                          <p:val>
                                            <p:strVal val="#ppt_x"/>
                                          </p:val>
                                        </p:tav>
                                      </p:tavLst>
                                    </p:anim>
                                    <p:anim calcmode="lin" valueType="num">
                                      <p:cBhvr additive="base">
                                        <p:cTn id="32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25" fill="hold">
                      <p:stCondLst>
                        <p:cond delay="indefinite"/>
                      </p:stCondLst>
                      <p:childTnLst>
                        <p:par>
                          <p:cTn id="326" fill="hold">
                            <p:stCondLst>
                              <p:cond delay="0"/>
                            </p:stCondLst>
                            <p:childTnLst>
                              <p:par>
                                <p:cTn id="327" presetID="2" presetClass="entr" presetSubtype="4" fill="hold" nodeType="clickEffect">
                                  <p:stCondLst>
                                    <p:cond delay="0"/>
                                  </p:stCondLst>
                                  <p:childTnLst>
                                    <p:set>
                                      <p:cBhvr>
                                        <p:cTn id="328" dur="1" fill="hold">
                                          <p:stCondLst>
                                            <p:cond delay="0"/>
                                          </p:stCondLst>
                                        </p:cTn>
                                        <p:tgtEl>
                                          <p:spTgt spid="110"/>
                                        </p:tgtEl>
                                        <p:attrNameLst>
                                          <p:attrName>style.visibility</p:attrName>
                                        </p:attrNameLst>
                                      </p:cBhvr>
                                      <p:to>
                                        <p:strVal val="visible"/>
                                      </p:to>
                                    </p:set>
                                    <p:anim calcmode="lin" valueType="num">
                                      <p:cBhvr additive="base">
                                        <p:cTn id="329" dur="500" fill="hold"/>
                                        <p:tgtEl>
                                          <p:spTgt spid="110"/>
                                        </p:tgtEl>
                                        <p:attrNameLst>
                                          <p:attrName>ppt_x</p:attrName>
                                        </p:attrNameLst>
                                      </p:cBhvr>
                                      <p:tavLst>
                                        <p:tav tm="0">
                                          <p:val>
                                            <p:strVal val="#ppt_x"/>
                                          </p:val>
                                        </p:tav>
                                        <p:tav tm="100000">
                                          <p:val>
                                            <p:strVal val="#ppt_x"/>
                                          </p:val>
                                        </p:tav>
                                      </p:tavLst>
                                    </p:anim>
                                    <p:anim calcmode="lin" valueType="num">
                                      <p:cBhvr additive="base">
                                        <p:cTn id="330" dur="500" fill="hold"/>
                                        <p:tgtEl>
                                          <p:spTgt spid="110"/>
                                        </p:tgtEl>
                                        <p:attrNameLst>
                                          <p:attrName>ppt_y</p:attrName>
                                        </p:attrNameLst>
                                      </p:cBhvr>
                                      <p:tavLst>
                                        <p:tav tm="0">
                                          <p:val>
                                            <p:strVal val="1+#ppt_h/2"/>
                                          </p:val>
                                        </p:tav>
                                        <p:tav tm="100000">
                                          <p:val>
                                            <p:strVal val="#ppt_y"/>
                                          </p:val>
                                        </p:tav>
                                      </p:tavLst>
                                    </p:anim>
                                  </p:childTnLst>
                                </p:cTn>
                              </p:par>
                              <p:par>
                                <p:cTn id="331" presetID="2" presetClass="entr" presetSubtype="4" fill="hold" grpId="0" nodeType="withEffect">
                                  <p:stCondLst>
                                    <p:cond delay="0"/>
                                  </p:stCondLst>
                                  <p:childTnLst>
                                    <p:set>
                                      <p:cBhvr>
                                        <p:cTn id="332" dur="1" fill="hold">
                                          <p:stCondLst>
                                            <p:cond delay="0"/>
                                          </p:stCondLst>
                                        </p:cTn>
                                        <p:tgtEl>
                                          <p:spTgt spid="100"/>
                                        </p:tgtEl>
                                        <p:attrNameLst>
                                          <p:attrName>style.visibility</p:attrName>
                                        </p:attrNameLst>
                                      </p:cBhvr>
                                      <p:to>
                                        <p:strVal val="visible"/>
                                      </p:to>
                                    </p:set>
                                    <p:anim calcmode="lin" valueType="num">
                                      <p:cBhvr additive="base">
                                        <p:cTn id="333" dur="500" fill="hold"/>
                                        <p:tgtEl>
                                          <p:spTgt spid="100"/>
                                        </p:tgtEl>
                                        <p:attrNameLst>
                                          <p:attrName>ppt_x</p:attrName>
                                        </p:attrNameLst>
                                      </p:cBhvr>
                                      <p:tavLst>
                                        <p:tav tm="0">
                                          <p:val>
                                            <p:strVal val="#ppt_x"/>
                                          </p:val>
                                        </p:tav>
                                        <p:tav tm="100000">
                                          <p:val>
                                            <p:strVal val="#ppt_x"/>
                                          </p:val>
                                        </p:tav>
                                      </p:tavLst>
                                    </p:anim>
                                    <p:anim calcmode="lin" valueType="num">
                                      <p:cBhvr additive="base">
                                        <p:cTn id="33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 grpId="0" animBg="1"/>
      <p:bldP spid="8" grpId="0" animBg="1"/>
      <p:bldP spid="20" grpId="0" animBg="1"/>
      <p:bldP spid="11" grpId="0" animBg="1"/>
      <p:bldP spid="23" grpId="0"/>
      <p:bldP spid="23" grpId="1"/>
      <p:bldP spid="32" grpId="0"/>
      <p:bldP spid="86" grpId="0"/>
      <p:bldP spid="87" grpId="0"/>
      <p:bldP spid="88" grpId="0"/>
      <p:bldP spid="89" grpId="0"/>
      <p:bldP spid="90" grpId="0"/>
      <p:bldP spid="91" grpId="0"/>
      <p:bldP spid="92" grpId="0"/>
      <p:bldP spid="93" grpId="0"/>
      <p:bldP spid="95" grpId="0"/>
      <p:bldP spid="96" grpId="0"/>
      <p:bldP spid="97" grpId="0"/>
      <p:bldP spid="98" grpId="0"/>
      <p:bldP spid="99" grpId="0"/>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838" y="56108"/>
            <a:ext cx="6387985" cy="6252893"/>
          </a:xfrm>
          <a:prstGeom prst="rect">
            <a:avLst/>
          </a:prstGeom>
          <a:ln>
            <a:solidFill>
              <a:schemeClr val="accent1"/>
            </a:solidFill>
          </a:ln>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20" y="2700107"/>
            <a:ext cx="5487810" cy="3611978"/>
          </a:xfrm>
          <a:prstGeom prst="rect">
            <a:avLst/>
          </a:prstGeom>
          <a:ln>
            <a:solidFill>
              <a:schemeClr val="accent1"/>
            </a:solidFill>
          </a:ln>
        </p:spPr>
      </p:pic>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72" y="81885"/>
            <a:ext cx="5501458" cy="2279175"/>
          </a:xfrm>
          <a:prstGeom prst="rect">
            <a:avLst/>
          </a:prstGeom>
          <a:ln>
            <a:solidFill>
              <a:schemeClr val="accent1"/>
            </a:solidFill>
          </a:ln>
        </p:spPr>
      </p:pic>
    </p:spTree>
    <p:extLst>
      <p:ext uri="{BB962C8B-B14F-4D97-AF65-F5344CB8AC3E}">
        <p14:creationId xmlns:p14="http://schemas.microsoft.com/office/powerpoint/2010/main" val="12047887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3. Bài toán 8 quân hậu và giải thuật quay lui (Back tracking)</a:t>
            </a:r>
          </a:p>
        </p:txBody>
      </p:sp>
      <p:sp>
        <p:nvSpPr>
          <p:cNvPr id="3" name="Rectangle 2"/>
          <p:cNvSpPr/>
          <p:nvPr/>
        </p:nvSpPr>
        <p:spPr>
          <a:xfrm>
            <a:off x="799047" y="1254954"/>
            <a:ext cx="4209681" cy="1815882"/>
          </a:xfrm>
          <a:prstGeom prst="rect">
            <a:avLst/>
          </a:prstGeom>
        </p:spPr>
        <p:txBody>
          <a:bodyPr wrap="square">
            <a:spAutoFit/>
          </a:bodyPr>
          <a:lstStyle/>
          <a:p>
            <a:pPr algn="just"/>
            <a:r>
              <a:rPr lang="en-US" sz="2800">
                <a:solidFill>
                  <a:srgbClr val="0070C0"/>
                </a:solidFill>
                <a:latin typeface="Times New Roman" panose="02020603050405020304" pitchFamily="18" charset="0"/>
                <a:ea typeface="Times New Roman" panose="02020603050405020304" pitchFamily="18" charset="0"/>
              </a:rPr>
              <a:t>10 lời giải đầu tiên trong số 92 lời giải của bài toán 8 quân hậu được cho trong bảng sau:</a:t>
            </a:r>
            <a:endParaRPr lang="en-US" sz="2800">
              <a:solidFill>
                <a:srgbClr val="0070C0"/>
              </a:solidFill>
            </a:endParaRP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995" r="1"/>
          <a:stretch/>
        </p:blipFill>
        <p:spPr>
          <a:xfrm>
            <a:off x="5295331" y="1218083"/>
            <a:ext cx="5836510" cy="5561798"/>
          </a:xfrm>
          <a:prstGeom prst="rect">
            <a:avLst/>
          </a:prstGeom>
          <a:ln>
            <a:solidFill>
              <a:srgbClr val="FFC000"/>
            </a:solidFill>
          </a:ln>
        </p:spPr>
      </p:pic>
    </p:spTree>
    <p:extLst>
      <p:ext uri="{BB962C8B-B14F-4D97-AF65-F5344CB8AC3E}">
        <p14:creationId xmlns:p14="http://schemas.microsoft.com/office/powerpoint/2010/main" val="96426226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25" name="Rectangle 24"/>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Tham khảo: Bài toán 5 quân hậu</a:t>
            </a:r>
          </a:p>
        </p:txBody>
      </p:sp>
      <p:sp>
        <p:nvSpPr>
          <p:cNvPr id="6" name="Rectangle 5"/>
          <p:cNvSpPr/>
          <p:nvPr/>
        </p:nvSpPr>
        <p:spPr>
          <a:xfrm>
            <a:off x="799047" y="1254954"/>
            <a:ext cx="6460799" cy="2677656"/>
          </a:xfrm>
          <a:prstGeom prst="rect">
            <a:avLst/>
          </a:prstGeom>
        </p:spPr>
        <p:txBody>
          <a:bodyPr wrap="square">
            <a:spAutoFit/>
          </a:bodyPr>
          <a:lstStyle/>
          <a:p>
            <a:pPr indent="463550" algn="just"/>
            <a:r>
              <a:rPr lang="en-US" sz="2800">
                <a:solidFill>
                  <a:srgbClr val="0070C0"/>
                </a:solidFill>
                <a:latin typeface="Times New Roman" panose="02020603050405020304" pitchFamily="18" charset="0"/>
                <a:ea typeface="Times New Roman" panose="02020603050405020304" pitchFamily="18" charset="0"/>
              </a:rPr>
              <a:t>Hãy đặt 5 quân hậu vào bàn cờ vua sao cho kiểm soát được tất cả các ô trên bàn cờ. Tức là ô nào trên bàn cờ cũng đều hoặc nằm cùng hàng, hoặc nằm cùng cột, hoặc nằm cùng đường chéo với ít nhất 1 trong 5 quân hậu.</a:t>
            </a:r>
            <a:endParaRPr lang="en-US" sz="2800">
              <a:solidFill>
                <a:srgbClr val="0070C0"/>
              </a:solidFill>
            </a:endParaRPr>
          </a:p>
        </p:txBody>
      </p:sp>
      <p:grpSp>
        <p:nvGrpSpPr>
          <p:cNvPr id="8" name="Group 7"/>
          <p:cNvGrpSpPr/>
          <p:nvPr/>
        </p:nvGrpSpPr>
        <p:grpSpPr>
          <a:xfrm>
            <a:off x="7651560" y="1492386"/>
            <a:ext cx="3943810" cy="3943811"/>
            <a:chOff x="8188960" y="46404"/>
            <a:chExt cx="3943810" cy="3943811"/>
          </a:xfrm>
        </p:grpSpPr>
        <p:pic>
          <p:nvPicPr>
            <p:cNvPr id="24" name="Picture 23" descr="Screen Clipping"/>
            <p:cNvPicPr>
              <a:picLocks noChangeAspect="1"/>
            </p:cNvPicPr>
            <p:nvPr/>
          </p:nvPicPr>
          <p:blipFill rotWithShape="1">
            <a:blip r:embed="rId2">
              <a:extLst>
                <a:ext uri="{28A0092B-C50C-407E-A947-70E740481C1C}">
                  <a14:useLocalDpi xmlns:a14="http://schemas.microsoft.com/office/drawing/2010/main" val="0"/>
                </a:ext>
              </a:extLst>
            </a:blip>
            <a:srcRect l="9460" t="9844" r="9519" b="9136"/>
            <a:stretch/>
          </p:blipFill>
          <p:spPr>
            <a:xfrm>
              <a:off x="8188960" y="46404"/>
              <a:ext cx="3943810" cy="3943811"/>
            </a:xfrm>
            <a:prstGeom prst="rect">
              <a:avLst/>
            </a:prstGeom>
            <a:ln w="28575">
              <a:solidFill>
                <a:schemeClr val="accent1"/>
              </a:solidFill>
            </a:ln>
          </p:spPr>
        </p:pic>
        <p:pic>
          <p:nvPicPr>
            <p:cNvPr id="26" name="Picture 2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5963" y="2026922"/>
              <a:ext cx="421683" cy="421683"/>
            </a:xfrm>
            <a:prstGeom prst="rect">
              <a:avLst/>
            </a:prstGeom>
          </p:spPr>
        </p:pic>
        <p:pic>
          <p:nvPicPr>
            <p:cNvPr id="27" name="Picture 2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920" y="68742"/>
              <a:ext cx="469662" cy="469662"/>
            </a:xfrm>
            <a:prstGeom prst="rect">
              <a:avLst/>
            </a:prstGeom>
          </p:spPr>
        </p:pic>
        <p:pic>
          <p:nvPicPr>
            <p:cNvPr id="29" name="Picture 2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4434" y="2531482"/>
              <a:ext cx="469662" cy="469662"/>
            </a:xfrm>
            <a:prstGeom prst="rect">
              <a:avLst/>
            </a:prstGeom>
          </p:spPr>
        </p:pic>
        <p:pic>
          <p:nvPicPr>
            <p:cNvPr id="30" name="Picture 29"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584" y="2986682"/>
              <a:ext cx="469824" cy="469824"/>
            </a:xfrm>
            <a:prstGeom prst="rect">
              <a:avLst/>
            </a:prstGeom>
          </p:spPr>
        </p:pic>
        <p:pic>
          <p:nvPicPr>
            <p:cNvPr id="31" name="Picture 3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7152" y="1036621"/>
              <a:ext cx="469824" cy="469824"/>
            </a:xfrm>
            <a:prstGeom prst="rect">
              <a:avLst/>
            </a:prstGeom>
          </p:spPr>
        </p:pic>
        <p:pic>
          <p:nvPicPr>
            <p:cNvPr id="32" name="Picture 3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22666" y="1512311"/>
              <a:ext cx="469824" cy="469824"/>
            </a:xfrm>
            <a:prstGeom prst="rect">
              <a:avLst/>
            </a:prstGeom>
          </p:spPr>
        </p:pic>
        <p:pic>
          <p:nvPicPr>
            <p:cNvPr id="33" name="Picture 3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744" y="3464072"/>
              <a:ext cx="469824" cy="469824"/>
            </a:xfrm>
            <a:prstGeom prst="rect">
              <a:avLst/>
            </a:prstGeom>
          </p:spPr>
        </p:pic>
        <p:pic>
          <p:nvPicPr>
            <p:cNvPr id="44" name="Picture 4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335" y="565700"/>
              <a:ext cx="421683" cy="421683"/>
            </a:xfrm>
            <a:prstGeom prst="rect">
              <a:avLst/>
            </a:prstGeom>
          </p:spPr>
        </p:pic>
      </p:grpSp>
      <p:pic>
        <p:nvPicPr>
          <p:cNvPr id="36" name="Picture 3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68284" y="1999001"/>
            <a:ext cx="472153" cy="447302"/>
          </a:xfrm>
          <a:prstGeom prst="rect">
            <a:avLst/>
          </a:prstGeom>
        </p:spPr>
      </p:pic>
      <p:pic>
        <p:nvPicPr>
          <p:cNvPr id="37" name="Picture 3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52356" y="3464062"/>
            <a:ext cx="499742" cy="472730"/>
          </a:xfrm>
          <a:prstGeom prst="rect">
            <a:avLst/>
          </a:prstGeom>
        </p:spPr>
      </p:pic>
      <p:pic>
        <p:nvPicPr>
          <p:cNvPr id="40" name="Picture 3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6356" y="3954388"/>
            <a:ext cx="472153" cy="447302"/>
          </a:xfrm>
          <a:prstGeom prst="rect">
            <a:avLst/>
          </a:prstGeom>
        </p:spPr>
      </p:pic>
      <p:pic>
        <p:nvPicPr>
          <p:cNvPr id="41" name="Picture 4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84133" y="4424371"/>
            <a:ext cx="499742" cy="472730"/>
          </a:xfrm>
          <a:prstGeom prst="rect">
            <a:avLst/>
          </a:prstGeom>
        </p:spPr>
      </p:pic>
      <p:pic>
        <p:nvPicPr>
          <p:cNvPr id="43" name="Picture 4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0251" y="4981807"/>
            <a:ext cx="472153" cy="447302"/>
          </a:xfrm>
          <a:prstGeom prst="rect">
            <a:avLst/>
          </a:prstGeom>
        </p:spPr>
      </p:pic>
      <p:sp>
        <p:nvSpPr>
          <p:cNvPr id="45" name="TextBox 44"/>
          <p:cNvSpPr txBox="1"/>
          <p:nvPr/>
        </p:nvSpPr>
        <p:spPr>
          <a:xfrm>
            <a:off x="7673087" y="1498168"/>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1</a:t>
            </a:r>
          </a:p>
        </p:txBody>
      </p:sp>
      <p:sp>
        <p:nvSpPr>
          <p:cNvPr id="46" name="TextBox 45"/>
          <p:cNvSpPr txBox="1"/>
          <p:nvPr/>
        </p:nvSpPr>
        <p:spPr>
          <a:xfrm>
            <a:off x="7659439" y="3932610"/>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2</a:t>
            </a:r>
          </a:p>
        </p:txBody>
      </p:sp>
      <p:cxnSp>
        <p:nvCxnSpPr>
          <p:cNvPr id="49" name="Straight Arrow Connector 48"/>
          <p:cNvCxnSpPr/>
          <p:nvPr/>
        </p:nvCxnSpPr>
        <p:spPr>
          <a:xfrm flipH="1" flipV="1">
            <a:off x="7965171" y="1784037"/>
            <a:ext cx="1175818" cy="1182502"/>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65208" y="4448877"/>
            <a:ext cx="508000" cy="461665"/>
          </a:xfrm>
          <a:prstGeom prst="rect">
            <a:avLst/>
          </a:prstGeom>
          <a:noFill/>
        </p:spPr>
        <p:txBody>
          <a:bodyPr wrap="square" rtlCol="0">
            <a:spAutoFit/>
          </a:bodyPr>
          <a:lstStyle/>
          <a:p>
            <a:pPr algn="ctr"/>
            <a:r>
              <a:rPr lang="en-US" sz="2400" b="1">
                <a:solidFill>
                  <a:srgbClr val="FF0000"/>
                </a:solidFill>
                <a:latin typeface="Times New Roman" panose="02020603050405020304" pitchFamily="18" charset="0"/>
                <a:cs typeface="Times New Roman" panose="02020603050405020304" pitchFamily="18" charset="0"/>
              </a:rPr>
              <a:t>3</a:t>
            </a:r>
          </a:p>
        </p:txBody>
      </p:sp>
      <p:cxnSp>
        <p:nvCxnSpPr>
          <p:cNvPr id="53" name="Straight Arrow Connector 52"/>
          <p:cNvCxnSpPr/>
          <p:nvPr/>
        </p:nvCxnSpPr>
        <p:spPr>
          <a:xfrm flipH="1" flipV="1">
            <a:off x="8470887" y="1805739"/>
            <a:ext cx="641441" cy="664830"/>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8970018" y="1798602"/>
            <a:ext cx="175931" cy="194589"/>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9634610" y="1800905"/>
            <a:ext cx="181295" cy="181178"/>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9635141" y="1798602"/>
            <a:ext cx="674984" cy="648668"/>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9634720" y="1805739"/>
            <a:ext cx="1141420" cy="1146688"/>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9621364" y="1799938"/>
            <a:ext cx="1665172" cy="1644489"/>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7965171" y="2980186"/>
            <a:ext cx="1175819" cy="1157205"/>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7965171" y="3455130"/>
            <a:ext cx="1132940" cy="1157205"/>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8470888" y="3932610"/>
            <a:ext cx="661413" cy="679725"/>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9634611" y="3467725"/>
            <a:ext cx="1146689" cy="1160412"/>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9621568" y="3920080"/>
            <a:ext cx="681404" cy="709903"/>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9634611" y="2989071"/>
            <a:ext cx="1645681" cy="1614397"/>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9608417" y="2470728"/>
            <a:ext cx="1645681" cy="1623282"/>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H="1" flipV="1">
            <a:off x="8956370" y="4705697"/>
            <a:ext cx="175931" cy="194589"/>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flipV="1">
            <a:off x="9635355" y="4735077"/>
            <a:ext cx="181295" cy="181178"/>
          </a:xfrm>
          <a:prstGeom prst="straightConnector1">
            <a:avLst/>
          </a:prstGeom>
          <a:ln w="3175">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097280" y="4084889"/>
            <a:ext cx="5575464" cy="523220"/>
          </a:xfrm>
          <a:prstGeom prst="rect">
            <a:avLst/>
          </a:prstGeom>
        </p:spPr>
        <p:txBody>
          <a:bodyPr wrap="square">
            <a:spAutoFit/>
          </a:bodyPr>
          <a:lstStyle/>
          <a:p>
            <a:pPr indent="463550" algn="just"/>
            <a:r>
              <a:rPr lang="en-US" sz="2800">
                <a:solidFill>
                  <a:srgbClr val="0070C0"/>
                </a:solidFill>
                <a:latin typeface="Times New Roman" panose="02020603050405020304" pitchFamily="18" charset="0"/>
                <a:ea typeface="Times New Roman" panose="02020603050405020304" pitchFamily="18" charset="0"/>
              </a:rPr>
              <a:t>Bài này có hơn 5000 cách đặt. </a:t>
            </a:r>
            <a:endParaRPr lang="en-US" sz="2800">
              <a:solidFill>
                <a:srgbClr val="0070C0"/>
              </a:solidFill>
            </a:endParaRPr>
          </a:p>
        </p:txBody>
      </p:sp>
      <p:sp>
        <p:nvSpPr>
          <p:cNvPr id="42" name="Rectangle 41"/>
          <p:cNvSpPr/>
          <p:nvPr/>
        </p:nvSpPr>
        <p:spPr>
          <a:xfrm>
            <a:off x="1097280" y="4689797"/>
            <a:ext cx="6162566" cy="954107"/>
          </a:xfrm>
          <a:prstGeom prst="rect">
            <a:avLst/>
          </a:prstGeom>
        </p:spPr>
        <p:txBody>
          <a:bodyPr wrap="square">
            <a:spAutoFit/>
          </a:bodyPr>
          <a:lstStyle/>
          <a:p>
            <a:pPr indent="463550" algn="just"/>
            <a:r>
              <a:rPr lang="en-US" sz="2800">
                <a:solidFill>
                  <a:srgbClr val="0070C0"/>
                </a:solidFill>
                <a:latin typeface="Times New Roman" panose="02020603050405020304" pitchFamily="18" charset="0"/>
                <a:ea typeface="Times New Roman" panose="02020603050405020304" pitchFamily="18" charset="0"/>
              </a:rPr>
              <a:t>Sau đây là một cách đặt đặc biệt vì cả 5 quân hậu đều nằm trên một cột: </a:t>
            </a:r>
            <a:endParaRPr lang="en-US" sz="2800">
              <a:solidFill>
                <a:srgbClr val="0070C0"/>
              </a:solidFill>
            </a:endParaRPr>
          </a:p>
        </p:txBody>
      </p:sp>
    </p:spTree>
    <p:extLst>
      <p:ext uri="{BB962C8B-B14F-4D97-AF65-F5344CB8AC3E}">
        <p14:creationId xmlns:p14="http://schemas.microsoft.com/office/powerpoint/2010/main" val="3875341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additive="base">
                                        <p:cTn id="25" dur="500" fill="hold"/>
                                        <p:tgtEl>
                                          <p:spTgt spid="39"/>
                                        </p:tgtEl>
                                        <p:attrNameLst>
                                          <p:attrName>ppt_x</p:attrName>
                                        </p:attrNameLst>
                                      </p:cBhvr>
                                      <p:tavLst>
                                        <p:tav tm="0">
                                          <p:val>
                                            <p:strVal val="#ppt_x"/>
                                          </p:val>
                                        </p:tav>
                                        <p:tav tm="100000">
                                          <p:val>
                                            <p:strVal val="#ppt_x"/>
                                          </p:val>
                                        </p:tav>
                                      </p:tavLst>
                                    </p:anim>
                                    <p:anim calcmode="lin" valueType="num">
                                      <p:cBhvr additive="base">
                                        <p:cTn id="26"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 calcmode="lin" valueType="num">
                                      <p:cBhvr additive="base">
                                        <p:cTn id="67" dur="500" fill="hold"/>
                                        <p:tgtEl>
                                          <p:spTgt spid="45"/>
                                        </p:tgtEl>
                                        <p:attrNameLst>
                                          <p:attrName>ppt_x</p:attrName>
                                        </p:attrNameLst>
                                      </p:cBhvr>
                                      <p:tavLst>
                                        <p:tav tm="0">
                                          <p:val>
                                            <p:strVal val="#ppt_x"/>
                                          </p:val>
                                        </p:tav>
                                        <p:tav tm="100000">
                                          <p:val>
                                            <p:strVal val="#ppt_x"/>
                                          </p:val>
                                        </p:tav>
                                      </p:tavLst>
                                    </p:anim>
                                    <p:anim calcmode="lin" valueType="num">
                                      <p:cBhvr additive="base">
                                        <p:cTn id="6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anim calcmode="lin" valueType="num">
                                      <p:cBhvr additive="base">
                                        <p:cTn id="73" dur="500" fill="hold"/>
                                        <p:tgtEl>
                                          <p:spTgt spid="46"/>
                                        </p:tgtEl>
                                        <p:attrNameLst>
                                          <p:attrName>ppt_x</p:attrName>
                                        </p:attrNameLst>
                                      </p:cBhvr>
                                      <p:tavLst>
                                        <p:tav tm="0">
                                          <p:val>
                                            <p:strVal val="#ppt_x"/>
                                          </p:val>
                                        </p:tav>
                                        <p:tav tm="100000">
                                          <p:val>
                                            <p:strVal val="#ppt_x"/>
                                          </p:val>
                                        </p:tav>
                                      </p:tavLst>
                                    </p:anim>
                                    <p:anim calcmode="lin" valueType="num">
                                      <p:cBhvr additive="base">
                                        <p:cTn id="7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 calcmode="lin" valueType="num">
                                      <p:cBhvr additive="base">
                                        <p:cTn id="79" dur="500" fill="hold"/>
                                        <p:tgtEl>
                                          <p:spTgt spid="50"/>
                                        </p:tgtEl>
                                        <p:attrNameLst>
                                          <p:attrName>ppt_x</p:attrName>
                                        </p:attrNameLst>
                                      </p:cBhvr>
                                      <p:tavLst>
                                        <p:tav tm="0">
                                          <p:val>
                                            <p:strVal val="#ppt_x"/>
                                          </p:val>
                                        </p:tav>
                                        <p:tav tm="100000">
                                          <p:val>
                                            <p:strVal val="#ppt_x"/>
                                          </p:val>
                                        </p:tav>
                                      </p:tavLst>
                                    </p:anim>
                                    <p:anim calcmode="lin" valueType="num">
                                      <p:cBhvr additive="base">
                                        <p:cTn id="8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9"/>
                                        </p:tgtEl>
                                        <p:attrNameLst>
                                          <p:attrName>style.visibility</p:attrName>
                                        </p:attrNameLst>
                                      </p:cBhvr>
                                      <p:to>
                                        <p:strVal val="visible"/>
                                      </p:to>
                                    </p:set>
                                    <p:anim calcmode="lin" valueType="num">
                                      <p:cBhvr additive="base">
                                        <p:cTn id="85" dur="500" fill="hold"/>
                                        <p:tgtEl>
                                          <p:spTgt spid="49"/>
                                        </p:tgtEl>
                                        <p:attrNameLst>
                                          <p:attrName>ppt_x</p:attrName>
                                        </p:attrNameLst>
                                      </p:cBhvr>
                                      <p:tavLst>
                                        <p:tav tm="0">
                                          <p:val>
                                            <p:strVal val="#ppt_x"/>
                                          </p:val>
                                        </p:tav>
                                        <p:tav tm="100000">
                                          <p:val>
                                            <p:strVal val="#ppt_x"/>
                                          </p:val>
                                        </p:tav>
                                      </p:tavLst>
                                    </p:anim>
                                    <p:anim calcmode="lin" valueType="num">
                                      <p:cBhvr additive="base">
                                        <p:cTn id="8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ppt_x"/>
                                          </p:val>
                                        </p:tav>
                                        <p:tav tm="100000">
                                          <p:val>
                                            <p:strVal val="#ppt_x"/>
                                          </p:val>
                                        </p:tav>
                                      </p:tavLst>
                                    </p:anim>
                                    <p:anim calcmode="lin" valueType="num">
                                      <p:cBhvr additive="base">
                                        <p:cTn id="92"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6"/>
                                        </p:tgtEl>
                                        <p:attrNameLst>
                                          <p:attrName>style.visibility</p:attrName>
                                        </p:attrNameLst>
                                      </p:cBhvr>
                                      <p:to>
                                        <p:strVal val="visible"/>
                                      </p:to>
                                    </p:set>
                                    <p:anim calcmode="lin" valueType="num">
                                      <p:cBhvr additive="base">
                                        <p:cTn id="97" dur="500" fill="hold"/>
                                        <p:tgtEl>
                                          <p:spTgt spid="56"/>
                                        </p:tgtEl>
                                        <p:attrNameLst>
                                          <p:attrName>ppt_x</p:attrName>
                                        </p:attrNameLst>
                                      </p:cBhvr>
                                      <p:tavLst>
                                        <p:tav tm="0">
                                          <p:val>
                                            <p:strVal val="#ppt_x"/>
                                          </p:val>
                                        </p:tav>
                                        <p:tav tm="100000">
                                          <p:val>
                                            <p:strVal val="#ppt_x"/>
                                          </p:val>
                                        </p:tav>
                                      </p:tavLst>
                                    </p:anim>
                                    <p:anim calcmode="lin" valueType="num">
                                      <p:cBhvr additive="base">
                                        <p:cTn id="9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anim calcmode="lin" valueType="num">
                                      <p:cBhvr additive="base">
                                        <p:cTn id="103" dur="500" fill="hold"/>
                                        <p:tgtEl>
                                          <p:spTgt spid="58"/>
                                        </p:tgtEl>
                                        <p:attrNameLst>
                                          <p:attrName>ppt_x</p:attrName>
                                        </p:attrNameLst>
                                      </p:cBhvr>
                                      <p:tavLst>
                                        <p:tav tm="0">
                                          <p:val>
                                            <p:strVal val="#ppt_x"/>
                                          </p:val>
                                        </p:tav>
                                        <p:tav tm="100000">
                                          <p:val>
                                            <p:strVal val="#ppt_x"/>
                                          </p:val>
                                        </p:tav>
                                      </p:tavLst>
                                    </p:anim>
                                    <p:anim calcmode="lin" valueType="num">
                                      <p:cBhvr additive="base">
                                        <p:cTn id="10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1"/>
                                        </p:tgtEl>
                                        <p:attrNameLst>
                                          <p:attrName>style.visibility</p:attrName>
                                        </p:attrNameLst>
                                      </p:cBhvr>
                                      <p:to>
                                        <p:strVal val="visible"/>
                                      </p:to>
                                    </p:set>
                                    <p:anim calcmode="lin" valueType="num">
                                      <p:cBhvr additive="base">
                                        <p:cTn id="109" dur="500" fill="hold"/>
                                        <p:tgtEl>
                                          <p:spTgt spid="71"/>
                                        </p:tgtEl>
                                        <p:attrNameLst>
                                          <p:attrName>ppt_x</p:attrName>
                                        </p:attrNameLst>
                                      </p:cBhvr>
                                      <p:tavLst>
                                        <p:tav tm="0">
                                          <p:val>
                                            <p:strVal val="#ppt_x"/>
                                          </p:val>
                                        </p:tav>
                                        <p:tav tm="100000">
                                          <p:val>
                                            <p:strVal val="#ppt_x"/>
                                          </p:val>
                                        </p:tav>
                                      </p:tavLst>
                                    </p:anim>
                                    <p:anim calcmode="lin" valueType="num">
                                      <p:cBhvr additive="base">
                                        <p:cTn id="11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73"/>
                                        </p:tgtEl>
                                        <p:attrNameLst>
                                          <p:attrName>style.visibility</p:attrName>
                                        </p:attrNameLst>
                                      </p:cBhvr>
                                      <p:to>
                                        <p:strVal val="visible"/>
                                      </p:to>
                                    </p:set>
                                    <p:anim calcmode="lin" valueType="num">
                                      <p:cBhvr additive="base">
                                        <p:cTn id="115" dur="500" fill="hold"/>
                                        <p:tgtEl>
                                          <p:spTgt spid="73"/>
                                        </p:tgtEl>
                                        <p:attrNameLst>
                                          <p:attrName>ppt_x</p:attrName>
                                        </p:attrNameLst>
                                      </p:cBhvr>
                                      <p:tavLst>
                                        <p:tav tm="0">
                                          <p:val>
                                            <p:strVal val="#ppt_x"/>
                                          </p:val>
                                        </p:tav>
                                        <p:tav tm="100000">
                                          <p:val>
                                            <p:strVal val="#ppt_x"/>
                                          </p:val>
                                        </p:tav>
                                      </p:tavLst>
                                    </p:anim>
                                    <p:anim calcmode="lin" valueType="num">
                                      <p:cBhvr additive="base">
                                        <p:cTn id="116"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additive="base">
                                        <p:cTn id="121" dur="500" fill="hold"/>
                                        <p:tgtEl>
                                          <p:spTgt spid="75"/>
                                        </p:tgtEl>
                                        <p:attrNameLst>
                                          <p:attrName>ppt_x</p:attrName>
                                        </p:attrNameLst>
                                      </p:cBhvr>
                                      <p:tavLst>
                                        <p:tav tm="0">
                                          <p:val>
                                            <p:strVal val="#ppt_x"/>
                                          </p:val>
                                        </p:tav>
                                        <p:tav tm="100000">
                                          <p:val>
                                            <p:strVal val="#ppt_x"/>
                                          </p:val>
                                        </p:tav>
                                      </p:tavLst>
                                    </p:anim>
                                    <p:anim calcmode="lin" valueType="num">
                                      <p:cBhvr additive="base">
                                        <p:cTn id="1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77"/>
                                        </p:tgtEl>
                                        <p:attrNameLst>
                                          <p:attrName>style.visibility</p:attrName>
                                        </p:attrNameLst>
                                      </p:cBhvr>
                                      <p:to>
                                        <p:strVal val="visible"/>
                                      </p:to>
                                    </p:set>
                                    <p:anim calcmode="lin" valueType="num">
                                      <p:cBhvr additive="base">
                                        <p:cTn id="127" dur="500" fill="hold"/>
                                        <p:tgtEl>
                                          <p:spTgt spid="77"/>
                                        </p:tgtEl>
                                        <p:attrNameLst>
                                          <p:attrName>ppt_x</p:attrName>
                                        </p:attrNameLst>
                                      </p:cBhvr>
                                      <p:tavLst>
                                        <p:tav tm="0">
                                          <p:val>
                                            <p:strVal val="#ppt_x"/>
                                          </p:val>
                                        </p:tav>
                                        <p:tav tm="100000">
                                          <p:val>
                                            <p:strVal val="#ppt_x"/>
                                          </p:val>
                                        </p:tav>
                                      </p:tavLst>
                                    </p:anim>
                                    <p:anim calcmode="lin" valueType="num">
                                      <p:cBhvr additive="base">
                                        <p:cTn id="12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80"/>
                                        </p:tgtEl>
                                        <p:attrNameLst>
                                          <p:attrName>style.visibility</p:attrName>
                                        </p:attrNameLst>
                                      </p:cBhvr>
                                      <p:to>
                                        <p:strVal val="visible"/>
                                      </p:to>
                                    </p:set>
                                    <p:anim calcmode="lin" valueType="num">
                                      <p:cBhvr additive="base">
                                        <p:cTn id="133" dur="500" fill="hold"/>
                                        <p:tgtEl>
                                          <p:spTgt spid="80"/>
                                        </p:tgtEl>
                                        <p:attrNameLst>
                                          <p:attrName>ppt_x</p:attrName>
                                        </p:attrNameLst>
                                      </p:cBhvr>
                                      <p:tavLst>
                                        <p:tav tm="0">
                                          <p:val>
                                            <p:strVal val="#ppt_x"/>
                                          </p:val>
                                        </p:tav>
                                        <p:tav tm="100000">
                                          <p:val>
                                            <p:strVal val="#ppt_x"/>
                                          </p:val>
                                        </p:tav>
                                      </p:tavLst>
                                    </p:anim>
                                    <p:anim calcmode="lin" valueType="num">
                                      <p:cBhvr additive="base">
                                        <p:cTn id="13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86"/>
                                        </p:tgtEl>
                                        <p:attrNameLst>
                                          <p:attrName>style.visibility</p:attrName>
                                        </p:attrNameLst>
                                      </p:cBhvr>
                                      <p:to>
                                        <p:strVal val="visible"/>
                                      </p:to>
                                    </p:set>
                                    <p:anim calcmode="lin" valueType="num">
                                      <p:cBhvr additive="base">
                                        <p:cTn id="139" dur="500" fill="hold"/>
                                        <p:tgtEl>
                                          <p:spTgt spid="86"/>
                                        </p:tgtEl>
                                        <p:attrNameLst>
                                          <p:attrName>ppt_x</p:attrName>
                                        </p:attrNameLst>
                                      </p:cBhvr>
                                      <p:tavLst>
                                        <p:tav tm="0">
                                          <p:val>
                                            <p:strVal val="#ppt_x"/>
                                          </p:val>
                                        </p:tav>
                                        <p:tav tm="100000">
                                          <p:val>
                                            <p:strVal val="#ppt_x"/>
                                          </p:val>
                                        </p:tav>
                                      </p:tavLst>
                                    </p:anim>
                                    <p:anim calcmode="lin" valueType="num">
                                      <p:cBhvr additive="base">
                                        <p:cTn id="140"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14"/>
                                        </p:tgtEl>
                                        <p:attrNameLst>
                                          <p:attrName>style.visibility</p:attrName>
                                        </p:attrNameLst>
                                      </p:cBhvr>
                                      <p:to>
                                        <p:strVal val="visible"/>
                                      </p:to>
                                    </p:set>
                                    <p:anim calcmode="lin" valueType="num">
                                      <p:cBhvr additive="base">
                                        <p:cTn id="145" dur="500" fill="hold"/>
                                        <p:tgtEl>
                                          <p:spTgt spid="114"/>
                                        </p:tgtEl>
                                        <p:attrNameLst>
                                          <p:attrName>ppt_x</p:attrName>
                                        </p:attrNameLst>
                                      </p:cBhvr>
                                      <p:tavLst>
                                        <p:tav tm="0">
                                          <p:val>
                                            <p:strVal val="#ppt_x"/>
                                          </p:val>
                                        </p:tav>
                                        <p:tav tm="100000">
                                          <p:val>
                                            <p:strVal val="#ppt_x"/>
                                          </p:val>
                                        </p:tav>
                                      </p:tavLst>
                                    </p:anim>
                                    <p:anim calcmode="lin" valueType="num">
                                      <p:cBhvr additive="base">
                                        <p:cTn id="146"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111"/>
                                        </p:tgtEl>
                                        <p:attrNameLst>
                                          <p:attrName>style.visibility</p:attrName>
                                        </p:attrNameLst>
                                      </p:cBhvr>
                                      <p:to>
                                        <p:strVal val="visible"/>
                                      </p:to>
                                    </p:set>
                                    <p:anim calcmode="lin" valueType="num">
                                      <p:cBhvr additive="base">
                                        <p:cTn id="151" dur="500" fill="hold"/>
                                        <p:tgtEl>
                                          <p:spTgt spid="111"/>
                                        </p:tgtEl>
                                        <p:attrNameLst>
                                          <p:attrName>ppt_x</p:attrName>
                                        </p:attrNameLst>
                                      </p:cBhvr>
                                      <p:tavLst>
                                        <p:tav tm="0">
                                          <p:val>
                                            <p:strVal val="#ppt_x"/>
                                          </p:val>
                                        </p:tav>
                                        <p:tav tm="100000">
                                          <p:val>
                                            <p:strVal val="#ppt_x"/>
                                          </p:val>
                                        </p:tav>
                                      </p:tavLst>
                                    </p:anim>
                                    <p:anim calcmode="lin" valueType="num">
                                      <p:cBhvr additive="base">
                                        <p:cTn id="15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116"/>
                                        </p:tgtEl>
                                        <p:attrNameLst>
                                          <p:attrName>style.visibility</p:attrName>
                                        </p:attrNameLst>
                                      </p:cBhvr>
                                      <p:to>
                                        <p:strVal val="visible"/>
                                      </p:to>
                                    </p:set>
                                    <p:anim calcmode="lin" valueType="num">
                                      <p:cBhvr additive="base">
                                        <p:cTn id="157" dur="500" fill="hold"/>
                                        <p:tgtEl>
                                          <p:spTgt spid="116"/>
                                        </p:tgtEl>
                                        <p:attrNameLst>
                                          <p:attrName>ppt_x</p:attrName>
                                        </p:attrNameLst>
                                      </p:cBhvr>
                                      <p:tavLst>
                                        <p:tav tm="0">
                                          <p:val>
                                            <p:strVal val="#ppt_x"/>
                                          </p:val>
                                        </p:tav>
                                        <p:tav tm="100000">
                                          <p:val>
                                            <p:strVal val="#ppt_x"/>
                                          </p:val>
                                        </p:tav>
                                      </p:tavLst>
                                    </p:anim>
                                    <p:anim calcmode="lin" valueType="num">
                                      <p:cBhvr additive="base">
                                        <p:cTn id="158" dur="500" fill="hold"/>
                                        <p:tgtEl>
                                          <p:spTgt spid="116"/>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nodeType="clickEffect">
                                  <p:stCondLst>
                                    <p:cond delay="0"/>
                                  </p:stCondLst>
                                  <p:childTnLst>
                                    <p:set>
                                      <p:cBhvr>
                                        <p:cTn id="162" dur="1" fill="hold">
                                          <p:stCondLst>
                                            <p:cond delay="0"/>
                                          </p:stCondLst>
                                        </p:cTn>
                                        <p:tgtEl>
                                          <p:spTgt spid="118"/>
                                        </p:tgtEl>
                                        <p:attrNameLst>
                                          <p:attrName>style.visibility</p:attrName>
                                        </p:attrNameLst>
                                      </p:cBhvr>
                                      <p:to>
                                        <p:strVal val="visible"/>
                                      </p:to>
                                    </p:set>
                                    <p:anim calcmode="lin" valueType="num">
                                      <p:cBhvr additive="base">
                                        <p:cTn id="163" dur="500" fill="hold"/>
                                        <p:tgtEl>
                                          <p:spTgt spid="118"/>
                                        </p:tgtEl>
                                        <p:attrNameLst>
                                          <p:attrName>ppt_x</p:attrName>
                                        </p:attrNameLst>
                                      </p:cBhvr>
                                      <p:tavLst>
                                        <p:tav tm="0">
                                          <p:val>
                                            <p:strVal val="#ppt_x"/>
                                          </p:val>
                                        </p:tav>
                                        <p:tav tm="100000">
                                          <p:val>
                                            <p:strVal val="#ppt_x"/>
                                          </p:val>
                                        </p:tav>
                                      </p:tavLst>
                                    </p:anim>
                                    <p:anim calcmode="lin" valueType="num">
                                      <p:cBhvr additive="base">
                                        <p:cTn id="164" dur="500" fill="hold"/>
                                        <p:tgtEl>
                                          <p:spTgt spid="118"/>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nodeType="clickEffect">
                                  <p:stCondLst>
                                    <p:cond delay="0"/>
                                  </p:stCondLst>
                                  <p:childTnLst>
                                    <p:set>
                                      <p:cBhvr>
                                        <p:cTn id="168" dur="1" fill="hold">
                                          <p:stCondLst>
                                            <p:cond delay="0"/>
                                          </p:stCondLst>
                                        </p:cTn>
                                        <p:tgtEl>
                                          <p:spTgt spid="127"/>
                                        </p:tgtEl>
                                        <p:attrNameLst>
                                          <p:attrName>style.visibility</p:attrName>
                                        </p:attrNameLst>
                                      </p:cBhvr>
                                      <p:to>
                                        <p:strVal val="visible"/>
                                      </p:to>
                                    </p:set>
                                    <p:anim calcmode="lin" valueType="num">
                                      <p:cBhvr additive="base">
                                        <p:cTn id="169" dur="500" fill="hold"/>
                                        <p:tgtEl>
                                          <p:spTgt spid="127"/>
                                        </p:tgtEl>
                                        <p:attrNameLst>
                                          <p:attrName>ppt_x</p:attrName>
                                        </p:attrNameLst>
                                      </p:cBhvr>
                                      <p:tavLst>
                                        <p:tav tm="0">
                                          <p:val>
                                            <p:strVal val="#ppt_x"/>
                                          </p:val>
                                        </p:tav>
                                        <p:tav tm="100000">
                                          <p:val>
                                            <p:strVal val="#ppt_x"/>
                                          </p:val>
                                        </p:tav>
                                      </p:tavLst>
                                    </p:anim>
                                    <p:anim calcmode="lin" valueType="num">
                                      <p:cBhvr additive="base">
                                        <p:cTn id="170" dur="500" fill="hold"/>
                                        <p:tgtEl>
                                          <p:spTgt spid="127"/>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nodeType="clickEffect">
                                  <p:stCondLst>
                                    <p:cond delay="0"/>
                                  </p:stCondLst>
                                  <p:childTnLst>
                                    <p:set>
                                      <p:cBhvr>
                                        <p:cTn id="174" dur="1" fill="hold">
                                          <p:stCondLst>
                                            <p:cond delay="0"/>
                                          </p:stCondLst>
                                        </p:cTn>
                                        <p:tgtEl>
                                          <p:spTgt spid="128"/>
                                        </p:tgtEl>
                                        <p:attrNameLst>
                                          <p:attrName>style.visibility</p:attrName>
                                        </p:attrNameLst>
                                      </p:cBhvr>
                                      <p:to>
                                        <p:strVal val="visible"/>
                                      </p:to>
                                    </p:set>
                                    <p:anim calcmode="lin" valueType="num">
                                      <p:cBhvr additive="base">
                                        <p:cTn id="175" dur="500" fill="hold"/>
                                        <p:tgtEl>
                                          <p:spTgt spid="128"/>
                                        </p:tgtEl>
                                        <p:attrNameLst>
                                          <p:attrName>ppt_x</p:attrName>
                                        </p:attrNameLst>
                                      </p:cBhvr>
                                      <p:tavLst>
                                        <p:tav tm="0">
                                          <p:val>
                                            <p:strVal val="#ppt_x"/>
                                          </p:val>
                                        </p:tav>
                                        <p:tav tm="100000">
                                          <p:val>
                                            <p:strVal val="#ppt_x"/>
                                          </p:val>
                                        </p:tav>
                                      </p:tavLst>
                                    </p:anim>
                                    <p:anim calcmode="lin" valueType="num">
                                      <p:cBhvr additive="base">
                                        <p:cTn id="176"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 grpId="0"/>
      <p:bldP spid="45" grpId="0"/>
      <p:bldP spid="46" grpId="0"/>
      <p:bldP spid="50" grpId="0"/>
      <p:bldP spid="39" grpId="0"/>
      <p:bldP spid="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 HIỆU LỰC CỦA ĐỆ QUY</a:t>
            </a:r>
          </a:p>
        </p:txBody>
      </p:sp>
      <p:sp>
        <p:nvSpPr>
          <p:cNvPr id="4" name="Rectangle 3"/>
          <p:cNvSpPr/>
          <p:nvPr/>
        </p:nvSpPr>
        <p:spPr>
          <a:xfrm>
            <a:off x="214982" y="628803"/>
            <a:ext cx="6462213" cy="300847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Qua các ví dụ trên ta có thể thấy: đệ quy là một công cụ để giải các bài toán. Có những bài toán, bên cạnh giải thuật đệ quy vẫn có những giải thuật lặp khá đơn giản và hữu hiệu. Chẳng hạn giải thuật dùng vòng lặp for để tính n!.</a:t>
            </a:r>
          </a:p>
        </p:txBody>
      </p:sp>
      <p:sp>
        <p:nvSpPr>
          <p:cNvPr id="5" name="Rectangle 4"/>
          <p:cNvSpPr/>
          <p:nvPr/>
        </p:nvSpPr>
        <p:spPr>
          <a:xfrm>
            <a:off x="214981" y="3637281"/>
            <a:ext cx="6462213" cy="1194026"/>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Còn giải thuật lặp để tính số Fibonacci có thể được viết như sau:</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2731" y="90077"/>
            <a:ext cx="5303733" cy="6662814"/>
          </a:xfrm>
          <a:prstGeom prst="rect">
            <a:avLst/>
          </a:prstGeom>
          <a:ln>
            <a:solidFill>
              <a:srgbClr val="FFC000"/>
            </a:solidFill>
          </a:ln>
        </p:spPr>
      </p:pic>
      <p:sp>
        <p:nvSpPr>
          <p:cNvPr id="7" name="Rectangle 6"/>
          <p:cNvSpPr/>
          <p:nvPr/>
        </p:nvSpPr>
        <p:spPr>
          <a:xfrm>
            <a:off x="214980" y="4809004"/>
            <a:ext cx="6462213" cy="2026693"/>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Khi thay các giải thuật đệ quy bằng các giải thuật không tự gọi chúng, như giải thuật lặp này, thì ta gọi là khử đệ quy.</a:t>
            </a:r>
          </a:p>
        </p:txBody>
      </p:sp>
    </p:spTree>
    <p:extLst>
      <p:ext uri="{BB962C8B-B14F-4D97-AF65-F5344CB8AC3E}">
        <p14:creationId xmlns:p14="http://schemas.microsoft.com/office/powerpoint/2010/main" val="35849251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VI. HIỆU LỰC CỦA ĐỆ QUY</a:t>
            </a:r>
          </a:p>
        </p:txBody>
      </p:sp>
      <p:sp>
        <p:nvSpPr>
          <p:cNvPr id="3" name="Rectangle 2"/>
          <p:cNvSpPr/>
          <p:nvPr/>
        </p:nvSpPr>
        <p:spPr>
          <a:xfrm>
            <a:off x="1761893" y="1262979"/>
            <a:ext cx="10161780" cy="2554545"/>
          </a:xfrm>
          <a:prstGeom prst="rect">
            <a:avLst/>
          </a:prstGeom>
        </p:spPr>
        <p:txBody>
          <a:bodyPr wrap="square">
            <a:spAutoFit/>
          </a:bodyPr>
          <a:lstStyle/>
          <a:p>
            <a:pPr indent="463550" algn="just"/>
            <a:r>
              <a:rPr lang="en-US" sz="3200">
                <a:solidFill>
                  <a:srgbClr val="0070C0"/>
                </a:solidFill>
                <a:latin typeface="Times New Roman" panose="02020603050405020304" pitchFamily="18" charset="0"/>
                <a:cs typeface="Times New Roman" panose="02020603050405020304" pitchFamily="18" charset="0"/>
              </a:rPr>
              <a:t>Tuy vậy, đệ quy vẫn có vai trò xứng đáng của nó. Có những bài toán việc nghĩ ra lời giải đệ quy thuận lợi hơn nhiều so với lời giải lặp, và có những giải thuật đệ quy thực sự cũng có hiệu lực cao, chẳng hạn giải thuật sắp xếp nhanh (Quick sort) mà ta sẽ xét tới trong chương 6.</a:t>
            </a:r>
          </a:p>
        </p:txBody>
      </p:sp>
      <p:sp>
        <p:nvSpPr>
          <p:cNvPr id="8" name="Rectangle 7"/>
          <p:cNvSpPr/>
          <p:nvPr/>
        </p:nvSpPr>
        <p:spPr>
          <a:xfrm>
            <a:off x="1761893" y="3884430"/>
            <a:ext cx="10161779" cy="2554545"/>
          </a:xfrm>
          <a:prstGeom prst="rect">
            <a:avLst/>
          </a:prstGeom>
        </p:spPr>
        <p:txBody>
          <a:bodyPr wrap="square">
            <a:spAutoFit/>
          </a:bodyPr>
          <a:lstStyle/>
          <a:p>
            <a:pPr indent="463550" algn="just"/>
            <a:r>
              <a:rPr lang="en-US" sz="3200">
                <a:solidFill>
                  <a:srgbClr val="0070C0"/>
                </a:solidFill>
                <a:latin typeface="Times New Roman" panose="02020603050405020304" pitchFamily="18" charset="0"/>
                <a:cs typeface="Times New Roman" panose="02020603050405020304" pitchFamily="18" charset="0"/>
              </a:rPr>
              <a:t>Một điều nữa cần nói thêm là: về mặt định nghĩa, công cụ đệ quy đã cho phép xác định một tập vô hạn các đối tượng bằng một phát biểu hữu hạn. Ta sẽ thấy vai trò của công cụ này trong định nghĩa văn phạm, định nghĩa cú pháp ngôn ngữ, định nghĩa một số cấu trúc dữ liệu … .</a:t>
            </a:r>
          </a:p>
        </p:txBody>
      </p:sp>
    </p:spTree>
    <p:extLst>
      <p:ext uri="{BB962C8B-B14F-4D97-AF65-F5344CB8AC3E}">
        <p14:creationId xmlns:p14="http://schemas.microsoft.com/office/powerpoint/2010/main" val="39705950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V. ĐỆ QUY VÀ QUY NẠP TOÁN HỌC (Tham khảo giáo trình)</a:t>
            </a:r>
          </a:p>
        </p:txBody>
      </p:sp>
      <p:sp>
        <p:nvSpPr>
          <p:cNvPr id="4" name="Rectangle 3"/>
          <p:cNvSpPr/>
          <p:nvPr/>
        </p:nvSpPr>
        <p:spPr>
          <a:xfrm>
            <a:off x="214981" y="1258723"/>
            <a:ext cx="9556816" cy="99536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b="1">
                <a:solidFill>
                  <a:srgbClr val="0070C0"/>
                </a:solidFill>
                <a:latin typeface="Times New Roman" panose="02020603050405020304" pitchFamily="18" charset="0"/>
                <a:cs typeface="Times New Roman" panose="02020603050405020304" pitchFamily="18" charset="0"/>
              </a:rPr>
              <a:t>3.5. </a:t>
            </a:r>
            <a:r>
              <a:rPr lang="en-US" sz="2900">
                <a:solidFill>
                  <a:srgbClr val="0070C0"/>
                </a:solidFill>
                <a:latin typeface="Times New Roman" panose="02020603050405020304" pitchFamily="18" charset="0"/>
                <a:cs typeface="Times New Roman" panose="02020603050405020304" pitchFamily="18" charset="0"/>
              </a:rPr>
              <a:t>Viết một hàm đệ quy nhằm in ra tất cả các hoán vị của n phần tử của một dãy số a = {a</a:t>
            </a:r>
            <a:r>
              <a:rPr lang="en-US" sz="2900" baseline="-25000">
                <a:solidFill>
                  <a:srgbClr val="0070C0"/>
                </a:solidFill>
                <a:latin typeface="Times New Roman" panose="02020603050405020304" pitchFamily="18" charset="0"/>
                <a:cs typeface="Times New Roman" panose="02020603050405020304" pitchFamily="18" charset="0"/>
              </a:rPr>
              <a:t>1</a:t>
            </a:r>
            <a:r>
              <a:rPr lang="en-US" sz="2900">
                <a:solidFill>
                  <a:srgbClr val="0070C0"/>
                </a:solidFill>
                <a:latin typeface="Times New Roman" panose="02020603050405020304" pitchFamily="18" charset="0"/>
                <a:cs typeface="Times New Roman" panose="02020603050405020304" pitchFamily="18" charset="0"/>
              </a:rPr>
              <a:t>, a</a:t>
            </a:r>
            <a:r>
              <a:rPr lang="en-US" sz="2900" baseline="-25000">
                <a:solidFill>
                  <a:srgbClr val="0070C0"/>
                </a:solidFill>
                <a:latin typeface="Times New Roman" panose="02020603050405020304" pitchFamily="18" charset="0"/>
                <a:cs typeface="Times New Roman" panose="02020603050405020304" pitchFamily="18" charset="0"/>
              </a:rPr>
              <a:t>2</a:t>
            </a:r>
            <a:r>
              <a:rPr lang="en-US" sz="2900">
                <a:solidFill>
                  <a:srgbClr val="0070C0"/>
                </a:solidFill>
                <a:latin typeface="Times New Roman" panose="02020603050405020304" pitchFamily="18" charset="0"/>
                <a:cs typeface="Times New Roman" panose="02020603050405020304" pitchFamily="18" charset="0"/>
              </a:rPr>
              <a:t>,… a</a:t>
            </a:r>
            <a:r>
              <a:rPr lang="en-US" sz="2900" baseline="-25000">
                <a:solidFill>
                  <a:srgbClr val="0070C0"/>
                </a:solidFill>
                <a:latin typeface="Times New Roman" panose="02020603050405020304" pitchFamily="18" charset="0"/>
                <a:cs typeface="Times New Roman" panose="02020603050405020304" pitchFamily="18" charset="0"/>
              </a:rPr>
              <a:t>n</a:t>
            </a:r>
            <a:r>
              <a:rPr lang="en-US" sz="2900">
                <a:solidFill>
                  <a:srgbClr val="0070C0"/>
                </a:solidFill>
                <a:latin typeface="Times New Roman" panose="02020603050405020304" pitchFamily="18" charset="0"/>
                <a:cs typeface="Times New Roman" panose="02020603050405020304" pitchFamily="18" charset="0"/>
              </a:rPr>
              <a:t>}.</a:t>
            </a:r>
          </a:p>
        </p:txBody>
      </p:sp>
      <p:sp>
        <p:nvSpPr>
          <p:cNvPr id="7" name="Rectangle 6"/>
          <p:cNvSpPr/>
          <p:nvPr/>
        </p:nvSpPr>
        <p:spPr>
          <a:xfrm>
            <a:off x="1547855" y="664085"/>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Bài tập về nhà</a:t>
            </a:r>
          </a:p>
        </p:txBody>
      </p:sp>
      <p:sp>
        <p:nvSpPr>
          <p:cNvPr id="8" name="Rectangle 7"/>
          <p:cNvSpPr/>
          <p:nvPr/>
        </p:nvSpPr>
        <p:spPr>
          <a:xfrm>
            <a:off x="214982" y="2811441"/>
            <a:ext cx="8355812" cy="195162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b="1">
                <a:solidFill>
                  <a:srgbClr val="0070C0"/>
                </a:solidFill>
                <a:latin typeface="Times New Roman" panose="02020603050405020304" pitchFamily="18" charset="0"/>
                <a:cs typeface="Times New Roman" panose="02020603050405020304" pitchFamily="18" charset="0"/>
              </a:rPr>
              <a:t>3.6. </a:t>
            </a:r>
            <a:r>
              <a:rPr lang="en-US" sz="2900">
                <a:solidFill>
                  <a:srgbClr val="0070C0"/>
                </a:solidFill>
                <a:latin typeface="Times New Roman" panose="02020603050405020304" pitchFamily="18" charset="0"/>
                <a:cs typeface="Times New Roman" panose="02020603050405020304" pitchFamily="18" charset="0"/>
              </a:rPr>
              <a:t>Có n người và n công việc. Biết rằng nếu người i làm việc j thì đạt hiệu suất a[i][j]. Hãy viết hàm đệ quy để lập phương án phân công mỗi người một việc khác nhau, sao cho tổng hiệu suất là lớn nhất.</a:t>
            </a:r>
          </a:p>
        </p:txBody>
      </p:sp>
      <p:sp>
        <p:nvSpPr>
          <p:cNvPr id="9" name="Rectangle 8"/>
          <p:cNvSpPr/>
          <p:nvPr/>
        </p:nvSpPr>
        <p:spPr>
          <a:xfrm>
            <a:off x="214982" y="4760757"/>
            <a:ext cx="8355812" cy="1135685"/>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b="1">
                <a:solidFill>
                  <a:srgbClr val="0070C0"/>
                </a:solidFill>
                <a:latin typeface="Times New Roman" panose="02020603050405020304" pitchFamily="18" charset="0"/>
                <a:cs typeface="Times New Roman" panose="02020603050405020304" pitchFamily="18" charset="0"/>
              </a:rPr>
              <a:t>Ví dụ</a:t>
            </a:r>
            <a:r>
              <a:rPr lang="en-US" sz="2900">
                <a:solidFill>
                  <a:srgbClr val="0070C0"/>
                </a:solidFill>
                <a:latin typeface="Times New Roman" panose="02020603050405020304" pitchFamily="18" charset="0"/>
                <a:cs typeface="Times New Roman" panose="02020603050405020304" pitchFamily="18" charset="0"/>
              </a:rPr>
              <a:t>, có 3 người làm 3 công việc với hiệu suất như sau:</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5124" y="4345624"/>
            <a:ext cx="2964456" cy="2463421"/>
          </a:xfrm>
          <a:prstGeom prst="rect">
            <a:avLst/>
          </a:prstGeom>
          <a:ln>
            <a:solidFill>
              <a:srgbClr val="FFC000"/>
            </a:solidFill>
          </a:ln>
        </p:spPr>
      </p:pic>
      <p:sp>
        <p:nvSpPr>
          <p:cNvPr id="10" name="Rectangle 9"/>
          <p:cNvSpPr/>
          <p:nvPr/>
        </p:nvSpPr>
        <p:spPr>
          <a:xfrm>
            <a:off x="10101873" y="1258723"/>
            <a:ext cx="1049484" cy="2605802"/>
          </a:xfrm>
          <a:prstGeom prst="rect">
            <a:avLst/>
          </a:prstGeom>
          <a:ln w="31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a:solidFill>
                  <a:srgbClr val="0070C0"/>
                </a:solidFill>
                <a:latin typeface="Times New Roman" panose="02020603050405020304" pitchFamily="18" charset="0"/>
                <a:cs typeface="Times New Roman" panose="02020603050405020304" pitchFamily="18" charset="0"/>
              </a:rPr>
              <a:t>1 2 3</a:t>
            </a:r>
          </a:p>
          <a:p>
            <a:pPr algn="ctr"/>
            <a:r>
              <a:rPr lang="en-US" sz="2800">
                <a:solidFill>
                  <a:srgbClr val="0070C0"/>
                </a:solidFill>
                <a:latin typeface="Times New Roman" panose="02020603050405020304" pitchFamily="18" charset="0"/>
                <a:cs typeface="Times New Roman" panose="02020603050405020304" pitchFamily="18" charset="0"/>
              </a:rPr>
              <a:t>1 3 2</a:t>
            </a:r>
          </a:p>
          <a:p>
            <a:pPr algn="ctr"/>
            <a:r>
              <a:rPr lang="en-US" sz="2800">
                <a:solidFill>
                  <a:srgbClr val="0070C0"/>
                </a:solidFill>
                <a:latin typeface="Times New Roman" panose="02020603050405020304" pitchFamily="18" charset="0"/>
                <a:cs typeface="Times New Roman" panose="02020603050405020304" pitchFamily="18" charset="0"/>
              </a:rPr>
              <a:t>2 1 3</a:t>
            </a:r>
          </a:p>
          <a:p>
            <a:pPr algn="ctr"/>
            <a:r>
              <a:rPr lang="en-US" sz="2800">
                <a:solidFill>
                  <a:srgbClr val="0070C0"/>
                </a:solidFill>
                <a:latin typeface="Times New Roman" panose="02020603050405020304" pitchFamily="18" charset="0"/>
                <a:cs typeface="Times New Roman" panose="02020603050405020304" pitchFamily="18" charset="0"/>
              </a:rPr>
              <a:t>2 3 1</a:t>
            </a:r>
          </a:p>
          <a:p>
            <a:pPr algn="ctr"/>
            <a:r>
              <a:rPr lang="en-US" sz="2800">
                <a:solidFill>
                  <a:srgbClr val="0070C0"/>
                </a:solidFill>
                <a:latin typeface="Times New Roman" panose="02020603050405020304" pitchFamily="18" charset="0"/>
                <a:cs typeface="Times New Roman" panose="02020603050405020304" pitchFamily="18" charset="0"/>
              </a:rPr>
              <a:t>3 1 2</a:t>
            </a:r>
          </a:p>
          <a:p>
            <a:pPr algn="ctr"/>
            <a:r>
              <a:rPr lang="en-US" sz="2800">
                <a:solidFill>
                  <a:srgbClr val="0070C0"/>
                </a:solidFill>
                <a:latin typeface="Times New Roman" panose="02020603050405020304" pitchFamily="18" charset="0"/>
                <a:cs typeface="Times New Roman" panose="02020603050405020304" pitchFamily="18" charset="0"/>
              </a:rPr>
              <a:t>3 2 1</a:t>
            </a:r>
          </a:p>
        </p:txBody>
      </p:sp>
      <p:sp>
        <p:nvSpPr>
          <p:cNvPr id="11" name="Rectangle 10"/>
          <p:cNvSpPr/>
          <p:nvPr/>
        </p:nvSpPr>
        <p:spPr>
          <a:xfrm>
            <a:off x="214980" y="2253785"/>
            <a:ext cx="9556817" cy="557655"/>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b="1">
                <a:solidFill>
                  <a:srgbClr val="0070C0"/>
                </a:solidFill>
                <a:latin typeface="Times New Roman" panose="02020603050405020304" pitchFamily="18" charset="0"/>
                <a:cs typeface="Times New Roman" panose="02020603050405020304" pitchFamily="18" charset="0"/>
              </a:rPr>
              <a:t>Ví dụ</a:t>
            </a:r>
            <a:r>
              <a:rPr lang="en-US" sz="2900">
                <a:solidFill>
                  <a:srgbClr val="0070C0"/>
                </a:solidFill>
                <a:latin typeface="Times New Roman" panose="02020603050405020304" pitchFamily="18" charset="0"/>
                <a:cs typeface="Times New Roman" panose="02020603050405020304" pitchFamily="18" charset="0"/>
              </a:rPr>
              <a:t>,</a:t>
            </a:r>
            <a:r>
              <a:rPr lang="en-US" sz="2900" b="1">
                <a:solidFill>
                  <a:srgbClr val="0070C0"/>
                </a:solidFill>
                <a:latin typeface="Times New Roman" panose="02020603050405020304" pitchFamily="18" charset="0"/>
                <a:cs typeface="Times New Roman" panose="02020603050405020304" pitchFamily="18" charset="0"/>
              </a:rPr>
              <a:t> </a:t>
            </a:r>
            <a:r>
              <a:rPr lang="en-US" sz="2900">
                <a:solidFill>
                  <a:srgbClr val="0070C0"/>
                </a:solidFill>
                <a:latin typeface="Times New Roman" panose="02020603050405020304" pitchFamily="18" charset="0"/>
                <a:cs typeface="Times New Roman" panose="02020603050405020304" pitchFamily="18" charset="0"/>
              </a:rPr>
              <a:t>với n = 3, a</a:t>
            </a:r>
            <a:r>
              <a:rPr lang="en-US" sz="2900" baseline="-25000">
                <a:solidFill>
                  <a:srgbClr val="0070C0"/>
                </a:solidFill>
                <a:latin typeface="Times New Roman" panose="02020603050405020304" pitchFamily="18" charset="0"/>
                <a:cs typeface="Times New Roman" panose="02020603050405020304" pitchFamily="18" charset="0"/>
              </a:rPr>
              <a:t>1</a:t>
            </a:r>
            <a:r>
              <a:rPr lang="en-US" sz="2900">
                <a:solidFill>
                  <a:srgbClr val="0070C0"/>
                </a:solidFill>
                <a:latin typeface="Times New Roman" panose="02020603050405020304" pitchFamily="18" charset="0"/>
                <a:cs typeface="Times New Roman" panose="02020603050405020304" pitchFamily="18" charset="0"/>
              </a:rPr>
              <a:t> = 1, a</a:t>
            </a:r>
            <a:r>
              <a:rPr lang="en-US" sz="2900" baseline="-25000">
                <a:solidFill>
                  <a:srgbClr val="0070C0"/>
                </a:solidFill>
                <a:latin typeface="Times New Roman" panose="02020603050405020304" pitchFamily="18" charset="0"/>
                <a:cs typeface="Times New Roman" panose="02020603050405020304" pitchFamily="18" charset="0"/>
              </a:rPr>
              <a:t>2</a:t>
            </a:r>
            <a:r>
              <a:rPr lang="en-US" sz="2900">
                <a:solidFill>
                  <a:srgbClr val="0070C0"/>
                </a:solidFill>
                <a:latin typeface="Times New Roman" panose="02020603050405020304" pitchFamily="18" charset="0"/>
                <a:cs typeface="Times New Roman" panose="02020603050405020304" pitchFamily="18" charset="0"/>
              </a:rPr>
              <a:t> = 2, a</a:t>
            </a:r>
            <a:r>
              <a:rPr lang="en-US" sz="2900" baseline="-25000">
                <a:solidFill>
                  <a:srgbClr val="0070C0"/>
                </a:solidFill>
                <a:latin typeface="Times New Roman" panose="02020603050405020304" pitchFamily="18" charset="0"/>
                <a:cs typeface="Times New Roman" panose="02020603050405020304" pitchFamily="18" charset="0"/>
              </a:rPr>
              <a:t>3</a:t>
            </a:r>
            <a:r>
              <a:rPr lang="en-US" sz="2900">
                <a:solidFill>
                  <a:srgbClr val="0070C0"/>
                </a:solidFill>
                <a:latin typeface="Times New Roman" panose="02020603050405020304" pitchFamily="18" charset="0"/>
                <a:cs typeface="Times New Roman" panose="02020603050405020304" pitchFamily="18" charset="0"/>
              </a:rPr>
              <a:t> = 3 thì in ra:</a:t>
            </a:r>
          </a:p>
        </p:txBody>
      </p:sp>
      <p:sp>
        <p:nvSpPr>
          <p:cNvPr id="12" name="Rectangle 11"/>
          <p:cNvSpPr/>
          <p:nvPr/>
        </p:nvSpPr>
        <p:spPr>
          <a:xfrm>
            <a:off x="214982" y="5899740"/>
            <a:ext cx="8355812" cy="569302"/>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900">
                <a:solidFill>
                  <a:srgbClr val="0070C0"/>
                </a:solidFill>
                <a:latin typeface="Times New Roman" panose="02020603050405020304" pitchFamily="18" charset="0"/>
                <a:cs typeface="Times New Roman" panose="02020603050405020304" pitchFamily="18" charset="0"/>
              </a:rPr>
              <a:t>Phương án phân công đạt hiệu suất max là?</a:t>
            </a:r>
          </a:p>
        </p:txBody>
      </p:sp>
    </p:spTree>
    <p:extLst>
      <p:ext uri="{BB962C8B-B14F-4D97-AF65-F5344CB8AC3E}">
        <p14:creationId xmlns:p14="http://schemas.microsoft.com/office/powerpoint/2010/main" val="10430825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54127"/>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 GIẢI THUẬT ĐỆ QUY</a:t>
            </a:r>
          </a:p>
        </p:txBody>
      </p:sp>
      <p:sp>
        <p:nvSpPr>
          <p:cNvPr id="8" name="Rectangle 7"/>
          <p:cNvSpPr/>
          <p:nvPr/>
        </p:nvSpPr>
        <p:spPr>
          <a:xfrm>
            <a:off x="197741" y="629260"/>
            <a:ext cx="11973939" cy="152256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Nếu lời giải của một bài toán T được thực hiện bằng lời giải của một bài toán T’, có dạng giống như T, thì đó là một lời giải đệ quy. Giải thuật tương ứng với lời giải như vậy gọi là </a:t>
            </a:r>
            <a:r>
              <a:rPr lang="en-US" sz="3000" i="1">
                <a:solidFill>
                  <a:srgbClr val="0070C0"/>
                </a:solidFill>
                <a:latin typeface="Times New Roman" panose="02020603050405020304" pitchFamily="18" charset="0"/>
                <a:cs typeface="Times New Roman" panose="02020603050405020304" pitchFamily="18" charset="0"/>
              </a:rPr>
              <a:t>giải thuật đệ quy</a:t>
            </a:r>
            <a:r>
              <a:rPr lang="en-US" sz="3000">
                <a:solidFill>
                  <a:srgbClr val="0070C0"/>
                </a:solidFill>
                <a:latin typeface="Times New Roman" panose="02020603050405020304" pitchFamily="18" charset="0"/>
                <a:cs typeface="Times New Roman" panose="02020603050405020304" pitchFamily="18" charset="0"/>
              </a:rPr>
              <a:t>.</a:t>
            </a:r>
            <a:r>
              <a:rPr lang="en-US" sz="300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14" name="Rectangle 13"/>
          <p:cNvSpPr/>
          <p:nvPr/>
        </p:nvSpPr>
        <p:spPr>
          <a:xfrm>
            <a:off x="191070" y="4109865"/>
            <a:ext cx="6514531" cy="141576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Một số ngôn ngữ bậc cao như:  PASCAL, C/C++… cho phép viết các hàm đệ quy. </a:t>
            </a:r>
          </a:p>
        </p:txBody>
      </p:sp>
      <p:sp>
        <p:nvSpPr>
          <p:cNvPr id="10" name="Rectangle 9"/>
          <p:cNvSpPr/>
          <p:nvPr/>
        </p:nvSpPr>
        <p:spPr>
          <a:xfrm>
            <a:off x="191070" y="2161279"/>
            <a:ext cx="11973939" cy="196095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Mới nghe thì có vẻ hơi lạ, nhưng điểm mấu chốt cần lưu ý là: T’ tuy có dạng giống như T, nhưng theo một nghĩa nào đó, nó phải “nhỏ” hơn T. Qua các bước tính, bài toán T’ cứ “nhỏ” dần để dẫn đến một trường hợp đặc biệt gọi là </a:t>
            </a:r>
            <a:r>
              <a:rPr lang="en-US" sz="3000" i="1">
                <a:solidFill>
                  <a:srgbClr val="0070C0"/>
                </a:solidFill>
                <a:latin typeface="Times New Roman" panose="02020603050405020304" pitchFamily="18" charset="0"/>
                <a:cs typeface="Times New Roman" panose="02020603050405020304" pitchFamily="18" charset="0"/>
              </a:rPr>
              <a:t>trường hợp suy biến</a:t>
            </a:r>
            <a:r>
              <a:rPr lang="en-US" sz="3000">
                <a:solidFill>
                  <a:srgbClr val="0070C0"/>
                </a:solidFill>
                <a:latin typeface="Times New Roman" panose="02020603050405020304" pitchFamily="18" charset="0"/>
                <a:cs typeface="Times New Roman" panose="02020603050405020304" pitchFamily="18" charset="0"/>
              </a:rPr>
              <a:t>, là trường hợp đã có cách giải.</a:t>
            </a:r>
            <a:endParaRPr lang="en-US" sz="3000" i="1">
              <a:solidFill>
                <a:srgbClr val="0070C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725920" y="4133389"/>
            <a:ext cx="5439089" cy="1335589"/>
          </a:xfrm>
          <a:prstGeom prst="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indent="466725"/>
            <a:r>
              <a:rPr lang="fr-FR" sz="2800">
                <a:solidFill>
                  <a:srgbClr val="0070C0"/>
                </a:solidFill>
                <a:latin typeface="Times New Roman" panose="02020603050405020304" pitchFamily="18" charset="0"/>
                <a:ea typeface="Times New Roman" panose="02020603050405020304" pitchFamily="18" charset="0"/>
              </a:rPr>
              <a:t>Định nghĩa hàm n giai thừa: n!</a:t>
            </a:r>
            <a:endParaRPr lang="en-US" sz="2800">
              <a:solidFill>
                <a:srgbClr val="0070C0"/>
              </a:solidFill>
              <a:latin typeface="Times New Roman" panose="02020603050405020304" pitchFamily="18" charset="0"/>
              <a:ea typeface="Times New Roman" panose="02020603050405020304" pitchFamily="18" charset="0"/>
            </a:endParaRPr>
          </a:p>
          <a:p>
            <a:pPr indent="914400"/>
            <a:r>
              <a:rPr lang="en-US" sz="2800">
                <a:solidFill>
                  <a:srgbClr val="0070C0"/>
                </a:solidFill>
                <a:latin typeface="Times New Roman" panose="02020603050405020304" pitchFamily="18" charset="0"/>
                <a:ea typeface="Times New Roman" panose="02020603050405020304" pitchFamily="18" charset="0"/>
              </a:rPr>
              <a:t>a) 0! = 1</a:t>
            </a:r>
          </a:p>
          <a:p>
            <a:pPr indent="914400"/>
            <a:r>
              <a:rPr lang="en-US" sz="2800">
                <a:solidFill>
                  <a:srgbClr val="0070C0"/>
                </a:solidFill>
                <a:latin typeface="Times New Roman" panose="02020603050405020304" pitchFamily="18" charset="0"/>
                <a:ea typeface="Times New Roman" panose="02020603050405020304" pitchFamily="18" charset="0"/>
              </a:rPr>
              <a:t>b) Nếu n &gt; 0 thì n! = n(n-1)!</a:t>
            </a:r>
          </a:p>
        </p:txBody>
      </p:sp>
      <p:cxnSp>
        <p:nvCxnSpPr>
          <p:cNvPr id="5" name="Straight Connector 4"/>
          <p:cNvCxnSpPr/>
          <p:nvPr/>
        </p:nvCxnSpPr>
        <p:spPr>
          <a:xfrm>
            <a:off x="5390870" y="1128991"/>
            <a:ext cx="2593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041497" y="1579368"/>
            <a:ext cx="25930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076970" y="2084335"/>
            <a:ext cx="24702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38530" y="3127948"/>
            <a:ext cx="31253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223187" y="4052524"/>
            <a:ext cx="306221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06728" y="3564676"/>
            <a:ext cx="373948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11389" y="5506267"/>
            <a:ext cx="11953620" cy="132518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2800">
                <a:solidFill>
                  <a:srgbClr val="0070C0"/>
                </a:solidFill>
                <a:latin typeface="Times New Roman" panose="02020603050405020304" pitchFamily="18" charset="0"/>
                <a:cs typeface="Times New Roman" panose="02020603050405020304" pitchFamily="18" charset="0"/>
              </a:rPr>
              <a:t>Nếu hàm A chứa lời gọi đến chính nó thì nó được gọi là đệ quy trực tiếp. Nếu hàm A gọi đến hàm B, sau đó hàm B lại gọi tới hàm A, thì hàm A được gọi là      đệ quy gián tiếp.</a:t>
            </a:r>
          </a:p>
        </p:txBody>
      </p:sp>
      <p:sp>
        <p:nvSpPr>
          <p:cNvPr id="28" name="Freeform 27"/>
          <p:cNvSpPr/>
          <p:nvPr/>
        </p:nvSpPr>
        <p:spPr>
          <a:xfrm>
            <a:off x="5527343" y="1132764"/>
            <a:ext cx="4626591" cy="3957851"/>
          </a:xfrm>
          <a:custGeom>
            <a:avLst/>
            <a:gdLst>
              <a:gd name="connsiteX0" fmla="*/ 0 w 4626591"/>
              <a:gd name="connsiteY0" fmla="*/ 0 h 3957851"/>
              <a:gd name="connsiteX1" fmla="*/ 3207224 w 4626591"/>
              <a:gd name="connsiteY1" fmla="*/ 1091821 h 3957851"/>
              <a:gd name="connsiteX2" fmla="*/ 4626591 w 4626591"/>
              <a:gd name="connsiteY2" fmla="*/ 3957851 h 3957851"/>
            </a:gdLst>
            <a:ahLst/>
            <a:cxnLst>
              <a:cxn ang="0">
                <a:pos x="connsiteX0" y="connsiteY0"/>
              </a:cxn>
              <a:cxn ang="0">
                <a:pos x="connsiteX1" y="connsiteY1"/>
              </a:cxn>
              <a:cxn ang="0">
                <a:pos x="connsiteX2" y="connsiteY2"/>
              </a:cxn>
            </a:cxnLst>
            <a:rect l="l" t="t" r="r" b="b"/>
            <a:pathLst>
              <a:path w="4626591" h="3957851">
                <a:moveTo>
                  <a:pt x="0" y="0"/>
                </a:moveTo>
                <a:cubicBezTo>
                  <a:pt x="1218063" y="216089"/>
                  <a:pt x="2436126" y="432179"/>
                  <a:pt x="3207224" y="1091821"/>
                </a:cubicBezTo>
                <a:cubicBezTo>
                  <a:pt x="3978322" y="1751463"/>
                  <a:pt x="4302456" y="2854657"/>
                  <a:pt x="4626591" y="3957851"/>
                </a:cubicBezTo>
              </a:path>
            </a:pathLst>
          </a:custGeom>
          <a:noFill/>
          <a:ln w="3175">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70496" y="4067033"/>
            <a:ext cx="5322626" cy="573206"/>
          </a:xfrm>
          <a:custGeom>
            <a:avLst/>
            <a:gdLst>
              <a:gd name="connsiteX0" fmla="*/ 0 w 5322626"/>
              <a:gd name="connsiteY0" fmla="*/ 0 h 573206"/>
              <a:gd name="connsiteX1" fmla="*/ 1514901 w 5322626"/>
              <a:gd name="connsiteY1" fmla="*/ 136477 h 573206"/>
              <a:gd name="connsiteX2" fmla="*/ 4135271 w 5322626"/>
              <a:gd name="connsiteY2" fmla="*/ 245660 h 573206"/>
              <a:gd name="connsiteX3" fmla="*/ 5322626 w 5322626"/>
              <a:gd name="connsiteY3" fmla="*/ 573206 h 573206"/>
            </a:gdLst>
            <a:ahLst/>
            <a:cxnLst>
              <a:cxn ang="0">
                <a:pos x="connsiteX0" y="connsiteY0"/>
              </a:cxn>
              <a:cxn ang="0">
                <a:pos x="connsiteX1" y="connsiteY1"/>
              </a:cxn>
              <a:cxn ang="0">
                <a:pos x="connsiteX2" y="connsiteY2"/>
              </a:cxn>
              <a:cxn ang="0">
                <a:pos x="connsiteX3" y="connsiteY3"/>
              </a:cxn>
            </a:cxnLst>
            <a:rect l="l" t="t" r="r" b="b"/>
            <a:pathLst>
              <a:path w="5322626" h="573206">
                <a:moveTo>
                  <a:pt x="0" y="0"/>
                </a:moveTo>
                <a:cubicBezTo>
                  <a:pt x="412844" y="47767"/>
                  <a:pt x="825689" y="95534"/>
                  <a:pt x="1514901" y="136477"/>
                </a:cubicBezTo>
                <a:cubicBezTo>
                  <a:pt x="2204113" y="177420"/>
                  <a:pt x="3500650" y="172872"/>
                  <a:pt x="4135271" y="245660"/>
                </a:cubicBezTo>
                <a:cubicBezTo>
                  <a:pt x="4769892" y="318448"/>
                  <a:pt x="5046259" y="445827"/>
                  <a:pt x="5322626" y="573206"/>
                </a:cubicBezTo>
              </a:path>
            </a:pathLst>
          </a:custGeom>
          <a:noFill/>
          <a:ln w="3175">
            <a:solidFill>
              <a:srgbClr val="00B0F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6428099" y="1606664"/>
            <a:ext cx="29069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Freeform 20"/>
          <p:cNvSpPr/>
          <p:nvPr/>
        </p:nvSpPr>
        <p:spPr>
          <a:xfrm>
            <a:off x="1160060" y="1583140"/>
            <a:ext cx="10058400" cy="3493827"/>
          </a:xfrm>
          <a:custGeom>
            <a:avLst/>
            <a:gdLst>
              <a:gd name="connsiteX0" fmla="*/ 0 w 10058400"/>
              <a:gd name="connsiteY0" fmla="*/ 0 h 3493827"/>
              <a:gd name="connsiteX1" fmla="*/ 1501253 w 10058400"/>
              <a:gd name="connsiteY1" fmla="*/ 464024 h 3493827"/>
              <a:gd name="connsiteX2" fmla="*/ 4107976 w 10058400"/>
              <a:gd name="connsiteY2" fmla="*/ 614150 h 3493827"/>
              <a:gd name="connsiteX3" fmla="*/ 6892119 w 10058400"/>
              <a:gd name="connsiteY3" fmla="*/ 573206 h 3493827"/>
              <a:gd name="connsiteX4" fmla="*/ 8407021 w 10058400"/>
              <a:gd name="connsiteY4" fmla="*/ 723332 h 3493827"/>
              <a:gd name="connsiteX5" fmla="*/ 9539785 w 10058400"/>
              <a:gd name="connsiteY5" fmla="*/ 2047164 h 3493827"/>
              <a:gd name="connsiteX6" fmla="*/ 10058400 w 10058400"/>
              <a:gd name="connsiteY6" fmla="*/ 3493827 h 349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58400" h="3493827">
                <a:moveTo>
                  <a:pt x="0" y="0"/>
                </a:moveTo>
                <a:cubicBezTo>
                  <a:pt x="408295" y="180833"/>
                  <a:pt x="816590" y="361666"/>
                  <a:pt x="1501253" y="464024"/>
                </a:cubicBezTo>
                <a:cubicBezTo>
                  <a:pt x="2185916" y="566382"/>
                  <a:pt x="4107976" y="614150"/>
                  <a:pt x="4107976" y="614150"/>
                </a:cubicBezTo>
                <a:cubicBezTo>
                  <a:pt x="5006454" y="632347"/>
                  <a:pt x="6175612" y="555009"/>
                  <a:pt x="6892119" y="573206"/>
                </a:cubicBezTo>
                <a:cubicBezTo>
                  <a:pt x="7608626" y="591403"/>
                  <a:pt x="7965743" y="477672"/>
                  <a:pt x="8407021" y="723332"/>
                </a:cubicBezTo>
                <a:cubicBezTo>
                  <a:pt x="8848299" y="968992"/>
                  <a:pt x="9264555" y="1585415"/>
                  <a:pt x="9539785" y="2047164"/>
                </a:cubicBezTo>
                <a:cubicBezTo>
                  <a:pt x="9815015" y="2508913"/>
                  <a:pt x="9936707" y="3001370"/>
                  <a:pt x="10058400" y="3493827"/>
                </a:cubicBezTo>
              </a:path>
            </a:pathLst>
          </a:custGeom>
          <a:noFill/>
          <a:ln w="31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1651378" y="1606664"/>
            <a:ext cx="31253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96991" y="4067033"/>
            <a:ext cx="4014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a:off x="300250" y="2684837"/>
            <a:ext cx="11737075" cy="443111"/>
            <a:chOff x="300250" y="2684837"/>
            <a:chExt cx="11737075" cy="443111"/>
          </a:xfrm>
        </p:grpSpPr>
        <p:cxnSp>
          <p:nvCxnSpPr>
            <p:cNvPr id="33" name="Straight Connector 32"/>
            <p:cNvCxnSpPr/>
            <p:nvPr/>
          </p:nvCxnSpPr>
          <p:spPr>
            <a:xfrm>
              <a:off x="10686197" y="2684837"/>
              <a:ext cx="13511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00250" y="3127948"/>
              <a:ext cx="266131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9471546" y="5980330"/>
            <a:ext cx="181515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00250" y="6826493"/>
            <a:ext cx="23064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4039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additive="base">
                                        <p:cTn id="55" dur="500" fill="hold"/>
                                        <p:tgtEl>
                                          <p:spTgt spid="21"/>
                                        </p:tgtEl>
                                        <p:attrNameLst>
                                          <p:attrName>ppt_x</p:attrName>
                                        </p:attrNameLst>
                                      </p:cBhvr>
                                      <p:tavLst>
                                        <p:tav tm="0">
                                          <p:val>
                                            <p:strVal val="#ppt_x"/>
                                          </p:val>
                                        </p:tav>
                                        <p:tav tm="100000">
                                          <p:val>
                                            <p:strVal val="#ppt_x"/>
                                          </p:val>
                                        </p:tav>
                                      </p:tavLst>
                                    </p:anim>
                                    <p:anim calcmode="lin" valueType="num">
                                      <p:cBhvr additive="base">
                                        <p:cTn id="5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ppt_x"/>
                                          </p:val>
                                        </p:tav>
                                        <p:tav tm="100000">
                                          <p:val>
                                            <p:strVal val="#ppt_x"/>
                                          </p:val>
                                        </p:tav>
                                      </p:tavLst>
                                    </p:anim>
                                    <p:anim calcmode="lin" valueType="num">
                                      <p:cBhvr additive="base">
                                        <p:cTn id="6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0"/>
                                        </p:tgtEl>
                                        <p:attrNameLst>
                                          <p:attrName>style.visibility</p:attrName>
                                        </p:attrNameLst>
                                      </p:cBhvr>
                                      <p:to>
                                        <p:strVal val="visible"/>
                                      </p:to>
                                    </p:set>
                                    <p:anim calcmode="lin" valueType="num">
                                      <p:cBhvr additive="base">
                                        <p:cTn id="97" dur="500" fill="hold"/>
                                        <p:tgtEl>
                                          <p:spTgt spid="30"/>
                                        </p:tgtEl>
                                        <p:attrNameLst>
                                          <p:attrName>ppt_x</p:attrName>
                                        </p:attrNameLst>
                                      </p:cBhvr>
                                      <p:tavLst>
                                        <p:tav tm="0">
                                          <p:val>
                                            <p:strVal val="#ppt_x"/>
                                          </p:val>
                                        </p:tav>
                                        <p:tav tm="100000">
                                          <p:val>
                                            <p:strVal val="#ppt_x"/>
                                          </p:val>
                                        </p:tav>
                                      </p:tavLst>
                                    </p:anim>
                                    <p:anim calcmode="lin" valueType="num">
                                      <p:cBhvr additive="base">
                                        <p:cTn id="9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4"/>
                                        </p:tgtEl>
                                        <p:attrNameLst>
                                          <p:attrName>style.visibility</p:attrName>
                                        </p:attrNameLst>
                                      </p:cBhvr>
                                      <p:to>
                                        <p:strVal val="visible"/>
                                      </p:to>
                                    </p:set>
                                    <p:anim calcmode="lin" valueType="num">
                                      <p:cBhvr additive="base">
                                        <p:cTn id="103" dur="500" fill="hold"/>
                                        <p:tgtEl>
                                          <p:spTgt spid="14"/>
                                        </p:tgtEl>
                                        <p:attrNameLst>
                                          <p:attrName>ppt_x</p:attrName>
                                        </p:attrNameLst>
                                      </p:cBhvr>
                                      <p:tavLst>
                                        <p:tav tm="0">
                                          <p:val>
                                            <p:strVal val="#ppt_x"/>
                                          </p:val>
                                        </p:tav>
                                        <p:tav tm="100000">
                                          <p:val>
                                            <p:strVal val="#ppt_x"/>
                                          </p:val>
                                        </p:tav>
                                      </p:tavLst>
                                    </p:anim>
                                    <p:anim calcmode="lin" valueType="num">
                                      <p:cBhvr additive="base">
                                        <p:cTn id="10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7"/>
                                        </p:tgtEl>
                                        <p:attrNameLst>
                                          <p:attrName>style.visibility</p:attrName>
                                        </p:attrNameLst>
                                      </p:cBhvr>
                                      <p:to>
                                        <p:strVal val="visible"/>
                                      </p:to>
                                    </p:set>
                                    <p:anim calcmode="lin" valueType="num">
                                      <p:cBhvr additive="base">
                                        <p:cTn id="109" dur="500" fill="hold"/>
                                        <p:tgtEl>
                                          <p:spTgt spid="27"/>
                                        </p:tgtEl>
                                        <p:attrNameLst>
                                          <p:attrName>ppt_x</p:attrName>
                                        </p:attrNameLst>
                                      </p:cBhvr>
                                      <p:tavLst>
                                        <p:tav tm="0">
                                          <p:val>
                                            <p:strVal val="#ppt_x"/>
                                          </p:val>
                                        </p:tav>
                                        <p:tav tm="100000">
                                          <p:val>
                                            <p:strVal val="#ppt_x"/>
                                          </p:val>
                                        </p:tav>
                                      </p:tavLst>
                                    </p:anim>
                                    <p:anim calcmode="lin" valueType="num">
                                      <p:cBhvr additive="base">
                                        <p:cTn id="11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36"/>
                                        </p:tgtEl>
                                        <p:attrNameLst>
                                          <p:attrName>style.visibility</p:attrName>
                                        </p:attrNameLst>
                                      </p:cBhvr>
                                      <p:to>
                                        <p:strVal val="visible"/>
                                      </p:to>
                                    </p:set>
                                    <p:anim calcmode="lin" valueType="num">
                                      <p:cBhvr additive="base">
                                        <p:cTn id="115" dur="500" fill="hold"/>
                                        <p:tgtEl>
                                          <p:spTgt spid="36"/>
                                        </p:tgtEl>
                                        <p:attrNameLst>
                                          <p:attrName>ppt_x</p:attrName>
                                        </p:attrNameLst>
                                      </p:cBhvr>
                                      <p:tavLst>
                                        <p:tav tm="0">
                                          <p:val>
                                            <p:strVal val="#ppt_x"/>
                                          </p:val>
                                        </p:tav>
                                        <p:tav tm="100000">
                                          <p:val>
                                            <p:strVal val="#ppt_x"/>
                                          </p:val>
                                        </p:tav>
                                      </p:tavLst>
                                    </p:anim>
                                    <p:anim calcmode="lin" valueType="num">
                                      <p:cBhvr additive="base">
                                        <p:cTn id="11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anim calcmode="lin" valueType="num">
                                      <p:cBhvr additive="base">
                                        <p:cTn id="121" dur="500" fill="hold"/>
                                        <p:tgtEl>
                                          <p:spTgt spid="38"/>
                                        </p:tgtEl>
                                        <p:attrNameLst>
                                          <p:attrName>ppt_x</p:attrName>
                                        </p:attrNameLst>
                                      </p:cBhvr>
                                      <p:tavLst>
                                        <p:tav tm="0">
                                          <p:val>
                                            <p:strVal val="#ppt_x"/>
                                          </p:val>
                                        </p:tav>
                                        <p:tav tm="100000">
                                          <p:val>
                                            <p:strVal val="#ppt_x"/>
                                          </p:val>
                                        </p:tav>
                                      </p:tavLst>
                                    </p:anim>
                                    <p:anim calcmode="lin" valueType="num">
                                      <p:cBhvr additive="base">
                                        <p:cTn id="1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0" grpId="0" animBg="1"/>
      <p:bldP spid="15" grpId="0" animBg="1"/>
      <p:bldP spid="27" grpId="0" animBg="1"/>
      <p:bldP spid="28" grpId="0" animBg="1"/>
      <p:bldP spid="3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54127"/>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7741" y="629260"/>
            <a:ext cx="11973939" cy="152256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Khi bài toán đang xét hoặc dữ liệu đang xử lý được định nghĩa dưới dạng đệ quy thì việc thiết kế các giải thuật đệ quy tỏ ra rất thuận lợi. Hầu như nó phản ánh rất sát nội dung của định nghĩa đó. </a:t>
            </a:r>
          </a:p>
        </p:txBody>
      </p:sp>
      <p:sp>
        <p:nvSpPr>
          <p:cNvPr id="14" name="Rectangle 13"/>
          <p:cNvSpPr/>
          <p:nvPr/>
        </p:nvSpPr>
        <p:spPr>
          <a:xfrm>
            <a:off x="197741" y="2151824"/>
            <a:ext cx="11967268" cy="55283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3000" b="1">
                <a:solidFill>
                  <a:srgbClr val="0070C0"/>
                </a:solidFill>
                <a:latin typeface="Times New Roman" panose="02020603050405020304" pitchFamily="18" charset="0"/>
                <a:cs typeface="Times New Roman" panose="02020603050405020304" pitchFamily="18" charset="0"/>
              </a:rPr>
              <a:t>1. Hàm tính n! </a:t>
            </a:r>
          </a:p>
        </p:txBody>
      </p:sp>
      <p:sp>
        <p:nvSpPr>
          <p:cNvPr id="27" name="Rectangle 26"/>
          <p:cNvSpPr/>
          <p:nvPr/>
        </p:nvSpPr>
        <p:spPr>
          <a:xfrm>
            <a:off x="191070" y="2704655"/>
            <a:ext cx="4342019" cy="9697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3000">
                <a:solidFill>
                  <a:srgbClr val="0070C0"/>
                </a:solidFill>
                <a:latin typeface="Times New Roman" panose="02020603050405020304" pitchFamily="18" charset="0"/>
                <a:cs typeface="Times New Roman" panose="02020603050405020304" pitchFamily="18" charset="0"/>
              </a:rPr>
              <a:t>Định nghĩa đệ quy của n! có thể nhắc lại như sau:</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82" y="3674387"/>
            <a:ext cx="4337707" cy="1622083"/>
          </a:xfrm>
          <a:prstGeom prst="rect">
            <a:avLst/>
          </a:prstGeom>
        </p:spPr>
      </p:pic>
      <p:sp>
        <p:nvSpPr>
          <p:cNvPr id="29" name="Rectangle 28"/>
          <p:cNvSpPr/>
          <p:nvPr/>
        </p:nvSpPr>
        <p:spPr>
          <a:xfrm>
            <a:off x="197741" y="5293802"/>
            <a:ext cx="4342019" cy="156419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6725" algn="just"/>
            <a:r>
              <a:rPr lang="en-US" sz="3000">
                <a:solidFill>
                  <a:srgbClr val="0070C0"/>
                </a:solidFill>
                <a:latin typeface="Times New Roman" panose="02020603050405020304" pitchFamily="18" charset="0"/>
                <a:cs typeface="Times New Roman" panose="02020603050405020304" pitchFamily="18" charset="0"/>
              </a:rPr>
              <a:t>Giải thuật đệ quy được viết dưới dạng hàm như sau:</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286" y="2306045"/>
            <a:ext cx="7177075" cy="4522541"/>
          </a:xfrm>
          <a:prstGeom prst="rect">
            <a:avLst/>
          </a:prstGeom>
          <a:ln>
            <a:solidFill>
              <a:srgbClr val="FFC000"/>
            </a:solidFill>
          </a:ln>
        </p:spPr>
      </p:pic>
    </p:spTree>
    <p:extLst>
      <p:ext uri="{BB962C8B-B14F-4D97-AF65-F5344CB8AC3E}">
        <p14:creationId xmlns:p14="http://schemas.microsoft.com/office/powerpoint/2010/main" val="14179358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27"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6" y="1251186"/>
            <a:ext cx="11973939" cy="205621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Dãy số Fibonacci </a:t>
            </a:r>
            <a:r>
              <a:rPr lang="vi-VN" sz="3000">
                <a:solidFill>
                  <a:srgbClr val="0070C0"/>
                </a:solidFill>
                <a:latin typeface="Times New Roman" panose="02020603050405020304" pitchFamily="18" charset="0"/>
                <a:cs typeface="Times New Roman" panose="02020603050405020304" pitchFamily="18" charset="0"/>
              </a:rPr>
              <a:t>được </a:t>
            </a:r>
            <a:r>
              <a:rPr lang="en-US" sz="3000">
                <a:solidFill>
                  <a:srgbClr val="0070C0"/>
                </a:solidFill>
                <a:latin typeface="Times New Roman" panose="02020603050405020304" pitchFamily="18" charset="0"/>
                <a:cs typeface="Times New Roman" panose="02020603050405020304" pitchFamily="18" charset="0"/>
              </a:rPr>
              <a:t>Fibonacci</a:t>
            </a:r>
            <a:r>
              <a:rPr lang="vi-VN" sz="3000">
                <a:solidFill>
                  <a:srgbClr val="0070C0"/>
                </a:solidFill>
                <a:latin typeface="Times New Roman" panose="02020603050405020304" pitchFamily="18" charset="0"/>
                <a:cs typeface="Times New Roman" panose="02020603050405020304" pitchFamily="18" charset="0"/>
              </a:rPr>
              <a:t>, một nhà toán học người Ý, công bố vào năm 1202</a:t>
            </a:r>
            <a:r>
              <a:rPr lang="en-US" sz="3000">
                <a:solidFill>
                  <a:srgbClr val="0070C0"/>
                </a:solidFill>
                <a:latin typeface="Times New Roman" panose="02020603050405020304" pitchFamily="18" charset="0"/>
                <a:cs typeface="Times New Roman" panose="02020603050405020304" pitchFamily="18" charset="0"/>
              </a:rPr>
              <a:t>. Dãy số này bắt nguồn từ bài toán cổ về việc sinh sản của các cặp thỏ. Nó được dùng là mô hình của rất nhiều hiện tượng tự nhiên và cũng được sử dụng nhiều trong toán học. </a:t>
            </a:r>
          </a:p>
        </p:txBody>
      </p:sp>
      <p:sp>
        <p:nvSpPr>
          <p:cNvPr id="3" name="Rectangle 2"/>
          <p:cNvSpPr/>
          <p:nvPr/>
        </p:nvSpPr>
        <p:spPr>
          <a:xfrm>
            <a:off x="1547855" y="697188"/>
            <a:ext cx="3964547" cy="553998"/>
          </a:xfrm>
          <a:prstGeom prst="rect">
            <a:avLst/>
          </a:prstGeom>
        </p:spPr>
        <p:txBody>
          <a:bodyPr wrap="none">
            <a:spAutoFit/>
          </a:bodyPr>
          <a:lstStyle/>
          <a:p>
            <a:r>
              <a:rPr lang="en-US" sz="3000" b="1">
                <a:solidFill>
                  <a:srgbClr val="0070C0"/>
                </a:solidFill>
                <a:latin typeface="Times New Roman" panose="02020603050405020304" pitchFamily="18" charset="0"/>
                <a:ea typeface="Times New Roman" panose="02020603050405020304" pitchFamily="18" charset="0"/>
              </a:rPr>
              <a:t>2. Dãy số FIBONACCI</a:t>
            </a:r>
            <a:endParaRPr lang="en-US" sz="3000" b="1">
              <a:solidFill>
                <a:srgbClr val="0070C0"/>
              </a:solidFill>
            </a:endParaRPr>
          </a:p>
        </p:txBody>
      </p:sp>
      <p:sp>
        <p:nvSpPr>
          <p:cNvPr id="10" name="Rectangle 9"/>
          <p:cNvSpPr/>
          <p:nvPr/>
        </p:nvSpPr>
        <p:spPr>
          <a:xfrm>
            <a:off x="198605" y="3899115"/>
            <a:ext cx="11973939" cy="58655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1) Giả sử các con thỏ không bao giờ chết. </a:t>
            </a:r>
          </a:p>
        </p:txBody>
      </p:sp>
      <p:sp>
        <p:nvSpPr>
          <p:cNvPr id="11" name="Rectangle 10"/>
          <p:cNvSpPr/>
          <p:nvPr/>
        </p:nvSpPr>
        <p:spPr>
          <a:xfrm>
            <a:off x="198605" y="4491478"/>
            <a:ext cx="11973939" cy="11235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2) Hai tháng sau khi ra đời một cặp thỏ mới sẽ sinh ra một cặp thỏ con (một đực, một cái). </a:t>
            </a:r>
          </a:p>
        </p:txBody>
      </p:sp>
      <p:sp>
        <p:nvSpPr>
          <p:cNvPr id="12" name="Rectangle 11"/>
          <p:cNvSpPr/>
          <p:nvPr/>
        </p:nvSpPr>
        <p:spPr>
          <a:xfrm>
            <a:off x="198606" y="5597836"/>
            <a:ext cx="11973939" cy="11235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3) Khi đã sinh con rồi thì cứ mỗi tháng tiếp theo chúng lại sinh được một cặp con mới.</a:t>
            </a:r>
          </a:p>
        </p:txBody>
      </p:sp>
      <p:sp>
        <p:nvSpPr>
          <p:cNvPr id="15" name="Rectangle 14"/>
          <p:cNvSpPr/>
          <p:nvPr/>
        </p:nvSpPr>
        <p:spPr>
          <a:xfrm>
            <a:off x="198604" y="3306705"/>
            <a:ext cx="11973939" cy="58655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Bài toán được đặt ra như sau: </a:t>
            </a:r>
          </a:p>
        </p:txBody>
      </p:sp>
    </p:spTree>
    <p:extLst>
      <p:ext uri="{BB962C8B-B14F-4D97-AF65-F5344CB8AC3E}">
        <p14:creationId xmlns:p14="http://schemas.microsoft.com/office/powerpoint/2010/main" val="26600943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0" grpId="0" animBg="1"/>
      <p:bldP spid="11" grpId="0" animBg="1"/>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sz="3000"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3" name="Rectangle 2"/>
          <p:cNvSpPr/>
          <p:nvPr/>
        </p:nvSpPr>
        <p:spPr>
          <a:xfrm>
            <a:off x="1547855" y="697188"/>
            <a:ext cx="3964547" cy="553998"/>
          </a:xfrm>
          <a:prstGeom prst="rect">
            <a:avLst/>
          </a:prstGeom>
        </p:spPr>
        <p:txBody>
          <a:bodyPr wrap="none">
            <a:spAutoFit/>
          </a:bodyPr>
          <a:lstStyle/>
          <a:p>
            <a:r>
              <a:rPr lang="en-US" sz="3000" b="1">
                <a:solidFill>
                  <a:srgbClr val="0070C0"/>
                </a:solidFill>
                <a:latin typeface="Times New Roman" panose="02020603050405020304" pitchFamily="18" charset="0"/>
                <a:ea typeface="Times New Roman" panose="02020603050405020304" pitchFamily="18" charset="0"/>
              </a:rPr>
              <a:t>2. Dãy số FIBONACCI</a:t>
            </a:r>
            <a:endParaRPr lang="en-US" sz="3000" b="1">
              <a:solidFill>
                <a:srgbClr val="0070C0"/>
              </a:solidFill>
            </a:endParaRPr>
          </a:p>
        </p:txBody>
      </p:sp>
      <p:sp>
        <p:nvSpPr>
          <p:cNvPr id="13" name="Rectangle 12"/>
          <p:cNvSpPr/>
          <p:nvPr/>
        </p:nvSpPr>
        <p:spPr>
          <a:xfrm>
            <a:off x="198606" y="5528775"/>
            <a:ext cx="7007409" cy="71638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Gọi số cặp thỏ ở tháng thứ n là F(n), thì:</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b="63323"/>
          <a:stretch/>
        </p:blipFill>
        <p:spPr>
          <a:xfrm>
            <a:off x="1750052" y="1260782"/>
            <a:ext cx="8871046" cy="1562272"/>
          </a:xfrm>
          <a:prstGeom prst="rect">
            <a:avLst/>
          </a:prstGeom>
        </p:spPr>
      </p:pic>
      <p:pic>
        <p:nvPicPr>
          <p:cNvPr id="14" name="Picture 13" descr="Screen Clipping"/>
          <p:cNvPicPr>
            <a:picLocks noChangeAspect="1"/>
          </p:cNvPicPr>
          <p:nvPr/>
        </p:nvPicPr>
        <p:blipFill rotWithShape="1">
          <a:blip r:embed="rId2">
            <a:extLst>
              <a:ext uri="{28A0092B-C50C-407E-A947-70E740481C1C}">
                <a14:useLocalDpi xmlns:a14="http://schemas.microsoft.com/office/drawing/2010/main" val="0"/>
              </a:ext>
            </a:extLst>
          </a:blip>
          <a:srcRect t="35628" b="50952"/>
          <a:stretch/>
        </p:blipFill>
        <p:spPr>
          <a:xfrm>
            <a:off x="1750052" y="2785891"/>
            <a:ext cx="8871046" cy="571625"/>
          </a:xfrm>
          <a:prstGeom prst="rect">
            <a:avLst/>
          </a:prstGeom>
        </p:spPr>
      </p:pic>
      <p:pic>
        <p:nvPicPr>
          <p:cNvPr id="15" name="Picture 14" descr="Screen Clipping"/>
          <p:cNvPicPr>
            <a:picLocks noChangeAspect="1"/>
          </p:cNvPicPr>
          <p:nvPr/>
        </p:nvPicPr>
        <p:blipFill rotWithShape="1">
          <a:blip r:embed="rId2">
            <a:extLst>
              <a:ext uri="{28A0092B-C50C-407E-A947-70E740481C1C}">
                <a14:useLocalDpi xmlns:a14="http://schemas.microsoft.com/office/drawing/2010/main" val="0"/>
              </a:ext>
            </a:extLst>
          </a:blip>
          <a:srcRect t="47998" b="38440"/>
          <a:stretch/>
        </p:blipFill>
        <p:spPr>
          <a:xfrm>
            <a:off x="1750052" y="3296244"/>
            <a:ext cx="8871046" cy="577684"/>
          </a:xfrm>
          <a:prstGeom prst="rect">
            <a:avLst/>
          </a:prstGeom>
        </p:spPr>
      </p:pic>
      <p:pic>
        <p:nvPicPr>
          <p:cNvPr id="16" name="Picture 15" descr="Screen Clipping"/>
          <p:cNvPicPr>
            <a:picLocks noChangeAspect="1"/>
          </p:cNvPicPr>
          <p:nvPr/>
        </p:nvPicPr>
        <p:blipFill rotWithShape="1">
          <a:blip r:embed="rId2">
            <a:extLst>
              <a:ext uri="{28A0092B-C50C-407E-A947-70E740481C1C}">
                <a14:useLocalDpi xmlns:a14="http://schemas.microsoft.com/office/drawing/2010/main" val="0"/>
              </a:ext>
            </a:extLst>
          </a:blip>
          <a:srcRect t="60818" b="25725"/>
          <a:stretch/>
        </p:blipFill>
        <p:spPr>
          <a:xfrm>
            <a:off x="1750052" y="3846631"/>
            <a:ext cx="8871046" cy="573210"/>
          </a:xfrm>
          <a:prstGeom prst="rect">
            <a:avLst/>
          </a:prstGeom>
        </p:spPr>
      </p:pic>
      <p:pic>
        <p:nvPicPr>
          <p:cNvPr id="17" name="Picture 16" descr="Screen Clipping"/>
          <p:cNvPicPr>
            <a:picLocks noChangeAspect="1"/>
          </p:cNvPicPr>
          <p:nvPr/>
        </p:nvPicPr>
        <p:blipFill rotWithShape="1">
          <a:blip r:embed="rId2">
            <a:extLst>
              <a:ext uri="{28A0092B-C50C-407E-A947-70E740481C1C}">
                <a14:useLocalDpi xmlns:a14="http://schemas.microsoft.com/office/drawing/2010/main" val="0"/>
              </a:ext>
            </a:extLst>
          </a:blip>
          <a:srcRect t="72220" b="12967"/>
          <a:stretch/>
        </p:blipFill>
        <p:spPr>
          <a:xfrm>
            <a:off x="1750052" y="4348450"/>
            <a:ext cx="8871046" cy="630950"/>
          </a:xfrm>
          <a:prstGeom prst="rect">
            <a:avLst/>
          </a:prstGeom>
        </p:spPr>
      </p:pic>
      <p:pic>
        <p:nvPicPr>
          <p:cNvPr id="18" name="Picture 17" descr="Screen Clipping"/>
          <p:cNvPicPr>
            <a:picLocks noChangeAspect="1"/>
          </p:cNvPicPr>
          <p:nvPr/>
        </p:nvPicPr>
        <p:blipFill rotWithShape="1">
          <a:blip r:embed="rId2">
            <a:extLst>
              <a:ext uri="{28A0092B-C50C-407E-A947-70E740481C1C}">
                <a14:useLocalDpi xmlns:a14="http://schemas.microsoft.com/office/drawing/2010/main" val="0"/>
              </a:ext>
            </a:extLst>
          </a:blip>
          <a:srcRect t="85872"/>
          <a:stretch/>
        </p:blipFill>
        <p:spPr>
          <a:xfrm>
            <a:off x="1750052" y="4932153"/>
            <a:ext cx="8871046" cy="601787"/>
          </a:xfrm>
          <a:prstGeom prst="rect">
            <a:avLst/>
          </a:prstGeom>
        </p:spPr>
      </p:pic>
      <p:cxnSp>
        <p:nvCxnSpPr>
          <p:cNvPr id="6" name="Straight Arrow Connector 5"/>
          <p:cNvCxnSpPr/>
          <p:nvPr/>
        </p:nvCxnSpPr>
        <p:spPr>
          <a:xfrm>
            <a:off x="4790364" y="2604689"/>
            <a:ext cx="2442949" cy="39685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4763068" y="3226205"/>
            <a:ext cx="2442950" cy="310213"/>
          </a:xfrm>
          <a:prstGeom prst="straightConnector1">
            <a:avLst/>
          </a:prstGeom>
          <a:ln>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790364" y="3732404"/>
            <a:ext cx="2442950" cy="310213"/>
          </a:xfrm>
          <a:prstGeom prst="straightConnector1">
            <a:avLst/>
          </a:prstGeom>
          <a:ln>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763068" y="3669559"/>
            <a:ext cx="2442949" cy="39685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763067" y="4276774"/>
            <a:ext cx="2442950" cy="310213"/>
          </a:xfrm>
          <a:prstGeom prst="straightConnector1">
            <a:avLst/>
          </a:prstGeom>
          <a:ln>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763067" y="4227242"/>
            <a:ext cx="2442949" cy="39685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790364" y="4805910"/>
            <a:ext cx="2442950" cy="310213"/>
          </a:xfrm>
          <a:prstGeom prst="straightConnector1">
            <a:avLst/>
          </a:prstGeom>
          <a:ln>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763066" y="4773155"/>
            <a:ext cx="2442949" cy="396853"/>
          </a:xfrm>
          <a:prstGeom prst="straightConnector1">
            <a:avLst/>
          </a:prstGeom>
          <a:ln>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31" name="Picture 30" descr="Screen Clipping"/>
          <p:cNvPicPr>
            <a:picLocks noChangeAspect="1"/>
          </p:cNvPicPr>
          <p:nvPr/>
        </p:nvPicPr>
        <p:blipFill rotWithShape="1">
          <a:blip r:embed="rId3">
            <a:extLst>
              <a:ext uri="{28A0092B-C50C-407E-A947-70E740481C1C}">
                <a14:useLocalDpi xmlns:a14="http://schemas.microsoft.com/office/drawing/2010/main" val="0"/>
              </a:ext>
            </a:extLst>
          </a:blip>
          <a:srcRect r="8887"/>
          <a:stretch/>
        </p:blipFill>
        <p:spPr>
          <a:xfrm>
            <a:off x="6927307" y="5552607"/>
            <a:ext cx="5219200" cy="1261876"/>
          </a:xfrm>
          <a:prstGeom prst="rect">
            <a:avLst/>
          </a:prstGeom>
        </p:spPr>
      </p:pic>
      <p:sp>
        <p:nvSpPr>
          <p:cNvPr id="32" name="Rectangle 31"/>
          <p:cNvSpPr/>
          <p:nvPr/>
        </p:nvSpPr>
        <p:spPr>
          <a:xfrm>
            <a:off x="198605" y="98320"/>
            <a:ext cx="11973939" cy="112351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3000">
                <a:solidFill>
                  <a:srgbClr val="0070C0"/>
                </a:solidFill>
                <a:latin typeface="Times New Roman" panose="02020603050405020304" pitchFamily="18" charset="0"/>
                <a:cs typeface="Times New Roman" panose="02020603050405020304" pitchFamily="18" charset="0"/>
              </a:rPr>
              <a:t>Giả sử bắt đầu từ một cặp mới ra đời thì đến tháng thứ n sẽ có bao nhiêu cặp?</a:t>
            </a:r>
          </a:p>
        </p:txBody>
      </p:sp>
    </p:spTree>
    <p:extLst>
      <p:ext uri="{BB962C8B-B14F-4D97-AF65-F5344CB8AC3E}">
        <p14:creationId xmlns:p14="http://schemas.microsoft.com/office/powerpoint/2010/main" val="241474244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additive="base">
                                        <p:cTn id="73" dur="500" fill="hold"/>
                                        <p:tgtEl>
                                          <p:spTgt spid="26"/>
                                        </p:tgtEl>
                                        <p:attrNameLst>
                                          <p:attrName>ppt_x</p:attrName>
                                        </p:attrNameLst>
                                      </p:cBhvr>
                                      <p:tavLst>
                                        <p:tav tm="0">
                                          <p:val>
                                            <p:strVal val="#ppt_x"/>
                                          </p:val>
                                        </p:tav>
                                        <p:tav tm="100000">
                                          <p:val>
                                            <p:strVal val="#ppt_x"/>
                                          </p:val>
                                        </p:tav>
                                      </p:tavLst>
                                    </p:anim>
                                    <p:anim calcmode="lin" valueType="num">
                                      <p:cBhvr additive="base">
                                        <p:cTn id="7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7"/>
                                        </p:tgtEl>
                                        <p:attrNameLst>
                                          <p:attrName>style.visibility</p:attrName>
                                        </p:attrNameLst>
                                      </p:cBhvr>
                                      <p:to>
                                        <p:strVal val="visible"/>
                                      </p:to>
                                    </p:set>
                                    <p:anim calcmode="lin" valueType="num">
                                      <p:cBhvr additive="base">
                                        <p:cTn id="79" dur="500" fill="hold"/>
                                        <p:tgtEl>
                                          <p:spTgt spid="27"/>
                                        </p:tgtEl>
                                        <p:attrNameLst>
                                          <p:attrName>ppt_x</p:attrName>
                                        </p:attrNameLst>
                                      </p:cBhvr>
                                      <p:tavLst>
                                        <p:tav tm="0">
                                          <p:val>
                                            <p:strVal val="#ppt_x"/>
                                          </p:val>
                                        </p:tav>
                                        <p:tav tm="100000">
                                          <p:val>
                                            <p:strVal val="#ppt_x"/>
                                          </p:val>
                                        </p:tav>
                                      </p:tavLst>
                                    </p:anim>
                                    <p:anim calcmode="lin" valueType="num">
                                      <p:cBhvr additive="base">
                                        <p:cTn id="8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anim calcmode="lin" valueType="num">
                                      <p:cBhvr additive="base">
                                        <p:cTn id="85" dur="500" fill="hold"/>
                                        <p:tgtEl>
                                          <p:spTgt spid="18"/>
                                        </p:tgtEl>
                                        <p:attrNameLst>
                                          <p:attrName>ppt_x</p:attrName>
                                        </p:attrNameLst>
                                      </p:cBhvr>
                                      <p:tavLst>
                                        <p:tav tm="0">
                                          <p:val>
                                            <p:strVal val="#ppt_x"/>
                                          </p:val>
                                        </p:tav>
                                        <p:tav tm="100000">
                                          <p:val>
                                            <p:strVal val="#ppt_x"/>
                                          </p:val>
                                        </p:tav>
                                      </p:tavLst>
                                    </p:anim>
                                    <p:anim calcmode="lin" valueType="num">
                                      <p:cBhvr additive="base">
                                        <p:cTn id="8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additive="base">
                                        <p:cTn id="91" dur="500" fill="hold"/>
                                        <p:tgtEl>
                                          <p:spTgt spid="28"/>
                                        </p:tgtEl>
                                        <p:attrNameLst>
                                          <p:attrName>ppt_x</p:attrName>
                                        </p:attrNameLst>
                                      </p:cBhvr>
                                      <p:tavLst>
                                        <p:tav tm="0">
                                          <p:val>
                                            <p:strVal val="#ppt_x"/>
                                          </p:val>
                                        </p:tav>
                                        <p:tav tm="100000">
                                          <p:val>
                                            <p:strVal val="#ppt_x"/>
                                          </p:val>
                                        </p:tav>
                                      </p:tavLst>
                                    </p:anim>
                                    <p:anim calcmode="lin" valueType="num">
                                      <p:cBhvr additive="base">
                                        <p:cTn id="9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3"/>
                                        </p:tgtEl>
                                        <p:attrNameLst>
                                          <p:attrName>style.visibility</p:attrName>
                                        </p:attrNameLst>
                                      </p:cBhvr>
                                      <p:to>
                                        <p:strVal val="visible"/>
                                      </p:to>
                                    </p:set>
                                    <p:anim calcmode="lin" valueType="num">
                                      <p:cBhvr additive="base">
                                        <p:cTn id="103" dur="500" fill="hold"/>
                                        <p:tgtEl>
                                          <p:spTgt spid="13"/>
                                        </p:tgtEl>
                                        <p:attrNameLst>
                                          <p:attrName>ppt_x</p:attrName>
                                        </p:attrNameLst>
                                      </p:cBhvr>
                                      <p:tavLst>
                                        <p:tav tm="0">
                                          <p:val>
                                            <p:strVal val="#ppt_x"/>
                                          </p:val>
                                        </p:tav>
                                        <p:tav tm="100000">
                                          <p:val>
                                            <p:strVal val="#ppt_x"/>
                                          </p:val>
                                        </p:tav>
                                      </p:tavLst>
                                    </p:anim>
                                    <p:anim calcmode="lin" valueType="num">
                                      <p:cBhvr additive="base">
                                        <p:cTn id="10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500" fill="hold"/>
                                        <p:tgtEl>
                                          <p:spTgt spid="31"/>
                                        </p:tgtEl>
                                        <p:attrNameLst>
                                          <p:attrName>ppt_x</p:attrName>
                                        </p:attrNameLst>
                                      </p:cBhvr>
                                      <p:tavLst>
                                        <p:tav tm="0">
                                          <p:val>
                                            <p:strVal val="#ppt_x"/>
                                          </p:val>
                                        </p:tav>
                                        <p:tav tm="100000">
                                          <p:val>
                                            <p:strVal val="#ppt_x"/>
                                          </p:val>
                                        </p:tav>
                                      </p:tavLst>
                                    </p:anim>
                                    <p:anim calcmode="lin" valueType="num">
                                      <p:cBhvr additive="base">
                                        <p:cTn id="11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3" name="Rectangle 2"/>
          <p:cNvSpPr/>
          <p:nvPr/>
        </p:nvSpPr>
        <p:spPr>
          <a:xfrm>
            <a:off x="1547855" y="697188"/>
            <a:ext cx="3964547" cy="553998"/>
          </a:xfrm>
          <a:prstGeom prst="rect">
            <a:avLst/>
          </a:prstGeom>
        </p:spPr>
        <p:txBody>
          <a:bodyPr wrap="none">
            <a:spAutoFit/>
          </a:bodyPr>
          <a:lstStyle/>
          <a:p>
            <a:r>
              <a:rPr lang="en-US" sz="3000" b="1">
                <a:solidFill>
                  <a:srgbClr val="0070C0"/>
                </a:solidFill>
                <a:latin typeface="Times New Roman" panose="02020603050405020304" pitchFamily="18" charset="0"/>
                <a:ea typeface="Times New Roman" panose="02020603050405020304" pitchFamily="18" charset="0"/>
              </a:rPr>
              <a:t>2. Dãy số FIBONACCI</a:t>
            </a:r>
            <a:endParaRPr lang="en-US" sz="3000" b="1">
              <a:solidFill>
                <a:srgbClr val="0070C0"/>
              </a:solidFill>
            </a:endParaRPr>
          </a:p>
        </p:txBody>
      </p:sp>
      <p:sp>
        <p:nvSpPr>
          <p:cNvPr id="13" name="Rectangle 12"/>
          <p:cNvSpPr/>
          <p:nvPr/>
        </p:nvSpPr>
        <p:spPr>
          <a:xfrm>
            <a:off x="1951630" y="2400945"/>
            <a:ext cx="10159794" cy="69931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3000">
                <a:solidFill>
                  <a:srgbClr val="0070C0"/>
                </a:solidFill>
                <a:latin typeface="Times New Roman" panose="02020603050405020304" pitchFamily="18" charset="0"/>
                <a:cs typeface="Times New Roman" panose="02020603050405020304" pitchFamily="18" charset="0"/>
              </a:rPr>
              <a:t>Hàm đệ quy thể hiện giải thuật tính F(n) là:</a:t>
            </a:r>
          </a:p>
        </p:txBody>
      </p:sp>
      <p:pic>
        <p:nvPicPr>
          <p:cNvPr id="31" name="Picture 30" descr="Screen Clipping"/>
          <p:cNvPicPr>
            <a:picLocks noChangeAspect="1"/>
          </p:cNvPicPr>
          <p:nvPr/>
        </p:nvPicPr>
        <p:blipFill rotWithShape="1">
          <a:blip r:embed="rId2">
            <a:extLst>
              <a:ext uri="{28A0092B-C50C-407E-A947-70E740481C1C}">
                <a14:useLocalDpi xmlns:a14="http://schemas.microsoft.com/office/drawing/2010/main" val="0"/>
              </a:ext>
            </a:extLst>
          </a:blip>
          <a:srcRect r="8887"/>
          <a:stretch/>
        </p:blipFill>
        <p:spPr>
          <a:xfrm>
            <a:off x="6892224" y="1139069"/>
            <a:ext cx="5219200" cy="1261876"/>
          </a:xfrm>
          <a:prstGeom prst="rect">
            <a:avLst/>
          </a:prstGeom>
        </p:spPr>
      </p:pic>
      <p:sp>
        <p:nvSpPr>
          <p:cNvPr id="7" name="Rectangle 6"/>
          <p:cNvSpPr/>
          <p:nvPr/>
        </p:nvSpPr>
        <p:spPr>
          <a:xfrm>
            <a:off x="1460308" y="4609472"/>
            <a:ext cx="5636636" cy="1015663"/>
          </a:xfrm>
          <a:prstGeom prst="rect">
            <a:avLst/>
          </a:prstGeom>
        </p:spPr>
        <p:txBody>
          <a:bodyPr wrap="square">
            <a:spAutoFit/>
          </a:bodyPr>
          <a:lstStyle/>
          <a:p>
            <a:pPr indent="463550" algn="just"/>
            <a:r>
              <a:rPr lang="en-US" sz="3000">
                <a:solidFill>
                  <a:srgbClr val="0070C0"/>
                </a:solidFill>
                <a:latin typeface="Times New Roman" panose="02020603050405020304" pitchFamily="18" charset="0"/>
                <a:cs typeface="Times New Roman" panose="02020603050405020304" pitchFamily="18" charset="0"/>
              </a:rPr>
              <a:t>- Trường hợp suy biến ứng với hai giá trị: F(1) = 1 và F(2) = 1</a:t>
            </a:r>
          </a:p>
        </p:txBody>
      </p:sp>
      <p:sp>
        <p:nvSpPr>
          <p:cNvPr id="23" name="Rectangle 22"/>
          <p:cNvSpPr/>
          <p:nvPr/>
        </p:nvSpPr>
        <p:spPr>
          <a:xfrm>
            <a:off x="1460308" y="3608381"/>
            <a:ext cx="5636636" cy="1015663"/>
          </a:xfrm>
          <a:prstGeom prst="rect">
            <a:avLst/>
          </a:prstGeom>
        </p:spPr>
        <p:txBody>
          <a:bodyPr wrap="square">
            <a:spAutoFit/>
          </a:bodyPr>
          <a:lstStyle/>
          <a:p>
            <a:pPr indent="463550" algn="just"/>
            <a:r>
              <a:rPr lang="en-US" sz="3000">
                <a:solidFill>
                  <a:srgbClr val="0070C0"/>
                </a:solidFill>
                <a:latin typeface="Times New Roman" panose="02020603050405020304" pitchFamily="18" charset="0"/>
                <a:cs typeface="Times New Roman" panose="02020603050405020304" pitchFamily="18" charset="0"/>
              </a:rPr>
              <a:t>Ở đây chỉ có 2 chi tiết hơi khác là:</a:t>
            </a:r>
          </a:p>
        </p:txBody>
      </p:sp>
      <p:sp>
        <p:nvSpPr>
          <p:cNvPr id="30" name="Rectangle 29"/>
          <p:cNvSpPr/>
          <p:nvPr/>
        </p:nvSpPr>
        <p:spPr>
          <a:xfrm>
            <a:off x="1460308" y="5625135"/>
            <a:ext cx="5636636" cy="1015663"/>
          </a:xfrm>
          <a:prstGeom prst="rect">
            <a:avLst/>
          </a:prstGeom>
        </p:spPr>
        <p:txBody>
          <a:bodyPr wrap="square">
            <a:spAutoFit/>
          </a:bodyPr>
          <a:lstStyle/>
          <a:p>
            <a:pPr indent="463550" algn="just"/>
            <a:r>
              <a:rPr lang="en-US" sz="3000">
                <a:solidFill>
                  <a:srgbClr val="0070C0"/>
                </a:solidFill>
                <a:latin typeface="Times New Roman" panose="02020603050405020304" pitchFamily="18" charset="0"/>
                <a:cs typeface="Times New Roman" panose="02020603050405020304" pitchFamily="18" charset="0"/>
              </a:rPr>
              <a:t>- Trường hợp tổng quát có 2 lời gọi đệ quy.</a:t>
            </a:r>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370" y="3141199"/>
            <a:ext cx="4919054" cy="3486319"/>
          </a:xfrm>
          <a:prstGeom prst="rect">
            <a:avLst/>
          </a:prstGeom>
          <a:ln>
            <a:solidFill>
              <a:srgbClr val="FFC000"/>
            </a:solidFill>
          </a:ln>
        </p:spPr>
      </p:pic>
    </p:spTree>
    <p:extLst>
      <p:ext uri="{BB962C8B-B14F-4D97-AF65-F5344CB8AC3E}">
        <p14:creationId xmlns:p14="http://schemas.microsoft.com/office/powerpoint/2010/main" val="1694678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7" grpId="0"/>
      <p:bldP spid="23"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6" y="1251187"/>
            <a:ext cx="11973939" cy="138133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Đối với hai bài toán nêu trên, việc thiết kế các giải thuật đệ quy tương ứng khá thuận lợi, vì cả hai đều thuộc dạng tính giá trị hàm mà định nghĩa đệ quy của hàm đó xác định được dễ dàng. </a:t>
            </a:r>
          </a:p>
        </p:txBody>
      </p:sp>
      <p:sp>
        <p:nvSpPr>
          <p:cNvPr id="3" name="Rectangle 2"/>
          <p:cNvSpPr/>
          <p:nvPr/>
        </p:nvSpPr>
        <p:spPr>
          <a:xfrm>
            <a:off x="1547855" y="697188"/>
            <a:ext cx="1305165" cy="553998"/>
          </a:xfrm>
          <a:prstGeom prst="rect">
            <a:avLst/>
          </a:prstGeom>
        </p:spPr>
        <p:txBody>
          <a:bodyPr wrap="none">
            <a:spAutoFit/>
          </a:bodyPr>
          <a:lstStyle/>
          <a:p>
            <a:r>
              <a:rPr lang="en-US" sz="3000" b="1" i="1">
                <a:solidFill>
                  <a:srgbClr val="0070C0"/>
                </a:solidFill>
                <a:latin typeface="Times New Roman" panose="02020603050405020304" pitchFamily="18" charset="0"/>
                <a:ea typeface="Times New Roman" panose="02020603050405020304" pitchFamily="18" charset="0"/>
              </a:rPr>
              <a:t>Chú ý:</a:t>
            </a:r>
            <a:endParaRPr lang="en-US" sz="3000" b="1" i="1">
              <a:solidFill>
                <a:srgbClr val="0070C0"/>
              </a:solidFill>
            </a:endParaRPr>
          </a:p>
        </p:txBody>
      </p:sp>
      <p:sp>
        <p:nvSpPr>
          <p:cNvPr id="10" name="Rectangle 9"/>
          <p:cNvSpPr/>
          <p:nvPr/>
        </p:nvSpPr>
        <p:spPr>
          <a:xfrm>
            <a:off x="198603" y="4997583"/>
            <a:ext cx="11973939" cy="62546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2) Như thế nào là kích thước của bài toán được giảm đi ở mỗi lần gọi đệ quy?</a:t>
            </a:r>
          </a:p>
        </p:txBody>
      </p:sp>
      <p:sp>
        <p:nvSpPr>
          <p:cNvPr id="11" name="Rectangle 10"/>
          <p:cNvSpPr/>
          <p:nvPr/>
        </p:nvSpPr>
        <p:spPr>
          <a:xfrm>
            <a:off x="198603" y="4098635"/>
            <a:ext cx="11973939" cy="898947"/>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1) Có thể định nghĩa được bài toán dưới dạng một bài toán cùng loại, nhưng “nhỏ” hơn như thế nào? </a:t>
            </a:r>
          </a:p>
        </p:txBody>
      </p:sp>
      <p:sp>
        <p:nvSpPr>
          <p:cNvPr id="12" name="Rectangle 11"/>
          <p:cNvSpPr/>
          <p:nvPr/>
        </p:nvSpPr>
        <p:spPr>
          <a:xfrm>
            <a:off x="198606" y="5623053"/>
            <a:ext cx="11973939" cy="59219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3) Trường hợp đặc biệt nào của bài toán sẽ được coi là trường hợp suy biến?</a:t>
            </a:r>
          </a:p>
        </p:txBody>
      </p:sp>
      <p:sp>
        <p:nvSpPr>
          <p:cNvPr id="15" name="Rectangle 14"/>
          <p:cNvSpPr/>
          <p:nvPr/>
        </p:nvSpPr>
        <p:spPr>
          <a:xfrm>
            <a:off x="198602" y="2640595"/>
            <a:ext cx="11973939" cy="1458039"/>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Nhưng không phải lúc nào tính đệ quy trong cách giải bài toán cũng thể hiện rõ nét và đơn giản như vậy. Thế thì vấn đề gì cần lưu tâm khi thiết kế một giải thuật đệ quy? Có thể thấy câu trả lời qua việc giải đáp các câu hỏi sau:</a:t>
            </a:r>
            <a:r>
              <a:rPr lang="en-US" sz="3000">
                <a:solidFill>
                  <a:srgbClr val="0070C0"/>
                </a:solidFill>
                <a:latin typeface="Times New Roman" panose="02020603050405020304" pitchFamily="18" charset="0"/>
                <a:cs typeface="Times New Roman" panose="02020603050405020304" pitchFamily="18" charset="0"/>
              </a:rPr>
              <a:t> </a:t>
            </a:r>
          </a:p>
        </p:txBody>
      </p:sp>
      <p:sp>
        <p:nvSpPr>
          <p:cNvPr id="9" name="Rectangle 8"/>
          <p:cNvSpPr/>
          <p:nvPr/>
        </p:nvSpPr>
        <p:spPr>
          <a:xfrm>
            <a:off x="198601" y="6206448"/>
            <a:ext cx="11973939" cy="592194"/>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Sau đây ta xét thêm một số bài toán phức tạp hơn:</a:t>
            </a:r>
          </a:p>
        </p:txBody>
      </p:sp>
    </p:spTree>
    <p:extLst>
      <p:ext uri="{BB962C8B-B14F-4D97-AF65-F5344CB8AC3E}">
        <p14:creationId xmlns:p14="http://schemas.microsoft.com/office/powerpoint/2010/main" val="15553338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10" grpId="0" animBg="1"/>
      <p:bldP spid="11" grpId="0" animBg="1"/>
      <p:bldP spid="12" grpId="0" animBg="1"/>
      <p:bldP spid="15"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 y="76429"/>
            <a:ext cx="11791951" cy="652543"/>
          </a:xfrm>
        </p:spPr>
        <p:txBody>
          <a:bodyPr>
            <a:normAutofit/>
          </a:bodyPr>
          <a:lstStyle/>
          <a:p>
            <a:pPr lvl="0"/>
            <a:r>
              <a:rPr lang="en-US" b="1">
                <a:solidFill>
                  <a:srgbClr val="0070C0"/>
                </a:solidFill>
                <a:latin typeface="Times New Roman" panose="02020603050405020304" pitchFamily="18" charset="0"/>
                <a:cs typeface="Times New Roman" panose="02020603050405020304" pitchFamily="18" charset="0"/>
              </a:rPr>
              <a:t>III. THIẾT KẾ MỘT SỐ GIẢI THUẬT ĐỆ QUY</a:t>
            </a:r>
          </a:p>
        </p:txBody>
      </p:sp>
      <p:sp>
        <p:nvSpPr>
          <p:cNvPr id="8" name="Rectangle 7"/>
          <p:cNvSpPr/>
          <p:nvPr/>
        </p:nvSpPr>
        <p:spPr>
          <a:xfrm>
            <a:off x="198606" y="1290097"/>
            <a:ext cx="11973939" cy="1803300"/>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Có thể còn ít người Việt Nam biết Tháp Hà Nội, nhưng rất nhiều thanh niên sinh viên trên toàn thế giới lại biết đến nó. Đó là vì, Tháp Hà Nội là tên một bài toán rất nổi tiếng trong Chương trình khoa học tính toán (Computing Science) dành cho sinh viên những năm đầu tại các trường đại học ở nhiều nơi trên thế giới. </a:t>
            </a:r>
          </a:p>
        </p:txBody>
      </p:sp>
      <p:sp>
        <p:nvSpPr>
          <p:cNvPr id="11" name="Rectangle 10"/>
          <p:cNvSpPr/>
          <p:nvPr/>
        </p:nvSpPr>
        <p:spPr>
          <a:xfrm>
            <a:off x="198603" y="5330758"/>
            <a:ext cx="11973939" cy="1468878"/>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Trong thế kỷ 20, quy luật của trò chơi Tháp Hà Nội đã được các nhà toán học nghiên cứu, và trở thành cơ sở về phương pháp giải đệ quy kinh điển. Trong tin học, Tháp Hà Nội thường được dùng để dạy về lập trình cơ bản.</a:t>
            </a:r>
          </a:p>
        </p:txBody>
      </p:sp>
      <p:sp>
        <p:nvSpPr>
          <p:cNvPr id="15" name="Rectangle 14"/>
          <p:cNvSpPr/>
          <p:nvPr/>
        </p:nvSpPr>
        <p:spPr>
          <a:xfrm>
            <a:off x="198602" y="3093396"/>
            <a:ext cx="11973939" cy="2237361"/>
          </a:xfrm>
          <a:prstGeom prst="rect">
            <a:avLst/>
          </a:prstGeom>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indent="463550" algn="just"/>
            <a:r>
              <a:rPr lang="en-US" sz="2800">
                <a:solidFill>
                  <a:srgbClr val="0070C0"/>
                </a:solidFill>
                <a:latin typeface="Times New Roman" panose="02020603050405020304" pitchFamily="18" charset="0"/>
                <a:cs typeface="Times New Roman" panose="02020603050405020304" pitchFamily="18" charset="0"/>
              </a:rPr>
              <a:t>Dù nguồn gốc không được xác định rõ ràng nhưng trò chơi này mang cái tên đậm chất Việt Nam do nó được nhà toán học người Pháp Edouard Lucas (1842 -1891) đưa từ An Nam về châu Âu vào năm 1883. Các phiên bản đầu tiên được Pháp sản xuất, minh họa ngoài bìa với lời giới thiệu “THÁP HÀ NỘI - Trò chơi trí tuệ của An Nam”. </a:t>
            </a:r>
          </a:p>
        </p:txBody>
      </p:sp>
      <p:sp>
        <p:nvSpPr>
          <p:cNvPr id="13" name="Rectangle 12"/>
          <p:cNvSpPr/>
          <p:nvPr/>
        </p:nvSpPr>
        <p:spPr>
          <a:xfrm>
            <a:off x="1547855" y="677733"/>
            <a:ext cx="10047515" cy="553998"/>
          </a:xfrm>
          <a:prstGeom prst="rect">
            <a:avLst/>
          </a:prstGeom>
        </p:spPr>
        <p:txBody>
          <a:bodyPr wrap="square">
            <a:spAutoFit/>
          </a:bodyPr>
          <a:lstStyle/>
          <a:p>
            <a:r>
              <a:rPr lang="en-US" sz="3000" b="1">
                <a:solidFill>
                  <a:srgbClr val="0070C0"/>
                </a:solidFill>
                <a:latin typeface="Times New Roman" panose="02020603050405020304" pitchFamily="18" charset="0"/>
                <a:ea typeface="Times New Roman" panose="02020603050405020304" pitchFamily="18" charset="0"/>
              </a:rPr>
              <a:t>2. Bài toán “Tháp Hà Nội” (Tower of Hanoi)</a:t>
            </a:r>
            <a:endParaRPr lang="en-US" sz="3000" b="1">
              <a:solidFill>
                <a:srgbClr val="0070C0"/>
              </a:solidFill>
            </a:endParaRPr>
          </a:p>
        </p:txBody>
      </p:sp>
    </p:spTree>
    <p:extLst>
      <p:ext uri="{BB962C8B-B14F-4D97-AF65-F5344CB8AC3E}">
        <p14:creationId xmlns:p14="http://schemas.microsoft.com/office/powerpoint/2010/main" val="2603267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5" grpId="0" animBg="1"/>
      <p:bldP spid="13"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248798F28075534DAA674932917787E7" ma:contentTypeVersion="7" ma:contentTypeDescription="Tạo tài liệu mới." ma:contentTypeScope="" ma:versionID="2803a75901960c4f08514ebb7c194d00">
  <xsd:schema xmlns:xsd="http://www.w3.org/2001/XMLSchema" xmlns:xs="http://www.w3.org/2001/XMLSchema" xmlns:p="http://schemas.microsoft.com/office/2006/metadata/properties" xmlns:ns2="c6fb040c-ad48-49fd-8b5d-a037bae877bc" targetNamespace="http://schemas.microsoft.com/office/2006/metadata/properties" ma:root="true" ma:fieldsID="b5ab4b8638c12b37c5d3313fda700104" ns2:_="">
    <xsd:import namespace="c6fb040c-ad48-49fd-8b5d-a037bae877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b040c-ad48-49fd-8b5d-a037bae877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750FFF-305D-43CC-9410-B8825883311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4DDEB5-346E-4FD6-BA30-F1B144BBD8B2}"/>
</file>

<file path=customXml/itemProps3.xml><?xml version="1.0" encoding="utf-8"?>
<ds:datastoreItem xmlns:ds="http://schemas.openxmlformats.org/officeDocument/2006/customXml" ds:itemID="{02AEF68E-3173-48E2-BFC1-92C34521B6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Trek</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CHƯƠNG 3: ĐỆ QUY VÀ GIẢI THUẬT ĐỆ QUY</vt:lpstr>
      <vt:lpstr>I. KHÁI NIỆM ĐỆ QUY</vt:lpstr>
      <vt:lpstr>II.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III. THIẾT KẾ MỘT SỐ GIẢI THUẬT ĐỆ QUY</vt:lpstr>
      <vt:lpstr>VI. HIỆU LỰC CỦA ĐỆ QUY</vt:lpstr>
      <vt:lpstr>VI. HIỆU LỰC CỦA ĐỆ QUY</vt:lpstr>
      <vt:lpstr>V. ĐỆ QUY VÀ QUY NẠP TOÁN HỌC (Tham khảo giáo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revision>2</cp:revision>
  <dcterms:created xsi:type="dcterms:W3CDTF">2020-04-19T14:17:57Z</dcterms:created>
  <dcterms:modified xsi:type="dcterms:W3CDTF">2021-09-14T01:17:40Z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0x010100248798F28075534DAA674932917787E7</vt:lpwstr>
  </property>
</Properties>
</file>