
<file path=[Content_Types].xml><?xml version="1.0" encoding="utf-8"?>
<Types xmlns="http://schemas.openxmlformats.org/package/2006/content-types">
  <Default Extension="tmp"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3.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7" r:id="rId2"/>
    <p:sldId id="279" r:id="rId3"/>
    <p:sldId id="280" r:id="rId4"/>
    <p:sldId id="287" r:id="rId5"/>
    <p:sldId id="281" r:id="rId6"/>
    <p:sldId id="282" r:id="rId7"/>
    <p:sldId id="284" r:id="rId8"/>
    <p:sldId id="285" r:id="rId9"/>
    <p:sldId id="286" r:id="rId10"/>
    <p:sldId id="289" r:id="rId11"/>
    <p:sldId id="291" r:id="rId12"/>
    <p:sldId id="290"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27" r:id="rId27"/>
    <p:sldId id="306" r:id="rId28"/>
    <p:sldId id="307" r:id="rId29"/>
    <p:sldId id="308" r:id="rId30"/>
    <p:sldId id="309" r:id="rId31"/>
    <p:sldId id="310" r:id="rId32"/>
    <p:sldId id="311" r:id="rId33"/>
    <p:sldId id="312" r:id="rId34"/>
    <p:sldId id="315" r:id="rId35"/>
    <p:sldId id="316" r:id="rId36"/>
    <p:sldId id="317" r:id="rId37"/>
    <p:sldId id="320" r:id="rId38"/>
    <p:sldId id="319" r:id="rId39"/>
    <p:sldId id="322" r:id="rId40"/>
    <p:sldId id="323" r:id="rId41"/>
    <p:sldId id="324" r:id="rId42"/>
    <p:sldId id="325" r:id="rId43"/>
    <p:sldId id="326" r:id="rId44"/>
    <p:sldId id="328" r:id="rId45"/>
    <p:sldId id="330" r:id="rId46"/>
    <p:sldId id="331" r:id="rId47"/>
    <p:sldId id="333" r:id="rId48"/>
    <p:sldId id="332" r:id="rId49"/>
    <p:sldId id="334" r:id="rId50"/>
    <p:sldId id="335" r:id="rId51"/>
    <p:sldId id="336" r:id="rId52"/>
    <p:sldId id="337" r:id="rId53"/>
    <p:sldId id="338" r:id="rId54"/>
    <p:sldId id="33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79" autoAdjust="0"/>
    <p:restoredTop sz="94660" autoAdjust="0"/>
  </p:normalViewPr>
  <p:slideViewPr>
    <p:cSldViewPr snapToGrid="0">
      <p:cViewPr varScale="1">
        <p:scale>
          <a:sx n="70" d="100"/>
          <a:sy n="70" d="100"/>
        </p:scale>
        <p:origin x="36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6DABD-CB95-4E3E-941C-67ABDBF05F3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36DABD-CB95-4E3E-941C-67ABDBF05F3F}"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36DABD-CB95-4E3E-941C-67ABDBF05F3F}"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10/11/2021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15.tmp"/><Relationship Id="rId7" Type="http://schemas.openxmlformats.org/officeDocument/2006/relationships/image" Target="../media/image19.tmp"/><Relationship Id="rId12" Type="http://schemas.openxmlformats.org/officeDocument/2006/relationships/image" Target="../media/image24.tmp"/><Relationship Id="rId2" Type="http://schemas.openxmlformats.org/officeDocument/2006/relationships/image" Target="../media/image14.tmp"/><Relationship Id="rId1" Type="http://schemas.openxmlformats.org/officeDocument/2006/relationships/slideLayout" Target="../slideLayouts/slideLayout2.xml"/><Relationship Id="rId6" Type="http://schemas.openxmlformats.org/officeDocument/2006/relationships/image" Target="../media/image18.tmp"/><Relationship Id="rId11" Type="http://schemas.openxmlformats.org/officeDocument/2006/relationships/image" Target="../media/image23.tmp"/><Relationship Id="rId5" Type="http://schemas.openxmlformats.org/officeDocument/2006/relationships/image" Target="../media/image17.tmp"/><Relationship Id="rId10" Type="http://schemas.openxmlformats.org/officeDocument/2006/relationships/image" Target="../media/image22.tmp"/><Relationship Id="rId4" Type="http://schemas.openxmlformats.org/officeDocument/2006/relationships/image" Target="../media/image16.tmp"/><Relationship Id="rId9" Type="http://schemas.openxmlformats.org/officeDocument/2006/relationships/image" Target="../media/image21.tmp"/></Relationships>
</file>

<file path=ppt/slides/_rels/slide11.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 Id="rId5" Type="http://schemas.openxmlformats.org/officeDocument/2006/relationships/image" Target="../media/image30.tmp"/><Relationship Id="rId4" Type="http://schemas.openxmlformats.org/officeDocument/2006/relationships/image" Target="../media/image29.tmp"/></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tmp"/><Relationship Id="rId3" Type="http://schemas.openxmlformats.org/officeDocument/2006/relationships/image" Target="../media/image42.tmp"/><Relationship Id="rId7" Type="http://schemas.openxmlformats.org/officeDocument/2006/relationships/image" Target="../media/image45.tmp"/><Relationship Id="rId2" Type="http://schemas.openxmlformats.org/officeDocument/2006/relationships/image" Target="../media/image41.tmp"/><Relationship Id="rId1" Type="http://schemas.openxmlformats.org/officeDocument/2006/relationships/slideLayout" Target="../slideLayouts/slideLayout2.xml"/><Relationship Id="rId6" Type="http://schemas.openxmlformats.org/officeDocument/2006/relationships/image" Target="../media/image44.tmp"/><Relationship Id="rId5" Type="http://schemas.openxmlformats.org/officeDocument/2006/relationships/image" Target="../media/image40.tmp"/><Relationship Id="rId4" Type="http://schemas.openxmlformats.org/officeDocument/2006/relationships/image" Target="../media/image43.tmp"/></Relationships>
</file>

<file path=ppt/slides/_rels/slide34.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2.xml"/><Relationship Id="rId4" Type="http://schemas.openxmlformats.org/officeDocument/2006/relationships/image" Target="../media/image51.tmp"/></Relationships>
</file>

<file path=ppt/slides/_rels/slide36.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0.tmp"/><Relationship Id="rId1" Type="http://schemas.openxmlformats.org/officeDocument/2006/relationships/slideLayout" Target="../slideLayouts/slideLayout2.xml"/><Relationship Id="rId4" Type="http://schemas.openxmlformats.org/officeDocument/2006/relationships/image" Target="../media/image54.tmp"/></Relationships>
</file>

<file path=ppt/slides/_rels/slide39.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0.tmp"/><Relationship Id="rId1" Type="http://schemas.openxmlformats.org/officeDocument/2006/relationships/slideLayout" Target="../slideLayouts/slideLayout2.xml"/><Relationship Id="rId4" Type="http://schemas.openxmlformats.org/officeDocument/2006/relationships/image" Target="../media/image55.tmp"/></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0.tmp"/><Relationship Id="rId1" Type="http://schemas.openxmlformats.org/officeDocument/2006/relationships/slideLayout" Target="../slideLayouts/slideLayout2.xml"/><Relationship Id="rId4" Type="http://schemas.openxmlformats.org/officeDocument/2006/relationships/image" Target="../media/image56.tmp"/></Relationships>
</file>

<file path=ppt/slides/_rels/slide41.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50.tmp"/><Relationship Id="rId1" Type="http://schemas.openxmlformats.org/officeDocument/2006/relationships/slideLayout" Target="../slideLayouts/slideLayout2.xml"/><Relationship Id="rId4" Type="http://schemas.openxmlformats.org/officeDocument/2006/relationships/image" Target="../media/image58.tmp"/></Relationships>
</file>

<file path=ppt/slides/_rels/slide42.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0.tmp"/><Relationship Id="rId1" Type="http://schemas.openxmlformats.org/officeDocument/2006/relationships/slideLayout" Target="../slideLayouts/slideLayout2.xml"/><Relationship Id="rId4" Type="http://schemas.openxmlformats.org/officeDocument/2006/relationships/image" Target="../media/image60.tmp"/></Relationships>
</file>

<file path=ppt/slides/_rels/slide43.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image" Target="../media/image66.tmp"/><Relationship Id="rId1" Type="http://schemas.openxmlformats.org/officeDocument/2006/relationships/slideLayout" Target="../slideLayouts/slideLayout2.xml"/><Relationship Id="rId5" Type="http://schemas.openxmlformats.org/officeDocument/2006/relationships/image" Target="../media/image67.tmp"/><Relationship Id="rId4" Type="http://schemas.openxmlformats.org/officeDocument/2006/relationships/image" Target="../media/image65.tmp"/></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8.tmp"/><Relationship Id="rId1" Type="http://schemas.openxmlformats.org/officeDocument/2006/relationships/slideLayout" Target="../slideLayouts/slideLayout2.xml"/><Relationship Id="rId6" Type="http://schemas.openxmlformats.org/officeDocument/2006/relationships/image" Target="../media/image71.tmp"/><Relationship Id="rId5" Type="http://schemas.openxmlformats.org/officeDocument/2006/relationships/image" Target="../media/image70.tmp"/><Relationship Id="rId4" Type="http://schemas.openxmlformats.org/officeDocument/2006/relationships/image" Target="../media/image69.tmp"/></Relationships>
</file>

<file path=ppt/slides/_rels/slide51.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image" Target="../media/image72.tmp"/><Relationship Id="rId1" Type="http://schemas.openxmlformats.org/officeDocument/2006/relationships/slideLayout" Target="../slideLayouts/slideLayout2.xml"/><Relationship Id="rId5" Type="http://schemas.openxmlformats.org/officeDocument/2006/relationships/image" Target="../media/image62.tmp"/><Relationship Id="rId4" Type="http://schemas.openxmlformats.org/officeDocument/2006/relationships/image" Target="../media/image71.tmp"/></Relationships>
</file>

<file path=ppt/slides/_rels/slide52.xml.rels><?xml version="1.0" encoding="UTF-8" standalone="yes"?>
<Relationships xmlns="http://schemas.openxmlformats.org/package/2006/relationships"><Relationship Id="rId2" Type="http://schemas.openxmlformats.org/officeDocument/2006/relationships/image" Target="../media/image73.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14300"/>
            <a:ext cx="11723370" cy="838200"/>
          </a:xfrm>
        </p:spPr>
        <p:txBody>
          <a:bodyPr>
            <a:noAutofit/>
          </a:bodyPr>
          <a:lstStyle/>
          <a:p>
            <a:pPr algn="ctr"/>
            <a:r>
              <a:rPr lang="en-US" sz="4800" b="1" smtClean="0">
                <a:solidFill>
                  <a:srgbClr val="0070C0"/>
                </a:solidFill>
                <a:latin typeface="Times New Roman" panose="02020603050405020304" pitchFamily="18" charset="0"/>
                <a:cs typeface="Times New Roman" panose="02020603050405020304" pitchFamily="18" charset="0"/>
              </a:rPr>
              <a:t>CHƯƠNG 6: SẮP XẾP </a:t>
            </a:r>
            <a:endParaRPr lang="en-US" sz="4800" b="1" dirty="0">
              <a:solidFill>
                <a:srgbClr val="0070C0"/>
              </a:solidFill>
            </a:endParaRPr>
          </a:p>
        </p:txBody>
      </p:sp>
      <p:grpSp>
        <p:nvGrpSpPr>
          <p:cNvPr id="18" name="Group 17"/>
          <p:cNvGrpSpPr/>
          <p:nvPr/>
        </p:nvGrpSpPr>
        <p:grpSpPr>
          <a:xfrm>
            <a:off x="370115" y="1281498"/>
            <a:ext cx="11121300" cy="984668"/>
            <a:chOff x="370115" y="1337481"/>
            <a:chExt cx="11121300" cy="984668"/>
          </a:xfrm>
        </p:grpSpPr>
        <p:sp>
          <p:nvSpPr>
            <p:cNvPr id="4" name="Freeform 3"/>
            <p:cNvSpPr/>
            <p:nvPr/>
          </p:nvSpPr>
          <p:spPr>
            <a:xfrm>
              <a:off x="370115" y="1337481"/>
              <a:ext cx="683665" cy="984668"/>
            </a:xfrm>
            <a:custGeom>
              <a:avLst/>
              <a:gdLst>
                <a:gd name="connsiteX0" fmla="*/ 0 w 987998"/>
                <a:gd name="connsiteY0" fmla="*/ 0 h 691599"/>
                <a:gd name="connsiteX1" fmla="*/ 642199 w 987998"/>
                <a:gd name="connsiteY1" fmla="*/ 0 h 691599"/>
                <a:gd name="connsiteX2" fmla="*/ 987998 w 987998"/>
                <a:gd name="connsiteY2" fmla="*/ 345800 h 691599"/>
                <a:gd name="connsiteX3" fmla="*/ 642199 w 987998"/>
                <a:gd name="connsiteY3" fmla="*/ 691599 h 691599"/>
                <a:gd name="connsiteX4" fmla="*/ 0 w 987998"/>
                <a:gd name="connsiteY4" fmla="*/ 691599 h 691599"/>
                <a:gd name="connsiteX5" fmla="*/ 345800 w 987998"/>
                <a:gd name="connsiteY5" fmla="*/ 345800 h 691599"/>
                <a:gd name="connsiteX6" fmla="*/ 0 w 987998"/>
                <a:gd name="connsiteY6" fmla="*/ 0 h 69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998" h="691599">
                  <a:moveTo>
                    <a:pt x="987997" y="0"/>
                  </a:moveTo>
                  <a:lnTo>
                    <a:pt x="987997" y="449539"/>
                  </a:lnTo>
                  <a:lnTo>
                    <a:pt x="493998" y="691599"/>
                  </a:lnTo>
                  <a:lnTo>
                    <a:pt x="1" y="449539"/>
                  </a:lnTo>
                  <a:lnTo>
                    <a:pt x="1" y="0"/>
                  </a:lnTo>
                  <a:lnTo>
                    <a:pt x="493998" y="242060"/>
                  </a:lnTo>
                  <a:lnTo>
                    <a:pt x="987997"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1" tIns="376281" rIns="30480" bIns="376279" numCol="1" spcCol="1270" anchor="ctr" anchorCtr="0">
              <a:noAutofit/>
            </a:bodyPr>
            <a:lstStyle/>
            <a:p>
              <a:pPr lvl="0" algn="ctr" defTabSz="2133600">
                <a:lnSpc>
                  <a:spcPct val="90000"/>
                </a:lnSpc>
                <a:spcBef>
                  <a:spcPct val="0"/>
                </a:spcBef>
                <a:spcAft>
                  <a:spcPct val="35000"/>
                </a:spcAft>
              </a:pPr>
              <a:r>
                <a:rPr lang="en-US" sz="4800" kern="1200" dirty="0" smtClean="0">
                  <a:solidFill>
                    <a:srgbClr val="C00000"/>
                  </a:solidFill>
                  <a:latin typeface="Times New Roman" pitchFamily="18" charset="0"/>
                  <a:cs typeface="Times New Roman" pitchFamily="18" charset="0"/>
                </a:rPr>
                <a:t>1</a:t>
              </a:r>
              <a:endParaRPr lang="en-US" sz="4800" kern="1200" dirty="0">
                <a:solidFill>
                  <a:srgbClr val="C00000"/>
                </a:solidFill>
                <a:latin typeface="Times New Roman" pitchFamily="18" charset="0"/>
                <a:cs typeface="Times New Roman" pitchFamily="18" charset="0"/>
              </a:endParaRPr>
            </a:p>
          </p:txBody>
        </p:sp>
        <p:sp>
          <p:nvSpPr>
            <p:cNvPr id="5" name="Freeform 4"/>
            <p:cNvSpPr/>
            <p:nvPr/>
          </p:nvSpPr>
          <p:spPr>
            <a:xfrm>
              <a:off x="1053778" y="1337482"/>
              <a:ext cx="10437637" cy="640371"/>
            </a:xfrm>
            <a:custGeom>
              <a:avLst/>
              <a:gdLst>
                <a:gd name="connsiteX0" fmla="*/ 107091 w 642536"/>
                <a:gd name="connsiteY0" fmla="*/ 0 h 10558785"/>
                <a:gd name="connsiteX1" fmla="*/ 535445 w 642536"/>
                <a:gd name="connsiteY1" fmla="*/ 0 h 10558785"/>
                <a:gd name="connsiteX2" fmla="*/ 642536 w 642536"/>
                <a:gd name="connsiteY2" fmla="*/ 107091 h 10558785"/>
                <a:gd name="connsiteX3" fmla="*/ 642536 w 642536"/>
                <a:gd name="connsiteY3" fmla="*/ 10558785 h 10558785"/>
                <a:gd name="connsiteX4" fmla="*/ 642536 w 642536"/>
                <a:gd name="connsiteY4" fmla="*/ 10558785 h 10558785"/>
                <a:gd name="connsiteX5" fmla="*/ 0 w 642536"/>
                <a:gd name="connsiteY5" fmla="*/ 10558785 h 10558785"/>
                <a:gd name="connsiteX6" fmla="*/ 0 w 642536"/>
                <a:gd name="connsiteY6" fmla="*/ 10558785 h 10558785"/>
                <a:gd name="connsiteX7" fmla="*/ 0 w 642536"/>
                <a:gd name="connsiteY7" fmla="*/ 107091 h 10558785"/>
                <a:gd name="connsiteX8" fmla="*/ 107091 w 642536"/>
                <a:gd name="connsiteY8" fmla="*/ 0 h 105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536" h="10558785">
                  <a:moveTo>
                    <a:pt x="642536" y="1759830"/>
                  </a:moveTo>
                  <a:lnTo>
                    <a:pt x="642536" y="8798955"/>
                  </a:lnTo>
                  <a:cubicBezTo>
                    <a:pt x="642536" y="9770882"/>
                    <a:pt x="639618" y="10558777"/>
                    <a:pt x="636019" y="10558777"/>
                  </a:cubicBezTo>
                  <a:lnTo>
                    <a:pt x="0" y="10558777"/>
                  </a:lnTo>
                  <a:lnTo>
                    <a:pt x="0" y="10558777"/>
                  </a:lnTo>
                  <a:lnTo>
                    <a:pt x="0" y="8"/>
                  </a:lnTo>
                  <a:lnTo>
                    <a:pt x="0" y="8"/>
                  </a:lnTo>
                  <a:lnTo>
                    <a:pt x="636019" y="8"/>
                  </a:lnTo>
                  <a:cubicBezTo>
                    <a:pt x="639618" y="8"/>
                    <a:pt x="642536" y="787903"/>
                    <a:pt x="642536" y="1759830"/>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4481" tIns="56766" rIns="56766" bIns="56767" numCol="1" spcCol="1270" anchor="ctr" anchorCtr="0">
              <a:noAutofit/>
            </a:bodyPr>
            <a:lstStyle/>
            <a:p>
              <a:pPr marL="0" lvl="1" algn="l" defTabSz="1778000">
                <a:lnSpc>
                  <a:spcPct val="90000"/>
                </a:lnSpc>
                <a:spcBef>
                  <a:spcPct val="0"/>
                </a:spcBef>
                <a:spcAft>
                  <a:spcPct val="15000"/>
                </a:spcAft>
              </a:pPr>
              <a:r>
                <a:rPr lang="en-US" sz="4000" b="1" kern="1200" smtClean="0">
                  <a:solidFill>
                    <a:srgbClr val="0070C0"/>
                  </a:solidFill>
                  <a:latin typeface="Times New Roman" panose="02020603050405020304" pitchFamily="18" charset="0"/>
                  <a:cs typeface="Times New Roman" panose="02020603050405020304" pitchFamily="18" charset="0"/>
                </a:rPr>
                <a:t>Đặt vấn đề</a:t>
              </a:r>
              <a:endParaRPr lang="en-US" sz="4000" b="1" kern="1200">
                <a:solidFill>
                  <a:srgbClr val="0070C0"/>
                </a:solidFill>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370115" y="2113435"/>
            <a:ext cx="11121300" cy="984668"/>
            <a:chOff x="370115" y="2225401"/>
            <a:chExt cx="11121300" cy="984668"/>
          </a:xfrm>
        </p:grpSpPr>
        <p:sp>
          <p:nvSpPr>
            <p:cNvPr id="6" name="Freeform 5"/>
            <p:cNvSpPr/>
            <p:nvPr/>
          </p:nvSpPr>
          <p:spPr>
            <a:xfrm>
              <a:off x="370115" y="2225401"/>
              <a:ext cx="683665" cy="984668"/>
            </a:xfrm>
            <a:custGeom>
              <a:avLst/>
              <a:gdLst>
                <a:gd name="connsiteX0" fmla="*/ 0 w 987998"/>
                <a:gd name="connsiteY0" fmla="*/ 0 h 691599"/>
                <a:gd name="connsiteX1" fmla="*/ 642199 w 987998"/>
                <a:gd name="connsiteY1" fmla="*/ 0 h 691599"/>
                <a:gd name="connsiteX2" fmla="*/ 987998 w 987998"/>
                <a:gd name="connsiteY2" fmla="*/ 345800 h 691599"/>
                <a:gd name="connsiteX3" fmla="*/ 642199 w 987998"/>
                <a:gd name="connsiteY3" fmla="*/ 691599 h 691599"/>
                <a:gd name="connsiteX4" fmla="*/ 0 w 987998"/>
                <a:gd name="connsiteY4" fmla="*/ 691599 h 691599"/>
                <a:gd name="connsiteX5" fmla="*/ 345800 w 987998"/>
                <a:gd name="connsiteY5" fmla="*/ 345800 h 691599"/>
                <a:gd name="connsiteX6" fmla="*/ 0 w 987998"/>
                <a:gd name="connsiteY6" fmla="*/ 0 h 69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998" h="691599">
                  <a:moveTo>
                    <a:pt x="987997" y="0"/>
                  </a:moveTo>
                  <a:lnTo>
                    <a:pt x="987997" y="449539"/>
                  </a:lnTo>
                  <a:lnTo>
                    <a:pt x="493998" y="691599"/>
                  </a:lnTo>
                  <a:lnTo>
                    <a:pt x="1" y="449539"/>
                  </a:lnTo>
                  <a:lnTo>
                    <a:pt x="1" y="0"/>
                  </a:lnTo>
                  <a:lnTo>
                    <a:pt x="493998" y="242060"/>
                  </a:lnTo>
                  <a:lnTo>
                    <a:pt x="987997"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1" tIns="376281" rIns="30480" bIns="376279"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2</a:t>
              </a:r>
              <a:endParaRPr lang="en-US" sz="4800" kern="1200">
                <a:solidFill>
                  <a:srgbClr val="C00000"/>
                </a:solidFill>
                <a:latin typeface="Times New Roman" pitchFamily="18" charset="0"/>
                <a:cs typeface="Times New Roman" pitchFamily="18" charset="0"/>
              </a:endParaRPr>
            </a:p>
          </p:txBody>
        </p:sp>
        <p:sp>
          <p:nvSpPr>
            <p:cNvPr id="7" name="Freeform 6"/>
            <p:cNvSpPr/>
            <p:nvPr/>
          </p:nvSpPr>
          <p:spPr>
            <a:xfrm>
              <a:off x="1053779" y="2225401"/>
              <a:ext cx="10437636" cy="640034"/>
            </a:xfrm>
            <a:custGeom>
              <a:avLst/>
              <a:gdLst>
                <a:gd name="connsiteX0" fmla="*/ 107035 w 642199"/>
                <a:gd name="connsiteY0" fmla="*/ 0 h 10558785"/>
                <a:gd name="connsiteX1" fmla="*/ 535164 w 642199"/>
                <a:gd name="connsiteY1" fmla="*/ 0 h 10558785"/>
                <a:gd name="connsiteX2" fmla="*/ 642199 w 642199"/>
                <a:gd name="connsiteY2" fmla="*/ 107035 h 10558785"/>
                <a:gd name="connsiteX3" fmla="*/ 642199 w 642199"/>
                <a:gd name="connsiteY3" fmla="*/ 10558785 h 10558785"/>
                <a:gd name="connsiteX4" fmla="*/ 642199 w 642199"/>
                <a:gd name="connsiteY4" fmla="*/ 10558785 h 10558785"/>
                <a:gd name="connsiteX5" fmla="*/ 0 w 642199"/>
                <a:gd name="connsiteY5" fmla="*/ 10558785 h 10558785"/>
                <a:gd name="connsiteX6" fmla="*/ 0 w 642199"/>
                <a:gd name="connsiteY6" fmla="*/ 10558785 h 10558785"/>
                <a:gd name="connsiteX7" fmla="*/ 0 w 642199"/>
                <a:gd name="connsiteY7" fmla="*/ 107035 h 10558785"/>
                <a:gd name="connsiteX8" fmla="*/ 107035 w 642199"/>
                <a:gd name="connsiteY8" fmla="*/ 0 h 105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199" h="10558785">
                  <a:moveTo>
                    <a:pt x="642199" y="1759833"/>
                  </a:moveTo>
                  <a:lnTo>
                    <a:pt x="642199" y="8798952"/>
                  </a:lnTo>
                  <a:cubicBezTo>
                    <a:pt x="642199" y="9770880"/>
                    <a:pt x="639284" y="10558777"/>
                    <a:pt x="635689" y="10558777"/>
                  </a:cubicBezTo>
                  <a:lnTo>
                    <a:pt x="0" y="10558777"/>
                  </a:lnTo>
                  <a:lnTo>
                    <a:pt x="0" y="10558777"/>
                  </a:lnTo>
                  <a:lnTo>
                    <a:pt x="0" y="8"/>
                  </a:lnTo>
                  <a:lnTo>
                    <a:pt x="0" y="8"/>
                  </a:lnTo>
                  <a:lnTo>
                    <a:pt x="635689" y="8"/>
                  </a:lnTo>
                  <a:cubicBezTo>
                    <a:pt x="639284" y="8"/>
                    <a:pt x="642199" y="787905"/>
                    <a:pt x="642199" y="1759833"/>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4480" tIns="56750" rIns="56750" bIns="56750" numCol="1" spcCol="1270" anchor="ctr" anchorCtr="0">
              <a:noAutofit/>
            </a:bodyPr>
            <a:lstStyle/>
            <a:p>
              <a:pPr marL="0" lvl="1" algn="l" defTabSz="1778000">
                <a:lnSpc>
                  <a:spcPct val="90000"/>
                </a:lnSpc>
                <a:spcBef>
                  <a:spcPct val="0"/>
                </a:spcBef>
                <a:spcAft>
                  <a:spcPct val="15000"/>
                </a:spcAft>
              </a:pPr>
              <a:r>
                <a:rPr lang="en-US" sz="4000" b="1" kern="1200" smtClean="0">
                  <a:solidFill>
                    <a:srgbClr val="0070C0"/>
                  </a:solidFill>
                  <a:latin typeface="Times New Roman" panose="02020603050405020304" pitchFamily="18" charset="0"/>
                  <a:cs typeface="Times New Roman" panose="02020603050405020304" pitchFamily="18" charset="0"/>
                </a:rPr>
                <a:t>Một số phương pháp sắp xếp đơn giản</a:t>
              </a:r>
              <a:endParaRPr lang="en-US" sz="4000" b="1" kern="1200">
                <a:solidFill>
                  <a:srgbClr val="0070C0"/>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370115" y="2861992"/>
            <a:ext cx="11121300" cy="1235996"/>
            <a:chOff x="370115" y="2861992"/>
            <a:chExt cx="11121300" cy="1235996"/>
          </a:xfrm>
        </p:grpSpPr>
        <p:sp>
          <p:nvSpPr>
            <p:cNvPr id="9" name="Freeform 8"/>
            <p:cNvSpPr/>
            <p:nvPr/>
          </p:nvSpPr>
          <p:spPr>
            <a:xfrm>
              <a:off x="370115" y="3113320"/>
              <a:ext cx="683665" cy="984668"/>
            </a:xfrm>
            <a:custGeom>
              <a:avLst/>
              <a:gdLst>
                <a:gd name="connsiteX0" fmla="*/ 0 w 987998"/>
                <a:gd name="connsiteY0" fmla="*/ 0 h 691599"/>
                <a:gd name="connsiteX1" fmla="*/ 642199 w 987998"/>
                <a:gd name="connsiteY1" fmla="*/ 0 h 691599"/>
                <a:gd name="connsiteX2" fmla="*/ 987998 w 987998"/>
                <a:gd name="connsiteY2" fmla="*/ 345800 h 691599"/>
                <a:gd name="connsiteX3" fmla="*/ 642199 w 987998"/>
                <a:gd name="connsiteY3" fmla="*/ 691599 h 691599"/>
                <a:gd name="connsiteX4" fmla="*/ 0 w 987998"/>
                <a:gd name="connsiteY4" fmla="*/ 691599 h 691599"/>
                <a:gd name="connsiteX5" fmla="*/ 345800 w 987998"/>
                <a:gd name="connsiteY5" fmla="*/ 345800 h 691599"/>
                <a:gd name="connsiteX6" fmla="*/ 0 w 987998"/>
                <a:gd name="connsiteY6" fmla="*/ 0 h 69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998" h="691599">
                  <a:moveTo>
                    <a:pt x="987997" y="0"/>
                  </a:moveTo>
                  <a:lnTo>
                    <a:pt x="987997" y="449539"/>
                  </a:lnTo>
                  <a:lnTo>
                    <a:pt x="493998" y="691599"/>
                  </a:lnTo>
                  <a:lnTo>
                    <a:pt x="1" y="449539"/>
                  </a:lnTo>
                  <a:lnTo>
                    <a:pt x="1" y="0"/>
                  </a:lnTo>
                  <a:lnTo>
                    <a:pt x="493998" y="242060"/>
                  </a:lnTo>
                  <a:lnTo>
                    <a:pt x="987997"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1" tIns="376281" rIns="30480" bIns="376279"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3</a:t>
              </a:r>
              <a:endParaRPr lang="en-US" sz="4800" kern="1200">
                <a:solidFill>
                  <a:srgbClr val="C00000"/>
                </a:solidFill>
                <a:latin typeface="Times New Roman" pitchFamily="18" charset="0"/>
                <a:cs typeface="Times New Roman" pitchFamily="18" charset="0"/>
              </a:endParaRPr>
            </a:p>
          </p:txBody>
        </p:sp>
        <p:sp>
          <p:nvSpPr>
            <p:cNvPr id="10" name="Freeform 9"/>
            <p:cNvSpPr/>
            <p:nvPr/>
          </p:nvSpPr>
          <p:spPr>
            <a:xfrm>
              <a:off x="1053779" y="2861992"/>
              <a:ext cx="10437636" cy="1235996"/>
            </a:xfrm>
            <a:custGeom>
              <a:avLst/>
              <a:gdLst>
                <a:gd name="connsiteX0" fmla="*/ 107035 w 642199"/>
                <a:gd name="connsiteY0" fmla="*/ 0 h 10558785"/>
                <a:gd name="connsiteX1" fmla="*/ 535164 w 642199"/>
                <a:gd name="connsiteY1" fmla="*/ 0 h 10558785"/>
                <a:gd name="connsiteX2" fmla="*/ 642199 w 642199"/>
                <a:gd name="connsiteY2" fmla="*/ 107035 h 10558785"/>
                <a:gd name="connsiteX3" fmla="*/ 642199 w 642199"/>
                <a:gd name="connsiteY3" fmla="*/ 10558785 h 10558785"/>
                <a:gd name="connsiteX4" fmla="*/ 642199 w 642199"/>
                <a:gd name="connsiteY4" fmla="*/ 10558785 h 10558785"/>
                <a:gd name="connsiteX5" fmla="*/ 0 w 642199"/>
                <a:gd name="connsiteY5" fmla="*/ 10558785 h 10558785"/>
                <a:gd name="connsiteX6" fmla="*/ 0 w 642199"/>
                <a:gd name="connsiteY6" fmla="*/ 10558785 h 10558785"/>
                <a:gd name="connsiteX7" fmla="*/ 0 w 642199"/>
                <a:gd name="connsiteY7" fmla="*/ 107035 h 10558785"/>
                <a:gd name="connsiteX8" fmla="*/ 107035 w 642199"/>
                <a:gd name="connsiteY8" fmla="*/ 0 h 105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199" h="10558785">
                  <a:moveTo>
                    <a:pt x="642199" y="1759833"/>
                  </a:moveTo>
                  <a:lnTo>
                    <a:pt x="642199" y="8798952"/>
                  </a:lnTo>
                  <a:cubicBezTo>
                    <a:pt x="642199" y="9770880"/>
                    <a:pt x="639284" y="10558777"/>
                    <a:pt x="635689" y="10558777"/>
                  </a:cubicBezTo>
                  <a:lnTo>
                    <a:pt x="0" y="10558777"/>
                  </a:lnTo>
                  <a:lnTo>
                    <a:pt x="0" y="10558777"/>
                  </a:lnTo>
                  <a:lnTo>
                    <a:pt x="0" y="8"/>
                  </a:lnTo>
                  <a:lnTo>
                    <a:pt x="0" y="8"/>
                  </a:lnTo>
                  <a:lnTo>
                    <a:pt x="635689" y="8"/>
                  </a:lnTo>
                  <a:cubicBezTo>
                    <a:pt x="639284" y="8"/>
                    <a:pt x="642199" y="787905"/>
                    <a:pt x="642199" y="1759833"/>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4480" tIns="56750" rIns="56750" bIns="56750" numCol="1" spcCol="1270" anchor="ctr" anchorCtr="0">
              <a:noAutofit/>
            </a:bodyPr>
            <a:lstStyle/>
            <a:p>
              <a:pPr marL="0" lvl="1" defTabSz="1778000">
                <a:lnSpc>
                  <a:spcPct val="90000"/>
                </a:lnSpc>
                <a:spcBef>
                  <a:spcPct val="0"/>
                </a:spcBef>
                <a:spcAft>
                  <a:spcPct val="15000"/>
                </a:spcAft>
              </a:pPr>
              <a:r>
                <a:rPr lang="en-US" sz="4000" b="1">
                  <a:solidFill>
                    <a:srgbClr val="0070C0"/>
                  </a:solidFill>
                  <a:latin typeface="Times New Roman" panose="02020603050405020304" pitchFamily="18" charset="0"/>
                  <a:cs typeface="Times New Roman" panose="02020603050405020304" pitchFamily="18" charset="0"/>
                </a:rPr>
                <a:t>Sắp xếp kiểu phân đoạn (Partition Sort) </a:t>
              </a:r>
              <a:r>
                <a:rPr lang="en-US" sz="4000" b="1" smtClean="0">
                  <a:solidFill>
                    <a:srgbClr val="0070C0"/>
                  </a:solidFill>
                  <a:latin typeface="Times New Roman" panose="02020603050405020304" pitchFamily="18" charset="0"/>
                  <a:cs typeface="Times New Roman" panose="02020603050405020304" pitchFamily="18" charset="0"/>
                </a:rPr>
                <a:t>hay </a:t>
              </a:r>
              <a:r>
                <a:rPr lang="en-US" sz="4000" b="1" kern="1200" smtClean="0">
                  <a:solidFill>
                    <a:srgbClr val="0070C0"/>
                  </a:solidFill>
                  <a:latin typeface="Times New Roman" panose="02020603050405020304" pitchFamily="18" charset="0"/>
                  <a:cs typeface="Times New Roman" panose="02020603050405020304" pitchFamily="18" charset="0"/>
                </a:rPr>
                <a:t>Sắp xếp nhanh (Quick Sort)</a:t>
              </a:r>
              <a:endParaRPr lang="en-US" sz="4000" b="1" kern="1200">
                <a:solidFill>
                  <a:srgbClr val="0070C0"/>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370115" y="4206511"/>
            <a:ext cx="11121300" cy="984668"/>
            <a:chOff x="370115" y="4001240"/>
            <a:chExt cx="11121300" cy="984668"/>
          </a:xfrm>
        </p:grpSpPr>
        <p:sp>
          <p:nvSpPr>
            <p:cNvPr id="11" name="Freeform 10"/>
            <p:cNvSpPr/>
            <p:nvPr/>
          </p:nvSpPr>
          <p:spPr>
            <a:xfrm>
              <a:off x="370115" y="4001240"/>
              <a:ext cx="683665" cy="984668"/>
            </a:xfrm>
            <a:custGeom>
              <a:avLst/>
              <a:gdLst>
                <a:gd name="connsiteX0" fmla="*/ 0 w 987998"/>
                <a:gd name="connsiteY0" fmla="*/ 0 h 691599"/>
                <a:gd name="connsiteX1" fmla="*/ 642199 w 987998"/>
                <a:gd name="connsiteY1" fmla="*/ 0 h 691599"/>
                <a:gd name="connsiteX2" fmla="*/ 987998 w 987998"/>
                <a:gd name="connsiteY2" fmla="*/ 345800 h 691599"/>
                <a:gd name="connsiteX3" fmla="*/ 642199 w 987998"/>
                <a:gd name="connsiteY3" fmla="*/ 691599 h 691599"/>
                <a:gd name="connsiteX4" fmla="*/ 0 w 987998"/>
                <a:gd name="connsiteY4" fmla="*/ 691599 h 691599"/>
                <a:gd name="connsiteX5" fmla="*/ 345800 w 987998"/>
                <a:gd name="connsiteY5" fmla="*/ 345800 h 691599"/>
                <a:gd name="connsiteX6" fmla="*/ 0 w 987998"/>
                <a:gd name="connsiteY6" fmla="*/ 0 h 69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998" h="691599">
                  <a:moveTo>
                    <a:pt x="987997" y="0"/>
                  </a:moveTo>
                  <a:lnTo>
                    <a:pt x="987997" y="449539"/>
                  </a:lnTo>
                  <a:lnTo>
                    <a:pt x="493998" y="691599"/>
                  </a:lnTo>
                  <a:lnTo>
                    <a:pt x="1" y="449539"/>
                  </a:lnTo>
                  <a:lnTo>
                    <a:pt x="1" y="0"/>
                  </a:lnTo>
                  <a:lnTo>
                    <a:pt x="493998" y="242060"/>
                  </a:lnTo>
                  <a:lnTo>
                    <a:pt x="987997"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1" tIns="376281" rIns="30480" bIns="376279"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4</a:t>
              </a:r>
              <a:endParaRPr lang="en-US" sz="4800" kern="1200">
                <a:solidFill>
                  <a:srgbClr val="C00000"/>
                </a:solidFill>
                <a:latin typeface="Times New Roman" pitchFamily="18" charset="0"/>
                <a:cs typeface="Times New Roman" pitchFamily="18" charset="0"/>
              </a:endParaRPr>
            </a:p>
          </p:txBody>
        </p:sp>
        <p:sp>
          <p:nvSpPr>
            <p:cNvPr id="12" name="Freeform 11"/>
            <p:cNvSpPr/>
            <p:nvPr/>
          </p:nvSpPr>
          <p:spPr>
            <a:xfrm>
              <a:off x="1053779" y="4001240"/>
              <a:ext cx="10437636" cy="640035"/>
            </a:xfrm>
            <a:custGeom>
              <a:avLst/>
              <a:gdLst>
                <a:gd name="connsiteX0" fmla="*/ 107035 w 642199"/>
                <a:gd name="connsiteY0" fmla="*/ 0 h 10558785"/>
                <a:gd name="connsiteX1" fmla="*/ 535164 w 642199"/>
                <a:gd name="connsiteY1" fmla="*/ 0 h 10558785"/>
                <a:gd name="connsiteX2" fmla="*/ 642199 w 642199"/>
                <a:gd name="connsiteY2" fmla="*/ 107035 h 10558785"/>
                <a:gd name="connsiteX3" fmla="*/ 642199 w 642199"/>
                <a:gd name="connsiteY3" fmla="*/ 10558785 h 10558785"/>
                <a:gd name="connsiteX4" fmla="*/ 642199 w 642199"/>
                <a:gd name="connsiteY4" fmla="*/ 10558785 h 10558785"/>
                <a:gd name="connsiteX5" fmla="*/ 0 w 642199"/>
                <a:gd name="connsiteY5" fmla="*/ 10558785 h 10558785"/>
                <a:gd name="connsiteX6" fmla="*/ 0 w 642199"/>
                <a:gd name="connsiteY6" fmla="*/ 10558785 h 10558785"/>
                <a:gd name="connsiteX7" fmla="*/ 0 w 642199"/>
                <a:gd name="connsiteY7" fmla="*/ 107035 h 10558785"/>
                <a:gd name="connsiteX8" fmla="*/ 107035 w 642199"/>
                <a:gd name="connsiteY8" fmla="*/ 0 h 105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199" h="10558785">
                  <a:moveTo>
                    <a:pt x="642199" y="1759833"/>
                  </a:moveTo>
                  <a:lnTo>
                    <a:pt x="642199" y="8798952"/>
                  </a:lnTo>
                  <a:cubicBezTo>
                    <a:pt x="642199" y="9770880"/>
                    <a:pt x="639284" y="10558777"/>
                    <a:pt x="635689" y="10558777"/>
                  </a:cubicBezTo>
                  <a:lnTo>
                    <a:pt x="0" y="10558777"/>
                  </a:lnTo>
                  <a:lnTo>
                    <a:pt x="0" y="10558777"/>
                  </a:lnTo>
                  <a:lnTo>
                    <a:pt x="0" y="8"/>
                  </a:lnTo>
                  <a:lnTo>
                    <a:pt x="0" y="8"/>
                  </a:lnTo>
                  <a:lnTo>
                    <a:pt x="635689" y="8"/>
                  </a:lnTo>
                  <a:cubicBezTo>
                    <a:pt x="639284" y="8"/>
                    <a:pt x="642199" y="787905"/>
                    <a:pt x="642199" y="1759833"/>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4480" tIns="56750" rIns="56750" bIns="56751" numCol="1" spcCol="1270" anchor="ctr" anchorCtr="0">
              <a:noAutofit/>
            </a:bodyPr>
            <a:lstStyle/>
            <a:p>
              <a:pPr marL="0" lvl="1" algn="l" defTabSz="1778000">
                <a:lnSpc>
                  <a:spcPct val="90000"/>
                </a:lnSpc>
                <a:spcBef>
                  <a:spcPct val="0"/>
                </a:spcBef>
                <a:spcAft>
                  <a:spcPct val="15000"/>
                </a:spcAft>
              </a:pPr>
              <a:r>
                <a:rPr lang="en-US" sz="4000" b="1" kern="1200" smtClean="0">
                  <a:solidFill>
                    <a:srgbClr val="0070C0"/>
                  </a:solidFill>
                  <a:latin typeface="Times New Roman" panose="02020603050405020304" pitchFamily="18" charset="0"/>
                  <a:cs typeface="Times New Roman" panose="02020603050405020304" pitchFamily="18" charset="0"/>
                </a:rPr>
                <a:t>Sắp xếp kiểu vun đống (Heap sort)</a:t>
              </a:r>
              <a:endParaRPr lang="en-US" sz="4000" b="1" kern="1200">
                <a:solidFill>
                  <a:srgbClr val="0070C0"/>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370115" y="5019786"/>
            <a:ext cx="11121300" cy="984668"/>
            <a:chOff x="370115" y="4889159"/>
            <a:chExt cx="11121300" cy="984668"/>
          </a:xfrm>
        </p:grpSpPr>
        <p:sp>
          <p:nvSpPr>
            <p:cNvPr id="13" name="Freeform 12"/>
            <p:cNvSpPr/>
            <p:nvPr/>
          </p:nvSpPr>
          <p:spPr>
            <a:xfrm>
              <a:off x="370115" y="4889159"/>
              <a:ext cx="683665" cy="984668"/>
            </a:xfrm>
            <a:custGeom>
              <a:avLst/>
              <a:gdLst>
                <a:gd name="connsiteX0" fmla="*/ 0 w 987998"/>
                <a:gd name="connsiteY0" fmla="*/ 0 h 691599"/>
                <a:gd name="connsiteX1" fmla="*/ 642199 w 987998"/>
                <a:gd name="connsiteY1" fmla="*/ 0 h 691599"/>
                <a:gd name="connsiteX2" fmla="*/ 987998 w 987998"/>
                <a:gd name="connsiteY2" fmla="*/ 345800 h 691599"/>
                <a:gd name="connsiteX3" fmla="*/ 642199 w 987998"/>
                <a:gd name="connsiteY3" fmla="*/ 691599 h 691599"/>
                <a:gd name="connsiteX4" fmla="*/ 0 w 987998"/>
                <a:gd name="connsiteY4" fmla="*/ 691599 h 691599"/>
                <a:gd name="connsiteX5" fmla="*/ 345800 w 987998"/>
                <a:gd name="connsiteY5" fmla="*/ 345800 h 691599"/>
                <a:gd name="connsiteX6" fmla="*/ 0 w 987998"/>
                <a:gd name="connsiteY6" fmla="*/ 0 h 69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998" h="691599">
                  <a:moveTo>
                    <a:pt x="987997" y="0"/>
                  </a:moveTo>
                  <a:lnTo>
                    <a:pt x="987997" y="449539"/>
                  </a:lnTo>
                  <a:lnTo>
                    <a:pt x="493998" y="691599"/>
                  </a:lnTo>
                  <a:lnTo>
                    <a:pt x="1" y="449539"/>
                  </a:lnTo>
                  <a:lnTo>
                    <a:pt x="1" y="0"/>
                  </a:lnTo>
                  <a:lnTo>
                    <a:pt x="493998" y="242060"/>
                  </a:lnTo>
                  <a:lnTo>
                    <a:pt x="987997"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1" tIns="376281" rIns="30480" bIns="376279"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5</a:t>
              </a:r>
              <a:endParaRPr lang="en-US" sz="4800" kern="1200">
                <a:solidFill>
                  <a:srgbClr val="C00000"/>
                </a:solidFill>
                <a:latin typeface="Times New Roman" pitchFamily="18" charset="0"/>
                <a:cs typeface="Times New Roman" pitchFamily="18" charset="0"/>
              </a:endParaRPr>
            </a:p>
          </p:txBody>
        </p:sp>
        <p:sp>
          <p:nvSpPr>
            <p:cNvPr id="14" name="Freeform 13"/>
            <p:cNvSpPr/>
            <p:nvPr/>
          </p:nvSpPr>
          <p:spPr>
            <a:xfrm>
              <a:off x="1053779" y="4889160"/>
              <a:ext cx="10437636" cy="640035"/>
            </a:xfrm>
            <a:custGeom>
              <a:avLst/>
              <a:gdLst>
                <a:gd name="connsiteX0" fmla="*/ 107035 w 642199"/>
                <a:gd name="connsiteY0" fmla="*/ 0 h 10558785"/>
                <a:gd name="connsiteX1" fmla="*/ 535164 w 642199"/>
                <a:gd name="connsiteY1" fmla="*/ 0 h 10558785"/>
                <a:gd name="connsiteX2" fmla="*/ 642199 w 642199"/>
                <a:gd name="connsiteY2" fmla="*/ 107035 h 10558785"/>
                <a:gd name="connsiteX3" fmla="*/ 642199 w 642199"/>
                <a:gd name="connsiteY3" fmla="*/ 10558785 h 10558785"/>
                <a:gd name="connsiteX4" fmla="*/ 642199 w 642199"/>
                <a:gd name="connsiteY4" fmla="*/ 10558785 h 10558785"/>
                <a:gd name="connsiteX5" fmla="*/ 0 w 642199"/>
                <a:gd name="connsiteY5" fmla="*/ 10558785 h 10558785"/>
                <a:gd name="connsiteX6" fmla="*/ 0 w 642199"/>
                <a:gd name="connsiteY6" fmla="*/ 10558785 h 10558785"/>
                <a:gd name="connsiteX7" fmla="*/ 0 w 642199"/>
                <a:gd name="connsiteY7" fmla="*/ 107035 h 10558785"/>
                <a:gd name="connsiteX8" fmla="*/ 107035 w 642199"/>
                <a:gd name="connsiteY8" fmla="*/ 0 h 105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199" h="10558785">
                  <a:moveTo>
                    <a:pt x="642199" y="1759833"/>
                  </a:moveTo>
                  <a:lnTo>
                    <a:pt x="642199" y="8798952"/>
                  </a:lnTo>
                  <a:cubicBezTo>
                    <a:pt x="642199" y="9770880"/>
                    <a:pt x="639284" y="10558777"/>
                    <a:pt x="635689" y="10558777"/>
                  </a:cubicBezTo>
                  <a:lnTo>
                    <a:pt x="0" y="10558777"/>
                  </a:lnTo>
                  <a:lnTo>
                    <a:pt x="0" y="10558777"/>
                  </a:lnTo>
                  <a:lnTo>
                    <a:pt x="0" y="8"/>
                  </a:lnTo>
                  <a:lnTo>
                    <a:pt x="0" y="8"/>
                  </a:lnTo>
                  <a:lnTo>
                    <a:pt x="635689" y="8"/>
                  </a:lnTo>
                  <a:cubicBezTo>
                    <a:pt x="639284" y="8"/>
                    <a:pt x="642199" y="787905"/>
                    <a:pt x="642199" y="1759833"/>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4480" tIns="56750" rIns="56750" bIns="56751" numCol="1" spcCol="1270" anchor="ctr" anchorCtr="0">
              <a:noAutofit/>
            </a:bodyPr>
            <a:lstStyle/>
            <a:p>
              <a:pPr marL="0" lvl="1" algn="l" defTabSz="1778000">
                <a:lnSpc>
                  <a:spcPct val="90000"/>
                </a:lnSpc>
                <a:spcBef>
                  <a:spcPct val="0"/>
                </a:spcBef>
                <a:spcAft>
                  <a:spcPct val="15000"/>
                </a:spcAft>
              </a:pPr>
              <a:r>
                <a:rPr lang="en-US" sz="4000" b="1" kern="1200" smtClean="0">
                  <a:solidFill>
                    <a:srgbClr val="0070C0"/>
                  </a:solidFill>
                  <a:latin typeface="Times New Roman" panose="02020603050405020304" pitchFamily="18" charset="0"/>
                  <a:cs typeface="Times New Roman" panose="02020603050405020304" pitchFamily="18" charset="0"/>
                </a:rPr>
                <a:t>Sắp xếp theo kiểu hoà nhập (Merge-sort)</a:t>
              </a:r>
              <a:endParaRPr lang="en-US" sz="4000" b="1" kern="1200">
                <a:solidFill>
                  <a:srgbClr val="0070C0"/>
                </a:solidFill>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370115" y="5814398"/>
            <a:ext cx="11121300" cy="989320"/>
            <a:chOff x="370115" y="5777076"/>
            <a:chExt cx="11121300" cy="989320"/>
          </a:xfrm>
        </p:grpSpPr>
        <p:sp>
          <p:nvSpPr>
            <p:cNvPr id="15" name="Freeform 14"/>
            <p:cNvSpPr/>
            <p:nvPr/>
          </p:nvSpPr>
          <p:spPr>
            <a:xfrm>
              <a:off x="370115" y="5781728"/>
              <a:ext cx="683665" cy="984668"/>
            </a:xfrm>
            <a:custGeom>
              <a:avLst/>
              <a:gdLst>
                <a:gd name="connsiteX0" fmla="*/ 0 w 987998"/>
                <a:gd name="connsiteY0" fmla="*/ 0 h 691599"/>
                <a:gd name="connsiteX1" fmla="*/ 642199 w 987998"/>
                <a:gd name="connsiteY1" fmla="*/ 0 h 691599"/>
                <a:gd name="connsiteX2" fmla="*/ 987998 w 987998"/>
                <a:gd name="connsiteY2" fmla="*/ 345800 h 691599"/>
                <a:gd name="connsiteX3" fmla="*/ 642199 w 987998"/>
                <a:gd name="connsiteY3" fmla="*/ 691599 h 691599"/>
                <a:gd name="connsiteX4" fmla="*/ 0 w 987998"/>
                <a:gd name="connsiteY4" fmla="*/ 691599 h 691599"/>
                <a:gd name="connsiteX5" fmla="*/ 345800 w 987998"/>
                <a:gd name="connsiteY5" fmla="*/ 345800 h 691599"/>
                <a:gd name="connsiteX6" fmla="*/ 0 w 987998"/>
                <a:gd name="connsiteY6" fmla="*/ 0 h 69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998" h="691599">
                  <a:moveTo>
                    <a:pt x="987997" y="0"/>
                  </a:moveTo>
                  <a:lnTo>
                    <a:pt x="987997" y="449539"/>
                  </a:lnTo>
                  <a:lnTo>
                    <a:pt x="493998" y="691599"/>
                  </a:lnTo>
                  <a:lnTo>
                    <a:pt x="1" y="449539"/>
                  </a:lnTo>
                  <a:lnTo>
                    <a:pt x="1" y="0"/>
                  </a:lnTo>
                  <a:lnTo>
                    <a:pt x="493998" y="242060"/>
                  </a:lnTo>
                  <a:lnTo>
                    <a:pt x="987997"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1" tIns="376281" rIns="30480" bIns="376279"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6</a:t>
              </a:r>
              <a:endParaRPr lang="en-US" sz="4800" kern="1200">
                <a:solidFill>
                  <a:srgbClr val="C00000"/>
                </a:solidFill>
                <a:latin typeface="Times New Roman" pitchFamily="18" charset="0"/>
                <a:cs typeface="Times New Roman" pitchFamily="18" charset="0"/>
              </a:endParaRPr>
            </a:p>
          </p:txBody>
        </p:sp>
        <p:sp>
          <p:nvSpPr>
            <p:cNvPr id="16" name="Freeform 15"/>
            <p:cNvSpPr/>
            <p:nvPr/>
          </p:nvSpPr>
          <p:spPr>
            <a:xfrm>
              <a:off x="1053779" y="5777076"/>
              <a:ext cx="10437636" cy="640035"/>
            </a:xfrm>
            <a:custGeom>
              <a:avLst/>
              <a:gdLst>
                <a:gd name="connsiteX0" fmla="*/ 107035 w 642199"/>
                <a:gd name="connsiteY0" fmla="*/ 0 h 10558785"/>
                <a:gd name="connsiteX1" fmla="*/ 535164 w 642199"/>
                <a:gd name="connsiteY1" fmla="*/ 0 h 10558785"/>
                <a:gd name="connsiteX2" fmla="*/ 642199 w 642199"/>
                <a:gd name="connsiteY2" fmla="*/ 107035 h 10558785"/>
                <a:gd name="connsiteX3" fmla="*/ 642199 w 642199"/>
                <a:gd name="connsiteY3" fmla="*/ 10558785 h 10558785"/>
                <a:gd name="connsiteX4" fmla="*/ 642199 w 642199"/>
                <a:gd name="connsiteY4" fmla="*/ 10558785 h 10558785"/>
                <a:gd name="connsiteX5" fmla="*/ 0 w 642199"/>
                <a:gd name="connsiteY5" fmla="*/ 10558785 h 10558785"/>
                <a:gd name="connsiteX6" fmla="*/ 0 w 642199"/>
                <a:gd name="connsiteY6" fmla="*/ 10558785 h 10558785"/>
                <a:gd name="connsiteX7" fmla="*/ 0 w 642199"/>
                <a:gd name="connsiteY7" fmla="*/ 107035 h 10558785"/>
                <a:gd name="connsiteX8" fmla="*/ 107035 w 642199"/>
                <a:gd name="connsiteY8" fmla="*/ 0 h 105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199" h="10558785">
                  <a:moveTo>
                    <a:pt x="642199" y="1759833"/>
                  </a:moveTo>
                  <a:lnTo>
                    <a:pt x="642199" y="8798952"/>
                  </a:lnTo>
                  <a:cubicBezTo>
                    <a:pt x="642199" y="9770880"/>
                    <a:pt x="639284" y="10558777"/>
                    <a:pt x="635689" y="10558777"/>
                  </a:cubicBezTo>
                  <a:lnTo>
                    <a:pt x="0" y="10558777"/>
                  </a:lnTo>
                  <a:lnTo>
                    <a:pt x="0" y="10558777"/>
                  </a:lnTo>
                  <a:lnTo>
                    <a:pt x="0" y="8"/>
                  </a:lnTo>
                  <a:lnTo>
                    <a:pt x="0" y="8"/>
                  </a:lnTo>
                  <a:lnTo>
                    <a:pt x="635689" y="8"/>
                  </a:lnTo>
                  <a:cubicBezTo>
                    <a:pt x="639284" y="8"/>
                    <a:pt x="642199" y="787905"/>
                    <a:pt x="642199" y="1759833"/>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84480" tIns="56750" rIns="56750" bIns="56751" numCol="1" spcCol="1270" anchor="ctr" anchorCtr="0">
              <a:noAutofit/>
            </a:bodyPr>
            <a:lstStyle/>
            <a:p>
              <a:pPr marL="0" lvl="1" algn="l" defTabSz="1778000">
                <a:lnSpc>
                  <a:spcPct val="90000"/>
                </a:lnSpc>
                <a:spcBef>
                  <a:spcPct val="0"/>
                </a:spcBef>
                <a:spcAft>
                  <a:spcPct val="15000"/>
                </a:spcAft>
              </a:pPr>
              <a:r>
                <a:rPr lang="en-US" sz="4000" b="1" kern="1200" smtClean="0">
                  <a:solidFill>
                    <a:srgbClr val="0070C0"/>
                  </a:solidFill>
                  <a:latin typeface="Times New Roman" panose="02020603050405020304" pitchFamily="18" charset="0"/>
                  <a:cs typeface="Times New Roman" panose="02020603050405020304" pitchFamily="18" charset="0"/>
                </a:rPr>
                <a:t>Những nhận xét cuối cùng</a:t>
              </a:r>
              <a:endParaRPr lang="en-US" sz="4000" b="1" kern="1200">
                <a:solidFill>
                  <a:srgbClr val="0070C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50435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rgbClr val="0070C0"/>
                </a:solidFill>
                <a:latin typeface="Times New Roman" panose="02020603050405020304" pitchFamily="18" charset="0"/>
                <a:ea typeface="+mn-ea"/>
                <a:cs typeface="Times New Roman" pitchFamily="18" charset="0"/>
              </a:rPr>
              <a:t>2</a:t>
            </a:r>
            <a:r>
              <a:rPr lang="en-US" sz="3200" b="1" smtClean="0">
                <a:solidFill>
                  <a:srgbClr val="0070C0"/>
                </a:solidFill>
                <a:latin typeface="Times New Roman" panose="02020603050405020304" pitchFamily="18" charset="0"/>
                <a:ea typeface="+mn-ea"/>
                <a:cs typeface="Times New Roman" pitchFamily="18" charset="0"/>
              </a:rPr>
              <a:t>. </a:t>
            </a:r>
            <a:r>
              <a:rPr lang="en-US" sz="3200" b="1">
                <a:solidFill>
                  <a:srgbClr val="0070C0"/>
                </a:solidFill>
                <a:latin typeface="Times New Roman" panose="02020603050405020304" pitchFamily="18" charset="0"/>
                <a:ea typeface="+mn-ea"/>
                <a:cs typeface="Times New Roman" pitchFamily="18" charset="0"/>
              </a:rPr>
              <a:t>Sắp xếp kiểu thêm dần (Insertion sort)</a:t>
            </a:r>
          </a:p>
        </p:txBody>
      </p:sp>
      <p:sp>
        <p:nvSpPr>
          <p:cNvPr id="11" name="Rectangle 10"/>
          <p:cNvSpPr/>
          <p:nvPr/>
        </p:nvSpPr>
        <p:spPr>
          <a:xfrm>
            <a:off x="220098" y="1255186"/>
            <a:ext cx="11942873" cy="7571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smtClean="0">
                <a:solidFill>
                  <a:srgbClr val="0070C0"/>
                </a:solidFill>
                <a:latin typeface="Times New Roman" panose="02020603050405020304" pitchFamily="18" charset="0"/>
                <a:cs typeface="Times New Roman" panose="02020603050405020304" pitchFamily="18" charset="0"/>
              </a:rPr>
              <a:t>Ví dụ minh họa ý tưởng giải thuật:</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99" y="1973194"/>
            <a:ext cx="3774617" cy="118356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13" y="3144447"/>
            <a:ext cx="3760103" cy="1242654"/>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85" y="5486403"/>
            <a:ext cx="3754732" cy="1240971"/>
          </a:xfrm>
          <a:prstGeom prst="rect">
            <a:avLst/>
          </a:prstGeom>
        </p:spPr>
      </p:pic>
      <p:pic>
        <p:nvPicPr>
          <p:cNvPr id="17" name="Picture 1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1714" y="3138069"/>
            <a:ext cx="3760103" cy="1232124"/>
          </a:xfrm>
          <a:prstGeom prst="rect">
            <a:avLst/>
          </a:prstGeom>
        </p:spPr>
      </p:pic>
      <p:pic>
        <p:nvPicPr>
          <p:cNvPr id="18" name="Picture 1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1714" y="4302479"/>
            <a:ext cx="3760103" cy="1242746"/>
          </a:xfrm>
          <a:prstGeom prst="rect">
            <a:avLst/>
          </a:prstGeom>
        </p:spPr>
      </p:pic>
      <p:pic>
        <p:nvPicPr>
          <p:cNvPr id="20" name="Picture 1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1714" y="5515423"/>
            <a:ext cx="3760103" cy="1235765"/>
          </a:xfrm>
          <a:prstGeom prst="rect">
            <a:avLst/>
          </a:prstGeom>
        </p:spPr>
      </p:pic>
      <p:pic>
        <p:nvPicPr>
          <p:cNvPr id="21" name="Picture 2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5049" y="1919347"/>
            <a:ext cx="4267923" cy="1267700"/>
          </a:xfrm>
          <a:prstGeom prst="rect">
            <a:avLst/>
          </a:prstGeom>
        </p:spPr>
      </p:pic>
      <p:pic>
        <p:nvPicPr>
          <p:cNvPr id="23" name="Picture 22"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08815" y="3119020"/>
            <a:ext cx="4254158" cy="1212487"/>
          </a:xfrm>
          <a:prstGeom prst="rect">
            <a:avLst/>
          </a:prstGeom>
        </p:spPr>
      </p:pic>
      <p:pic>
        <p:nvPicPr>
          <p:cNvPr id="25" name="Picture 24"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8814" y="4241210"/>
            <a:ext cx="4254158" cy="1173561"/>
          </a:xfrm>
          <a:prstGeom prst="rect">
            <a:avLst/>
          </a:prstGeom>
        </p:spPr>
      </p:pic>
      <p:pic>
        <p:nvPicPr>
          <p:cNvPr id="26" name="Picture 25" descr="Screen Clipping"/>
          <p:cNvPicPr>
            <a:picLocks noChangeAspect="1"/>
          </p:cNvPicPr>
          <p:nvPr/>
        </p:nvPicPr>
        <p:blipFill rotWithShape="1">
          <a:blip r:embed="rId11">
            <a:extLst>
              <a:ext uri="{28A0092B-C50C-407E-A947-70E740481C1C}">
                <a14:useLocalDpi xmlns:a14="http://schemas.microsoft.com/office/drawing/2010/main" val="0"/>
              </a:ext>
            </a:extLst>
          </a:blip>
          <a:srcRect l="1992"/>
          <a:stretch/>
        </p:blipFill>
        <p:spPr>
          <a:xfrm>
            <a:off x="233464" y="4308331"/>
            <a:ext cx="3780707" cy="1196047"/>
          </a:xfrm>
          <a:prstGeom prst="rect">
            <a:avLst/>
          </a:prstGeom>
        </p:spPr>
      </p:pic>
      <p:pic>
        <p:nvPicPr>
          <p:cNvPr id="27" name="Picture 26" descr="Screen Clippi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71714" y="1953370"/>
            <a:ext cx="3754120" cy="1268999"/>
          </a:xfrm>
          <a:prstGeom prst="rect">
            <a:avLst/>
          </a:prstGeom>
        </p:spPr>
      </p:pic>
      <p:cxnSp>
        <p:nvCxnSpPr>
          <p:cNvPr id="29" name="Straight Arrow Connector 28"/>
          <p:cNvCxnSpPr/>
          <p:nvPr/>
        </p:nvCxnSpPr>
        <p:spPr>
          <a:xfrm>
            <a:off x="1155369" y="3051722"/>
            <a:ext cx="448954" cy="621853"/>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667215" y="3010777"/>
            <a:ext cx="448954" cy="621853"/>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32478" y="4233433"/>
            <a:ext cx="490252" cy="526317"/>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630486" y="4233433"/>
            <a:ext cx="490252" cy="526317"/>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076837" y="3019520"/>
            <a:ext cx="448954" cy="621853"/>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473916" y="3019520"/>
            <a:ext cx="448954" cy="621853"/>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856242" y="3022160"/>
            <a:ext cx="448954" cy="621853"/>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195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ppt_x"/>
                                          </p:val>
                                        </p:tav>
                                        <p:tav tm="100000">
                                          <p:val>
                                            <p:strVal val="#ppt_x"/>
                                          </p:val>
                                        </p:tav>
                                      </p:tavLst>
                                    </p:anim>
                                    <p:anim calcmode="lin" valueType="num">
                                      <p:cBhvr additive="base">
                                        <p:cTn id="9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8"/>
                                        </p:tgtEl>
                                        <p:attrNameLst>
                                          <p:attrName>style.visibility</p:attrName>
                                        </p:attrNameLst>
                                      </p:cBhvr>
                                      <p:to>
                                        <p:strVal val="visible"/>
                                      </p:to>
                                    </p:set>
                                    <p:anim calcmode="lin" valueType="num">
                                      <p:cBhvr additive="base">
                                        <p:cTn id="103" dur="500" fill="hold"/>
                                        <p:tgtEl>
                                          <p:spTgt spid="38"/>
                                        </p:tgtEl>
                                        <p:attrNameLst>
                                          <p:attrName>ppt_x</p:attrName>
                                        </p:attrNameLst>
                                      </p:cBhvr>
                                      <p:tavLst>
                                        <p:tav tm="0">
                                          <p:val>
                                            <p:strVal val="#ppt_x"/>
                                          </p:val>
                                        </p:tav>
                                        <p:tav tm="100000">
                                          <p:val>
                                            <p:strVal val="#ppt_x"/>
                                          </p:val>
                                        </p:tav>
                                      </p:tavLst>
                                    </p:anim>
                                    <p:anim calcmode="lin" valueType="num">
                                      <p:cBhvr additive="base">
                                        <p:cTn id="10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 calcmode="lin" valueType="num">
                                      <p:cBhvr additive="base">
                                        <p:cTn id="109" dur="500" fill="hold"/>
                                        <p:tgtEl>
                                          <p:spTgt spid="39"/>
                                        </p:tgtEl>
                                        <p:attrNameLst>
                                          <p:attrName>ppt_x</p:attrName>
                                        </p:attrNameLst>
                                      </p:cBhvr>
                                      <p:tavLst>
                                        <p:tav tm="0">
                                          <p:val>
                                            <p:strVal val="#ppt_x"/>
                                          </p:val>
                                        </p:tav>
                                        <p:tav tm="100000">
                                          <p:val>
                                            <p:strVal val="#ppt_x"/>
                                          </p:val>
                                        </p:tav>
                                      </p:tavLst>
                                    </p:anim>
                                    <p:anim calcmode="lin" valueType="num">
                                      <p:cBhvr additive="base">
                                        <p:cTn id="11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40"/>
                                        </p:tgtEl>
                                        <p:attrNameLst>
                                          <p:attrName>style.visibility</p:attrName>
                                        </p:attrNameLst>
                                      </p:cBhvr>
                                      <p:to>
                                        <p:strVal val="visible"/>
                                      </p:to>
                                    </p:set>
                                    <p:anim calcmode="lin" valueType="num">
                                      <p:cBhvr additive="base">
                                        <p:cTn id="115" dur="500" fill="hold"/>
                                        <p:tgtEl>
                                          <p:spTgt spid="40"/>
                                        </p:tgtEl>
                                        <p:attrNameLst>
                                          <p:attrName>ppt_x</p:attrName>
                                        </p:attrNameLst>
                                      </p:cBhvr>
                                      <p:tavLst>
                                        <p:tav tm="0">
                                          <p:val>
                                            <p:strVal val="#ppt_x"/>
                                          </p:val>
                                        </p:tav>
                                        <p:tav tm="100000">
                                          <p:val>
                                            <p:strVal val="#ppt_x"/>
                                          </p:val>
                                        </p:tav>
                                      </p:tavLst>
                                    </p:anim>
                                    <p:anim calcmode="lin" valueType="num">
                                      <p:cBhvr additive="base">
                                        <p:cTn id="1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additive="base">
                                        <p:cTn id="121" dur="500" fill="hold"/>
                                        <p:tgtEl>
                                          <p:spTgt spid="25"/>
                                        </p:tgtEl>
                                        <p:attrNameLst>
                                          <p:attrName>ppt_x</p:attrName>
                                        </p:attrNameLst>
                                      </p:cBhvr>
                                      <p:tavLst>
                                        <p:tav tm="0">
                                          <p:val>
                                            <p:strVal val="#ppt_x"/>
                                          </p:val>
                                        </p:tav>
                                        <p:tav tm="100000">
                                          <p:val>
                                            <p:strVal val="#ppt_x"/>
                                          </p:val>
                                        </p:tav>
                                      </p:tavLst>
                                    </p:anim>
                                    <p:anim calcmode="lin" valueType="num">
                                      <p:cBhvr additive="base">
                                        <p:cTn id="1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rgbClr val="0070C0"/>
                </a:solidFill>
                <a:latin typeface="Times New Roman" panose="02020603050405020304" pitchFamily="18" charset="0"/>
                <a:ea typeface="+mn-ea"/>
                <a:cs typeface="Times New Roman" pitchFamily="18" charset="0"/>
              </a:rPr>
              <a:t>2</a:t>
            </a:r>
            <a:r>
              <a:rPr lang="en-US" sz="3200" b="1" smtClean="0">
                <a:solidFill>
                  <a:srgbClr val="0070C0"/>
                </a:solidFill>
                <a:latin typeface="Times New Roman" panose="02020603050405020304" pitchFamily="18" charset="0"/>
                <a:ea typeface="+mn-ea"/>
                <a:cs typeface="Times New Roman" pitchFamily="18" charset="0"/>
              </a:rPr>
              <a:t>. </a:t>
            </a:r>
            <a:r>
              <a:rPr lang="en-US" sz="3200" b="1">
                <a:solidFill>
                  <a:srgbClr val="0070C0"/>
                </a:solidFill>
                <a:latin typeface="Times New Roman" panose="02020603050405020304" pitchFamily="18" charset="0"/>
                <a:ea typeface="+mn-ea"/>
                <a:cs typeface="Times New Roman" pitchFamily="18" charset="0"/>
              </a:rPr>
              <a:t>Sắp xếp kiểu thêm dần (Insertion sort)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7" y="24681"/>
            <a:ext cx="5503221" cy="6835051"/>
          </a:xfrm>
          <a:prstGeom prst="rect">
            <a:avLst/>
          </a:prstGeom>
        </p:spPr>
      </p:pic>
      <p:sp>
        <p:nvSpPr>
          <p:cNvPr id="28" name="Rectangle 27"/>
          <p:cNvSpPr/>
          <p:nvPr/>
        </p:nvSpPr>
        <p:spPr>
          <a:xfrm>
            <a:off x="5713946" y="22949"/>
            <a:ext cx="6450758" cy="5899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smtClean="0">
                <a:solidFill>
                  <a:srgbClr val="0070C0"/>
                </a:solidFill>
                <a:latin typeface="Times New Roman" panose="02020603050405020304" pitchFamily="18" charset="0"/>
                <a:cs typeface="Times New Roman" panose="02020603050405020304" pitchFamily="18" charset="0"/>
              </a:rPr>
              <a:t>Đánh giá độ phức tạp tính toán:</a:t>
            </a:r>
            <a:endParaRPr lang="en-US" sz="2800" b="1">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487333" y="542940"/>
            <a:ext cx="7677371" cy="6644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Ta thấy phép toán tích cực ở đây là phép </a:t>
            </a:r>
            <a:r>
              <a:rPr lang="en-US" sz="2800" smtClean="0">
                <a:solidFill>
                  <a:srgbClr val="0070C0"/>
                </a:solidFill>
                <a:latin typeface="Times New Roman" panose="02020603050405020304" pitchFamily="18" charset="0"/>
                <a:cs typeface="Times New Roman" panose="02020603050405020304" pitchFamily="18" charset="0"/>
              </a:rPr>
              <a:t>so sánh:</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5713945" y="1121686"/>
            <a:ext cx="6450758" cy="569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lgn="just"/>
            <a:r>
              <a:rPr lang="en-US" sz="2800" smtClean="0">
                <a:solidFill>
                  <a:srgbClr val="0070C0"/>
                </a:solidFill>
                <a:latin typeface="Times New Roman" panose="02020603050405020304" pitchFamily="18" charset="0"/>
                <a:cs typeface="Times New Roman" panose="02020603050405020304" pitchFamily="18" charset="0"/>
              </a:rPr>
              <a:t>(</a:t>
            </a:r>
            <a:r>
              <a:rPr lang="en-US" sz="2800">
                <a:solidFill>
                  <a:srgbClr val="0070C0"/>
                </a:solidFill>
                <a:latin typeface="Times New Roman" panose="02020603050405020304" pitchFamily="18" charset="0"/>
                <a:cs typeface="Times New Roman" panose="02020603050405020304" pitchFamily="18" charset="0"/>
              </a:rPr>
              <a:t>K[j] &gt; x) &amp;&amp; (j&gt;=0)</a:t>
            </a:r>
          </a:p>
        </p:txBody>
      </p:sp>
      <p:sp>
        <p:nvSpPr>
          <p:cNvPr id="9" name="Rectangle 8"/>
          <p:cNvSpPr/>
          <p:nvPr/>
        </p:nvSpPr>
        <p:spPr>
          <a:xfrm>
            <a:off x="4487334" y="1658423"/>
            <a:ext cx="7677370" cy="9662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nl-BE" sz="2800">
                <a:solidFill>
                  <a:srgbClr val="0070C0"/>
                </a:solidFill>
                <a:latin typeface="Times New Roman" panose="02020603050405020304" pitchFamily="18" charset="0"/>
                <a:cs typeface="Times New Roman" panose="02020603050405020304" pitchFamily="18" charset="0"/>
              </a:rPr>
              <a:t>Rõ ràng số lượng phép so sánh phụ thuộc vào dãy khoá ban </a:t>
            </a:r>
            <a:r>
              <a:rPr lang="nl-BE" sz="2800" smtClean="0">
                <a:solidFill>
                  <a:srgbClr val="0070C0"/>
                </a:solidFill>
                <a:latin typeface="Times New Roman" panose="02020603050405020304" pitchFamily="18" charset="0"/>
                <a:cs typeface="Times New Roman" panose="02020603050405020304" pitchFamily="18" charset="0"/>
              </a:rPr>
              <a:t>đầu:</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114197" y="2639545"/>
            <a:ext cx="6039725" cy="17800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nl-BE" sz="2800" smtClean="0">
                <a:solidFill>
                  <a:srgbClr val="0070C0"/>
                </a:solidFill>
                <a:latin typeface="Times New Roman" panose="02020603050405020304" pitchFamily="18" charset="0"/>
                <a:cs typeface="Times New Roman" panose="02020603050405020304" pitchFamily="18" charset="0"/>
              </a:rPr>
              <a:t>- Trường </a:t>
            </a:r>
            <a:r>
              <a:rPr lang="nl-BE" sz="2800">
                <a:solidFill>
                  <a:srgbClr val="0070C0"/>
                </a:solidFill>
                <a:latin typeface="Times New Roman" panose="02020603050405020304" pitchFamily="18" charset="0"/>
                <a:cs typeface="Times New Roman" panose="02020603050405020304" pitchFamily="18" charset="0"/>
              </a:rPr>
              <a:t>hợp thuận lợi nhất ứng với dãy khoá đã được sắp xếp rồi. Như vậy ở mỗi lượt chỉ cần 1 phép so </a:t>
            </a:r>
            <a:r>
              <a:rPr lang="nl-BE" sz="2800" smtClean="0">
                <a:solidFill>
                  <a:srgbClr val="0070C0"/>
                </a:solidFill>
                <a:latin typeface="Times New Roman" panose="02020603050405020304" pitchFamily="18" charset="0"/>
                <a:cs typeface="Times New Roman" panose="02020603050405020304" pitchFamily="18" charset="0"/>
              </a:rPr>
              <a:t>sánh, nên cần n-1 phép so sánh. </a:t>
            </a:r>
            <a:r>
              <a:rPr lang="nl-BE" sz="2800">
                <a:solidFill>
                  <a:srgbClr val="0070C0"/>
                </a:solidFill>
                <a:latin typeface="Times New Roman" panose="02020603050405020304" pitchFamily="18" charset="0"/>
                <a:cs typeface="Times New Roman" panose="02020603050405020304" pitchFamily="18" charset="0"/>
              </a:rPr>
              <a:t>Do đó</a:t>
            </a:r>
            <a:r>
              <a:rPr lang="nl-BE" sz="2800" smtClean="0">
                <a:solidFill>
                  <a:srgbClr val="0070C0"/>
                </a:solidFill>
                <a:latin typeface="Times New Roman" panose="02020603050405020304" pitchFamily="18" charset="0"/>
                <a:cs typeface="Times New Roman" panose="02020603050405020304" pitchFamily="18" charset="0"/>
              </a:rPr>
              <a:t>: </a:t>
            </a:r>
            <a:r>
              <a:rPr lang="nl-BE" sz="2800">
                <a:solidFill>
                  <a:srgbClr val="0070C0"/>
                </a:solidFill>
                <a:latin typeface="Times New Roman" panose="02020603050405020304" pitchFamily="18" charset="0"/>
                <a:cs typeface="Times New Roman" panose="02020603050405020304" pitchFamily="18" charset="0"/>
              </a:rPr>
              <a:t>T</a:t>
            </a:r>
            <a:r>
              <a:rPr lang="nl-BE" sz="2800" baseline="-25000">
                <a:solidFill>
                  <a:srgbClr val="0070C0"/>
                </a:solidFill>
                <a:latin typeface="Times New Roman" panose="02020603050405020304" pitchFamily="18" charset="0"/>
                <a:cs typeface="Times New Roman" panose="02020603050405020304" pitchFamily="18" charset="0"/>
              </a:rPr>
              <a:t>tốt</a:t>
            </a:r>
            <a:r>
              <a:rPr lang="nl-BE" sz="2800">
                <a:solidFill>
                  <a:srgbClr val="0070C0"/>
                </a:solidFill>
                <a:latin typeface="Times New Roman" panose="02020603050405020304" pitchFamily="18" charset="0"/>
                <a:cs typeface="Times New Roman" panose="02020603050405020304" pitchFamily="18" charset="0"/>
              </a:rPr>
              <a:t> (n) = O(n)</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807725" y="4433832"/>
            <a:ext cx="8346197" cy="1458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nl-BE" sz="2800" smtClean="0">
                <a:solidFill>
                  <a:srgbClr val="0070C0"/>
                </a:solidFill>
                <a:latin typeface="Times New Roman" panose="02020603050405020304" pitchFamily="18" charset="0"/>
                <a:cs typeface="Times New Roman" panose="02020603050405020304" pitchFamily="18" charset="0"/>
              </a:rPr>
              <a:t>- </a:t>
            </a:r>
            <a:r>
              <a:rPr lang="nl-BE" sz="2800">
                <a:solidFill>
                  <a:srgbClr val="0070C0"/>
                </a:solidFill>
                <a:latin typeface="Times New Roman" panose="02020603050405020304" pitchFamily="18" charset="0"/>
                <a:cs typeface="Times New Roman" panose="02020603050405020304" pitchFamily="18" charset="0"/>
              </a:rPr>
              <a:t>Nhưng nếu dãy khoá ban đầu có thứ tự ngược với thứ tự sắp xếp thì ở lượt thứ i phải cần </a:t>
            </a:r>
            <a:r>
              <a:rPr lang="nl-BE" sz="2800" smtClean="0">
                <a:solidFill>
                  <a:srgbClr val="0070C0"/>
                </a:solidFill>
                <a:latin typeface="Times New Roman" panose="02020603050405020304" pitchFamily="18" charset="0"/>
                <a:cs typeface="Times New Roman" panose="02020603050405020304" pitchFamily="18" charset="0"/>
              </a:rPr>
              <a:t>có i </a:t>
            </a:r>
            <a:r>
              <a:rPr lang="nl-BE" sz="2800">
                <a:solidFill>
                  <a:srgbClr val="0070C0"/>
                </a:solidFill>
                <a:latin typeface="Times New Roman" panose="02020603050405020304" pitchFamily="18" charset="0"/>
                <a:cs typeface="Times New Roman" panose="02020603050405020304" pitchFamily="18" charset="0"/>
              </a:rPr>
              <a:t>phép so sánh. </a:t>
            </a:r>
            <a:r>
              <a:rPr lang="en-US" sz="2800">
                <a:solidFill>
                  <a:srgbClr val="0070C0"/>
                </a:solidFill>
                <a:latin typeface="Times New Roman" panose="02020603050405020304" pitchFamily="18" charset="0"/>
                <a:cs typeface="Times New Roman" panose="02020603050405020304" pitchFamily="18" charset="0"/>
              </a:rPr>
              <a:t>Vì </a:t>
            </a:r>
            <a:r>
              <a:rPr lang="en-US" sz="2800" smtClean="0">
                <a:solidFill>
                  <a:srgbClr val="0070C0"/>
                </a:solidFill>
                <a:latin typeface="Times New Roman" panose="02020603050405020304" pitchFamily="18" charset="0"/>
                <a:cs typeface="Times New Roman" panose="02020603050405020304" pitchFamily="18" charset="0"/>
              </a:rPr>
              <a:t>vậy, số lần thực hiện phép toán tích cực là:</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8398937" y="5896075"/>
            <a:ext cx="3754986" cy="569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6538" algn="just"/>
            <a:r>
              <a:rPr lang="en-US" sz="2800" smtClean="0">
                <a:solidFill>
                  <a:srgbClr val="0070C0"/>
                </a:solidFill>
                <a:latin typeface="Times New Roman" panose="02020603050405020304" pitchFamily="18" charset="0"/>
                <a:cs typeface="Times New Roman" panose="02020603050405020304" pitchFamily="18" charset="0"/>
              </a:rPr>
              <a:t>Do đó: </a:t>
            </a:r>
            <a:r>
              <a:rPr lang="nl-BE" sz="2800">
                <a:solidFill>
                  <a:srgbClr val="0070C0"/>
                </a:solidFill>
                <a:latin typeface="Times New Roman" panose="02020603050405020304" pitchFamily="18" charset="0"/>
                <a:cs typeface="Times New Roman" panose="02020603050405020304" pitchFamily="18" charset="0"/>
              </a:rPr>
              <a:t>T</a:t>
            </a:r>
            <a:r>
              <a:rPr lang="nl-BE" sz="2800" baseline="-25000">
                <a:solidFill>
                  <a:srgbClr val="0070C0"/>
                </a:solidFill>
                <a:latin typeface="Times New Roman" panose="02020603050405020304" pitchFamily="18" charset="0"/>
                <a:cs typeface="Times New Roman" panose="02020603050405020304" pitchFamily="18" charset="0"/>
              </a:rPr>
              <a:t>xấu</a:t>
            </a:r>
            <a:r>
              <a:rPr lang="nl-BE" sz="2800">
                <a:solidFill>
                  <a:srgbClr val="0070C0"/>
                </a:solidFill>
                <a:latin typeface="Times New Roman" panose="02020603050405020304" pitchFamily="18" charset="0"/>
                <a:cs typeface="Times New Roman" panose="02020603050405020304" pitchFamily="18" charset="0"/>
              </a:rPr>
              <a:t> (n) = O(n</a:t>
            </a:r>
            <a:r>
              <a:rPr lang="nl-BE" sz="2800" baseline="30000">
                <a:solidFill>
                  <a:srgbClr val="0070C0"/>
                </a:solidFill>
                <a:latin typeface="Times New Roman" panose="02020603050405020304" pitchFamily="18" charset="0"/>
                <a:cs typeface="Times New Roman" panose="02020603050405020304" pitchFamily="18" charset="0"/>
              </a:rPr>
              <a:t>2</a:t>
            </a:r>
            <a:r>
              <a:rPr lang="nl-BE" sz="2800">
                <a:solidFill>
                  <a:srgbClr val="0070C0"/>
                </a:solidFill>
                <a:latin typeface="Times New Roman" panose="02020603050405020304" pitchFamily="18" charset="0"/>
                <a:cs typeface="Times New Roman" panose="02020603050405020304" pitchFamily="18" charset="0"/>
              </a:rPr>
              <a:t>)</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1906" y="5890099"/>
            <a:ext cx="4544454" cy="908891"/>
          </a:xfrm>
          <a:prstGeom prst="rect">
            <a:avLst/>
          </a:prstGeom>
          <a:ln>
            <a:solidFill>
              <a:schemeClr val="accent1"/>
            </a:solidFill>
          </a:ln>
        </p:spPr>
      </p:pic>
      <p:grpSp>
        <p:nvGrpSpPr>
          <p:cNvPr id="27" name="Group 26"/>
          <p:cNvGrpSpPr/>
          <p:nvPr/>
        </p:nvGrpSpPr>
        <p:grpSpPr>
          <a:xfrm>
            <a:off x="3589361" y="0"/>
            <a:ext cx="2265529" cy="6798990"/>
            <a:chOff x="3589361" y="0"/>
            <a:chExt cx="2265529" cy="6798990"/>
          </a:xfrm>
        </p:grpSpPr>
        <p:cxnSp>
          <p:nvCxnSpPr>
            <p:cNvPr id="6" name="Straight Connector 5"/>
            <p:cNvCxnSpPr/>
            <p:nvPr/>
          </p:nvCxnSpPr>
          <p:spPr>
            <a:xfrm>
              <a:off x="4135274" y="0"/>
              <a:ext cx="0" cy="2825087"/>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35274" y="2825087"/>
              <a:ext cx="1719616"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4890" y="2825087"/>
              <a:ext cx="0" cy="167640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89361" y="4501489"/>
              <a:ext cx="226552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9361" y="4501489"/>
              <a:ext cx="0" cy="229750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a:off x="2661313" y="3411941"/>
            <a:ext cx="26749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271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ppt_x"/>
                                          </p:val>
                                        </p:tav>
                                        <p:tav tm="100000">
                                          <p:val>
                                            <p:strVal val="#ppt_x"/>
                                          </p:val>
                                        </p:tav>
                                      </p:tavLst>
                                    </p:anim>
                                    <p:anim calcmode="lin" valueType="num">
                                      <p:cBhvr additive="base">
                                        <p:cTn id="7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0" grpId="1"/>
      <p:bldP spid="28" grpId="0" animBg="1"/>
      <p:bldP spid="7" grpId="0" animBg="1"/>
      <p:bldP spid="8" grpId="0" animBg="1"/>
      <p:bldP spid="9"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ea typeface="+mn-ea"/>
                <a:cs typeface="Times New Roman" pitchFamily="18" charset="0"/>
              </a:rPr>
              <a:t>3. </a:t>
            </a:r>
            <a:r>
              <a:rPr lang="fr-FR" sz="3200" b="1">
                <a:solidFill>
                  <a:srgbClr val="0070C0"/>
                </a:solidFill>
                <a:latin typeface="Times New Roman" panose="02020603050405020304" pitchFamily="18" charset="0"/>
                <a:ea typeface="+mn-ea"/>
                <a:cs typeface="Times New Roman" pitchFamily="18" charset="0"/>
              </a:rPr>
              <a:t>Sắp xếp kiểu đổi chỗ (Exchange sort</a:t>
            </a:r>
            <a:r>
              <a:rPr lang="fr-FR" sz="3200" b="1" smtClean="0">
                <a:solidFill>
                  <a:srgbClr val="0070C0"/>
                </a:solidFill>
                <a:latin typeface="Times New Roman" panose="02020603050405020304" pitchFamily="18" charset="0"/>
                <a:ea typeface="+mn-ea"/>
                <a:cs typeface="Times New Roman" pitchFamily="18" charset="0"/>
              </a:rPr>
              <a:t>)</a:t>
            </a:r>
            <a:endParaRPr lang="en-US" sz="3200" b="1">
              <a:solidFill>
                <a:srgbClr val="0070C0"/>
              </a:solidFill>
              <a:latin typeface="Times New Roman" panose="02020603050405020304" pitchFamily="18" charset="0"/>
              <a:ea typeface="+mn-ea"/>
              <a:cs typeface="Times New Roman" pitchFamily="18" charset="0"/>
            </a:endParaRPr>
          </a:p>
        </p:txBody>
      </p:sp>
      <p:sp>
        <p:nvSpPr>
          <p:cNvPr id="7" name="Rectangle 6"/>
          <p:cNvSpPr/>
          <p:nvPr/>
        </p:nvSpPr>
        <p:spPr>
          <a:xfrm>
            <a:off x="2935705" y="1263677"/>
            <a:ext cx="8919412" cy="172015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200">
                <a:solidFill>
                  <a:srgbClr val="0070C0"/>
                </a:solidFill>
                <a:latin typeface="Times New Roman" panose="02020603050405020304" pitchFamily="18" charset="0"/>
                <a:cs typeface="Times New Roman" panose="02020603050405020304" pitchFamily="18" charset="0"/>
              </a:rPr>
              <a:t>Trong </a:t>
            </a:r>
            <a:r>
              <a:rPr lang="fr-FR" sz="3200" smtClean="0">
                <a:solidFill>
                  <a:srgbClr val="0070C0"/>
                </a:solidFill>
                <a:latin typeface="Times New Roman" panose="02020603050405020304" pitchFamily="18" charset="0"/>
                <a:cs typeface="Times New Roman" panose="02020603050405020304" pitchFamily="18" charset="0"/>
              </a:rPr>
              <a:t>hai </a:t>
            </a:r>
            <a:r>
              <a:rPr lang="fr-FR" sz="3200">
                <a:solidFill>
                  <a:srgbClr val="0070C0"/>
                </a:solidFill>
                <a:latin typeface="Times New Roman" panose="02020603050405020304" pitchFamily="18" charset="0"/>
                <a:cs typeface="Times New Roman" panose="02020603050405020304" pitchFamily="18" charset="0"/>
              </a:rPr>
              <a:t>phương pháp sắp xếp nêu trên, tuy kỹ thuật đổi chỗ đã được sử dụng nhưng nó chưa trở thành một đặc điểm nổi bật</a:t>
            </a:r>
            <a:r>
              <a:rPr lang="fr-FR" sz="3200" smtClean="0">
                <a:solidFill>
                  <a:srgbClr val="0070C0"/>
                </a:solidFill>
                <a:latin typeface="Times New Roman" panose="02020603050405020304" pitchFamily="18" charset="0"/>
                <a:cs typeface="Times New Roman" panose="02020603050405020304" pitchFamily="18" charset="0"/>
              </a:rPr>
              <a:t>.</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935705" y="2983837"/>
            <a:ext cx="8919412" cy="22619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3200">
                <a:solidFill>
                  <a:srgbClr val="0070C0"/>
                </a:solidFill>
                <a:latin typeface="Times New Roman" panose="02020603050405020304" pitchFamily="18" charset="0"/>
                <a:cs typeface="Times New Roman" panose="02020603050405020304" pitchFamily="18" charset="0"/>
              </a:rPr>
              <a:t>Bây giờ ta mới xét tới phương pháp mà việc đổi chỗ một cặp khoá kề cận, khi chúng ngược thứ tự, sẽ được thực hiện thường xuyên cho tới khi toàn bộ bảng các khoá đã được sắp xếp.</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0314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88014" y="1831916"/>
            <a:ext cx="6340100" cy="21999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700" smtClean="0">
                <a:solidFill>
                  <a:srgbClr val="0070C0"/>
                </a:solidFill>
                <a:latin typeface="Times New Roman" panose="02020603050405020304" pitchFamily="18" charset="0"/>
                <a:cs typeface="Times New Roman" panose="02020603050405020304" pitchFamily="18" charset="0"/>
              </a:rPr>
              <a:t>Sau </a:t>
            </a:r>
            <a:r>
              <a:rPr lang="fr-FR" sz="2700">
                <a:solidFill>
                  <a:srgbClr val="0070C0"/>
                </a:solidFill>
                <a:latin typeface="Times New Roman" panose="02020603050405020304" pitchFamily="18" charset="0"/>
                <a:cs typeface="Times New Roman" panose="02020603050405020304" pitchFamily="18" charset="0"/>
              </a:rPr>
              <a:t>từng lượt sắp xếp các giá trị khoá nhỏ sẽ “nổi” dần lên giống như các bọt nước nổi </a:t>
            </a:r>
            <a:r>
              <a:rPr lang="fr-FR" sz="2700" smtClean="0">
                <a:solidFill>
                  <a:srgbClr val="0070C0"/>
                </a:solidFill>
                <a:latin typeface="Times New Roman" panose="02020603050405020304" pitchFamily="18" charset="0"/>
                <a:cs typeface="Times New Roman" panose="02020603050405020304" pitchFamily="18" charset="0"/>
              </a:rPr>
              <a:t>lên. </a:t>
            </a:r>
            <a:r>
              <a:rPr lang="fr-FR" sz="2700">
                <a:solidFill>
                  <a:srgbClr val="0070C0"/>
                </a:solidFill>
                <a:latin typeface="Times New Roman" panose="02020603050405020304" pitchFamily="18" charset="0"/>
                <a:cs typeface="Times New Roman" panose="02020603050405020304" pitchFamily="18" charset="0"/>
              </a:rPr>
              <a:t>Vì vậy phương pháp này thường được gọi bằng cái tên khá đặc trưng là: sắp xếp kiểu nổi bọt (</a:t>
            </a:r>
            <a:r>
              <a:rPr lang="fr-FR" sz="2700" smtClean="0">
                <a:solidFill>
                  <a:srgbClr val="0070C0"/>
                </a:solidFill>
                <a:latin typeface="Times New Roman" panose="02020603050405020304" pitchFamily="18" charset="0"/>
                <a:cs typeface="Times New Roman" panose="02020603050405020304" pitchFamily="18" charset="0"/>
              </a:rPr>
              <a:t>Bubble </a:t>
            </a:r>
            <a:r>
              <a:rPr lang="fr-FR" sz="2700">
                <a:solidFill>
                  <a:srgbClr val="0070C0"/>
                </a:solidFill>
                <a:latin typeface="Times New Roman" panose="02020603050405020304" pitchFamily="18" charset="0"/>
                <a:cs typeface="Times New Roman" panose="02020603050405020304" pitchFamily="18" charset="0"/>
              </a:rPr>
              <a:t>sort). </a:t>
            </a:r>
            <a:endParaRPr lang="en-US" sz="2700">
              <a:solidFill>
                <a:srgbClr val="0070C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ea typeface="+mn-ea"/>
                <a:cs typeface="Times New Roman" pitchFamily="18" charset="0"/>
              </a:rPr>
              <a:t>3. </a:t>
            </a:r>
            <a:r>
              <a:rPr lang="fr-FR" sz="3200" b="1">
                <a:solidFill>
                  <a:srgbClr val="0070C0"/>
                </a:solidFill>
                <a:latin typeface="Times New Roman" panose="02020603050405020304" pitchFamily="18" charset="0"/>
                <a:ea typeface="+mn-ea"/>
                <a:cs typeface="Times New Roman" pitchFamily="18" charset="0"/>
              </a:rPr>
              <a:t>Sắp xếp kiểu đổi chỗ (Exchange sort</a:t>
            </a:r>
            <a:r>
              <a:rPr lang="fr-FR" sz="3200" b="1" smtClean="0">
                <a:solidFill>
                  <a:srgbClr val="0070C0"/>
                </a:solidFill>
                <a:latin typeface="Times New Roman" panose="02020603050405020304" pitchFamily="18" charset="0"/>
                <a:ea typeface="+mn-ea"/>
                <a:cs typeface="Times New Roman" pitchFamily="18" charset="0"/>
              </a:rPr>
              <a:t>)</a:t>
            </a:r>
            <a:endParaRPr lang="en-US" sz="3200" b="1">
              <a:solidFill>
                <a:srgbClr val="0070C0"/>
              </a:solidFill>
              <a:latin typeface="Times New Roman" panose="02020603050405020304" pitchFamily="18" charset="0"/>
              <a:ea typeface="+mn-ea"/>
              <a:cs typeface="Times New Roman" pitchFamily="18" charset="0"/>
            </a:endParaRPr>
          </a:p>
        </p:txBody>
      </p:sp>
      <p:sp>
        <p:nvSpPr>
          <p:cNvPr id="6" name="Rectangle 5"/>
          <p:cNvSpPr/>
          <p:nvPr/>
        </p:nvSpPr>
        <p:spPr>
          <a:xfrm>
            <a:off x="188014" y="1255186"/>
            <a:ext cx="6340100" cy="6449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smtClean="0">
                <a:solidFill>
                  <a:srgbClr val="0070C0"/>
                </a:solidFill>
                <a:latin typeface="Times New Roman" panose="02020603050405020304" pitchFamily="18" charset="0"/>
                <a:cs typeface="Times New Roman" panose="02020603050405020304" pitchFamily="18" charset="0"/>
              </a:rPr>
              <a:t>Ví dụ minh họa ý tưởng giải thuật:</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198" y="1337061"/>
            <a:ext cx="5462632" cy="2583678"/>
          </a:xfrm>
          <a:prstGeom prst="rect">
            <a:avLst/>
          </a:prstGeom>
          <a:ln>
            <a:solidFill>
              <a:schemeClr val="accent1"/>
            </a:solidFill>
          </a:ln>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25" y="4148500"/>
            <a:ext cx="4392254" cy="2583678"/>
          </a:xfrm>
          <a:prstGeom prst="rect">
            <a:avLst/>
          </a:prstGeom>
          <a:ln>
            <a:solidFill>
              <a:schemeClr val="accent1"/>
            </a:solidFill>
          </a:ln>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210" y="4148500"/>
            <a:ext cx="3334175" cy="2583678"/>
          </a:xfrm>
          <a:prstGeom prst="rect">
            <a:avLst/>
          </a:prstGeom>
          <a:ln>
            <a:solidFill>
              <a:schemeClr val="accent1"/>
            </a:solidFill>
          </a:ln>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8122" y="4148500"/>
            <a:ext cx="2335247" cy="2583678"/>
          </a:xfrm>
          <a:prstGeom prst="rect">
            <a:avLst/>
          </a:prstGeom>
          <a:ln>
            <a:solidFill>
              <a:schemeClr val="accent1"/>
            </a:solidFill>
          </a:ln>
        </p:spPr>
      </p:pic>
      <p:cxnSp>
        <p:nvCxnSpPr>
          <p:cNvPr id="9" name="Straight Connector 8"/>
          <p:cNvCxnSpPr/>
          <p:nvPr/>
        </p:nvCxnSpPr>
        <p:spPr>
          <a:xfrm>
            <a:off x="7889373" y="3872612"/>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940250" y="3353997"/>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77918" y="2876326"/>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028796" y="2385007"/>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93978" y="6687883"/>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4856" y="6169268"/>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82086" y="5691596"/>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61763" y="6691714"/>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998435" y="6169268"/>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947758" y="6691715"/>
            <a:ext cx="2727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8830101" y="2647666"/>
            <a:ext cx="491320" cy="395786"/>
            <a:chOff x="8830101" y="2620370"/>
            <a:chExt cx="491320" cy="395786"/>
          </a:xfrm>
        </p:grpSpPr>
        <p:cxnSp>
          <p:nvCxnSpPr>
            <p:cNvPr id="20" name="Straight Arrow Connector 19"/>
            <p:cNvCxnSpPr/>
            <p:nvPr/>
          </p:nvCxnSpPr>
          <p:spPr>
            <a:xfrm>
              <a:off x="8830101" y="2620370"/>
              <a:ext cx="491320" cy="395785"/>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9868616" y="2164270"/>
            <a:ext cx="491320" cy="395786"/>
            <a:chOff x="8830101" y="2620370"/>
            <a:chExt cx="491320" cy="395786"/>
          </a:xfrm>
        </p:grpSpPr>
        <p:cxnSp>
          <p:nvCxnSpPr>
            <p:cNvPr id="27" name="Straight Arrow Connector 26"/>
            <p:cNvCxnSpPr/>
            <p:nvPr/>
          </p:nvCxnSpPr>
          <p:spPr>
            <a:xfrm>
              <a:off x="8830101" y="2620370"/>
              <a:ext cx="491320" cy="395785"/>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919494" y="1671671"/>
            <a:ext cx="491320" cy="395786"/>
            <a:chOff x="8830101" y="2620370"/>
            <a:chExt cx="491320" cy="395786"/>
          </a:xfrm>
        </p:grpSpPr>
        <p:cxnSp>
          <p:nvCxnSpPr>
            <p:cNvPr id="30" name="Straight Arrow Connector 29"/>
            <p:cNvCxnSpPr/>
            <p:nvPr/>
          </p:nvCxnSpPr>
          <p:spPr>
            <a:xfrm>
              <a:off x="8830101" y="2620370"/>
              <a:ext cx="491320" cy="395785"/>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884676" y="5971375"/>
            <a:ext cx="491320" cy="395786"/>
            <a:chOff x="8830101" y="2620370"/>
            <a:chExt cx="491320" cy="395786"/>
          </a:xfrm>
        </p:grpSpPr>
        <p:cxnSp>
          <p:nvCxnSpPr>
            <p:cNvPr id="33" name="Straight Arrow Connector 32"/>
            <p:cNvCxnSpPr/>
            <p:nvPr/>
          </p:nvCxnSpPr>
          <p:spPr>
            <a:xfrm>
              <a:off x="8830101" y="2620370"/>
              <a:ext cx="491320" cy="395785"/>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3972784" y="4975088"/>
            <a:ext cx="491320" cy="395786"/>
            <a:chOff x="8830101" y="2620370"/>
            <a:chExt cx="491320" cy="395786"/>
          </a:xfrm>
        </p:grpSpPr>
        <p:cxnSp>
          <p:nvCxnSpPr>
            <p:cNvPr id="36" name="Straight Arrow Connector 35"/>
            <p:cNvCxnSpPr/>
            <p:nvPr/>
          </p:nvCxnSpPr>
          <p:spPr>
            <a:xfrm>
              <a:off x="8830101" y="2620370"/>
              <a:ext cx="491320" cy="395785"/>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7889133" y="5453987"/>
            <a:ext cx="491320" cy="395786"/>
            <a:chOff x="8830101" y="2620370"/>
            <a:chExt cx="491320" cy="395786"/>
          </a:xfrm>
        </p:grpSpPr>
        <p:cxnSp>
          <p:nvCxnSpPr>
            <p:cNvPr id="40" name="Straight Arrow Connector 39"/>
            <p:cNvCxnSpPr/>
            <p:nvPr/>
          </p:nvCxnSpPr>
          <p:spPr>
            <a:xfrm>
              <a:off x="8830101" y="2620370"/>
              <a:ext cx="491320" cy="395785"/>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25267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1000" fill="hold"/>
                                        <p:tgtEl>
                                          <p:spTgt spid="25"/>
                                        </p:tgtEl>
                                        <p:attrNameLst>
                                          <p:attrName>ppt_w</p:attrName>
                                        </p:attrNameLst>
                                      </p:cBhvr>
                                      <p:tavLst>
                                        <p:tav tm="0">
                                          <p:val>
                                            <p:fltVal val="0"/>
                                          </p:val>
                                        </p:tav>
                                        <p:tav tm="100000">
                                          <p:val>
                                            <p:strVal val="#ppt_w"/>
                                          </p:val>
                                        </p:tav>
                                      </p:tavLst>
                                    </p:anim>
                                    <p:anim calcmode="lin" valueType="num">
                                      <p:cBhvr>
                                        <p:cTn id="40" dur="1000" fill="hold"/>
                                        <p:tgtEl>
                                          <p:spTgt spid="25"/>
                                        </p:tgtEl>
                                        <p:attrNameLst>
                                          <p:attrName>ppt_h</p:attrName>
                                        </p:attrNameLst>
                                      </p:cBhvr>
                                      <p:tavLst>
                                        <p:tav tm="0">
                                          <p:val>
                                            <p:fltVal val="0"/>
                                          </p:val>
                                        </p:tav>
                                        <p:tav tm="100000">
                                          <p:val>
                                            <p:strVal val="#ppt_h"/>
                                          </p:val>
                                        </p:tav>
                                      </p:tavLst>
                                    </p:anim>
                                    <p:anim calcmode="lin" valueType="num">
                                      <p:cBhvr>
                                        <p:cTn id="41" dur="1000" fill="hold"/>
                                        <p:tgtEl>
                                          <p:spTgt spid="25"/>
                                        </p:tgtEl>
                                        <p:attrNameLst>
                                          <p:attrName>style.rotation</p:attrName>
                                        </p:attrNameLst>
                                      </p:cBhvr>
                                      <p:tavLst>
                                        <p:tav tm="0">
                                          <p:val>
                                            <p:fltVal val="90"/>
                                          </p:val>
                                        </p:tav>
                                        <p:tav tm="100000">
                                          <p:val>
                                            <p:fltVal val="0"/>
                                          </p:val>
                                        </p:tav>
                                      </p:tavLst>
                                    </p:anim>
                                    <p:animEffect transition="in" filter="fade">
                                      <p:cBhvr>
                                        <p:cTn id="42" dur="1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fltVal val="0"/>
                                          </p:val>
                                        </p:tav>
                                        <p:tav tm="100000">
                                          <p:val>
                                            <p:strVal val="#ppt_w"/>
                                          </p:val>
                                        </p:tav>
                                      </p:tavLst>
                                    </p:anim>
                                    <p:anim calcmode="lin" valueType="num">
                                      <p:cBhvr>
                                        <p:cTn id="56" dur="1000" fill="hold"/>
                                        <p:tgtEl>
                                          <p:spTgt spid="26"/>
                                        </p:tgtEl>
                                        <p:attrNameLst>
                                          <p:attrName>ppt_h</p:attrName>
                                        </p:attrNameLst>
                                      </p:cBhvr>
                                      <p:tavLst>
                                        <p:tav tm="0">
                                          <p:val>
                                            <p:fltVal val="0"/>
                                          </p:val>
                                        </p:tav>
                                        <p:tav tm="100000">
                                          <p:val>
                                            <p:strVal val="#ppt_h"/>
                                          </p:val>
                                        </p:tav>
                                      </p:tavLst>
                                    </p:anim>
                                    <p:anim calcmode="lin" valueType="num">
                                      <p:cBhvr>
                                        <p:cTn id="57" dur="1000" fill="hold"/>
                                        <p:tgtEl>
                                          <p:spTgt spid="26"/>
                                        </p:tgtEl>
                                        <p:attrNameLst>
                                          <p:attrName>style.rotation</p:attrName>
                                        </p:attrNameLst>
                                      </p:cBhvr>
                                      <p:tavLst>
                                        <p:tav tm="0">
                                          <p:val>
                                            <p:fltVal val="90"/>
                                          </p:val>
                                        </p:tav>
                                        <p:tav tm="100000">
                                          <p:val>
                                            <p:fltVal val="0"/>
                                          </p:val>
                                        </p:tav>
                                      </p:tavLst>
                                    </p:anim>
                                    <p:animEffect transition="in" filter="fade">
                                      <p:cBhvr>
                                        <p:cTn id="58" dur="10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fltVal val="0"/>
                                          </p:val>
                                        </p:tav>
                                        <p:tav tm="100000">
                                          <p:val>
                                            <p:strVal val="#ppt_w"/>
                                          </p:val>
                                        </p:tav>
                                      </p:tavLst>
                                    </p:anim>
                                    <p:anim calcmode="lin" valueType="num">
                                      <p:cBhvr>
                                        <p:cTn id="72" dur="1000" fill="hold"/>
                                        <p:tgtEl>
                                          <p:spTgt spid="29"/>
                                        </p:tgtEl>
                                        <p:attrNameLst>
                                          <p:attrName>ppt_h</p:attrName>
                                        </p:attrNameLst>
                                      </p:cBhvr>
                                      <p:tavLst>
                                        <p:tav tm="0">
                                          <p:val>
                                            <p:fltVal val="0"/>
                                          </p:val>
                                        </p:tav>
                                        <p:tav tm="100000">
                                          <p:val>
                                            <p:strVal val="#ppt_h"/>
                                          </p:val>
                                        </p:tav>
                                      </p:tavLst>
                                    </p:anim>
                                    <p:anim calcmode="lin" valueType="num">
                                      <p:cBhvr>
                                        <p:cTn id="73" dur="1000" fill="hold"/>
                                        <p:tgtEl>
                                          <p:spTgt spid="29"/>
                                        </p:tgtEl>
                                        <p:attrNameLst>
                                          <p:attrName>style.rotation</p:attrName>
                                        </p:attrNameLst>
                                      </p:cBhvr>
                                      <p:tavLst>
                                        <p:tav tm="0">
                                          <p:val>
                                            <p:fltVal val="90"/>
                                          </p:val>
                                        </p:tav>
                                        <p:tav tm="100000">
                                          <p:val>
                                            <p:fltVal val="0"/>
                                          </p:val>
                                        </p:tav>
                                      </p:tavLst>
                                    </p:anim>
                                    <p:animEffect transition="in" filter="fade">
                                      <p:cBhvr>
                                        <p:cTn id="74" dur="10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ppt_x"/>
                                          </p:val>
                                        </p:tav>
                                        <p:tav tm="100000">
                                          <p:val>
                                            <p:strVal val="#ppt_x"/>
                                          </p:val>
                                        </p:tav>
                                      </p:tavLst>
                                    </p:anim>
                                    <p:anim calcmode="lin" valueType="num">
                                      <p:cBhvr additive="base">
                                        <p:cTn id="9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nodeType="click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p:cTn id="101" dur="1000" fill="hold"/>
                                        <p:tgtEl>
                                          <p:spTgt spid="32"/>
                                        </p:tgtEl>
                                        <p:attrNameLst>
                                          <p:attrName>ppt_w</p:attrName>
                                        </p:attrNameLst>
                                      </p:cBhvr>
                                      <p:tavLst>
                                        <p:tav tm="0">
                                          <p:val>
                                            <p:fltVal val="0"/>
                                          </p:val>
                                        </p:tav>
                                        <p:tav tm="100000">
                                          <p:val>
                                            <p:strVal val="#ppt_w"/>
                                          </p:val>
                                        </p:tav>
                                      </p:tavLst>
                                    </p:anim>
                                    <p:anim calcmode="lin" valueType="num">
                                      <p:cBhvr>
                                        <p:cTn id="102" dur="1000" fill="hold"/>
                                        <p:tgtEl>
                                          <p:spTgt spid="32"/>
                                        </p:tgtEl>
                                        <p:attrNameLst>
                                          <p:attrName>ppt_h</p:attrName>
                                        </p:attrNameLst>
                                      </p:cBhvr>
                                      <p:tavLst>
                                        <p:tav tm="0">
                                          <p:val>
                                            <p:fltVal val="0"/>
                                          </p:val>
                                        </p:tav>
                                        <p:tav tm="100000">
                                          <p:val>
                                            <p:strVal val="#ppt_h"/>
                                          </p:val>
                                        </p:tav>
                                      </p:tavLst>
                                    </p:anim>
                                    <p:anim calcmode="lin" valueType="num">
                                      <p:cBhvr>
                                        <p:cTn id="103" dur="1000" fill="hold"/>
                                        <p:tgtEl>
                                          <p:spTgt spid="32"/>
                                        </p:tgtEl>
                                        <p:attrNameLst>
                                          <p:attrName>style.rotation</p:attrName>
                                        </p:attrNameLst>
                                      </p:cBhvr>
                                      <p:tavLst>
                                        <p:tav tm="0">
                                          <p:val>
                                            <p:fltVal val="90"/>
                                          </p:val>
                                        </p:tav>
                                        <p:tav tm="100000">
                                          <p:val>
                                            <p:fltVal val="0"/>
                                          </p:val>
                                        </p:tav>
                                      </p:tavLst>
                                    </p:anim>
                                    <p:animEffect transition="in" filter="fade">
                                      <p:cBhvr>
                                        <p:cTn id="104" dur="1000"/>
                                        <p:tgtEl>
                                          <p:spTgt spid="3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1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15"/>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31" presetClass="entr" presetSubtype="0" fill="hold" nodeType="clickEffect">
                                  <p:stCondLst>
                                    <p:cond delay="0"/>
                                  </p:stCondLst>
                                  <p:childTnLst>
                                    <p:set>
                                      <p:cBhvr>
                                        <p:cTn id="124" dur="1" fill="hold">
                                          <p:stCondLst>
                                            <p:cond delay="0"/>
                                          </p:stCondLst>
                                        </p:cTn>
                                        <p:tgtEl>
                                          <p:spTgt spid="35"/>
                                        </p:tgtEl>
                                        <p:attrNameLst>
                                          <p:attrName>style.visibility</p:attrName>
                                        </p:attrNameLst>
                                      </p:cBhvr>
                                      <p:to>
                                        <p:strVal val="visible"/>
                                      </p:to>
                                    </p:set>
                                    <p:anim calcmode="lin" valueType="num">
                                      <p:cBhvr>
                                        <p:cTn id="125" dur="1000" fill="hold"/>
                                        <p:tgtEl>
                                          <p:spTgt spid="35"/>
                                        </p:tgtEl>
                                        <p:attrNameLst>
                                          <p:attrName>ppt_w</p:attrName>
                                        </p:attrNameLst>
                                      </p:cBhvr>
                                      <p:tavLst>
                                        <p:tav tm="0">
                                          <p:val>
                                            <p:fltVal val="0"/>
                                          </p:val>
                                        </p:tav>
                                        <p:tav tm="100000">
                                          <p:val>
                                            <p:strVal val="#ppt_w"/>
                                          </p:val>
                                        </p:tav>
                                      </p:tavLst>
                                    </p:anim>
                                    <p:anim calcmode="lin" valueType="num">
                                      <p:cBhvr>
                                        <p:cTn id="126" dur="1000" fill="hold"/>
                                        <p:tgtEl>
                                          <p:spTgt spid="35"/>
                                        </p:tgtEl>
                                        <p:attrNameLst>
                                          <p:attrName>ppt_h</p:attrName>
                                        </p:attrNameLst>
                                      </p:cBhvr>
                                      <p:tavLst>
                                        <p:tav tm="0">
                                          <p:val>
                                            <p:fltVal val="0"/>
                                          </p:val>
                                        </p:tav>
                                        <p:tav tm="100000">
                                          <p:val>
                                            <p:strVal val="#ppt_h"/>
                                          </p:val>
                                        </p:tav>
                                      </p:tavLst>
                                    </p:anim>
                                    <p:anim calcmode="lin" valueType="num">
                                      <p:cBhvr>
                                        <p:cTn id="127" dur="1000" fill="hold"/>
                                        <p:tgtEl>
                                          <p:spTgt spid="35"/>
                                        </p:tgtEl>
                                        <p:attrNameLst>
                                          <p:attrName>style.rotation</p:attrName>
                                        </p:attrNameLst>
                                      </p:cBhvr>
                                      <p:tavLst>
                                        <p:tav tm="0">
                                          <p:val>
                                            <p:fltVal val="90"/>
                                          </p:val>
                                        </p:tav>
                                        <p:tav tm="100000">
                                          <p:val>
                                            <p:fltVal val="0"/>
                                          </p:val>
                                        </p:tav>
                                      </p:tavLst>
                                    </p:anim>
                                    <p:animEffect transition="in" filter="fade">
                                      <p:cBhvr>
                                        <p:cTn id="128" dur="1000"/>
                                        <p:tgtEl>
                                          <p:spTgt spid="35"/>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5"/>
                                        </p:tgtEl>
                                        <p:attrNameLst>
                                          <p:attrName>style.visibility</p:attrName>
                                        </p:attrNameLst>
                                      </p:cBhvr>
                                      <p:to>
                                        <p:strVal val="visible"/>
                                      </p:to>
                                    </p:set>
                                    <p:anim calcmode="lin" valueType="num">
                                      <p:cBhvr additive="base">
                                        <p:cTn id="133" dur="500" fill="hold"/>
                                        <p:tgtEl>
                                          <p:spTgt spid="5"/>
                                        </p:tgtEl>
                                        <p:attrNameLst>
                                          <p:attrName>ppt_x</p:attrName>
                                        </p:attrNameLst>
                                      </p:cBhvr>
                                      <p:tavLst>
                                        <p:tav tm="0">
                                          <p:val>
                                            <p:strVal val="#ppt_x"/>
                                          </p:val>
                                        </p:tav>
                                        <p:tav tm="100000">
                                          <p:val>
                                            <p:strVal val="#ppt_x"/>
                                          </p:val>
                                        </p:tav>
                                      </p:tavLst>
                                    </p:anim>
                                    <p:anim calcmode="lin" valueType="num">
                                      <p:cBhvr additive="base">
                                        <p:cTn id="1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17"/>
                                        </p:tgtEl>
                                        <p:attrNameLst>
                                          <p:attrName>style.visibility</p:attrName>
                                        </p:attrNameLst>
                                      </p:cBhvr>
                                      <p:to>
                                        <p:strVal val="visible"/>
                                      </p:to>
                                    </p:set>
                                    <p:anim calcmode="lin" valueType="num">
                                      <p:cBhvr additive="base">
                                        <p:cTn id="143" dur="500" fill="hold"/>
                                        <p:tgtEl>
                                          <p:spTgt spid="17"/>
                                        </p:tgtEl>
                                        <p:attrNameLst>
                                          <p:attrName>ppt_x</p:attrName>
                                        </p:attrNameLst>
                                      </p:cBhvr>
                                      <p:tavLst>
                                        <p:tav tm="0">
                                          <p:val>
                                            <p:strVal val="#ppt_x"/>
                                          </p:val>
                                        </p:tav>
                                        <p:tav tm="100000">
                                          <p:val>
                                            <p:strVal val="#ppt_x"/>
                                          </p:val>
                                        </p:tav>
                                      </p:tavLst>
                                    </p:anim>
                                    <p:anim calcmode="lin" valueType="num">
                                      <p:cBhvr additive="base">
                                        <p:cTn id="1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1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39"/>
                                        </p:tgtEl>
                                        <p:attrNameLst>
                                          <p:attrName>style.visibility</p:attrName>
                                        </p:attrNameLst>
                                      </p:cBhvr>
                                      <p:to>
                                        <p:strVal val="visible"/>
                                      </p:to>
                                    </p:set>
                                    <p:anim calcmode="lin" valueType="num">
                                      <p:cBhvr>
                                        <p:cTn id="157" dur="1000" fill="hold"/>
                                        <p:tgtEl>
                                          <p:spTgt spid="39"/>
                                        </p:tgtEl>
                                        <p:attrNameLst>
                                          <p:attrName>ppt_w</p:attrName>
                                        </p:attrNameLst>
                                      </p:cBhvr>
                                      <p:tavLst>
                                        <p:tav tm="0">
                                          <p:val>
                                            <p:fltVal val="0"/>
                                          </p:val>
                                        </p:tav>
                                        <p:tav tm="100000">
                                          <p:val>
                                            <p:strVal val="#ppt_w"/>
                                          </p:val>
                                        </p:tav>
                                      </p:tavLst>
                                    </p:anim>
                                    <p:anim calcmode="lin" valueType="num">
                                      <p:cBhvr>
                                        <p:cTn id="158" dur="1000" fill="hold"/>
                                        <p:tgtEl>
                                          <p:spTgt spid="39"/>
                                        </p:tgtEl>
                                        <p:attrNameLst>
                                          <p:attrName>ppt_h</p:attrName>
                                        </p:attrNameLst>
                                      </p:cBhvr>
                                      <p:tavLst>
                                        <p:tav tm="0">
                                          <p:val>
                                            <p:fltVal val="0"/>
                                          </p:val>
                                        </p:tav>
                                        <p:tav tm="100000">
                                          <p:val>
                                            <p:strVal val="#ppt_h"/>
                                          </p:val>
                                        </p:tav>
                                      </p:tavLst>
                                    </p:anim>
                                    <p:anim calcmode="lin" valueType="num">
                                      <p:cBhvr>
                                        <p:cTn id="159" dur="1000" fill="hold"/>
                                        <p:tgtEl>
                                          <p:spTgt spid="39"/>
                                        </p:tgtEl>
                                        <p:attrNameLst>
                                          <p:attrName>style.rotation</p:attrName>
                                        </p:attrNameLst>
                                      </p:cBhvr>
                                      <p:tavLst>
                                        <p:tav tm="0">
                                          <p:val>
                                            <p:fltVal val="90"/>
                                          </p:val>
                                        </p:tav>
                                        <p:tav tm="100000">
                                          <p:val>
                                            <p:fltVal val="0"/>
                                          </p:val>
                                        </p:tav>
                                      </p:tavLst>
                                    </p:anim>
                                    <p:animEffect transition="in" filter="fade">
                                      <p:cBhvr>
                                        <p:cTn id="160" dur="1000"/>
                                        <p:tgtEl>
                                          <p:spTgt spid="39"/>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7"/>
                                        </p:tgtEl>
                                        <p:attrNameLst>
                                          <p:attrName>style.visibility</p:attrName>
                                        </p:attrNameLst>
                                      </p:cBhvr>
                                      <p:to>
                                        <p:strVal val="visible"/>
                                      </p:to>
                                    </p:set>
                                    <p:anim calcmode="lin" valueType="num">
                                      <p:cBhvr additive="base">
                                        <p:cTn id="165" dur="500" fill="hold"/>
                                        <p:tgtEl>
                                          <p:spTgt spid="7"/>
                                        </p:tgtEl>
                                        <p:attrNameLst>
                                          <p:attrName>ppt_x</p:attrName>
                                        </p:attrNameLst>
                                      </p:cBhvr>
                                      <p:tavLst>
                                        <p:tav tm="0">
                                          <p:val>
                                            <p:strVal val="#ppt_x"/>
                                          </p:val>
                                        </p:tav>
                                        <p:tav tm="100000">
                                          <p:val>
                                            <p:strVal val="#ppt_x"/>
                                          </p:val>
                                        </p:tav>
                                      </p:tavLst>
                                    </p:anim>
                                    <p:anim calcmode="lin" valueType="num">
                                      <p:cBhvr additive="base">
                                        <p:cTn id="1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additive="base">
                                        <p:cTn id="175" dur="500" fill="hold"/>
                                        <p:tgtEl>
                                          <p:spTgt spid="19"/>
                                        </p:tgtEl>
                                        <p:attrNameLst>
                                          <p:attrName>ppt_x</p:attrName>
                                        </p:attrNameLst>
                                      </p:cBhvr>
                                      <p:tavLst>
                                        <p:tav tm="0">
                                          <p:val>
                                            <p:strVal val="#ppt_x"/>
                                          </p:val>
                                        </p:tav>
                                        <p:tav tm="100000">
                                          <p:val>
                                            <p:strVal val="#ppt_x"/>
                                          </p:val>
                                        </p:tav>
                                      </p:tavLst>
                                    </p:anim>
                                    <p:anim calcmode="lin" valueType="num">
                                      <p:cBhvr additive="base">
                                        <p:cTn id="17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0"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ea typeface="+mn-ea"/>
                <a:cs typeface="Times New Roman" pitchFamily="18" charset="0"/>
              </a:rPr>
              <a:t>3. </a:t>
            </a:r>
            <a:r>
              <a:rPr lang="fr-FR" sz="3200" b="1">
                <a:solidFill>
                  <a:srgbClr val="0070C0"/>
                </a:solidFill>
                <a:latin typeface="Times New Roman" panose="02020603050405020304" pitchFamily="18" charset="0"/>
                <a:ea typeface="+mn-ea"/>
                <a:cs typeface="Times New Roman" pitchFamily="18" charset="0"/>
              </a:rPr>
              <a:t>Sắp xếp kiểu đổi chỗ (Exchange sort</a:t>
            </a:r>
            <a:r>
              <a:rPr lang="fr-FR" sz="3200" b="1" smtClean="0">
                <a:solidFill>
                  <a:srgbClr val="0070C0"/>
                </a:solidFill>
                <a:latin typeface="Times New Roman" panose="02020603050405020304" pitchFamily="18" charset="0"/>
                <a:ea typeface="+mn-ea"/>
                <a:cs typeface="Times New Roman" pitchFamily="18" charset="0"/>
              </a:rPr>
              <a:t>)</a:t>
            </a:r>
            <a:endParaRPr lang="en-US" sz="3200" b="1">
              <a:solidFill>
                <a:srgbClr val="0070C0"/>
              </a:solidFill>
              <a:latin typeface="Times New Roman" panose="02020603050405020304" pitchFamily="18" charset="0"/>
              <a:ea typeface="+mn-ea"/>
              <a:cs typeface="Times New Roman" pitchFamily="18" charset="0"/>
            </a:endParaRPr>
          </a:p>
        </p:txBody>
      </p:sp>
      <p:sp>
        <p:nvSpPr>
          <p:cNvPr id="43" name="Rectangle 42"/>
          <p:cNvSpPr/>
          <p:nvPr/>
        </p:nvSpPr>
        <p:spPr>
          <a:xfrm>
            <a:off x="5293895" y="1802706"/>
            <a:ext cx="6870805" cy="10994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Ta thấy phép toán tích cực ở đây là phép </a:t>
            </a:r>
            <a:r>
              <a:rPr lang="en-US" sz="2800" smtClean="0">
                <a:solidFill>
                  <a:srgbClr val="0070C0"/>
                </a:solidFill>
                <a:latin typeface="Times New Roman" panose="02020603050405020304" pitchFamily="18" charset="0"/>
                <a:cs typeface="Times New Roman" panose="02020603050405020304" pitchFamily="18" charset="0"/>
              </a:rPr>
              <a:t>so sánh:</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6392500" y="2868946"/>
            <a:ext cx="5772200" cy="569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smtClean="0">
                <a:solidFill>
                  <a:srgbClr val="0070C0"/>
                </a:solidFill>
                <a:latin typeface="Times New Roman" panose="02020603050405020304" pitchFamily="18" charset="0"/>
                <a:cs typeface="Times New Roman" panose="02020603050405020304" pitchFamily="18" charset="0"/>
              </a:rPr>
              <a:t>K[j</a:t>
            </a:r>
            <a:r>
              <a:rPr lang="en-US" sz="2800">
                <a:solidFill>
                  <a:srgbClr val="0070C0"/>
                </a:solidFill>
                <a:latin typeface="Times New Roman" panose="02020603050405020304" pitchFamily="18" charset="0"/>
                <a:cs typeface="Times New Roman" panose="02020603050405020304" pitchFamily="18" charset="0"/>
              </a:rPr>
              <a:t>] &lt; </a:t>
            </a:r>
            <a:r>
              <a:rPr lang="en-US" sz="2800" smtClean="0">
                <a:solidFill>
                  <a:srgbClr val="0070C0"/>
                </a:solidFill>
                <a:latin typeface="Times New Roman" panose="02020603050405020304" pitchFamily="18" charset="0"/>
                <a:cs typeface="Times New Roman" panose="02020603050405020304" pitchFamily="18" charset="0"/>
              </a:rPr>
              <a:t>K[j-1]</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5" name="Rectangle 44"/>
          <p:cNvSpPr/>
          <p:nvPr/>
        </p:nvSpPr>
        <p:spPr>
          <a:xfrm>
            <a:off x="5293896" y="3427294"/>
            <a:ext cx="6870804" cy="6634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Số lần thực hiện phép toán tích cực là:</a:t>
            </a:r>
          </a:p>
        </p:txBody>
      </p:sp>
      <p:sp>
        <p:nvSpPr>
          <p:cNvPr id="46" name="Rectangle 45"/>
          <p:cNvSpPr/>
          <p:nvPr/>
        </p:nvSpPr>
        <p:spPr>
          <a:xfrm>
            <a:off x="5293895" y="1254212"/>
            <a:ext cx="6870805" cy="5899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smtClean="0">
                <a:solidFill>
                  <a:srgbClr val="0070C0"/>
                </a:solidFill>
                <a:latin typeface="Times New Roman" panose="02020603050405020304" pitchFamily="18" charset="0"/>
                <a:cs typeface="Times New Roman" panose="02020603050405020304" pitchFamily="18" charset="0"/>
              </a:rPr>
              <a:t>Đánh giá độ phức tạp tính toán:</a:t>
            </a:r>
            <a:endParaRPr lang="en-US" sz="2800" b="1">
              <a:solidFill>
                <a:srgbClr val="0070C0"/>
              </a:solidFill>
              <a:latin typeface="Times New Roman" panose="02020603050405020304" pitchFamily="18" charset="0"/>
              <a:cs typeface="Times New Roman" panose="02020603050405020304" pitchFamily="18" charset="0"/>
            </a:endParaRPr>
          </a:p>
        </p:txBody>
      </p:sp>
      <p:pic>
        <p:nvPicPr>
          <p:cNvPr id="23" name="Picture 2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86" y="1254881"/>
            <a:ext cx="4778647" cy="5555662"/>
          </a:xfrm>
          <a:prstGeom prst="rect">
            <a:avLst/>
          </a:prstGeom>
          <a:ln>
            <a:solidFill>
              <a:srgbClr val="FFC000"/>
            </a:solidFill>
          </a:ln>
        </p:spPr>
      </p:pic>
      <p:sp>
        <p:nvSpPr>
          <p:cNvPr id="47" name="Rectangle 46"/>
          <p:cNvSpPr/>
          <p:nvPr/>
        </p:nvSpPr>
        <p:spPr>
          <a:xfrm>
            <a:off x="5293895" y="5712118"/>
            <a:ext cx="6880062" cy="10106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Vì vậy, thời gian thực hiện giải thuật này được đánh giá </a:t>
            </a:r>
            <a:r>
              <a:rPr lang="en-US" sz="2800" smtClean="0">
                <a:solidFill>
                  <a:srgbClr val="0070C0"/>
                </a:solidFill>
                <a:latin typeface="Times New Roman" panose="02020603050405020304" pitchFamily="18" charset="0"/>
                <a:cs typeface="Times New Roman" panose="02020603050405020304" pitchFamily="18" charset="0"/>
              </a:rPr>
              <a:t>là</a:t>
            </a:r>
            <a:r>
              <a:rPr lang="en-US" sz="2800">
                <a:solidFill>
                  <a:srgbClr val="0070C0"/>
                </a:solidFill>
                <a:latin typeface="Times New Roman" panose="02020603050405020304" pitchFamily="18" charset="0"/>
                <a:cs typeface="Times New Roman" panose="02020603050405020304" pitchFamily="18" charset="0"/>
              </a:rPr>
              <a:t>: T(n) = </a:t>
            </a:r>
            <a:r>
              <a:rPr lang="en-US" sz="2800" smtClean="0">
                <a:solidFill>
                  <a:srgbClr val="0070C0"/>
                </a:solidFill>
                <a:latin typeface="Times New Roman" panose="02020603050405020304" pitchFamily="18" charset="0"/>
                <a:cs typeface="Times New Roman" panose="02020603050405020304" pitchFamily="18" charset="0"/>
              </a:rPr>
              <a:t>O(n</a:t>
            </a:r>
            <a:r>
              <a:rPr lang="en-US" sz="2800" baseline="30000" smtClean="0">
                <a:solidFill>
                  <a:srgbClr val="0070C0"/>
                </a:solidFill>
                <a:latin typeface="Times New Roman" panose="02020603050405020304" pitchFamily="18" charset="0"/>
                <a:cs typeface="Times New Roman" panose="02020603050405020304" pitchFamily="18" charset="0"/>
              </a:rPr>
              <a:t>2</a:t>
            </a:r>
            <a:r>
              <a:rPr lang="en-US" sz="2800" smtClean="0">
                <a:solidFill>
                  <a:srgbClr val="0070C0"/>
                </a:solidFill>
                <a:latin typeface="Times New Roman" panose="02020603050405020304" pitchFamily="18" charset="0"/>
                <a:cs typeface="Times New Roman" panose="02020603050405020304" pitchFamily="18" charset="0"/>
              </a:rPr>
              <a:t>)</a:t>
            </a:r>
          </a:p>
        </p:txBody>
      </p:sp>
      <p:pic>
        <p:nvPicPr>
          <p:cNvPr id="48" name="Picture 47" descr="Screen Clipping"/>
          <p:cNvPicPr>
            <a:picLocks noChangeAspect="1"/>
          </p:cNvPicPr>
          <p:nvPr/>
        </p:nvPicPr>
        <p:blipFill rotWithShape="1">
          <a:blip r:embed="rId3">
            <a:extLst>
              <a:ext uri="{28A0092B-C50C-407E-A947-70E740481C1C}">
                <a14:useLocalDpi xmlns:a14="http://schemas.microsoft.com/office/drawing/2010/main" val="0"/>
              </a:ext>
            </a:extLst>
          </a:blip>
          <a:srcRect l="1" r="18171"/>
          <a:stretch/>
        </p:blipFill>
        <p:spPr>
          <a:xfrm>
            <a:off x="6175275" y="4106062"/>
            <a:ext cx="5363787" cy="1610378"/>
          </a:xfrm>
          <a:prstGeom prst="rect">
            <a:avLst/>
          </a:prstGeom>
        </p:spPr>
      </p:pic>
      <p:cxnSp>
        <p:nvCxnSpPr>
          <p:cNvPr id="50" name="Straight Connector 49"/>
          <p:cNvCxnSpPr/>
          <p:nvPr/>
        </p:nvCxnSpPr>
        <p:spPr>
          <a:xfrm>
            <a:off x="2322373" y="3771094"/>
            <a:ext cx="18265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0635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ppt_x"/>
                                          </p:val>
                                        </p:tav>
                                        <p:tav tm="100000">
                                          <p:val>
                                            <p:strVal val="#ppt_x"/>
                                          </p:val>
                                        </p:tav>
                                      </p:tavLst>
                                    </p:anim>
                                    <p:anim calcmode="lin" valueType="num">
                                      <p:cBhvr additive="base">
                                        <p:cTn id="3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3" grpId="0" animBg="1"/>
      <p:bldP spid="44" grpId="0" animBg="1"/>
      <p:bldP spid="45" grpId="0" animBg="1"/>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4006"/>
            <a:ext cx="11201400" cy="1083010"/>
          </a:xfrm>
        </p:spPr>
        <p:txBody>
          <a:bodyPr>
            <a:normAutofit/>
          </a:bodyPr>
          <a:lstStyle/>
          <a:p>
            <a:pPr marL="1193800" lvl="0" indent="-1193800"/>
            <a:r>
              <a:rPr lang="en-US" sz="3000" b="1" smtClean="0">
                <a:solidFill>
                  <a:srgbClr val="0070C0"/>
                </a:solidFill>
                <a:latin typeface="Times New Roman" panose="02020603050405020304" pitchFamily="18" charset="0"/>
                <a:cs typeface="Times New Roman" panose="02020603050405020304" pitchFamily="18" charset="0"/>
              </a:rPr>
              <a:t>III. SẮP XẾP KIỂU PHÂN ĐOẠN (PARTITION SORT) HAY </a:t>
            </a:r>
            <a:br>
              <a:rPr lang="en-US" sz="3000" b="1" smtClean="0">
                <a:solidFill>
                  <a:srgbClr val="0070C0"/>
                </a:solidFill>
                <a:latin typeface="Times New Roman" panose="02020603050405020304" pitchFamily="18" charset="0"/>
                <a:cs typeface="Times New Roman" panose="02020603050405020304" pitchFamily="18" charset="0"/>
              </a:rPr>
            </a:br>
            <a:r>
              <a:rPr lang="en-US" sz="3000" b="1" smtClean="0">
                <a:solidFill>
                  <a:srgbClr val="0070C0"/>
                </a:solidFill>
                <a:latin typeface="Times New Roman" panose="02020603050405020304" pitchFamily="18" charset="0"/>
                <a:cs typeface="Times New Roman" panose="02020603050405020304" pitchFamily="18" charset="0"/>
              </a:rPr>
              <a:t>SẮP XẾP NHANH (QUICK SORT)</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609332" y="930911"/>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4" name="Rectangle 3"/>
          <p:cNvSpPr/>
          <p:nvPr/>
        </p:nvSpPr>
        <p:spPr>
          <a:xfrm>
            <a:off x="1996751" y="1582260"/>
            <a:ext cx="9965094" cy="9737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smtClean="0">
                <a:solidFill>
                  <a:srgbClr val="0070C0"/>
                </a:solidFill>
                <a:latin typeface="Times New Roman" panose="02020603050405020304" pitchFamily="18" charset="0"/>
                <a:cs typeface="Times New Roman" panose="02020603050405020304" pitchFamily="18" charset="0"/>
              </a:rPr>
              <a:t>Sắp </a:t>
            </a:r>
            <a:r>
              <a:rPr lang="en-US" sz="3000">
                <a:solidFill>
                  <a:srgbClr val="0070C0"/>
                </a:solidFill>
                <a:latin typeface="Times New Roman" panose="02020603050405020304" pitchFamily="18" charset="0"/>
                <a:cs typeface="Times New Roman" panose="02020603050405020304" pitchFamily="18" charset="0"/>
              </a:rPr>
              <a:t>xếp kiểu phân đoạn là một cải tiến của phương pháp sắp xếp kiểu đổi chỗ. </a:t>
            </a:r>
          </a:p>
        </p:txBody>
      </p:sp>
      <p:sp>
        <p:nvSpPr>
          <p:cNvPr id="7" name="Rectangle 6"/>
          <p:cNvSpPr/>
          <p:nvPr/>
        </p:nvSpPr>
        <p:spPr>
          <a:xfrm>
            <a:off x="1996752" y="2555993"/>
            <a:ext cx="9965094" cy="15494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Đây là một phương pháp khá tốt, do đó người sáng lập ra nó C.A.R Hoare, đã mạnh dạn đặt cho nó cái tên hấp dẫn là Quick Sort (sắp xếp nhanh).</a:t>
            </a:r>
          </a:p>
        </p:txBody>
      </p:sp>
      <p:sp>
        <p:nvSpPr>
          <p:cNvPr id="8" name="Rectangle 7"/>
          <p:cNvSpPr/>
          <p:nvPr/>
        </p:nvSpPr>
        <p:spPr>
          <a:xfrm>
            <a:off x="1996751" y="4142792"/>
            <a:ext cx="9965094" cy="24259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vi-VN" sz="3000">
                <a:solidFill>
                  <a:srgbClr val="0070C0"/>
                </a:solidFill>
                <a:latin typeface="Times New Roman" panose="02020603050405020304" pitchFamily="18" charset="0"/>
                <a:cs typeface="Times New Roman" panose="02020603050405020304" pitchFamily="18" charset="0"/>
              </a:rPr>
              <a:t>Charles Antony Richard Hoare (Tony Hoare hay C.A.R. Hoare, sinh ngày 11 tháng 1 năm 1934) là một nhà khoa học máy tính người Anh, có lẽ nổi tiếng nhất vì đã phát triển giải thuật Quick</a:t>
            </a:r>
            <a:r>
              <a:rPr lang="en-US" sz="3000">
                <a:solidFill>
                  <a:srgbClr val="0070C0"/>
                </a:solidFill>
                <a:latin typeface="Times New Roman" panose="02020603050405020304" pitchFamily="18" charset="0"/>
                <a:cs typeface="Times New Roman" panose="02020603050405020304" pitchFamily="18" charset="0"/>
              </a:rPr>
              <a:t> </a:t>
            </a:r>
            <a:r>
              <a:rPr lang="vi-VN" sz="3000">
                <a:solidFill>
                  <a:srgbClr val="0070C0"/>
                </a:solidFill>
                <a:latin typeface="Times New Roman" panose="02020603050405020304" pitchFamily="18" charset="0"/>
                <a:cs typeface="Times New Roman" panose="02020603050405020304" pitchFamily="18" charset="0"/>
              </a:rPr>
              <a:t>sort (hay Hoare</a:t>
            </a:r>
            <a:r>
              <a:rPr lang="en-US" sz="3000">
                <a:solidFill>
                  <a:srgbClr val="0070C0"/>
                </a:solidFill>
                <a:latin typeface="Times New Roman" panose="02020603050405020304" pitchFamily="18" charset="0"/>
                <a:cs typeface="Times New Roman" panose="02020603050405020304" pitchFamily="18" charset="0"/>
              </a:rPr>
              <a:t> </a:t>
            </a:r>
            <a:r>
              <a:rPr lang="vi-VN" sz="3000">
                <a:solidFill>
                  <a:srgbClr val="0070C0"/>
                </a:solidFill>
                <a:latin typeface="Times New Roman" panose="02020603050405020304" pitchFamily="18" charset="0"/>
                <a:cs typeface="Times New Roman" panose="02020603050405020304" pitchFamily="18" charset="0"/>
              </a:rPr>
              <a:t>sort), một trong những giải thuật sắp xếp được sử dụng nhiều nhất thế giới, vào năm 1960.</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4335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4006"/>
            <a:ext cx="11201400" cy="1083010"/>
          </a:xfrm>
        </p:spPr>
        <p:txBody>
          <a:bodyPr>
            <a:normAutofit/>
          </a:bodyPr>
          <a:lstStyle/>
          <a:p>
            <a:pPr marL="1193800" lvl="0" indent="-1193800"/>
            <a:r>
              <a:rPr lang="en-US" sz="3000" b="1" smtClean="0">
                <a:solidFill>
                  <a:srgbClr val="0070C0"/>
                </a:solidFill>
                <a:latin typeface="Times New Roman" panose="02020603050405020304" pitchFamily="18" charset="0"/>
                <a:cs typeface="Times New Roman" panose="02020603050405020304" pitchFamily="18" charset="0"/>
              </a:rPr>
              <a:t>III. SẮP XẾP KIỂU PHÂN ĐOẠN (PARTITION SORT) HAY </a:t>
            </a:r>
            <a:br>
              <a:rPr lang="en-US" sz="3000" b="1" smtClean="0">
                <a:solidFill>
                  <a:srgbClr val="0070C0"/>
                </a:solidFill>
                <a:latin typeface="Times New Roman" panose="02020603050405020304" pitchFamily="18" charset="0"/>
                <a:cs typeface="Times New Roman" panose="02020603050405020304" pitchFamily="18" charset="0"/>
              </a:rPr>
            </a:br>
            <a:r>
              <a:rPr lang="en-US" sz="3000" b="1" smtClean="0">
                <a:solidFill>
                  <a:srgbClr val="0070C0"/>
                </a:solidFill>
                <a:latin typeface="Times New Roman" panose="02020603050405020304" pitchFamily="18" charset="0"/>
                <a:cs typeface="Times New Roman" panose="02020603050405020304" pitchFamily="18" charset="0"/>
              </a:rPr>
              <a:t>SẮP XẾP NHANH (QUICK SORT)</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609332" y="930911"/>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4" name="Rectangle 3"/>
          <p:cNvSpPr/>
          <p:nvPr/>
        </p:nvSpPr>
        <p:spPr>
          <a:xfrm>
            <a:off x="223933" y="28126"/>
            <a:ext cx="11968065" cy="5436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Ý chủ đạo của phương pháp có thể tóm tắt như sau: </a:t>
            </a:r>
          </a:p>
        </p:txBody>
      </p:sp>
      <p:sp>
        <p:nvSpPr>
          <p:cNvPr id="7" name="Rectangle 6"/>
          <p:cNvSpPr/>
          <p:nvPr/>
        </p:nvSpPr>
        <p:spPr>
          <a:xfrm>
            <a:off x="223932" y="575900"/>
            <a:ext cx="11968066" cy="1474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Chọn một khoá ngẫu nhiên nào đó của dẫy làm “chốt” (pivot). Mọi phần tử nhỏ hơn “khoá chốt” phải được xếp vào vị trí ở trước “chốt” (đầu dẫy), mọi phân tử lớn hơn khoá “chốt” phải được xếp vào vị trí ở sau “chốt” (cuối dãy). </a:t>
            </a:r>
          </a:p>
        </p:txBody>
      </p:sp>
      <p:sp>
        <p:nvSpPr>
          <p:cNvPr id="8" name="Rectangle 7"/>
          <p:cNvSpPr/>
          <p:nvPr/>
        </p:nvSpPr>
        <p:spPr>
          <a:xfrm>
            <a:off x="223932" y="2013563"/>
            <a:ext cx="11968065" cy="14928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Muốn vậy, các phần tử trong dẫy sẽ được so sánh với khoá chốt và sẽ đổi vị trí cho nhau, hoặc cho chốt, nếu nó lớn hơn chốt mà lại nằm trước chốt hoặc nhỏ hơn chốt mà lại nằm sau chốt.</a:t>
            </a:r>
          </a:p>
        </p:txBody>
      </p:sp>
      <p:sp>
        <p:nvSpPr>
          <p:cNvPr id="9" name="Rectangle 8"/>
          <p:cNvSpPr/>
          <p:nvPr/>
        </p:nvSpPr>
        <p:spPr>
          <a:xfrm>
            <a:off x="223931" y="3487800"/>
            <a:ext cx="11968065" cy="19011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Khi việc đổi chỗ đã thực hiện xong thì dẫy khoá lúc đó được phân làm hai đoạn: một đoạn gồm các khoá nhỏ hơn chốt, một đoạn gồm các khoá lớn hơn chốt, còn khoá chốt thì ở giữa hai đoạn nói trên, đó cũng chính là vị trí thực của nó trong dẫy khi đã được sắp xếp, tới đây coi như kết thúc một lượt sắp xếp.</a:t>
            </a:r>
          </a:p>
        </p:txBody>
      </p:sp>
      <p:sp>
        <p:nvSpPr>
          <p:cNvPr id="11" name="Rectangle 10"/>
          <p:cNvSpPr/>
          <p:nvPr/>
        </p:nvSpPr>
        <p:spPr>
          <a:xfrm>
            <a:off x="223930" y="5394039"/>
            <a:ext cx="11968065" cy="9532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Áp dụng phương pháp như trên cho mỗi đoạn đó và tiếp tục làm như vậy cho đến khi mỗi đoạn chỉ còn 1 phần tử. Khi đó toàn bộ dãy đã được sắp. </a:t>
            </a:r>
          </a:p>
        </p:txBody>
      </p:sp>
      <p:cxnSp>
        <p:nvCxnSpPr>
          <p:cNvPr id="12" name="Straight Connector 11"/>
          <p:cNvCxnSpPr/>
          <p:nvPr/>
        </p:nvCxnSpPr>
        <p:spPr>
          <a:xfrm>
            <a:off x="7736114" y="1094384"/>
            <a:ext cx="177074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1855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P spid="7" grpId="0" animBg="1"/>
      <p:bldP spid="8" grpId="0" animBg="1"/>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609332" y="930911"/>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2</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Ví dụ và giải </a:t>
            </a:r>
            <a:r>
              <a:rPr lang="en-US" sz="3000" b="1" smtClean="0">
                <a:solidFill>
                  <a:srgbClr val="0070C0"/>
                </a:solidFill>
                <a:latin typeface="Times New Roman" panose="02020603050405020304" pitchFamily="18" charset="0"/>
                <a:ea typeface="+mn-ea"/>
                <a:cs typeface="Times New Roman" pitchFamily="18" charset="0"/>
              </a:rPr>
              <a:t>thuật</a:t>
            </a:r>
            <a:endParaRPr lang="en-US" sz="3000" b="1">
              <a:solidFill>
                <a:srgbClr val="0070C0"/>
              </a:solidFill>
              <a:latin typeface="Times New Roman" panose="02020603050405020304" pitchFamily="18" charset="0"/>
              <a:ea typeface="+mn-ea"/>
              <a:cs typeface="Times New Roman" pitchFamily="18" charset="0"/>
            </a:endParaRPr>
          </a:p>
        </p:txBody>
      </p:sp>
      <p:sp>
        <p:nvSpPr>
          <p:cNvPr id="2" name="Title 1"/>
          <p:cNvSpPr>
            <a:spLocks noGrp="1"/>
          </p:cNvSpPr>
          <p:nvPr>
            <p:ph type="title"/>
          </p:nvPr>
        </p:nvSpPr>
        <p:spPr>
          <a:xfrm>
            <a:off x="438150" y="-4006"/>
            <a:ext cx="11201400" cy="1083010"/>
          </a:xfrm>
        </p:spPr>
        <p:txBody>
          <a:bodyPr>
            <a:normAutofit/>
          </a:bodyPr>
          <a:lstStyle/>
          <a:p>
            <a:pPr marL="1193800" lvl="0" indent="-1193800"/>
            <a:r>
              <a:rPr lang="en-US" sz="3000" b="1" smtClean="0">
                <a:solidFill>
                  <a:srgbClr val="0070C0"/>
                </a:solidFill>
                <a:latin typeface="Times New Roman" panose="02020603050405020304" pitchFamily="18" charset="0"/>
                <a:cs typeface="Times New Roman" panose="02020603050405020304" pitchFamily="18" charset="0"/>
              </a:rPr>
              <a:t>III. SẮP XẾP KIỂU PHÂN ĐOẠN (PARTITION SORT) HAY </a:t>
            </a:r>
            <a:br>
              <a:rPr lang="en-US" sz="3000" b="1" smtClean="0">
                <a:solidFill>
                  <a:srgbClr val="0070C0"/>
                </a:solidFill>
                <a:latin typeface="Times New Roman" panose="02020603050405020304" pitchFamily="18" charset="0"/>
                <a:cs typeface="Times New Roman" panose="02020603050405020304" pitchFamily="18" charset="0"/>
              </a:rPr>
            </a:br>
            <a:r>
              <a:rPr lang="en-US" sz="3000" b="1" smtClean="0">
                <a:solidFill>
                  <a:srgbClr val="0070C0"/>
                </a:solidFill>
                <a:latin typeface="Times New Roman" panose="02020603050405020304" pitchFamily="18" charset="0"/>
                <a:cs typeface="Times New Roman" panose="02020603050405020304" pitchFamily="18" charset="0"/>
              </a:rPr>
              <a:t>SẮP XẾP NHANH (QUICK SORT)</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157750" y="345672"/>
            <a:ext cx="4032381"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12   7    30    40    8    38   35</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89893" y="20357"/>
            <a:ext cx="3789187" cy="8477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Ví dụ minh họa ý tưởng giải thuật</a:t>
            </a:r>
            <a:r>
              <a:rPr lang="en-US" sz="2400" smtClean="0">
                <a:solidFill>
                  <a:srgbClr val="0070C0"/>
                </a:solidFill>
                <a:latin typeface="Times New Roman" panose="02020603050405020304" pitchFamily="18" charset="0"/>
                <a:cs typeface="Times New Roman" panose="02020603050405020304" pitchFamily="18" charset="0"/>
              </a:rPr>
              <a:t>:</a:t>
            </a:r>
            <a:endParaRPr lang="en-US" sz="2400">
              <a:solidFill>
                <a:srgbClr val="0070C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8451014" y="345671"/>
            <a:ext cx="374098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&lt; j, đổi chỗ 30 và 8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224012" y="-66092"/>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sp>
        <p:nvSpPr>
          <p:cNvPr id="25" name="Rectangle 24"/>
          <p:cNvSpPr/>
          <p:nvPr/>
        </p:nvSpPr>
        <p:spPr>
          <a:xfrm>
            <a:off x="6472080" y="-84120"/>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8451015" y="1271734"/>
            <a:ext cx="374098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&gt; j, đổi chỗ 8 và chốt 12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8451015" y="2140485"/>
            <a:ext cx="374098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&gt; j, đổi chỗ 7 và chốt 8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4672304" y="1635247"/>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36" name="Straight Connector 35"/>
          <p:cNvCxnSpPr/>
          <p:nvPr/>
        </p:nvCxnSpPr>
        <p:spPr>
          <a:xfrm>
            <a:off x="4298720" y="2610569"/>
            <a:ext cx="6317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00374" y="2589313"/>
            <a:ext cx="20331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451015" y="3121349"/>
            <a:ext cx="374098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i &gt; j, đổi chỗ 35 và </a:t>
            </a:r>
            <a:r>
              <a:rPr lang="en-US" sz="2600" smtClean="0">
                <a:solidFill>
                  <a:srgbClr val="0070C0"/>
                </a:solidFill>
                <a:latin typeface="Times New Roman" panose="02020603050405020304" pitchFamily="18" charset="0"/>
                <a:cs typeface="Times New Roman" panose="02020603050405020304" pitchFamily="18" charset="0"/>
              </a:rPr>
              <a:t>chốt 40</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43" name="Rectangle 42"/>
          <p:cNvSpPr/>
          <p:nvPr/>
        </p:nvSpPr>
        <p:spPr>
          <a:xfrm>
            <a:off x="7969653" y="2681876"/>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sp>
        <p:nvSpPr>
          <p:cNvPr id="44" name="Rectangle 43"/>
          <p:cNvSpPr/>
          <p:nvPr/>
        </p:nvSpPr>
        <p:spPr>
          <a:xfrm>
            <a:off x="7603330" y="2680920"/>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1" name="Rectangle 50"/>
          <p:cNvSpPr/>
          <p:nvPr/>
        </p:nvSpPr>
        <p:spPr>
          <a:xfrm>
            <a:off x="8451015" y="3966295"/>
            <a:ext cx="374098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&gt; j, đổi chỗ 30 và chốt 35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2" name="Rectangle 51"/>
          <p:cNvSpPr/>
          <p:nvPr/>
        </p:nvSpPr>
        <p:spPr>
          <a:xfrm>
            <a:off x="7068828" y="3552732"/>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cxnSp>
        <p:nvCxnSpPr>
          <p:cNvPr id="54" name="Straight Connector 53"/>
          <p:cNvCxnSpPr/>
          <p:nvPr/>
        </p:nvCxnSpPr>
        <p:spPr>
          <a:xfrm>
            <a:off x="6000374" y="4456067"/>
            <a:ext cx="14103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8451015" y="4782263"/>
            <a:ext cx="3740985" cy="4651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Dừng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7" name="Rectangle 56"/>
          <p:cNvSpPr/>
          <p:nvPr/>
        </p:nvSpPr>
        <p:spPr>
          <a:xfrm>
            <a:off x="189893" y="861053"/>
            <a:ext cx="3796051" cy="7529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 Chọn phần tử đầu làm chốt.</a:t>
            </a:r>
          </a:p>
        </p:txBody>
      </p:sp>
      <p:sp>
        <p:nvSpPr>
          <p:cNvPr id="62" name="Rectangle 61"/>
          <p:cNvSpPr/>
          <p:nvPr/>
        </p:nvSpPr>
        <p:spPr>
          <a:xfrm>
            <a:off x="189894" y="1609081"/>
            <a:ext cx="3789186" cy="5138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r>
              <a:rPr lang="en-US" sz="2400">
                <a:solidFill>
                  <a:srgbClr val="0070C0"/>
                </a:solidFill>
                <a:latin typeface="Times New Roman" panose="02020603050405020304" pitchFamily="18" charset="0"/>
                <a:cs typeface="Times New Roman" panose="02020603050405020304" pitchFamily="18" charset="0"/>
              </a:rPr>
              <a:t>Mục tiêu </a:t>
            </a:r>
            <a:r>
              <a:rPr lang="en-US" sz="2400" smtClean="0">
                <a:solidFill>
                  <a:srgbClr val="0070C0"/>
                </a:solidFill>
                <a:latin typeface="Times New Roman" panose="02020603050405020304" pitchFamily="18" charset="0"/>
                <a:cs typeface="Times New Roman" panose="02020603050405020304" pitchFamily="18" charset="0"/>
              </a:rPr>
              <a:t>là phải </a:t>
            </a:r>
            <a:r>
              <a:rPr lang="en-US" sz="2400">
                <a:solidFill>
                  <a:srgbClr val="0070C0"/>
                </a:solidFill>
                <a:latin typeface="Times New Roman" panose="02020603050405020304" pitchFamily="18" charset="0"/>
                <a:cs typeface="Times New Roman" panose="02020603050405020304" pitchFamily="18" charset="0"/>
              </a:rPr>
              <a:t>đưa về:</a:t>
            </a:r>
          </a:p>
        </p:txBody>
      </p:sp>
      <p:sp>
        <p:nvSpPr>
          <p:cNvPr id="72" name="Rectangle 71"/>
          <p:cNvSpPr/>
          <p:nvPr/>
        </p:nvSpPr>
        <p:spPr>
          <a:xfrm>
            <a:off x="197093" y="3001490"/>
            <a:ext cx="3828073" cy="11908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 Cho i xuất phát từ phần tử ngay sau chốt, nếu phần tử tại vị trí i nhỏ hơn chốt thì i tiến.</a:t>
            </a:r>
          </a:p>
        </p:txBody>
      </p:sp>
      <p:grpSp>
        <p:nvGrpSpPr>
          <p:cNvPr id="38" name="Group 37"/>
          <p:cNvGrpSpPr/>
          <p:nvPr/>
        </p:nvGrpSpPr>
        <p:grpSpPr>
          <a:xfrm>
            <a:off x="4594052" y="-65275"/>
            <a:ext cx="645485" cy="492443"/>
            <a:chOff x="5608481" y="5911931"/>
            <a:chExt cx="645485" cy="492443"/>
          </a:xfrm>
        </p:grpSpPr>
        <p:sp>
          <p:nvSpPr>
            <p:cNvPr id="79" name="Rectangle 78"/>
            <p:cNvSpPr/>
            <p:nvPr/>
          </p:nvSpPr>
          <p:spPr>
            <a:xfrm>
              <a:off x="5608481" y="5911931"/>
              <a:ext cx="587603"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cxnSp>
          <p:nvCxnSpPr>
            <p:cNvPr id="24" name="Straight Arrow Connector 23"/>
            <p:cNvCxnSpPr/>
            <p:nvPr/>
          </p:nvCxnSpPr>
          <p:spPr>
            <a:xfrm>
              <a:off x="5960260" y="6196083"/>
              <a:ext cx="293706"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7483773" y="-81981"/>
            <a:ext cx="663132" cy="492443"/>
            <a:chOff x="6775122" y="6105626"/>
            <a:chExt cx="663132" cy="492443"/>
          </a:xfrm>
        </p:grpSpPr>
        <p:cxnSp>
          <p:nvCxnSpPr>
            <p:cNvPr id="80" name="Straight Arrow Connector 79"/>
            <p:cNvCxnSpPr/>
            <p:nvPr/>
          </p:nvCxnSpPr>
          <p:spPr>
            <a:xfrm>
              <a:off x="6775122" y="6404374"/>
              <a:ext cx="293706" cy="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921975" y="6105626"/>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grpSp>
      <p:sp>
        <p:nvSpPr>
          <p:cNvPr id="88" name="Rectangle 87"/>
          <p:cNvSpPr/>
          <p:nvPr/>
        </p:nvSpPr>
        <p:spPr>
          <a:xfrm>
            <a:off x="299078" y="2095285"/>
            <a:ext cx="3585816" cy="5154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r>
              <a:rPr lang="en-US" sz="2600" smtClean="0">
                <a:solidFill>
                  <a:srgbClr val="0070C0"/>
                </a:solidFill>
                <a:latin typeface="Times New Roman" panose="02020603050405020304" pitchFamily="18" charset="0"/>
                <a:cs typeface="Times New Roman" panose="02020603050405020304" pitchFamily="18" charset="0"/>
              </a:rPr>
              <a:t>  . </a:t>
            </a:r>
            <a:r>
              <a:rPr lang="en-US" sz="2600">
                <a:solidFill>
                  <a:srgbClr val="0070C0"/>
                </a:solidFill>
                <a:latin typeface="Times New Roman" panose="02020603050405020304" pitchFamily="18" charset="0"/>
                <a:cs typeface="Times New Roman" panose="02020603050405020304" pitchFamily="18" charset="0"/>
              </a:rPr>
              <a:t>. .    &lt;  12  &lt;   . . . </a:t>
            </a:r>
          </a:p>
        </p:txBody>
      </p:sp>
      <p:sp>
        <p:nvSpPr>
          <p:cNvPr id="95" name="Rectangle 94"/>
          <p:cNvSpPr/>
          <p:nvPr/>
        </p:nvSpPr>
        <p:spPr>
          <a:xfrm>
            <a:off x="197092" y="4142291"/>
            <a:ext cx="3828998" cy="12349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 Cho j xuất phát từ phần tử cuối, nếu phần tử tại vị trí j lớn hơn chốt thì j lùi.</a:t>
            </a:r>
          </a:p>
        </p:txBody>
      </p:sp>
      <p:sp>
        <p:nvSpPr>
          <p:cNvPr id="96" name="Rectangle 95"/>
          <p:cNvSpPr/>
          <p:nvPr/>
        </p:nvSpPr>
        <p:spPr>
          <a:xfrm>
            <a:off x="189893" y="5354418"/>
            <a:ext cx="12002105" cy="5004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 Khi i và j dừng mà i &lt; j thì đổi chỗ hai phần tử tại i và </a:t>
            </a:r>
            <a:r>
              <a:rPr lang="en-US" sz="2400" smtClean="0">
                <a:solidFill>
                  <a:srgbClr val="0070C0"/>
                </a:solidFill>
                <a:latin typeface="Times New Roman" panose="02020603050405020304" pitchFamily="18" charset="0"/>
                <a:cs typeface="Times New Roman" panose="02020603050405020304" pitchFamily="18" charset="0"/>
              </a:rPr>
              <a:t>j, </a:t>
            </a:r>
            <a:r>
              <a:rPr lang="en-US" sz="2400">
                <a:solidFill>
                  <a:srgbClr val="0070C0"/>
                </a:solidFill>
                <a:latin typeface="Times New Roman" panose="02020603050405020304" pitchFamily="18" charset="0"/>
                <a:cs typeface="Times New Roman" panose="02020603050405020304" pitchFamily="18" charset="0"/>
              </a:rPr>
              <a:t>rồi tiếp tục cho i và j </a:t>
            </a:r>
            <a:r>
              <a:rPr lang="en-US" sz="2400" smtClean="0">
                <a:solidFill>
                  <a:srgbClr val="0070C0"/>
                </a:solidFill>
                <a:latin typeface="Times New Roman" panose="02020603050405020304" pitchFamily="18" charset="0"/>
                <a:cs typeface="Times New Roman" panose="02020603050405020304" pitchFamily="18" charset="0"/>
              </a:rPr>
              <a:t>đi tiếp.</a:t>
            </a:r>
            <a:endParaRPr lang="en-US" sz="2400">
              <a:solidFill>
                <a:srgbClr val="0070C0"/>
              </a:solidFill>
              <a:latin typeface="Times New Roman" panose="02020603050405020304" pitchFamily="18" charset="0"/>
              <a:cs typeface="Times New Roman" panose="02020603050405020304" pitchFamily="18" charset="0"/>
            </a:endParaRPr>
          </a:p>
        </p:txBody>
      </p:sp>
      <p:grpSp>
        <p:nvGrpSpPr>
          <p:cNvPr id="97" name="Group 96"/>
          <p:cNvGrpSpPr/>
          <p:nvPr/>
        </p:nvGrpSpPr>
        <p:grpSpPr>
          <a:xfrm>
            <a:off x="279623" y="2492593"/>
            <a:ext cx="1761736" cy="543899"/>
            <a:chOff x="170439" y="2956617"/>
            <a:chExt cx="1761736" cy="543899"/>
          </a:xfrm>
        </p:grpSpPr>
        <p:sp>
          <p:nvSpPr>
            <p:cNvPr id="93" name="Rectangle 92"/>
            <p:cNvSpPr/>
            <p:nvPr/>
          </p:nvSpPr>
          <p:spPr>
            <a:xfrm>
              <a:off x="170439" y="2956617"/>
              <a:ext cx="1761736" cy="5438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Đoạn 1</a:t>
              </a:r>
            </a:p>
          </p:txBody>
        </p:sp>
        <p:cxnSp>
          <p:nvCxnSpPr>
            <p:cNvPr id="89" name="Straight Connector 88"/>
            <p:cNvCxnSpPr/>
            <p:nvPr/>
          </p:nvCxnSpPr>
          <p:spPr>
            <a:xfrm>
              <a:off x="253564" y="3013396"/>
              <a:ext cx="11248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1952194" y="2492593"/>
            <a:ext cx="1893790" cy="543899"/>
            <a:chOff x="1843010" y="2956617"/>
            <a:chExt cx="1893790" cy="543899"/>
          </a:xfrm>
        </p:grpSpPr>
        <p:sp>
          <p:nvSpPr>
            <p:cNvPr id="94" name="Rectangle 93"/>
            <p:cNvSpPr/>
            <p:nvPr/>
          </p:nvSpPr>
          <p:spPr>
            <a:xfrm>
              <a:off x="1843010" y="2956617"/>
              <a:ext cx="1893790" cy="5438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682625" algn="just"/>
              <a:r>
                <a:rPr lang="en-US" sz="2400">
                  <a:solidFill>
                    <a:srgbClr val="0070C0"/>
                  </a:solidFill>
                  <a:latin typeface="Times New Roman" panose="02020603050405020304" pitchFamily="18" charset="0"/>
                  <a:cs typeface="Times New Roman" panose="02020603050405020304" pitchFamily="18" charset="0"/>
                </a:rPr>
                <a:t>Đoạn </a:t>
              </a:r>
              <a:r>
                <a:rPr lang="en-US" sz="2400" smtClean="0">
                  <a:solidFill>
                    <a:srgbClr val="0070C0"/>
                  </a:solidFill>
                  <a:latin typeface="Times New Roman" panose="02020603050405020304" pitchFamily="18" charset="0"/>
                  <a:cs typeface="Times New Roman" panose="02020603050405020304" pitchFamily="18" charset="0"/>
                </a:rPr>
                <a:t>2</a:t>
              </a:r>
              <a:endParaRPr lang="en-US" sz="2400">
                <a:solidFill>
                  <a:srgbClr val="0070C0"/>
                </a:solidFill>
                <a:latin typeface="Times New Roman" panose="02020603050405020304" pitchFamily="18" charset="0"/>
                <a:cs typeface="Times New Roman" panose="02020603050405020304" pitchFamily="18" charset="0"/>
              </a:endParaRPr>
            </a:p>
          </p:txBody>
        </p:sp>
        <p:cxnSp>
          <p:nvCxnSpPr>
            <p:cNvPr id="92" name="Straight Connector 91"/>
            <p:cNvCxnSpPr/>
            <p:nvPr/>
          </p:nvCxnSpPr>
          <p:spPr>
            <a:xfrm>
              <a:off x="2505444" y="3003738"/>
              <a:ext cx="11248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197092" y="5845526"/>
            <a:ext cx="12002105" cy="5004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 Khi i </a:t>
            </a:r>
            <a:r>
              <a:rPr lang="en-US" sz="2400" smtClean="0">
                <a:solidFill>
                  <a:srgbClr val="0070C0"/>
                </a:solidFill>
                <a:latin typeface="Times New Roman" panose="02020603050405020304" pitchFamily="18" charset="0"/>
                <a:cs typeface="Times New Roman" panose="02020603050405020304" pitchFamily="18" charset="0"/>
              </a:rPr>
              <a:t>&gt; j thì đã tìm được vị trí của chốt chính là j, nên đổi chỗ phần tử chốt và phần tử tại j.</a:t>
            </a:r>
            <a:endParaRPr lang="en-US" sz="2400">
              <a:solidFill>
                <a:srgbClr val="0070C0"/>
              </a:solidFill>
              <a:latin typeface="Times New Roman" panose="02020603050405020304" pitchFamily="18" charset="0"/>
              <a:cs typeface="Times New Roman" panose="02020603050405020304" pitchFamily="18" charset="0"/>
            </a:endParaRPr>
          </a:p>
        </p:txBody>
      </p:sp>
      <p:sp>
        <p:nvSpPr>
          <p:cNvPr id="100" name="Rectangle 99"/>
          <p:cNvSpPr/>
          <p:nvPr/>
        </p:nvSpPr>
        <p:spPr>
          <a:xfrm>
            <a:off x="197092" y="6344665"/>
            <a:ext cx="12002105" cy="5004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400">
                <a:solidFill>
                  <a:srgbClr val="0070C0"/>
                </a:solidFill>
                <a:latin typeface="Times New Roman" panose="02020603050405020304" pitchFamily="18" charset="0"/>
                <a:cs typeface="Times New Roman" panose="02020603050405020304" pitchFamily="18" charset="0"/>
              </a:rPr>
              <a:t>- </a:t>
            </a:r>
            <a:r>
              <a:rPr lang="en-US" sz="2400" smtClean="0">
                <a:solidFill>
                  <a:srgbClr val="0070C0"/>
                </a:solidFill>
                <a:latin typeface="Times New Roman" panose="02020603050405020304" pitchFamily="18" charset="0"/>
                <a:cs typeface="Times New Roman" panose="02020603050405020304" pitchFamily="18" charset="0"/>
              </a:rPr>
              <a:t>Khi đó chốt đã ở đúng vị trí được sắp xếp thì cần thực hiện tiếp ý tưởng giải thuật với 2 đoạn.</a:t>
            </a:r>
            <a:endParaRPr lang="en-US" sz="2400">
              <a:solidFill>
                <a:srgbClr val="0070C0"/>
              </a:solidFill>
              <a:latin typeface="Times New Roman" panose="02020603050405020304" pitchFamily="18" charset="0"/>
              <a:cs typeface="Times New Roman" panose="02020603050405020304" pitchFamily="18" charset="0"/>
            </a:endParaRPr>
          </a:p>
        </p:txBody>
      </p:sp>
      <p:grpSp>
        <p:nvGrpSpPr>
          <p:cNvPr id="107" name="Group 106"/>
          <p:cNvGrpSpPr/>
          <p:nvPr/>
        </p:nvGrpSpPr>
        <p:grpSpPr>
          <a:xfrm>
            <a:off x="1506702" y="2539714"/>
            <a:ext cx="4004187" cy="4227383"/>
            <a:chOff x="1506702" y="2539714"/>
            <a:chExt cx="4004187" cy="4227383"/>
          </a:xfrm>
        </p:grpSpPr>
        <p:cxnSp>
          <p:nvCxnSpPr>
            <p:cNvPr id="101" name="Straight Connector 100"/>
            <p:cNvCxnSpPr/>
            <p:nvPr/>
          </p:nvCxnSpPr>
          <p:spPr>
            <a:xfrm>
              <a:off x="1506702" y="6767097"/>
              <a:ext cx="5033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Curved Connector 105"/>
            <p:cNvCxnSpPr/>
            <p:nvPr/>
          </p:nvCxnSpPr>
          <p:spPr>
            <a:xfrm rot="5400000" flipH="1" flipV="1">
              <a:off x="-53659" y="4351774"/>
              <a:ext cx="3915678" cy="291558"/>
            </a:xfrm>
            <a:prstGeom prst="curvedConnector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p:nvPr/>
          </p:nvCxnSpPr>
          <p:spPr>
            <a:xfrm rot="5400000" flipH="1" flipV="1">
              <a:off x="1747407" y="2650968"/>
              <a:ext cx="3774474" cy="3752490"/>
            </a:xfrm>
            <a:prstGeom prst="curvedConnector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4025166" y="20357"/>
            <a:ext cx="8166832" cy="5345630"/>
            <a:chOff x="4025166" y="20357"/>
            <a:chExt cx="8166832" cy="5345630"/>
          </a:xfrm>
        </p:grpSpPr>
        <p:cxnSp>
          <p:nvCxnSpPr>
            <p:cNvPr id="117" name="Straight Connector 116"/>
            <p:cNvCxnSpPr/>
            <p:nvPr/>
          </p:nvCxnSpPr>
          <p:spPr>
            <a:xfrm>
              <a:off x="4025166" y="20357"/>
              <a:ext cx="0" cy="5334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025166" y="5365987"/>
              <a:ext cx="81668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4137160" y="344535"/>
            <a:ext cx="521496" cy="492443"/>
            <a:chOff x="1676427" y="5492479"/>
            <a:chExt cx="521496" cy="492443"/>
          </a:xfrm>
        </p:grpSpPr>
        <p:sp>
          <p:nvSpPr>
            <p:cNvPr id="83" name="Oval 82"/>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Rectangle 83"/>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sp>
        <p:nvSpPr>
          <p:cNvPr id="34" name="Rectangle 33"/>
          <p:cNvSpPr/>
          <p:nvPr/>
        </p:nvSpPr>
        <p:spPr>
          <a:xfrm>
            <a:off x="5230088" y="1673853"/>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grpSp>
        <p:nvGrpSpPr>
          <p:cNvPr id="18" name="Group 17"/>
          <p:cNvGrpSpPr/>
          <p:nvPr/>
        </p:nvGrpSpPr>
        <p:grpSpPr>
          <a:xfrm>
            <a:off x="4129044" y="1271735"/>
            <a:ext cx="4047440" cy="494737"/>
            <a:chOff x="4129044" y="1271735"/>
            <a:chExt cx="4047440" cy="494737"/>
          </a:xfrm>
        </p:grpSpPr>
        <p:sp>
          <p:nvSpPr>
            <p:cNvPr id="26" name="Rectangle 25"/>
            <p:cNvSpPr/>
            <p:nvPr/>
          </p:nvSpPr>
          <p:spPr>
            <a:xfrm>
              <a:off x="4157751" y="1271735"/>
              <a:ext cx="4018733"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7     8     40   30   38   35</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85" name="Group 84"/>
            <p:cNvGrpSpPr/>
            <p:nvPr/>
          </p:nvGrpSpPr>
          <p:grpSpPr>
            <a:xfrm>
              <a:off x="4129044" y="1274029"/>
              <a:ext cx="521496" cy="492443"/>
              <a:chOff x="1676427" y="5492479"/>
              <a:chExt cx="521496" cy="492443"/>
            </a:xfrm>
          </p:grpSpPr>
          <p:sp>
            <p:nvSpPr>
              <p:cNvPr id="86" name="Oval 85"/>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0" name="Rectangle 89"/>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grpSp>
        <p:nvGrpSpPr>
          <p:cNvPr id="7" name="Group 6"/>
          <p:cNvGrpSpPr/>
          <p:nvPr/>
        </p:nvGrpSpPr>
        <p:grpSpPr>
          <a:xfrm>
            <a:off x="4155687" y="2085894"/>
            <a:ext cx="4035150" cy="499130"/>
            <a:chOff x="4155687" y="2113190"/>
            <a:chExt cx="4035150" cy="499130"/>
          </a:xfrm>
        </p:grpSpPr>
        <p:sp>
          <p:nvSpPr>
            <p:cNvPr id="31" name="Rectangle 30"/>
            <p:cNvSpPr/>
            <p:nvPr/>
          </p:nvSpPr>
          <p:spPr>
            <a:xfrm>
              <a:off x="4155687" y="2113190"/>
              <a:ext cx="4035150"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8     7            40   </a:t>
              </a:r>
              <a:r>
                <a:rPr lang="en-US" sz="2600">
                  <a:solidFill>
                    <a:srgbClr val="0070C0"/>
                  </a:solidFill>
                  <a:latin typeface="Times New Roman" panose="02020603050405020304" pitchFamily="18" charset="0"/>
                  <a:cs typeface="Times New Roman" panose="02020603050405020304" pitchFamily="18" charset="0"/>
                </a:rPr>
                <a:t>30   </a:t>
              </a:r>
              <a:r>
                <a:rPr lang="en-US" sz="2600" smtClean="0">
                  <a:solidFill>
                    <a:srgbClr val="0070C0"/>
                  </a:solidFill>
                  <a:latin typeface="Times New Roman" panose="02020603050405020304" pitchFamily="18" charset="0"/>
                  <a:cs typeface="Times New Roman" panose="02020603050405020304" pitchFamily="18" charset="0"/>
                </a:rPr>
                <a:t>38   </a:t>
              </a:r>
              <a:r>
                <a:rPr lang="en-US" sz="2600">
                  <a:solidFill>
                    <a:srgbClr val="0070C0"/>
                  </a:solidFill>
                  <a:latin typeface="Times New Roman" panose="02020603050405020304" pitchFamily="18" charset="0"/>
                  <a:cs typeface="Times New Roman" panose="02020603050405020304" pitchFamily="18" charset="0"/>
                </a:rPr>
                <a:t>35</a:t>
              </a:r>
            </a:p>
          </p:txBody>
        </p:sp>
        <p:grpSp>
          <p:nvGrpSpPr>
            <p:cNvPr id="91" name="Group 90"/>
            <p:cNvGrpSpPr/>
            <p:nvPr/>
          </p:nvGrpSpPr>
          <p:grpSpPr>
            <a:xfrm>
              <a:off x="5230485" y="2119877"/>
              <a:ext cx="521496" cy="492443"/>
              <a:chOff x="1676427" y="5492479"/>
              <a:chExt cx="521496" cy="492443"/>
            </a:xfrm>
          </p:grpSpPr>
          <p:sp>
            <p:nvSpPr>
              <p:cNvPr id="102" name="Oval 101"/>
              <p:cNvSpPr/>
              <p:nvPr/>
            </p:nvSpPr>
            <p:spPr>
              <a:xfrm>
                <a:off x="1716476"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Rectangle 102"/>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grpSp>
        <p:nvGrpSpPr>
          <p:cNvPr id="104" name="Group 103"/>
          <p:cNvGrpSpPr/>
          <p:nvPr/>
        </p:nvGrpSpPr>
        <p:grpSpPr>
          <a:xfrm>
            <a:off x="4142964" y="2088646"/>
            <a:ext cx="521496" cy="492443"/>
            <a:chOff x="1676427" y="5492479"/>
            <a:chExt cx="521496" cy="492443"/>
          </a:xfrm>
        </p:grpSpPr>
        <p:sp>
          <p:nvSpPr>
            <p:cNvPr id="105" name="Oval 104"/>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9" name="Rectangle 108"/>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8</a:t>
              </a:r>
              <a:endParaRPr lang="en-US" sz="2600"/>
            </a:p>
          </p:txBody>
        </p:sp>
      </p:grpSp>
      <p:grpSp>
        <p:nvGrpSpPr>
          <p:cNvPr id="13" name="Group 12"/>
          <p:cNvGrpSpPr/>
          <p:nvPr/>
        </p:nvGrpSpPr>
        <p:grpSpPr>
          <a:xfrm>
            <a:off x="4172743" y="3106132"/>
            <a:ext cx="4018093" cy="497367"/>
            <a:chOff x="4172743" y="3106132"/>
            <a:chExt cx="4018093" cy="497367"/>
          </a:xfrm>
        </p:grpSpPr>
        <p:cxnSp>
          <p:nvCxnSpPr>
            <p:cNvPr id="46" name="Straight Connector 45"/>
            <p:cNvCxnSpPr/>
            <p:nvPr/>
          </p:nvCxnSpPr>
          <p:spPr>
            <a:xfrm>
              <a:off x="6000374" y="3597473"/>
              <a:ext cx="20331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172743" y="3106132"/>
              <a:ext cx="4018093" cy="497367"/>
              <a:chOff x="4172743" y="3106132"/>
              <a:chExt cx="4018093" cy="497367"/>
            </a:xfrm>
          </p:grpSpPr>
          <p:sp>
            <p:nvSpPr>
              <p:cNvPr id="40" name="Rectangle 39"/>
              <p:cNvSpPr/>
              <p:nvPr/>
            </p:nvSpPr>
            <p:spPr>
              <a:xfrm>
                <a:off x="4172743" y="3107702"/>
                <a:ext cx="4018093"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7                   40   </a:t>
                </a:r>
                <a:r>
                  <a:rPr lang="en-US" sz="2600">
                    <a:solidFill>
                      <a:srgbClr val="0070C0"/>
                    </a:solidFill>
                    <a:latin typeface="Times New Roman" panose="02020603050405020304" pitchFamily="18" charset="0"/>
                    <a:cs typeface="Times New Roman" panose="02020603050405020304" pitchFamily="18" charset="0"/>
                  </a:rPr>
                  <a:t>30   </a:t>
                </a:r>
                <a:r>
                  <a:rPr lang="en-US" sz="2600" smtClean="0">
                    <a:solidFill>
                      <a:srgbClr val="0070C0"/>
                    </a:solidFill>
                    <a:latin typeface="Times New Roman" panose="02020603050405020304" pitchFamily="18" charset="0"/>
                    <a:cs typeface="Times New Roman" panose="02020603050405020304" pitchFamily="18" charset="0"/>
                  </a:rPr>
                  <a:t>38   </a:t>
                </a:r>
                <a:r>
                  <a:rPr lang="en-US" sz="2600">
                    <a:solidFill>
                      <a:srgbClr val="0070C0"/>
                    </a:solidFill>
                    <a:latin typeface="Times New Roman" panose="02020603050405020304" pitchFamily="18" charset="0"/>
                    <a:cs typeface="Times New Roman" panose="02020603050405020304" pitchFamily="18" charset="0"/>
                  </a:rPr>
                  <a:t>35</a:t>
                </a:r>
              </a:p>
            </p:txBody>
          </p:sp>
          <p:grpSp>
            <p:nvGrpSpPr>
              <p:cNvPr id="121" name="Group 120"/>
              <p:cNvGrpSpPr/>
              <p:nvPr/>
            </p:nvGrpSpPr>
            <p:grpSpPr>
              <a:xfrm>
                <a:off x="5269506" y="3106132"/>
                <a:ext cx="521496" cy="492443"/>
                <a:chOff x="1676427" y="5492479"/>
                <a:chExt cx="521496" cy="492443"/>
              </a:xfrm>
            </p:grpSpPr>
            <p:sp>
              <p:nvSpPr>
                <p:cNvPr id="122" name="Oval 121"/>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Rectangle 122"/>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nvGrpSpPr>
              <p:cNvPr id="124" name="Group 123"/>
              <p:cNvGrpSpPr/>
              <p:nvPr/>
            </p:nvGrpSpPr>
            <p:grpSpPr>
              <a:xfrm>
                <a:off x="4674594" y="3111056"/>
                <a:ext cx="521496" cy="492443"/>
                <a:chOff x="1676427" y="5492479"/>
                <a:chExt cx="521496" cy="492443"/>
              </a:xfrm>
            </p:grpSpPr>
            <p:sp>
              <p:nvSpPr>
                <p:cNvPr id="125" name="Oval 124"/>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Rectangle 125"/>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8</a:t>
                  </a:r>
                  <a:endParaRPr lang="en-US" sz="2600"/>
                </a:p>
              </p:txBody>
            </p:sp>
          </p:grpSp>
        </p:grpSp>
      </p:grpSp>
      <p:grpSp>
        <p:nvGrpSpPr>
          <p:cNvPr id="127" name="Group 126"/>
          <p:cNvGrpSpPr/>
          <p:nvPr/>
        </p:nvGrpSpPr>
        <p:grpSpPr>
          <a:xfrm>
            <a:off x="5886526" y="3105769"/>
            <a:ext cx="521496" cy="492443"/>
            <a:chOff x="1676427" y="5492479"/>
            <a:chExt cx="521496" cy="492443"/>
          </a:xfrm>
        </p:grpSpPr>
        <p:sp>
          <p:nvSpPr>
            <p:cNvPr id="128" name="Oval 127"/>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9" name="Rectangle 128"/>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40</a:t>
              </a:r>
              <a:endParaRPr lang="en-US" sz="2600"/>
            </a:p>
          </p:txBody>
        </p:sp>
      </p:grpSp>
      <p:grpSp>
        <p:nvGrpSpPr>
          <p:cNvPr id="11" name="Group 10"/>
          <p:cNvGrpSpPr/>
          <p:nvPr/>
        </p:nvGrpSpPr>
        <p:grpSpPr>
          <a:xfrm>
            <a:off x="4172743" y="3952628"/>
            <a:ext cx="4018093" cy="503368"/>
            <a:chOff x="4172743" y="3952628"/>
            <a:chExt cx="4018093" cy="503368"/>
          </a:xfrm>
        </p:grpSpPr>
        <p:sp>
          <p:nvSpPr>
            <p:cNvPr id="49" name="Rectangle 48"/>
            <p:cNvSpPr/>
            <p:nvPr/>
          </p:nvSpPr>
          <p:spPr>
            <a:xfrm>
              <a:off x="4172743" y="3966296"/>
              <a:ext cx="4018093"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7                   35   </a:t>
              </a:r>
              <a:r>
                <a:rPr lang="en-US" sz="2600">
                  <a:solidFill>
                    <a:srgbClr val="0070C0"/>
                  </a:solidFill>
                  <a:latin typeface="Times New Roman" panose="02020603050405020304" pitchFamily="18" charset="0"/>
                  <a:cs typeface="Times New Roman" panose="02020603050405020304" pitchFamily="18" charset="0"/>
                </a:rPr>
                <a:t>30   </a:t>
              </a:r>
              <a:r>
                <a:rPr lang="en-US" sz="2600" smtClean="0">
                  <a:solidFill>
                    <a:srgbClr val="0070C0"/>
                  </a:solidFill>
                  <a:latin typeface="Times New Roman" panose="02020603050405020304" pitchFamily="18" charset="0"/>
                  <a:cs typeface="Times New Roman" panose="02020603050405020304" pitchFamily="18" charset="0"/>
                </a:rPr>
                <a:t>38   </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130" name="Group 129"/>
            <p:cNvGrpSpPr/>
            <p:nvPr/>
          </p:nvGrpSpPr>
          <p:grpSpPr>
            <a:xfrm>
              <a:off x="7627485" y="3952628"/>
              <a:ext cx="521496" cy="492443"/>
              <a:chOff x="1676427" y="5492479"/>
              <a:chExt cx="521496" cy="492443"/>
            </a:xfrm>
          </p:grpSpPr>
          <p:sp>
            <p:nvSpPr>
              <p:cNvPr id="131" name="Oval 130"/>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2" name="Rectangle 131"/>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40</a:t>
                </a:r>
                <a:endParaRPr lang="en-US" sz="2600"/>
              </a:p>
            </p:txBody>
          </p:sp>
        </p:grpSp>
        <p:grpSp>
          <p:nvGrpSpPr>
            <p:cNvPr id="141" name="Group 140"/>
            <p:cNvGrpSpPr/>
            <p:nvPr/>
          </p:nvGrpSpPr>
          <p:grpSpPr>
            <a:xfrm>
              <a:off x="4674594" y="3958634"/>
              <a:ext cx="521496" cy="492443"/>
              <a:chOff x="1676427" y="5492479"/>
              <a:chExt cx="521496" cy="492443"/>
            </a:xfrm>
          </p:grpSpPr>
          <p:sp>
            <p:nvSpPr>
              <p:cNvPr id="142" name="Oval 141"/>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3" name="Rectangle 142"/>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8</a:t>
                </a:r>
                <a:endParaRPr lang="en-US" sz="2600"/>
              </a:p>
            </p:txBody>
          </p:sp>
        </p:grpSp>
        <p:grpSp>
          <p:nvGrpSpPr>
            <p:cNvPr id="144" name="Group 143"/>
            <p:cNvGrpSpPr/>
            <p:nvPr/>
          </p:nvGrpSpPr>
          <p:grpSpPr>
            <a:xfrm>
              <a:off x="5257386" y="3963553"/>
              <a:ext cx="521496" cy="492443"/>
              <a:chOff x="1676427" y="5492479"/>
              <a:chExt cx="521496" cy="492443"/>
            </a:xfrm>
          </p:grpSpPr>
          <p:sp>
            <p:nvSpPr>
              <p:cNvPr id="145" name="Oval 144"/>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Rectangle 145"/>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grpSp>
        <p:nvGrpSpPr>
          <p:cNvPr id="147" name="Group 146"/>
          <p:cNvGrpSpPr/>
          <p:nvPr/>
        </p:nvGrpSpPr>
        <p:grpSpPr>
          <a:xfrm>
            <a:off x="5886202" y="3964942"/>
            <a:ext cx="521496" cy="492443"/>
            <a:chOff x="1676427" y="5492479"/>
            <a:chExt cx="521496" cy="492443"/>
          </a:xfrm>
        </p:grpSpPr>
        <p:sp>
          <p:nvSpPr>
            <p:cNvPr id="148" name="Oval 147"/>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Rectangle 148"/>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35</a:t>
              </a:r>
              <a:endParaRPr lang="en-US" sz="2600"/>
            </a:p>
          </p:txBody>
        </p:sp>
      </p:grpSp>
      <p:grpSp>
        <p:nvGrpSpPr>
          <p:cNvPr id="12" name="Group 11"/>
          <p:cNvGrpSpPr/>
          <p:nvPr/>
        </p:nvGrpSpPr>
        <p:grpSpPr>
          <a:xfrm>
            <a:off x="4172743" y="4754756"/>
            <a:ext cx="4018093" cy="506283"/>
            <a:chOff x="4172743" y="4754756"/>
            <a:chExt cx="4018093" cy="506283"/>
          </a:xfrm>
        </p:grpSpPr>
        <p:sp>
          <p:nvSpPr>
            <p:cNvPr id="59" name="Rectangle 58"/>
            <p:cNvSpPr/>
            <p:nvPr/>
          </p:nvSpPr>
          <p:spPr>
            <a:xfrm>
              <a:off x="4172743" y="4782264"/>
              <a:ext cx="4018093"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7                   30   </a:t>
              </a:r>
              <a:r>
                <a:rPr lang="en-US" sz="2600">
                  <a:solidFill>
                    <a:srgbClr val="0070C0"/>
                  </a:solidFill>
                  <a:latin typeface="Times New Roman" panose="02020603050405020304" pitchFamily="18" charset="0"/>
                  <a:cs typeface="Times New Roman" panose="02020603050405020304" pitchFamily="18" charset="0"/>
                </a:rPr>
                <a:t>30   </a:t>
              </a:r>
              <a:r>
                <a:rPr lang="en-US" sz="2600" smtClean="0">
                  <a:solidFill>
                    <a:srgbClr val="0070C0"/>
                  </a:solidFill>
                  <a:latin typeface="Times New Roman" panose="02020603050405020304" pitchFamily="18" charset="0"/>
                  <a:cs typeface="Times New Roman" panose="02020603050405020304" pitchFamily="18" charset="0"/>
                </a:rPr>
                <a:t>38   </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150" name="Group 149"/>
            <p:cNvGrpSpPr/>
            <p:nvPr/>
          </p:nvGrpSpPr>
          <p:grpSpPr>
            <a:xfrm>
              <a:off x="4660159" y="4765389"/>
              <a:ext cx="521496" cy="492443"/>
              <a:chOff x="1676427" y="5492479"/>
              <a:chExt cx="521496" cy="492443"/>
            </a:xfrm>
          </p:grpSpPr>
          <p:sp>
            <p:nvSpPr>
              <p:cNvPr id="151" name="Oval 150"/>
              <p:cNvSpPr/>
              <p:nvPr/>
            </p:nvSpPr>
            <p:spPr>
              <a:xfrm>
                <a:off x="1710669"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2" name="Rectangle 151"/>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8</a:t>
                </a:r>
                <a:endParaRPr lang="en-US" sz="2600"/>
              </a:p>
            </p:txBody>
          </p:sp>
        </p:grpSp>
        <p:grpSp>
          <p:nvGrpSpPr>
            <p:cNvPr id="153" name="Group 152"/>
            <p:cNvGrpSpPr/>
            <p:nvPr/>
          </p:nvGrpSpPr>
          <p:grpSpPr>
            <a:xfrm>
              <a:off x="5269506" y="4767434"/>
              <a:ext cx="521496" cy="492443"/>
              <a:chOff x="1676427" y="5492479"/>
              <a:chExt cx="521496" cy="492443"/>
            </a:xfrm>
          </p:grpSpPr>
          <p:sp>
            <p:nvSpPr>
              <p:cNvPr id="154" name="Oval 153"/>
              <p:cNvSpPr/>
              <p:nvPr/>
            </p:nvSpPr>
            <p:spPr>
              <a:xfrm>
                <a:off x="1710669"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5" name="Rectangle 154"/>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nvGrpSpPr>
            <p:cNvPr id="156" name="Group 155"/>
            <p:cNvGrpSpPr/>
            <p:nvPr/>
          </p:nvGrpSpPr>
          <p:grpSpPr>
            <a:xfrm>
              <a:off x="6486164" y="4768596"/>
              <a:ext cx="521496" cy="492443"/>
              <a:chOff x="1676427" y="5492479"/>
              <a:chExt cx="521496" cy="492443"/>
            </a:xfrm>
          </p:grpSpPr>
          <p:sp>
            <p:nvSpPr>
              <p:cNvPr id="157" name="Oval 156"/>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8" name="Rectangle 157"/>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35</a:t>
                </a:r>
                <a:endParaRPr lang="en-US" sz="2600"/>
              </a:p>
            </p:txBody>
          </p:sp>
        </p:grpSp>
        <p:grpSp>
          <p:nvGrpSpPr>
            <p:cNvPr id="159" name="Group 158"/>
            <p:cNvGrpSpPr/>
            <p:nvPr/>
          </p:nvGrpSpPr>
          <p:grpSpPr>
            <a:xfrm>
              <a:off x="7646276" y="4754756"/>
              <a:ext cx="521496" cy="492443"/>
              <a:chOff x="1715337" y="5492479"/>
              <a:chExt cx="521496" cy="492443"/>
            </a:xfrm>
          </p:grpSpPr>
          <p:sp>
            <p:nvSpPr>
              <p:cNvPr id="160" name="Oval 159"/>
              <p:cNvSpPr/>
              <p:nvPr/>
            </p:nvSpPr>
            <p:spPr>
              <a:xfrm>
                <a:off x="1724317"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1" name="Rectangle 160"/>
              <p:cNvSpPr/>
              <p:nvPr/>
            </p:nvSpPr>
            <p:spPr>
              <a:xfrm>
                <a:off x="171533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40</a:t>
                </a:r>
                <a:endParaRPr lang="en-US" sz="2600"/>
              </a:p>
            </p:txBody>
          </p:sp>
        </p:grpSp>
      </p:grpSp>
      <p:sp>
        <p:nvSpPr>
          <p:cNvPr id="53" name="Rectangle 52"/>
          <p:cNvSpPr/>
          <p:nvPr/>
        </p:nvSpPr>
        <p:spPr>
          <a:xfrm>
            <a:off x="6488773" y="3541720"/>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5238366" y="868094"/>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5897745" y="906700"/>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cxnSp>
        <p:nvCxnSpPr>
          <p:cNvPr id="110" name="Straight Connector 109"/>
          <p:cNvCxnSpPr/>
          <p:nvPr/>
        </p:nvCxnSpPr>
        <p:spPr>
          <a:xfrm>
            <a:off x="6000374" y="5205804"/>
            <a:ext cx="29742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159048" y="5204072"/>
            <a:ext cx="29742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00039" y="3552732"/>
            <a:ext cx="29742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845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 calcmode="lin" valueType="num">
                                      <p:cBhvr>
                                        <p:cTn id="27" dur="1000" fill="hold"/>
                                        <p:tgtEl>
                                          <p:spTgt spid="120"/>
                                        </p:tgtEl>
                                        <p:attrNameLst>
                                          <p:attrName>ppt_w</p:attrName>
                                        </p:attrNameLst>
                                      </p:cBhvr>
                                      <p:tavLst>
                                        <p:tav tm="0">
                                          <p:val>
                                            <p:fltVal val="0"/>
                                          </p:val>
                                        </p:tav>
                                        <p:tav tm="100000">
                                          <p:val>
                                            <p:strVal val="#ppt_w"/>
                                          </p:val>
                                        </p:tav>
                                      </p:tavLst>
                                    </p:anim>
                                    <p:anim calcmode="lin" valueType="num">
                                      <p:cBhvr>
                                        <p:cTn id="28" dur="1000" fill="hold"/>
                                        <p:tgtEl>
                                          <p:spTgt spid="120"/>
                                        </p:tgtEl>
                                        <p:attrNameLst>
                                          <p:attrName>ppt_h</p:attrName>
                                        </p:attrNameLst>
                                      </p:cBhvr>
                                      <p:tavLst>
                                        <p:tav tm="0">
                                          <p:val>
                                            <p:fltVal val="0"/>
                                          </p:val>
                                        </p:tav>
                                        <p:tav tm="100000">
                                          <p:val>
                                            <p:strVal val="#ppt_h"/>
                                          </p:val>
                                        </p:tav>
                                      </p:tavLst>
                                    </p:anim>
                                    <p:anim calcmode="lin" valueType="num">
                                      <p:cBhvr>
                                        <p:cTn id="29" dur="1000" fill="hold"/>
                                        <p:tgtEl>
                                          <p:spTgt spid="120"/>
                                        </p:tgtEl>
                                        <p:attrNameLst>
                                          <p:attrName>style.rotation</p:attrName>
                                        </p:attrNameLst>
                                      </p:cBhvr>
                                      <p:tavLst>
                                        <p:tav tm="0">
                                          <p:val>
                                            <p:fltVal val="90"/>
                                          </p:val>
                                        </p:tav>
                                        <p:tav tm="100000">
                                          <p:val>
                                            <p:fltVal val="0"/>
                                          </p:val>
                                        </p:tav>
                                      </p:tavLst>
                                    </p:anim>
                                    <p:animEffect transition="in" filter="fade">
                                      <p:cBhvr>
                                        <p:cTn id="30" dur="10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ppt_x"/>
                                          </p:val>
                                        </p:tav>
                                        <p:tav tm="100000">
                                          <p:val>
                                            <p:strVal val="#ppt_x"/>
                                          </p:val>
                                        </p:tav>
                                      </p:tavLst>
                                    </p:anim>
                                    <p:anim calcmode="lin" valueType="num">
                                      <p:cBhvr additive="base">
                                        <p:cTn id="4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 calcmode="lin" valueType="num">
                                      <p:cBhvr>
                                        <p:cTn id="47" dur="1000" fill="hold"/>
                                        <p:tgtEl>
                                          <p:spTgt spid="82"/>
                                        </p:tgtEl>
                                        <p:attrNameLst>
                                          <p:attrName>ppt_w</p:attrName>
                                        </p:attrNameLst>
                                      </p:cBhvr>
                                      <p:tavLst>
                                        <p:tav tm="0">
                                          <p:val>
                                            <p:fltVal val="0"/>
                                          </p:val>
                                        </p:tav>
                                        <p:tav tm="100000">
                                          <p:val>
                                            <p:strVal val="#ppt_w"/>
                                          </p:val>
                                        </p:tav>
                                      </p:tavLst>
                                    </p:anim>
                                    <p:anim calcmode="lin" valueType="num">
                                      <p:cBhvr>
                                        <p:cTn id="48" dur="1000" fill="hold"/>
                                        <p:tgtEl>
                                          <p:spTgt spid="82"/>
                                        </p:tgtEl>
                                        <p:attrNameLst>
                                          <p:attrName>ppt_h</p:attrName>
                                        </p:attrNameLst>
                                      </p:cBhvr>
                                      <p:tavLst>
                                        <p:tav tm="0">
                                          <p:val>
                                            <p:fltVal val="0"/>
                                          </p:val>
                                        </p:tav>
                                        <p:tav tm="100000">
                                          <p:val>
                                            <p:strVal val="#ppt_h"/>
                                          </p:val>
                                        </p:tav>
                                      </p:tavLst>
                                    </p:anim>
                                    <p:anim calcmode="lin" valueType="num">
                                      <p:cBhvr>
                                        <p:cTn id="49" dur="1000" fill="hold"/>
                                        <p:tgtEl>
                                          <p:spTgt spid="82"/>
                                        </p:tgtEl>
                                        <p:attrNameLst>
                                          <p:attrName>style.rotation</p:attrName>
                                        </p:attrNameLst>
                                      </p:cBhvr>
                                      <p:tavLst>
                                        <p:tav tm="0">
                                          <p:val>
                                            <p:fltVal val="90"/>
                                          </p:val>
                                        </p:tav>
                                        <p:tav tm="100000">
                                          <p:val>
                                            <p:fltVal val="0"/>
                                          </p:val>
                                        </p:tav>
                                      </p:tavLst>
                                    </p:anim>
                                    <p:animEffect transition="in" filter="fade">
                                      <p:cBhvr>
                                        <p:cTn id="50" dur="1000"/>
                                        <p:tgtEl>
                                          <p:spTgt spid="8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anim calcmode="lin" valueType="num">
                                      <p:cBhvr>
                                        <p:cTn id="67" dur="1000" fill="hold"/>
                                        <p:tgtEl>
                                          <p:spTgt spid="97"/>
                                        </p:tgtEl>
                                        <p:attrNameLst>
                                          <p:attrName>ppt_w</p:attrName>
                                        </p:attrNameLst>
                                      </p:cBhvr>
                                      <p:tavLst>
                                        <p:tav tm="0">
                                          <p:val>
                                            <p:fltVal val="0"/>
                                          </p:val>
                                        </p:tav>
                                        <p:tav tm="100000">
                                          <p:val>
                                            <p:strVal val="#ppt_w"/>
                                          </p:val>
                                        </p:tav>
                                      </p:tavLst>
                                    </p:anim>
                                    <p:anim calcmode="lin" valueType="num">
                                      <p:cBhvr>
                                        <p:cTn id="68" dur="1000" fill="hold"/>
                                        <p:tgtEl>
                                          <p:spTgt spid="97"/>
                                        </p:tgtEl>
                                        <p:attrNameLst>
                                          <p:attrName>ppt_h</p:attrName>
                                        </p:attrNameLst>
                                      </p:cBhvr>
                                      <p:tavLst>
                                        <p:tav tm="0">
                                          <p:val>
                                            <p:fltVal val="0"/>
                                          </p:val>
                                        </p:tav>
                                        <p:tav tm="100000">
                                          <p:val>
                                            <p:strVal val="#ppt_h"/>
                                          </p:val>
                                        </p:tav>
                                      </p:tavLst>
                                    </p:anim>
                                    <p:anim calcmode="lin" valueType="num">
                                      <p:cBhvr>
                                        <p:cTn id="69" dur="1000" fill="hold"/>
                                        <p:tgtEl>
                                          <p:spTgt spid="97"/>
                                        </p:tgtEl>
                                        <p:attrNameLst>
                                          <p:attrName>style.rotation</p:attrName>
                                        </p:attrNameLst>
                                      </p:cBhvr>
                                      <p:tavLst>
                                        <p:tav tm="0">
                                          <p:val>
                                            <p:fltVal val="90"/>
                                          </p:val>
                                        </p:tav>
                                        <p:tav tm="100000">
                                          <p:val>
                                            <p:fltVal val="0"/>
                                          </p:val>
                                        </p:tav>
                                      </p:tavLst>
                                    </p:anim>
                                    <p:animEffect transition="in" filter="fade">
                                      <p:cBhvr>
                                        <p:cTn id="70" dur="1000"/>
                                        <p:tgtEl>
                                          <p:spTgt spid="97"/>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98"/>
                                        </p:tgtEl>
                                        <p:attrNameLst>
                                          <p:attrName>style.visibility</p:attrName>
                                        </p:attrNameLst>
                                      </p:cBhvr>
                                      <p:to>
                                        <p:strVal val="visible"/>
                                      </p:to>
                                    </p:set>
                                    <p:anim calcmode="lin" valueType="num">
                                      <p:cBhvr>
                                        <p:cTn id="75" dur="1000" fill="hold"/>
                                        <p:tgtEl>
                                          <p:spTgt spid="98"/>
                                        </p:tgtEl>
                                        <p:attrNameLst>
                                          <p:attrName>ppt_w</p:attrName>
                                        </p:attrNameLst>
                                      </p:cBhvr>
                                      <p:tavLst>
                                        <p:tav tm="0">
                                          <p:val>
                                            <p:fltVal val="0"/>
                                          </p:val>
                                        </p:tav>
                                        <p:tav tm="100000">
                                          <p:val>
                                            <p:strVal val="#ppt_w"/>
                                          </p:val>
                                        </p:tav>
                                      </p:tavLst>
                                    </p:anim>
                                    <p:anim calcmode="lin" valueType="num">
                                      <p:cBhvr>
                                        <p:cTn id="76" dur="1000" fill="hold"/>
                                        <p:tgtEl>
                                          <p:spTgt spid="98"/>
                                        </p:tgtEl>
                                        <p:attrNameLst>
                                          <p:attrName>ppt_h</p:attrName>
                                        </p:attrNameLst>
                                      </p:cBhvr>
                                      <p:tavLst>
                                        <p:tav tm="0">
                                          <p:val>
                                            <p:fltVal val="0"/>
                                          </p:val>
                                        </p:tav>
                                        <p:tav tm="100000">
                                          <p:val>
                                            <p:strVal val="#ppt_h"/>
                                          </p:val>
                                        </p:tav>
                                      </p:tavLst>
                                    </p:anim>
                                    <p:anim calcmode="lin" valueType="num">
                                      <p:cBhvr>
                                        <p:cTn id="77" dur="1000" fill="hold"/>
                                        <p:tgtEl>
                                          <p:spTgt spid="98"/>
                                        </p:tgtEl>
                                        <p:attrNameLst>
                                          <p:attrName>style.rotation</p:attrName>
                                        </p:attrNameLst>
                                      </p:cBhvr>
                                      <p:tavLst>
                                        <p:tav tm="0">
                                          <p:val>
                                            <p:fltVal val="90"/>
                                          </p:val>
                                        </p:tav>
                                        <p:tav tm="100000">
                                          <p:val>
                                            <p:fltVal val="0"/>
                                          </p:val>
                                        </p:tav>
                                      </p:tavLst>
                                    </p:anim>
                                    <p:animEffect transition="in" filter="fade">
                                      <p:cBhvr>
                                        <p:cTn id="78" dur="1000"/>
                                        <p:tgtEl>
                                          <p:spTgt spid="98"/>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 calcmode="lin" valueType="num">
                                      <p:cBhvr additive="base">
                                        <p:cTn id="83" dur="500" fill="hold"/>
                                        <p:tgtEl>
                                          <p:spTgt spid="72"/>
                                        </p:tgtEl>
                                        <p:attrNameLst>
                                          <p:attrName>ppt_x</p:attrName>
                                        </p:attrNameLst>
                                      </p:cBhvr>
                                      <p:tavLst>
                                        <p:tav tm="0">
                                          <p:val>
                                            <p:strVal val="#ppt_x"/>
                                          </p:val>
                                        </p:tav>
                                        <p:tav tm="100000">
                                          <p:val>
                                            <p:strVal val="#ppt_x"/>
                                          </p:val>
                                        </p:tav>
                                      </p:tavLst>
                                    </p:anim>
                                    <p:anim calcmode="lin" valueType="num">
                                      <p:cBhvr additive="base">
                                        <p:cTn id="8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1000" fill="hold"/>
                                        <p:tgtEl>
                                          <p:spTgt spid="38"/>
                                        </p:tgtEl>
                                        <p:attrNameLst>
                                          <p:attrName>ppt_w</p:attrName>
                                        </p:attrNameLst>
                                      </p:cBhvr>
                                      <p:tavLst>
                                        <p:tav tm="0">
                                          <p:val>
                                            <p:fltVal val="0"/>
                                          </p:val>
                                        </p:tav>
                                        <p:tav tm="100000">
                                          <p:val>
                                            <p:strVal val="#ppt_w"/>
                                          </p:val>
                                        </p:tav>
                                      </p:tavLst>
                                    </p:anim>
                                    <p:anim calcmode="lin" valueType="num">
                                      <p:cBhvr>
                                        <p:cTn id="90" dur="1000" fill="hold"/>
                                        <p:tgtEl>
                                          <p:spTgt spid="38"/>
                                        </p:tgtEl>
                                        <p:attrNameLst>
                                          <p:attrName>ppt_h</p:attrName>
                                        </p:attrNameLst>
                                      </p:cBhvr>
                                      <p:tavLst>
                                        <p:tav tm="0">
                                          <p:val>
                                            <p:fltVal val="0"/>
                                          </p:val>
                                        </p:tav>
                                        <p:tav tm="100000">
                                          <p:val>
                                            <p:strVal val="#ppt_h"/>
                                          </p:val>
                                        </p:tav>
                                      </p:tavLst>
                                    </p:anim>
                                    <p:anim calcmode="lin" valueType="num">
                                      <p:cBhvr>
                                        <p:cTn id="91" dur="1000" fill="hold"/>
                                        <p:tgtEl>
                                          <p:spTgt spid="38"/>
                                        </p:tgtEl>
                                        <p:attrNameLst>
                                          <p:attrName>style.rotation</p:attrName>
                                        </p:attrNameLst>
                                      </p:cBhvr>
                                      <p:tavLst>
                                        <p:tav tm="0">
                                          <p:val>
                                            <p:fltVal val="90"/>
                                          </p:val>
                                        </p:tav>
                                        <p:tav tm="100000">
                                          <p:val>
                                            <p:fltVal val="0"/>
                                          </p:val>
                                        </p:tav>
                                      </p:tavLst>
                                    </p:anim>
                                    <p:animEffect transition="in" filter="fade">
                                      <p:cBhvr>
                                        <p:cTn id="92" dur="10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500" fill="hold"/>
                                        <p:tgtEl>
                                          <p:spTgt spid="5"/>
                                        </p:tgtEl>
                                        <p:attrNameLst>
                                          <p:attrName>ppt_x</p:attrName>
                                        </p:attrNameLst>
                                      </p:cBhvr>
                                      <p:tavLst>
                                        <p:tav tm="0">
                                          <p:val>
                                            <p:strVal val="#ppt_x"/>
                                          </p:val>
                                        </p:tav>
                                        <p:tav tm="100000">
                                          <p:val>
                                            <p:strVal val="#ppt_x"/>
                                          </p:val>
                                        </p:tav>
                                      </p:tavLst>
                                    </p:anim>
                                    <p:anim calcmode="lin" valueType="num">
                                      <p:cBhvr additive="base">
                                        <p:cTn id="9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95"/>
                                        </p:tgtEl>
                                        <p:attrNameLst>
                                          <p:attrName>style.visibility</p:attrName>
                                        </p:attrNameLst>
                                      </p:cBhvr>
                                      <p:to>
                                        <p:strVal val="visible"/>
                                      </p:to>
                                    </p:set>
                                    <p:anim calcmode="lin" valueType="num">
                                      <p:cBhvr additive="base">
                                        <p:cTn id="103" dur="500" fill="hold"/>
                                        <p:tgtEl>
                                          <p:spTgt spid="95"/>
                                        </p:tgtEl>
                                        <p:attrNameLst>
                                          <p:attrName>ppt_x</p:attrName>
                                        </p:attrNameLst>
                                      </p:cBhvr>
                                      <p:tavLst>
                                        <p:tav tm="0">
                                          <p:val>
                                            <p:strVal val="#ppt_x"/>
                                          </p:val>
                                        </p:tav>
                                        <p:tav tm="100000">
                                          <p:val>
                                            <p:strVal val="#ppt_x"/>
                                          </p:val>
                                        </p:tav>
                                      </p:tavLst>
                                    </p:anim>
                                    <p:anim calcmode="lin" valueType="num">
                                      <p:cBhvr additive="base">
                                        <p:cTn id="104"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nodeType="click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p:cTn id="109" dur="1000" fill="hold"/>
                                        <p:tgtEl>
                                          <p:spTgt spid="45"/>
                                        </p:tgtEl>
                                        <p:attrNameLst>
                                          <p:attrName>ppt_w</p:attrName>
                                        </p:attrNameLst>
                                      </p:cBhvr>
                                      <p:tavLst>
                                        <p:tav tm="0">
                                          <p:val>
                                            <p:fltVal val="0"/>
                                          </p:val>
                                        </p:tav>
                                        <p:tav tm="100000">
                                          <p:val>
                                            <p:strVal val="#ppt_w"/>
                                          </p:val>
                                        </p:tav>
                                      </p:tavLst>
                                    </p:anim>
                                    <p:anim calcmode="lin" valueType="num">
                                      <p:cBhvr>
                                        <p:cTn id="110" dur="1000" fill="hold"/>
                                        <p:tgtEl>
                                          <p:spTgt spid="45"/>
                                        </p:tgtEl>
                                        <p:attrNameLst>
                                          <p:attrName>ppt_h</p:attrName>
                                        </p:attrNameLst>
                                      </p:cBhvr>
                                      <p:tavLst>
                                        <p:tav tm="0">
                                          <p:val>
                                            <p:fltVal val="0"/>
                                          </p:val>
                                        </p:tav>
                                        <p:tav tm="100000">
                                          <p:val>
                                            <p:strVal val="#ppt_h"/>
                                          </p:val>
                                        </p:tav>
                                      </p:tavLst>
                                    </p:anim>
                                    <p:anim calcmode="lin" valueType="num">
                                      <p:cBhvr>
                                        <p:cTn id="111" dur="1000" fill="hold"/>
                                        <p:tgtEl>
                                          <p:spTgt spid="45"/>
                                        </p:tgtEl>
                                        <p:attrNameLst>
                                          <p:attrName>style.rotation</p:attrName>
                                        </p:attrNameLst>
                                      </p:cBhvr>
                                      <p:tavLst>
                                        <p:tav tm="0">
                                          <p:val>
                                            <p:fltVal val="90"/>
                                          </p:val>
                                        </p:tav>
                                        <p:tav tm="100000">
                                          <p:val>
                                            <p:fltVal val="0"/>
                                          </p:val>
                                        </p:tav>
                                      </p:tavLst>
                                    </p:anim>
                                    <p:animEffect transition="in" filter="fade">
                                      <p:cBhvr>
                                        <p:cTn id="112" dur="10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5"/>
                                        </p:tgtEl>
                                        <p:attrNameLst>
                                          <p:attrName>style.visibility</p:attrName>
                                        </p:attrNameLst>
                                      </p:cBhvr>
                                      <p:to>
                                        <p:strVal val="visible"/>
                                      </p:to>
                                    </p:set>
                                    <p:anim calcmode="lin" valueType="num">
                                      <p:cBhvr additive="base">
                                        <p:cTn id="117" dur="500" fill="hold"/>
                                        <p:tgtEl>
                                          <p:spTgt spid="25"/>
                                        </p:tgtEl>
                                        <p:attrNameLst>
                                          <p:attrName>ppt_x</p:attrName>
                                        </p:attrNameLst>
                                      </p:cBhvr>
                                      <p:tavLst>
                                        <p:tav tm="0">
                                          <p:val>
                                            <p:strVal val="#ppt_x"/>
                                          </p:val>
                                        </p:tav>
                                        <p:tav tm="100000">
                                          <p:val>
                                            <p:strVal val="#ppt_x"/>
                                          </p:val>
                                        </p:tav>
                                      </p:tavLst>
                                    </p:anim>
                                    <p:anim calcmode="lin" valueType="num">
                                      <p:cBhvr additive="base">
                                        <p:cTn id="1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96"/>
                                        </p:tgtEl>
                                        <p:attrNameLst>
                                          <p:attrName>style.visibility</p:attrName>
                                        </p:attrNameLst>
                                      </p:cBhvr>
                                      <p:to>
                                        <p:strVal val="visible"/>
                                      </p:to>
                                    </p:set>
                                    <p:anim calcmode="lin" valueType="num">
                                      <p:cBhvr additive="base">
                                        <p:cTn id="123" dur="500" fill="hold"/>
                                        <p:tgtEl>
                                          <p:spTgt spid="96"/>
                                        </p:tgtEl>
                                        <p:attrNameLst>
                                          <p:attrName>ppt_x</p:attrName>
                                        </p:attrNameLst>
                                      </p:cBhvr>
                                      <p:tavLst>
                                        <p:tav tm="0">
                                          <p:val>
                                            <p:strVal val="#ppt_x"/>
                                          </p:val>
                                        </p:tav>
                                        <p:tav tm="100000">
                                          <p:val>
                                            <p:strVal val="#ppt_x"/>
                                          </p:val>
                                        </p:tav>
                                      </p:tavLst>
                                    </p:anim>
                                    <p:anim calcmode="lin" valueType="num">
                                      <p:cBhvr additive="base">
                                        <p:cTn id="12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2"/>
                                        </p:tgtEl>
                                        <p:attrNameLst>
                                          <p:attrName>style.visibility</p:attrName>
                                        </p:attrNameLst>
                                      </p:cBhvr>
                                      <p:to>
                                        <p:strVal val="visible"/>
                                      </p:to>
                                    </p:set>
                                    <p:anim calcmode="lin" valueType="num">
                                      <p:cBhvr additive="base">
                                        <p:cTn id="129" dur="500" fill="hold"/>
                                        <p:tgtEl>
                                          <p:spTgt spid="22"/>
                                        </p:tgtEl>
                                        <p:attrNameLst>
                                          <p:attrName>ppt_x</p:attrName>
                                        </p:attrNameLst>
                                      </p:cBhvr>
                                      <p:tavLst>
                                        <p:tav tm="0">
                                          <p:val>
                                            <p:strVal val="#ppt_x"/>
                                          </p:val>
                                        </p:tav>
                                        <p:tav tm="100000">
                                          <p:val>
                                            <p:strVal val="#ppt_x"/>
                                          </p:val>
                                        </p:tav>
                                      </p:tavLst>
                                    </p:anim>
                                    <p:anim calcmode="lin" valueType="num">
                                      <p:cBhvr additive="base">
                                        <p:cTn id="1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500" fill="hold"/>
                                        <p:tgtEl>
                                          <p:spTgt spid="18"/>
                                        </p:tgtEl>
                                        <p:attrNameLst>
                                          <p:attrName>ppt_x</p:attrName>
                                        </p:attrNameLst>
                                      </p:cBhvr>
                                      <p:tavLst>
                                        <p:tav tm="0">
                                          <p:val>
                                            <p:strVal val="#ppt_x"/>
                                          </p:val>
                                        </p:tav>
                                        <p:tav tm="100000">
                                          <p:val>
                                            <p:strVal val="#ppt_x"/>
                                          </p:val>
                                        </p:tav>
                                      </p:tavLst>
                                    </p:anim>
                                    <p:anim calcmode="lin" valueType="num">
                                      <p:cBhvr additive="base">
                                        <p:cTn id="1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9"/>
                                        </p:tgtEl>
                                        <p:attrNameLst>
                                          <p:attrName>style.visibility</p:attrName>
                                        </p:attrNameLst>
                                      </p:cBhvr>
                                      <p:to>
                                        <p:strVal val="visible"/>
                                      </p:to>
                                    </p:set>
                                    <p:anim calcmode="lin" valueType="num">
                                      <p:cBhvr additive="base">
                                        <p:cTn id="141" dur="500" fill="hold"/>
                                        <p:tgtEl>
                                          <p:spTgt spid="29"/>
                                        </p:tgtEl>
                                        <p:attrNameLst>
                                          <p:attrName>ppt_x</p:attrName>
                                        </p:attrNameLst>
                                      </p:cBhvr>
                                      <p:tavLst>
                                        <p:tav tm="0">
                                          <p:val>
                                            <p:strVal val="#ppt_x"/>
                                          </p:val>
                                        </p:tav>
                                        <p:tav tm="100000">
                                          <p:val>
                                            <p:strVal val="#ppt_x"/>
                                          </p:val>
                                        </p:tav>
                                      </p:tavLst>
                                    </p:anim>
                                    <p:anim calcmode="lin" valueType="num">
                                      <p:cBhvr additive="base">
                                        <p:cTn id="1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30"/>
                                        </p:tgtEl>
                                        <p:attrNameLst>
                                          <p:attrName>style.visibility</p:attrName>
                                        </p:attrNameLst>
                                      </p:cBhvr>
                                      <p:to>
                                        <p:strVal val="visible"/>
                                      </p:to>
                                    </p:set>
                                    <p:anim calcmode="lin" valueType="num">
                                      <p:cBhvr additive="base">
                                        <p:cTn id="147" dur="500" fill="hold"/>
                                        <p:tgtEl>
                                          <p:spTgt spid="30"/>
                                        </p:tgtEl>
                                        <p:attrNameLst>
                                          <p:attrName>ppt_x</p:attrName>
                                        </p:attrNameLst>
                                      </p:cBhvr>
                                      <p:tavLst>
                                        <p:tav tm="0">
                                          <p:val>
                                            <p:strVal val="#ppt_x"/>
                                          </p:val>
                                        </p:tav>
                                        <p:tav tm="100000">
                                          <p:val>
                                            <p:strVal val="#ppt_x"/>
                                          </p:val>
                                        </p:tav>
                                      </p:tavLst>
                                    </p:anim>
                                    <p:anim calcmode="lin" valueType="num">
                                      <p:cBhvr additive="base">
                                        <p:cTn id="14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99"/>
                                        </p:tgtEl>
                                        <p:attrNameLst>
                                          <p:attrName>style.visibility</p:attrName>
                                        </p:attrNameLst>
                                      </p:cBhvr>
                                      <p:to>
                                        <p:strVal val="visible"/>
                                      </p:to>
                                    </p:set>
                                    <p:anim calcmode="lin" valueType="num">
                                      <p:cBhvr additive="base">
                                        <p:cTn id="153" dur="500" fill="hold"/>
                                        <p:tgtEl>
                                          <p:spTgt spid="99"/>
                                        </p:tgtEl>
                                        <p:attrNameLst>
                                          <p:attrName>ppt_x</p:attrName>
                                        </p:attrNameLst>
                                      </p:cBhvr>
                                      <p:tavLst>
                                        <p:tav tm="0">
                                          <p:val>
                                            <p:strVal val="#ppt_x"/>
                                          </p:val>
                                        </p:tav>
                                        <p:tav tm="100000">
                                          <p:val>
                                            <p:strVal val="#ppt_x"/>
                                          </p:val>
                                        </p:tav>
                                      </p:tavLst>
                                    </p:anim>
                                    <p:anim calcmode="lin" valueType="num">
                                      <p:cBhvr additive="base">
                                        <p:cTn id="15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28"/>
                                        </p:tgtEl>
                                        <p:attrNameLst>
                                          <p:attrName>style.visibility</p:attrName>
                                        </p:attrNameLst>
                                      </p:cBhvr>
                                      <p:to>
                                        <p:strVal val="visible"/>
                                      </p:to>
                                    </p:set>
                                    <p:anim calcmode="lin" valueType="num">
                                      <p:cBhvr additive="base">
                                        <p:cTn id="159" dur="500" fill="hold"/>
                                        <p:tgtEl>
                                          <p:spTgt spid="28"/>
                                        </p:tgtEl>
                                        <p:attrNameLst>
                                          <p:attrName>ppt_x</p:attrName>
                                        </p:attrNameLst>
                                      </p:cBhvr>
                                      <p:tavLst>
                                        <p:tav tm="0">
                                          <p:val>
                                            <p:strVal val="#ppt_x"/>
                                          </p:val>
                                        </p:tav>
                                        <p:tav tm="100000">
                                          <p:val>
                                            <p:strVal val="#ppt_x"/>
                                          </p:val>
                                        </p:tav>
                                      </p:tavLst>
                                    </p:anim>
                                    <p:anim calcmode="lin" valueType="num">
                                      <p:cBhvr additive="base">
                                        <p:cTn id="16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7"/>
                                        </p:tgtEl>
                                        <p:attrNameLst>
                                          <p:attrName>style.visibility</p:attrName>
                                        </p:attrNameLst>
                                      </p:cBhvr>
                                      <p:to>
                                        <p:strVal val="visible"/>
                                      </p:to>
                                    </p:set>
                                    <p:anim calcmode="lin" valueType="num">
                                      <p:cBhvr additive="base">
                                        <p:cTn id="165" dur="500" fill="hold"/>
                                        <p:tgtEl>
                                          <p:spTgt spid="7"/>
                                        </p:tgtEl>
                                        <p:attrNameLst>
                                          <p:attrName>ppt_x</p:attrName>
                                        </p:attrNameLst>
                                      </p:cBhvr>
                                      <p:tavLst>
                                        <p:tav tm="0">
                                          <p:val>
                                            <p:strVal val="#ppt_x"/>
                                          </p:val>
                                        </p:tav>
                                        <p:tav tm="100000">
                                          <p:val>
                                            <p:strVal val="#ppt_x"/>
                                          </p:val>
                                        </p:tav>
                                      </p:tavLst>
                                    </p:anim>
                                    <p:anim calcmode="lin" valueType="num">
                                      <p:cBhvr additive="base">
                                        <p:cTn id="1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100"/>
                                        </p:tgtEl>
                                        <p:attrNameLst>
                                          <p:attrName>style.visibility</p:attrName>
                                        </p:attrNameLst>
                                      </p:cBhvr>
                                      <p:to>
                                        <p:strVal val="visible"/>
                                      </p:to>
                                    </p:set>
                                    <p:anim calcmode="lin" valueType="num">
                                      <p:cBhvr additive="base">
                                        <p:cTn id="171" dur="500" fill="hold"/>
                                        <p:tgtEl>
                                          <p:spTgt spid="100"/>
                                        </p:tgtEl>
                                        <p:attrNameLst>
                                          <p:attrName>ppt_x</p:attrName>
                                        </p:attrNameLst>
                                      </p:cBhvr>
                                      <p:tavLst>
                                        <p:tav tm="0">
                                          <p:val>
                                            <p:strVal val="#ppt_x"/>
                                          </p:val>
                                        </p:tav>
                                        <p:tav tm="100000">
                                          <p:val>
                                            <p:strVal val="#ppt_x"/>
                                          </p:val>
                                        </p:tav>
                                      </p:tavLst>
                                    </p:anim>
                                    <p:anim calcmode="lin" valueType="num">
                                      <p:cBhvr additive="base">
                                        <p:cTn id="17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107"/>
                                        </p:tgtEl>
                                        <p:attrNameLst>
                                          <p:attrName>style.visibility</p:attrName>
                                        </p:attrNameLst>
                                      </p:cBhvr>
                                      <p:to>
                                        <p:strVal val="visible"/>
                                      </p:to>
                                    </p:set>
                                    <p:anim calcmode="lin" valueType="num">
                                      <p:cBhvr additive="base">
                                        <p:cTn id="177" dur="500" fill="hold"/>
                                        <p:tgtEl>
                                          <p:spTgt spid="107"/>
                                        </p:tgtEl>
                                        <p:attrNameLst>
                                          <p:attrName>ppt_x</p:attrName>
                                        </p:attrNameLst>
                                      </p:cBhvr>
                                      <p:tavLst>
                                        <p:tav tm="0">
                                          <p:val>
                                            <p:strVal val="#ppt_x"/>
                                          </p:val>
                                        </p:tav>
                                        <p:tav tm="100000">
                                          <p:val>
                                            <p:strVal val="#ppt_x"/>
                                          </p:val>
                                        </p:tav>
                                      </p:tavLst>
                                    </p:anim>
                                    <p:anim calcmode="lin" valueType="num">
                                      <p:cBhvr additive="base">
                                        <p:cTn id="17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36"/>
                                        </p:tgtEl>
                                        <p:attrNameLst>
                                          <p:attrName>style.visibility</p:attrName>
                                        </p:attrNameLst>
                                      </p:cBhvr>
                                      <p:to>
                                        <p:strVal val="visible"/>
                                      </p:to>
                                    </p:set>
                                    <p:anim calcmode="lin" valueType="num">
                                      <p:cBhvr additive="base">
                                        <p:cTn id="183" dur="500" fill="hold"/>
                                        <p:tgtEl>
                                          <p:spTgt spid="36"/>
                                        </p:tgtEl>
                                        <p:attrNameLst>
                                          <p:attrName>ppt_x</p:attrName>
                                        </p:attrNameLst>
                                      </p:cBhvr>
                                      <p:tavLst>
                                        <p:tav tm="0">
                                          <p:val>
                                            <p:strVal val="#ppt_x"/>
                                          </p:val>
                                        </p:tav>
                                        <p:tav tm="100000">
                                          <p:val>
                                            <p:strVal val="#ppt_x"/>
                                          </p:val>
                                        </p:tav>
                                      </p:tavLst>
                                    </p:anim>
                                    <p:anim calcmode="lin" valueType="num">
                                      <p:cBhvr additive="base">
                                        <p:cTn id="18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nodeType="clickEffect">
                                  <p:stCondLst>
                                    <p:cond delay="0"/>
                                  </p:stCondLst>
                                  <p:childTnLst>
                                    <p:set>
                                      <p:cBhvr>
                                        <p:cTn id="188" dur="1" fill="hold">
                                          <p:stCondLst>
                                            <p:cond delay="0"/>
                                          </p:stCondLst>
                                        </p:cTn>
                                        <p:tgtEl>
                                          <p:spTgt spid="37"/>
                                        </p:tgtEl>
                                        <p:attrNameLst>
                                          <p:attrName>style.visibility</p:attrName>
                                        </p:attrNameLst>
                                      </p:cBhvr>
                                      <p:to>
                                        <p:strVal val="visible"/>
                                      </p:to>
                                    </p:set>
                                    <p:anim calcmode="lin" valueType="num">
                                      <p:cBhvr additive="base">
                                        <p:cTn id="189" dur="500" fill="hold"/>
                                        <p:tgtEl>
                                          <p:spTgt spid="37"/>
                                        </p:tgtEl>
                                        <p:attrNameLst>
                                          <p:attrName>ppt_x</p:attrName>
                                        </p:attrNameLst>
                                      </p:cBhvr>
                                      <p:tavLst>
                                        <p:tav tm="0">
                                          <p:val>
                                            <p:strVal val="#ppt_x"/>
                                          </p:val>
                                        </p:tav>
                                        <p:tav tm="100000">
                                          <p:val>
                                            <p:strVal val="#ppt_x"/>
                                          </p:val>
                                        </p:tav>
                                      </p:tavLst>
                                    </p:anim>
                                    <p:anim calcmode="lin" valueType="num">
                                      <p:cBhvr additive="base">
                                        <p:cTn id="19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31" presetClass="entr" presetSubtype="0" fill="hold" nodeType="clickEffect">
                                  <p:stCondLst>
                                    <p:cond delay="0"/>
                                  </p:stCondLst>
                                  <p:childTnLst>
                                    <p:set>
                                      <p:cBhvr>
                                        <p:cTn id="194" dur="1" fill="hold">
                                          <p:stCondLst>
                                            <p:cond delay="0"/>
                                          </p:stCondLst>
                                        </p:cTn>
                                        <p:tgtEl>
                                          <p:spTgt spid="104"/>
                                        </p:tgtEl>
                                        <p:attrNameLst>
                                          <p:attrName>style.visibility</p:attrName>
                                        </p:attrNameLst>
                                      </p:cBhvr>
                                      <p:to>
                                        <p:strVal val="visible"/>
                                      </p:to>
                                    </p:set>
                                    <p:anim calcmode="lin" valueType="num">
                                      <p:cBhvr>
                                        <p:cTn id="195" dur="1000" fill="hold"/>
                                        <p:tgtEl>
                                          <p:spTgt spid="104"/>
                                        </p:tgtEl>
                                        <p:attrNameLst>
                                          <p:attrName>ppt_w</p:attrName>
                                        </p:attrNameLst>
                                      </p:cBhvr>
                                      <p:tavLst>
                                        <p:tav tm="0">
                                          <p:val>
                                            <p:fltVal val="0"/>
                                          </p:val>
                                        </p:tav>
                                        <p:tav tm="100000">
                                          <p:val>
                                            <p:strVal val="#ppt_w"/>
                                          </p:val>
                                        </p:tav>
                                      </p:tavLst>
                                    </p:anim>
                                    <p:anim calcmode="lin" valueType="num">
                                      <p:cBhvr>
                                        <p:cTn id="196" dur="1000" fill="hold"/>
                                        <p:tgtEl>
                                          <p:spTgt spid="104"/>
                                        </p:tgtEl>
                                        <p:attrNameLst>
                                          <p:attrName>ppt_h</p:attrName>
                                        </p:attrNameLst>
                                      </p:cBhvr>
                                      <p:tavLst>
                                        <p:tav tm="0">
                                          <p:val>
                                            <p:fltVal val="0"/>
                                          </p:val>
                                        </p:tav>
                                        <p:tav tm="100000">
                                          <p:val>
                                            <p:strVal val="#ppt_h"/>
                                          </p:val>
                                        </p:tav>
                                      </p:tavLst>
                                    </p:anim>
                                    <p:anim calcmode="lin" valueType="num">
                                      <p:cBhvr>
                                        <p:cTn id="197" dur="1000" fill="hold"/>
                                        <p:tgtEl>
                                          <p:spTgt spid="104"/>
                                        </p:tgtEl>
                                        <p:attrNameLst>
                                          <p:attrName>style.rotation</p:attrName>
                                        </p:attrNameLst>
                                      </p:cBhvr>
                                      <p:tavLst>
                                        <p:tav tm="0">
                                          <p:val>
                                            <p:fltVal val="90"/>
                                          </p:val>
                                        </p:tav>
                                        <p:tav tm="100000">
                                          <p:val>
                                            <p:fltVal val="0"/>
                                          </p:val>
                                        </p:tav>
                                      </p:tavLst>
                                    </p:anim>
                                    <p:animEffect transition="in" filter="fade">
                                      <p:cBhvr>
                                        <p:cTn id="198" dur="1000"/>
                                        <p:tgtEl>
                                          <p:spTgt spid="104"/>
                                        </p:tgtEl>
                                      </p:cBhvr>
                                    </p:animEffect>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34"/>
                                        </p:tgtEl>
                                        <p:attrNameLst>
                                          <p:attrName>style.visibility</p:attrName>
                                        </p:attrNameLst>
                                      </p:cBhvr>
                                      <p:to>
                                        <p:strVal val="visible"/>
                                      </p:to>
                                    </p:set>
                                    <p:anim calcmode="lin" valueType="num">
                                      <p:cBhvr additive="base">
                                        <p:cTn id="203" dur="500" fill="hold"/>
                                        <p:tgtEl>
                                          <p:spTgt spid="34"/>
                                        </p:tgtEl>
                                        <p:attrNameLst>
                                          <p:attrName>ppt_x</p:attrName>
                                        </p:attrNameLst>
                                      </p:cBhvr>
                                      <p:tavLst>
                                        <p:tav tm="0">
                                          <p:val>
                                            <p:strVal val="#ppt_x"/>
                                          </p:val>
                                        </p:tav>
                                        <p:tav tm="100000">
                                          <p:val>
                                            <p:strVal val="#ppt_x"/>
                                          </p:val>
                                        </p:tav>
                                      </p:tavLst>
                                    </p:anim>
                                    <p:anim calcmode="lin" valueType="num">
                                      <p:cBhvr additive="base">
                                        <p:cTn id="20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35"/>
                                        </p:tgtEl>
                                        <p:attrNameLst>
                                          <p:attrName>style.visibility</p:attrName>
                                        </p:attrNameLst>
                                      </p:cBhvr>
                                      <p:to>
                                        <p:strVal val="visible"/>
                                      </p:to>
                                    </p:set>
                                    <p:anim calcmode="lin" valueType="num">
                                      <p:cBhvr additive="base">
                                        <p:cTn id="209" dur="500" fill="hold"/>
                                        <p:tgtEl>
                                          <p:spTgt spid="35"/>
                                        </p:tgtEl>
                                        <p:attrNameLst>
                                          <p:attrName>ppt_x</p:attrName>
                                        </p:attrNameLst>
                                      </p:cBhvr>
                                      <p:tavLst>
                                        <p:tav tm="0">
                                          <p:val>
                                            <p:strVal val="#ppt_x"/>
                                          </p:val>
                                        </p:tav>
                                        <p:tav tm="100000">
                                          <p:val>
                                            <p:strVal val="#ppt_x"/>
                                          </p:val>
                                        </p:tav>
                                      </p:tavLst>
                                    </p:anim>
                                    <p:anim calcmode="lin" valueType="num">
                                      <p:cBhvr additive="base">
                                        <p:cTn id="21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33"/>
                                        </p:tgtEl>
                                        <p:attrNameLst>
                                          <p:attrName>style.visibility</p:attrName>
                                        </p:attrNameLst>
                                      </p:cBhvr>
                                      <p:to>
                                        <p:strVal val="visible"/>
                                      </p:to>
                                    </p:set>
                                    <p:anim calcmode="lin" valueType="num">
                                      <p:cBhvr additive="base">
                                        <p:cTn id="215" dur="500" fill="hold"/>
                                        <p:tgtEl>
                                          <p:spTgt spid="33"/>
                                        </p:tgtEl>
                                        <p:attrNameLst>
                                          <p:attrName>ppt_x</p:attrName>
                                        </p:attrNameLst>
                                      </p:cBhvr>
                                      <p:tavLst>
                                        <p:tav tm="0">
                                          <p:val>
                                            <p:strVal val="#ppt_x"/>
                                          </p:val>
                                        </p:tav>
                                        <p:tav tm="100000">
                                          <p:val>
                                            <p:strVal val="#ppt_x"/>
                                          </p:val>
                                        </p:tav>
                                      </p:tavLst>
                                    </p:anim>
                                    <p:anim calcmode="lin" valueType="num">
                                      <p:cBhvr additive="base">
                                        <p:cTn id="2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nodeType="clickEffect">
                                  <p:stCondLst>
                                    <p:cond delay="0"/>
                                  </p:stCondLst>
                                  <p:childTnLst>
                                    <p:set>
                                      <p:cBhvr>
                                        <p:cTn id="220" dur="1" fill="hold">
                                          <p:stCondLst>
                                            <p:cond delay="0"/>
                                          </p:stCondLst>
                                        </p:cTn>
                                        <p:tgtEl>
                                          <p:spTgt spid="13"/>
                                        </p:tgtEl>
                                        <p:attrNameLst>
                                          <p:attrName>style.visibility</p:attrName>
                                        </p:attrNameLst>
                                      </p:cBhvr>
                                      <p:to>
                                        <p:strVal val="visible"/>
                                      </p:to>
                                    </p:set>
                                    <p:anim calcmode="lin" valueType="num">
                                      <p:cBhvr additive="base">
                                        <p:cTn id="221" dur="500" fill="hold"/>
                                        <p:tgtEl>
                                          <p:spTgt spid="13"/>
                                        </p:tgtEl>
                                        <p:attrNameLst>
                                          <p:attrName>ppt_x</p:attrName>
                                        </p:attrNameLst>
                                      </p:cBhvr>
                                      <p:tavLst>
                                        <p:tav tm="0">
                                          <p:val>
                                            <p:strVal val="#ppt_x"/>
                                          </p:val>
                                        </p:tav>
                                        <p:tav tm="100000">
                                          <p:val>
                                            <p:strVal val="#ppt_x"/>
                                          </p:val>
                                        </p:tav>
                                      </p:tavLst>
                                    </p:anim>
                                    <p:anim calcmode="lin" valueType="num">
                                      <p:cBhvr additive="base">
                                        <p:cTn id="2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nodeType="clickEffect">
                                  <p:stCondLst>
                                    <p:cond delay="0"/>
                                  </p:stCondLst>
                                  <p:childTnLst>
                                    <p:set>
                                      <p:cBhvr>
                                        <p:cTn id="226" dur="1" fill="hold">
                                          <p:stCondLst>
                                            <p:cond delay="0"/>
                                          </p:stCondLst>
                                        </p:cTn>
                                        <p:tgtEl>
                                          <p:spTgt spid="112"/>
                                        </p:tgtEl>
                                        <p:attrNameLst>
                                          <p:attrName>style.visibility</p:attrName>
                                        </p:attrNameLst>
                                      </p:cBhvr>
                                      <p:to>
                                        <p:strVal val="visible"/>
                                      </p:to>
                                    </p:set>
                                    <p:anim calcmode="lin" valueType="num">
                                      <p:cBhvr additive="base">
                                        <p:cTn id="227" dur="500" fill="hold"/>
                                        <p:tgtEl>
                                          <p:spTgt spid="112"/>
                                        </p:tgtEl>
                                        <p:attrNameLst>
                                          <p:attrName>ppt_x</p:attrName>
                                        </p:attrNameLst>
                                      </p:cBhvr>
                                      <p:tavLst>
                                        <p:tav tm="0">
                                          <p:val>
                                            <p:strVal val="#ppt_x"/>
                                          </p:val>
                                        </p:tav>
                                        <p:tav tm="100000">
                                          <p:val>
                                            <p:strVal val="#ppt_x"/>
                                          </p:val>
                                        </p:tav>
                                      </p:tavLst>
                                    </p:anim>
                                    <p:anim calcmode="lin" valueType="num">
                                      <p:cBhvr additive="base">
                                        <p:cTn id="22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31" presetClass="entr" presetSubtype="0" fill="hold" nodeType="clickEffect">
                                  <p:stCondLst>
                                    <p:cond delay="0"/>
                                  </p:stCondLst>
                                  <p:childTnLst>
                                    <p:set>
                                      <p:cBhvr>
                                        <p:cTn id="232" dur="1" fill="hold">
                                          <p:stCondLst>
                                            <p:cond delay="0"/>
                                          </p:stCondLst>
                                        </p:cTn>
                                        <p:tgtEl>
                                          <p:spTgt spid="127"/>
                                        </p:tgtEl>
                                        <p:attrNameLst>
                                          <p:attrName>style.visibility</p:attrName>
                                        </p:attrNameLst>
                                      </p:cBhvr>
                                      <p:to>
                                        <p:strVal val="visible"/>
                                      </p:to>
                                    </p:set>
                                    <p:anim calcmode="lin" valueType="num">
                                      <p:cBhvr>
                                        <p:cTn id="233" dur="1000" fill="hold"/>
                                        <p:tgtEl>
                                          <p:spTgt spid="127"/>
                                        </p:tgtEl>
                                        <p:attrNameLst>
                                          <p:attrName>ppt_w</p:attrName>
                                        </p:attrNameLst>
                                      </p:cBhvr>
                                      <p:tavLst>
                                        <p:tav tm="0">
                                          <p:val>
                                            <p:fltVal val="0"/>
                                          </p:val>
                                        </p:tav>
                                        <p:tav tm="100000">
                                          <p:val>
                                            <p:strVal val="#ppt_w"/>
                                          </p:val>
                                        </p:tav>
                                      </p:tavLst>
                                    </p:anim>
                                    <p:anim calcmode="lin" valueType="num">
                                      <p:cBhvr>
                                        <p:cTn id="234" dur="1000" fill="hold"/>
                                        <p:tgtEl>
                                          <p:spTgt spid="127"/>
                                        </p:tgtEl>
                                        <p:attrNameLst>
                                          <p:attrName>ppt_h</p:attrName>
                                        </p:attrNameLst>
                                      </p:cBhvr>
                                      <p:tavLst>
                                        <p:tav tm="0">
                                          <p:val>
                                            <p:fltVal val="0"/>
                                          </p:val>
                                        </p:tav>
                                        <p:tav tm="100000">
                                          <p:val>
                                            <p:strVal val="#ppt_h"/>
                                          </p:val>
                                        </p:tav>
                                      </p:tavLst>
                                    </p:anim>
                                    <p:anim calcmode="lin" valueType="num">
                                      <p:cBhvr>
                                        <p:cTn id="235" dur="1000" fill="hold"/>
                                        <p:tgtEl>
                                          <p:spTgt spid="127"/>
                                        </p:tgtEl>
                                        <p:attrNameLst>
                                          <p:attrName>style.rotation</p:attrName>
                                        </p:attrNameLst>
                                      </p:cBhvr>
                                      <p:tavLst>
                                        <p:tav tm="0">
                                          <p:val>
                                            <p:fltVal val="90"/>
                                          </p:val>
                                        </p:tav>
                                        <p:tav tm="100000">
                                          <p:val>
                                            <p:fltVal val="0"/>
                                          </p:val>
                                        </p:tav>
                                      </p:tavLst>
                                    </p:anim>
                                    <p:animEffect transition="in" filter="fade">
                                      <p:cBhvr>
                                        <p:cTn id="236" dur="1000"/>
                                        <p:tgtEl>
                                          <p:spTgt spid="127"/>
                                        </p:tgtEl>
                                      </p:cBhvr>
                                    </p:animEffect>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43"/>
                                        </p:tgtEl>
                                        <p:attrNameLst>
                                          <p:attrName>style.visibility</p:attrName>
                                        </p:attrNameLst>
                                      </p:cBhvr>
                                      <p:to>
                                        <p:strVal val="visible"/>
                                      </p:to>
                                    </p:set>
                                    <p:anim calcmode="lin" valueType="num">
                                      <p:cBhvr additive="base">
                                        <p:cTn id="241" dur="500" fill="hold"/>
                                        <p:tgtEl>
                                          <p:spTgt spid="43"/>
                                        </p:tgtEl>
                                        <p:attrNameLst>
                                          <p:attrName>ppt_x</p:attrName>
                                        </p:attrNameLst>
                                      </p:cBhvr>
                                      <p:tavLst>
                                        <p:tav tm="0">
                                          <p:val>
                                            <p:strVal val="#ppt_x"/>
                                          </p:val>
                                        </p:tav>
                                        <p:tav tm="100000">
                                          <p:val>
                                            <p:strVal val="#ppt_x"/>
                                          </p:val>
                                        </p:tav>
                                      </p:tavLst>
                                    </p:anim>
                                    <p:anim calcmode="lin" valueType="num">
                                      <p:cBhvr additive="base">
                                        <p:cTn id="24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44"/>
                                        </p:tgtEl>
                                        <p:attrNameLst>
                                          <p:attrName>style.visibility</p:attrName>
                                        </p:attrNameLst>
                                      </p:cBhvr>
                                      <p:to>
                                        <p:strVal val="visible"/>
                                      </p:to>
                                    </p:set>
                                    <p:anim calcmode="lin" valueType="num">
                                      <p:cBhvr additive="base">
                                        <p:cTn id="247" dur="500" fill="hold"/>
                                        <p:tgtEl>
                                          <p:spTgt spid="44"/>
                                        </p:tgtEl>
                                        <p:attrNameLst>
                                          <p:attrName>ppt_x</p:attrName>
                                        </p:attrNameLst>
                                      </p:cBhvr>
                                      <p:tavLst>
                                        <p:tav tm="0">
                                          <p:val>
                                            <p:strVal val="#ppt_x"/>
                                          </p:val>
                                        </p:tav>
                                        <p:tav tm="100000">
                                          <p:val>
                                            <p:strVal val="#ppt_x"/>
                                          </p:val>
                                        </p:tav>
                                      </p:tavLst>
                                    </p:anim>
                                    <p:anim calcmode="lin" valueType="num">
                                      <p:cBhvr additive="base">
                                        <p:cTn id="2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42"/>
                                        </p:tgtEl>
                                        <p:attrNameLst>
                                          <p:attrName>style.visibility</p:attrName>
                                        </p:attrNameLst>
                                      </p:cBhvr>
                                      <p:to>
                                        <p:strVal val="visible"/>
                                      </p:to>
                                    </p:set>
                                    <p:anim calcmode="lin" valueType="num">
                                      <p:cBhvr additive="base">
                                        <p:cTn id="253" dur="500" fill="hold"/>
                                        <p:tgtEl>
                                          <p:spTgt spid="42"/>
                                        </p:tgtEl>
                                        <p:attrNameLst>
                                          <p:attrName>ppt_x</p:attrName>
                                        </p:attrNameLst>
                                      </p:cBhvr>
                                      <p:tavLst>
                                        <p:tav tm="0">
                                          <p:val>
                                            <p:strVal val="#ppt_x"/>
                                          </p:val>
                                        </p:tav>
                                        <p:tav tm="100000">
                                          <p:val>
                                            <p:strVal val="#ppt_x"/>
                                          </p:val>
                                        </p:tav>
                                      </p:tavLst>
                                    </p:anim>
                                    <p:anim calcmode="lin" valueType="num">
                                      <p:cBhvr additive="base">
                                        <p:cTn id="25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nodeType="clickEffect">
                                  <p:stCondLst>
                                    <p:cond delay="0"/>
                                  </p:stCondLst>
                                  <p:childTnLst>
                                    <p:set>
                                      <p:cBhvr>
                                        <p:cTn id="258" dur="1" fill="hold">
                                          <p:stCondLst>
                                            <p:cond delay="0"/>
                                          </p:stCondLst>
                                        </p:cTn>
                                        <p:tgtEl>
                                          <p:spTgt spid="11"/>
                                        </p:tgtEl>
                                        <p:attrNameLst>
                                          <p:attrName>style.visibility</p:attrName>
                                        </p:attrNameLst>
                                      </p:cBhvr>
                                      <p:to>
                                        <p:strVal val="visible"/>
                                      </p:to>
                                    </p:set>
                                    <p:anim calcmode="lin" valueType="num">
                                      <p:cBhvr additive="base">
                                        <p:cTn id="259" dur="500" fill="hold"/>
                                        <p:tgtEl>
                                          <p:spTgt spid="11"/>
                                        </p:tgtEl>
                                        <p:attrNameLst>
                                          <p:attrName>ppt_x</p:attrName>
                                        </p:attrNameLst>
                                      </p:cBhvr>
                                      <p:tavLst>
                                        <p:tav tm="0">
                                          <p:val>
                                            <p:strVal val="#ppt_x"/>
                                          </p:val>
                                        </p:tav>
                                        <p:tav tm="100000">
                                          <p:val>
                                            <p:strVal val="#ppt_x"/>
                                          </p:val>
                                        </p:tav>
                                      </p:tavLst>
                                    </p:anim>
                                    <p:anim calcmode="lin" valueType="num">
                                      <p:cBhvr additive="base">
                                        <p:cTn id="2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nodeType="clickEffect">
                                  <p:stCondLst>
                                    <p:cond delay="0"/>
                                  </p:stCondLst>
                                  <p:childTnLst>
                                    <p:set>
                                      <p:cBhvr>
                                        <p:cTn id="264" dur="1" fill="hold">
                                          <p:stCondLst>
                                            <p:cond delay="0"/>
                                          </p:stCondLst>
                                        </p:cTn>
                                        <p:tgtEl>
                                          <p:spTgt spid="54"/>
                                        </p:tgtEl>
                                        <p:attrNameLst>
                                          <p:attrName>style.visibility</p:attrName>
                                        </p:attrNameLst>
                                      </p:cBhvr>
                                      <p:to>
                                        <p:strVal val="visible"/>
                                      </p:to>
                                    </p:set>
                                    <p:anim calcmode="lin" valueType="num">
                                      <p:cBhvr additive="base">
                                        <p:cTn id="265" dur="500" fill="hold"/>
                                        <p:tgtEl>
                                          <p:spTgt spid="54"/>
                                        </p:tgtEl>
                                        <p:attrNameLst>
                                          <p:attrName>ppt_x</p:attrName>
                                        </p:attrNameLst>
                                      </p:cBhvr>
                                      <p:tavLst>
                                        <p:tav tm="0">
                                          <p:val>
                                            <p:strVal val="#ppt_x"/>
                                          </p:val>
                                        </p:tav>
                                        <p:tav tm="100000">
                                          <p:val>
                                            <p:strVal val="#ppt_x"/>
                                          </p:val>
                                        </p:tav>
                                      </p:tavLst>
                                    </p:anim>
                                    <p:anim calcmode="lin" valueType="num">
                                      <p:cBhvr additive="base">
                                        <p:cTn id="26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1" presetClass="entr" presetSubtype="0" fill="hold" nodeType="clickEffect">
                                  <p:stCondLst>
                                    <p:cond delay="0"/>
                                  </p:stCondLst>
                                  <p:childTnLst>
                                    <p:set>
                                      <p:cBhvr>
                                        <p:cTn id="270" dur="1" fill="hold">
                                          <p:stCondLst>
                                            <p:cond delay="0"/>
                                          </p:stCondLst>
                                        </p:cTn>
                                        <p:tgtEl>
                                          <p:spTgt spid="147"/>
                                        </p:tgtEl>
                                        <p:attrNameLst>
                                          <p:attrName>style.visibility</p:attrName>
                                        </p:attrNameLst>
                                      </p:cBhvr>
                                      <p:to>
                                        <p:strVal val="visible"/>
                                      </p:to>
                                    </p:set>
                                    <p:anim calcmode="lin" valueType="num">
                                      <p:cBhvr>
                                        <p:cTn id="271" dur="1000" fill="hold"/>
                                        <p:tgtEl>
                                          <p:spTgt spid="147"/>
                                        </p:tgtEl>
                                        <p:attrNameLst>
                                          <p:attrName>ppt_w</p:attrName>
                                        </p:attrNameLst>
                                      </p:cBhvr>
                                      <p:tavLst>
                                        <p:tav tm="0">
                                          <p:val>
                                            <p:fltVal val="0"/>
                                          </p:val>
                                        </p:tav>
                                        <p:tav tm="100000">
                                          <p:val>
                                            <p:strVal val="#ppt_w"/>
                                          </p:val>
                                        </p:tav>
                                      </p:tavLst>
                                    </p:anim>
                                    <p:anim calcmode="lin" valueType="num">
                                      <p:cBhvr>
                                        <p:cTn id="272" dur="1000" fill="hold"/>
                                        <p:tgtEl>
                                          <p:spTgt spid="147"/>
                                        </p:tgtEl>
                                        <p:attrNameLst>
                                          <p:attrName>ppt_h</p:attrName>
                                        </p:attrNameLst>
                                      </p:cBhvr>
                                      <p:tavLst>
                                        <p:tav tm="0">
                                          <p:val>
                                            <p:fltVal val="0"/>
                                          </p:val>
                                        </p:tav>
                                        <p:tav tm="100000">
                                          <p:val>
                                            <p:strVal val="#ppt_h"/>
                                          </p:val>
                                        </p:tav>
                                      </p:tavLst>
                                    </p:anim>
                                    <p:anim calcmode="lin" valueType="num">
                                      <p:cBhvr>
                                        <p:cTn id="273" dur="1000" fill="hold"/>
                                        <p:tgtEl>
                                          <p:spTgt spid="147"/>
                                        </p:tgtEl>
                                        <p:attrNameLst>
                                          <p:attrName>style.rotation</p:attrName>
                                        </p:attrNameLst>
                                      </p:cBhvr>
                                      <p:tavLst>
                                        <p:tav tm="0">
                                          <p:val>
                                            <p:fltVal val="90"/>
                                          </p:val>
                                        </p:tav>
                                        <p:tav tm="100000">
                                          <p:val>
                                            <p:fltVal val="0"/>
                                          </p:val>
                                        </p:tav>
                                      </p:tavLst>
                                    </p:anim>
                                    <p:animEffect transition="in" filter="fade">
                                      <p:cBhvr>
                                        <p:cTn id="274" dur="1000"/>
                                        <p:tgtEl>
                                          <p:spTgt spid="147"/>
                                        </p:tgtEl>
                                      </p:cBhvr>
                                    </p:animEffect>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52"/>
                                        </p:tgtEl>
                                        <p:attrNameLst>
                                          <p:attrName>style.visibility</p:attrName>
                                        </p:attrNameLst>
                                      </p:cBhvr>
                                      <p:to>
                                        <p:strVal val="visible"/>
                                      </p:to>
                                    </p:set>
                                    <p:anim calcmode="lin" valueType="num">
                                      <p:cBhvr additive="base">
                                        <p:cTn id="279" dur="500" fill="hold"/>
                                        <p:tgtEl>
                                          <p:spTgt spid="52"/>
                                        </p:tgtEl>
                                        <p:attrNameLst>
                                          <p:attrName>ppt_x</p:attrName>
                                        </p:attrNameLst>
                                      </p:cBhvr>
                                      <p:tavLst>
                                        <p:tav tm="0">
                                          <p:val>
                                            <p:strVal val="#ppt_x"/>
                                          </p:val>
                                        </p:tav>
                                        <p:tav tm="100000">
                                          <p:val>
                                            <p:strVal val="#ppt_x"/>
                                          </p:val>
                                        </p:tav>
                                      </p:tavLst>
                                    </p:anim>
                                    <p:anim calcmode="lin" valueType="num">
                                      <p:cBhvr additive="base">
                                        <p:cTn id="2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0" nodeType="clickEffect">
                                  <p:stCondLst>
                                    <p:cond delay="0"/>
                                  </p:stCondLst>
                                  <p:childTnLst>
                                    <p:set>
                                      <p:cBhvr>
                                        <p:cTn id="284" dur="1" fill="hold">
                                          <p:stCondLst>
                                            <p:cond delay="0"/>
                                          </p:stCondLst>
                                        </p:cTn>
                                        <p:tgtEl>
                                          <p:spTgt spid="53"/>
                                        </p:tgtEl>
                                        <p:attrNameLst>
                                          <p:attrName>style.visibility</p:attrName>
                                        </p:attrNameLst>
                                      </p:cBhvr>
                                      <p:to>
                                        <p:strVal val="visible"/>
                                      </p:to>
                                    </p:set>
                                    <p:anim calcmode="lin" valueType="num">
                                      <p:cBhvr additive="base">
                                        <p:cTn id="285" dur="500" fill="hold"/>
                                        <p:tgtEl>
                                          <p:spTgt spid="53"/>
                                        </p:tgtEl>
                                        <p:attrNameLst>
                                          <p:attrName>ppt_x</p:attrName>
                                        </p:attrNameLst>
                                      </p:cBhvr>
                                      <p:tavLst>
                                        <p:tav tm="0">
                                          <p:val>
                                            <p:strVal val="#ppt_x"/>
                                          </p:val>
                                        </p:tav>
                                        <p:tav tm="100000">
                                          <p:val>
                                            <p:strVal val="#ppt_x"/>
                                          </p:val>
                                        </p:tav>
                                      </p:tavLst>
                                    </p:anim>
                                    <p:anim calcmode="lin" valueType="num">
                                      <p:cBhvr additive="base">
                                        <p:cTn id="28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51"/>
                                        </p:tgtEl>
                                        <p:attrNameLst>
                                          <p:attrName>style.visibility</p:attrName>
                                        </p:attrNameLst>
                                      </p:cBhvr>
                                      <p:to>
                                        <p:strVal val="visible"/>
                                      </p:to>
                                    </p:set>
                                    <p:anim calcmode="lin" valueType="num">
                                      <p:cBhvr additive="base">
                                        <p:cTn id="291" dur="500" fill="hold"/>
                                        <p:tgtEl>
                                          <p:spTgt spid="51"/>
                                        </p:tgtEl>
                                        <p:attrNameLst>
                                          <p:attrName>ppt_x</p:attrName>
                                        </p:attrNameLst>
                                      </p:cBhvr>
                                      <p:tavLst>
                                        <p:tav tm="0">
                                          <p:val>
                                            <p:strVal val="#ppt_x"/>
                                          </p:val>
                                        </p:tav>
                                        <p:tav tm="100000">
                                          <p:val>
                                            <p:strVal val="#ppt_x"/>
                                          </p:val>
                                        </p:tav>
                                      </p:tavLst>
                                    </p:anim>
                                    <p:anim calcmode="lin" valueType="num">
                                      <p:cBhvr additive="base">
                                        <p:cTn id="29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nodeType="clickEffect">
                                  <p:stCondLst>
                                    <p:cond delay="0"/>
                                  </p:stCondLst>
                                  <p:childTnLst>
                                    <p:set>
                                      <p:cBhvr>
                                        <p:cTn id="296" dur="1" fill="hold">
                                          <p:stCondLst>
                                            <p:cond delay="0"/>
                                          </p:stCondLst>
                                        </p:cTn>
                                        <p:tgtEl>
                                          <p:spTgt spid="12"/>
                                        </p:tgtEl>
                                        <p:attrNameLst>
                                          <p:attrName>style.visibility</p:attrName>
                                        </p:attrNameLst>
                                      </p:cBhvr>
                                      <p:to>
                                        <p:strVal val="visible"/>
                                      </p:to>
                                    </p:set>
                                    <p:anim calcmode="lin" valueType="num">
                                      <p:cBhvr additive="base">
                                        <p:cTn id="297" dur="500" fill="hold"/>
                                        <p:tgtEl>
                                          <p:spTgt spid="12"/>
                                        </p:tgtEl>
                                        <p:attrNameLst>
                                          <p:attrName>ppt_x</p:attrName>
                                        </p:attrNameLst>
                                      </p:cBhvr>
                                      <p:tavLst>
                                        <p:tav tm="0">
                                          <p:val>
                                            <p:strVal val="#ppt_x"/>
                                          </p:val>
                                        </p:tav>
                                        <p:tav tm="100000">
                                          <p:val>
                                            <p:strVal val="#ppt_x"/>
                                          </p:val>
                                        </p:tav>
                                      </p:tavLst>
                                    </p:anim>
                                    <p:anim calcmode="lin" valueType="num">
                                      <p:cBhvr additive="base">
                                        <p:cTn id="29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2" presetClass="entr" presetSubtype="4" fill="hold" nodeType="clickEffect">
                                  <p:stCondLst>
                                    <p:cond delay="0"/>
                                  </p:stCondLst>
                                  <p:childTnLst>
                                    <p:set>
                                      <p:cBhvr>
                                        <p:cTn id="302" dur="1" fill="hold">
                                          <p:stCondLst>
                                            <p:cond delay="0"/>
                                          </p:stCondLst>
                                        </p:cTn>
                                        <p:tgtEl>
                                          <p:spTgt spid="110"/>
                                        </p:tgtEl>
                                        <p:attrNameLst>
                                          <p:attrName>style.visibility</p:attrName>
                                        </p:attrNameLst>
                                      </p:cBhvr>
                                      <p:to>
                                        <p:strVal val="visible"/>
                                      </p:to>
                                    </p:set>
                                    <p:anim calcmode="lin" valueType="num">
                                      <p:cBhvr additive="base">
                                        <p:cTn id="303" dur="500" fill="hold"/>
                                        <p:tgtEl>
                                          <p:spTgt spid="110"/>
                                        </p:tgtEl>
                                        <p:attrNameLst>
                                          <p:attrName>ppt_x</p:attrName>
                                        </p:attrNameLst>
                                      </p:cBhvr>
                                      <p:tavLst>
                                        <p:tav tm="0">
                                          <p:val>
                                            <p:strVal val="#ppt_x"/>
                                          </p:val>
                                        </p:tav>
                                        <p:tav tm="100000">
                                          <p:val>
                                            <p:strVal val="#ppt_x"/>
                                          </p:val>
                                        </p:tav>
                                      </p:tavLst>
                                    </p:anim>
                                    <p:anim calcmode="lin" valueType="num">
                                      <p:cBhvr additive="base">
                                        <p:cTn id="30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nodeType="clickEffect">
                                  <p:stCondLst>
                                    <p:cond delay="0"/>
                                  </p:stCondLst>
                                  <p:childTnLst>
                                    <p:set>
                                      <p:cBhvr>
                                        <p:cTn id="308" dur="1" fill="hold">
                                          <p:stCondLst>
                                            <p:cond delay="0"/>
                                          </p:stCondLst>
                                        </p:cTn>
                                        <p:tgtEl>
                                          <p:spTgt spid="111"/>
                                        </p:tgtEl>
                                        <p:attrNameLst>
                                          <p:attrName>style.visibility</p:attrName>
                                        </p:attrNameLst>
                                      </p:cBhvr>
                                      <p:to>
                                        <p:strVal val="visible"/>
                                      </p:to>
                                    </p:set>
                                    <p:anim calcmode="lin" valueType="num">
                                      <p:cBhvr additive="base">
                                        <p:cTn id="309" dur="500" fill="hold"/>
                                        <p:tgtEl>
                                          <p:spTgt spid="111"/>
                                        </p:tgtEl>
                                        <p:attrNameLst>
                                          <p:attrName>ppt_x</p:attrName>
                                        </p:attrNameLst>
                                      </p:cBhvr>
                                      <p:tavLst>
                                        <p:tav tm="0">
                                          <p:val>
                                            <p:strVal val="#ppt_x"/>
                                          </p:val>
                                        </p:tav>
                                        <p:tav tm="100000">
                                          <p:val>
                                            <p:strVal val="#ppt_x"/>
                                          </p:val>
                                        </p:tav>
                                      </p:tavLst>
                                    </p:anim>
                                    <p:anim calcmode="lin" valueType="num">
                                      <p:cBhvr additive="base">
                                        <p:cTn id="310"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4" fill="hold" grpId="0" nodeType="clickEffect">
                                  <p:stCondLst>
                                    <p:cond delay="0"/>
                                  </p:stCondLst>
                                  <p:childTnLst>
                                    <p:set>
                                      <p:cBhvr>
                                        <p:cTn id="314" dur="1" fill="hold">
                                          <p:stCondLst>
                                            <p:cond delay="0"/>
                                          </p:stCondLst>
                                        </p:cTn>
                                        <p:tgtEl>
                                          <p:spTgt spid="61"/>
                                        </p:tgtEl>
                                        <p:attrNameLst>
                                          <p:attrName>style.visibility</p:attrName>
                                        </p:attrNameLst>
                                      </p:cBhvr>
                                      <p:to>
                                        <p:strVal val="visible"/>
                                      </p:to>
                                    </p:set>
                                    <p:anim calcmode="lin" valueType="num">
                                      <p:cBhvr additive="base">
                                        <p:cTn id="315" dur="500" fill="hold"/>
                                        <p:tgtEl>
                                          <p:spTgt spid="61"/>
                                        </p:tgtEl>
                                        <p:attrNameLst>
                                          <p:attrName>ppt_x</p:attrName>
                                        </p:attrNameLst>
                                      </p:cBhvr>
                                      <p:tavLst>
                                        <p:tav tm="0">
                                          <p:val>
                                            <p:strVal val="#ppt_x"/>
                                          </p:val>
                                        </p:tav>
                                        <p:tav tm="100000">
                                          <p:val>
                                            <p:strVal val="#ppt_x"/>
                                          </p:val>
                                        </p:tav>
                                      </p:tavLst>
                                    </p:anim>
                                    <p:anim calcmode="lin" valueType="num">
                                      <p:cBhvr additive="base">
                                        <p:cTn id="31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14" grpId="0" animBg="1"/>
      <p:bldP spid="19" grpId="0" animBg="1"/>
      <p:bldP spid="22" grpId="0" animBg="1"/>
      <p:bldP spid="5" grpId="0"/>
      <p:bldP spid="25" grpId="0"/>
      <p:bldP spid="28" grpId="0" animBg="1"/>
      <p:bldP spid="33" grpId="0" animBg="1"/>
      <p:bldP spid="35" grpId="0"/>
      <p:bldP spid="42" grpId="0" animBg="1"/>
      <p:bldP spid="43" grpId="0"/>
      <p:bldP spid="44" grpId="0"/>
      <p:bldP spid="51" grpId="0" animBg="1"/>
      <p:bldP spid="52" grpId="0"/>
      <p:bldP spid="61" grpId="0" animBg="1"/>
      <p:bldP spid="57" grpId="0" animBg="1"/>
      <p:bldP spid="62" grpId="0" animBg="1"/>
      <p:bldP spid="72" grpId="0" animBg="1"/>
      <p:bldP spid="88" grpId="0" animBg="1"/>
      <p:bldP spid="95" grpId="0" animBg="1"/>
      <p:bldP spid="96" grpId="0" animBg="1"/>
      <p:bldP spid="99" grpId="0" animBg="1"/>
      <p:bldP spid="100" grpId="0" animBg="1"/>
      <p:bldP spid="34" grpId="0"/>
      <p:bldP spid="53" grpId="0"/>
      <p:bldP spid="30"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4006"/>
            <a:ext cx="11201400" cy="1083010"/>
          </a:xfrm>
        </p:spPr>
        <p:txBody>
          <a:bodyPr>
            <a:normAutofit/>
          </a:bodyPr>
          <a:lstStyle/>
          <a:p>
            <a:pPr marL="1193800" lvl="0" indent="-1193800"/>
            <a:r>
              <a:rPr lang="en-US" sz="3000" b="1" smtClean="0">
                <a:solidFill>
                  <a:srgbClr val="0070C0"/>
                </a:solidFill>
                <a:latin typeface="Times New Roman" panose="02020603050405020304" pitchFamily="18" charset="0"/>
                <a:cs typeface="Times New Roman" panose="02020603050405020304" pitchFamily="18" charset="0"/>
              </a:rPr>
              <a:t>III. SẮP XẾP KIỂU PHÂN ĐOẠN (PARTITION SORT) HAY </a:t>
            </a:r>
            <a:br>
              <a:rPr lang="en-US" sz="3000" b="1" smtClean="0">
                <a:solidFill>
                  <a:srgbClr val="0070C0"/>
                </a:solidFill>
                <a:latin typeface="Times New Roman" panose="02020603050405020304" pitchFamily="18" charset="0"/>
                <a:cs typeface="Times New Roman" panose="02020603050405020304" pitchFamily="18" charset="0"/>
              </a:rPr>
            </a:br>
            <a:r>
              <a:rPr lang="en-US" sz="3000" b="1" smtClean="0">
                <a:solidFill>
                  <a:srgbClr val="0070C0"/>
                </a:solidFill>
                <a:latin typeface="Times New Roman" panose="02020603050405020304" pitchFamily="18" charset="0"/>
                <a:cs typeface="Times New Roman" panose="02020603050405020304" pitchFamily="18" charset="0"/>
              </a:rPr>
              <a:t>SẮP XẾP NHANH (QUICK SORT)</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609333" y="930911"/>
            <a:ext cx="3972602"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2</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Ví dụ và giải </a:t>
            </a:r>
            <a:r>
              <a:rPr lang="en-US" sz="3000" b="1" smtClean="0">
                <a:solidFill>
                  <a:srgbClr val="0070C0"/>
                </a:solidFill>
                <a:latin typeface="Times New Roman" panose="02020603050405020304" pitchFamily="18" charset="0"/>
                <a:ea typeface="+mn-ea"/>
                <a:cs typeface="Times New Roman" pitchFamily="18" charset="0"/>
              </a:rPr>
              <a:t>thuật</a:t>
            </a:r>
            <a:endParaRPr lang="en-US" sz="3000" b="1">
              <a:solidFill>
                <a:srgbClr val="0070C0"/>
              </a:solidFill>
              <a:latin typeface="Times New Roman" panose="02020603050405020304" pitchFamily="18" charset="0"/>
              <a:ea typeface="+mn-ea"/>
              <a:cs typeface="Times New Roman" pitchFamily="18" charset="0"/>
            </a:endParaRPr>
          </a:p>
        </p:txBody>
      </p:sp>
      <p:grpSp>
        <p:nvGrpSpPr>
          <p:cNvPr id="62" name="Group 61"/>
          <p:cNvGrpSpPr/>
          <p:nvPr/>
        </p:nvGrpSpPr>
        <p:grpSpPr>
          <a:xfrm>
            <a:off x="6918784" y="822193"/>
            <a:ext cx="4123737" cy="492443"/>
            <a:chOff x="6918784" y="822193"/>
            <a:chExt cx="4123737" cy="492443"/>
          </a:xfrm>
        </p:grpSpPr>
        <p:sp>
          <p:nvSpPr>
            <p:cNvPr id="14" name="Rectangle 13"/>
            <p:cNvSpPr/>
            <p:nvPr/>
          </p:nvSpPr>
          <p:spPr>
            <a:xfrm>
              <a:off x="6918784" y="823330"/>
              <a:ext cx="4123737"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12    7   30    40    8    38   35</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82" name="Group 81"/>
            <p:cNvGrpSpPr/>
            <p:nvPr/>
          </p:nvGrpSpPr>
          <p:grpSpPr>
            <a:xfrm>
              <a:off x="7003197" y="822193"/>
              <a:ext cx="521496" cy="492443"/>
              <a:chOff x="1676427" y="5492479"/>
              <a:chExt cx="521496" cy="492443"/>
            </a:xfrm>
          </p:grpSpPr>
          <p:sp>
            <p:nvSpPr>
              <p:cNvPr id="83" name="Oval 82"/>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Rectangle 83"/>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sp>
        <p:nvSpPr>
          <p:cNvPr id="110" name="Rectangle 109"/>
          <p:cNvSpPr/>
          <p:nvPr/>
        </p:nvSpPr>
        <p:spPr>
          <a:xfrm>
            <a:off x="6999550" y="432237"/>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t</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11" name="Rectangle 110"/>
          <p:cNvSpPr/>
          <p:nvPr/>
        </p:nvSpPr>
        <p:spPr>
          <a:xfrm>
            <a:off x="10493361" y="370446"/>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p</a:t>
            </a:r>
            <a:endParaRPr lang="en-US" sz="26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1" b="899"/>
          <a:stretch/>
        </p:blipFill>
        <p:spPr>
          <a:xfrm>
            <a:off x="199944" y="27657"/>
            <a:ext cx="5547657" cy="6769289"/>
          </a:xfrm>
          <a:prstGeom prst="rect">
            <a:avLst/>
          </a:prstGeom>
          <a:ln>
            <a:solidFill>
              <a:schemeClr val="accent1"/>
            </a:solidFill>
          </a:ln>
        </p:spPr>
      </p:pic>
      <p:pic>
        <p:nvPicPr>
          <p:cNvPr id="48" name="Picture 4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220" y="3755406"/>
            <a:ext cx="4087712" cy="3044042"/>
          </a:xfrm>
          <a:prstGeom prst="rect">
            <a:avLst/>
          </a:prstGeom>
          <a:ln>
            <a:solidFill>
              <a:schemeClr val="accent1"/>
            </a:solidFill>
          </a:ln>
        </p:spPr>
      </p:pic>
      <p:cxnSp>
        <p:nvCxnSpPr>
          <p:cNvPr id="21" name="Straight Connector 20"/>
          <p:cNvCxnSpPr/>
          <p:nvPr/>
        </p:nvCxnSpPr>
        <p:spPr>
          <a:xfrm>
            <a:off x="1622981" y="3768561"/>
            <a:ext cx="406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663925" y="4505539"/>
            <a:ext cx="6377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650277" y="4955916"/>
            <a:ext cx="6377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301604" y="2060812"/>
            <a:ext cx="926695" cy="3725839"/>
          </a:xfrm>
          <a:custGeom>
            <a:avLst/>
            <a:gdLst>
              <a:gd name="connsiteX0" fmla="*/ 530909 w 926695"/>
              <a:gd name="connsiteY0" fmla="*/ 3835021 h 3835021"/>
              <a:gd name="connsiteX1" fmla="*/ 80533 w 926695"/>
              <a:gd name="connsiteY1" fmla="*/ 2852382 h 3835021"/>
              <a:gd name="connsiteX2" fmla="*/ 25942 w 926695"/>
              <a:gd name="connsiteY2" fmla="*/ 1146412 h 3835021"/>
              <a:gd name="connsiteX3" fmla="*/ 367136 w 926695"/>
              <a:gd name="connsiteY3" fmla="*/ 286603 h 3835021"/>
              <a:gd name="connsiteX4" fmla="*/ 926695 w 926695"/>
              <a:gd name="connsiteY4" fmla="*/ 0 h 383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695" h="3835021">
                <a:moveTo>
                  <a:pt x="530909" y="3835021"/>
                </a:moveTo>
                <a:cubicBezTo>
                  <a:pt x="347801" y="3567752"/>
                  <a:pt x="164694" y="3300484"/>
                  <a:pt x="80533" y="2852382"/>
                </a:cubicBezTo>
                <a:cubicBezTo>
                  <a:pt x="-3628" y="2404280"/>
                  <a:pt x="-21825" y="1574042"/>
                  <a:pt x="25942" y="1146412"/>
                </a:cubicBezTo>
                <a:cubicBezTo>
                  <a:pt x="73709" y="718782"/>
                  <a:pt x="217011" y="477672"/>
                  <a:pt x="367136" y="286603"/>
                </a:cubicBezTo>
                <a:cubicBezTo>
                  <a:pt x="517261" y="95534"/>
                  <a:pt x="721978" y="47767"/>
                  <a:pt x="926695"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1636629" y="6059606"/>
            <a:ext cx="6240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918784" y="2234924"/>
            <a:ext cx="4138089" cy="1032478"/>
            <a:chOff x="6918784" y="2234924"/>
            <a:chExt cx="4138089" cy="1032478"/>
          </a:xfrm>
        </p:grpSpPr>
        <p:grpSp>
          <p:nvGrpSpPr>
            <p:cNvPr id="7" name="Group 6"/>
            <p:cNvGrpSpPr/>
            <p:nvPr/>
          </p:nvGrpSpPr>
          <p:grpSpPr>
            <a:xfrm>
              <a:off x="6918784" y="2774959"/>
              <a:ext cx="4138089" cy="492443"/>
              <a:chOff x="4052747" y="2297301"/>
              <a:chExt cx="4138089" cy="492443"/>
            </a:xfrm>
          </p:grpSpPr>
          <p:sp>
            <p:nvSpPr>
              <p:cNvPr id="31" name="Rectangle 30"/>
              <p:cNvSpPr/>
              <p:nvPr/>
            </p:nvSpPr>
            <p:spPr>
              <a:xfrm>
                <a:off x="4052747" y="2304262"/>
                <a:ext cx="4138089"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8    7           40   </a:t>
                </a:r>
                <a:r>
                  <a:rPr lang="en-US" sz="2600">
                    <a:solidFill>
                      <a:srgbClr val="0070C0"/>
                    </a:solidFill>
                    <a:latin typeface="Times New Roman" panose="02020603050405020304" pitchFamily="18" charset="0"/>
                    <a:cs typeface="Times New Roman" panose="02020603050405020304" pitchFamily="18" charset="0"/>
                  </a:rPr>
                  <a:t>30   </a:t>
                </a:r>
                <a:r>
                  <a:rPr lang="en-US" sz="2600" smtClean="0">
                    <a:solidFill>
                      <a:srgbClr val="0070C0"/>
                    </a:solidFill>
                    <a:latin typeface="Times New Roman" panose="02020603050405020304" pitchFamily="18" charset="0"/>
                    <a:cs typeface="Times New Roman" panose="02020603050405020304" pitchFamily="18" charset="0"/>
                  </a:rPr>
                  <a:t>38   </a:t>
                </a:r>
                <a:r>
                  <a:rPr lang="en-US" sz="2600">
                    <a:solidFill>
                      <a:srgbClr val="0070C0"/>
                    </a:solidFill>
                    <a:latin typeface="Times New Roman" panose="02020603050405020304" pitchFamily="18" charset="0"/>
                    <a:cs typeface="Times New Roman" panose="02020603050405020304" pitchFamily="18" charset="0"/>
                  </a:rPr>
                  <a:t>35</a:t>
                </a:r>
              </a:p>
            </p:txBody>
          </p:sp>
          <p:grpSp>
            <p:nvGrpSpPr>
              <p:cNvPr id="91" name="Group 90"/>
              <p:cNvGrpSpPr/>
              <p:nvPr/>
            </p:nvGrpSpPr>
            <p:grpSpPr>
              <a:xfrm>
                <a:off x="5230485" y="2297301"/>
                <a:ext cx="521496" cy="492443"/>
                <a:chOff x="1676427" y="5669903"/>
                <a:chExt cx="521496" cy="492443"/>
              </a:xfrm>
            </p:grpSpPr>
            <p:sp>
              <p:nvSpPr>
                <p:cNvPr id="102" name="Oval 101"/>
                <p:cNvSpPr/>
                <p:nvPr/>
              </p:nvSpPr>
              <p:spPr>
                <a:xfrm>
                  <a:off x="1716476" y="5711604"/>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Rectangle 102"/>
                <p:cNvSpPr/>
                <p:nvPr/>
              </p:nvSpPr>
              <p:spPr>
                <a:xfrm>
                  <a:off x="1676427" y="5669903"/>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grpSp>
          <p:nvGrpSpPr>
            <p:cNvPr id="94" name="Group 93"/>
            <p:cNvGrpSpPr/>
            <p:nvPr/>
          </p:nvGrpSpPr>
          <p:grpSpPr>
            <a:xfrm rot="5400000">
              <a:off x="7502676" y="1935481"/>
              <a:ext cx="546997" cy="1145883"/>
              <a:chOff x="8830101" y="2620370"/>
              <a:chExt cx="491320" cy="395786"/>
            </a:xfrm>
          </p:grpSpPr>
          <p:cxnSp>
            <p:nvCxnSpPr>
              <p:cNvPr id="95" name="Straight Arrow Connector 94"/>
              <p:cNvCxnSpPr/>
              <p:nvPr/>
            </p:nvCxnSpPr>
            <p:spPr>
              <a:xfrm>
                <a:off x="8830101" y="2620370"/>
                <a:ext cx="491320" cy="395785"/>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97" name="Straight Connector 96"/>
          <p:cNvCxnSpPr/>
          <p:nvPr/>
        </p:nvCxnSpPr>
        <p:spPr>
          <a:xfrm>
            <a:off x="1663925" y="4182650"/>
            <a:ext cx="128399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918784" y="1198834"/>
            <a:ext cx="4123737" cy="1045296"/>
            <a:chOff x="6918784" y="1198834"/>
            <a:chExt cx="4123737" cy="1045296"/>
          </a:xfrm>
        </p:grpSpPr>
        <p:grpSp>
          <p:nvGrpSpPr>
            <p:cNvPr id="18" name="Group 17"/>
            <p:cNvGrpSpPr/>
            <p:nvPr/>
          </p:nvGrpSpPr>
          <p:grpSpPr>
            <a:xfrm>
              <a:off x="6918784" y="1749393"/>
              <a:ext cx="4123737" cy="494737"/>
              <a:chOff x="4052747" y="1271735"/>
              <a:chExt cx="4123737" cy="494737"/>
            </a:xfrm>
          </p:grpSpPr>
          <p:sp>
            <p:nvSpPr>
              <p:cNvPr id="26" name="Rectangle 25"/>
              <p:cNvSpPr/>
              <p:nvPr/>
            </p:nvSpPr>
            <p:spPr>
              <a:xfrm>
                <a:off x="4052747" y="1271735"/>
                <a:ext cx="4123737"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7     8    40   30   38   35</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85" name="Group 84"/>
              <p:cNvGrpSpPr/>
              <p:nvPr/>
            </p:nvGrpSpPr>
            <p:grpSpPr>
              <a:xfrm>
                <a:off x="4129044" y="1274029"/>
                <a:ext cx="521496" cy="492443"/>
                <a:chOff x="1676427" y="5492479"/>
                <a:chExt cx="521496" cy="492443"/>
              </a:xfrm>
            </p:grpSpPr>
            <p:sp>
              <p:nvSpPr>
                <p:cNvPr id="86" name="Oval 85"/>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0" name="Rectangle 89"/>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grpSp>
          <p:nvGrpSpPr>
            <p:cNvPr id="98" name="Group 97"/>
            <p:cNvGrpSpPr/>
            <p:nvPr/>
          </p:nvGrpSpPr>
          <p:grpSpPr>
            <a:xfrm rot="5400000">
              <a:off x="8599322" y="947698"/>
              <a:ext cx="643614" cy="1145886"/>
              <a:chOff x="8830100" y="2620369"/>
              <a:chExt cx="498187" cy="395787"/>
            </a:xfrm>
          </p:grpSpPr>
          <p:cxnSp>
            <p:nvCxnSpPr>
              <p:cNvPr id="99" name="Straight Arrow Connector 98"/>
              <p:cNvCxnSpPr/>
              <p:nvPr/>
            </p:nvCxnSpPr>
            <p:spPr>
              <a:xfrm rot="16200000" flipH="1">
                <a:off x="8886747" y="2563722"/>
                <a:ext cx="384893" cy="498187"/>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8830101" y="2620370"/>
                <a:ext cx="491320" cy="39578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04" name="Rectangle 103"/>
          <p:cNvSpPr/>
          <p:nvPr/>
        </p:nvSpPr>
        <p:spPr>
          <a:xfrm>
            <a:off x="8651330" y="1433670"/>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105" name="Straight Connector 104"/>
          <p:cNvCxnSpPr/>
          <p:nvPr/>
        </p:nvCxnSpPr>
        <p:spPr>
          <a:xfrm>
            <a:off x="981537" y="1079004"/>
            <a:ext cx="8063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7501877" y="435446"/>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i</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107" name="Straight Connector 106"/>
          <p:cNvCxnSpPr/>
          <p:nvPr/>
        </p:nvCxnSpPr>
        <p:spPr>
          <a:xfrm>
            <a:off x="956877" y="1530641"/>
            <a:ext cx="4278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10324339" y="367206"/>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113" name="Straight Connector 112"/>
          <p:cNvCxnSpPr/>
          <p:nvPr/>
        </p:nvCxnSpPr>
        <p:spPr>
          <a:xfrm>
            <a:off x="2046809" y="2285074"/>
            <a:ext cx="27981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7997979" y="432237"/>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i</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115" name="Straight Connector 114"/>
          <p:cNvCxnSpPr/>
          <p:nvPr/>
        </p:nvCxnSpPr>
        <p:spPr>
          <a:xfrm>
            <a:off x="2019513" y="3034022"/>
            <a:ext cx="27981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9821092" y="363997"/>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17" name="Rectangle 116"/>
          <p:cNvSpPr/>
          <p:nvPr/>
        </p:nvSpPr>
        <p:spPr>
          <a:xfrm>
            <a:off x="9251865" y="378196"/>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20" name="Rectangle 119"/>
          <p:cNvSpPr/>
          <p:nvPr/>
        </p:nvSpPr>
        <p:spPr>
          <a:xfrm>
            <a:off x="8099130" y="2241683"/>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21" name="Rectangle 120"/>
          <p:cNvSpPr/>
          <p:nvPr/>
        </p:nvSpPr>
        <p:spPr>
          <a:xfrm>
            <a:off x="8084515" y="1349994"/>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i</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22" name="Rectangle 121"/>
          <p:cNvSpPr/>
          <p:nvPr/>
        </p:nvSpPr>
        <p:spPr>
          <a:xfrm>
            <a:off x="8733312" y="1460648"/>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i</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27" name="Rectangle 126"/>
          <p:cNvSpPr/>
          <p:nvPr/>
        </p:nvSpPr>
        <p:spPr>
          <a:xfrm>
            <a:off x="9307563" y="1336792"/>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j</a:t>
            </a:r>
          </a:p>
        </p:txBody>
      </p:sp>
      <p:cxnSp>
        <p:nvCxnSpPr>
          <p:cNvPr id="129" name="Straight Connector 128"/>
          <p:cNvCxnSpPr/>
          <p:nvPr/>
        </p:nvCxnSpPr>
        <p:spPr>
          <a:xfrm>
            <a:off x="2029345" y="2285071"/>
            <a:ext cx="27981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015697" y="3023877"/>
            <a:ext cx="27981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8097042" y="1327290"/>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134" name="Straight Connector 133"/>
          <p:cNvCxnSpPr/>
          <p:nvPr/>
        </p:nvCxnSpPr>
        <p:spPr>
          <a:xfrm>
            <a:off x="888958" y="6470818"/>
            <a:ext cx="13444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622981" y="3768456"/>
            <a:ext cx="406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43453" y="6059607"/>
            <a:ext cx="6240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6817115" y="3223209"/>
            <a:ext cx="1280289" cy="474691"/>
            <a:chOff x="6815338" y="3201776"/>
            <a:chExt cx="1280289" cy="474691"/>
          </a:xfrm>
        </p:grpSpPr>
        <p:sp>
          <p:nvSpPr>
            <p:cNvPr id="68" name="Rectangle 67"/>
            <p:cNvSpPr/>
            <p:nvPr/>
          </p:nvSpPr>
          <p:spPr>
            <a:xfrm>
              <a:off x="6815338" y="3291779"/>
              <a:ext cx="1280289" cy="3846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ctr"/>
              <a:r>
                <a:rPr lang="en-US" sz="2600">
                  <a:solidFill>
                    <a:srgbClr val="0070C0"/>
                  </a:solidFill>
                  <a:latin typeface="Times New Roman" panose="02020603050405020304" pitchFamily="18" charset="0"/>
                  <a:cs typeface="Times New Roman" panose="02020603050405020304" pitchFamily="18" charset="0"/>
                </a:rPr>
                <a:t>Đoạn 1</a:t>
              </a:r>
            </a:p>
          </p:txBody>
        </p:sp>
        <p:cxnSp>
          <p:nvCxnSpPr>
            <p:cNvPr id="69" name="Straight Connector 68"/>
            <p:cNvCxnSpPr/>
            <p:nvPr/>
          </p:nvCxnSpPr>
          <p:spPr>
            <a:xfrm>
              <a:off x="7093372" y="3201776"/>
              <a:ext cx="771348"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852980" y="3223318"/>
            <a:ext cx="2033169" cy="465783"/>
            <a:chOff x="8856759" y="3197528"/>
            <a:chExt cx="2033169" cy="465783"/>
          </a:xfrm>
        </p:grpSpPr>
        <p:sp>
          <p:nvSpPr>
            <p:cNvPr id="71" name="Rectangle 70"/>
            <p:cNvSpPr/>
            <p:nvPr/>
          </p:nvSpPr>
          <p:spPr>
            <a:xfrm>
              <a:off x="9279841" y="3292266"/>
              <a:ext cx="1197187" cy="3710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600">
                  <a:solidFill>
                    <a:srgbClr val="0070C0"/>
                  </a:solidFill>
                  <a:latin typeface="Times New Roman" panose="02020603050405020304" pitchFamily="18" charset="0"/>
                  <a:cs typeface="Times New Roman" panose="02020603050405020304" pitchFamily="18" charset="0"/>
                </a:rPr>
                <a:t>Đoạn </a:t>
              </a:r>
              <a:r>
                <a:rPr lang="en-US" sz="2600" smtClean="0">
                  <a:solidFill>
                    <a:srgbClr val="0070C0"/>
                  </a:solidFill>
                  <a:latin typeface="Times New Roman" panose="02020603050405020304" pitchFamily="18" charset="0"/>
                  <a:cs typeface="Times New Roman" panose="02020603050405020304" pitchFamily="18" charset="0"/>
                </a:rPr>
                <a:t>2</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72" name="Straight Connector 71"/>
            <p:cNvCxnSpPr/>
            <p:nvPr/>
          </p:nvCxnSpPr>
          <p:spPr>
            <a:xfrm>
              <a:off x="8856759" y="3197528"/>
              <a:ext cx="2033169"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6948736" y="2326201"/>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t</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74" name="Rectangle 73"/>
          <p:cNvSpPr/>
          <p:nvPr/>
        </p:nvSpPr>
        <p:spPr>
          <a:xfrm>
            <a:off x="7483058" y="2460706"/>
            <a:ext cx="667161"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j</a:t>
            </a:r>
            <a:r>
              <a:rPr lang="en-US" sz="2600" smtClean="0">
                <a:solidFill>
                  <a:srgbClr val="0070C0"/>
                </a:solidFill>
                <a:latin typeface="Times New Roman" panose="02020603050405020304" pitchFamily="18" charset="0"/>
                <a:cs typeface="Times New Roman" panose="02020603050405020304" pitchFamily="18" charset="0"/>
              </a:rPr>
              <a:t>-1</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75" name="Rectangle 74"/>
          <p:cNvSpPr/>
          <p:nvPr/>
        </p:nvSpPr>
        <p:spPr>
          <a:xfrm>
            <a:off x="8712533" y="2337610"/>
            <a:ext cx="667161"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j</a:t>
            </a:r>
            <a:r>
              <a:rPr lang="en-US" sz="2600" smtClean="0">
                <a:solidFill>
                  <a:srgbClr val="0070C0"/>
                </a:solidFill>
                <a:latin typeface="Times New Roman" panose="02020603050405020304" pitchFamily="18" charset="0"/>
                <a:cs typeface="Times New Roman" panose="02020603050405020304" pitchFamily="18" charset="0"/>
              </a:rPr>
              <a:t>+1</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76" name="Rectangle 75"/>
          <p:cNvSpPr/>
          <p:nvPr/>
        </p:nvSpPr>
        <p:spPr>
          <a:xfrm>
            <a:off x="10334308" y="2337610"/>
            <a:ext cx="667161"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p</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2" name="Freeform 11"/>
          <p:cNvSpPr/>
          <p:nvPr/>
        </p:nvSpPr>
        <p:spPr>
          <a:xfrm>
            <a:off x="6356432" y="3002507"/>
            <a:ext cx="1545622" cy="2251881"/>
          </a:xfrm>
          <a:custGeom>
            <a:avLst/>
            <a:gdLst>
              <a:gd name="connsiteX0" fmla="*/ 1545622 w 1545622"/>
              <a:gd name="connsiteY0" fmla="*/ 2251881 h 2251881"/>
              <a:gd name="connsiteX1" fmla="*/ 276380 w 1545622"/>
              <a:gd name="connsiteY1" fmla="*/ 1705970 h 2251881"/>
              <a:gd name="connsiteX2" fmla="*/ 30721 w 1545622"/>
              <a:gd name="connsiteY2" fmla="*/ 586854 h 2251881"/>
              <a:gd name="connsiteX3" fmla="*/ 754052 w 1545622"/>
              <a:gd name="connsiteY3" fmla="*/ 0 h 2251881"/>
            </a:gdLst>
            <a:ahLst/>
            <a:cxnLst>
              <a:cxn ang="0">
                <a:pos x="connsiteX0" y="connsiteY0"/>
              </a:cxn>
              <a:cxn ang="0">
                <a:pos x="connsiteX1" y="connsiteY1"/>
              </a:cxn>
              <a:cxn ang="0">
                <a:pos x="connsiteX2" y="connsiteY2"/>
              </a:cxn>
              <a:cxn ang="0">
                <a:pos x="connsiteX3" y="connsiteY3"/>
              </a:cxn>
            </a:cxnLst>
            <a:rect l="l" t="t" r="r" b="b"/>
            <a:pathLst>
              <a:path w="1545622" h="2251881">
                <a:moveTo>
                  <a:pt x="1545622" y="2251881"/>
                </a:moveTo>
                <a:cubicBezTo>
                  <a:pt x="1037242" y="2117677"/>
                  <a:pt x="528863" y="1983474"/>
                  <a:pt x="276380" y="1705970"/>
                </a:cubicBezTo>
                <a:cubicBezTo>
                  <a:pt x="23897" y="1428466"/>
                  <a:pt x="-48891" y="871182"/>
                  <a:pt x="30721" y="586854"/>
                </a:cubicBezTo>
                <a:cubicBezTo>
                  <a:pt x="110333" y="302526"/>
                  <a:pt x="432192" y="151263"/>
                  <a:pt x="754052" y="0"/>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6290743" y="1214651"/>
            <a:ext cx="751502" cy="2702256"/>
          </a:xfrm>
          <a:custGeom>
            <a:avLst/>
            <a:gdLst>
              <a:gd name="connsiteX0" fmla="*/ 683263 w 751502"/>
              <a:gd name="connsiteY0" fmla="*/ 2702256 h 2702256"/>
              <a:gd name="connsiteX1" fmla="*/ 55466 w 751502"/>
              <a:gd name="connsiteY1" fmla="*/ 1760561 h 2702256"/>
              <a:gd name="connsiteX2" fmla="*/ 110057 w 751502"/>
              <a:gd name="connsiteY2" fmla="*/ 627797 h 2702256"/>
              <a:gd name="connsiteX3" fmla="*/ 751502 w 751502"/>
              <a:gd name="connsiteY3" fmla="*/ 0 h 2702256"/>
            </a:gdLst>
            <a:ahLst/>
            <a:cxnLst>
              <a:cxn ang="0">
                <a:pos x="connsiteX0" y="connsiteY0"/>
              </a:cxn>
              <a:cxn ang="0">
                <a:pos x="connsiteX1" y="connsiteY1"/>
              </a:cxn>
              <a:cxn ang="0">
                <a:pos x="connsiteX2" y="connsiteY2"/>
              </a:cxn>
              <a:cxn ang="0">
                <a:pos x="connsiteX3" y="connsiteY3"/>
              </a:cxn>
            </a:cxnLst>
            <a:rect l="l" t="t" r="r" b="b"/>
            <a:pathLst>
              <a:path w="751502" h="2702256">
                <a:moveTo>
                  <a:pt x="683263" y="2702256"/>
                </a:moveTo>
                <a:cubicBezTo>
                  <a:pt x="417131" y="2404280"/>
                  <a:pt x="151000" y="2106304"/>
                  <a:pt x="55466" y="1760561"/>
                </a:cubicBezTo>
                <a:cubicBezTo>
                  <a:pt x="-40068" y="1414818"/>
                  <a:pt x="-5949" y="921224"/>
                  <a:pt x="110057" y="627797"/>
                </a:cubicBezTo>
                <a:cubicBezTo>
                  <a:pt x="226063" y="334370"/>
                  <a:pt x="488782" y="167185"/>
                  <a:pt x="751502" y="0"/>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7411348" y="3098042"/>
            <a:ext cx="1405106" cy="2538483"/>
          </a:xfrm>
          <a:custGeom>
            <a:avLst/>
            <a:gdLst>
              <a:gd name="connsiteX0" fmla="*/ 547921 w 1489617"/>
              <a:gd name="connsiteY0" fmla="*/ 2538483 h 2538483"/>
              <a:gd name="connsiteX1" fmla="*/ 29306 w 1489617"/>
              <a:gd name="connsiteY1" fmla="*/ 1897039 h 2538483"/>
              <a:gd name="connsiteX2" fmla="*/ 138488 w 1489617"/>
              <a:gd name="connsiteY2" fmla="*/ 1037230 h 2538483"/>
              <a:gd name="connsiteX3" fmla="*/ 752638 w 1489617"/>
              <a:gd name="connsiteY3" fmla="*/ 368489 h 2538483"/>
              <a:gd name="connsiteX4" fmla="*/ 1489617 w 1489617"/>
              <a:gd name="connsiteY4" fmla="*/ 0 h 2538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617" h="2538483">
                <a:moveTo>
                  <a:pt x="547921" y="2538483"/>
                </a:moveTo>
                <a:cubicBezTo>
                  <a:pt x="322733" y="2342865"/>
                  <a:pt x="97545" y="2147248"/>
                  <a:pt x="29306" y="1897039"/>
                </a:cubicBezTo>
                <a:cubicBezTo>
                  <a:pt x="-38933" y="1646830"/>
                  <a:pt x="17933" y="1291988"/>
                  <a:pt x="138488" y="1037230"/>
                </a:cubicBezTo>
                <a:cubicBezTo>
                  <a:pt x="259043" y="782472"/>
                  <a:pt x="527450" y="541361"/>
                  <a:pt x="752638" y="368489"/>
                </a:cubicBezTo>
                <a:cubicBezTo>
                  <a:pt x="977826" y="195617"/>
                  <a:pt x="1233721" y="97808"/>
                  <a:pt x="1489617" y="0"/>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960861" y="1064525"/>
            <a:ext cx="1913897" cy="3780430"/>
          </a:xfrm>
          <a:custGeom>
            <a:avLst/>
            <a:gdLst>
              <a:gd name="connsiteX0" fmla="*/ 1913897 w 1913897"/>
              <a:gd name="connsiteY0" fmla="*/ 3780430 h 3780430"/>
              <a:gd name="connsiteX1" fmla="*/ 644655 w 1913897"/>
              <a:gd name="connsiteY1" fmla="*/ 2920621 h 3780430"/>
              <a:gd name="connsiteX2" fmla="*/ 44154 w 1913897"/>
              <a:gd name="connsiteY2" fmla="*/ 1719618 h 3780430"/>
              <a:gd name="connsiteX3" fmla="*/ 153336 w 1913897"/>
              <a:gd name="connsiteY3" fmla="*/ 600502 h 3780430"/>
              <a:gd name="connsiteX4" fmla="*/ 1013145 w 1913897"/>
              <a:gd name="connsiteY4" fmla="*/ 0 h 3780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3897" h="3780430">
                <a:moveTo>
                  <a:pt x="1913897" y="3780430"/>
                </a:moveTo>
                <a:cubicBezTo>
                  <a:pt x="1435088" y="3522260"/>
                  <a:pt x="956279" y="3264090"/>
                  <a:pt x="644655" y="2920621"/>
                </a:cubicBezTo>
                <a:cubicBezTo>
                  <a:pt x="333031" y="2577152"/>
                  <a:pt x="126040" y="2106304"/>
                  <a:pt x="44154" y="1719618"/>
                </a:cubicBezTo>
                <a:cubicBezTo>
                  <a:pt x="-37732" y="1332932"/>
                  <a:pt x="-8162" y="887105"/>
                  <a:pt x="153336" y="600502"/>
                </a:cubicBezTo>
                <a:cubicBezTo>
                  <a:pt x="314834" y="313899"/>
                  <a:pt x="663989" y="156949"/>
                  <a:pt x="1013145" y="0"/>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7886623" y="4614722"/>
            <a:ext cx="5322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Title 1"/>
          <p:cNvSpPr txBox="1">
            <a:spLocks/>
          </p:cNvSpPr>
          <p:nvPr/>
        </p:nvSpPr>
        <p:spPr>
          <a:xfrm>
            <a:off x="7069919" y="-25370"/>
            <a:ext cx="3972602"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2</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Ví dụ và giải </a:t>
            </a:r>
            <a:r>
              <a:rPr lang="en-US" sz="3000" b="1" smtClean="0">
                <a:solidFill>
                  <a:srgbClr val="0070C0"/>
                </a:solidFill>
                <a:latin typeface="Times New Roman" panose="02020603050405020304" pitchFamily="18" charset="0"/>
                <a:ea typeface="+mn-ea"/>
                <a:cs typeface="Times New Roman" pitchFamily="18" charset="0"/>
              </a:rPr>
              <a:t>thuật</a:t>
            </a:r>
            <a:endParaRPr lang="en-US" sz="3000" b="1">
              <a:solidFill>
                <a:srgbClr val="0070C0"/>
              </a:solidFill>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232938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anim calcmode="lin" valueType="num">
                                      <p:cBhvr>
                                        <p:cTn id="21" dur="1000" fill="hold"/>
                                        <p:tgtEl>
                                          <p:spTgt spid="78"/>
                                        </p:tgtEl>
                                        <p:attrNameLst>
                                          <p:attrName>ppt_w</p:attrName>
                                        </p:attrNameLst>
                                      </p:cBhvr>
                                      <p:tavLst>
                                        <p:tav tm="0">
                                          <p:val>
                                            <p:fltVal val="0"/>
                                          </p:val>
                                        </p:tav>
                                        <p:tav tm="100000">
                                          <p:val>
                                            <p:strVal val="#ppt_w"/>
                                          </p:val>
                                        </p:tav>
                                      </p:tavLst>
                                    </p:anim>
                                    <p:anim calcmode="lin" valueType="num">
                                      <p:cBhvr>
                                        <p:cTn id="22" dur="1000" fill="hold"/>
                                        <p:tgtEl>
                                          <p:spTgt spid="78"/>
                                        </p:tgtEl>
                                        <p:attrNameLst>
                                          <p:attrName>ppt_h</p:attrName>
                                        </p:attrNameLst>
                                      </p:cBhvr>
                                      <p:tavLst>
                                        <p:tav tm="0">
                                          <p:val>
                                            <p:fltVal val="0"/>
                                          </p:val>
                                        </p:tav>
                                        <p:tav tm="100000">
                                          <p:val>
                                            <p:strVal val="#ppt_h"/>
                                          </p:val>
                                        </p:tav>
                                      </p:tavLst>
                                    </p:anim>
                                    <p:anim calcmode="lin" valueType="num">
                                      <p:cBhvr>
                                        <p:cTn id="23" dur="1000" fill="hold"/>
                                        <p:tgtEl>
                                          <p:spTgt spid="78"/>
                                        </p:tgtEl>
                                        <p:attrNameLst>
                                          <p:attrName>style.rotation</p:attrName>
                                        </p:attrNameLst>
                                      </p:cBhvr>
                                      <p:tavLst>
                                        <p:tav tm="0">
                                          <p:val>
                                            <p:fltVal val="90"/>
                                          </p:val>
                                        </p:tav>
                                        <p:tav tm="100000">
                                          <p:val>
                                            <p:fltVal val="0"/>
                                          </p:val>
                                        </p:tav>
                                      </p:tavLst>
                                    </p:anim>
                                    <p:animEffect transition="in" filter="fade">
                                      <p:cBhvr>
                                        <p:cTn id="24" dur="1000"/>
                                        <p:tgtEl>
                                          <p:spTgt spid="7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ppt_x"/>
                                          </p:val>
                                        </p:tav>
                                        <p:tav tm="100000">
                                          <p:val>
                                            <p:strVal val="#ppt_x"/>
                                          </p:val>
                                        </p:tav>
                                      </p:tavLst>
                                    </p:anim>
                                    <p:anim calcmode="lin" valueType="num">
                                      <p:cBhvr additive="base">
                                        <p:cTn id="3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additive="base">
                                        <p:cTn id="35" dur="500" fill="hold"/>
                                        <p:tgtEl>
                                          <p:spTgt spid="110"/>
                                        </p:tgtEl>
                                        <p:attrNameLst>
                                          <p:attrName>ppt_x</p:attrName>
                                        </p:attrNameLst>
                                      </p:cBhvr>
                                      <p:tavLst>
                                        <p:tav tm="0">
                                          <p:val>
                                            <p:strVal val="#ppt_x"/>
                                          </p:val>
                                        </p:tav>
                                        <p:tav tm="100000">
                                          <p:val>
                                            <p:strVal val="#ppt_x"/>
                                          </p:val>
                                        </p:tav>
                                      </p:tavLst>
                                    </p:anim>
                                    <p:anim calcmode="lin" valueType="num">
                                      <p:cBhvr additive="base">
                                        <p:cTn id="36"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1"/>
                                        </p:tgtEl>
                                        <p:attrNameLst>
                                          <p:attrName>style.visibility</p:attrName>
                                        </p:attrNameLst>
                                      </p:cBhvr>
                                      <p:to>
                                        <p:strVal val="visible"/>
                                      </p:to>
                                    </p:set>
                                    <p:anim calcmode="lin" valueType="num">
                                      <p:cBhvr additive="base">
                                        <p:cTn id="41" dur="500" fill="hold"/>
                                        <p:tgtEl>
                                          <p:spTgt spid="111"/>
                                        </p:tgtEl>
                                        <p:attrNameLst>
                                          <p:attrName>ppt_x</p:attrName>
                                        </p:attrNameLst>
                                      </p:cBhvr>
                                      <p:tavLst>
                                        <p:tav tm="0">
                                          <p:val>
                                            <p:strVal val="#ppt_x"/>
                                          </p:val>
                                        </p:tav>
                                        <p:tav tm="100000">
                                          <p:val>
                                            <p:strVal val="#ppt_x"/>
                                          </p:val>
                                        </p:tav>
                                      </p:tavLst>
                                    </p:anim>
                                    <p:anim calcmode="lin" valueType="num">
                                      <p:cBhvr additive="base">
                                        <p:cTn id="4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5"/>
                                        </p:tgtEl>
                                        <p:attrNameLst>
                                          <p:attrName>style.visibility</p:attrName>
                                        </p:attrNameLst>
                                      </p:cBhvr>
                                      <p:to>
                                        <p:strVal val="visible"/>
                                      </p:to>
                                    </p:set>
                                    <p:anim calcmode="lin" valueType="num">
                                      <p:cBhvr additive="base">
                                        <p:cTn id="53" dur="500" fill="hold"/>
                                        <p:tgtEl>
                                          <p:spTgt spid="105"/>
                                        </p:tgtEl>
                                        <p:attrNameLst>
                                          <p:attrName>ppt_x</p:attrName>
                                        </p:attrNameLst>
                                      </p:cBhvr>
                                      <p:tavLst>
                                        <p:tav tm="0">
                                          <p:val>
                                            <p:strVal val="#ppt_x"/>
                                          </p:val>
                                        </p:tav>
                                        <p:tav tm="100000">
                                          <p:val>
                                            <p:strVal val="#ppt_x"/>
                                          </p:val>
                                        </p:tav>
                                      </p:tavLst>
                                    </p:anim>
                                    <p:anim calcmode="lin" valueType="num">
                                      <p:cBhvr additive="base">
                                        <p:cTn id="5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6"/>
                                        </p:tgtEl>
                                        <p:attrNameLst>
                                          <p:attrName>style.visibility</p:attrName>
                                        </p:attrNameLst>
                                      </p:cBhvr>
                                      <p:to>
                                        <p:strVal val="visible"/>
                                      </p:to>
                                    </p:set>
                                    <p:anim calcmode="lin" valueType="num">
                                      <p:cBhvr additive="base">
                                        <p:cTn id="59" dur="500" fill="hold"/>
                                        <p:tgtEl>
                                          <p:spTgt spid="106"/>
                                        </p:tgtEl>
                                        <p:attrNameLst>
                                          <p:attrName>ppt_x</p:attrName>
                                        </p:attrNameLst>
                                      </p:cBhvr>
                                      <p:tavLst>
                                        <p:tav tm="0">
                                          <p:val>
                                            <p:strVal val="#ppt_x"/>
                                          </p:val>
                                        </p:tav>
                                        <p:tav tm="100000">
                                          <p:val>
                                            <p:strVal val="#ppt_x"/>
                                          </p:val>
                                        </p:tav>
                                      </p:tavLst>
                                    </p:anim>
                                    <p:anim calcmode="lin" valueType="num">
                                      <p:cBhvr additive="base">
                                        <p:cTn id="6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0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12"/>
                                        </p:tgtEl>
                                        <p:attrNameLst>
                                          <p:attrName>style.visibility</p:attrName>
                                        </p:attrNameLst>
                                      </p:cBhvr>
                                      <p:to>
                                        <p:strVal val="visible"/>
                                      </p:to>
                                    </p:set>
                                    <p:anim calcmode="lin" valueType="num">
                                      <p:cBhvr additive="base">
                                        <p:cTn id="75" dur="500" fill="hold"/>
                                        <p:tgtEl>
                                          <p:spTgt spid="112"/>
                                        </p:tgtEl>
                                        <p:attrNameLst>
                                          <p:attrName>ppt_x</p:attrName>
                                        </p:attrNameLst>
                                      </p:cBhvr>
                                      <p:tavLst>
                                        <p:tav tm="0">
                                          <p:val>
                                            <p:strVal val="#ppt_x"/>
                                          </p:val>
                                        </p:tav>
                                        <p:tav tm="100000">
                                          <p:val>
                                            <p:strVal val="#ppt_x"/>
                                          </p:val>
                                        </p:tav>
                                      </p:tavLst>
                                    </p:anim>
                                    <p:anim calcmode="lin" valueType="num">
                                      <p:cBhvr additive="base">
                                        <p:cTn id="7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0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13"/>
                                        </p:tgtEl>
                                        <p:attrNameLst>
                                          <p:attrName>style.visibility</p:attrName>
                                        </p:attrNameLst>
                                      </p:cBhvr>
                                      <p:to>
                                        <p:strVal val="visible"/>
                                      </p:to>
                                    </p:set>
                                    <p:anim calcmode="lin" valueType="num">
                                      <p:cBhvr additive="base">
                                        <p:cTn id="85" dur="500" fill="hold"/>
                                        <p:tgtEl>
                                          <p:spTgt spid="113"/>
                                        </p:tgtEl>
                                        <p:attrNameLst>
                                          <p:attrName>ppt_x</p:attrName>
                                        </p:attrNameLst>
                                      </p:cBhvr>
                                      <p:tavLst>
                                        <p:tav tm="0">
                                          <p:val>
                                            <p:strVal val="#ppt_x"/>
                                          </p:val>
                                        </p:tav>
                                        <p:tav tm="100000">
                                          <p:val>
                                            <p:strVal val="#ppt_x"/>
                                          </p:val>
                                        </p:tav>
                                      </p:tavLst>
                                    </p:anim>
                                    <p:anim calcmode="lin" valueType="num">
                                      <p:cBhvr additive="base">
                                        <p:cTn id="86"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11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5"/>
                                        </p:tgtEl>
                                        <p:attrNameLst>
                                          <p:attrName>style.visibility</p:attrName>
                                        </p:attrNameLst>
                                      </p:cBhvr>
                                      <p:to>
                                        <p:strVal val="visible"/>
                                      </p:to>
                                    </p:set>
                                    <p:anim calcmode="lin" valueType="num">
                                      <p:cBhvr additive="base">
                                        <p:cTn id="103" dur="500" fill="hold"/>
                                        <p:tgtEl>
                                          <p:spTgt spid="115"/>
                                        </p:tgtEl>
                                        <p:attrNameLst>
                                          <p:attrName>ppt_x</p:attrName>
                                        </p:attrNameLst>
                                      </p:cBhvr>
                                      <p:tavLst>
                                        <p:tav tm="0">
                                          <p:val>
                                            <p:strVal val="#ppt_x"/>
                                          </p:val>
                                        </p:tav>
                                        <p:tav tm="100000">
                                          <p:val>
                                            <p:strVal val="#ppt_x"/>
                                          </p:val>
                                        </p:tav>
                                      </p:tavLst>
                                    </p:anim>
                                    <p:anim calcmode="lin" valueType="num">
                                      <p:cBhvr additive="base">
                                        <p:cTn id="104"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1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11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115"/>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21"/>
                                        </p:tgtEl>
                                        <p:attrNameLst>
                                          <p:attrName>style.visibility</p:attrName>
                                        </p:attrNameLst>
                                      </p:cBhvr>
                                      <p:to>
                                        <p:strVal val="visible"/>
                                      </p:to>
                                    </p:set>
                                    <p:anim calcmode="lin" valueType="num">
                                      <p:cBhvr additive="base">
                                        <p:cTn id="129" dur="500" fill="hold"/>
                                        <p:tgtEl>
                                          <p:spTgt spid="21"/>
                                        </p:tgtEl>
                                        <p:attrNameLst>
                                          <p:attrName>ppt_x</p:attrName>
                                        </p:attrNameLst>
                                      </p:cBhvr>
                                      <p:tavLst>
                                        <p:tav tm="0">
                                          <p:val>
                                            <p:strVal val="#ppt_x"/>
                                          </p:val>
                                        </p:tav>
                                        <p:tav tm="100000">
                                          <p:val>
                                            <p:strVal val="#ppt_x"/>
                                          </p:val>
                                        </p:tav>
                                      </p:tavLst>
                                    </p:anim>
                                    <p:anim calcmode="lin" valueType="num">
                                      <p:cBhvr additive="base">
                                        <p:cTn id="1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97"/>
                                        </p:tgtEl>
                                        <p:attrNameLst>
                                          <p:attrName>style.visibility</p:attrName>
                                        </p:attrNameLst>
                                      </p:cBhvr>
                                      <p:to>
                                        <p:strVal val="visible"/>
                                      </p:to>
                                    </p:set>
                                    <p:anim calcmode="lin" valueType="num">
                                      <p:cBhvr additive="base">
                                        <p:cTn id="135" dur="500" fill="hold"/>
                                        <p:tgtEl>
                                          <p:spTgt spid="97"/>
                                        </p:tgtEl>
                                        <p:attrNameLst>
                                          <p:attrName>ppt_x</p:attrName>
                                        </p:attrNameLst>
                                      </p:cBhvr>
                                      <p:tavLst>
                                        <p:tav tm="0">
                                          <p:val>
                                            <p:strVal val="#ppt_x"/>
                                          </p:val>
                                        </p:tav>
                                        <p:tav tm="100000">
                                          <p:val>
                                            <p:strVal val="#ppt_x"/>
                                          </p:val>
                                        </p:tav>
                                      </p:tavLst>
                                    </p:anim>
                                    <p:anim calcmode="lin" valueType="num">
                                      <p:cBhvr additive="base">
                                        <p:cTn id="13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31" presetClass="entr" presetSubtype="0" fill="hold" nodeType="clickEffect">
                                  <p:stCondLst>
                                    <p:cond delay="0"/>
                                  </p:stCondLst>
                                  <p:childTnLst>
                                    <p:set>
                                      <p:cBhvr>
                                        <p:cTn id="140" dur="1" fill="hold">
                                          <p:stCondLst>
                                            <p:cond delay="0"/>
                                          </p:stCondLst>
                                        </p:cTn>
                                        <p:tgtEl>
                                          <p:spTgt spid="3"/>
                                        </p:tgtEl>
                                        <p:attrNameLst>
                                          <p:attrName>style.visibility</p:attrName>
                                        </p:attrNameLst>
                                      </p:cBhvr>
                                      <p:to>
                                        <p:strVal val="visible"/>
                                      </p:to>
                                    </p:set>
                                    <p:anim calcmode="lin" valueType="num">
                                      <p:cBhvr>
                                        <p:cTn id="141" dur="1000" fill="hold"/>
                                        <p:tgtEl>
                                          <p:spTgt spid="3"/>
                                        </p:tgtEl>
                                        <p:attrNameLst>
                                          <p:attrName>ppt_w</p:attrName>
                                        </p:attrNameLst>
                                      </p:cBhvr>
                                      <p:tavLst>
                                        <p:tav tm="0">
                                          <p:val>
                                            <p:fltVal val="0"/>
                                          </p:val>
                                        </p:tav>
                                        <p:tav tm="100000">
                                          <p:val>
                                            <p:strVal val="#ppt_w"/>
                                          </p:val>
                                        </p:tav>
                                      </p:tavLst>
                                    </p:anim>
                                    <p:anim calcmode="lin" valueType="num">
                                      <p:cBhvr>
                                        <p:cTn id="142" dur="1000" fill="hold"/>
                                        <p:tgtEl>
                                          <p:spTgt spid="3"/>
                                        </p:tgtEl>
                                        <p:attrNameLst>
                                          <p:attrName>ppt_h</p:attrName>
                                        </p:attrNameLst>
                                      </p:cBhvr>
                                      <p:tavLst>
                                        <p:tav tm="0">
                                          <p:val>
                                            <p:fltVal val="0"/>
                                          </p:val>
                                        </p:tav>
                                        <p:tav tm="100000">
                                          <p:val>
                                            <p:strVal val="#ppt_h"/>
                                          </p:val>
                                        </p:tav>
                                      </p:tavLst>
                                    </p:anim>
                                    <p:anim calcmode="lin" valueType="num">
                                      <p:cBhvr>
                                        <p:cTn id="143" dur="1000" fill="hold"/>
                                        <p:tgtEl>
                                          <p:spTgt spid="3"/>
                                        </p:tgtEl>
                                        <p:attrNameLst>
                                          <p:attrName>style.rotation</p:attrName>
                                        </p:attrNameLst>
                                      </p:cBhvr>
                                      <p:tavLst>
                                        <p:tav tm="0">
                                          <p:val>
                                            <p:fltVal val="90"/>
                                          </p:val>
                                        </p:tav>
                                        <p:tav tm="100000">
                                          <p:val>
                                            <p:fltVal val="0"/>
                                          </p:val>
                                        </p:tav>
                                      </p:tavLst>
                                    </p:anim>
                                    <p:animEffect transition="in" filter="fade">
                                      <p:cBhvr>
                                        <p:cTn id="144" dur="1000"/>
                                        <p:tgtEl>
                                          <p:spTgt spid="3"/>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121"/>
                                        </p:tgtEl>
                                        <p:attrNameLst>
                                          <p:attrName>style.visibility</p:attrName>
                                        </p:attrNameLst>
                                      </p:cBhvr>
                                      <p:to>
                                        <p:strVal val="visible"/>
                                      </p:to>
                                    </p:set>
                                    <p:anim calcmode="lin" valueType="num">
                                      <p:cBhvr additive="base">
                                        <p:cTn id="149" dur="500" fill="hold"/>
                                        <p:tgtEl>
                                          <p:spTgt spid="121"/>
                                        </p:tgtEl>
                                        <p:attrNameLst>
                                          <p:attrName>ppt_x</p:attrName>
                                        </p:attrNameLst>
                                      </p:cBhvr>
                                      <p:tavLst>
                                        <p:tav tm="0">
                                          <p:val>
                                            <p:strVal val="#ppt_x"/>
                                          </p:val>
                                        </p:tav>
                                        <p:tav tm="100000">
                                          <p:val>
                                            <p:strVal val="#ppt_x"/>
                                          </p:val>
                                        </p:tav>
                                      </p:tavLst>
                                    </p:anim>
                                    <p:anim calcmode="lin" valueType="num">
                                      <p:cBhvr additive="base">
                                        <p:cTn id="150"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127"/>
                                        </p:tgtEl>
                                        <p:attrNameLst>
                                          <p:attrName>style.visibility</p:attrName>
                                        </p:attrNameLst>
                                      </p:cBhvr>
                                      <p:to>
                                        <p:strVal val="visible"/>
                                      </p:to>
                                    </p:set>
                                    <p:anim calcmode="lin" valueType="num">
                                      <p:cBhvr additive="base">
                                        <p:cTn id="155" dur="500" fill="hold"/>
                                        <p:tgtEl>
                                          <p:spTgt spid="127"/>
                                        </p:tgtEl>
                                        <p:attrNameLst>
                                          <p:attrName>ppt_x</p:attrName>
                                        </p:attrNameLst>
                                      </p:cBhvr>
                                      <p:tavLst>
                                        <p:tav tm="0">
                                          <p:val>
                                            <p:strVal val="#ppt_x"/>
                                          </p:val>
                                        </p:tav>
                                        <p:tav tm="100000">
                                          <p:val>
                                            <p:strVal val="#ppt_x"/>
                                          </p:val>
                                        </p:tav>
                                      </p:tavLst>
                                    </p:anim>
                                    <p:anim calcmode="lin" valueType="num">
                                      <p:cBhvr additive="base">
                                        <p:cTn id="156"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9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66"/>
                                        </p:tgtEl>
                                        <p:attrNameLst>
                                          <p:attrName>style.visibility</p:attrName>
                                        </p:attrNameLst>
                                      </p:cBhvr>
                                      <p:to>
                                        <p:strVal val="visible"/>
                                      </p:to>
                                    </p:set>
                                    <p:anim calcmode="lin" valueType="num">
                                      <p:cBhvr additive="base">
                                        <p:cTn id="165" dur="500" fill="hold"/>
                                        <p:tgtEl>
                                          <p:spTgt spid="66"/>
                                        </p:tgtEl>
                                        <p:attrNameLst>
                                          <p:attrName>ppt_x</p:attrName>
                                        </p:attrNameLst>
                                      </p:cBhvr>
                                      <p:tavLst>
                                        <p:tav tm="0">
                                          <p:val>
                                            <p:strVal val="#ppt_x"/>
                                          </p:val>
                                        </p:tav>
                                        <p:tav tm="100000">
                                          <p:val>
                                            <p:strVal val="#ppt_x"/>
                                          </p:val>
                                        </p:tav>
                                      </p:tavLst>
                                    </p:anim>
                                    <p:anim calcmode="lin" valueType="num">
                                      <p:cBhvr additive="base">
                                        <p:cTn id="16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2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2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66"/>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81"/>
                                        </p:tgtEl>
                                        <p:attrNameLst>
                                          <p:attrName>style.visibility</p:attrName>
                                        </p:attrNameLst>
                                      </p:cBhvr>
                                      <p:to>
                                        <p:strVal val="visible"/>
                                      </p:to>
                                    </p:set>
                                    <p:anim calcmode="lin" valueType="num">
                                      <p:cBhvr additive="base">
                                        <p:cTn id="183" dur="500" fill="hold"/>
                                        <p:tgtEl>
                                          <p:spTgt spid="81"/>
                                        </p:tgtEl>
                                        <p:attrNameLst>
                                          <p:attrName>ppt_x</p:attrName>
                                        </p:attrNameLst>
                                      </p:cBhvr>
                                      <p:tavLst>
                                        <p:tav tm="0">
                                          <p:val>
                                            <p:strVal val="#ppt_x"/>
                                          </p:val>
                                        </p:tav>
                                        <p:tav tm="100000">
                                          <p:val>
                                            <p:strVal val="#ppt_x"/>
                                          </p:val>
                                        </p:tav>
                                      </p:tavLst>
                                    </p:anim>
                                    <p:anim calcmode="lin" valueType="num">
                                      <p:cBhvr additive="base">
                                        <p:cTn id="18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127"/>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0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nodeType="clickEffect">
                                  <p:stCondLst>
                                    <p:cond delay="0"/>
                                  </p:stCondLst>
                                  <p:childTnLst>
                                    <p:set>
                                      <p:cBhvr>
                                        <p:cTn id="196" dur="1" fill="hold">
                                          <p:stCondLst>
                                            <p:cond delay="0"/>
                                          </p:stCondLst>
                                        </p:cTn>
                                        <p:tgtEl>
                                          <p:spTgt spid="81"/>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nodeType="clickEffect">
                                  <p:stCondLst>
                                    <p:cond delay="0"/>
                                  </p:stCondLst>
                                  <p:childTnLst>
                                    <p:set>
                                      <p:cBhvr>
                                        <p:cTn id="200" dur="1" fill="hold">
                                          <p:stCondLst>
                                            <p:cond delay="0"/>
                                          </p:stCondLst>
                                        </p:cTn>
                                        <p:tgtEl>
                                          <p:spTgt spid="21"/>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88"/>
                                        </p:tgtEl>
                                        <p:attrNameLst>
                                          <p:attrName>style.visibility</p:attrName>
                                        </p:attrNameLst>
                                      </p:cBhvr>
                                      <p:to>
                                        <p:strVal val="visible"/>
                                      </p:to>
                                    </p:set>
                                    <p:anim calcmode="lin" valueType="num">
                                      <p:cBhvr additive="base">
                                        <p:cTn id="205" dur="500" fill="hold"/>
                                        <p:tgtEl>
                                          <p:spTgt spid="88"/>
                                        </p:tgtEl>
                                        <p:attrNameLst>
                                          <p:attrName>ppt_x</p:attrName>
                                        </p:attrNameLst>
                                      </p:cBhvr>
                                      <p:tavLst>
                                        <p:tav tm="0">
                                          <p:val>
                                            <p:strVal val="#ppt_x"/>
                                          </p:val>
                                        </p:tav>
                                        <p:tav tm="100000">
                                          <p:val>
                                            <p:strVal val="#ppt_x"/>
                                          </p:val>
                                        </p:tav>
                                      </p:tavLst>
                                    </p:anim>
                                    <p:anim calcmode="lin" valueType="num">
                                      <p:cBhvr additive="base">
                                        <p:cTn id="20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31" presetClass="entr" presetSubtype="0" fill="hold" grpId="0" nodeType="clickEffect">
                                  <p:stCondLst>
                                    <p:cond delay="0"/>
                                  </p:stCondLst>
                                  <p:childTnLst>
                                    <p:set>
                                      <p:cBhvr>
                                        <p:cTn id="210" dur="1" fill="hold">
                                          <p:stCondLst>
                                            <p:cond delay="0"/>
                                          </p:stCondLst>
                                        </p:cTn>
                                        <p:tgtEl>
                                          <p:spTgt spid="44"/>
                                        </p:tgtEl>
                                        <p:attrNameLst>
                                          <p:attrName>style.visibility</p:attrName>
                                        </p:attrNameLst>
                                      </p:cBhvr>
                                      <p:to>
                                        <p:strVal val="visible"/>
                                      </p:to>
                                    </p:set>
                                    <p:anim calcmode="lin" valueType="num">
                                      <p:cBhvr>
                                        <p:cTn id="211" dur="1000" fill="hold"/>
                                        <p:tgtEl>
                                          <p:spTgt spid="44"/>
                                        </p:tgtEl>
                                        <p:attrNameLst>
                                          <p:attrName>ppt_w</p:attrName>
                                        </p:attrNameLst>
                                      </p:cBhvr>
                                      <p:tavLst>
                                        <p:tav tm="0">
                                          <p:val>
                                            <p:fltVal val="0"/>
                                          </p:val>
                                        </p:tav>
                                        <p:tav tm="100000">
                                          <p:val>
                                            <p:strVal val="#ppt_w"/>
                                          </p:val>
                                        </p:tav>
                                      </p:tavLst>
                                    </p:anim>
                                    <p:anim calcmode="lin" valueType="num">
                                      <p:cBhvr>
                                        <p:cTn id="212" dur="1000" fill="hold"/>
                                        <p:tgtEl>
                                          <p:spTgt spid="44"/>
                                        </p:tgtEl>
                                        <p:attrNameLst>
                                          <p:attrName>ppt_h</p:attrName>
                                        </p:attrNameLst>
                                      </p:cBhvr>
                                      <p:tavLst>
                                        <p:tav tm="0">
                                          <p:val>
                                            <p:fltVal val="0"/>
                                          </p:val>
                                        </p:tav>
                                        <p:tav tm="100000">
                                          <p:val>
                                            <p:strVal val="#ppt_h"/>
                                          </p:val>
                                        </p:tav>
                                      </p:tavLst>
                                    </p:anim>
                                    <p:anim calcmode="lin" valueType="num">
                                      <p:cBhvr>
                                        <p:cTn id="213" dur="1000" fill="hold"/>
                                        <p:tgtEl>
                                          <p:spTgt spid="44"/>
                                        </p:tgtEl>
                                        <p:attrNameLst>
                                          <p:attrName>style.rotation</p:attrName>
                                        </p:attrNameLst>
                                      </p:cBhvr>
                                      <p:tavLst>
                                        <p:tav tm="0">
                                          <p:val>
                                            <p:fltVal val="90"/>
                                          </p:val>
                                        </p:tav>
                                        <p:tav tm="100000">
                                          <p:val>
                                            <p:fltVal val="0"/>
                                          </p:val>
                                        </p:tav>
                                      </p:tavLst>
                                    </p:anim>
                                    <p:animEffect transition="in" filter="fade">
                                      <p:cBhvr>
                                        <p:cTn id="214" dur="1000"/>
                                        <p:tgtEl>
                                          <p:spTgt spid="44"/>
                                        </p:tgtEl>
                                      </p:cBhvr>
                                    </p:animEffect>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nodeType="clickEffect">
                                  <p:stCondLst>
                                    <p:cond delay="0"/>
                                  </p:stCondLst>
                                  <p:childTnLst>
                                    <p:set>
                                      <p:cBhvr>
                                        <p:cTn id="218" dur="1" fill="hold">
                                          <p:stCondLst>
                                            <p:cond delay="0"/>
                                          </p:stCondLst>
                                        </p:cTn>
                                        <p:tgtEl>
                                          <p:spTgt spid="129"/>
                                        </p:tgtEl>
                                        <p:attrNameLst>
                                          <p:attrName>style.visibility</p:attrName>
                                        </p:attrNameLst>
                                      </p:cBhvr>
                                      <p:to>
                                        <p:strVal val="visible"/>
                                      </p:to>
                                    </p:set>
                                    <p:anim calcmode="lin" valueType="num">
                                      <p:cBhvr additive="base">
                                        <p:cTn id="219" dur="500" fill="hold"/>
                                        <p:tgtEl>
                                          <p:spTgt spid="129"/>
                                        </p:tgtEl>
                                        <p:attrNameLst>
                                          <p:attrName>ppt_x</p:attrName>
                                        </p:attrNameLst>
                                      </p:cBhvr>
                                      <p:tavLst>
                                        <p:tav tm="0">
                                          <p:val>
                                            <p:strVal val="#ppt_x"/>
                                          </p:val>
                                        </p:tav>
                                        <p:tav tm="100000">
                                          <p:val>
                                            <p:strVal val="#ppt_x"/>
                                          </p:val>
                                        </p:tav>
                                      </p:tavLst>
                                    </p:anim>
                                    <p:anim calcmode="lin" valueType="num">
                                      <p:cBhvr additive="base">
                                        <p:cTn id="220"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129"/>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88"/>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44"/>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nodeType="clickEffect">
                                  <p:stCondLst>
                                    <p:cond delay="0"/>
                                  </p:stCondLst>
                                  <p:childTnLst>
                                    <p:set>
                                      <p:cBhvr>
                                        <p:cTn id="236" dur="1" fill="hold">
                                          <p:stCondLst>
                                            <p:cond delay="0"/>
                                          </p:stCondLst>
                                        </p:cTn>
                                        <p:tgtEl>
                                          <p:spTgt spid="130"/>
                                        </p:tgtEl>
                                        <p:attrNameLst>
                                          <p:attrName>style.visibility</p:attrName>
                                        </p:attrNameLst>
                                      </p:cBhvr>
                                      <p:to>
                                        <p:strVal val="visible"/>
                                      </p:to>
                                    </p:set>
                                    <p:anim calcmode="lin" valueType="num">
                                      <p:cBhvr additive="base">
                                        <p:cTn id="237" dur="500" fill="hold"/>
                                        <p:tgtEl>
                                          <p:spTgt spid="130"/>
                                        </p:tgtEl>
                                        <p:attrNameLst>
                                          <p:attrName>ppt_x</p:attrName>
                                        </p:attrNameLst>
                                      </p:cBhvr>
                                      <p:tavLst>
                                        <p:tav tm="0">
                                          <p:val>
                                            <p:strVal val="#ppt_x"/>
                                          </p:val>
                                        </p:tav>
                                        <p:tav tm="100000">
                                          <p:val>
                                            <p:strVal val="#ppt_x"/>
                                          </p:val>
                                        </p:tav>
                                      </p:tavLst>
                                    </p:anim>
                                    <p:anim calcmode="lin" valueType="num">
                                      <p:cBhvr additive="base">
                                        <p:cTn id="23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10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131"/>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13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nodeType="clickEffect">
                                  <p:stCondLst>
                                    <p:cond delay="0"/>
                                  </p:stCondLst>
                                  <p:childTnLst>
                                    <p:set>
                                      <p:cBhvr>
                                        <p:cTn id="254" dur="1" fill="hold">
                                          <p:stCondLst>
                                            <p:cond delay="0"/>
                                          </p:stCondLst>
                                        </p:cTn>
                                        <p:tgtEl>
                                          <p:spTgt spid="139"/>
                                        </p:tgtEl>
                                        <p:attrNameLst>
                                          <p:attrName>style.visibility</p:attrName>
                                        </p:attrNameLst>
                                      </p:cBhvr>
                                      <p:to>
                                        <p:strVal val="visible"/>
                                      </p:to>
                                    </p:set>
                                    <p:anim calcmode="lin" valueType="num">
                                      <p:cBhvr additive="base">
                                        <p:cTn id="255" dur="500" fill="hold"/>
                                        <p:tgtEl>
                                          <p:spTgt spid="139"/>
                                        </p:tgtEl>
                                        <p:attrNameLst>
                                          <p:attrName>ppt_x</p:attrName>
                                        </p:attrNameLst>
                                      </p:cBhvr>
                                      <p:tavLst>
                                        <p:tav tm="0">
                                          <p:val>
                                            <p:strVal val="#ppt_x"/>
                                          </p:val>
                                        </p:tav>
                                        <p:tav tm="100000">
                                          <p:val>
                                            <p:strVal val="#ppt_x"/>
                                          </p:val>
                                        </p:tav>
                                      </p:tavLst>
                                    </p:anim>
                                    <p:anim calcmode="lin" valueType="num">
                                      <p:cBhvr additive="base">
                                        <p:cTn id="256"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nodeType="clickEffect">
                                  <p:stCondLst>
                                    <p:cond delay="0"/>
                                  </p:stCondLst>
                                  <p:childTnLst>
                                    <p:set>
                                      <p:cBhvr>
                                        <p:cTn id="260" dur="1" fill="hold">
                                          <p:stCondLst>
                                            <p:cond delay="0"/>
                                          </p:stCondLst>
                                        </p:cTn>
                                        <p:tgtEl>
                                          <p:spTgt spid="139"/>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nodeType="clickEffect">
                                  <p:stCondLst>
                                    <p:cond delay="0"/>
                                  </p:stCondLst>
                                  <p:childTnLst>
                                    <p:set>
                                      <p:cBhvr>
                                        <p:cTn id="264" dur="1" fill="hold">
                                          <p:stCondLst>
                                            <p:cond delay="0"/>
                                          </p:stCondLst>
                                        </p:cTn>
                                        <p:tgtEl>
                                          <p:spTgt spid="63"/>
                                        </p:tgtEl>
                                        <p:attrNameLst>
                                          <p:attrName>style.visibility</p:attrName>
                                        </p:attrNameLst>
                                      </p:cBhvr>
                                      <p:to>
                                        <p:strVal val="visible"/>
                                      </p:to>
                                    </p:set>
                                    <p:anim calcmode="lin" valueType="num">
                                      <p:cBhvr additive="base">
                                        <p:cTn id="265" dur="500" fill="hold"/>
                                        <p:tgtEl>
                                          <p:spTgt spid="63"/>
                                        </p:tgtEl>
                                        <p:attrNameLst>
                                          <p:attrName>ppt_x</p:attrName>
                                        </p:attrNameLst>
                                      </p:cBhvr>
                                      <p:tavLst>
                                        <p:tav tm="0">
                                          <p:val>
                                            <p:strVal val="#ppt_x"/>
                                          </p:val>
                                        </p:tav>
                                        <p:tav tm="100000">
                                          <p:val>
                                            <p:strVal val="#ppt_x"/>
                                          </p:val>
                                        </p:tav>
                                      </p:tavLst>
                                    </p:anim>
                                    <p:anim calcmode="lin" valueType="num">
                                      <p:cBhvr additive="base">
                                        <p:cTn id="26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nodeType="clickEffect">
                                  <p:stCondLst>
                                    <p:cond delay="0"/>
                                  </p:stCondLst>
                                  <p:childTnLst>
                                    <p:set>
                                      <p:cBhvr>
                                        <p:cTn id="270" dur="1" fill="hold">
                                          <p:stCondLst>
                                            <p:cond delay="0"/>
                                          </p:stCondLst>
                                        </p:cTn>
                                        <p:tgtEl>
                                          <p:spTgt spid="63"/>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nodeType="clickEffect">
                                  <p:stCondLst>
                                    <p:cond delay="0"/>
                                  </p:stCondLst>
                                  <p:childTnLst>
                                    <p:set>
                                      <p:cBhvr>
                                        <p:cTn id="274" dur="1" fill="hold">
                                          <p:stCondLst>
                                            <p:cond delay="0"/>
                                          </p:stCondLst>
                                        </p:cTn>
                                        <p:tgtEl>
                                          <p:spTgt spid="134"/>
                                        </p:tgtEl>
                                        <p:attrNameLst>
                                          <p:attrName>style.visibility</p:attrName>
                                        </p:attrNameLst>
                                      </p:cBhvr>
                                      <p:to>
                                        <p:strVal val="visible"/>
                                      </p:to>
                                    </p:set>
                                    <p:anim calcmode="lin" valueType="num">
                                      <p:cBhvr additive="base">
                                        <p:cTn id="275" dur="500" fill="hold"/>
                                        <p:tgtEl>
                                          <p:spTgt spid="134"/>
                                        </p:tgtEl>
                                        <p:attrNameLst>
                                          <p:attrName>ppt_x</p:attrName>
                                        </p:attrNameLst>
                                      </p:cBhvr>
                                      <p:tavLst>
                                        <p:tav tm="0">
                                          <p:val>
                                            <p:strVal val="#ppt_x"/>
                                          </p:val>
                                        </p:tav>
                                        <p:tav tm="100000">
                                          <p:val>
                                            <p:strVal val="#ppt_x"/>
                                          </p:val>
                                        </p:tav>
                                      </p:tavLst>
                                    </p:anim>
                                    <p:anim calcmode="lin" valueType="num">
                                      <p:cBhvr additive="base">
                                        <p:cTn id="27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31" presetClass="entr" presetSubtype="0" fill="hold" nodeType="clickEffect">
                                  <p:stCondLst>
                                    <p:cond delay="0"/>
                                  </p:stCondLst>
                                  <p:childTnLst>
                                    <p:set>
                                      <p:cBhvr>
                                        <p:cTn id="280" dur="1" fill="hold">
                                          <p:stCondLst>
                                            <p:cond delay="0"/>
                                          </p:stCondLst>
                                        </p:cTn>
                                        <p:tgtEl>
                                          <p:spTgt spid="8"/>
                                        </p:tgtEl>
                                        <p:attrNameLst>
                                          <p:attrName>style.visibility</p:attrName>
                                        </p:attrNameLst>
                                      </p:cBhvr>
                                      <p:to>
                                        <p:strVal val="visible"/>
                                      </p:to>
                                    </p:set>
                                    <p:anim calcmode="lin" valueType="num">
                                      <p:cBhvr>
                                        <p:cTn id="281" dur="1000" fill="hold"/>
                                        <p:tgtEl>
                                          <p:spTgt spid="8"/>
                                        </p:tgtEl>
                                        <p:attrNameLst>
                                          <p:attrName>ppt_w</p:attrName>
                                        </p:attrNameLst>
                                      </p:cBhvr>
                                      <p:tavLst>
                                        <p:tav tm="0">
                                          <p:val>
                                            <p:fltVal val="0"/>
                                          </p:val>
                                        </p:tav>
                                        <p:tav tm="100000">
                                          <p:val>
                                            <p:strVal val="#ppt_w"/>
                                          </p:val>
                                        </p:tav>
                                      </p:tavLst>
                                    </p:anim>
                                    <p:anim calcmode="lin" valueType="num">
                                      <p:cBhvr>
                                        <p:cTn id="282" dur="1000" fill="hold"/>
                                        <p:tgtEl>
                                          <p:spTgt spid="8"/>
                                        </p:tgtEl>
                                        <p:attrNameLst>
                                          <p:attrName>ppt_h</p:attrName>
                                        </p:attrNameLst>
                                      </p:cBhvr>
                                      <p:tavLst>
                                        <p:tav tm="0">
                                          <p:val>
                                            <p:fltVal val="0"/>
                                          </p:val>
                                        </p:tav>
                                        <p:tav tm="100000">
                                          <p:val>
                                            <p:strVal val="#ppt_h"/>
                                          </p:val>
                                        </p:tav>
                                      </p:tavLst>
                                    </p:anim>
                                    <p:anim calcmode="lin" valueType="num">
                                      <p:cBhvr>
                                        <p:cTn id="283" dur="1000" fill="hold"/>
                                        <p:tgtEl>
                                          <p:spTgt spid="8"/>
                                        </p:tgtEl>
                                        <p:attrNameLst>
                                          <p:attrName>style.rotation</p:attrName>
                                        </p:attrNameLst>
                                      </p:cBhvr>
                                      <p:tavLst>
                                        <p:tav tm="0">
                                          <p:val>
                                            <p:fltVal val="90"/>
                                          </p:val>
                                        </p:tav>
                                        <p:tav tm="100000">
                                          <p:val>
                                            <p:fltVal val="0"/>
                                          </p:val>
                                        </p:tav>
                                      </p:tavLst>
                                    </p:anim>
                                    <p:animEffect transition="in" filter="fade">
                                      <p:cBhvr>
                                        <p:cTn id="284" dur="1000"/>
                                        <p:tgtEl>
                                          <p:spTgt spid="8"/>
                                        </p:tgtEl>
                                      </p:cBhvr>
                                    </p:animEffect>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120"/>
                                        </p:tgtEl>
                                        <p:attrNameLst>
                                          <p:attrName>style.visibility</p:attrName>
                                        </p:attrNameLst>
                                      </p:cBhvr>
                                      <p:to>
                                        <p:strVal val="visible"/>
                                      </p:to>
                                    </p:set>
                                    <p:anim calcmode="lin" valueType="num">
                                      <p:cBhvr additive="base">
                                        <p:cTn id="289" dur="500" fill="hold"/>
                                        <p:tgtEl>
                                          <p:spTgt spid="120"/>
                                        </p:tgtEl>
                                        <p:attrNameLst>
                                          <p:attrName>ppt_x</p:attrName>
                                        </p:attrNameLst>
                                      </p:cBhvr>
                                      <p:tavLst>
                                        <p:tav tm="0">
                                          <p:val>
                                            <p:strVal val="#ppt_x"/>
                                          </p:val>
                                        </p:tav>
                                        <p:tav tm="100000">
                                          <p:val>
                                            <p:strVal val="#ppt_x"/>
                                          </p:val>
                                        </p:tav>
                                      </p:tavLst>
                                    </p:anim>
                                    <p:anim calcmode="lin" valueType="num">
                                      <p:cBhvr additive="base">
                                        <p:cTn id="29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31" presetClass="entr" presetSubtype="0" fill="hold" nodeType="clickEffect">
                                  <p:stCondLst>
                                    <p:cond delay="0"/>
                                  </p:stCondLst>
                                  <p:childTnLst>
                                    <p:set>
                                      <p:cBhvr>
                                        <p:cTn id="294" dur="1" fill="hold">
                                          <p:stCondLst>
                                            <p:cond delay="0"/>
                                          </p:stCondLst>
                                        </p:cTn>
                                        <p:tgtEl>
                                          <p:spTgt spid="67"/>
                                        </p:tgtEl>
                                        <p:attrNameLst>
                                          <p:attrName>style.visibility</p:attrName>
                                        </p:attrNameLst>
                                      </p:cBhvr>
                                      <p:to>
                                        <p:strVal val="visible"/>
                                      </p:to>
                                    </p:set>
                                    <p:anim calcmode="lin" valueType="num">
                                      <p:cBhvr>
                                        <p:cTn id="295" dur="1000" fill="hold"/>
                                        <p:tgtEl>
                                          <p:spTgt spid="67"/>
                                        </p:tgtEl>
                                        <p:attrNameLst>
                                          <p:attrName>ppt_w</p:attrName>
                                        </p:attrNameLst>
                                      </p:cBhvr>
                                      <p:tavLst>
                                        <p:tav tm="0">
                                          <p:val>
                                            <p:fltVal val="0"/>
                                          </p:val>
                                        </p:tav>
                                        <p:tav tm="100000">
                                          <p:val>
                                            <p:strVal val="#ppt_w"/>
                                          </p:val>
                                        </p:tav>
                                      </p:tavLst>
                                    </p:anim>
                                    <p:anim calcmode="lin" valueType="num">
                                      <p:cBhvr>
                                        <p:cTn id="296" dur="1000" fill="hold"/>
                                        <p:tgtEl>
                                          <p:spTgt spid="67"/>
                                        </p:tgtEl>
                                        <p:attrNameLst>
                                          <p:attrName>ppt_h</p:attrName>
                                        </p:attrNameLst>
                                      </p:cBhvr>
                                      <p:tavLst>
                                        <p:tav tm="0">
                                          <p:val>
                                            <p:fltVal val="0"/>
                                          </p:val>
                                        </p:tav>
                                        <p:tav tm="100000">
                                          <p:val>
                                            <p:strVal val="#ppt_h"/>
                                          </p:val>
                                        </p:tav>
                                      </p:tavLst>
                                    </p:anim>
                                    <p:anim calcmode="lin" valueType="num">
                                      <p:cBhvr>
                                        <p:cTn id="297" dur="1000" fill="hold"/>
                                        <p:tgtEl>
                                          <p:spTgt spid="67"/>
                                        </p:tgtEl>
                                        <p:attrNameLst>
                                          <p:attrName>style.rotation</p:attrName>
                                        </p:attrNameLst>
                                      </p:cBhvr>
                                      <p:tavLst>
                                        <p:tav tm="0">
                                          <p:val>
                                            <p:fltVal val="90"/>
                                          </p:val>
                                        </p:tav>
                                        <p:tav tm="100000">
                                          <p:val>
                                            <p:fltVal val="0"/>
                                          </p:val>
                                        </p:tav>
                                      </p:tavLst>
                                    </p:anim>
                                    <p:animEffect transition="in" filter="fade">
                                      <p:cBhvr>
                                        <p:cTn id="298" dur="1000"/>
                                        <p:tgtEl>
                                          <p:spTgt spid="67"/>
                                        </p:tgtEl>
                                      </p:cBhvr>
                                    </p:animEffect>
                                  </p:childTnLst>
                                </p:cTn>
                              </p:par>
                            </p:childTnLst>
                          </p:cTn>
                        </p:par>
                      </p:childTnLst>
                    </p:cTn>
                  </p:par>
                  <p:par>
                    <p:cTn id="299" fill="hold">
                      <p:stCondLst>
                        <p:cond delay="indefinite"/>
                      </p:stCondLst>
                      <p:childTnLst>
                        <p:par>
                          <p:cTn id="300" fill="hold">
                            <p:stCondLst>
                              <p:cond delay="0"/>
                            </p:stCondLst>
                            <p:childTnLst>
                              <p:par>
                                <p:cTn id="301" presetID="31" presetClass="entr" presetSubtype="0" fill="hold" nodeType="clickEffect">
                                  <p:stCondLst>
                                    <p:cond delay="0"/>
                                  </p:stCondLst>
                                  <p:childTnLst>
                                    <p:set>
                                      <p:cBhvr>
                                        <p:cTn id="302" dur="1" fill="hold">
                                          <p:stCondLst>
                                            <p:cond delay="0"/>
                                          </p:stCondLst>
                                        </p:cTn>
                                        <p:tgtEl>
                                          <p:spTgt spid="70"/>
                                        </p:tgtEl>
                                        <p:attrNameLst>
                                          <p:attrName>style.visibility</p:attrName>
                                        </p:attrNameLst>
                                      </p:cBhvr>
                                      <p:to>
                                        <p:strVal val="visible"/>
                                      </p:to>
                                    </p:set>
                                    <p:anim calcmode="lin" valueType="num">
                                      <p:cBhvr>
                                        <p:cTn id="303" dur="1000" fill="hold"/>
                                        <p:tgtEl>
                                          <p:spTgt spid="70"/>
                                        </p:tgtEl>
                                        <p:attrNameLst>
                                          <p:attrName>ppt_w</p:attrName>
                                        </p:attrNameLst>
                                      </p:cBhvr>
                                      <p:tavLst>
                                        <p:tav tm="0">
                                          <p:val>
                                            <p:fltVal val="0"/>
                                          </p:val>
                                        </p:tav>
                                        <p:tav tm="100000">
                                          <p:val>
                                            <p:strVal val="#ppt_w"/>
                                          </p:val>
                                        </p:tav>
                                      </p:tavLst>
                                    </p:anim>
                                    <p:anim calcmode="lin" valueType="num">
                                      <p:cBhvr>
                                        <p:cTn id="304" dur="1000" fill="hold"/>
                                        <p:tgtEl>
                                          <p:spTgt spid="70"/>
                                        </p:tgtEl>
                                        <p:attrNameLst>
                                          <p:attrName>ppt_h</p:attrName>
                                        </p:attrNameLst>
                                      </p:cBhvr>
                                      <p:tavLst>
                                        <p:tav tm="0">
                                          <p:val>
                                            <p:fltVal val="0"/>
                                          </p:val>
                                        </p:tav>
                                        <p:tav tm="100000">
                                          <p:val>
                                            <p:strVal val="#ppt_h"/>
                                          </p:val>
                                        </p:tav>
                                      </p:tavLst>
                                    </p:anim>
                                    <p:anim calcmode="lin" valueType="num">
                                      <p:cBhvr>
                                        <p:cTn id="305" dur="1000" fill="hold"/>
                                        <p:tgtEl>
                                          <p:spTgt spid="70"/>
                                        </p:tgtEl>
                                        <p:attrNameLst>
                                          <p:attrName>style.rotation</p:attrName>
                                        </p:attrNameLst>
                                      </p:cBhvr>
                                      <p:tavLst>
                                        <p:tav tm="0">
                                          <p:val>
                                            <p:fltVal val="90"/>
                                          </p:val>
                                        </p:tav>
                                        <p:tav tm="100000">
                                          <p:val>
                                            <p:fltVal val="0"/>
                                          </p:val>
                                        </p:tav>
                                      </p:tavLst>
                                    </p:anim>
                                    <p:animEffect transition="in" filter="fade">
                                      <p:cBhvr>
                                        <p:cTn id="306" dur="1000"/>
                                        <p:tgtEl>
                                          <p:spTgt spid="70"/>
                                        </p:tgtEl>
                                      </p:cBhvr>
                                    </p:animEffect>
                                  </p:childTnLst>
                                </p:cTn>
                              </p:par>
                            </p:childTnLst>
                          </p:cTn>
                        </p:par>
                      </p:childTnLst>
                    </p:cTn>
                  </p:par>
                  <p:par>
                    <p:cTn id="307" fill="hold">
                      <p:stCondLst>
                        <p:cond delay="indefinite"/>
                      </p:stCondLst>
                      <p:childTnLst>
                        <p:par>
                          <p:cTn id="308" fill="hold">
                            <p:stCondLst>
                              <p:cond delay="0"/>
                            </p:stCondLst>
                            <p:childTnLst>
                              <p:par>
                                <p:cTn id="309" presetID="2" presetClass="entr" presetSubtype="4" fill="hold" grpId="0" nodeType="clickEffect">
                                  <p:stCondLst>
                                    <p:cond delay="0"/>
                                  </p:stCondLst>
                                  <p:childTnLst>
                                    <p:set>
                                      <p:cBhvr>
                                        <p:cTn id="310" dur="1" fill="hold">
                                          <p:stCondLst>
                                            <p:cond delay="0"/>
                                          </p:stCondLst>
                                        </p:cTn>
                                        <p:tgtEl>
                                          <p:spTgt spid="73"/>
                                        </p:tgtEl>
                                        <p:attrNameLst>
                                          <p:attrName>style.visibility</p:attrName>
                                        </p:attrNameLst>
                                      </p:cBhvr>
                                      <p:to>
                                        <p:strVal val="visible"/>
                                      </p:to>
                                    </p:set>
                                    <p:anim calcmode="lin" valueType="num">
                                      <p:cBhvr additive="base">
                                        <p:cTn id="311" dur="500" fill="hold"/>
                                        <p:tgtEl>
                                          <p:spTgt spid="73"/>
                                        </p:tgtEl>
                                        <p:attrNameLst>
                                          <p:attrName>ppt_x</p:attrName>
                                        </p:attrNameLst>
                                      </p:cBhvr>
                                      <p:tavLst>
                                        <p:tav tm="0">
                                          <p:val>
                                            <p:strVal val="#ppt_x"/>
                                          </p:val>
                                        </p:tav>
                                        <p:tav tm="100000">
                                          <p:val>
                                            <p:strVal val="#ppt_x"/>
                                          </p:val>
                                        </p:tav>
                                      </p:tavLst>
                                    </p:anim>
                                    <p:anim calcmode="lin" valueType="num">
                                      <p:cBhvr additive="base">
                                        <p:cTn id="31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presetID="2" presetClass="entr" presetSubtype="4" fill="hold" grpId="0" nodeType="clickEffect">
                                  <p:stCondLst>
                                    <p:cond delay="0"/>
                                  </p:stCondLst>
                                  <p:childTnLst>
                                    <p:set>
                                      <p:cBhvr>
                                        <p:cTn id="316" dur="1" fill="hold">
                                          <p:stCondLst>
                                            <p:cond delay="0"/>
                                          </p:stCondLst>
                                        </p:cTn>
                                        <p:tgtEl>
                                          <p:spTgt spid="74"/>
                                        </p:tgtEl>
                                        <p:attrNameLst>
                                          <p:attrName>style.visibility</p:attrName>
                                        </p:attrNameLst>
                                      </p:cBhvr>
                                      <p:to>
                                        <p:strVal val="visible"/>
                                      </p:to>
                                    </p:set>
                                    <p:anim calcmode="lin" valueType="num">
                                      <p:cBhvr additive="base">
                                        <p:cTn id="317" dur="500" fill="hold"/>
                                        <p:tgtEl>
                                          <p:spTgt spid="74"/>
                                        </p:tgtEl>
                                        <p:attrNameLst>
                                          <p:attrName>ppt_x</p:attrName>
                                        </p:attrNameLst>
                                      </p:cBhvr>
                                      <p:tavLst>
                                        <p:tav tm="0">
                                          <p:val>
                                            <p:strVal val="#ppt_x"/>
                                          </p:val>
                                        </p:tav>
                                        <p:tav tm="100000">
                                          <p:val>
                                            <p:strVal val="#ppt_x"/>
                                          </p:val>
                                        </p:tav>
                                      </p:tavLst>
                                    </p:anim>
                                    <p:anim calcmode="lin" valueType="num">
                                      <p:cBhvr additive="base">
                                        <p:cTn id="31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2" presetClass="entr" presetSubtype="4" fill="hold" grpId="0" nodeType="clickEffect">
                                  <p:stCondLst>
                                    <p:cond delay="0"/>
                                  </p:stCondLst>
                                  <p:childTnLst>
                                    <p:set>
                                      <p:cBhvr>
                                        <p:cTn id="322" dur="1" fill="hold">
                                          <p:stCondLst>
                                            <p:cond delay="0"/>
                                          </p:stCondLst>
                                        </p:cTn>
                                        <p:tgtEl>
                                          <p:spTgt spid="76"/>
                                        </p:tgtEl>
                                        <p:attrNameLst>
                                          <p:attrName>style.visibility</p:attrName>
                                        </p:attrNameLst>
                                      </p:cBhvr>
                                      <p:to>
                                        <p:strVal val="visible"/>
                                      </p:to>
                                    </p:set>
                                    <p:anim calcmode="lin" valueType="num">
                                      <p:cBhvr additive="base">
                                        <p:cTn id="323" dur="500" fill="hold"/>
                                        <p:tgtEl>
                                          <p:spTgt spid="76"/>
                                        </p:tgtEl>
                                        <p:attrNameLst>
                                          <p:attrName>ppt_x</p:attrName>
                                        </p:attrNameLst>
                                      </p:cBhvr>
                                      <p:tavLst>
                                        <p:tav tm="0">
                                          <p:val>
                                            <p:strVal val="#ppt_x"/>
                                          </p:val>
                                        </p:tav>
                                        <p:tav tm="100000">
                                          <p:val>
                                            <p:strVal val="#ppt_x"/>
                                          </p:val>
                                        </p:tav>
                                      </p:tavLst>
                                    </p:anim>
                                    <p:anim calcmode="lin" valueType="num">
                                      <p:cBhvr additive="base">
                                        <p:cTn id="32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2" presetClass="entr" presetSubtype="4" fill="hold" grpId="0" nodeType="clickEffect">
                                  <p:stCondLst>
                                    <p:cond delay="0"/>
                                  </p:stCondLst>
                                  <p:childTnLst>
                                    <p:set>
                                      <p:cBhvr>
                                        <p:cTn id="328" dur="1" fill="hold">
                                          <p:stCondLst>
                                            <p:cond delay="0"/>
                                          </p:stCondLst>
                                        </p:cTn>
                                        <p:tgtEl>
                                          <p:spTgt spid="75"/>
                                        </p:tgtEl>
                                        <p:attrNameLst>
                                          <p:attrName>style.visibility</p:attrName>
                                        </p:attrNameLst>
                                      </p:cBhvr>
                                      <p:to>
                                        <p:strVal val="visible"/>
                                      </p:to>
                                    </p:set>
                                    <p:anim calcmode="lin" valueType="num">
                                      <p:cBhvr additive="base">
                                        <p:cTn id="329" dur="500" fill="hold"/>
                                        <p:tgtEl>
                                          <p:spTgt spid="75"/>
                                        </p:tgtEl>
                                        <p:attrNameLst>
                                          <p:attrName>ppt_x</p:attrName>
                                        </p:attrNameLst>
                                      </p:cBhvr>
                                      <p:tavLst>
                                        <p:tav tm="0">
                                          <p:val>
                                            <p:strVal val="#ppt_x"/>
                                          </p:val>
                                        </p:tav>
                                        <p:tav tm="100000">
                                          <p:val>
                                            <p:strVal val="#ppt_x"/>
                                          </p:val>
                                        </p:tav>
                                      </p:tavLst>
                                    </p:anim>
                                    <p:anim calcmode="lin" valueType="num">
                                      <p:cBhvr additive="base">
                                        <p:cTn id="3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2" presetClass="entr" presetSubtype="4" fill="hold" nodeType="clickEffect">
                                  <p:stCondLst>
                                    <p:cond delay="0"/>
                                  </p:stCondLst>
                                  <p:childTnLst>
                                    <p:set>
                                      <p:cBhvr>
                                        <p:cTn id="334" dur="1" fill="hold">
                                          <p:stCondLst>
                                            <p:cond delay="0"/>
                                          </p:stCondLst>
                                        </p:cTn>
                                        <p:tgtEl>
                                          <p:spTgt spid="48"/>
                                        </p:tgtEl>
                                        <p:attrNameLst>
                                          <p:attrName>style.visibility</p:attrName>
                                        </p:attrNameLst>
                                      </p:cBhvr>
                                      <p:to>
                                        <p:strVal val="visible"/>
                                      </p:to>
                                    </p:set>
                                    <p:anim calcmode="lin" valueType="num">
                                      <p:cBhvr additive="base">
                                        <p:cTn id="335" dur="500" fill="hold"/>
                                        <p:tgtEl>
                                          <p:spTgt spid="48"/>
                                        </p:tgtEl>
                                        <p:attrNameLst>
                                          <p:attrName>ppt_x</p:attrName>
                                        </p:attrNameLst>
                                      </p:cBhvr>
                                      <p:tavLst>
                                        <p:tav tm="0">
                                          <p:val>
                                            <p:strVal val="#ppt_x"/>
                                          </p:val>
                                        </p:tav>
                                        <p:tav tm="100000">
                                          <p:val>
                                            <p:strVal val="#ppt_x"/>
                                          </p:val>
                                        </p:tav>
                                      </p:tavLst>
                                    </p:anim>
                                    <p:anim calcmode="lin" valueType="num">
                                      <p:cBhvr additive="base">
                                        <p:cTn id="33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presetID="31" presetClass="entr" presetSubtype="0" fill="hold" nodeType="clickEffect">
                                  <p:stCondLst>
                                    <p:cond delay="0"/>
                                  </p:stCondLst>
                                  <p:childTnLst>
                                    <p:set>
                                      <p:cBhvr>
                                        <p:cTn id="340" dur="1" fill="hold">
                                          <p:stCondLst>
                                            <p:cond delay="0"/>
                                          </p:stCondLst>
                                        </p:cTn>
                                        <p:tgtEl>
                                          <p:spTgt spid="77"/>
                                        </p:tgtEl>
                                        <p:attrNameLst>
                                          <p:attrName>style.visibility</p:attrName>
                                        </p:attrNameLst>
                                      </p:cBhvr>
                                      <p:to>
                                        <p:strVal val="visible"/>
                                      </p:to>
                                    </p:set>
                                    <p:anim calcmode="lin" valueType="num">
                                      <p:cBhvr>
                                        <p:cTn id="341" dur="1000" fill="hold"/>
                                        <p:tgtEl>
                                          <p:spTgt spid="77"/>
                                        </p:tgtEl>
                                        <p:attrNameLst>
                                          <p:attrName>ppt_w</p:attrName>
                                        </p:attrNameLst>
                                      </p:cBhvr>
                                      <p:tavLst>
                                        <p:tav tm="0">
                                          <p:val>
                                            <p:fltVal val="0"/>
                                          </p:val>
                                        </p:tav>
                                        <p:tav tm="100000">
                                          <p:val>
                                            <p:strVal val="#ppt_w"/>
                                          </p:val>
                                        </p:tav>
                                      </p:tavLst>
                                    </p:anim>
                                    <p:anim calcmode="lin" valueType="num">
                                      <p:cBhvr>
                                        <p:cTn id="342" dur="1000" fill="hold"/>
                                        <p:tgtEl>
                                          <p:spTgt spid="77"/>
                                        </p:tgtEl>
                                        <p:attrNameLst>
                                          <p:attrName>ppt_h</p:attrName>
                                        </p:attrNameLst>
                                      </p:cBhvr>
                                      <p:tavLst>
                                        <p:tav tm="0">
                                          <p:val>
                                            <p:fltVal val="0"/>
                                          </p:val>
                                        </p:tav>
                                        <p:tav tm="100000">
                                          <p:val>
                                            <p:strVal val="#ppt_h"/>
                                          </p:val>
                                        </p:tav>
                                      </p:tavLst>
                                    </p:anim>
                                    <p:anim calcmode="lin" valueType="num">
                                      <p:cBhvr>
                                        <p:cTn id="343" dur="1000" fill="hold"/>
                                        <p:tgtEl>
                                          <p:spTgt spid="77"/>
                                        </p:tgtEl>
                                        <p:attrNameLst>
                                          <p:attrName>style.rotation</p:attrName>
                                        </p:attrNameLst>
                                      </p:cBhvr>
                                      <p:tavLst>
                                        <p:tav tm="0">
                                          <p:val>
                                            <p:fltVal val="90"/>
                                          </p:val>
                                        </p:tav>
                                        <p:tav tm="100000">
                                          <p:val>
                                            <p:fltVal val="0"/>
                                          </p:val>
                                        </p:tav>
                                      </p:tavLst>
                                    </p:anim>
                                    <p:animEffect transition="in" filter="fade">
                                      <p:cBhvr>
                                        <p:cTn id="344" dur="1000"/>
                                        <p:tgtEl>
                                          <p:spTgt spid="77"/>
                                        </p:tgtEl>
                                      </p:cBhvr>
                                    </p:animEffect>
                                  </p:childTnLst>
                                </p:cTn>
                              </p:par>
                            </p:childTnLst>
                          </p:cTn>
                        </p:par>
                      </p:childTnLst>
                    </p:cTn>
                  </p:par>
                  <p:par>
                    <p:cTn id="345" fill="hold">
                      <p:stCondLst>
                        <p:cond delay="indefinite"/>
                      </p:stCondLst>
                      <p:childTnLst>
                        <p:par>
                          <p:cTn id="346" fill="hold">
                            <p:stCondLst>
                              <p:cond delay="0"/>
                            </p:stCondLst>
                            <p:childTnLst>
                              <p:par>
                                <p:cTn id="347" presetID="31" presetClass="entr" presetSubtype="0" fill="hold" grpId="0" nodeType="clickEffect">
                                  <p:stCondLst>
                                    <p:cond delay="0"/>
                                  </p:stCondLst>
                                  <p:childTnLst>
                                    <p:set>
                                      <p:cBhvr>
                                        <p:cTn id="348" dur="1" fill="hold">
                                          <p:stCondLst>
                                            <p:cond delay="0"/>
                                          </p:stCondLst>
                                        </p:cTn>
                                        <p:tgtEl>
                                          <p:spTgt spid="15"/>
                                        </p:tgtEl>
                                        <p:attrNameLst>
                                          <p:attrName>style.visibility</p:attrName>
                                        </p:attrNameLst>
                                      </p:cBhvr>
                                      <p:to>
                                        <p:strVal val="visible"/>
                                      </p:to>
                                    </p:set>
                                    <p:anim calcmode="lin" valueType="num">
                                      <p:cBhvr>
                                        <p:cTn id="349" dur="1000" fill="hold"/>
                                        <p:tgtEl>
                                          <p:spTgt spid="15"/>
                                        </p:tgtEl>
                                        <p:attrNameLst>
                                          <p:attrName>ppt_w</p:attrName>
                                        </p:attrNameLst>
                                      </p:cBhvr>
                                      <p:tavLst>
                                        <p:tav tm="0">
                                          <p:val>
                                            <p:fltVal val="0"/>
                                          </p:val>
                                        </p:tav>
                                        <p:tav tm="100000">
                                          <p:val>
                                            <p:strVal val="#ppt_w"/>
                                          </p:val>
                                        </p:tav>
                                      </p:tavLst>
                                    </p:anim>
                                    <p:anim calcmode="lin" valueType="num">
                                      <p:cBhvr>
                                        <p:cTn id="350" dur="1000" fill="hold"/>
                                        <p:tgtEl>
                                          <p:spTgt spid="15"/>
                                        </p:tgtEl>
                                        <p:attrNameLst>
                                          <p:attrName>ppt_h</p:attrName>
                                        </p:attrNameLst>
                                      </p:cBhvr>
                                      <p:tavLst>
                                        <p:tav tm="0">
                                          <p:val>
                                            <p:fltVal val="0"/>
                                          </p:val>
                                        </p:tav>
                                        <p:tav tm="100000">
                                          <p:val>
                                            <p:strVal val="#ppt_h"/>
                                          </p:val>
                                        </p:tav>
                                      </p:tavLst>
                                    </p:anim>
                                    <p:anim calcmode="lin" valueType="num">
                                      <p:cBhvr>
                                        <p:cTn id="351" dur="1000" fill="hold"/>
                                        <p:tgtEl>
                                          <p:spTgt spid="15"/>
                                        </p:tgtEl>
                                        <p:attrNameLst>
                                          <p:attrName>style.rotation</p:attrName>
                                        </p:attrNameLst>
                                      </p:cBhvr>
                                      <p:tavLst>
                                        <p:tav tm="0">
                                          <p:val>
                                            <p:fltVal val="90"/>
                                          </p:val>
                                        </p:tav>
                                        <p:tav tm="100000">
                                          <p:val>
                                            <p:fltVal val="0"/>
                                          </p:val>
                                        </p:tav>
                                      </p:tavLst>
                                    </p:anim>
                                    <p:animEffect transition="in" filter="fade">
                                      <p:cBhvr>
                                        <p:cTn id="352" dur="1000"/>
                                        <p:tgtEl>
                                          <p:spTgt spid="15"/>
                                        </p:tgtEl>
                                      </p:cBhvr>
                                    </p:animEffect>
                                  </p:childTnLst>
                                </p:cTn>
                              </p:par>
                            </p:childTnLst>
                          </p:cTn>
                        </p:par>
                      </p:childTnLst>
                    </p:cTn>
                  </p:par>
                  <p:par>
                    <p:cTn id="353" fill="hold">
                      <p:stCondLst>
                        <p:cond delay="indefinite"/>
                      </p:stCondLst>
                      <p:childTnLst>
                        <p:par>
                          <p:cTn id="354" fill="hold">
                            <p:stCondLst>
                              <p:cond delay="0"/>
                            </p:stCondLst>
                            <p:childTnLst>
                              <p:par>
                                <p:cTn id="355" presetID="31" presetClass="entr" presetSubtype="0" fill="hold" grpId="0" nodeType="clickEffect">
                                  <p:stCondLst>
                                    <p:cond delay="0"/>
                                  </p:stCondLst>
                                  <p:childTnLst>
                                    <p:set>
                                      <p:cBhvr>
                                        <p:cTn id="356" dur="1" fill="hold">
                                          <p:stCondLst>
                                            <p:cond delay="0"/>
                                          </p:stCondLst>
                                        </p:cTn>
                                        <p:tgtEl>
                                          <p:spTgt spid="9"/>
                                        </p:tgtEl>
                                        <p:attrNameLst>
                                          <p:attrName>style.visibility</p:attrName>
                                        </p:attrNameLst>
                                      </p:cBhvr>
                                      <p:to>
                                        <p:strVal val="visible"/>
                                      </p:to>
                                    </p:set>
                                    <p:anim calcmode="lin" valueType="num">
                                      <p:cBhvr>
                                        <p:cTn id="357" dur="1000" fill="hold"/>
                                        <p:tgtEl>
                                          <p:spTgt spid="9"/>
                                        </p:tgtEl>
                                        <p:attrNameLst>
                                          <p:attrName>ppt_w</p:attrName>
                                        </p:attrNameLst>
                                      </p:cBhvr>
                                      <p:tavLst>
                                        <p:tav tm="0">
                                          <p:val>
                                            <p:fltVal val="0"/>
                                          </p:val>
                                        </p:tav>
                                        <p:tav tm="100000">
                                          <p:val>
                                            <p:strVal val="#ppt_w"/>
                                          </p:val>
                                        </p:tav>
                                      </p:tavLst>
                                    </p:anim>
                                    <p:anim calcmode="lin" valueType="num">
                                      <p:cBhvr>
                                        <p:cTn id="358" dur="1000" fill="hold"/>
                                        <p:tgtEl>
                                          <p:spTgt spid="9"/>
                                        </p:tgtEl>
                                        <p:attrNameLst>
                                          <p:attrName>ppt_h</p:attrName>
                                        </p:attrNameLst>
                                      </p:cBhvr>
                                      <p:tavLst>
                                        <p:tav tm="0">
                                          <p:val>
                                            <p:fltVal val="0"/>
                                          </p:val>
                                        </p:tav>
                                        <p:tav tm="100000">
                                          <p:val>
                                            <p:strVal val="#ppt_h"/>
                                          </p:val>
                                        </p:tav>
                                      </p:tavLst>
                                    </p:anim>
                                    <p:anim calcmode="lin" valueType="num">
                                      <p:cBhvr>
                                        <p:cTn id="359" dur="1000" fill="hold"/>
                                        <p:tgtEl>
                                          <p:spTgt spid="9"/>
                                        </p:tgtEl>
                                        <p:attrNameLst>
                                          <p:attrName>style.rotation</p:attrName>
                                        </p:attrNameLst>
                                      </p:cBhvr>
                                      <p:tavLst>
                                        <p:tav tm="0">
                                          <p:val>
                                            <p:fltVal val="90"/>
                                          </p:val>
                                        </p:tav>
                                        <p:tav tm="100000">
                                          <p:val>
                                            <p:fltVal val="0"/>
                                          </p:val>
                                        </p:tav>
                                      </p:tavLst>
                                    </p:anim>
                                    <p:animEffect transition="in" filter="fade">
                                      <p:cBhvr>
                                        <p:cTn id="360" dur="1000"/>
                                        <p:tgtEl>
                                          <p:spTgt spid="9"/>
                                        </p:tgtEl>
                                      </p:cBhvr>
                                    </p:animEffect>
                                  </p:childTnLst>
                                </p:cTn>
                              </p:par>
                            </p:childTnLst>
                          </p:cTn>
                        </p:par>
                      </p:childTnLst>
                    </p:cTn>
                  </p:par>
                  <p:par>
                    <p:cTn id="361" fill="hold">
                      <p:stCondLst>
                        <p:cond delay="indefinite"/>
                      </p:stCondLst>
                      <p:childTnLst>
                        <p:par>
                          <p:cTn id="362" fill="hold">
                            <p:stCondLst>
                              <p:cond delay="0"/>
                            </p:stCondLst>
                            <p:childTnLst>
                              <p:par>
                                <p:cTn id="363" presetID="31" presetClass="entr" presetSubtype="0" fill="hold" grpId="0" nodeType="clickEffect">
                                  <p:stCondLst>
                                    <p:cond delay="0"/>
                                  </p:stCondLst>
                                  <p:childTnLst>
                                    <p:set>
                                      <p:cBhvr>
                                        <p:cTn id="364" dur="1" fill="hold">
                                          <p:stCondLst>
                                            <p:cond delay="0"/>
                                          </p:stCondLst>
                                        </p:cTn>
                                        <p:tgtEl>
                                          <p:spTgt spid="12"/>
                                        </p:tgtEl>
                                        <p:attrNameLst>
                                          <p:attrName>style.visibility</p:attrName>
                                        </p:attrNameLst>
                                      </p:cBhvr>
                                      <p:to>
                                        <p:strVal val="visible"/>
                                      </p:to>
                                    </p:set>
                                    <p:anim calcmode="lin" valueType="num">
                                      <p:cBhvr>
                                        <p:cTn id="365" dur="1000" fill="hold"/>
                                        <p:tgtEl>
                                          <p:spTgt spid="12"/>
                                        </p:tgtEl>
                                        <p:attrNameLst>
                                          <p:attrName>ppt_w</p:attrName>
                                        </p:attrNameLst>
                                      </p:cBhvr>
                                      <p:tavLst>
                                        <p:tav tm="0">
                                          <p:val>
                                            <p:fltVal val="0"/>
                                          </p:val>
                                        </p:tav>
                                        <p:tav tm="100000">
                                          <p:val>
                                            <p:strVal val="#ppt_w"/>
                                          </p:val>
                                        </p:tav>
                                      </p:tavLst>
                                    </p:anim>
                                    <p:anim calcmode="lin" valueType="num">
                                      <p:cBhvr>
                                        <p:cTn id="366" dur="1000" fill="hold"/>
                                        <p:tgtEl>
                                          <p:spTgt spid="12"/>
                                        </p:tgtEl>
                                        <p:attrNameLst>
                                          <p:attrName>ppt_h</p:attrName>
                                        </p:attrNameLst>
                                      </p:cBhvr>
                                      <p:tavLst>
                                        <p:tav tm="0">
                                          <p:val>
                                            <p:fltVal val="0"/>
                                          </p:val>
                                        </p:tav>
                                        <p:tav tm="100000">
                                          <p:val>
                                            <p:strVal val="#ppt_h"/>
                                          </p:val>
                                        </p:tav>
                                      </p:tavLst>
                                    </p:anim>
                                    <p:anim calcmode="lin" valueType="num">
                                      <p:cBhvr>
                                        <p:cTn id="367" dur="1000" fill="hold"/>
                                        <p:tgtEl>
                                          <p:spTgt spid="12"/>
                                        </p:tgtEl>
                                        <p:attrNameLst>
                                          <p:attrName>style.rotation</p:attrName>
                                        </p:attrNameLst>
                                      </p:cBhvr>
                                      <p:tavLst>
                                        <p:tav tm="0">
                                          <p:val>
                                            <p:fltVal val="90"/>
                                          </p:val>
                                        </p:tav>
                                        <p:tav tm="100000">
                                          <p:val>
                                            <p:fltVal val="0"/>
                                          </p:val>
                                        </p:tav>
                                      </p:tavLst>
                                    </p:anim>
                                    <p:animEffect transition="in" filter="fade">
                                      <p:cBhvr>
                                        <p:cTn id="368" dur="1000"/>
                                        <p:tgtEl>
                                          <p:spTgt spid="12"/>
                                        </p:tgtEl>
                                      </p:cBhvr>
                                    </p:animEffect>
                                  </p:childTnLst>
                                </p:cTn>
                              </p:par>
                            </p:childTnLst>
                          </p:cTn>
                        </p:par>
                      </p:childTnLst>
                    </p:cTn>
                  </p:par>
                  <p:par>
                    <p:cTn id="369" fill="hold">
                      <p:stCondLst>
                        <p:cond delay="indefinite"/>
                      </p:stCondLst>
                      <p:childTnLst>
                        <p:par>
                          <p:cTn id="370" fill="hold">
                            <p:stCondLst>
                              <p:cond delay="0"/>
                            </p:stCondLst>
                            <p:childTnLst>
                              <p:par>
                                <p:cTn id="371" presetID="31" presetClass="entr" presetSubtype="0" fill="hold" grpId="0" nodeType="clickEffect">
                                  <p:stCondLst>
                                    <p:cond delay="0"/>
                                  </p:stCondLst>
                                  <p:childTnLst>
                                    <p:set>
                                      <p:cBhvr>
                                        <p:cTn id="372" dur="1" fill="hold">
                                          <p:stCondLst>
                                            <p:cond delay="0"/>
                                          </p:stCondLst>
                                        </p:cTn>
                                        <p:tgtEl>
                                          <p:spTgt spid="4"/>
                                        </p:tgtEl>
                                        <p:attrNameLst>
                                          <p:attrName>style.visibility</p:attrName>
                                        </p:attrNameLst>
                                      </p:cBhvr>
                                      <p:to>
                                        <p:strVal val="visible"/>
                                      </p:to>
                                    </p:set>
                                    <p:anim calcmode="lin" valueType="num">
                                      <p:cBhvr>
                                        <p:cTn id="373" dur="1000" fill="hold"/>
                                        <p:tgtEl>
                                          <p:spTgt spid="4"/>
                                        </p:tgtEl>
                                        <p:attrNameLst>
                                          <p:attrName>ppt_w</p:attrName>
                                        </p:attrNameLst>
                                      </p:cBhvr>
                                      <p:tavLst>
                                        <p:tav tm="0">
                                          <p:val>
                                            <p:fltVal val="0"/>
                                          </p:val>
                                        </p:tav>
                                        <p:tav tm="100000">
                                          <p:val>
                                            <p:strVal val="#ppt_w"/>
                                          </p:val>
                                        </p:tav>
                                      </p:tavLst>
                                    </p:anim>
                                    <p:anim calcmode="lin" valueType="num">
                                      <p:cBhvr>
                                        <p:cTn id="374" dur="1000" fill="hold"/>
                                        <p:tgtEl>
                                          <p:spTgt spid="4"/>
                                        </p:tgtEl>
                                        <p:attrNameLst>
                                          <p:attrName>ppt_h</p:attrName>
                                        </p:attrNameLst>
                                      </p:cBhvr>
                                      <p:tavLst>
                                        <p:tav tm="0">
                                          <p:val>
                                            <p:fltVal val="0"/>
                                          </p:val>
                                        </p:tav>
                                        <p:tav tm="100000">
                                          <p:val>
                                            <p:strVal val="#ppt_h"/>
                                          </p:val>
                                        </p:tav>
                                      </p:tavLst>
                                    </p:anim>
                                    <p:anim calcmode="lin" valueType="num">
                                      <p:cBhvr>
                                        <p:cTn id="375" dur="1000" fill="hold"/>
                                        <p:tgtEl>
                                          <p:spTgt spid="4"/>
                                        </p:tgtEl>
                                        <p:attrNameLst>
                                          <p:attrName>style.rotation</p:attrName>
                                        </p:attrNameLst>
                                      </p:cBhvr>
                                      <p:tavLst>
                                        <p:tav tm="0">
                                          <p:val>
                                            <p:fltVal val="90"/>
                                          </p:val>
                                        </p:tav>
                                        <p:tav tm="100000">
                                          <p:val>
                                            <p:fltVal val="0"/>
                                          </p:val>
                                        </p:tav>
                                      </p:tavLst>
                                    </p:anim>
                                    <p:animEffect transition="in" filter="fade">
                                      <p:cBhvr>
                                        <p:cTn id="37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0" grpId="1"/>
      <p:bldP spid="110" grpId="0"/>
      <p:bldP spid="111" grpId="0"/>
      <p:bldP spid="44" grpId="0" animBg="1"/>
      <p:bldP spid="44" grpId="1" animBg="1"/>
      <p:bldP spid="104" grpId="0"/>
      <p:bldP spid="104" grpId="1"/>
      <p:bldP spid="106" grpId="0"/>
      <p:bldP spid="106" grpId="1"/>
      <p:bldP spid="112" grpId="0"/>
      <p:bldP spid="112" grpId="1"/>
      <p:bldP spid="114" grpId="0"/>
      <p:bldP spid="116" grpId="0"/>
      <p:bldP spid="116" grpId="1"/>
      <p:bldP spid="117" grpId="0"/>
      <p:bldP spid="120" grpId="0"/>
      <p:bldP spid="121" grpId="0"/>
      <p:bldP spid="121" grpId="1"/>
      <p:bldP spid="122" grpId="0"/>
      <p:bldP spid="127" grpId="0"/>
      <p:bldP spid="127" grpId="1"/>
      <p:bldP spid="131" grpId="0"/>
      <p:bldP spid="73" grpId="0"/>
      <p:bldP spid="74" grpId="0"/>
      <p:bldP spid="75" grpId="0"/>
      <p:bldP spid="76" grpId="0"/>
      <p:bldP spid="12" grpId="0" animBg="1"/>
      <p:bldP spid="15" grpId="0" animBg="1"/>
      <p:bldP spid="4" grpId="0" animBg="1"/>
      <p:bldP spid="9" grpId="0" animBg="1"/>
      <p:bldP spid="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4006"/>
            <a:ext cx="11201400" cy="1083010"/>
          </a:xfrm>
        </p:spPr>
        <p:txBody>
          <a:bodyPr>
            <a:normAutofit/>
          </a:bodyPr>
          <a:lstStyle/>
          <a:p>
            <a:pPr marL="1193800" lvl="0" indent="-1193800"/>
            <a:r>
              <a:rPr lang="en-US" sz="3000" b="1" smtClean="0">
                <a:solidFill>
                  <a:srgbClr val="0070C0"/>
                </a:solidFill>
                <a:latin typeface="Times New Roman" panose="02020603050405020304" pitchFamily="18" charset="0"/>
                <a:cs typeface="Times New Roman" panose="02020603050405020304" pitchFamily="18" charset="0"/>
              </a:rPr>
              <a:t>III. SẮP XẾP KIỂU PHÂN ĐOẠN (PARTITION SORT) HAY </a:t>
            </a:r>
            <a:br>
              <a:rPr lang="en-US" sz="3000" b="1" smtClean="0">
                <a:solidFill>
                  <a:srgbClr val="0070C0"/>
                </a:solidFill>
                <a:latin typeface="Times New Roman" panose="02020603050405020304" pitchFamily="18" charset="0"/>
                <a:cs typeface="Times New Roman" panose="02020603050405020304" pitchFamily="18" charset="0"/>
              </a:rPr>
            </a:br>
            <a:r>
              <a:rPr lang="en-US" sz="3000" b="1" smtClean="0">
                <a:solidFill>
                  <a:srgbClr val="0070C0"/>
                </a:solidFill>
                <a:latin typeface="Times New Roman" panose="02020603050405020304" pitchFamily="18" charset="0"/>
                <a:cs typeface="Times New Roman" panose="02020603050405020304" pitchFamily="18" charset="0"/>
              </a:rPr>
              <a:t>SẮP XẾP NHANH (QUICK SORT)</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609332" y="930911"/>
            <a:ext cx="6308983"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3</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Nhận xét và đánh </a:t>
            </a:r>
            <a:r>
              <a:rPr lang="en-US" sz="3000" b="1" smtClean="0">
                <a:solidFill>
                  <a:srgbClr val="0070C0"/>
                </a:solidFill>
                <a:latin typeface="Times New Roman" panose="02020603050405020304" pitchFamily="18" charset="0"/>
                <a:ea typeface="+mn-ea"/>
                <a:cs typeface="Times New Roman" pitchFamily="18" charset="0"/>
              </a:rPr>
              <a:t>giá</a:t>
            </a:r>
            <a:endParaRPr lang="en-US" sz="3000" b="1">
              <a:solidFill>
                <a:srgbClr val="0070C0"/>
              </a:solidFill>
              <a:latin typeface="Times New Roman" panose="02020603050405020304" pitchFamily="18" charset="0"/>
              <a:ea typeface="+mn-ea"/>
              <a:cs typeface="Times New Roman" pitchFamily="18" charset="0"/>
            </a:endParaRPr>
          </a:p>
        </p:txBody>
      </p:sp>
      <p:grpSp>
        <p:nvGrpSpPr>
          <p:cNvPr id="62" name="Group 61"/>
          <p:cNvGrpSpPr/>
          <p:nvPr/>
        </p:nvGrpSpPr>
        <p:grpSpPr>
          <a:xfrm>
            <a:off x="7675464" y="897659"/>
            <a:ext cx="4406289" cy="492443"/>
            <a:chOff x="6849232" y="822193"/>
            <a:chExt cx="4206937" cy="492443"/>
          </a:xfrm>
        </p:grpSpPr>
        <p:sp>
          <p:nvSpPr>
            <p:cNvPr id="14" name="Rectangle 13"/>
            <p:cNvSpPr/>
            <p:nvPr/>
          </p:nvSpPr>
          <p:spPr>
            <a:xfrm>
              <a:off x="6849232" y="823330"/>
              <a:ext cx="4206937"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12   12    30    40    8    38   35</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82" name="Group 81"/>
            <p:cNvGrpSpPr/>
            <p:nvPr/>
          </p:nvGrpSpPr>
          <p:grpSpPr>
            <a:xfrm>
              <a:off x="7003197" y="822193"/>
              <a:ext cx="521496" cy="492443"/>
              <a:chOff x="1676427" y="5492479"/>
              <a:chExt cx="521496" cy="492443"/>
            </a:xfrm>
          </p:grpSpPr>
          <p:sp>
            <p:nvSpPr>
              <p:cNvPr id="83" name="Oval 82"/>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Rectangle 83"/>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7</a:t>
                </a:r>
                <a:endParaRPr lang="en-US" sz="2600"/>
              </a:p>
            </p:txBody>
          </p:sp>
        </p:grpSp>
      </p:grpSp>
      <p:sp>
        <p:nvSpPr>
          <p:cNvPr id="78" name="Rectangle 77"/>
          <p:cNvSpPr/>
          <p:nvPr/>
        </p:nvSpPr>
        <p:spPr>
          <a:xfrm>
            <a:off x="221708" y="1461127"/>
            <a:ext cx="11970292" cy="10377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Trước hết ta hãy để ý đến một vài chi tiết có ảnh hưởng tới hiệu lực của phương pháp, đồng thời cũng thể hiện rõ đặc điểm của phương pháp này</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80" name="Rectangle 79"/>
          <p:cNvSpPr/>
          <p:nvPr/>
        </p:nvSpPr>
        <p:spPr>
          <a:xfrm>
            <a:off x="221708" y="2470829"/>
            <a:ext cx="11970292" cy="5447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b="1" i="1" smtClean="0">
                <a:solidFill>
                  <a:srgbClr val="0070C0"/>
                </a:solidFill>
                <a:latin typeface="Times New Roman" panose="02020603050405020304" pitchFamily="18" charset="0"/>
                <a:cs typeface="Times New Roman" pitchFamily="18" charset="0"/>
              </a:rPr>
              <a:t>3.1. Vấn đề chọn “chốt”</a:t>
            </a:r>
            <a:endParaRPr lang="en-US" sz="3000" b="1" i="1">
              <a:solidFill>
                <a:srgbClr val="0070C0"/>
              </a:solidFill>
              <a:latin typeface="Times New Roman" panose="02020603050405020304" pitchFamily="18" charset="0"/>
              <a:cs typeface="Times New Roman" pitchFamily="18" charset="0"/>
            </a:endParaRPr>
          </a:p>
        </p:txBody>
      </p:sp>
      <p:sp>
        <p:nvSpPr>
          <p:cNvPr id="87" name="Rectangle 86"/>
          <p:cNvSpPr/>
          <p:nvPr/>
        </p:nvSpPr>
        <p:spPr>
          <a:xfrm>
            <a:off x="221708" y="2948578"/>
            <a:ext cx="11970292" cy="10377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Theo giới thiệu chung thì chốt có thể chọn tuỳ ý trong dãy khoá đã cho, nhưng rõ ràng khi thể hiện giải thuật ta phải định ra một cách chọn khoá chốt cụ thể.  </a:t>
            </a:r>
          </a:p>
        </p:txBody>
      </p:sp>
      <p:sp>
        <p:nvSpPr>
          <p:cNvPr id="89" name="Rectangle 88"/>
          <p:cNvSpPr/>
          <p:nvPr/>
        </p:nvSpPr>
        <p:spPr>
          <a:xfrm>
            <a:off x="221708" y="3966912"/>
            <a:ext cx="11970292" cy="18307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smtClean="0">
                <a:solidFill>
                  <a:srgbClr val="0070C0"/>
                </a:solidFill>
                <a:latin typeface="Times New Roman" panose="02020603050405020304" pitchFamily="18" charset="0"/>
                <a:cs typeface="Times New Roman" panose="02020603050405020304" pitchFamily="18" charset="0"/>
              </a:rPr>
              <a:t>Nếu </a:t>
            </a:r>
            <a:r>
              <a:rPr lang="en-US" sz="2800">
                <a:solidFill>
                  <a:srgbClr val="0070C0"/>
                </a:solidFill>
                <a:latin typeface="Times New Roman" panose="02020603050405020304" pitchFamily="18" charset="0"/>
                <a:cs typeface="Times New Roman" panose="02020603050405020304" pitchFamily="18" charset="0"/>
              </a:rPr>
              <a:t>chốt ta chọn rơi vào đúng khoá nhỏ nhất (hoặc lớn nhất) của phân đoạn cần xử lý, thì sau mỗi lượt ta chỉ tách ra được một phân đoạn con có kích thước nhỏ hơn trước là 1 (vì đã bớt đi một khoá </a:t>
            </a:r>
            <a:r>
              <a:rPr lang="en-US" sz="2800" smtClean="0">
                <a:solidFill>
                  <a:srgbClr val="0070C0"/>
                </a:solidFill>
                <a:latin typeface="Times New Roman" panose="02020603050405020304" pitchFamily="18" charset="0"/>
                <a:cs typeface="Times New Roman" panose="02020603050405020304" pitchFamily="18" charset="0"/>
              </a:rPr>
              <a:t>chính </a:t>
            </a:r>
            <a:r>
              <a:rPr lang="en-US" sz="2800">
                <a:solidFill>
                  <a:srgbClr val="0070C0"/>
                </a:solidFill>
                <a:latin typeface="Times New Roman" panose="02020603050405020304" pitchFamily="18" charset="0"/>
                <a:cs typeface="Times New Roman" panose="02020603050405020304" pitchFamily="18" charset="0"/>
              </a:rPr>
              <a:t>là “chốt”), và chính phân đoạn này sẽ được xử lý tiếp theo luôn. </a:t>
            </a:r>
          </a:p>
        </p:txBody>
      </p:sp>
      <p:sp>
        <p:nvSpPr>
          <p:cNvPr id="92" name="Rectangle 91"/>
          <p:cNvSpPr/>
          <p:nvPr/>
        </p:nvSpPr>
        <p:spPr>
          <a:xfrm>
            <a:off x="221708" y="5789056"/>
            <a:ext cx="11970292" cy="10377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Như vậy là ta đã quay trở lại phương pháp sắp xếp kiểu nổi bọt đơn giản. Việc chọn chốt như thế này đã dẫn đến tình huống xấu nhất của phương pháp. </a:t>
            </a:r>
          </a:p>
        </p:txBody>
      </p:sp>
      <p:grpSp>
        <p:nvGrpSpPr>
          <p:cNvPr id="6" name="Group 5"/>
          <p:cNvGrpSpPr/>
          <p:nvPr/>
        </p:nvGrpSpPr>
        <p:grpSpPr>
          <a:xfrm>
            <a:off x="6249573" y="1390103"/>
            <a:ext cx="1884493" cy="3024559"/>
            <a:chOff x="6249573" y="1390103"/>
            <a:chExt cx="1884493" cy="3024559"/>
          </a:xfrm>
        </p:grpSpPr>
        <p:cxnSp>
          <p:nvCxnSpPr>
            <p:cNvPr id="19" name="Straight Connector 18"/>
            <p:cNvCxnSpPr/>
            <p:nvPr/>
          </p:nvCxnSpPr>
          <p:spPr>
            <a:xfrm>
              <a:off x="6249573" y="4414662"/>
              <a:ext cx="118845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urved Connector 4"/>
            <p:cNvCxnSpPr/>
            <p:nvPr/>
          </p:nvCxnSpPr>
          <p:spPr>
            <a:xfrm rot="5400000" flipH="1" flipV="1">
              <a:off x="6092741" y="2121243"/>
              <a:ext cx="2772465" cy="1310185"/>
            </a:xfrm>
            <a:prstGeom prst="curvedConnector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a:off x="8556045" y="1315750"/>
            <a:ext cx="33038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9411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anim calcmode="lin" valueType="num">
                                      <p:cBhvr additive="base">
                                        <p:cTn id="13" dur="500" fill="hold"/>
                                        <p:tgtEl>
                                          <p:spTgt spid="78"/>
                                        </p:tgtEl>
                                        <p:attrNameLst>
                                          <p:attrName>ppt_x</p:attrName>
                                        </p:attrNameLst>
                                      </p:cBhvr>
                                      <p:tavLst>
                                        <p:tav tm="0">
                                          <p:val>
                                            <p:strVal val="#ppt_x"/>
                                          </p:val>
                                        </p:tav>
                                        <p:tav tm="100000">
                                          <p:val>
                                            <p:strVal val="#ppt_x"/>
                                          </p:val>
                                        </p:tav>
                                      </p:tavLst>
                                    </p:anim>
                                    <p:anim calcmode="lin" valueType="num">
                                      <p:cBhvr additive="base">
                                        <p:cTn id="1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ppt_x"/>
                                          </p:val>
                                        </p:tav>
                                        <p:tav tm="100000">
                                          <p:val>
                                            <p:strVal val="#ppt_x"/>
                                          </p:val>
                                        </p:tav>
                                      </p:tavLst>
                                    </p:anim>
                                    <p:anim calcmode="lin" valueType="num">
                                      <p:cBhvr additive="base">
                                        <p:cTn id="2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1000" fill="hold"/>
                                        <p:tgtEl>
                                          <p:spTgt spid="62"/>
                                        </p:tgtEl>
                                        <p:attrNameLst>
                                          <p:attrName>ppt_w</p:attrName>
                                        </p:attrNameLst>
                                      </p:cBhvr>
                                      <p:tavLst>
                                        <p:tav tm="0">
                                          <p:val>
                                            <p:fltVal val="0"/>
                                          </p:val>
                                        </p:tav>
                                        <p:tav tm="100000">
                                          <p:val>
                                            <p:strVal val="#ppt_w"/>
                                          </p:val>
                                        </p:tav>
                                      </p:tavLst>
                                    </p:anim>
                                    <p:anim calcmode="lin" valueType="num">
                                      <p:cBhvr>
                                        <p:cTn id="26" dur="1000" fill="hold"/>
                                        <p:tgtEl>
                                          <p:spTgt spid="62"/>
                                        </p:tgtEl>
                                        <p:attrNameLst>
                                          <p:attrName>ppt_h</p:attrName>
                                        </p:attrNameLst>
                                      </p:cBhvr>
                                      <p:tavLst>
                                        <p:tav tm="0">
                                          <p:val>
                                            <p:fltVal val="0"/>
                                          </p:val>
                                        </p:tav>
                                        <p:tav tm="100000">
                                          <p:val>
                                            <p:strVal val="#ppt_h"/>
                                          </p:val>
                                        </p:tav>
                                      </p:tavLst>
                                    </p:anim>
                                    <p:anim calcmode="lin" valueType="num">
                                      <p:cBhvr>
                                        <p:cTn id="27" dur="1000" fill="hold"/>
                                        <p:tgtEl>
                                          <p:spTgt spid="62"/>
                                        </p:tgtEl>
                                        <p:attrNameLst>
                                          <p:attrName>style.rotation</p:attrName>
                                        </p:attrNameLst>
                                      </p:cBhvr>
                                      <p:tavLst>
                                        <p:tav tm="0">
                                          <p:val>
                                            <p:fltVal val="90"/>
                                          </p:val>
                                        </p:tav>
                                        <p:tav tm="100000">
                                          <p:val>
                                            <p:fltVal val="0"/>
                                          </p:val>
                                        </p:tav>
                                      </p:tavLst>
                                    </p:anim>
                                    <p:animEffect transition="in" filter="fade">
                                      <p:cBhvr>
                                        <p:cTn id="28" dur="10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anim calcmode="lin" valueType="num">
                                      <p:cBhvr additive="base">
                                        <p:cTn id="33" dur="500" fill="hold"/>
                                        <p:tgtEl>
                                          <p:spTgt spid="87"/>
                                        </p:tgtEl>
                                        <p:attrNameLst>
                                          <p:attrName>ppt_x</p:attrName>
                                        </p:attrNameLst>
                                      </p:cBhvr>
                                      <p:tavLst>
                                        <p:tav tm="0">
                                          <p:val>
                                            <p:strVal val="#ppt_x"/>
                                          </p:val>
                                        </p:tav>
                                        <p:tav tm="100000">
                                          <p:val>
                                            <p:strVal val="#ppt_x"/>
                                          </p:val>
                                        </p:tav>
                                      </p:tavLst>
                                    </p:anim>
                                    <p:anim calcmode="lin" valueType="num">
                                      <p:cBhvr additive="base">
                                        <p:cTn id="3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9"/>
                                        </p:tgtEl>
                                        <p:attrNameLst>
                                          <p:attrName>style.visibility</p:attrName>
                                        </p:attrNameLst>
                                      </p:cBhvr>
                                      <p:to>
                                        <p:strVal val="visible"/>
                                      </p:to>
                                    </p:set>
                                    <p:anim calcmode="lin" valueType="num">
                                      <p:cBhvr additive="base">
                                        <p:cTn id="39" dur="500" fill="hold"/>
                                        <p:tgtEl>
                                          <p:spTgt spid="89"/>
                                        </p:tgtEl>
                                        <p:attrNameLst>
                                          <p:attrName>ppt_x</p:attrName>
                                        </p:attrNameLst>
                                      </p:cBhvr>
                                      <p:tavLst>
                                        <p:tav tm="0">
                                          <p:val>
                                            <p:strVal val="#ppt_x"/>
                                          </p:val>
                                        </p:tav>
                                        <p:tav tm="100000">
                                          <p:val>
                                            <p:strVal val="#ppt_x"/>
                                          </p:val>
                                        </p:tav>
                                      </p:tavLst>
                                    </p:anim>
                                    <p:anim calcmode="lin" valueType="num">
                                      <p:cBhvr additive="base">
                                        <p:cTn id="4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1000" fill="hold"/>
                                        <p:tgtEl>
                                          <p:spTgt spid="6"/>
                                        </p:tgtEl>
                                        <p:attrNameLst>
                                          <p:attrName>ppt_w</p:attrName>
                                        </p:attrNameLst>
                                      </p:cBhvr>
                                      <p:tavLst>
                                        <p:tav tm="0">
                                          <p:val>
                                            <p:fltVal val="0"/>
                                          </p:val>
                                        </p:tav>
                                        <p:tav tm="100000">
                                          <p:val>
                                            <p:strVal val="#ppt_w"/>
                                          </p:val>
                                        </p:tav>
                                      </p:tavLst>
                                    </p:anim>
                                    <p:anim calcmode="lin" valueType="num">
                                      <p:cBhvr>
                                        <p:cTn id="46" dur="1000" fill="hold"/>
                                        <p:tgtEl>
                                          <p:spTgt spid="6"/>
                                        </p:tgtEl>
                                        <p:attrNameLst>
                                          <p:attrName>ppt_h</p:attrName>
                                        </p:attrNameLst>
                                      </p:cBhvr>
                                      <p:tavLst>
                                        <p:tav tm="0">
                                          <p:val>
                                            <p:fltVal val="0"/>
                                          </p:val>
                                        </p:tav>
                                        <p:tav tm="100000">
                                          <p:val>
                                            <p:strVal val="#ppt_h"/>
                                          </p:val>
                                        </p:tav>
                                      </p:tavLst>
                                    </p:anim>
                                    <p:anim calcmode="lin" valueType="num">
                                      <p:cBhvr>
                                        <p:cTn id="47" dur="1000" fill="hold"/>
                                        <p:tgtEl>
                                          <p:spTgt spid="6"/>
                                        </p:tgtEl>
                                        <p:attrNameLst>
                                          <p:attrName>style.rotation</p:attrName>
                                        </p:attrNameLst>
                                      </p:cBhvr>
                                      <p:tavLst>
                                        <p:tav tm="0">
                                          <p:val>
                                            <p:fltVal val="90"/>
                                          </p:val>
                                        </p:tav>
                                        <p:tav tm="100000">
                                          <p:val>
                                            <p:fltVal val="0"/>
                                          </p:val>
                                        </p:tav>
                                      </p:tavLst>
                                    </p:anim>
                                    <p:animEffect transition="in" filter="fade">
                                      <p:cBhvr>
                                        <p:cTn id="48" dur="1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1000" fill="hold"/>
                                        <p:tgtEl>
                                          <p:spTgt spid="23"/>
                                        </p:tgtEl>
                                        <p:attrNameLst>
                                          <p:attrName>ppt_w</p:attrName>
                                        </p:attrNameLst>
                                      </p:cBhvr>
                                      <p:tavLst>
                                        <p:tav tm="0">
                                          <p:val>
                                            <p:fltVal val="0"/>
                                          </p:val>
                                        </p:tav>
                                        <p:tav tm="100000">
                                          <p:val>
                                            <p:strVal val="#ppt_w"/>
                                          </p:val>
                                        </p:tav>
                                      </p:tavLst>
                                    </p:anim>
                                    <p:anim calcmode="lin" valueType="num">
                                      <p:cBhvr>
                                        <p:cTn id="54" dur="1000" fill="hold"/>
                                        <p:tgtEl>
                                          <p:spTgt spid="23"/>
                                        </p:tgtEl>
                                        <p:attrNameLst>
                                          <p:attrName>ppt_h</p:attrName>
                                        </p:attrNameLst>
                                      </p:cBhvr>
                                      <p:tavLst>
                                        <p:tav tm="0">
                                          <p:val>
                                            <p:fltVal val="0"/>
                                          </p:val>
                                        </p:tav>
                                        <p:tav tm="100000">
                                          <p:val>
                                            <p:strVal val="#ppt_h"/>
                                          </p:val>
                                        </p:tav>
                                      </p:tavLst>
                                    </p:anim>
                                    <p:anim calcmode="lin" valueType="num">
                                      <p:cBhvr>
                                        <p:cTn id="55" dur="1000" fill="hold"/>
                                        <p:tgtEl>
                                          <p:spTgt spid="23"/>
                                        </p:tgtEl>
                                        <p:attrNameLst>
                                          <p:attrName>style.rotation</p:attrName>
                                        </p:attrNameLst>
                                      </p:cBhvr>
                                      <p:tavLst>
                                        <p:tav tm="0">
                                          <p:val>
                                            <p:fltVal val="90"/>
                                          </p:val>
                                        </p:tav>
                                        <p:tav tm="100000">
                                          <p:val>
                                            <p:fltVal val="0"/>
                                          </p:val>
                                        </p:tav>
                                      </p:tavLst>
                                    </p:anim>
                                    <p:animEffect transition="in" filter="fade">
                                      <p:cBhvr>
                                        <p:cTn id="56" dur="10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anim calcmode="lin" valueType="num">
                                      <p:cBhvr additive="base">
                                        <p:cTn id="61" dur="500" fill="hold"/>
                                        <p:tgtEl>
                                          <p:spTgt spid="92"/>
                                        </p:tgtEl>
                                        <p:attrNameLst>
                                          <p:attrName>ppt_x</p:attrName>
                                        </p:attrNameLst>
                                      </p:cBhvr>
                                      <p:tavLst>
                                        <p:tav tm="0">
                                          <p:val>
                                            <p:strVal val="#ppt_x"/>
                                          </p:val>
                                        </p:tav>
                                        <p:tav tm="100000">
                                          <p:val>
                                            <p:strVal val="#ppt_x"/>
                                          </p:val>
                                        </p:tav>
                                      </p:tavLst>
                                    </p:anim>
                                    <p:anim calcmode="lin" valueType="num">
                                      <p:cBhvr additive="base">
                                        <p:cTn id="6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8" grpId="0" animBg="1"/>
      <p:bldP spid="80" grpId="0" animBg="1"/>
      <p:bldP spid="87" grpId="0" animBg="1"/>
      <p:bldP spid="89" grpId="0" animBg="1"/>
      <p:bldP spid="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0077"/>
            <a:ext cx="11201400"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a:t>
            </a:r>
            <a:r>
              <a:rPr lang="en-US" b="1" smtClean="0">
                <a:solidFill>
                  <a:srgbClr val="0070C0"/>
                </a:solidFill>
                <a:latin typeface="Times New Roman" panose="02020603050405020304" pitchFamily="18" charset="0"/>
                <a:cs typeface="Times New Roman" panose="02020603050405020304" pitchFamily="18" charset="0"/>
              </a:rPr>
              <a:t>. ĐẶT VẤN ĐỀ</a:t>
            </a:r>
            <a:endParaRPr lang="en-US" b="1">
              <a:solidFill>
                <a:srgbClr val="0070C0"/>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2495550" y="1256568"/>
            <a:ext cx="9296400" cy="251533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smtClean="0">
                <a:solidFill>
                  <a:srgbClr val="0070C0"/>
                </a:solidFill>
                <a:latin typeface="Times New Roman" pitchFamily="18" charset="0"/>
                <a:cs typeface="Times New Roman" pitchFamily="18" charset="0"/>
              </a:rPr>
              <a:t> </a:t>
            </a:r>
            <a:r>
              <a:rPr lang="en-US" sz="3000">
                <a:solidFill>
                  <a:srgbClr val="0070C0"/>
                </a:solidFill>
                <a:latin typeface="Times New Roman" pitchFamily="18" charset="0"/>
                <a:cs typeface="Times New Roman" pitchFamily="18" charset="0"/>
              </a:rPr>
              <a:t>Sắp xếp (Sorting) là quá trình bố trí lại các phần tử của một tập đối tượng nào đó, theo một thứ tự ấn định. Chẳng hạn thứ tự tăng dần (hay giảm dần) đối với một dãy số, thứ tự từ điển đối với các </a:t>
            </a:r>
            <a:r>
              <a:rPr lang="en-US" sz="3000" smtClean="0">
                <a:solidFill>
                  <a:srgbClr val="0070C0"/>
                </a:solidFill>
                <a:latin typeface="Times New Roman" pitchFamily="18" charset="0"/>
                <a:cs typeface="Times New Roman" pitchFamily="18" charset="0"/>
              </a:rPr>
              <a:t>chữ, thứ tự theo vần của danh sách lớp… </a:t>
            </a:r>
            <a:endParaRPr lang="en-US" sz="3000">
              <a:solidFill>
                <a:srgbClr val="0070C0"/>
              </a:solidFill>
              <a:latin typeface="Times New Roman" pitchFamily="18" charset="0"/>
              <a:cs typeface="Times New Roman" pitchFamily="18" charset="0"/>
            </a:endParaRPr>
          </a:p>
        </p:txBody>
      </p:sp>
      <p:sp>
        <p:nvSpPr>
          <p:cNvPr id="45" name="Rectangle 44"/>
          <p:cNvSpPr/>
          <p:nvPr/>
        </p:nvSpPr>
        <p:spPr>
          <a:xfrm>
            <a:off x="2495550" y="3771900"/>
            <a:ext cx="9296400" cy="257175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2800">
                <a:solidFill>
                  <a:srgbClr val="0070C0"/>
                </a:solidFill>
                <a:latin typeface="Times New Roman" pitchFamily="18" charset="0"/>
                <a:cs typeface="Times New Roman" pitchFamily="18" charset="0"/>
              </a:rPr>
              <a:t> </a:t>
            </a:r>
            <a:r>
              <a:rPr lang="en-US" sz="3000">
                <a:solidFill>
                  <a:srgbClr val="0070C0"/>
                </a:solidFill>
                <a:latin typeface="Times New Roman" pitchFamily="18" charset="0"/>
                <a:cs typeface="Times New Roman" pitchFamily="18" charset="0"/>
              </a:rPr>
              <a:t>Yêu cầu về sắp xếp thường xuyên xuất hiện trong các ứng dụng về công nghệ thông tin, với những mục đích khác nhau như: sắp xếp dữ liệu lưu trữ trong máy tính để tìm kiếm cho thuận lợi, sắp xếp các kết quả xử lý để in ra trên bảng biểu để dễ theo </a:t>
            </a:r>
            <a:r>
              <a:rPr lang="en-US" sz="3000" smtClean="0">
                <a:solidFill>
                  <a:srgbClr val="0070C0"/>
                </a:solidFill>
                <a:latin typeface="Times New Roman" pitchFamily="18" charset="0"/>
                <a:cs typeface="Times New Roman" pitchFamily="18" charset="0"/>
              </a:rPr>
              <a:t>dõi…</a:t>
            </a:r>
            <a:endParaRPr lang="en-US" sz="300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3707143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21708" y="77500"/>
            <a:ext cx="6308983"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3</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Nhận xét và đánh </a:t>
            </a:r>
            <a:r>
              <a:rPr lang="en-US" sz="3000" b="1" smtClean="0">
                <a:solidFill>
                  <a:srgbClr val="0070C0"/>
                </a:solidFill>
                <a:latin typeface="Times New Roman" panose="02020603050405020304" pitchFamily="18" charset="0"/>
                <a:ea typeface="+mn-ea"/>
                <a:cs typeface="Times New Roman" pitchFamily="18" charset="0"/>
              </a:rPr>
              <a:t>giá</a:t>
            </a:r>
            <a:endParaRPr lang="en-US" sz="3000" b="1">
              <a:solidFill>
                <a:srgbClr val="0070C0"/>
              </a:solidFill>
              <a:latin typeface="Times New Roman" panose="02020603050405020304" pitchFamily="18" charset="0"/>
              <a:ea typeface="+mn-ea"/>
              <a:cs typeface="Times New Roman" pitchFamily="18" charset="0"/>
            </a:endParaRPr>
          </a:p>
        </p:txBody>
      </p:sp>
      <p:sp>
        <p:nvSpPr>
          <p:cNvPr id="87" name="Rectangle 86"/>
          <p:cNvSpPr/>
          <p:nvPr/>
        </p:nvSpPr>
        <p:spPr>
          <a:xfrm>
            <a:off x="1675294" y="1259725"/>
            <a:ext cx="10400943" cy="19283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Nếu gọi “</a:t>
            </a:r>
            <a:r>
              <a:rPr lang="en-US" sz="2800" i="1">
                <a:solidFill>
                  <a:srgbClr val="0070C0"/>
                </a:solidFill>
                <a:latin typeface="Times New Roman" panose="02020603050405020304" pitchFamily="18" charset="0"/>
                <a:cs typeface="Times New Roman" panose="02020603050405020304" pitchFamily="18" charset="0"/>
              </a:rPr>
              <a:t>trung vị</a:t>
            </a:r>
            <a:r>
              <a:rPr lang="en-US" sz="2800">
                <a:solidFill>
                  <a:srgbClr val="0070C0"/>
                </a:solidFill>
                <a:latin typeface="Times New Roman" panose="02020603050405020304" pitchFamily="18" charset="0"/>
                <a:cs typeface="Times New Roman" panose="02020603050405020304" pitchFamily="18" charset="0"/>
              </a:rPr>
              <a:t>” (median) của một dãy khoá là khoá sẽ đứng ở giữa dãy đó sau khi </a:t>
            </a:r>
            <a:r>
              <a:rPr lang="en-US" sz="2800" smtClean="0">
                <a:solidFill>
                  <a:srgbClr val="0070C0"/>
                </a:solidFill>
                <a:latin typeface="Times New Roman" panose="02020603050405020304" pitchFamily="18" charset="0"/>
                <a:cs typeface="Times New Roman" panose="02020603050405020304" pitchFamily="18" charset="0"/>
              </a:rPr>
              <a:t>dãy </a:t>
            </a:r>
            <a:r>
              <a:rPr lang="en-US" sz="2800">
                <a:solidFill>
                  <a:srgbClr val="0070C0"/>
                </a:solidFill>
                <a:latin typeface="Times New Roman" panose="02020603050405020304" pitchFamily="18" charset="0"/>
                <a:cs typeface="Times New Roman" panose="02020603050405020304" pitchFamily="18" charset="0"/>
              </a:rPr>
              <a:t>đã được sắp xếp, nghĩa là nó lớn hơn một nửa số khoá của dãy và nhỏ hơn số còn lại, thì tốt nhất vẫn là chọn được đúng trung vị làm “chốt”. </a:t>
            </a:r>
          </a:p>
        </p:txBody>
      </p:sp>
      <p:sp>
        <p:nvSpPr>
          <p:cNvPr id="89" name="Rectangle 88"/>
          <p:cNvSpPr/>
          <p:nvPr/>
        </p:nvSpPr>
        <p:spPr>
          <a:xfrm>
            <a:off x="1675294" y="3188097"/>
            <a:ext cx="10400943" cy="14971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Lúc đó sau mỗi lượt ta sẽ tách ra được hai phân đoạn con có độ dài gần như nhau và phân đoạn xử lý tiếp theo có kích thước chỉ bằng “nửa” phân đoạn đã chứa nó. </a:t>
            </a:r>
          </a:p>
        </p:txBody>
      </p:sp>
      <p:sp>
        <p:nvSpPr>
          <p:cNvPr id="92" name="Rectangle 91"/>
          <p:cNvSpPr/>
          <p:nvPr/>
        </p:nvSpPr>
        <p:spPr>
          <a:xfrm>
            <a:off x="1675294" y="4702658"/>
            <a:ext cx="10400943" cy="14786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Nhưng làm sao có thể chọn được đúng trung vị? Nếu giả thiết: sự xuất hiện của các khoá trong dãy là đồng khả năng thì trung vị có thể là bất kỳ một khoá nào trong dãy</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7825590" y="558395"/>
            <a:ext cx="4250647" cy="585694"/>
            <a:chOff x="7675464" y="778214"/>
            <a:chExt cx="4250647" cy="585694"/>
          </a:xfrm>
        </p:grpSpPr>
        <p:sp>
          <p:nvSpPr>
            <p:cNvPr id="15" name="Rectangle 14"/>
            <p:cNvSpPr/>
            <p:nvPr/>
          </p:nvSpPr>
          <p:spPr>
            <a:xfrm>
              <a:off x="7675464" y="778214"/>
              <a:ext cx="4250647"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8   7    12   30    40   38   35</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9377489" y="830212"/>
              <a:ext cx="521496" cy="492443"/>
              <a:chOff x="1731019" y="5492479"/>
              <a:chExt cx="521496" cy="492443"/>
            </a:xfrm>
          </p:grpSpPr>
          <p:sp>
            <p:nvSpPr>
              <p:cNvPr id="18" name="Oval 17"/>
              <p:cNvSpPr/>
              <p:nvPr/>
            </p:nvSpPr>
            <p:spPr>
              <a:xfrm>
                <a:off x="1759454"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1731019"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30</a:t>
                </a:r>
                <a:endParaRPr lang="en-US" sz="2600"/>
              </a:p>
            </p:txBody>
          </p:sp>
        </p:grpSp>
      </p:grpSp>
      <p:sp>
        <p:nvSpPr>
          <p:cNvPr id="5" name="Rectangle 4"/>
          <p:cNvSpPr/>
          <p:nvPr/>
        </p:nvSpPr>
        <p:spPr>
          <a:xfrm>
            <a:off x="1547054" y="701898"/>
            <a:ext cx="4031873" cy="553998"/>
          </a:xfrm>
          <a:prstGeom prst="rect">
            <a:avLst/>
          </a:prstGeom>
        </p:spPr>
        <p:txBody>
          <a:bodyPr wrap="none">
            <a:spAutoFit/>
          </a:bodyPr>
          <a:lstStyle/>
          <a:p>
            <a:pPr algn="just"/>
            <a:r>
              <a:rPr lang="en-US" sz="3000" b="1" i="1">
                <a:solidFill>
                  <a:srgbClr val="0070C0"/>
                </a:solidFill>
                <a:latin typeface="Times New Roman" panose="02020603050405020304" pitchFamily="18" charset="0"/>
                <a:cs typeface="Times New Roman" pitchFamily="18" charset="0"/>
              </a:rPr>
              <a:t>3.1. Vấn đề chọn “chốt”</a:t>
            </a:r>
          </a:p>
        </p:txBody>
      </p:sp>
      <p:grpSp>
        <p:nvGrpSpPr>
          <p:cNvPr id="9" name="Group 8"/>
          <p:cNvGrpSpPr/>
          <p:nvPr/>
        </p:nvGrpSpPr>
        <p:grpSpPr>
          <a:xfrm>
            <a:off x="3664552" y="286276"/>
            <a:ext cx="5943472" cy="1533908"/>
            <a:chOff x="3664552" y="286276"/>
            <a:chExt cx="5943472" cy="1533908"/>
          </a:xfrm>
        </p:grpSpPr>
        <p:cxnSp>
          <p:nvCxnSpPr>
            <p:cNvPr id="13" name="Straight Connector 12"/>
            <p:cNvCxnSpPr/>
            <p:nvPr/>
          </p:nvCxnSpPr>
          <p:spPr>
            <a:xfrm>
              <a:off x="3664552" y="1820184"/>
              <a:ext cx="112581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4544705" y="286276"/>
              <a:ext cx="5063319" cy="1214978"/>
            </a:xfrm>
            <a:custGeom>
              <a:avLst/>
              <a:gdLst>
                <a:gd name="connsiteX0" fmla="*/ 0 w 5063319"/>
                <a:gd name="connsiteY0" fmla="*/ 1214978 h 1214978"/>
                <a:gd name="connsiteX1" fmla="*/ 1733265 w 5063319"/>
                <a:gd name="connsiteY1" fmla="*/ 409760 h 1214978"/>
                <a:gd name="connsiteX2" fmla="*/ 3507474 w 5063319"/>
                <a:gd name="connsiteY2" fmla="*/ 327 h 1214978"/>
                <a:gd name="connsiteX3" fmla="*/ 5063319 w 5063319"/>
                <a:gd name="connsiteY3" fmla="*/ 355169 h 1214978"/>
              </a:gdLst>
              <a:ahLst/>
              <a:cxnLst>
                <a:cxn ang="0">
                  <a:pos x="connsiteX0" y="connsiteY0"/>
                </a:cxn>
                <a:cxn ang="0">
                  <a:pos x="connsiteX1" y="connsiteY1"/>
                </a:cxn>
                <a:cxn ang="0">
                  <a:pos x="connsiteX2" y="connsiteY2"/>
                </a:cxn>
                <a:cxn ang="0">
                  <a:pos x="connsiteX3" y="connsiteY3"/>
                </a:cxn>
              </a:cxnLst>
              <a:rect l="l" t="t" r="r" b="b"/>
              <a:pathLst>
                <a:path w="5063319" h="1214978">
                  <a:moveTo>
                    <a:pt x="0" y="1214978"/>
                  </a:moveTo>
                  <a:cubicBezTo>
                    <a:pt x="574343" y="913590"/>
                    <a:pt x="1148686" y="612202"/>
                    <a:pt x="1733265" y="409760"/>
                  </a:cubicBezTo>
                  <a:cubicBezTo>
                    <a:pt x="2317844" y="207318"/>
                    <a:pt x="2952465" y="9425"/>
                    <a:pt x="3507474" y="327"/>
                  </a:cubicBezTo>
                  <a:cubicBezTo>
                    <a:pt x="4062483" y="-8771"/>
                    <a:pt x="4562901" y="173199"/>
                    <a:pt x="5063319" y="355169"/>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a:off x="10221069" y="1022183"/>
            <a:ext cx="14477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79848" y="1022183"/>
            <a:ext cx="11869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2778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anim calcmode="lin" valueType="num">
                                      <p:cBhvr additive="base">
                                        <p:cTn id="21" dur="500" fill="hold"/>
                                        <p:tgtEl>
                                          <p:spTgt spid="87"/>
                                        </p:tgtEl>
                                        <p:attrNameLst>
                                          <p:attrName>ppt_x</p:attrName>
                                        </p:attrNameLst>
                                      </p:cBhvr>
                                      <p:tavLst>
                                        <p:tav tm="0">
                                          <p:val>
                                            <p:strVal val="#ppt_x"/>
                                          </p:val>
                                        </p:tav>
                                        <p:tav tm="100000">
                                          <p:val>
                                            <p:strVal val="#ppt_x"/>
                                          </p:val>
                                        </p:tav>
                                      </p:tavLst>
                                    </p:anim>
                                    <p:anim calcmode="lin" valueType="num">
                                      <p:cBhvr additive="base">
                                        <p:cTn id="2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 calcmode="lin" valueType="num">
                                      <p:cBhvr>
                                        <p:cTn id="29" dur="1000" fill="hold"/>
                                        <p:tgtEl>
                                          <p:spTgt spid="9"/>
                                        </p:tgtEl>
                                        <p:attrNameLst>
                                          <p:attrName>style.rotation</p:attrName>
                                        </p:attrNameLst>
                                      </p:cBhvr>
                                      <p:tavLst>
                                        <p:tav tm="0">
                                          <p:val>
                                            <p:fltVal val="90"/>
                                          </p:val>
                                        </p:tav>
                                        <p:tav tm="100000">
                                          <p:val>
                                            <p:fltVal val="0"/>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fill="hold"/>
                                        <p:tgtEl>
                                          <p:spTgt spid="89"/>
                                        </p:tgtEl>
                                        <p:attrNameLst>
                                          <p:attrName>ppt_x</p:attrName>
                                        </p:attrNameLst>
                                      </p:cBhvr>
                                      <p:tavLst>
                                        <p:tav tm="0">
                                          <p:val>
                                            <p:strVal val="#ppt_x"/>
                                          </p:val>
                                        </p:tav>
                                        <p:tav tm="100000">
                                          <p:val>
                                            <p:strVal val="#ppt_x"/>
                                          </p:val>
                                        </p:tav>
                                      </p:tavLst>
                                    </p:anim>
                                    <p:anim calcmode="lin" valueType="num">
                                      <p:cBhvr additive="base">
                                        <p:cTn id="3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1000" fill="hold"/>
                                        <p:tgtEl>
                                          <p:spTgt spid="25"/>
                                        </p:tgtEl>
                                        <p:attrNameLst>
                                          <p:attrName>ppt_w</p:attrName>
                                        </p:attrNameLst>
                                      </p:cBhvr>
                                      <p:tavLst>
                                        <p:tav tm="0">
                                          <p:val>
                                            <p:fltVal val="0"/>
                                          </p:val>
                                        </p:tav>
                                        <p:tav tm="100000">
                                          <p:val>
                                            <p:strVal val="#ppt_w"/>
                                          </p:val>
                                        </p:tav>
                                      </p:tavLst>
                                    </p:anim>
                                    <p:anim calcmode="lin" valueType="num">
                                      <p:cBhvr>
                                        <p:cTn id="42" dur="1000" fill="hold"/>
                                        <p:tgtEl>
                                          <p:spTgt spid="25"/>
                                        </p:tgtEl>
                                        <p:attrNameLst>
                                          <p:attrName>ppt_h</p:attrName>
                                        </p:attrNameLst>
                                      </p:cBhvr>
                                      <p:tavLst>
                                        <p:tav tm="0">
                                          <p:val>
                                            <p:fltVal val="0"/>
                                          </p:val>
                                        </p:tav>
                                        <p:tav tm="100000">
                                          <p:val>
                                            <p:strVal val="#ppt_h"/>
                                          </p:val>
                                        </p:tav>
                                      </p:tavLst>
                                    </p:anim>
                                    <p:anim calcmode="lin" valueType="num">
                                      <p:cBhvr>
                                        <p:cTn id="43" dur="1000" fill="hold"/>
                                        <p:tgtEl>
                                          <p:spTgt spid="25"/>
                                        </p:tgtEl>
                                        <p:attrNameLst>
                                          <p:attrName>style.rotation</p:attrName>
                                        </p:attrNameLst>
                                      </p:cBhvr>
                                      <p:tavLst>
                                        <p:tav tm="0">
                                          <p:val>
                                            <p:fltVal val="90"/>
                                          </p:val>
                                        </p:tav>
                                        <p:tav tm="100000">
                                          <p:val>
                                            <p:fltVal val="0"/>
                                          </p:val>
                                        </p:tav>
                                      </p:tavLst>
                                    </p:anim>
                                    <p:animEffect transition="in" filter="fade">
                                      <p:cBhvr>
                                        <p:cTn id="44" dur="10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1000" fill="hold"/>
                                        <p:tgtEl>
                                          <p:spTgt spid="21"/>
                                        </p:tgtEl>
                                        <p:attrNameLst>
                                          <p:attrName>ppt_w</p:attrName>
                                        </p:attrNameLst>
                                      </p:cBhvr>
                                      <p:tavLst>
                                        <p:tav tm="0">
                                          <p:val>
                                            <p:fltVal val="0"/>
                                          </p:val>
                                        </p:tav>
                                        <p:tav tm="100000">
                                          <p:val>
                                            <p:strVal val="#ppt_w"/>
                                          </p:val>
                                        </p:tav>
                                      </p:tavLst>
                                    </p:anim>
                                    <p:anim calcmode="lin" valueType="num">
                                      <p:cBhvr>
                                        <p:cTn id="50" dur="1000" fill="hold"/>
                                        <p:tgtEl>
                                          <p:spTgt spid="21"/>
                                        </p:tgtEl>
                                        <p:attrNameLst>
                                          <p:attrName>ppt_h</p:attrName>
                                        </p:attrNameLst>
                                      </p:cBhvr>
                                      <p:tavLst>
                                        <p:tav tm="0">
                                          <p:val>
                                            <p:fltVal val="0"/>
                                          </p:val>
                                        </p:tav>
                                        <p:tav tm="100000">
                                          <p:val>
                                            <p:strVal val="#ppt_h"/>
                                          </p:val>
                                        </p:tav>
                                      </p:tavLst>
                                    </p:anim>
                                    <p:anim calcmode="lin" valueType="num">
                                      <p:cBhvr>
                                        <p:cTn id="51" dur="1000" fill="hold"/>
                                        <p:tgtEl>
                                          <p:spTgt spid="21"/>
                                        </p:tgtEl>
                                        <p:attrNameLst>
                                          <p:attrName>style.rotation</p:attrName>
                                        </p:attrNameLst>
                                      </p:cBhvr>
                                      <p:tavLst>
                                        <p:tav tm="0">
                                          <p:val>
                                            <p:fltVal val="90"/>
                                          </p:val>
                                        </p:tav>
                                        <p:tav tm="100000">
                                          <p:val>
                                            <p:fltVal val="0"/>
                                          </p:val>
                                        </p:tav>
                                      </p:tavLst>
                                    </p:anim>
                                    <p:animEffect transition="in" filter="fade">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 calcmode="lin" valueType="num">
                                      <p:cBhvr additive="base">
                                        <p:cTn id="57" dur="500" fill="hold"/>
                                        <p:tgtEl>
                                          <p:spTgt spid="92"/>
                                        </p:tgtEl>
                                        <p:attrNameLst>
                                          <p:attrName>ppt_x</p:attrName>
                                        </p:attrNameLst>
                                      </p:cBhvr>
                                      <p:tavLst>
                                        <p:tav tm="0">
                                          <p:val>
                                            <p:strVal val="#ppt_x"/>
                                          </p:val>
                                        </p:tav>
                                        <p:tav tm="100000">
                                          <p:val>
                                            <p:strVal val="#ppt_x"/>
                                          </p:val>
                                        </p:tav>
                                      </p:tavLst>
                                    </p:anim>
                                    <p:anim calcmode="lin" valueType="num">
                                      <p:cBhvr additive="base">
                                        <p:cTn id="58"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9" grpId="0" animBg="1"/>
      <p:bldP spid="92"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21708" y="77500"/>
            <a:ext cx="6308983"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3</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Nhận xét và đánh </a:t>
            </a:r>
            <a:r>
              <a:rPr lang="en-US" sz="3000" b="1" smtClean="0">
                <a:solidFill>
                  <a:srgbClr val="0070C0"/>
                </a:solidFill>
                <a:latin typeface="Times New Roman" panose="02020603050405020304" pitchFamily="18" charset="0"/>
                <a:ea typeface="+mn-ea"/>
                <a:cs typeface="Times New Roman" pitchFamily="18" charset="0"/>
              </a:rPr>
              <a:t>giá</a:t>
            </a:r>
            <a:endParaRPr lang="en-US" sz="3000" b="1">
              <a:solidFill>
                <a:srgbClr val="0070C0"/>
              </a:solidFill>
              <a:latin typeface="Times New Roman" panose="02020603050405020304" pitchFamily="18" charset="0"/>
              <a:ea typeface="+mn-ea"/>
              <a:cs typeface="Times New Roman" pitchFamily="18" charset="0"/>
            </a:endParaRPr>
          </a:p>
        </p:txBody>
      </p:sp>
      <p:sp>
        <p:nvSpPr>
          <p:cNvPr id="87" name="Rectangle 86"/>
          <p:cNvSpPr/>
          <p:nvPr/>
        </p:nvSpPr>
        <p:spPr>
          <a:xfrm>
            <a:off x="1964986" y="2382324"/>
            <a:ext cx="9844393" cy="10084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Nhưng với cách chọn này, nếu dãy khoá có khuynh hướng đã theo thứ tự sắp xếp thì khả năng xấu nhất lại xuất hiện.  </a:t>
            </a:r>
          </a:p>
        </p:txBody>
      </p:sp>
      <p:sp>
        <p:nvSpPr>
          <p:cNvPr id="89" name="Rectangle 88"/>
          <p:cNvSpPr/>
          <p:nvPr/>
        </p:nvSpPr>
        <p:spPr>
          <a:xfrm>
            <a:off x="1964986" y="3402107"/>
            <a:ext cx="9844393" cy="13063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smtClean="0">
                <a:solidFill>
                  <a:srgbClr val="0070C0"/>
                </a:solidFill>
                <a:latin typeface="Times New Roman" panose="02020603050405020304" pitchFamily="18" charset="0"/>
                <a:cs typeface="Times New Roman" panose="02020603050405020304" pitchFamily="18" charset="0"/>
              </a:rPr>
              <a:t>Khi dãy </a:t>
            </a:r>
            <a:r>
              <a:rPr lang="en-US" sz="3000">
                <a:solidFill>
                  <a:srgbClr val="0070C0"/>
                </a:solidFill>
                <a:latin typeface="Times New Roman" panose="02020603050405020304" pitchFamily="18" charset="0"/>
                <a:cs typeface="Times New Roman" panose="02020603050405020304" pitchFamily="18" charset="0"/>
              </a:rPr>
              <a:t>khoá có khuynh hướng đã theo thứ tự sắp xếp thì việc lựa chọn khoá </a:t>
            </a:r>
            <a:r>
              <a:rPr lang="en-US" sz="3000" smtClean="0">
                <a:solidFill>
                  <a:srgbClr val="0070C0"/>
                </a:solidFill>
                <a:latin typeface="Times New Roman" panose="02020603050405020304" pitchFamily="18" charset="0"/>
                <a:cs typeface="Times New Roman" panose="02020603050405020304" pitchFamily="18" charset="0"/>
              </a:rPr>
              <a:t>đứng </a:t>
            </a:r>
            <a:r>
              <a:rPr lang="en-US" sz="3000">
                <a:solidFill>
                  <a:srgbClr val="0070C0"/>
                </a:solidFill>
                <a:latin typeface="Times New Roman" panose="02020603050405020304" pitchFamily="18" charset="0"/>
                <a:cs typeface="Times New Roman" panose="02020603050405020304" pitchFamily="18" charset="0"/>
              </a:rPr>
              <a:t>ở giữa dãy lại gặp thuận lợi</a:t>
            </a:r>
            <a:r>
              <a:rPr lang="en-US"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7558732" y="544748"/>
            <a:ext cx="4250647"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8   7    12    30    40   38   35</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47054" y="701898"/>
            <a:ext cx="4031873" cy="553998"/>
          </a:xfrm>
          <a:prstGeom prst="rect">
            <a:avLst/>
          </a:prstGeom>
        </p:spPr>
        <p:txBody>
          <a:bodyPr wrap="none">
            <a:spAutoFit/>
          </a:bodyPr>
          <a:lstStyle/>
          <a:p>
            <a:pPr algn="just"/>
            <a:r>
              <a:rPr lang="en-US" sz="3000" b="1" i="1">
                <a:solidFill>
                  <a:srgbClr val="0070C0"/>
                </a:solidFill>
                <a:latin typeface="Times New Roman" panose="02020603050405020304" pitchFamily="18" charset="0"/>
                <a:cs typeface="Times New Roman" pitchFamily="18" charset="0"/>
              </a:rPr>
              <a:t>3.1. Vấn đề chọn “chốt”</a:t>
            </a:r>
          </a:p>
        </p:txBody>
      </p:sp>
      <p:sp>
        <p:nvSpPr>
          <p:cNvPr id="13" name="Rectangle 12"/>
          <p:cNvSpPr/>
          <p:nvPr/>
        </p:nvSpPr>
        <p:spPr>
          <a:xfrm>
            <a:off x="1964986" y="1257514"/>
            <a:ext cx="9844393" cy="111116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Trong giải thuật trên, ta chọn khoá đứng đầu làm chốt là dựa trên cơ sở này</a:t>
            </a:r>
            <a:r>
              <a:rPr lang="en-US"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grpSp>
        <p:nvGrpSpPr>
          <p:cNvPr id="2" name="Group 1"/>
          <p:cNvGrpSpPr/>
          <p:nvPr/>
        </p:nvGrpSpPr>
        <p:grpSpPr>
          <a:xfrm>
            <a:off x="7595289" y="605021"/>
            <a:ext cx="521496" cy="492443"/>
            <a:chOff x="9032856" y="5347257"/>
            <a:chExt cx="521496" cy="492443"/>
          </a:xfrm>
        </p:grpSpPr>
        <p:sp>
          <p:nvSpPr>
            <p:cNvPr id="12" name="Oval 11"/>
            <p:cNvSpPr/>
            <p:nvPr/>
          </p:nvSpPr>
          <p:spPr>
            <a:xfrm>
              <a:off x="9060152" y="5381139"/>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9032856" y="5347257"/>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8</a:t>
              </a:r>
              <a:endParaRPr lang="en-US" sz="2600"/>
            </a:p>
          </p:txBody>
        </p:sp>
      </p:grpSp>
      <p:grpSp>
        <p:nvGrpSpPr>
          <p:cNvPr id="16" name="Group 15"/>
          <p:cNvGrpSpPr/>
          <p:nvPr/>
        </p:nvGrpSpPr>
        <p:grpSpPr>
          <a:xfrm>
            <a:off x="9286826" y="609193"/>
            <a:ext cx="521496" cy="492443"/>
            <a:chOff x="9032856" y="5347257"/>
            <a:chExt cx="521496" cy="492443"/>
          </a:xfrm>
        </p:grpSpPr>
        <p:sp>
          <p:nvSpPr>
            <p:cNvPr id="20" name="Oval 19"/>
            <p:cNvSpPr/>
            <p:nvPr/>
          </p:nvSpPr>
          <p:spPr>
            <a:xfrm>
              <a:off x="9060152" y="5381139"/>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9032856" y="5347257"/>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30</a:t>
              </a:r>
              <a:endParaRPr lang="en-US" sz="2600"/>
            </a:p>
          </p:txBody>
        </p:sp>
      </p:grpSp>
    </p:spTree>
    <p:extLst>
      <p:ext uri="{BB962C8B-B14F-4D97-AF65-F5344CB8AC3E}">
        <p14:creationId xmlns:p14="http://schemas.microsoft.com/office/powerpoint/2010/main" val="17264656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style.rotation</p:attrName>
                                        </p:attrNameLst>
                                      </p:cBhvr>
                                      <p:tavLst>
                                        <p:tav tm="0">
                                          <p:val>
                                            <p:fltVal val="90"/>
                                          </p:val>
                                        </p:tav>
                                        <p:tav tm="100000">
                                          <p:val>
                                            <p:fltVal val="0"/>
                                          </p:val>
                                        </p:tav>
                                      </p:tavLst>
                                    </p:anim>
                                    <p:animEffect transition="in" filter="fade">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500" fill="hold"/>
                                        <p:tgtEl>
                                          <p:spTgt spid="87"/>
                                        </p:tgtEl>
                                        <p:attrNameLst>
                                          <p:attrName>ppt_x</p:attrName>
                                        </p:attrNameLst>
                                      </p:cBhvr>
                                      <p:tavLst>
                                        <p:tav tm="0">
                                          <p:val>
                                            <p:strVal val="#ppt_x"/>
                                          </p:val>
                                        </p:tav>
                                        <p:tav tm="100000">
                                          <p:val>
                                            <p:strVal val="#ppt_x"/>
                                          </p:val>
                                        </p:tav>
                                      </p:tavLst>
                                    </p:anim>
                                    <p:anim calcmode="lin" valueType="num">
                                      <p:cBhvr additive="base">
                                        <p:cTn id="3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9"/>
                                        </p:tgtEl>
                                        <p:attrNameLst>
                                          <p:attrName>style.visibility</p:attrName>
                                        </p:attrNameLst>
                                      </p:cBhvr>
                                      <p:to>
                                        <p:strVal val="visible"/>
                                      </p:to>
                                    </p:set>
                                    <p:anim calcmode="lin" valueType="num">
                                      <p:cBhvr additive="base">
                                        <p:cTn id="41" dur="500" fill="hold"/>
                                        <p:tgtEl>
                                          <p:spTgt spid="89"/>
                                        </p:tgtEl>
                                        <p:attrNameLst>
                                          <p:attrName>ppt_x</p:attrName>
                                        </p:attrNameLst>
                                      </p:cBhvr>
                                      <p:tavLst>
                                        <p:tav tm="0">
                                          <p:val>
                                            <p:strVal val="#ppt_x"/>
                                          </p:val>
                                        </p:tav>
                                        <p:tav tm="100000">
                                          <p:val>
                                            <p:strVal val="#ppt_x"/>
                                          </p:val>
                                        </p:tav>
                                      </p:tavLst>
                                    </p:anim>
                                    <p:anim calcmode="lin" valueType="num">
                                      <p:cBhvr additive="base">
                                        <p:cTn id="42"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1000" fill="hold"/>
                                        <p:tgtEl>
                                          <p:spTgt spid="16"/>
                                        </p:tgtEl>
                                        <p:attrNameLst>
                                          <p:attrName>ppt_w</p:attrName>
                                        </p:attrNameLst>
                                      </p:cBhvr>
                                      <p:tavLst>
                                        <p:tav tm="0">
                                          <p:val>
                                            <p:fltVal val="0"/>
                                          </p:val>
                                        </p:tav>
                                        <p:tav tm="100000">
                                          <p:val>
                                            <p:strVal val="#ppt_w"/>
                                          </p:val>
                                        </p:tav>
                                      </p:tavLst>
                                    </p:anim>
                                    <p:anim calcmode="lin" valueType="num">
                                      <p:cBhvr>
                                        <p:cTn id="52" dur="1000" fill="hold"/>
                                        <p:tgtEl>
                                          <p:spTgt spid="16"/>
                                        </p:tgtEl>
                                        <p:attrNameLst>
                                          <p:attrName>ppt_h</p:attrName>
                                        </p:attrNameLst>
                                      </p:cBhvr>
                                      <p:tavLst>
                                        <p:tav tm="0">
                                          <p:val>
                                            <p:fltVal val="0"/>
                                          </p:val>
                                        </p:tav>
                                        <p:tav tm="100000">
                                          <p:val>
                                            <p:strVal val="#ppt_h"/>
                                          </p:val>
                                        </p:tav>
                                      </p:tavLst>
                                    </p:anim>
                                    <p:anim calcmode="lin" valueType="num">
                                      <p:cBhvr>
                                        <p:cTn id="53" dur="1000" fill="hold"/>
                                        <p:tgtEl>
                                          <p:spTgt spid="16"/>
                                        </p:tgtEl>
                                        <p:attrNameLst>
                                          <p:attrName>style.rotation</p:attrName>
                                        </p:attrNameLst>
                                      </p:cBhvr>
                                      <p:tavLst>
                                        <p:tav tm="0">
                                          <p:val>
                                            <p:fltVal val="90"/>
                                          </p:val>
                                        </p:tav>
                                        <p:tav tm="100000">
                                          <p:val>
                                            <p:fltVal val="0"/>
                                          </p:val>
                                        </p:tav>
                                      </p:tavLst>
                                    </p:anim>
                                    <p:animEffect transition="in" filter="fade">
                                      <p:cBhvr>
                                        <p:cTn id="5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9" grpId="0" animBg="1"/>
      <p:bldP spid="15" grpId="0" animBg="1"/>
      <p:bldP spid="5"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21708" y="77500"/>
            <a:ext cx="6308983"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3</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Nhận xét và đánh </a:t>
            </a:r>
            <a:r>
              <a:rPr lang="en-US" sz="3000" b="1" smtClean="0">
                <a:solidFill>
                  <a:srgbClr val="0070C0"/>
                </a:solidFill>
                <a:latin typeface="Times New Roman" panose="02020603050405020304" pitchFamily="18" charset="0"/>
                <a:ea typeface="+mn-ea"/>
                <a:cs typeface="Times New Roman" pitchFamily="18" charset="0"/>
              </a:rPr>
              <a:t>giá</a:t>
            </a:r>
            <a:endParaRPr lang="en-US" sz="3000" b="1">
              <a:solidFill>
                <a:srgbClr val="0070C0"/>
              </a:solidFill>
              <a:latin typeface="Times New Roman" panose="02020603050405020304" pitchFamily="18" charset="0"/>
              <a:ea typeface="+mn-ea"/>
              <a:cs typeface="Times New Roman" pitchFamily="18" charset="0"/>
            </a:endParaRPr>
          </a:p>
        </p:txBody>
      </p:sp>
      <p:sp>
        <p:nvSpPr>
          <p:cNvPr id="89" name="Rectangle 88"/>
          <p:cNvSpPr/>
          <p:nvPr/>
        </p:nvSpPr>
        <p:spPr>
          <a:xfrm>
            <a:off x="1964985" y="3296342"/>
            <a:ext cx="9844393" cy="6612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Chọn k</a:t>
            </a:r>
            <a:r>
              <a:rPr lang="en-US" sz="3000" baseline="-25000">
                <a:solidFill>
                  <a:srgbClr val="0070C0"/>
                </a:solidFill>
                <a:latin typeface="Times New Roman" panose="02020603050405020304" pitchFamily="18" charset="0"/>
                <a:cs typeface="Times New Roman" panose="02020603050405020304" pitchFamily="18" charset="0"/>
              </a:rPr>
              <a:t>q</a:t>
            </a:r>
            <a:r>
              <a:rPr lang="en-US" sz="3000">
                <a:solidFill>
                  <a:srgbClr val="0070C0"/>
                </a:solidFill>
                <a:latin typeface="Times New Roman" panose="02020603050405020304" pitchFamily="18" charset="0"/>
                <a:cs typeface="Times New Roman" panose="02020603050405020304" pitchFamily="18" charset="0"/>
              </a:rPr>
              <a:t> là “chốt” với K</a:t>
            </a:r>
            <a:r>
              <a:rPr lang="en-US" sz="3000" baseline="-25000">
                <a:solidFill>
                  <a:srgbClr val="0070C0"/>
                </a:solidFill>
                <a:latin typeface="Times New Roman" panose="02020603050405020304" pitchFamily="18" charset="0"/>
                <a:cs typeface="Times New Roman" panose="02020603050405020304" pitchFamily="18" charset="0"/>
              </a:rPr>
              <a:t>q</a:t>
            </a:r>
            <a:r>
              <a:rPr lang="en-US" sz="3000">
                <a:solidFill>
                  <a:srgbClr val="0070C0"/>
                </a:solidFill>
                <a:latin typeface="Times New Roman" panose="02020603050405020304" pitchFamily="18" charset="0"/>
                <a:cs typeface="Times New Roman" panose="02020603050405020304" pitchFamily="18" charset="0"/>
              </a:rPr>
              <a:t> là trung vị của ba </a:t>
            </a:r>
            <a:r>
              <a:rPr lang="en-US" sz="3000" smtClean="0">
                <a:solidFill>
                  <a:srgbClr val="0070C0"/>
                </a:solidFill>
                <a:latin typeface="Times New Roman" panose="02020603050405020304" pitchFamily="18" charset="0"/>
                <a:cs typeface="Times New Roman" panose="02020603050405020304" pitchFamily="18" charset="0"/>
              </a:rPr>
              <a:t>khoá:</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7558732" y="544748"/>
            <a:ext cx="4250647"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8   7    12    35    40   38   30</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47054" y="701898"/>
            <a:ext cx="4031873" cy="553998"/>
          </a:xfrm>
          <a:prstGeom prst="rect">
            <a:avLst/>
          </a:prstGeom>
        </p:spPr>
        <p:txBody>
          <a:bodyPr wrap="none">
            <a:spAutoFit/>
          </a:bodyPr>
          <a:lstStyle/>
          <a:p>
            <a:pPr algn="just"/>
            <a:r>
              <a:rPr lang="en-US" sz="3000" b="1" i="1">
                <a:solidFill>
                  <a:srgbClr val="0070C0"/>
                </a:solidFill>
                <a:latin typeface="Times New Roman" panose="02020603050405020304" pitchFamily="18" charset="0"/>
                <a:cs typeface="Times New Roman" pitchFamily="18" charset="0"/>
              </a:rPr>
              <a:t>3.1. Vấn đề chọn “chốt”</a:t>
            </a:r>
          </a:p>
        </p:txBody>
      </p:sp>
      <p:sp>
        <p:nvSpPr>
          <p:cNvPr id="13" name="Rectangle 12"/>
          <p:cNvSpPr/>
          <p:nvPr/>
        </p:nvSpPr>
        <p:spPr>
          <a:xfrm>
            <a:off x="1964986" y="1218604"/>
            <a:ext cx="9844393" cy="22136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Để dung hoà với cách chọn như trên, đồng thời cũng để kết hợp với một đề nghị sau này của Hoare là: “chọn trung vị của một dãy khoá </a:t>
            </a:r>
            <a:r>
              <a:rPr lang="en-US" sz="3000" smtClean="0">
                <a:solidFill>
                  <a:srgbClr val="0070C0"/>
                </a:solidFill>
                <a:latin typeface="Times New Roman" panose="02020603050405020304" pitchFamily="18" charset="0"/>
                <a:cs typeface="Times New Roman" panose="02020603050405020304" pitchFamily="18" charset="0"/>
              </a:rPr>
              <a:t>có số lượng khóa nhỏ </a:t>
            </a:r>
            <a:r>
              <a:rPr lang="en-US" sz="3000">
                <a:solidFill>
                  <a:srgbClr val="0070C0"/>
                </a:solidFill>
                <a:latin typeface="Times New Roman" panose="02020603050405020304" pitchFamily="18" charset="0"/>
                <a:cs typeface="Times New Roman" panose="02020603050405020304" pitchFamily="18" charset="0"/>
              </a:rPr>
              <a:t>hơn, thuộc dãy khoá đã cho làm chốt”, R.C Singleton đã đưa ra một cách chọn là:</a:t>
            </a:r>
          </a:p>
        </p:txBody>
      </p:sp>
      <p:sp>
        <p:nvSpPr>
          <p:cNvPr id="17" name="Rectangle 16"/>
          <p:cNvSpPr/>
          <p:nvPr/>
        </p:nvSpPr>
        <p:spPr>
          <a:xfrm>
            <a:off x="1978145" y="4693465"/>
            <a:ext cx="9844393" cy="1018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3000" smtClean="0">
                <a:solidFill>
                  <a:srgbClr val="0070C0"/>
                </a:solidFill>
                <a:latin typeface="Times New Roman" panose="02020603050405020304" pitchFamily="18" charset="0"/>
                <a:cs typeface="Times New Roman" panose="02020603050405020304" pitchFamily="18" charset="0"/>
              </a:rPr>
              <a:t>trong </a:t>
            </a:r>
            <a:r>
              <a:rPr lang="en-US" sz="3000">
                <a:solidFill>
                  <a:srgbClr val="0070C0"/>
                </a:solidFill>
                <a:latin typeface="Times New Roman" panose="02020603050405020304" pitchFamily="18" charset="0"/>
                <a:cs typeface="Times New Roman" panose="02020603050405020304" pitchFamily="18" charset="0"/>
              </a:rPr>
              <a:t>đó t và p là chỉ số của khoá đầu và khoá cuối của phân đoạn đang xét. </a:t>
            </a:r>
          </a:p>
        </p:txBody>
      </p:sp>
      <p:sp>
        <p:nvSpPr>
          <p:cNvPr id="18" name="Rectangle 17"/>
          <p:cNvSpPr/>
          <p:nvPr/>
        </p:nvSpPr>
        <p:spPr>
          <a:xfrm>
            <a:off x="1978145" y="3977051"/>
            <a:ext cx="9844393" cy="7091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381125" algn="just"/>
            <a:r>
              <a:rPr lang="en-US" sz="3000" smtClean="0">
                <a:solidFill>
                  <a:srgbClr val="0070C0"/>
                </a:solidFill>
                <a:latin typeface="Times New Roman" panose="02020603050405020304" pitchFamily="18" charset="0"/>
                <a:cs typeface="Times New Roman" panose="02020603050405020304" pitchFamily="18" charset="0"/>
              </a:rPr>
              <a:t>K</a:t>
            </a:r>
            <a:r>
              <a:rPr lang="en-US" sz="3000" baseline="-25000" smtClean="0">
                <a:solidFill>
                  <a:srgbClr val="0070C0"/>
                </a:solidFill>
                <a:latin typeface="Times New Roman" panose="02020603050405020304" pitchFamily="18" charset="0"/>
                <a:cs typeface="Times New Roman" panose="02020603050405020304" pitchFamily="18" charset="0"/>
              </a:rPr>
              <a:t>t</a:t>
            </a:r>
            <a:r>
              <a:rPr lang="en-US" sz="3000" smtClean="0">
                <a:solidFill>
                  <a:srgbClr val="0070C0"/>
                </a:solidFill>
                <a:latin typeface="Times New Roman" panose="02020603050405020304" pitchFamily="18" charset="0"/>
                <a:cs typeface="Times New Roman" panose="02020603050405020304" pitchFamily="18" charset="0"/>
              </a:rPr>
              <a:t> </a:t>
            </a:r>
            <a:r>
              <a:rPr lang="en-US" sz="3000">
                <a:solidFill>
                  <a:srgbClr val="0070C0"/>
                </a:solidFill>
                <a:latin typeface="Times New Roman" panose="02020603050405020304" pitchFamily="18" charset="0"/>
                <a:cs typeface="Times New Roman" panose="02020603050405020304" pitchFamily="18" charset="0"/>
              </a:rPr>
              <a:t>, K</a:t>
            </a:r>
            <a:r>
              <a:rPr lang="en-US" sz="3000" baseline="-25000">
                <a:solidFill>
                  <a:srgbClr val="0070C0"/>
                </a:solidFill>
                <a:latin typeface="Times New Roman" panose="02020603050405020304" pitchFamily="18" charset="0"/>
                <a:cs typeface="Times New Roman" panose="02020603050405020304" pitchFamily="18" charset="0"/>
              </a:rPr>
              <a:t>[(t+p)/2]</a:t>
            </a:r>
            <a:r>
              <a:rPr lang="en-US" sz="3000">
                <a:solidFill>
                  <a:srgbClr val="0070C0"/>
                </a:solidFill>
                <a:latin typeface="Times New Roman" panose="02020603050405020304" pitchFamily="18" charset="0"/>
                <a:cs typeface="Times New Roman" panose="02020603050405020304" pitchFamily="18" charset="0"/>
              </a:rPr>
              <a:t> </a:t>
            </a:r>
            <a:r>
              <a:rPr lang="en-US" sz="3000" smtClean="0">
                <a:solidFill>
                  <a:srgbClr val="0070C0"/>
                </a:solidFill>
                <a:latin typeface="Times New Roman" panose="02020603050405020304" pitchFamily="18" charset="0"/>
                <a:cs typeface="Times New Roman" panose="02020603050405020304" pitchFamily="18" charset="0"/>
              </a:rPr>
              <a:t>, </a:t>
            </a:r>
            <a:r>
              <a:rPr lang="en-US" sz="3000">
                <a:solidFill>
                  <a:srgbClr val="0070C0"/>
                </a:solidFill>
                <a:latin typeface="Times New Roman" panose="02020603050405020304" pitchFamily="18" charset="0"/>
                <a:cs typeface="Times New Roman" panose="02020603050405020304" pitchFamily="18" charset="0"/>
              </a:rPr>
              <a:t>K</a:t>
            </a:r>
            <a:r>
              <a:rPr lang="en-US" sz="3000" baseline="-25000">
                <a:solidFill>
                  <a:srgbClr val="0070C0"/>
                </a:solidFill>
                <a:latin typeface="Times New Roman" panose="02020603050405020304" pitchFamily="18" charset="0"/>
                <a:cs typeface="Times New Roman" panose="02020603050405020304" pitchFamily="18" charset="0"/>
              </a:rPr>
              <a:t>p</a:t>
            </a:r>
            <a:r>
              <a:rPr lang="en-US" sz="3000">
                <a:solidFill>
                  <a:srgbClr val="0070C0"/>
                </a:solidFill>
                <a:latin typeface="Times New Roman" panose="02020603050405020304" pitchFamily="18" charset="0"/>
                <a:cs typeface="Times New Roman" panose="02020603050405020304" pitchFamily="18" charset="0"/>
              </a:rPr>
              <a:t> </a:t>
            </a:r>
            <a:r>
              <a:rPr lang="en-US" sz="3000" smtClean="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964985" y="5725097"/>
            <a:ext cx="9844393" cy="10530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smtClean="0">
                <a:solidFill>
                  <a:srgbClr val="0070C0"/>
                </a:solidFill>
                <a:latin typeface="Times New Roman" panose="02020603050405020304" pitchFamily="18" charset="0"/>
                <a:cs typeface="Times New Roman" panose="02020603050405020304" pitchFamily="18" charset="0"/>
              </a:rPr>
              <a:t>Các </a:t>
            </a:r>
            <a:r>
              <a:rPr lang="en-US" sz="3000">
                <a:solidFill>
                  <a:srgbClr val="0070C0"/>
                </a:solidFill>
                <a:latin typeface="Times New Roman" panose="02020603050405020304" pitchFamily="18" charset="0"/>
                <a:cs typeface="Times New Roman" panose="02020603050405020304" pitchFamily="18" charset="0"/>
              </a:rPr>
              <a:t>kiểu chọn khoá chốt còn được nhiều tác giả khác nữa đưa ra và cũng có nhiều kết quả đáng chú ý</a:t>
            </a:r>
            <a:r>
              <a:rPr lang="en-US"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1001886" y="41778"/>
            <a:ext cx="667161"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p</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7558732" y="98751"/>
            <a:ext cx="667161"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t</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989598" y="57367"/>
            <a:ext cx="1188804"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(t+p)/2</a:t>
            </a:r>
            <a:endParaRPr lang="en-US" sz="26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5111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 calcmode="lin" valueType="num">
                                      <p:cBhvr additive="base">
                                        <p:cTn id="27" dur="500" fill="hold"/>
                                        <p:tgtEl>
                                          <p:spTgt spid="89"/>
                                        </p:tgtEl>
                                        <p:attrNameLst>
                                          <p:attrName>ppt_x</p:attrName>
                                        </p:attrNameLst>
                                      </p:cBhvr>
                                      <p:tavLst>
                                        <p:tav tm="0">
                                          <p:val>
                                            <p:strVal val="#ppt_x"/>
                                          </p:val>
                                        </p:tav>
                                        <p:tav tm="100000">
                                          <p:val>
                                            <p:strVal val="#ppt_x"/>
                                          </p:val>
                                        </p:tav>
                                      </p:tavLst>
                                    </p:anim>
                                    <p:anim calcmode="lin" valueType="num">
                                      <p:cBhvr additive="base">
                                        <p:cTn id="2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5" grpId="0" animBg="1"/>
      <p:bldP spid="5" grpId="0"/>
      <p:bldP spid="13" grpId="0" animBg="1"/>
      <p:bldP spid="17" grpId="0" animBg="1"/>
      <p:bldP spid="18" grpId="0" animBg="1"/>
      <p:bldP spid="19" grpId="0" animBg="1"/>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21708" y="77500"/>
            <a:ext cx="6308983"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3</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Nhận xét và đánh </a:t>
            </a:r>
            <a:r>
              <a:rPr lang="en-US" sz="3000" b="1" smtClean="0">
                <a:solidFill>
                  <a:srgbClr val="0070C0"/>
                </a:solidFill>
                <a:latin typeface="Times New Roman" panose="02020603050405020304" pitchFamily="18" charset="0"/>
                <a:ea typeface="+mn-ea"/>
                <a:cs typeface="Times New Roman" pitchFamily="18" charset="0"/>
              </a:rPr>
              <a:t>giá</a:t>
            </a:r>
            <a:endParaRPr lang="en-US" sz="3000" b="1">
              <a:solidFill>
                <a:srgbClr val="0070C0"/>
              </a:solidFill>
              <a:latin typeface="Times New Roman" panose="02020603050405020304" pitchFamily="18" charset="0"/>
              <a:ea typeface="+mn-ea"/>
              <a:cs typeface="Times New Roman" pitchFamily="18" charset="0"/>
            </a:endParaRPr>
          </a:p>
        </p:txBody>
      </p:sp>
      <p:sp>
        <p:nvSpPr>
          <p:cNvPr id="5" name="Rectangle 4"/>
          <p:cNvSpPr/>
          <p:nvPr/>
        </p:nvSpPr>
        <p:spPr>
          <a:xfrm>
            <a:off x="1503934" y="701898"/>
            <a:ext cx="7257115" cy="553998"/>
          </a:xfrm>
          <a:prstGeom prst="rect">
            <a:avLst/>
          </a:prstGeom>
        </p:spPr>
        <p:txBody>
          <a:bodyPr wrap="none">
            <a:spAutoFit/>
          </a:bodyPr>
          <a:lstStyle/>
          <a:p>
            <a:pPr algn="just"/>
            <a:r>
              <a:rPr lang="en-US" sz="3000" b="1" i="1" smtClean="0">
                <a:solidFill>
                  <a:srgbClr val="0070C0"/>
                </a:solidFill>
                <a:latin typeface="Times New Roman" panose="02020603050405020304" pitchFamily="18" charset="0"/>
                <a:cs typeface="Times New Roman" pitchFamily="18" charset="0"/>
              </a:rPr>
              <a:t>3.2. Vấn </a:t>
            </a:r>
            <a:r>
              <a:rPr lang="en-US" sz="3000" b="1" i="1">
                <a:solidFill>
                  <a:srgbClr val="0070C0"/>
                </a:solidFill>
                <a:latin typeface="Times New Roman" panose="02020603050405020304" pitchFamily="18" charset="0"/>
                <a:cs typeface="Times New Roman" pitchFamily="18" charset="0"/>
              </a:rPr>
              <a:t>đề phối hợp với cách sắp xếp khác</a:t>
            </a:r>
          </a:p>
        </p:txBody>
      </p:sp>
      <p:sp>
        <p:nvSpPr>
          <p:cNvPr id="13" name="Rectangle 12"/>
          <p:cNvSpPr/>
          <p:nvPr/>
        </p:nvSpPr>
        <p:spPr>
          <a:xfrm>
            <a:off x="1503934" y="1218604"/>
            <a:ext cx="10519453" cy="12789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Khi kích thước của các phân đoạn đã khá nhỏ, việc tiếp tục phân đoạn nữa theo QUICK-SORT thực ra sẽ không có lợi</a:t>
            </a:r>
            <a:r>
              <a:rPr lang="en-US"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503934" y="2400271"/>
            <a:ext cx="10519453" cy="21522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Lúc đó sử dụng một phương pháp sắp xếp đơn giản lại tiện hơn. Vì vậy, QUICK-SORT thường không tiến hành triệt để mà dừng lại ở lúc cần thiết để gọi tới một phương pháp sắp xếp đơn giản, giao cho nó tiếp tục thực hiện sắp xếp với các phân đoạn nhỏ còn lại.</a:t>
            </a:r>
          </a:p>
        </p:txBody>
      </p:sp>
      <p:sp>
        <p:nvSpPr>
          <p:cNvPr id="16" name="Rectangle 15"/>
          <p:cNvSpPr/>
          <p:nvPr/>
        </p:nvSpPr>
        <p:spPr>
          <a:xfrm>
            <a:off x="1503934" y="4494184"/>
            <a:ext cx="10519453" cy="16342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3000">
                <a:solidFill>
                  <a:srgbClr val="0070C0"/>
                </a:solidFill>
                <a:latin typeface="Times New Roman" panose="02020603050405020304" pitchFamily="18" charset="0"/>
                <a:cs typeface="Times New Roman" panose="02020603050405020304" pitchFamily="18" charset="0"/>
              </a:rPr>
              <a:t>Kunth (1974) có nêu: 9 có thể coi là kích thước giới hạn của phân đoạn để sau đó QUICK-SORT gọi tới các phương pháp sắp xếp đơn giản.</a:t>
            </a:r>
          </a:p>
        </p:txBody>
      </p:sp>
    </p:spTree>
    <p:extLst>
      <p:ext uri="{BB962C8B-B14F-4D97-AF65-F5344CB8AC3E}">
        <p14:creationId xmlns:p14="http://schemas.microsoft.com/office/powerpoint/2010/main" val="13689675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21708" y="77500"/>
            <a:ext cx="6308983"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3</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Nhận xét và đánh </a:t>
            </a:r>
            <a:r>
              <a:rPr lang="en-US" sz="3000" b="1" smtClean="0">
                <a:solidFill>
                  <a:srgbClr val="0070C0"/>
                </a:solidFill>
                <a:latin typeface="Times New Roman" panose="02020603050405020304" pitchFamily="18" charset="0"/>
                <a:ea typeface="+mn-ea"/>
                <a:cs typeface="Times New Roman" pitchFamily="18" charset="0"/>
              </a:rPr>
              <a:t>giá</a:t>
            </a:r>
            <a:endParaRPr lang="en-US" sz="3000" b="1">
              <a:solidFill>
                <a:srgbClr val="0070C0"/>
              </a:solidFill>
              <a:latin typeface="Times New Roman" panose="02020603050405020304" pitchFamily="18" charset="0"/>
              <a:ea typeface="+mn-ea"/>
              <a:cs typeface="Times New Roman" pitchFamily="18" charset="0"/>
            </a:endParaRPr>
          </a:p>
        </p:txBody>
      </p:sp>
      <p:sp>
        <p:nvSpPr>
          <p:cNvPr id="5" name="Rectangle 4"/>
          <p:cNvSpPr/>
          <p:nvPr/>
        </p:nvSpPr>
        <p:spPr>
          <a:xfrm>
            <a:off x="5894960" y="87201"/>
            <a:ext cx="3967753" cy="553998"/>
          </a:xfrm>
          <a:prstGeom prst="rect">
            <a:avLst/>
          </a:prstGeom>
        </p:spPr>
        <p:txBody>
          <a:bodyPr wrap="none">
            <a:spAutoFit/>
          </a:bodyPr>
          <a:lstStyle/>
          <a:p>
            <a:pPr algn="just"/>
            <a:r>
              <a:rPr lang="en-US" sz="3000" b="1" i="1" smtClean="0">
                <a:solidFill>
                  <a:srgbClr val="0070C0"/>
                </a:solidFill>
                <a:latin typeface="Times New Roman" panose="02020603050405020304" pitchFamily="18" charset="0"/>
                <a:cs typeface="Times New Roman" pitchFamily="18" charset="0"/>
              </a:rPr>
              <a:t>3.2</a:t>
            </a:r>
            <a:r>
              <a:rPr lang="en-US" sz="3000" b="1" i="1">
                <a:solidFill>
                  <a:srgbClr val="0070C0"/>
                </a:solidFill>
                <a:latin typeface="Times New Roman" panose="02020603050405020304" pitchFamily="18" charset="0"/>
                <a:cs typeface="Times New Roman" pitchFamily="18" charset="0"/>
              </a:rPr>
              <a:t>. Đánh giá giải </a:t>
            </a:r>
            <a:r>
              <a:rPr lang="en-US" sz="3000" b="1" i="1" smtClean="0">
                <a:solidFill>
                  <a:srgbClr val="0070C0"/>
                </a:solidFill>
                <a:latin typeface="Times New Roman" panose="02020603050405020304" pitchFamily="18" charset="0"/>
                <a:cs typeface="Times New Roman" pitchFamily="18" charset="0"/>
              </a:rPr>
              <a:t>thuật</a:t>
            </a:r>
            <a:endParaRPr lang="en-US" sz="3000" b="1" i="1">
              <a:solidFill>
                <a:srgbClr val="0070C0"/>
              </a:solidFill>
              <a:latin typeface="Times New Roman" panose="02020603050405020304" pitchFamily="18" charset="0"/>
              <a:cs typeface="Times New Roman" pitchFamily="18" charset="0"/>
            </a:endParaRPr>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1" b="899"/>
          <a:stretch/>
        </p:blipFill>
        <p:spPr>
          <a:xfrm>
            <a:off x="226223" y="50791"/>
            <a:ext cx="5547657" cy="6769289"/>
          </a:xfrm>
          <a:prstGeom prst="rect">
            <a:avLst/>
          </a:prstGeom>
          <a:ln>
            <a:solidFill>
              <a:schemeClr val="accent1"/>
            </a:solidFill>
          </a:ln>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786" y="3722893"/>
            <a:ext cx="4087712" cy="3044042"/>
          </a:xfrm>
          <a:prstGeom prst="rect">
            <a:avLst/>
          </a:prstGeom>
          <a:ln>
            <a:solidFill>
              <a:schemeClr val="accent1"/>
            </a:solidFill>
          </a:ln>
        </p:spPr>
      </p:pic>
      <p:grpSp>
        <p:nvGrpSpPr>
          <p:cNvPr id="3" name="Group 2"/>
          <p:cNvGrpSpPr/>
          <p:nvPr/>
        </p:nvGrpSpPr>
        <p:grpSpPr>
          <a:xfrm>
            <a:off x="7713406" y="4430896"/>
            <a:ext cx="4075098" cy="925674"/>
            <a:chOff x="7693951" y="4255801"/>
            <a:chExt cx="4075098" cy="925674"/>
          </a:xfrm>
        </p:grpSpPr>
        <p:grpSp>
          <p:nvGrpSpPr>
            <p:cNvPr id="25" name="Group 24"/>
            <p:cNvGrpSpPr/>
            <p:nvPr/>
          </p:nvGrpSpPr>
          <p:grpSpPr>
            <a:xfrm>
              <a:off x="7693951" y="4686738"/>
              <a:ext cx="4075098" cy="494737"/>
              <a:chOff x="4101386" y="1271735"/>
              <a:chExt cx="4075098" cy="494737"/>
            </a:xfrm>
          </p:grpSpPr>
          <p:sp>
            <p:nvSpPr>
              <p:cNvPr id="26" name="Rectangle 25"/>
              <p:cNvSpPr/>
              <p:nvPr/>
            </p:nvSpPr>
            <p:spPr>
              <a:xfrm>
                <a:off x="4101386" y="1271735"/>
                <a:ext cx="4075098"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7     8     40   30   38   35</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4129044" y="1274029"/>
                <a:ext cx="521496" cy="492443"/>
                <a:chOff x="1676427" y="5492479"/>
                <a:chExt cx="521496" cy="492443"/>
              </a:xfrm>
            </p:grpSpPr>
            <p:sp>
              <p:nvSpPr>
                <p:cNvPr id="28" name="Oval 27"/>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sp>
          <p:nvSpPr>
            <p:cNvPr id="30" name="Rectangle 29"/>
            <p:cNvSpPr/>
            <p:nvPr/>
          </p:nvSpPr>
          <p:spPr>
            <a:xfrm>
              <a:off x="8830931" y="4255801"/>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9490310" y="4308055"/>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grpSp>
      <p:grpSp>
        <p:nvGrpSpPr>
          <p:cNvPr id="4" name="Group 3"/>
          <p:cNvGrpSpPr/>
          <p:nvPr/>
        </p:nvGrpSpPr>
        <p:grpSpPr>
          <a:xfrm>
            <a:off x="7602439" y="5387190"/>
            <a:ext cx="4254628" cy="1407041"/>
            <a:chOff x="7582984" y="5387190"/>
            <a:chExt cx="4254628" cy="1407041"/>
          </a:xfrm>
        </p:grpSpPr>
        <p:grpSp>
          <p:nvGrpSpPr>
            <p:cNvPr id="32" name="Group 31"/>
            <p:cNvGrpSpPr/>
            <p:nvPr/>
          </p:nvGrpSpPr>
          <p:grpSpPr>
            <a:xfrm>
              <a:off x="7693952" y="5858726"/>
              <a:ext cx="4088746" cy="492443"/>
              <a:chOff x="4102091" y="2119877"/>
              <a:chExt cx="4088746" cy="492443"/>
            </a:xfrm>
          </p:grpSpPr>
          <p:sp>
            <p:nvSpPr>
              <p:cNvPr id="33" name="Rectangle 32"/>
              <p:cNvSpPr/>
              <p:nvPr/>
            </p:nvSpPr>
            <p:spPr>
              <a:xfrm>
                <a:off x="4102091" y="2126838"/>
                <a:ext cx="4088746"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8    7            40   </a:t>
                </a:r>
                <a:r>
                  <a:rPr lang="en-US" sz="2600">
                    <a:solidFill>
                      <a:srgbClr val="0070C0"/>
                    </a:solidFill>
                    <a:latin typeface="Times New Roman" panose="02020603050405020304" pitchFamily="18" charset="0"/>
                    <a:cs typeface="Times New Roman" panose="02020603050405020304" pitchFamily="18" charset="0"/>
                  </a:rPr>
                  <a:t>30   </a:t>
                </a:r>
                <a:r>
                  <a:rPr lang="en-US" sz="2600" smtClean="0">
                    <a:solidFill>
                      <a:srgbClr val="0070C0"/>
                    </a:solidFill>
                    <a:latin typeface="Times New Roman" panose="02020603050405020304" pitchFamily="18" charset="0"/>
                    <a:cs typeface="Times New Roman" panose="02020603050405020304" pitchFamily="18" charset="0"/>
                  </a:rPr>
                  <a:t>38   </a:t>
                </a:r>
                <a:r>
                  <a:rPr lang="en-US" sz="2600">
                    <a:solidFill>
                      <a:srgbClr val="0070C0"/>
                    </a:solidFill>
                    <a:latin typeface="Times New Roman" panose="02020603050405020304" pitchFamily="18" charset="0"/>
                    <a:cs typeface="Times New Roman" panose="02020603050405020304" pitchFamily="18" charset="0"/>
                  </a:rPr>
                  <a:t>35</a:t>
                </a:r>
              </a:p>
            </p:txBody>
          </p:sp>
          <p:grpSp>
            <p:nvGrpSpPr>
              <p:cNvPr id="34" name="Group 33"/>
              <p:cNvGrpSpPr/>
              <p:nvPr/>
            </p:nvGrpSpPr>
            <p:grpSpPr>
              <a:xfrm>
                <a:off x="5230485" y="2119877"/>
                <a:ext cx="521496" cy="492443"/>
                <a:chOff x="1676427" y="5492479"/>
                <a:chExt cx="521496" cy="492443"/>
              </a:xfrm>
            </p:grpSpPr>
            <p:sp>
              <p:nvSpPr>
                <p:cNvPr id="35" name="Oval 34"/>
                <p:cNvSpPr/>
                <p:nvPr/>
              </p:nvSpPr>
              <p:spPr>
                <a:xfrm>
                  <a:off x="1716476"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grpSp>
        <p:sp>
          <p:nvSpPr>
            <p:cNvPr id="47" name="Rectangle 46"/>
            <p:cNvSpPr/>
            <p:nvPr/>
          </p:nvSpPr>
          <p:spPr>
            <a:xfrm>
              <a:off x="8896027" y="5395834"/>
              <a:ext cx="419045"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7582984" y="6292244"/>
              <a:ext cx="1280289" cy="501987"/>
              <a:chOff x="6815338" y="3201776"/>
              <a:chExt cx="1280289" cy="501987"/>
            </a:xfrm>
          </p:grpSpPr>
          <p:sp>
            <p:nvSpPr>
              <p:cNvPr id="49" name="Rectangle 48"/>
              <p:cNvSpPr/>
              <p:nvPr/>
            </p:nvSpPr>
            <p:spPr>
              <a:xfrm>
                <a:off x="6815338" y="3281794"/>
                <a:ext cx="1280289" cy="421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ctr"/>
                <a:r>
                  <a:rPr lang="en-US" sz="2600">
                    <a:solidFill>
                      <a:srgbClr val="0070C0"/>
                    </a:solidFill>
                    <a:latin typeface="Times New Roman" panose="02020603050405020304" pitchFamily="18" charset="0"/>
                    <a:cs typeface="Times New Roman" panose="02020603050405020304" pitchFamily="18" charset="0"/>
                  </a:rPr>
                  <a:t>Đoạn 1</a:t>
                </a:r>
              </a:p>
            </p:txBody>
          </p:sp>
          <p:cxnSp>
            <p:nvCxnSpPr>
              <p:cNvPr id="50" name="Straight Connector 49"/>
              <p:cNvCxnSpPr/>
              <p:nvPr/>
            </p:nvCxnSpPr>
            <p:spPr>
              <a:xfrm>
                <a:off x="7093372" y="3201776"/>
                <a:ext cx="771348"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9579939" y="6292353"/>
              <a:ext cx="2033169" cy="493080"/>
              <a:chOff x="8856759" y="3197528"/>
              <a:chExt cx="2033169" cy="493080"/>
            </a:xfrm>
          </p:grpSpPr>
          <p:sp>
            <p:nvSpPr>
              <p:cNvPr id="52" name="Rectangle 51"/>
              <p:cNvSpPr/>
              <p:nvPr/>
            </p:nvSpPr>
            <p:spPr>
              <a:xfrm>
                <a:off x="9279841" y="3277437"/>
                <a:ext cx="1197187" cy="4131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600">
                    <a:solidFill>
                      <a:srgbClr val="0070C0"/>
                    </a:solidFill>
                    <a:latin typeface="Times New Roman" panose="02020603050405020304" pitchFamily="18" charset="0"/>
                    <a:cs typeface="Times New Roman" panose="02020603050405020304" pitchFamily="18" charset="0"/>
                  </a:rPr>
                  <a:t>Đoạn </a:t>
                </a:r>
                <a:r>
                  <a:rPr lang="en-US" sz="2600" smtClean="0">
                    <a:solidFill>
                      <a:srgbClr val="0070C0"/>
                    </a:solidFill>
                    <a:latin typeface="Times New Roman" panose="02020603050405020304" pitchFamily="18" charset="0"/>
                    <a:cs typeface="Times New Roman" panose="02020603050405020304" pitchFamily="18" charset="0"/>
                  </a:rPr>
                  <a:t>2</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53" name="Straight Connector 52"/>
              <p:cNvCxnSpPr/>
              <p:nvPr/>
            </p:nvCxnSpPr>
            <p:spPr>
              <a:xfrm>
                <a:off x="8856759" y="3197528"/>
                <a:ext cx="2033169"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7734060" y="5453601"/>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t</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5" name="Rectangle 54"/>
            <p:cNvSpPr/>
            <p:nvPr/>
          </p:nvSpPr>
          <p:spPr>
            <a:xfrm>
              <a:off x="8210017" y="5399363"/>
              <a:ext cx="667161"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j</a:t>
              </a:r>
              <a:r>
                <a:rPr lang="en-US" sz="2600" smtClean="0">
                  <a:solidFill>
                    <a:srgbClr val="0070C0"/>
                  </a:solidFill>
                  <a:latin typeface="Times New Roman" panose="02020603050405020304" pitchFamily="18" charset="0"/>
                  <a:cs typeface="Times New Roman" panose="02020603050405020304" pitchFamily="18" charset="0"/>
                </a:rPr>
                <a:t>-1</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6" name="Rectangle 55"/>
            <p:cNvSpPr/>
            <p:nvPr/>
          </p:nvSpPr>
          <p:spPr>
            <a:xfrm>
              <a:off x="9439492" y="5406645"/>
              <a:ext cx="667161"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j</a:t>
              </a:r>
              <a:r>
                <a:rPr lang="en-US" sz="2600" smtClean="0">
                  <a:solidFill>
                    <a:srgbClr val="0070C0"/>
                  </a:solidFill>
                  <a:latin typeface="Times New Roman" panose="02020603050405020304" pitchFamily="18" charset="0"/>
                  <a:cs typeface="Times New Roman" panose="02020603050405020304" pitchFamily="18" charset="0"/>
                </a:rPr>
                <a:t>+1</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7" name="Rectangle 56"/>
            <p:cNvSpPr/>
            <p:nvPr/>
          </p:nvSpPr>
          <p:spPr>
            <a:xfrm>
              <a:off x="11170451" y="5387190"/>
              <a:ext cx="667161"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p</a:t>
              </a:r>
              <a:endParaRPr lang="en-US" sz="2600">
                <a:solidFill>
                  <a:srgbClr val="0070C0"/>
                </a:solidFill>
                <a:latin typeface="Times New Roman" panose="02020603050405020304" pitchFamily="18" charset="0"/>
                <a:cs typeface="Times New Roman" panose="02020603050405020304" pitchFamily="18" charset="0"/>
              </a:endParaRPr>
            </a:p>
          </p:txBody>
        </p:sp>
      </p:grpSp>
      <p:grpSp>
        <p:nvGrpSpPr>
          <p:cNvPr id="2" name="Group 1"/>
          <p:cNvGrpSpPr/>
          <p:nvPr/>
        </p:nvGrpSpPr>
        <p:grpSpPr>
          <a:xfrm>
            <a:off x="7713406" y="3433965"/>
            <a:ext cx="4181372" cy="962042"/>
            <a:chOff x="7693951" y="3289939"/>
            <a:chExt cx="4181372" cy="962042"/>
          </a:xfrm>
        </p:grpSpPr>
        <p:sp>
          <p:nvSpPr>
            <p:cNvPr id="9" name="Rectangle 8"/>
            <p:cNvSpPr/>
            <p:nvPr/>
          </p:nvSpPr>
          <p:spPr>
            <a:xfrm>
              <a:off x="7705178" y="3760675"/>
              <a:ext cx="4077519" cy="46511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12   7    30    40    8    38   35</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8816577" y="3348911"/>
              <a:ext cx="516279"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sp>
          <p:nvSpPr>
            <p:cNvPr id="12" name="Rectangle 11"/>
            <p:cNvSpPr/>
            <p:nvPr/>
          </p:nvSpPr>
          <p:spPr>
            <a:xfrm>
              <a:off x="10064645" y="3289939"/>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8186617" y="3349728"/>
              <a:ext cx="645485" cy="492443"/>
              <a:chOff x="5608481" y="5911931"/>
              <a:chExt cx="645485" cy="492443"/>
            </a:xfrm>
          </p:grpSpPr>
          <p:sp>
            <p:nvSpPr>
              <p:cNvPr id="17" name="Rectangle 16"/>
              <p:cNvSpPr/>
              <p:nvPr/>
            </p:nvSpPr>
            <p:spPr>
              <a:xfrm>
                <a:off x="5608481" y="5911931"/>
                <a:ext cx="587603" cy="492443"/>
              </a:xfrm>
              <a:prstGeom prst="rect">
                <a:avLst/>
              </a:prstGeom>
            </p:spPr>
            <p:txBody>
              <a:bodyPr wrap="square">
                <a:spAutoFit/>
              </a:bodyPr>
              <a:lstStyle/>
              <a:p>
                <a:pPr algn="ctr">
                  <a:tabLst>
                    <a:tab pos="1201738" algn="l"/>
                  </a:tabLst>
                </a:pPr>
                <a:r>
                  <a:rPr lang="en-US" sz="2600">
                    <a:solidFill>
                      <a:srgbClr val="0070C0"/>
                    </a:solidFill>
                    <a:latin typeface="Times New Roman" panose="02020603050405020304" pitchFamily="18" charset="0"/>
                    <a:cs typeface="Times New Roman" panose="02020603050405020304" pitchFamily="18" charset="0"/>
                  </a:rPr>
                  <a:t>i</a:t>
                </a:r>
              </a:p>
            </p:txBody>
          </p:sp>
          <p:cxnSp>
            <p:nvCxnSpPr>
              <p:cNvPr id="18" name="Straight Arrow Connector 17"/>
              <p:cNvCxnSpPr/>
              <p:nvPr/>
            </p:nvCxnSpPr>
            <p:spPr>
              <a:xfrm>
                <a:off x="5960260" y="6196083"/>
                <a:ext cx="293706"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0959608" y="3292078"/>
              <a:ext cx="663132" cy="492443"/>
              <a:chOff x="6775122" y="6064682"/>
              <a:chExt cx="663132" cy="492443"/>
            </a:xfrm>
          </p:grpSpPr>
          <p:cxnSp>
            <p:nvCxnSpPr>
              <p:cNvPr id="20" name="Straight Arrow Connector 19"/>
              <p:cNvCxnSpPr/>
              <p:nvPr/>
            </p:nvCxnSpPr>
            <p:spPr>
              <a:xfrm>
                <a:off x="6775122" y="6404374"/>
                <a:ext cx="293706" cy="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921975" y="6064682"/>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j</a:t>
                </a:r>
                <a:endParaRPr lang="en-US" sz="2600">
                  <a:solidFill>
                    <a:srgbClr val="0070C0"/>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7729725" y="3759538"/>
              <a:ext cx="521496" cy="492443"/>
              <a:chOff x="1676427" y="5492479"/>
              <a:chExt cx="521496" cy="492443"/>
            </a:xfrm>
          </p:grpSpPr>
          <p:sp>
            <p:nvSpPr>
              <p:cNvPr id="23" name="Oval 22"/>
              <p:cNvSpPr/>
              <p:nvPr/>
            </p:nvSpPr>
            <p:spPr>
              <a:xfrm>
                <a:off x="1718510"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12</a:t>
                </a:r>
                <a:endParaRPr lang="en-US" sz="2600"/>
              </a:p>
            </p:txBody>
          </p:sp>
        </p:grpSp>
        <p:sp>
          <p:nvSpPr>
            <p:cNvPr id="58" name="Rectangle 57"/>
            <p:cNvSpPr/>
            <p:nvPr/>
          </p:nvSpPr>
          <p:spPr>
            <a:xfrm>
              <a:off x="7693951" y="3370736"/>
              <a:ext cx="516279"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t</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11208162" y="3290677"/>
              <a:ext cx="667161" cy="492443"/>
            </a:xfrm>
            <a:prstGeom prst="rect">
              <a:avLst/>
            </a:prstGeom>
          </p:spPr>
          <p:txBody>
            <a:bodyPr wrap="square">
              <a:spAutoFit/>
            </a:bodyPr>
            <a:lstStyle/>
            <a:p>
              <a:pPr algn="ctr">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p</a:t>
              </a:r>
              <a:endParaRPr lang="en-US" sz="2600">
                <a:solidFill>
                  <a:srgbClr val="0070C0"/>
                </a:solidFill>
                <a:latin typeface="Times New Roman" panose="02020603050405020304" pitchFamily="18" charset="0"/>
                <a:cs typeface="Times New Roman" panose="02020603050405020304" pitchFamily="18" charset="0"/>
              </a:endParaRPr>
            </a:p>
          </p:txBody>
        </p:sp>
      </p:grpSp>
      <p:sp>
        <p:nvSpPr>
          <p:cNvPr id="60" name="Rectangle 59"/>
          <p:cNvSpPr/>
          <p:nvPr/>
        </p:nvSpPr>
        <p:spPr>
          <a:xfrm>
            <a:off x="5894962" y="620582"/>
            <a:ext cx="6240372" cy="1883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Gọi T(n) là thời gian thực hiện giải thuật ứng với một mảng n khoá, P(n) là thời gian để phân đoạn một mảng n khoá thành hai mảng con. </a:t>
            </a:r>
            <a:r>
              <a:rPr lang="fr-FR" sz="2600">
                <a:solidFill>
                  <a:srgbClr val="0070C0"/>
                </a:solidFill>
                <a:latin typeface="Times New Roman" panose="02020603050405020304" pitchFamily="18" charset="0"/>
                <a:cs typeface="Times New Roman" panose="02020603050405020304" pitchFamily="18" charset="0"/>
              </a:rPr>
              <a:t>Ta có thể </a:t>
            </a:r>
            <a:r>
              <a:rPr lang="fr-FR" sz="2600" smtClean="0">
                <a:solidFill>
                  <a:srgbClr val="0070C0"/>
                </a:solidFill>
                <a:latin typeface="Times New Roman" panose="02020603050405020304" pitchFamily="18" charset="0"/>
                <a:cs typeface="Times New Roman" panose="02020603050405020304" pitchFamily="18" charset="0"/>
              </a:rPr>
              <a:t>viết:</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61" name="Rectangle 60"/>
          <p:cNvSpPr/>
          <p:nvPr/>
        </p:nvSpPr>
        <p:spPr>
          <a:xfrm>
            <a:off x="5894962" y="2444005"/>
            <a:ext cx="6240374" cy="577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r>
              <a:rPr lang="fr-FR" sz="2600">
                <a:solidFill>
                  <a:srgbClr val="0070C0"/>
                </a:solidFill>
                <a:latin typeface="Times New Roman" panose="02020603050405020304" pitchFamily="18" charset="0"/>
                <a:cs typeface="Times New Roman" panose="02020603050405020304" pitchFamily="18" charset="0"/>
              </a:rPr>
              <a:t>T(n) = P(n) + T(j-t) + T(p-j)</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62" name="Rectangle 61"/>
          <p:cNvSpPr/>
          <p:nvPr/>
        </p:nvSpPr>
        <p:spPr>
          <a:xfrm>
            <a:off x="5894962" y="2967832"/>
            <a:ext cx="6240374" cy="5948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600">
                <a:solidFill>
                  <a:srgbClr val="0070C0"/>
                </a:solidFill>
                <a:latin typeface="Times New Roman" panose="02020603050405020304" pitchFamily="18" charset="0"/>
                <a:cs typeface="Times New Roman" panose="02020603050405020304" pitchFamily="18" charset="0"/>
              </a:rPr>
              <a:t>Chú ý rằng </a:t>
            </a:r>
            <a:r>
              <a:rPr lang="fr-FR" sz="2600">
                <a:solidFill>
                  <a:srgbClr val="FF0000"/>
                </a:solidFill>
                <a:latin typeface="Times New Roman" panose="02020603050405020304" pitchFamily="18" charset="0"/>
                <a:cs typeface="Times New Roman" panose="02020603050405020304" pitchFamily="18" charset="0"/>
              </a:rPr>
              <a:t>P(n) = Cn </a:t>
            </a:r>
            <a:r>
              <a:rPr lang="fr-FR" sz="2600">
                <a:solidFill>
                  <a:srgbClr val="0070C0"/>
                </a:solidFill>
                <a:latin typeface="Times New Roman" panose="02020603050405020304" pitchFamily="18" charset="0"/>
                <a:cs typeface="Times New Roman" panose="02020603050405020304" pitchFamily="18" charset="0"/>
              </a:rPr>
              <a:t>với C là một hằng số</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63" name="Straight Connector 62"/>
          <p:cNvCxnSpPr/>
          <p:nvPr/>
        </p:nvCxnSpPr>
        <p:spPr>
          <a:xfrm>
            <a:off x="2201407" y="2282077"/>
            <a:ext cx="254801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129488" y="3036072"/>
            <a:ext cx="254801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466531" y="2770496"/>
            <a:ext cx="4367284" cy="1187355"/>
            <a:chOff x="3466531" y="2770496"/>
            <a:chExt cx="4367284" cy="1187355"/>
          </a:xfrm>
        </p:grpSpPr>
        <p:sp>
          <p:nvSpPr>
            <p:cNvPr id="66" name="Freeform 65"/>
            <p:cNvSpPr/>
            <p:nvPr/>
          </p:nvSpPr>
          <p:spPr>
            <a:xfrm>
              <a:off x="3466531" y="2770496"/>
              <a:ext cx="3002508" cy="1064525"/>
            </a:xfrm>
            <a:custGeom>
              <a:avLst/>
              <a:gdLst>
                <a:gd name="connsiteX0" fmla="*/ 0 w 3002508"/>
                <a:gd name="connsiteY0" fmla="*/ 1064525 h 1064525"/>
                <a:gd name="connsiteX1" fmla="*/ 1146412 w 3002508"/>
                <a:gd name="connsiteY1" fmla="*/ 450376 h 1064525"/>
                <a:gd name="connsiteX2" fmla="*/ 2129051 w 3002508"/>
                <a:gd name="connsiteY2" fmla="*/ 122829 h 1064525"/>
                <a:gd name="connsiteX3" fmla="*/ 3002508 w 3002508"/>
                <a:gd name="connsiteY3" fmla="*/ 0 h 1064525"/>
              </a:gdLst>
              <a:ahLst/>
              <a:cxnLst>
                <a:cxn ang="0">
                  <a:pos x="connsiteX0" y="connsiteY0"/>
                </a:cxn>
                <a:cxn ang="0">
                  <a:pos x="connsiteX1" y="connsiteY1"/>
                </a:cxn>
                <a:cxn ang="0">
                  <a:pos x="connsiteX2" y="connsiteY2"/>
                </a:cxn>
                <a:cxn ang="0">
                  <a:pos x="connsiteX3" y="connsiteY3"/>
                </a:cxn>
              </a:cxnLst>
              <a:rect l="l" t="t" r="r" b="b"/>
              <a:pathLst>
                <a:path w="3002508" h="1064525">
                  <a:moveTo>
                    <a:pt x="0" y="1064525"/>
                  </a:moveTo>
                  <a:cubicBezTo>
                    <a:pt x="395785" y="835925"/>
                    <a:pt x="791570" y="607325"/>
                    <a:pt x="1146412" y="450376"/>
                  </a:cubicBezTo>
                  <a:cubicBezTo>
                    <a:pt x="1501254" y="293427"/>
                    <a:pt x="1819702" y="197892"/>
                    <a:pt x="2129051" y="122829"/>
                  </a:cubicBezTo>
                  <a:cubicBezTo>
                    <a:pt x="2438400" y="47766"/>
                    <a:pt x="2720454" y="23883"/>
                    <a:pt x="3002508" y="0"/>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480179" y="3473898"/>
              <a:ext cx="4353636" cy="483953"/>
            </a:xfrm>
            <a:custGeom>
              <a:avLst/>
              <a:gdLst>
                <a:gd name="connsiteX0" fmla="*/ 0 w 4353636"/>
                <a:gd name="connsiteY0" fmla="*/ 361123 h 483953"/>
                <a:gd name="connsiteX1" fmla="*/ 1241946 w 4353636"/>
                <a:gd name="connsiteY1" fmla="*/ 47224 h 483953"/>
                <a:gd name="connsiteX2" fmla="*/ 2470245 w 4353636"/>
                <a:gd name="connsiteY2" fmla="*/ 47224 h 483953"/>
                <a:gd name="connsiteX3" fmla="*/ 4353636 w 4353636"/>
                <a:gd name="connsiteY3" fmla="*/ 483953 h 483953"/>
              </a:gdLst>
              <a:ahLst/>
              <a:cxnLst>
                <a:cxn ang="0">
                  <a:pos x="connsiteX0" y="connsiteY0"/>
                </a:cxn>
                <a:cxn ang="0">
                  <a:pos x="connsiteX1" y="connsiteY1"/>
                </a:cxn>
                <a:cxn ang="0">
                  <a:pos x="connsiteX2" y="connsiteY2"/>
                </a:cxn>
                <a:cxn ang="0">
                  <a:pos x="connsiteX3" y="connsiteY3"/>
                </a:cxn>
              </a:cxnLst>
              <a:rect l="l" t="t" r="r" b="b"/>
              <a:pathLst>
                <a:path w="4353636" h="483953">
                  <a:moveTo>
                    <a:pt x="0" y="361123"/>
                  </a:moveTo>
                  <a:cubicBezTo>
                    <a:pt x="415119" y="230332"/>
                    <a:pt x="830238" y="99541"/>
                    <a:pt x="1241946" y="47224"/>
                  </a:cubicBezTo>
                  <a:cubicBezTo>
                    <a:pt x="1653654" y="-5093"/>
                    <a:pt x="1951630" y="-25564"/>
                    <a:pt x="2470245" y="47224"/>
                  </a:cubicBezTo>
                  <a:cubicBezTo>
                    <a:pt x="2988860" y="120012"/>
                    <a:pt x="3671248" y="301982"/>
                    <a:pt x="4353636" y="483953"/>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5076967" y="2906973"/>
            <a:ext cx="2658657" cy="1787857"/>
            <a:chOff x="5076967" y="2906973"/>
            <a:chExt cx="2658657" cy="1787857"/>
          </a:xfrm>
        </p:grpSpPr>
        <p:sp>
          <p:nvSpPr>
            <p:cNvPr id="67" name="Freeform 66"/>
            <p:cNvSpPr/>
            <p:nvPr/>
          </p:nvSpPr>
          <p:spPr>
            <a:xfrm>
              <a:off x="5076967" y="2906973"/>
              <a:ext cx="2306472" cy="1787857"/>
            </a:xfrm>
            <a:custGeom>
              <a:avLst/>
              <a:gdLst>
                <a:gd name="connsiteX0" fmla="*/ 0 w 2306472"/>
                <a:gd name="connsiteY0" fmla="*/ 1787857 h 1787857"/>
                <a:gd name="connsiteX1" fmla="*/ 2306472 w 2306472"/>
                <a:gd name="connsiteY1" fmla="*/ 0 h 1787857"/>
              </a:gdLst>
              <a:ahLst/>
              <a:cxnLst>
                <a:cxn ang="0">
                  <a:pos x="connsiteX0" y="connsiteY0"/>
                </a:cxn>
                <a:cxn ang="0">
                  <a:pos x="connsiteX1" y="connsiteY1"/>
                </a:cxn>
              </a:cxnLst>
              <a:rect l="l" t="t" r="r" b="b"/>
              <a:pathLst>
                <a:path w="2306472" h="1787857">
                  <a:moveTo>
                    <a:pt x="0" y="1787857"/>
                  </a:moveTo>
                  <a:lnTo>
                    <a:pt x="2306472" y="0"/>
                  </a:ln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5092311" y="4118071"/>
              <a:ext cx="2643313" cy="576759"/>
            </a:xfrm>
            <a:custGeom>
              <a:avLst/>
              <a:gdLst>
                <a:gd name="connsiteX0" fmla="*/ 0 w 2306472"/>
                <a:gd name="connsiteY0" fmla="*/ 1787857 h 1787857"/>
                <a:gd name="connsiteX1" fmla="*/ 2306472 w 2306472"/>
                <a:gd name="connsiteY1" fmla="*/ 0 h 1787857"/>
              </a:gdLst>
              <a:ahLst/>
              <a:cxnLst>
                <a:cxn ang="0">
                  <a:pos x="connsiteX0" y="connsiteY0"/>
                </a:cxn>
                <a:cxn ang="0">
                  <a:pos x="connsiteX1" y="connsiteY1"/>
                </a:cxn>
              </a:cxnLst>
              <a:rect l="l" t="t" r="r" b="b"/>
              <a:pathLst>
                <a:path w="2306472" h="1787857">
                  <a:moveTo>
                    <a:pt x="0" y="1787857"/>
                  </a:moveTo>
                  <a:lnTo>
                    <a:pt x="2306472" y="0"/>
                  </a:ln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5677469" y="2838734"/>
            <a:ext cx="2634018" cy="3111690"/>
            <a:chOff x="5677469" y="2838734"/>
            <a:chExt cx="2634018" cy="3111690"/>
          </a:xfrm>
        </p:grpSpPr>
        <p:sp>
          <p:nvSpPr>
            <p:cNvPr id="69" name="Freeform 68"/>
            <p:cNvSpPr/>
            <p:nvPr/>
          </p:nvSpPr>
          <p:spPr>
            <a:xfrm>
              <a:off x="5677469" y="2838734"/>
              <a:ext cx="2634018" cy="2224585"/>
            </a:xfrm>
            <a:custGeom>
              <a:avLst/>
              <a:gdLst>
                <a:gd name="connsiteX0" fmla="*/ 0 w 2634018"/>
                <a:gd name="connsiteY0" fmla="*/ 2224585 h 2224585"/>
                <a:gd name="connsiteX1" fmla="*/ 1214650 w 2634018"/>
                <a:gd name="connsiteY1" fmla="*/ 764275 h 2224585"/>
                <a:gd name="connsiteX2" fmla="*/ 2634018 w 2634018"/>
                <a:gd name="connsiteY2" fmla="*/ 0 h 2224585"/>
              </a:gdLst>
              <a:ahLst/>
              <a:cxnLst>
                <a:cxn ang="0">
                  <a:pos x="connsiteX0" y="connsiteY0"/>
                </a:cxn>
                <a:cxn ang="0">
                  <a:pos x="connsiteX1" y="connsiteY1"/>
                </a:cxn>
                <a:cxn ang="0">
                  <a:pos x="connsiteX2" y="connsiteY2"/>
                </a:cxn>
              </a:cxnLst>
              <a:rect l="l" t="t" r="r" b="b"/>
              <a:pathLst>
                <a:path w="2634018" h="2224585">
                  <a:moveTo>
                    <a:pt x="0" y="2224585"/>
                  </a:moveTo>
                  <a:cubicBezTo>
                    <a:pt x="387823" y="1679812"/>
                    <a:pt x="775647" y="1135039"/>
                    <a:pt x="1214650" y="764275"/>
                  </a:cubicBezTo>
                  <a:cubicBezTo>
                    <a:pt x="1653653" y="393511"/>
                    <a:pt x="2143835" y="196755"/>
                    <a:pt x="2634018" y="0"/>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5677469" y="5027498"/>
              <a:ext cx="2265528" cy="922926"/>
            </a:xfrm>
            <a:custGeom>
              <a:avLst/>
              <a:gdLst>
                <a:gd name="connsiteX0" fmla="*/ 0 w 2265528"/>
                <a:gd name="connsiteY0" fmla="*/ 35821 h 922926"/>
                <a:gd name="connsiteX1" fmla="*/ 996286 w 2265528"/>
                <a:gd name="connsiteY1" fmla="*/ 22174 h 922926"/>
                <a:gd name="connsiteX2" fmla="*/ 1665027 w 2265528"/>
                <a:gd name="connsiteY2" fmla="*/ 295129 h 922926"/>
                <a:gd name="connsiteX3" fmla="*/ 2265528 w 2265528"/>
                <a:gd name="connsiteY3" fmla="*/ 922926 h 922926"/>
              </a:gdLst>
              <a:ahLst/>
              <a:cxnLst>
                <a:cxn ang="0">
                  <a:pos x="connsiteX0" y="connsiteY0"/>
                </a:cxn>
                <a:cxn ang="0">
                  <a:pos x="connsiteX1" y="connsiteY1"/>
                </a:cxn>
                <a:cxn ang="0">
                  <a:pos x="connsiteX2" y="connsiteY2"/>
                </a:cxn>
                <a:cxn ang="0">
                  <a:pos x="connsiteX3" y="connsiteY3"/>
                </a:cxn>
              </a:cxnLst>
              <a:rect l="l" t="t" r="r" b="b"/>
              <a:pathLst>
                <a:path w="2265528" h="922926">
                  <a:moveTo>
                    <a:pt x="0" y="35821"/>
                  </a:moveTo>
                  <a:cubicBezTo>
                    <a:pt x="359391" y="7388"/>
                    <a:pt x="718782" y="-21044"/>
                    <a:pt x="996286" y="22174"/>
                  </a:cubicBezTo>
                  <a:cubicBezTo>
                    <a:pt x="1273791" y="65392"/>
                    <a:pt x="1453487" y="145004"/>
                    <a:pt x="1665027" y="295129"/>
                  </a:cubicBezTo>
                  <a:cubicBezTo>
                    <a:pt x="1876567" y="445254"/>
                    <a:pt x="2071047" y="684090"/>
                    <a:pt x="2265528" y="922926"/>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6277970" y="2825087"/>
            <a:ext cx="3321424" cy="3167106"/>
            <a:chOff x="6277970" y="2825087"/>
            <a:chExt cx="3321424" cy="3167106"/>
          </a:xfrm>
        </p:grpSpPr>
        <p:sp>
          <p:nvSpPr>
            <p:cNvPr id="70" name="Freeform 69"/>
            <p:cNvSpPr/>
            <p:nvPr/>
          </p:nvSpPr>
          <p:spPr>
            <a:xfrm>
              <a:off x="6277971" y="2825087"/>
              <a:ext cx="3125337" cy="2688609"/>
            </a:xfrm>
            <a:custGeom>
              <a:avLst/>
              <a:gdLst>
                <a:gd name="connsiteX0" fmla="*/ 0 w 3125337"/>
                <a:gd name="connsiteY0" fmla="*/ 2688609 h 2688609"/>
                <a:gd name="connsiteX1" fmla="*/ 791570 w 3125337"/>
                <a:gd name="connsiteY1" fmla="*/ 1282890 h 2688609"/>
                <a:gd name="connsiteX2" fmla="*/ 1883391 w 3125337"/>
                <a:gd name="connsiteY2" fmla="*/ 436728 h 2688609"/>
                <a:gd name="connsiteX3" fmla="*/ 3125337 w 3125337"/>
                <a:gd name="connsiteY3" fmla="*/ 0 h 2688609"/>
                <a:gd name="connsiteX4" fmla="*/ 3125337 w 3125337"/>
                <a:gd name="connsiteY4" fmla="*/ 0 h 268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337" h="2688609">
                  <a:moveTo>
                    <a:pt x="0" y="2688609"/>
                  </a:moveTo>
                  <a:cubicBezTo>
                    <a:pt x="238835" y="2173406"/>
                    <a:pt x="477671" y="1658204"/>
                    <a:pt x="791570" y="1282890"/>
                  </a:cubicBezTo>
                  <a:cubicBezTo>
                    <a:pt x="1105469" y="907576"/>
                    <a:pt x="1494430" y="650543"/>
                    <a:pt x="1883391" y="436728"/>
                  </a:cubicBezTo>
                  <a:cubicBezTo>
                    <a:pt x="2272352" y="222913"/>
                    <a:pt x="3125337" y="0"/>
                    <a:pt x="3125337" y="0"/>
                  </a:cubicBezTo>
                  <a:lnTo>
                    <a:pt x="3125337" y="0"/>
                  </a:ln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6277970" y="5400584"/>
              <a:ext cx="3321424" cy="591609"/>
            </a:xfrm>
            <a:custGeom>
              <a:avLst/>
              <a:gdLst>
                <a:gd name="connsiteX0" fmla="*/ 0 w 3330054"/>
                <a:gd name="connsiteY0" fmla="*/ 113112 h 686318"/>
                <a:gd name="connsiteX1" fmla="*/ 1064526 w 3330054"/>
                <a:gd name="connsiteY1" fmla="*/ 3930 h 686318"/>
                <a:gd name="connsiteX2" fmla="*/ 1910687 w 3330054"/>
                <a:gd name="connsiteY2" fmla="*/ 31225 h 686318"/>
                <a:gd name="connsiteX3" fmla="*/ 2729552 w 3330054"/>
                <a:gd name="connsiteY3" fmla="*/ 99464 h 686318"/>
                <a:gd name="connsiteX4" fmla="*/ 3057099 w 3330054"/>
                <a:gd name="connsiteY4" fmla="*/ 235942 h 686318"/>
                <a:gd name="connsiteX5" fmla="*/ 3248167 w 3330054"/>
                <a:gd name="connsiteY5" fmla="*/ 522545 h 686318"/>
                <a:gd name="connsiteX6" fmla="*/ 3330054 w 3330054"/>
                <a:gd name="connsiteY6" fmla="*/ 686318 h 68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0054" h="686318">
                  <a:moveTo>
                    <a:pt x="0" y="113112"/>
                  </a:moveTo>
                  <a:cubicBezTo>
                    <a:pt x="373039" y="65345"/>
                    <a:pt x="746078" y="17578"/>
                    <a:pt x="1064526" y="3930"/>
                  </a:cubicBezTo>
                  <a:cubicBezTo>
                    <a:pt x="1382974" y="-9718"/>
                    <a:pt x="1633183" y="15303"/>
                    <a:pt x="1910687" y="31225"/>
                  </a:cubicBezTo>
                  <a:cubicBezTo>
                    <a:pt x="2188191" y="47147"/>
                    <a:pt x="2538483" y="65345"/>
                    <a:pt x="2729552" y="99464"/>
                  </a:cubicBezTo>
                  <a:cubicBezTo>
                    <a:pt x="2920621" y="133583"/>
                    <a:pt x="2970663" y="165428"/>
                    <a:pt x="3057099" y="235942"/>
                  </a:cubicBezTo>
                  <a:cubicBezTo>
                    <a:pt x="3143535" y="306456"/>
                    <a:pt x="3202675" y="447482"/>
                    <a:pt x="3248167" y="522545"/>
                  </a:cubicBezTo>
                  <a:cubicBezTo>
                    <a:pt x="3293660" y="597608"/>
                    <a:pt x="3311857" y="641963"/>
                    <a:pt x="3330054" y="686318"/>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5" name="Straight Connector 74"/>
          <p:cNvCxnSpPr/>
          <p:nvPr/>
        </p:nvCxnSpPr>
        <p:spPr>
          <a:xfrm>
            <a:off x="4271749" y="4975593"/>
            <a:ext cx="9962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227125" y="4592334"/>
            <a:ext cx="5086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4969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p:cTn id="25" dur="1000" fill="hold"/>
                                        <p:tgtEl>
                                          <p:spTgt spid="65"/>
                                        </p:tgtEl>
                                        <p:attrNameLst>
                                          <p:attrName>ppt_w</p:attrName>
                                        </p:attrNameLst>
                                      </p:cBhvr>
                                      <p:tavLst>
                                        <p:tav tm="0">
                                          <p:val>
                                            <p:fltVal val="0"/>
                                          </p:val>
                                        </p:tav>
                                        <p:tav tm="100000">
                                          <p:val>
                                            <p:strVal val="#ppt_w"/>
                                          </p:val>
                                        </p:tav>
                                      </p:tavLst>
                                    </p:anim>
                                    <p:anim calcmode="lin" valueType="num">
                                      <p:cBhvr>
                                        <p:cTn id="26" dur="1000" fill="hold"/>
                                        <p:tgtEl>
                                          <p:spTgt spid="65"/>
                                        </p:tgtEl>
                                        <p:attrNameLst>
                                          <p:attrName>ppt_h</p:attrName>
                                        </p:attrNameLst>
                                      </p:cBhvr>
                                      <p:tavLst>
                                        <p:tav tm="0">
                                          <p:val>
                                            <p:fltVal val="0"/>
                                          </p:val>
                                        </p:tav>
                                        <p:tav tm="100000">
                                          <p:val>
                                            <p:strVal val="#ppt_h"/>
                                          </p:val>
                                        </p:tav>
                                      </p:tavLst>
                                    </p:anim>
                                    <p:anim calcmode="lin" valueType="num">
                                      <p:cBhvr>
                                        <p:cTn id="27" dur="1000" fill="hold"/>
                                        <p:tgtEl>
                                          <p:spTgt spid="65"/>
                                        </p:tgtEl>
                                        <p:attrNameLst>
                                          <p:attrName>style.rotation</p:attrName>
                                        </p:attrNameLst>
                                      </p:cBhvr>
                                      <p:tavLst>
                                        <p:tav tm="0">
                                          <p:val>
                                            <p:fltVal val="90"/>
                                          </p:val>
                                        </p:tav>
                                        <p:tav tm="100000">
                                          <p:val>
                                            <p:fltVal val="0"/>
                                          </p:val>
                                        </p:tav>
                                      </p:tavLst>
                                    </p:anim>
                                    <p:animEffect transition="in" filter="fade">
                                      <p:cBhvr>
                                        <p:cTn id="28" dur="1000"/>
                                        <p:tgtEl>
                                          <p:spTgt spid="65"/>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p:cTn id="33" dur="1000" fill="hold"/>
                                        <p:tgtEl>
                                          <p:spTgt spid="75"/>
                                        </p:tgtEl>
                                        <p:attrNameLst>
                                          <p:attrName>ppt_w</p:attrName>
                                        </p:attrNameLst>
                                      </p:cBhvr>
                                      <p:tavLst>
                                        <p:tav tm="0">
                                          <p:val>
                                            <p:fltVal val="0"/>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anim calcmode="lin" valueType="num">
                                      <p:cBhvr>
                                        <p:cTn id="35" dur="1000" fill="hold"/>
                                        <p:tgtEl>
                                          <p:spTgt spid="75"/>
                                        </p:tgtEl>
                                        <p:attrNameLst>
                                          <p:attrName>style.rotation</p:attrName>
                                        </p:attrNameLst>
                                      </p:cBhvr>
                                      <p:tavLst>
                                        <p:tav tm="0">
                                          <p:val>
                                            <p:fltVal val="90"/>
                                          </p:val>
                                        </p:tav>
                                        <p:tav tm="100000">
                                          <p:val>
                                            <p:fltVal val="0"/>
                                          </p:val>
                                        </p:tav>
                                      </p:tavLst>
                                    </p:anim>
                                    <p:animEffect transition="in" filter="fade">
                                      <p:cBhvr>
                                        <p:cTn id="36" dur="1000"/>
                                        <p:tgtEl>
                                          <p:spTgt spid="7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1000" fill="hold"/>
                                        <p:tgtEl>
                                          <p:spTgt spid="2"/>
                                        </p:tgtEl>
                                        <p:attrNameLst>
                                          <p:attrName>ppt_w</p:attrName>
                                        </p:attrNameLst>
                                      </p:cBhvr>
                                      <p:tavLst>
                                        <p:tav tm="0">
                                          <p:val>
                                            <p:fltVal val="0"/>
                                          </p:val>
                                        </p:tav>
                                        <p:tav tm="100000">
                                          <p:val>
                                            <p:strVal val="#ppt_w"/>
                                          </p:val>
                                        </p:tav>
                                      </p:tavLst>
                                    </p:anim>
                                    <p:anim calcmode="lin" valueType="num">
                                      <p:cBhvr>
                                        <p:cTn id="42" dur="1000" fill="hold"/>
                                        <p:tgtEl>
                                          <p:spTgt spid="2"/>
                                        </p:tgtEl>
                                        <p:attrNameLst>
                                          <p:attrName>ppt_h</p:attrName>
                                        </p:attrNameLst>
                                      </p:cBhvr>
                                      <p:tavLst>
                                        <p:tav tm="0">
                                          <p:val>
                                            <p:fltVal val="0"/>
                                          </p:val>
                                        </p:tav>
                                        <p:tav tm="100000">
                                          <p:val>
                                            <p:strVal val="#ppt_h"/>
                                          </p:val>
                                        </p:tav>
                                      </p:tavLst>
                                    </p:anim>
                                    <p:anim calcmode="lin" valueType="num">
                                      <p:cBhvr>
                                        <p:cTn id="43" dur="1000" fill="hold"/>
                                        <p:tgtEl>
                                          <p:spTgt spid="2"/>
                                        </p:tgtEl>
                                        <p:attrNameLst>
                                          <p:attrName>style.rotation</p:attrName>
                                        </p:attrNameLst>
                                      </p:cBhvr>
                                      <p:tavLst>
                                        <p:tav tm="0">
                                          <p:val>
                                            <p:fltVal val="90"/>
                                          </p:val>
                                        </p:tav>
                                        <p:tav tm="100000">
                                          <p:val>
                                            <p:fltVal val="0"/>
                                          </p:val>
                                        </p:tav>
                                      </p:tavLst>
                                    </p:anim>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1000" fill="hold"/>
                                        <p:tgtEl>
                                          <p:spTgt spid="63"/>
                                        </p:tgtEl>
                                        <p:attrNameLst>
                                          <p:attrName>ppt_w</p:attrName>
                                        </p:attrNameLst>
                                      </p:cBhvr>
                                      <p:tavLst>
                                        <p:tav tm="0">
                                          <p:val>
                                            <p:fltVal val="0"/>
                                          </p:val>
                                        </p:tav>
                                        <p:tav tm="100000">
                                          <p:val>
                                            <p:strVal val="#ppt_w"/>
                                          </p:val>
                                        </p:tav>
                                      </p:tavLst>
                                    </p:anim>
                                    <p:anim calcmode="lin" valueType="num">
                                      <p:cBhvr>
                                        <p:cTn id="50" dur="1000" fill="hold"/>
                                        <p:tgtEl>
                                          <p:spTgt spid="63"/>
                                        </p:tgtEl>
                                        <p:attrNameLst>
                                          <p:attrName>ppt_h</p:attrName>
                                        </p:attrNameLst>
                                      </p:cBhvr>
                                      <p:tavLst>
                                        <p:tav tm="0">
                                          <p:val>
                                            <p:fltVal val="0"/>
                                          </p:val>
                                        </p:tav>
                                        <p:tav tm="100000">
                                          <p:val>
                                            <p:strVal val="#ppt_h"/>
                                          </p:val>
                                        </p:tav>
                                      </p:tavLst>
                                    </p:anim>
                                    <p:anim calcmode="lin" valueType="num">
                                      <p:cBhvr>
                                        <p:cTn id="51" dur="1000" fill="hold"/>
                                        <p:tgtEl>
                                          <p:spTgt spid="63"/>
                                        </p:tgtEl>
                                        <p:attrNameLst>
                                          <p:attrName>style.rotation</p:attrName>
                                        </p:attrNameLst>
                                      </p:cBhvr>
                                      <p:tavLst>
                                        <p:tav tm="0">
                                          <p:val>
                                            <p:fltVal val="90"/>
                                          </p:val>
                                        </p:tav>
                                        <p:tav tm="100000">
                                          <p:val>
                                            <p:fltVal val="0"/>
                                          </p:val>
                                        </p:tav>
                                      </p:tavLst>
                                    </p:anim>
                                    <p:animEffect transition="in" filter="fade">
                                      <p:cBhvr>
                                        <p:cTn id="52" dur="10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 calcmode="lin" valueType="num">
                                      <p:cBhvr>
                                        <p:cTn id="57" dur="1000" fill="hold"/>
                                        <p:tgtEl>
                                          <p:spTgt spid="64"/>
                                        </p:tgtEl>
                                        <p:attrNameLst>
                                          <p:attrName>ppt_w</p:attrName>
                                        </p:attrNameLst>
                                      </p:cBhvr>
                                      <p:tavLst>
                                        <p:tav tm="0">
                                          <p:val>
                                            <p:fltVal val="0"/>
                                          </p:val>
                                        </p:tav>
                                        <p:tav tm="100000">
                                          <p:val>
                                            <p:strVal val="#ppt_w"/>
                                          </p:val>
                                        </p:tav>
                                      </p:tavLst>
                                    </p:anim>
                                    <p:anim calcmode="lin" valueType="num">
                                      <p:cBhvr>
                                        <p:cTn id="58" dur="1000" fill="hold"/>
                                        <p:tgtEl>
                                          <p:spTgt spid="64"/>
                                        </p:tgtEl>
                                        <p:attrNameLst>
                                          <p:attrName>ppt_h</p:attrName>
                                        </p:attrNameLst>
                                      </p:cBhvr>
                                      <p:tavLst>
                                        <p:tav tm="0">
                                          <p:val>
                                            <p:fltVal val="0"/>
                                          </p:val>
                                        </p:tav>
                                        <p:tav tm="100000">
                                          <p:val>
                                            <p:strVal val="#ppt_h"/>
                                          </p:val>
                                        </p:tav>
                                      </p:tavLst>
                                    </p:anim>
                                    <p:anim calcmode="lin" valueType="num">
                                      <p:cBhvr>
                                        <p:cTn id="59" dur="1000" fill="hold"/>
                                        <p:tgtEl>
                                          <p:spTgt spid="64"/>
                                        </p:tgtEl>
                                        <p:attrNameLst>
                                          <p:attrName>style.rotation</p:attrName>
                                        </p:attrNameLst>
                                      </p:cBhvr>
                                      <p:tavLst>
                                        <p:tav tm="0">
                                          <p:val>
                                            <p:fltVal val="90"/>
                                          </p:val>
                                        </p:tav>
                                        <p:tav tm="100000">
                                          <p:val>
                                            <p:fltVal val="0"/>
                                          </p:val>
                                        </p:tav>
                                      </p:tavLst>
                                    </p:anim>
                                    <p:animEffect transition="in" filter="fade">
                                      <p:cBhvr>
                                        <p:cTn id="60" dur="1000"/>
                                        <p:tgtEl>
                                          <p:spTgt spid="64"/>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p:cTn id="65" dur="1000" fill="hold"/>
                                        <p:tgtEl>
                                          <p:spTgt spid="3"/>
                                        </p:tgtEl>
                                        <p:attrNameLst>
                                          <p:attrName>ppt_w</p:attrName>
                                        </p:attrNameLst>
                                      </p:cBhvr>
                                      <p:tavLst>
                                        <p:tav tm="0">
                                          <p:val>
                                            <p:fltVal val="0"/>
                                          </p:val>
                                        </p:tav>
                                        <p:tav tm="100000">
                                          <p:val>
                                            <p:strVal val="#ppt_w"/>
                                          </p:val>
                                        </p:tav>
                                      </p:tavLst>
                                    </p:anim>
                                    <p:anim calcmode="lin" valueType="num">
                                      <p:cBhvr>
                                        <p:cTn id="66" dur="1000" fill="hold"/>
                                        <p:tgtEl>
                                          <p:spTgt spid="3"/>
                                        </p:tgtEl>
                                        <p:attrNameLst>
                                          <p:attrName>ppt_h</p:attrName>
                                        </p:attrNameLst>
                                      </p:cBhvr>
                                      <p:tavLst>
                                        <p:tav tm="0">
                                          <p:val>
                                            <p:fltVal val="0"/>
                                          </p:val>
                                        </p:tav>
                                        <p:tav tm="100000">
                                          <p:val>
                                            <p:strVal val="#ppt_h"/>
                                          </p:val>
                                        </p:tav>
                                      </p:tavLst>
                                    </p:anim>
                                    <p:anim calcmode="lin" valueType="num">
                                      <p:cBhvr>
                                        <p:cTn id="67" dur="1000" fill="hold"/>
                                        <p:tgtEl>
                                          <p:spTgt spid="3"/>
                                        </p:tgtEl>
                                        <p:attrNameLst>
                                          <p:attrName>style.rotation</p:attrName>
                                        </p:attrNameLst>
                                      </p:cBhvr>
                                      <p:tavLst>
                                        <p:tav tm="0">
                                          <p:val>
                                            <p:fltVal val="90"/>
                                          </p:val>
                                        </p:tav>
                                        <p:tav tm="100000">
                                          <p:val>
                                            <p:fltVal val="0"/>
                                          </p:val>
                                        </p:tav>
                                      </p:tavLst>
                                    </p:anim>
                                    <p:animEffect transition="in" filter="fade">
                                      <p:cBhvr>
                                        <p:cTn id="68" dur="1000"/>
                                        <p:tgtEl>
                                          <p:spTgt spid="3"/>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p:cTn id="73" dur="1000" fill="hold"/>
                                        <p:tgtEl>
                                          <p:spTgt spid="4"/>
                                        </p:tgtEl>
                                        <p:attrNameLst>
                                          <p:attrName>ppt_w</p:attrName>
                                        </p:attrNameLst>
                                      </p:cBhvr>
                                      <p:tavLst>
                                        <p:tav tm="0">
                                          <p:val>
                                            <p:fltVal val="0"/>
                                          </p:val>
                                        </p:tav>
                                        <p:tav tm="100000">
                                          <p:val>
                                            <p:strVal val="#ppt_w"/>
                                          </p:val>
                                        </p:tav>
                                      </p:tavLst>
                                    </p:anim>
                                    <p:anim calcmode="lin" valueType="num">
                                      <p:cBhvr>
                                        <p:cTn id="74" dur="1000" fill="hold"/>
                                        <p:tgtEl>
                                          <p:spTgt spid="4"/>
                                        </p:tgtEl>
                                        <p:attrNameLst>
                                          <p:attrName>ppt_h</p:attrName>
                                        </p:attrNameLst>
                                      </p:cBhvr>
                                      <p:tavLst>
                                        <p:tav tm="0">
                                          <p:val>
                                            <p:fltVal val="0"/>
                                          </p:val>
                                        </p:tav>
                                        <p:tav tm="100000">
                                          <p:val>
                                            <p:strVal val="#ppt_h"/>
                                          </p:val>
                                        </p:tav>
                                      </p:tavLst>
                                    </p:anim>
                                    <p:anim calcmode="lin" valueType="num">
                                      <p:cBhvr>
                                        <p:cTn id="75" dur="1000" fill="hold"/>
                                        <p:tgtEl>
                                          <p:spTgt spid="4"/>
                                        </p:tgtEl>
                                        <p:attrNameLst>
                                          <p:attrName>style.rotation</p:attrName>
                                        </p:attrNameLst>
                                      </p:cBhvr>
                                      <p:tavLst>
                                        <p:tav tm="0">
                                          <p:val>
                                            <p:fltVal val="90"/>
                                          </p:val>
                                        </p:tav>
                                        <p:tav tm="100000">
                                          <p:val>
                                            <p:fltVal val="0"/>
                                          </p:val>
                                        </p:tav>
                                      </p:tavLst>
                                    </p:anim>
                                    <p:animEffect transition="in" filter="fade">
                                      <p:cBhvr>
                                        <p:cTn id="76" dur="10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fill="hold"/>
                                        <p:tgtEl>
                                          <p:spTgt spid="60"/>
                                        </p:tgtEl>
                                        <p:attrNameLst>
                                          <p:attrName>ppt_x</p:attrName>
                                        </p:attrNameLst>
                                      </p:cBhvr>
                                      <p:tavLst>
                                        <p:tav tm="0">
                                          <p:val>
                                            <p:strVal val="#ppt_x"/>
                                          </p:val>
                                        </p:tav>
                                        <p:tav tm="100000">
                                          <p:val>
                                            <p:strVal val="#ppt_x"/>
                                          </p:val>
                                        </p:tav>
                                      </p:tavLst>
                                    </p:anim>
                                    <p:anim calcmode="lin" valueType="num">
                                      <p:cBhvr additive="base">
                                        <p:cTn id="8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500" fill="hold"/>
                                        <p:tgtEl>
                                          <p:spTgt spid="61"/>
                                        </p:tgtEl>
                                        <p:attrNameLst>
                                          <p:attrName>ppt_x</p:attrName>
                                        </p:attrNameLst>
                                      </p:cBhvr>
                                      <p:tavLst>
                                        <p:tav tm="0">
                                          <p:val>
                                            <p:strVal val="#ppt_x"/>
                                          </p:val>
                                        </p:tav>
                                        <p:tav tm="100000">
                                          <p:val>
                                            <p:strVal val="#ppt_x"/>
                                          </p:val>
                                        </p:tav>
                                      </p:tavLst>
                                    </p:anim>
                                    <p:anim calcmode="lin" valueType="num">
                                      <p:cBhvr additive="base">
                                        <p:cTn id="8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2"/>
                                        </p:tgtEl>
                                        <p:attrNameLst>
                                          <p:attrName>style.visibility</p:attrName>
                                        </p:attrNameLst>
                                      </p:cBhvr>
                                      <p:to>
                                        <p:strVal val="visible"/>
                                      </p:to>
                                    </p:set>
                                    <p:anim calcmode="lin" valueType="num">
                                      <p:cBhvr additive="base">
                                        <p:cTn id="93" dur="500" fill="hold"/>
                                        <p:tgtEl>
                                          <p:spTgt spid="62"/>
                                        </p:tgtEl>
                                        <p:attrNameLst>
                                          <p:attrName>ppt_x</p:attrName>
                                        </p:attrNameLst>
                                      </p:cBhvr>
                                      <p:tavLst>
                                        <p:tav tm="0">
                                          <p:val>
                                            <p:strVal val="#ppt_x"/>
                                          </p:val>
                                        </p:tav>
                                        <p:tav tm="100000">
                                          <p:val>
                                            <p:strVal val="#ppt_x"/>
                                          </p:val>
                                        </p:tav>
                                      </p:tavLst>
                                    </p:anim>
                                    <p:anim calcmode="lin" valueType="num">
                                      <p:cBhvr additive="base">
                                        <p:cTn id="9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 calcmode="lin" valueType="num">
                                      <p:cBhvr>
                                        <p:cTn id="99" dur="1000" fill="hold"/>
                                        <p:tgtEl>
                                          <p:spTgt spid="14"/>
                                        </p:tgtEl>
                                        <p:attrNameLst>
                                          <p:attrName>ppt_w</p:attrName>
                                        </p:attrNameLst>
                                      </p:cBhvr>
                                      <p:tavLst>
                                        <p:tav tm="0">
                                          <p:val>
                                            <p:fltVal val="0"/>
                                          </p:val>
                                        </p:tav>
                                        <p:tav tm="100000">
                                          <p:val>
                                            <p:strVal val="#ppt_w"/>
                                          </p:val>
                                        </p:tav>
                                      </p:tavLst>
                                    </p:anim>
                                    <p:anim calcmode="lin" valueType="num">
                                      <p:cBhvr>
                                        <p:cTn id="100" dur="1000" fill="hold"/>
                                        <p:tgtEl>
                                          <p:spTgt spid="14"/>
                                        </p:tgtEl>
                                        <p:attrNameLst>
                                          <p:attrName>ppt_h</p:attrName>
                                        </p:attrNameLst>
                                      </p:cBhvr>
                                      <p:tavLst>
                                        <p:tav tm="0">
                                          <p:val>
                                            <p:fltVal val="0"/>
                                          </p:val>
                                        </p:tav>
                                        <p:tav tm="100000">
                                          <p:val>
                                            <p:strVal val="#ppt_h"/>
                                          </p:val>
                                        </p:tav>
                                      </p:tavLst>
                                    </p:anim>
                                    <p:anim calcmode="lin" valueType="num">
                                      <p:cBhvr>
                                        <p:cTn id="101" dur="1000" fill="hold"/>
                                        <p:tgtEl>
                                          <p:spTgt spid="14"/>
                                        </p:tgtEl>
                                        <p:attrNameLst>
                                          <p:attrName>style.rotation</p:attrName>
                                        </p:attrNameLst>
                                      </p:cBhvr>
                                      <p:tavLst>
                                        <p:tav tm="0">
                                          <p:val>
                                            <p:fltVal val="90"/>
                                          </p:val>
                                        </p:tav>
                                        <p:tav tm="100000">
                                          <p:val>
                                            <p:fltVal val="0"/>
                                          </p:val>
                                        </p:tav>
                                      </p:tavLst>
                                    </p:anim>
                                    <p:animEffect transition="in" filter="fade">
                                      <p:cBhvr>
                                        <p:cTn id="102" dur="1000"/>
                                        <p:tgtEl>
                                          <p:spTgt spid="14"/>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p:cTn id="107" dur="1000" fill="hold"/>
                                        <p:tgtEl>
                                          <p:spTgt spid="37"/>
                                        </p:tgtEl>
                                        <p:attrNameLst>
                                          <p:attrName>ppt_w</p:attrName>
                                        </p:attrNameLst>
                                      </p:cBhvr>
                                      <p:tavLst>
                                        <p:tav tm="0">
                                          <p:val>
                                            <p:fltVal val="0"/>
                                          </p:val>
                                        </p:tav>
                                        <p:tav tm="100000">
                                          <p:val>
                                            <p:strVal val="#ppt_w"/>
                                          </p:val>
                                        </p:tav>
                                      </p:tavLst>
                                    </p:anim>
                                    <p:anim calcmode="lin" valueType="num">
                                      <p:cBhvr>
                                        <p:cTn id="108" dur="1000" fill="hold"/>
                                        <p:tgtEl>
                                          <p:spTgt spid="37"/>
                                        </p:tgtEl>
                                        <p:attrNameLst>
                                          <p:attrName>ppt_h</p:attrName>
                                        </p:attrNameLst>
                                      </p:cBhvr>
                                      <p:tavLst>
                                        <p:tav tm="0">
                                          <p:val>
                                            <p:fltVal val="0"/>
                                          </p:val>
                                        </p:tav>
                                        <p:tav tm="100000">
                                          <p:val>
                                            <p:strVal val="#ppt_h"/>
                                          </p:val>
                                        </p:tav>
                                      </p:tavLst>
                                    </p:anim>
                                    <p:anim calcmode="lin" valueType="num">
                                      <p:cBhvr>
                                        <p:cTn id="109" dur="1000" fill="hold"/>
                                        <p:tgtEl>
                                          <p:spTgt spid="37"/>
                                        </p:tgtEl>
                                        <p:attrNameLst>
                                          <p:attrName>style.rotation</p:attrName>
                                        </p:attrNameLst>
                                      </p:cBhvr>
                                      <p:tavLst>
                                        <p:tav tm="0">
                                          <p:val>
                                            <p:fltVal val="90"/>
                                          </p:val>
                                        </p:tav>
                                        <p:tav tm="100000">
                                          <p:val>
                                            <p:fltVal val="0"/>
                                          </p:val>
                                        </p:tav>
                                      </p:tavLst>
                                    </p:anim>
                                    <p:animEffect transition="in" filter="fade">
                                      <p:cBhvr>
                                        <p:cTn id="110" dur="1000"/>
                                        <p:tgtEl>
                                          <p:spTgt spid="37"/>
                                        </p:tgtEl>
                                      </p:cBhvr>
                                    </p:animEffect>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nodeType="click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p:cTn id="115" dur="1000" fill="hold"/>
                                        <p:tgtEl>
                                          <p:spTgt spid="41"/>
                                        </p:tgtEl>
                                        <p:attrNameLst>
                                          <p:attrName>ppt_w</p:attrName>
                                        </p:attrNameLst>
                                      </p:cBhvr>
                                      <p:tavLst>
                                        <p:tav tm="0">
                                          <p:val>
                                            <p:fltVal val="0"/>
                                          </p:val>
                                        </p:tav>
                                        <p:tav tm="100000">
                                          <p:val>
                                            <p:strVal val="#ppt_w"/>
                                          </p:val>
                                        </p:tav>
                                      </p:tavLst>
                                    </p:anim>
                                    <p:anim calcmode="lin" valueType="num">
                                      <p:cBhvr>
                                        <p:cTn id="116" dur="1000" fill="hold"/>
                                        <p:tgtEl>
                                          <p:spTgt spid="41"/>
                                        </p:tgtEl>
                                        <p:attrNameLst>
                                          <p:attrName>ppt_h</p:attrName>
                                        </p:attrNameLst>
                                      </p:cBhvr>
                                      <p:tavLst>
                                        <p:tav tm="0">
                                          <p:val>
                                            <p:fltVal val="0"/>
                                          </p:val>
                                        </p:tav>
                                        <p:tav tm="100000">
                                          <p:val>
                                            <p:strVal val="#ppt_h"/>
                                          </p:val>
                                        </p:tav>
                                      </p:tavLst>
                                    </p:anim>
                                    <p:anim calcmode="lin" valueType="num">
                                      <p:cBhvr>
                                        <p:cTn id="117" dur="1000" fill="hold"/>
                                        <p:tgtEl>
                                          <p:spTgt spid="41"/>
                                        </p:tgtEl>
                                        <p:attrNameLst>
                                          <p:attrName>style.rotation</p:attrName>
                                        </p:attrNameLst>
                                      </p:cBhvr>
                                      <p:tavLst>
                                        <p:tav tm="0">
                                          <p:val>
                                            <p:fltVal val="90"/>
                                          </p:val>
                                        </p:tav>
                                        <p:tav tm="100000">
                                          <p:val>
                                            <p:fltVal val="0"/>
                                          </p:val>
                                        </p:tav>
                                      </p:tavLst>
                                    </p:anim>
                                    <p:animEffect transition="in" filter="fade">
                                      <p:cBhvr>
                                        <p:cTn id="118" dur="1000"/>
                                        <p:tgtEl>
                                          <p:spTgt spid="41"/>
                                        </p:tgtEl>
                                      </p:cBhvr>
                                    </p:animEffect>
                                  </p:childTnLst>
                                </p:cTn>
                              </p:par>
                            </p:childTnLst>
                          </p:cTn>
                        </p:par>
                      </p:childTnLst>
                    </p:cTn>
                  </p:par>
                  <p:par>
                    <p:cTn id="119" fill="hold">
                      <p:stCondLst>
                        <p:cond delay="indefinite"/>
                      </p:stCondLst>
                      <p:childTnLst>
                        <p:par>
                          <p:cTn id="120" fill="hold">
                            <p:stCondLst>
                              <p:cond delay="0"/>
                            </p:stCondLst>
                            <p:childTnLst>
                              <p:par>
                                <p:cTn id="121" presetID="31" presetClass="entr" presetSubtype="0" fill="hold"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p:cTn id="123" dur="1000" fill="hold"/>
                                        <p:tgtEl>
                                          <p:spTgt spid="45"/>
                                        </p:tgtEl>
                                        <p:attrNameLst>
                                          <p:attrName>ppt_w</p:attrName>
                                        </p:attrNameLst>
                                      </p:cBhvr>
                                      <p:tavLst>
                                        <p:tav tm="0">
                                          <p:val>
                                            <p:fltVal val="0"/>
                                          </p:val>
                                        </p:tav>
                                        <p:tav tm="100000">
                                          <p:val>
                                            <p:strVal val="#ppt_w"/>
                                          </p:val>
                                        </p:tav>
                                      </p:tavLst>
                                    </p:anim>
                                    <p:anim calcmode="lin" valueType="num">
                                      <p:cBhvr>
                                        <p:cTn id="124" dur="1000" fill="hold"/>
                                        <p:tgtEl>
                                          <p:spTgt spid="45"/>
                                        </p:tgtEl>
                                        <p:attrNameLst>
                                          <p:attrName>ppt_h</p:attrName>
                                        </p:attrNameLst>
                                      </p:cBhvr>
                                      <p:tavLst>
                                        <p:tav tm="0">
                                          <p:val>
                                            <p:fltVal val="0"/>
                                          </p:val>
                                        </p:tav>
                                        <p:tav tm="100000">
                                          <p:val>
                                            <p:strVal val="#ppt_h"/>
                                          </p:val>
                                        </p:tav>
                                      </p:tavLst>
                                    </p:anim>
                                    <p:anim calcmode="lin" valueType="num">
                                      <p:cBhvr>
                                        <p:cTn id="125" dur="1000" fill="hold"/>
                                        <p:tgtEl>
                                          <p:spTgt spid="45"/>
                                        </p:tgtEl>
                                        <p:attrNameLst>
                                          <p:attrName>style.rotation</p:attrName>
                                        </p:attrNameLst>
                                      </p:cBhvr>
                                      <p:tavLst>
                                        <p:tav tm="0">
                                          <p:val>
                                            <p:fltVal val="90"/>
                                          </p:val>
                                        </p:tav>
                                        <p:tav tm="100000">
                                          <p:val>
                                            <p:fltVal val="0"/>
                                          </p:val>
                                        </p:tav>
                                      </p:tavLst>
                                    </p:anim>
                                    <p:animEffect transition="in" filter="fade">
                                      <p:cBhvr>
                                        <p:cTn id="126"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0" grpId="0" animBg="1"/>
      <p:bldP spid="61" grpId="0" animBg="1"/>
      <p:bldP spid="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21708" y="77500"/>
            <a:ext cx="6308983"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3</a:t>
            </a:r>
            <a:r>
              <a:rPr lang="en-US" sz="3000" b="1" smtClean="0">
                <a:solidFill>
                  <a:srgbClr val="0070C0"/>
                </a:solidFill>
                <a:latin typeface="Times New Roman" panose="02020603050405020304" pitchFamily="18" charset="0"/>
                <a:ea typeface="+mn-ea"/>
                <a:cs typeface="Times New Roman" pitchFamily="18" charset="0"/>
              </a:rPr>
              <a:t>. </a:t>
            </a:r>
            <a:r>
              <a:rPr lang="en-US" sz="3000" b="1">
                <a:solidFill>
                  <a:srgbClr val="0070C0"/>
                </a:solidFill>
                <a:latin typeface="Times New Roman" panose="02020603050405020304" pitchFamily="18" charset="0"/>
                <a:ea typeface="+mn-ea"/>
                <a:cs typeface="Times New Roman" pitchFamily="18" charset="0"/>
              </a:rPr>
              <a:t>Nhận xét và đánh </a:t>
            </a:r>
            <a:r>
              <a:rPr lang="en-US" sz="3000" b="1" smtClean="0">
                <a:solidFill>
                  <a:srgbClr val="0070C0"/>
                </a:solidFill>
                <a:latin typeface="Times New Roman" panose="02020603050405020304" pitchFamily="18" charset="0"/>
                <a:ea typeface="+mn-ea"/>
                <a:cs typeface="Times New Roman" pitchFamily="18" charset="0"/>
              </a:rPr>
              <a:t>giá</a:t>
            </a:r>
            <a:endParaRPr lang="en-US" sz="3000" b="1">
              <a:solidFill>
                <a:srgbClr val="0070C0"/>
              </a:solidFill>
              <a:latin typeface="Times New Roman" panose="02020603050405020304" pitchFamily="18" charset="0"/>
              <a:ea typeface="+mn-ea"/>
              <a:cs typeface="Times New Roman" pitchFamily="18" charset="0"/>
            </a:endParaRPr>
          </a:p>
        </p:txBody>
      </p:sp>
      <p:sp>
        <p:nvSpPr>
          <p:cNvPr id="5" name="Rectangle 4"/>
          <p:cNvSpPr/>
          <p:nvPr/>
        </p:nvSpPr>
        <p:spPr>
          <a:xfrm>
            <a:off x="1527677" y="702747"/>
            <a:ext cx="3967753" cy="553998"/>
          </a:xfrm>
          <a:prstGeom prst="rect">
            <a:avLst/>
          </a:prstGeom>
        </p:spPr>
        <p:txBody>
          <a:bodyPr wrap="none">
            <a:spAutoFit/>
          </a:bodyPr>
          <a:lstStyle/>
          <a:p>
            <a:pPr algn="just"/>
            <a:r>
              <a:rPr lang="en-US" sz="3000" b="1" i="1" smtClean="0">
                <a:solidFill>
                  <a:srgbClr val="0070C0"/>
                </a:solidFill>
                <a:latin typeface="Times New Roman" panose="02020603050405020304" pitchFamily="18" charset="0"/>
                <a:cs typeface="Times New Roman" pitchFamily="18" charset="0"/>
              </a:rPr>
              <a:t>3.2</a:t>
            </a:r>
            <a:r>
              <a:rPr lang="en-US" sz="3000" b="1" i="1">
                <a:solidFill>
                  <a:srgbClr val="0070C0"/>
                </a:solidFill>
                <a:latin typeface="Times New Roman" panose="02020603050405020304" pitchFamily="18" charset="0"/>
                <a:cs typeface="Times New Roman" pitchFamily="18" charset="0"/>
              </a:rPr>
              <a:t>. Đánh giá giải </a:t>
            </a:r>
            <a:r>
              <a:rPr lang="en-US" sz="3000" b="1" i="1" smtClean="0">
                <a:solidFill>
                  <a:srgbClr val="0070C0"/>
                </a:solidFill>
                <a:latin typeface="Times New Roman" panose="02020603050405020304" pitchFamily="18" charset="0"/>
                <a:cs typeface="Times New Roman" pitchFamily="18" charset="0"/>
              </a:rPr>
              <a:t>thuật</a:t>
            </a:r>
            <a:endParaRPr lang="en-US" sz="3000" b="1" i="1">
              <a:solidFill>
                <a:srgbClr val="0070C0"/>
              </a:solidFill>
              <a:latin typeface="Times New Roman" panose="02020603050405020304" pitchFamily="18" charset="0"/>
              <a:cs typeface="Times New Roman" pitchFamily="18" charset="0"/>
            </a:endParaRPr>
          </a:p>
        </p:txBody>
      </p:sp>
      <p:sp>
        <p:nvSpPr>
          <p:cNvPr id="60" name="Rectangle 59"/>
          <p:cNvSpPr/>
          <p:nvPr/>
        </p:nvSpPr>
        <p:spPr>
          <a:xfrm>
            <a:off x="221708" y="31058"/>
            <a:ext cx="11970292" cy="10649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Gọi T(n) là thời gian thực hiện giải thuật ứng với một mảng n khoá, P(n) là thời gian để phân đoạn một mảng n khoá thành hai mảng con. </a:t>
            </a:r>
            <a:r>
              <a:rPr lang="fr-FR" sz="2800">
                <a:solidFill>
                  <a:srgbClr val="0070C0"/>
                </a:solidFill>
                <a:latin typeface="Times New Roman" panose="02020603050405020304" pitchFamily="18" charset="0"/>
                <a:cs typeface="Times New Roman" panose="02020603050405020304" pitchFamily="18" charset="0"/>
              </a:rPr>
              <a:t>Ta có thể </a:t>
            </a:r>
            <a:r>
              <a:rPr lang="fr-FR" sz="2800" smtClean="0">
                <a:solidFill>
                  <a:srgbClr val="0070C0"/>
                </a:solidFill>
                <a:latin typeface="Times New Roman" panose="02020603050405020304" pitchFamily="18" charset="0"/>
                <a:cs typeface="Times New Roman" panose="02020603050405020304" pitchFamily="18" charset="0"/>
              </a:rPr>
              <a:t>viết: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61" name="Rectangle 60"/>
          <p:cNvSpPr/>
          <p:nvPr/>
        </p:nvSpPr>
        <p:spPr>
          <a:xfrm>
            <a:off x="221708" y="1058510"/>
            <a:ext cx="4675651" cy="577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341313"/>
            <a:r>
              <a:rPr lang="fr-FR" sz="2800">
                <a:solidFill>
                  <a:srgbClr val="0070C0"/>
                </a:solidFill>
                <a:latin typeface="Times New Roman" panose="02020603050405020304" pitchFamily="18" charset="0"/>
                <a:cs typeface="Times New Roman" panose="02020603050405020304" pitchFamily="18" charset="0"/>
              </a:rPr>
              <a:t>T(n) = P(n) + T(j-t) + T(p-j)</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62" name="Rectangle 61"/>
          <p:cNvSpPr/>
          <p:nvPr/>
        </p:nvSpPr>
        <p:spPr>
          <a:xfrm>
            <a:off x="4902739" y="1090851"/>
            <a:ext cx="7289261" cy="539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i="1">
                <a:solidFill>
                  <a:srgbClr val="0070C0"/>
                </a:solidFill>
                <a:latin typeface="Times New Roman" panose="02020603050405020304" pitchFamily="18" charset="0"/>
                <a:cs typeface="Times New Roman" panose="02020603050405020304" pitchFamily="18" charset="0"/>
              </a:rPr>
              <a:t>Chú ý</a:t>
            </a:r>
            <a:r>
              <a:rPr lang="fr-FR" sz="2800">
                <a:solidFill>
                  <a:srgbClr val="0070C0"/>
                </a:solidFill>
                <a:latin typeface="Times New Roman" panose="02020603050405020304" pitchFamily="18" charset="0"/>
                <a:cs typeface="Times New Roman" panose="02020603050405020304" pitchFamily="18" charset="0"/>
              </a:rPr>
              <a:t> rằng </a:t>
            </a:r>
            <a:r>
              <a:rPr lang="fr-FR" sz="2800">
                <a:solidFill>
                  <a:srgbClr val="FF0000"/>
                </a:solidFill>
                <a:latin typeface="Times New Roman" panose="02020603050405020304" pitchFamily="18" charset="0"/>
                <a:cs typeface="Times New Roman" panose="02020603050405020304" pitchFamily="18" charset="0"/>
              </a:rPr>
              <a:t>P(n) = Cn </a:t>
            </a:r>
            <a:r>
              <a:rPr lang="fr-FR" sz="2800">
                <a:solidFill>
                  <a:srgbClr val="0070C0"/>
                </a:solidFill>
                <a:latin typeface="Times New Roman" panose="02020603050405020304" pitchFamily="18" charset="0"/>
                <a:cs typeface="Times New Roman" panose="02020603050405020304" pitchFamily="18" charset="0"/>
              </a:rPr>
              <a:t>với C là một hằng </a:t>
            </a:r>
            <a:r>
              <a:rPr lang="fr-FR" sz="2800" smtClean="0">
                <a:solidFill>
                  <a:srgbClr val="0070C0"/>
                </a:solidFill>
                <a:latin typeface="Times New Roman" panose="02020603050405020304" pitchFamily="18" charset="0"/>
                <a:cs typeface="Times New Roman" panose="02020603050405020304" pitchFamily="18" charset="0"/>
              </a:rPr>
              <a:t>số.</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65" name="Rectangle 64"/>
          <p:cNvSpPr/>
          <p:nvPr/>
        </p:nvSpPr>
        <p:spPr>
          <a:xfrm>
            <a:off x="221708" y="1635888"/>
            <a:ext cx="11970292" cy="5062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341313" algn="just"/>
            <a:r>
              <a:rPr lang="fr-FR" sz="2800">
                <a:solidFill>
                  <a:srgbClr val="0070C0"/>
                </a:solidFill>
                <a:latin typeface="Times New Roman" panose="02020603050405020304" pitchFamily="18" charset="0"/>
                <a:cs typeface="Times New Roman" panose="02020603050405020304" pitchFamily="18" charset="0"/>
              </a:rPr>
              <a:t>Trường hợp tốt nhất xảy ra khi mảng luôn luôn được chia đôi, nghĩa là: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222939" y="2125326"/>
            <a:ext cx="2092240" cy="6434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395288"/>
            <a:r>
              <a:rPr lang="fr-FR" sz="2800">
                <a:solidFill>
                  <a:srgbClr val="0070C0"/>
                </a:solidFill>
                <a:latin typeface="Times New Roman" panose="02020603050405020304" pitchFamily="18" charset="0"/>
                <a:cs typeface="Times New Roman" panose="02020603050405020304" pitchFamily="18" charset="0"/>
              </a:rPr>
              <a:t>Lúc đó:</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315179" y="2158352"/>
            <a:ext cx="9876821" cy="610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tabLst>
                <a:tab pos="914400" algn="l"/>
              </a:tabLst>
            </a:pPr>
            <a:r>
              <a:rPr lang="fr-FR" sz="2800" smtClean="0">
                <a:solidFill>
                  <a:srgbClr val="0070C0"/>
                </a:solidFill>
                <a:latin typeface="Times New Roman" panose="02020603050405020304" pitchFamily="18" charset="0"/>
                <a:cs typeface="Times New Roman" panose="02020603050405020304" pitchFamily="18" charset="0"/>
              </a:rPr>
              <a:t>T</a:t>
            </a:r>
            <a:r>
              <a:rPr lang="fr-FR" sz="2800" baseline="-25000" smtClean="0">
                <a:solidFill>
                  <a:srgbClr val="0070C0"/>
                </a:solidFill>
                <a:latin typeface="Times New Roman" panose="02020603050405020304" pitchFamily="18" charset="0"/>
                <a:cs typeface="Times New Roman" panose="02020603050405020304" pitchFamily="18" charset="0"/>
              </a:rPr>
              <a:t>tốt</a:t>
            </a:r>
            <a:r>
              <a:rPr lang="fr-FR" sz="2800" smtClean="0">
                <a:solidFill>
                  <a:srgbClr val="0070C0"/>
                </a:solidFill>
                <a:latin typeface="Times New Roman" panose="02020603050405020304" pitchFamily="18" charset="0"/>
                <a:cs typeface="Times New Roman" panose="02020603050405020304" pitchFamily="18" charset="0"/>
              </a:rPr>
              <a:t>(n)	 = </a:t>
            </a:r>
            <a:r>
              <a:rPr lang="fr-FR" sz="2800">
                <a:solidFill>
                  <a:srgbClr val="0070C0"/>
                </a:solidFill>
                <a:latin typeface="Times New Roman" panose="02020603050405020304" pitchFamily="18" charset="0"/>
                <a:cs typeface="Times New Roman" panose="02020603050405020304" pitchFamily="18" charset="0"/>
              </a:rPr>
              <a:t>P(n) + 2T</a:t>
            </a:r>
            <a:r>
              <a:rPr lang="fr-FR" sz="2800" baseline="-25000">
                <a:solidFill>
                  <a:srgbClr val="0070C0"/>
                </a:solidFill>
                <a:latin typeface="Times New Roman" panose="02020603050405020304" pitchFamily="18" charset="0"/>
                <a:cs typeface="Times New Roman" panose="02020603050405020304" pitchFamily="18" charset="0"/>
              </a:rPr>
              <a:t>tốt</a:t>
            </a:r>
            <a:r>
              <a:rPr lang="fr-FR" sz="2800">
                <a:solidFill>
                  <a:srgbClr val="0070C0"/>
                </a:solidFill>
                <a:latin typeface="Times New Roman" panose="02020603050405020304" pitchFamily="18" charset="0"/>
                <a:cs typeface="Times New Roman" panose="02020603050405020304" pitchFamily="18" charset="0"/>
              </a:rPr>
              <a:t>(n/2</a:t>
            </a:r>
            <a:r>
              <a:rPr lang="fr-FR"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3249029" y="2768348"/>
            <a:ext cx="8942971" cy="610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smtClean="0">
                <a:solidFill>
                  <a:srgbClr val="0070C0"/>
                </a:solidFill>
                <a:latin typeface="Times New Roman" panose="02020603050405020304" pitchFamily="18" charset="0"/>
                <a:cs typeface="Times New Roman" panose="02020603050405020304" pitchFamily="18" charset="0"/>
              </a:rPr>
              <a:t> = </a:t>
            </a:r>
            <a:r>
              <a:rPr lang="fr-FR" sz="2800">
                <a:solidFill>
                  <a:srgbClr val="0070C0"/>
                </a:solidFill>
                <a:latin typeface="Times New Roman" panose="02020603050405020304" pitchFamily="18" charset="0"/>
                <a:cs typeface="Times New Roman" panose="02020603050405020304" pitchFamily="18" charset="0"/>
              </a:rPr>
              <a:t>Cn + 2T</a:t>
            </a:r>
            <a:r>
              <a:rPr lang="fr-FR" sz="2800" baseline="-25000">
                <a:solidFill>
                  <a:srgbClr val="0070C0"/>
                </a:solidFill>
                <a:latin typeface="Times New Roman" panose="02020603050405020304" pitchFamily="18" charset="0"/>
                <a:cs typeface="Times New Roman" panose="02020603050405020304" pitchFamily="18" charset="0"/>
              </a:rPr>
              <a:t>tốt</a:t>
            </a:r>
            <a:r>
              <a:rPr lang="fr-FR" sz="2800">
                <a:solidFill>
                  <a:srgbClr val="0070C0"/>
                </a:solidFill>
                <a:latin typeface="Times New Roman" panose="02020603050405020304" pitchFamily="18" charset="0"/>
                <a:cs typeface="Times New Roman" panose="02020603050405020304" pitchFamily="18" charset="0"/>
              </a:rPr>
              <a:t>(n/2)</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3249031" y="3328850"/>
            <a:ext cx="8942969" cy="610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smtClean="0">
                <a:solidFill>
                  <a:srgbClr val="0070C0"/>
                </a:solidFill>
                <a:latin typeface="Times New Roman" panose="02020603050405020304" pitchFamily="18" charset="0"/>
                <a:cs typeface="Times New Roman" panose="02020603050405020304" pitchFamily="18" charset="0"/>
              </a:rPr>
              <a:t> = </a:t>
            </a:r>
            <a:r>
              <a:rPr lang="fr-FR" sz="2800">
                <a:solidFill>
                  <a:srgbClr val="0070C0"/>
                </a:solidFill>
                <a:latin typeface="Times New Roman" panose="02020603050405020304" pitchFamily="18" charset="0"/>
                <a:cs typeface="Times New Roman" panose="02020603050405020304" pitchFamily="18" charset="0"/>
              </a:rPr>
              <a:t>Cn + </a:t>
            </a:r>
            <a:r>
              <a:rPr lang="fr-FR" sz="2800" smtClean="0">
                <a:solidFill>
                  <a:srgbClr val="0070C0"/>
                </a:solidFill>
                <a:latin typeface="Times New Roman" panose="02020603050405020304" pitchFamily="18" charset="0"/>
                <a:cs typeface="Times New Roman" panose="02020603050405020304" pitchFamily="18" charset="0"/>
              </a:rPr>
              <a:t>2(C(n/2</a:t>
            </a:r>
            <a:r>
              <a:rPr lang="fr-FR" sz="2800">
                <a:solidFill>
                  <a:srgbClr val="0070C0"/>
                </a:solidFill>
                <a:latin typeface="Times New Roman" panose="02020603050405020304" pitchFamily="18" charset="0"/>
                <a:cs typeface="Times New Roman" panose="02020603050405020304" pitchFamily="18" charset="0"/>
              </a:rPr>
              <a:t>) + </a:t>
            </a:r>
            <a:r>
              <a:rPr lang="fr-FR" sz="2800" smtClean="0">
                <a:solidFill>
                  <a:srgbClr val="0070C0"/>
                </a:solidFill>
                <a:latin typeface="Times New Roman" panose="02020603050405020304" pitchFamily="18" charset="0"/>
                <a:cs typeface="Times New Roman" panose="02020603050405020304" pitchFamily="18" charset="0"/>
              </a:rPr>
              <a:t>2T</a:t>
            </a:r>
            <a:r>
              <a:rPr lang="fr-FR" sz="2800" baseline="-25000" smtClean="0">
                <a:solidFill>
                  <a:srgbClr val="0070C0"/>
                </a:solidFill>
                <a:latin typeface="Times New Roman" panose="02020603050405020304" pitchFamily="18" charset="0"/>
                <a:cs typeface="Times New Roman" panose="02020603050405020304" pitchFamily="18" charset="0"/>
              </a:rPr>
              <a:t>tốt</a:t>
            </a:r>
            <a:r>
              <a:rPr lang="fr-FR" sz="2800" smtClean="0">
                <a:solidFill>
                  <a:srgbClr val="0070C0"/>
                </a:solidFill>
                <a:latin typeface="Times New Roman" panose="02020603050405020304" pitchFamily="18" charset="0"/>
                <a:cs typeface="Times New Roman" panose="02020603050405020304" pitchFamily="18" charset="0"/>
              </a:rPr>
              <a:t>(n/2</a:t>
            </a:r>
            <a:r>
              <a:rPr lang="fr-FR" sz="2800" baseline="30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 </a:t>
            </a:r>
            <a:r>
              <a:rPr lang="fr-FR" sz="2800">
                <a:solidFill>
                  <a:srgbClr val="0070C0"/>
                </a:solidFill>
                <a:latin typeface="Times New Roman" panose="02020603050405020304" pitchFamily="18" charset="0"/>
                <a:cs typeface="Times New Roman" panose="02020603050405020304" pitchFamily="18" charset="0"/>
              </a:rPr>
              <a:t>= 2Cn + </a:t>
            </a:r>
            <a:r>
              <a:rPr lang="fr-FR" sz="2800" smtClean="0">
                <a:solidFill>
                  <a:srgbClr val="0070C0"/>
                </a:solidFill>
                <a:latin typeface="Times New Roman" panose="02020603050405020304" pitchFamily="18" charset="0"/>
                <a:cs typeface="Times New Roman" panose="02020603050405020304" pitchFamily="18" charset="0"/>
              </a:rPr>
              <a:t>2</a:t>
            </a:r>
            <a:r>
              <a:rPr lang="fr-FR" sz="2800" baseline="30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T</a:t>
            </a:r>
            <a:r>
              <a:rPr lang="fr-FR" sz="2800" baseline="-25000" smtClean="0">
                <a:solidFill>
                  <a:srgbClr val="0070C0"/>
                </a:solidFill>
                <a:latin typeface="Times New Roman" panose="02020603050405020304" pitchFamily="18" charset="0"/>
                <a:cs typeface="Times New Roman" panose="02020603050405020304" pitchFamily="18" charset="0"/>
              </a:rPr>
              <a:t>tốt</a:t>
            </a:r>
            <a:r>
              <a:rPr lang="fr-FR" sz="2800" smtClean="0">
                <a:solidFill>
                  <a:srgbClr val="0070C0"/>
                </a:solidFill>
                <a:latin typeface="Times New Roman" panose="02020603050405020304" pitchFamily="18" charset="0"/>
                <a:cs typeface="Times New Roman" panose="02020603050405020304" pitchFamily="18" charset="0"/>
              </a:rPr>
              <a:t>(n/</a:t>
            </a:r>
            <a:r>
              <a:rPr lang="fr-FR" sz="2800">
                <a:solidFill>
                  <a:srgbClr val="0070C0"/>
                </a:solidFill>
                <a:latin typeface="Times New Roman" panose="02020603050405020304" pitchFamily="18" charset="0"/>
                <a:cs typeface="Times New Roman" panose="02020603050405020304" pitchFamily="18" charset="0"/>
              </a:rPr>
              <a:t>2</a:t>
            </a:r>
            <a:r>
              <a:rPr lang="fr-FR" sz="2800" baseline="3000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3249030" y="3949471"/>
            <a:ext cx="8942970" cy="5770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smtClean="0">
                <a:solidFill>
                  <a:srgbClr val="0070C0"/>
                </a:solidFill>
                <a:latin typeface="Times New Roman" panose="02020603050405020304" pitchFamily="18" charset="0"/>
                <a:cs typeface="Times New Roman" panose="02020603050405020304" pitchFamily="18" charset="0"/>
              </a:rPr>
              <a:t>    . .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3249031" y="4427382"/>
            <a:ext cx="8942970" cy="610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smtClean="0">
                <a:solidFill>
                  <a:srgbClr val="0070C0"/>
                </a:solidFill>
                <a:latin typeface="Times New Roman" panose="02020603050405020304" pitchFamily="18" charset="0"/>
                <a:cs typeface="Times New Roman" panose="02020603050405020304" pitchFamily="18" charset="0"/>
              </a:rPr>
              <a:t> = kCn </a:t>
            </a:r>
            <a:r>
              <a:rPr lang="fr-FR" sz="2800">
                <a:solidFill>
                  <a:srgbClr val="0070C0"/>
                </a:solidFill>
                <a:latin typeface="Times New Roman" panose="02020603050405020304" pitchFamily="18" charset="0"/>
                <a:cs typeface="Times New Roman" panose="02020603050405020304" pitchFamily="18" charset="0"/>
              </a:rPr>
              <a:t>+ </a:t>
            </a:r>
            <a:r>
              <a:rPr lang="fr-FR" sz="2800" smtClean="0">
                <a:solidFill>
                  <a:srgbClr val="0070C0"/>
                </a:solidFill>
                <a:latin typeface="Times New Roman" panose="02020603050405020304" pitchFamily="18" charset="0"/>
                <a:cs typeface="Times New Roman" panose="02020603050405020304" pitchFamily="18" charset="0"/>
              </a:rPr>
              <a:t>2</a:t>
            </a:r>
            <a:r>
              <a:rPr lang="fr-FR" sz="2800" baseline="30000" smtClean="0">
                <a:solidFill>
                  <a:srgbClr val="0070C0"/>
                </a:solidFill>
                <a:latin typeface="Times New Roman" panose="02020603050405020304" pitchFamily="18" charset="0"/>
                <a:cs typeface="Times New Roman" panose="02020603050405020304" pitchFamily="18" charset="0"/>
              </a:rPr>
              <a:t>k</a:t>
            </a:r>
            <a:r>
              <a:rPr lang="fr-FR" sz="2800" smtClean="0">
                <a:solidFill>
                  <a:srgbClr val="0070C0"/>
                </a:solidFill>
                <a:latin typeface="Times New Roman" panose="02020603050405020304" pitchFamily="18" charset="0"/>
                <a:cs typeface="Times New Roman" panose="02020603050405020304" pitchFamily="18" charset="0"/>
              </a:rPr>
              <a:t>T</a:t>
            </a:r>
            <a:r>
              <a:rPr lang="fr-FR" sz="2800" baseline="-25000" smtClean="0">
                <a:solidFill>
                  <a:srgbClr val="0070C0"/>
                </a:solidFill>
                <a:latin typeface="Times New Roman" panose="02020603050405020304" pitchFamily="18" charset="0"/>
                <a:cs typeface="Times New Roman" panose="02020603050405020304" pitchFamily="18" charset="0"/>
              </a:rPr>
              <a:t>tốt</a:t>
            </a:r>
            <a:r>
              <a:rPr lang="fr-FR" sz="2800" smtClean="0">
                <a:solidFill>
                  <a:srgbClr val="0070C0"/>
                </a:solidFill>
                <a:latin typeface="Times New Roman" panose="02020603050405020304" pitchFamily="18" charset="0"/>
                <a:cs typeface="Times New Roman" panose="02020603050405020304" pitchFamily="18" charset="0"/>
              </a:rPr>
              <a:t>(n/2</a:t>
            </a:r>
            <a:r>
              <a:rPr lang="fr-FR" sz="2800" baseline="30000" smtClean="0">
                <a:solidFill>
                  <a:srgbClr val="0070C0"/>
                </a:solidFill>
                <a:latin typeface="Times New Roman" panose="02020603050405020304" pitchFamily="18" charset="0"/>
                <a:cs typeface="Times New Roman" panose="02020603050405020304" pitchFamily="18" charset="0"/>
              </a:rPr>
              <a:t>k</a:t>
            </a:r>
            <a:r>
              <a:rPr lang="fr-FR"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21708" y="5022798"/>
            <a:ext cx="11970293" cy="6223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fr-FR" sz="2800" smtClean="0">
                <a:solidFill>
                  <a:srgbClr val="0070C0"/>
                </a:solidFill>
                <a:latin typeface="Times New Roman" panose="02020603050405020304" pitchFamily="18" charset="0"/>
                <a:cs typeface="Times New Roman" panose="02020603050405020304" pitchFamily="18" charset="0"/>
              </a:rPr>
              <a:t> </a:t>
            </a:r>
            <a:r>
              <a:rPr lang="fr-FR" sz="2800">
                <a:solidFill>
                  <a:srgbClr val="0070C0"/>
                </a:solidFill>
                <a:latin typeface="Times New Roman" panose="02020603050405020304" pitchFamily="18" charset="0"/>
                <a:cs typeface="Times New Roman" panose="02020603050405020304" pitchFamily="18" charset="0"/>
              </a:rPr>
              <a:t>Quá trình gọi đệ </a:t>
            </a:r>
            <a:r>
              <a:rPr lang="fr-FR" sz="2800" smtClean="0">
                <a:solidFill>
                  <a:srgbClr val="0070C0"/>
                </a:solidFill>
                <a:latin typeface="Times New Roman" panose="02020603050405020304" pitchFamily="18" charset="0"/>
                <a:cs typeface="Times New Roman" panose="02020603050405020304" pitchFamily="18" charset="0"/>
              </a:rPr>
              <a:t>quy </a:t>
            </a:r>
            <a:r>
              <a:rPr lang="fr-FR" sz="2800">
                <a:solidFill>
                  <a:srgbClr val="0070C0"/>
                </a:solidFill>
                <a:latin typeface="Times New Roman" panose="02020603050405020304" pitchFamily="18" charset="0"/>
                <a:cs typeface="Times New Roman" panose="02020603050405020304" pitchFamily="18" charset="0"/>
              </a:rPr>
              <a:t>sẽ dừng khi mảng con chỉ còn lại</a:t>
            </a:r>
            <a:r>
              <a:rPr lang="fr-FR" sz="2800">
                <a:solidFill>
                  <a:srgbClr val="FF0000"/>
                </a:solidFill>
                <a:latin typeface="Times New Roman" panose="02020603050405020304" pitchFamily="18" charset="0"/>
                <a:cs typeface="Times New Roman" panose="02020603050405020304" pitchFamily="18" charset="0"/>
              </a:rPr>
              <a:t> </a:t>
            </a:r>
            <a:r>
              <a:rPr lang="fr-FR" sz="2800" smtClean="0">
                <a:solidFill>
                  <a:srgbClr val="FF0000"/>
                </a:solidFill>
                <a:latin typeface="Times New Roman" panose="02020603050405020304" pitchFamily="18" charset="0"/>
                <a:cs typeface="Times New Roman" panose="02020603050405020304" pitchFamily="18" charset="0"/>
              </a:rPr>
              <a:t>1 </a:t>
            </a:r>
            <a:r>
              <a:rPr lang="fr-FR" sz="2800">
                <a:solidFill>
                  <a:srgbClr val="0070C0"/>
                </a:solidFill>
                <a:latin typeface="Times New Roman" panose="02020603050405020304" pitchFamily="18" charset="0"/>
                <a:cs typeface="Times New Roman" panose="02020603050405020304" pitchFamily="18" charset="0"/>
              </a:rPr>
              <a:t>phần tử, tức là </a:t>
            </a:r>
            <a:r>
              <a:rPr lang="fr-FR" sz="2800" smtClean="0">
                <a:solidFill>
                  <a:srgbClr val="0070C0"/>
                </a:solidFill>
                <a:latin typeface="Times New Roman" panose="02020603050405020304" pitchFamily="18" charset="0"/>
                <a:cs typeface="Times New Roman" panose="02020603050405020304" pitchFamily="18" charset="0"/>
              </a:rPr>
              <a:t>khi:</a:t>
            </a:r>
          </a:p>
        </p:txBody>
      </p:sp>
      <p:graphicFrame>
        <p:nvGraphicFramePr>
          <p:cNvPr id="40" name="Object 39"/>
          <p:cNvGraphicFramePr>
            <a:graphicFrameLocks noChangeAspect="1"/>
          </p:cNvGraphicFramePr>
          <p:nvPr>
            <p:extLst>
              <p:ext uri="{D42A27DB-BD31-4B8C-83A1-F6EECF244321}">
                <p14:modId xmlns:p14="http://schemas.microsoft.com/office/powerpoint/2010/main" val="1576580753"/>
              </p:ext>
            </p:extLst>
          </p:nvPr>
        </p:nvGraphicFramePr>
        <p:xfrm>
          <a:off x="10801350" y="1465334"/>
          <a:ext cx="1390650" cy="933450"/>
        </p:xfrm>
        <a:graphic>
          <a:graphicData uri="http://schemas.openxmlformats.org/presentationml/2006/ole">
            <mc:AlternateContent xmlns:mc="http://schemas.openxmlformats.org/markup-compatibility/2006">
              <mc:Choice xmlns:v="urn:schemas-microsoft-com:vml" Requires="v">
                <p:oleObj spid="_x0000_s1190" name="Equation" r:id="rId3" imgW="583947" imgH="393529" progId="Equation.3">
                  <p:embed/>
                </p:oleObj>
              </mc:Choice>
              <mc:Fallback>
                <p:oleObj name="Equation" r:id="rId3" imgW="583947"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350" y="1465334"/>
                        <a:ext cx="1390650" cy="933450"/>
                      </a:xfrm>
                      <a:prstGeom prst="rect">
                        <a:avLst/>
                      </a:prstGeom>
                      <a:noFill/>
                    </p:spPr>
                  </p:pic>
                </p:oleObj>
              </mc:Fallback>
            </mc:AlternateContent>
          </a:graphicData>
        </a:graphic>
      </p:graphicFrame>
      <p:sp>
        <p:nvSpPr>
          <p:cNvPr id="23" name="Rectangle 22"/>
          <p:cNvSpPr/>
          <p:nvPr/>
        </p:nvSpPr>
        <p:spPr>
          <a:xfrm>
            <a:off x="221708" y="3091154"/>
            <a:ext cx="3027320" cy="161822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smtClean="0">
                <a:solidFill>
                  <a:srgbClr val="0070C0"/>
                </a:solidFill>
                <a:latin typeface="Times New Roman" panose="02020603050405020304" pitchFamily="18" charset="0"/>
                <a:cs typeface="Times New Roman" panose="02020603050405020304" pitchFamily="18" charset="0"/>
              </a:rPr>
              <a:t> Người </a:t>
            </a:r>
            <a:r>
              <a:rPr lang="fr-FR" sz="2800">
                <a:solidFill>
                  <a:srgbClr val="0070C0"/>
                </a:solidFill>
                <a:latin typeface="Times New Roman" panose="02020603050405020304" pitchFamily="18" charset="0"/>
                <a:cs typeface="Times New Roman" panose="02020603050405020304" pitchFamily="18" charset="0"/>
              </a:rPr>
              <a:t>ta đã chứng minh được</a:t>
            </a:r>
            <a:r>
              <a:rPr lang="fr-FR" sz="2800" smtClean="0">
                <a:solidFill>
                  <a:srgbClr val="0070C0"/>
                </a:solidFill>
                <a:latin typeface="Times New Roman" panose="02020603050405020304" pitchFamily="18" charset="0"/>
                <a:cs typeface="Times New Roman" panose="02020603050405020304" pitchFamily="18" charset="0"/>
              </a:rPr>
              <a:t>:</a:t>
            </a:r>
          </a:p>
          <a:p>
            <a:pPr>
              <a:spcBef>
                <a:spcPts val="1200"/>
              </a:spcBef>
            </a:pPr>
            <a:r>
              <a:rPr lang="fr-FR" sz="2800" smtClean="0">
                <a:solidFill>
                  <a:srgbClr val="0070C0"/>
                </a:solidFill>
                <a:latin typeface="Times New Roman" panose="02020603050405020304" pitchFamily="18" charset="0"/>
                <a:cs typeface="Times New Roman" panose="02020603050405020304" pitchFamily="18" charset="0"/>
              </a:rPr>
              <a:t> T</a:t>
            </a:r>
            <a:r>
              <a:rPr lang="fr-FR" sz="2800" baseline="-25000" smtClean="0">
                <a:solidFill>
                  <a:srgbClr val="0070C0"/>
                </a:solidFill>
                <a:latin typeface="Times New Roman" panose="02020603050405020304" pitchFamily="18" charset="0"/>
                <a:cs typeface="Times New Roman" panose="02020603050405020304" pitchFamily="18" charset="0"/>
              </a:rPr>
              <a:t>tb</a:t>
            </a:r>
            <a:r>
              <a:rPr lang="fr-FR" sz="2800" smtClean="0">
                <a:solidFill>
                  <a:srgbClr val="0070C0"/>
                </a:solidFill>
                <a:latin typeface="Times New Roman" panose="02020603050405020304" pitchFamily="18" charset="0"/>
                <a:cs typeface="Times New Roman" panose="02020603050405020304" pitchFamily="18" charset="0"/>
              </a:rPr>
              <a:t>(n</a:t>
            </a:r>
            <a:r>
              <a:rPr lang="fr-FR" sz="2800">
                <a:solidFill>
                  <a:srgbClr val="0070C0"/>
                </a:solidFill>
                <a:latin typeface="Times New Roman" panose="02020603050405020304" pitchFamily="18" charset="0"/>
                <a:cs typeface="Times New Roman" panose="02020603050405020304" pitchFamily="18" charset="0"/>
              </a:rPr>
              <a:t>) = </a:t>
            </a:r>
            <a:r>
              <a:rPr lang="fr-FR" sz="2800" smtClean="0">
                <a:solidFill>
                  <a:srgbClr val="0070C0"/>
                </a:solidFill>
                <a:latin typeface="Times New Roman" panose="02020603050405020304" pitchFamily="18" charset="0"/>
                <a:cs typeface="Times New Roman" panose="02020603050405020304" pitchFamily="18" charset="0"/>
              </a:rPr>
              <a:t>O(nLog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a:t>
            </a:r>
            <a:endParaRPr lang="en-US" sz="2800">
              <a:solidFill>
                <a:srgbClr val="0070C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221708" y="6099843"/>
            <a:ext cx="11970293" cy="693174"/>
            <a:chOff x="221708" y="6099843"/>
            <a:chExt cx="11970293" cy="693174"/>
          </a:xfrm>
        </p:grpSpPr>
        <p:sp>
          <p:nvSpPr>
            <p:cNvPr id="22" name="Rectangle 21"/>
            <p:cNvSpPr/>
            <p:nvPr/>
          </p:nvSpPr>
          <p:spPr>
            <a:xfrm>
              <a:off x="221708" y="6182612"/>
              <a:ext cx="11970293" cy="610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fr-FR" sz="2800" smtClean="0">
                  <a:solidFill>
                    <a:srgbClr val="0070C0"/>
                  </a:solidFill>
                  <a:latin typeface="Times New Roman" panose="02020603050405020304" pitchFamily="18" charset="0"/>
                  <a:cs typeface="Times New Roman" panose="02020603050405020304" pitchFamily="18" charset="0"/>
                </a:rPr>
                <a:t> Do vậy T</a:t>
              </a:r>
              <a:r>
                <a:rPr lang="fr-FR" sz="2800" baseline="-25000" smtClean="0">
                  <a:solidFill>
                    <a:srgbClr val="0070C0"/>
                  </a:solidFill>
                  <a:latin typeface="Times New Roman" panose="02020603050405020304" pitchFamily="18" charset="0"/>
                  <a:cs typeface="Times New Roman" panose="02020603050405020304" pitchFamily="18" charset="0"/>
                </a:rPr>
                <a:t>tốt</a:t>
              </a:r>
              <a:r>
                <a:rPr lang="fr-FR" sz="2800" smtClean="0">
                  <a:solidFill>
                    <a:srgbClr val="0070C0"/>
                  </a:solidFill>
                  <a:latin typeface="Times New Roman" panose="02020603050405020304" pitchFamily="18" charset="0"/>
                  <a:cs typeface="Times New Roman" panose="02020603050405020304" pitchFamily="18" charset="0"/>
                </a:rPr>
                <a:t>(n) = 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nCn + 2        T</a:t>
              </a:r>
              <a:r>
                <a:rPr lang="fr-FR" sz="2800" baseline="-25000" smtClean="0">
                  <a:solidFill>
                    <a:srgbClr val="0070C0"/>
                  </a:solidFill>
                  <a:latin typeface="Times New Roman" panose="02020603050405020304" pitchFamily="18" charset="0"/>
                  <a:cs typeface="Times New Roman" panose="02020603050405020304" pitchFamily="18" charset="0"/>
                </a:rPr>
                <a:t>tốt</a:t>
              </a:r>
              <a:r>
                <a:rPr lang="fr-FR" sz="2800" smtClean="0">
                  <a:solidFill>
                    <a:srgbClr val="0070C0"/>
                  </a:solidFill>
                  <a:latin typeface="Times New Roman" panose="02020603050405020304" pitchFamily="18" charset="0"/>
                  <a:cs typeface="Times New Roman" panose="02020603050405020304" pitchFamily="18" charset="0"/>
                </a:rPr>
                <a:t>(1) = CnLog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 + nT</a:t>
              </a:r>
              <a:r>
                <a:rPr lang="fr-FR" sz="2800" baseline="-25000" smtClean="0">
                  <a:solidFill>
                    <a:srgbClr val="0070C0"/>
                  </a:solidFill>
                  <a:latin typeface="Times New Roman" panose="02020603050405020304" pitchFamily="18" charset="0"/>
                  <a:cs typeface="Times New Roman" panose="02020603050405020304" pitchFamily="18" charset="0"/>
                </a:rPr>
                <a:t>tốt</a:t>
              </a:r>
              <a:r>
                <a:rPr lang="fr-FR" sz="2800" smtClean="0">
                  <a:solidFill>
                    <a:srgbClr val="0070C0"/>
                  </a:solidFill>
                  <a:latin typeface="Times New Roman" panose="02020603050405020304" pitchFamily="18" charset="0"/>
                  <a:cs typeface="Times New Roman" panose="02020603050405020304" pitchFamily="18" charset="0"/>
                </a:rPr>
                <a:t>(1</a:t>
              </a:r>
              <a:r>
                <a:rPr lang="fr-FR" sz="2800">
                  <a:solidFill>
                    <a:srgbClr val="0070C0"/>
                  </a:solidFill>
                  <a:latin typeface="Times New Roman" panose="02020603050405020304" pitchFamily="18" charset="0"/>
                  <a:cs typeface="Times New Roman" panose="02020603050405020304" pitchFamily="18" charset="0"/>
                </a:rPr>
                <a:t>) </a:t>
              </a:r>
              <a:r>
                <a:rPr lang="fr-FR" sz="2800" smtClean="0">
                  <a:solidFill>
                    <a:srgbClr val="0070C0"/>
                  </a:solidFill>
                  <a:latin typeface="Times New Roman" panose="02020603050405020304" pitchFamily="18" charset="0"/>
                  <a:cs typeface="Times New Roman" panose="02020603050405020304" pitchFamily="18" charset="0"/>
                </a:rPr>
                <a:t>= O(nLog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a:t>
              </a:r>
              <a:r>
                <a:rPr lang="fr-FR" sz="280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963770" y="6099843"/>
              <a:ext cx="875561" cy="430887"/>
            </a:xfrm>
            <a:prstGeom prst="rect">
              <a:avLst/>
            </a:prstGeom>
          </p:spPr>
          <p:txBody>
            <a:bodyPr wrap="none">
              <a:spAutoFit/>
            </a:bodyPr>
            <a:lstStyle/>
            <a:p>
              <a:r>
                <a:rPr lang="fr-FR" sz="2200" smtClean="0">
                  <a:solidFill>
                    <a:srgbClr val="0070C0"/>
                  </a:solidFill>
                  <a:latin typeface="Times New Roman" panose="02020603050405020304" pitchFamily="18" charset="0"/>
                  <a:cs typeface="Times New Roman" panose="02020603050405020304" pitchFamily="18" charset="0"/>
                </a:rPr>
                <a:t>Log</a:t>
              </a:r>
              <a:r>
                <a:rPr lang="fr-FR" sz="2200" baseline="-25000" smtClean="0">
                  <a:solidFill>
                    <a:srgbClr val="0070C0"/>
                  </a:solidFill>
                  <a:latin typeface="Times New Roman" panose="02020603050405020304" pitchFamily="18" charset="0"/>
                  <a:cs typeface="Times New Roman" panose="02020603050405020304" pitchFamily="18" charset="0"/>
                </a:rPr>
                <a:t>2</a:t>
              </a:r>
              <a:r>
                <a:rPr lang="fr-FR" sz="2200" smtClean="0">
                  <a:solidFill>
                    <a:srgbClr val="0070C0"/>
                  </a:solidFill>
                  <a:latin typeface="Times New Roman" panose="02020603050405020304" pitchFamily="18" charset="0"/>
                  <a:cs typeface="Times New Roman" panose="02020603050405020304" pitchFamily="18" charset="0"/>
                </a:rPr>
                <a:t>n</a:t>
              </a:r>
              <a:endParaRPr lang="en-US" sz="2200"/>
            </a:p>
          </p:txBody>
        </p:sp>
      </p:grpSp>
      <p:cxnSp>
        <p:nvCxnSpPr>
          <p:cNvPr id="25" name="Straight Connector 24"/>
          <p:cNvCxnSpPr/>
          <p:nvPr/>
        </p:nvCxnSpPr>
        <p:spPr>
          <a:xfrm>
            <a:off x="4829119" y="3879569"/>
            <a:ext cx="264985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570561" y="4955493"/>
            <a:ext cx="556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700070" y="1579856"/>
            <a:ext cx="1960887" cy="818928"/>
            <a:chOff x="2700070" y="1579856"/>
            <a:chExt cx="1960887" cy="818928"/>
          </a:xfrm>
        </p:grpSpPr>
        <p:cxnSp>
          <p:nvCxnSpPr>
            <p:cNvPr id="27" name="Straight Connector 26"/>
            <p:cNvCxnSpPr/>
            <p:nvPr/>
          </p:nvCxnSpPr>
          <p:spPr>
            <a:xfrm>
              <a:off x="2700070" y="1579856"/>
              <a:ext cx="19128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a:off x="3439236" y="1579856"/>
              <a:ext cx="1221721" cy="818928"/>
            </a:xfrm>
            <a:prstGeom prst="curvedConnector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a:off x="8919059" y="6737222"/>
            <a:ext cx="7572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70141" y="3328850"/>
            <a:ext cx="996286" cy="164977"/>
            <a:chOff x="4770141" y="3328850"/>
            <a:chExt cx="996286" cy="164977"/>
          </a:xfrm>
        </p:grpSpPr>
        <p:cxnSp>
          <p:nvCxnSpPr>
            <p:cNvPr id="24" name="Straight Connector 23"/>
            <p:cNvCxnSpPr/>
            <p:nvPr/>
          </p:nvCxnSpPr>
          <p:spPr>
            <a:xfrm>
              <a:off x="4770141" y="3328850"/>
              <a:ext cx="9962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281684" y="3328850"/>
              <a:ext cx="484743" cy="164977"/>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1" name="Freeform 40"/>
          <p:cNvSpPr/>
          <p:nvPr/>
        </p:nvSpPr>
        <p:spPr>
          <a:xfrm>
            <a:off x="6018663" y="4967785"/>
            <a:ext cx="2688609" cy="204716"/>
          </a:xfrm>
          <a:custGeom>
            <a:avLst/>
            <a:gdLst>
              <a:gd name="connsiteX0" fmla="*/ 0 w 2688609"/>
              <a:gd name="connsiteY0" fmla="*/ 0 h 204716"/>
              <a:gd name="connsiteX1" fmla="*/ 204716 w 2688609"/>
              <a:gd name="connsiteY1" fmla="*/ 95534 h 204716"/>
              <a:gd name="connsiteX2" fmla="*/ 968991 w 2688609"/>
              <a:gd name="connsiteY2" fmla="*/ 150125 h 204716"/>
              <a:gd name="connsiteX3" fmla="*/ 2292824 w 2688609"/>
              <a:gd name="connsiteY3" fmla="*/ 150125 h 204716"/>
              <a:gd name="connsiteX4" fmla="*/ 2688609 w 2688609"/>
              <a:gd name="connsiteY4" fmla="*/ 204716 h 20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09" h="204716">
                <a:moveTo>
                  <a:pt x="0" y="0"/>
                </a:moveTo>
                <a:cubicBezTo>
                  <a:pt x="21609" y="35256"/>
                  <a:pt x="43218" y="70513"/>
                  <a:pt x="204716" y="95534"/>
                </a:cubicBezTo>
                <a:cubicBezTo>
                  <a:pt x="366214" y="120555"/>
                  <a:pt x="620973" y="141027"/>
                  <a:pt x="968991" y="150125"/>
                </a:cubicBezTo>
                <a:cubicBezTo>
                  <a:pt x="1317009" y="159223"/>
                  <a:pt x="2006221" y="141027"/>
                  <a:pt x="2292824" y="150125"/>
                </a:cubicBezTo>
                <a:cubicBezTo>
                  <a:pt x="2579427" y="159224"/>
                  <a:pt x="2634018" y="181970"/>
                  <a:pt x="2688609" y="20471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21708" y="5655133"/>
            <a:ext cx="11970292" cy="526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771650" algn="just">
              <a:spcBef>
                <a:spcPts val="1000"/>
              </a:spcBef>
            </a:pPr>
            <a:r>
              <a:rPr lang="fr-FR" sz="2800">
                <a:solidFill>
                  <a:srgbClr val="0070C0"/>
                </a:solidFill>
                <a:latin typeface="Times New Roman" panose="02020603050405020304" pitchFamily="18" charset="0"/>
                <a:cs typeface="Times New Roman" panose="02020603050405020304" pitchFamily="18" charset="0"/>
              </a:rPr>
              <a:t>n/2</a:t>
            </a:r>
            <a:r>
              <a:rPr lang="fr-FR" sz="2800" baseline="30000">
                <a:solidFill>
                  <a:srgbClr val="0070C0"/>
                </a:solidFill>
                <a:latin typeface="Times New Roman" panose="02020603050405020304" pitchFamily="18" charset="0"/>
                <a:cs typeface="Times New Roman" panose="02020603050405020304" pitchFamily="18" charset="0"/>
              </a:rPr>
              <a:t>k</a:t>
            </a:r>
            <a:r>
              <a:rPr lang="fr-FR" sz="2800">
                <a:solidFill>
                  <a:srgbClr val="0070C0"/>
                </a:solidFill>
                <a:latin typeface="Times New Roman" panose="02020603050405020304" pitchFamily="18" charset="0"/>
                <a:cs typeface="Times New Roman" panose="02020603050405020304" pitchFamily="18" charset="0"/>
              </a:rPr>
              <a:t>  ≈ 1, hay k ≈ 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n</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9" name="Curved Connector 8"/>
          <p:cNvCxnSpPr/>
          <p:nvPr/>
        </p:nvCxnSpPr>
        <p:spPr>
          <a:xfrm rot="5400000" flipH="1" flipV="1">
            <a:off x="2869091" y="5510208"/>
            <a:ext cx="1604316" cy="245657"/>
          </a:xfrm>
          <a:prstGeom prst="curvedConnector3">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6200000" flipV="1">
            <a:off x="4347428" y="5322155"/>
            <a:ext cx="1511134" cy="357378"/>
          </a:xfrm>
          <a:prstGeom prst="curvedConnector3">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16200000" flipV="1">
            <a:off x="5496826" y="5379733"/>
            <a:ext cx="1364988" cy="524848"/>
          </a:xfrm>
          <a:prstGeom prst="curvedConnector3">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82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ppt_w</p:attrName>
                                        </p:attrNameLst>
                                      </p:cBhvr>
                                      <p:tavLst>
                                        <p:tav tm="0">
                                          <p:val>
                                            <p:fltVal val="0"/>
                                          </p:val>
                                        </p:tav>
                                        <p:tav tm="100000">
                                          <p:val>
                                            <p:strVal val="#ppt_w"/>
                                          </p:val>
                                        </p:tav>
                                      </p:tavLst>
                                    </p:anim>
                                    <p:anim calcmode="lin" valueType="num">
                                      <p:cBhvr>
                                        <p:cTn id="56" dur="1000" fill="hold"/>
                                        <p:tgtEl>
                                          <p:spTgt spid="14"/>
                                        </p:tgtEl>
                                        <p:attrNameLst>
                                          <p:attrName>ppt_h</p:attrName>
                                        </p:attrNameLst>
                                      </p:cBhvr>
                                      <p:tavLst>
                                        <p:tav tm="0">
                                          <p:val>
                                            <p:fltVal val="0"/>
                                          </p:val>
                                        </p:tav>
                                        <p:tav tm="100000">
                                          <p:val>
                                            <p:strVal val="#ppt_h"/>
                                          </p:val>
                                        </p:tav>
                                      </p:tavLst>
                                    </p:anim>
                                    <p:anim calcmode="lin" valueType="num">
                                      <p:cBhvr>
                                        <p:cTn id="57" dur="1000" fill="hold"/>
                                        <p:tgtEl>
                                          <p:spTgt spid="14"/>
                                        </p:tgtEl>
                                        <p:attrNameLst>
                                          <p:attrName>style.rotation</p:attrName>
                                        </p:attrNameLst>
                                      </p:cBhvr>
                                      <p:tavLst>
                                        <p:tav tm="0">
                                          <p:val>
                                            <p:fltVal val="90"/>
                                          </p:val>
                                        </p:tav>
                                        <p:tav tm="100000">
                                          <p:val>
                                            <p:fltVal val="0"/>
                                          </p:val>
                                        </p:tav>
                                      </p:tavLst>
                                    </p:anim>
                                    <p:animEffect transition="in" filter="fade">
                                      <p:cBhvr>
                                        <p:cTn id="58" dur="10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additive="base">
                                        <p:cTn id="75" dur="500" fill="hold"/>
                                        <p:tgtEl>
                                          <p:spTgt spid="16"/>
                                        </p:tgtEl>
                                        <p:attrNameLst>
                                          <p:attrName>ppt_x</p:attrName>
                                        </p:attrNameLst>
                                      </p:cBhvr>
                                      <p:tavLst>
                                        <p:tav tm="0">
                                          <p:val>
                                            <p:strVal val="#ppt_x"/>
                                          </p:val>
                                        </p:tav>
                                        <p:tav tm="100000">
                                          <p:val>
                                            <p:strVal val="#ppt_x"/>
                                          </p:val>
                                        </p:tav>
                                      </p:tavLst>
                                    </p:anim>
                                    <p:anim calcmode="lin" valueType="num">
                                      <p:cBhvr additive="base">
                                        <p:cTn id="7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nodeType="click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p:cTn id="81" dur="1000" fill="hold"/>
                                        <p:tgtEl>
                                          <p:spTgt spid="25"/>
                                        </p:tgtEl>
                                        <p:attrNameLst>
                                          <p:attrName>ppt_w</p:attrName>
                                        </p:attrNameLst>
                                      </p:cBhvr>
                                      <p:tavLst>
                                        <p:tav tm="0">
                                          <p:val>
                                            <p:fltVal val="0"/>
                                          </p:val>
                                        </p:tav>
                                        <p:tav tm="100000">
                                          <p:val>
                                            <p:strVal val="#ppt_w"/>
                                          </p:val>
                                        </p:tav>
                                      </p:tavLst>
                                    </p:anim>
                                    <p:anim calcmode="lin" valueType="num">
                                      <p:cBhvr>
                                        <p:cTn id="82" dur="1000" fill="hold"/>
                                        <p:tgtEl>
                                          <p:spTgt spid="25"/>
                                        </p:tgtEl>
                                        <p:attrNameLst>
                                          <p:attrName>ppt_h</p:attrName>
                                        </p:attrNameLst>
                                      </p:cBhvr>
                                      <p:tavLst>
                                        <p:tav tm="0">
                                          <p:val>
                                            <p:fltVal val="0"/>
                                          </p:val>
                                        </p:tav>
                                        <p:tav tm="100000">
                                          <p:val>
                                            <p:strVal val="#ppt_h"/>
                                          </p:val>
                                        </p:tav>
                                      </p:tavLst>
                                    </p:anim>
                                    <p:anim calcmode="lin" valueType="num">
                                      <p:cBhvr>
                                        <p:cTn id="83" dur="1000" fill="hold"/>
                                        <p:tgtEl>
                                          <p:spTgt spid="25"/>
                                        </p:tgtEl>
                                        <p:attrNameLst>
                                          <p:attrName>style.rotation</p:attrName>
                                        </p:attrNameLst>
                                      </p:cBhvr>
                                      <p:tavLst>
                                        <p:tav tm="0">
                                          <p:val>
                                            <p:fltVal val="90"/>
                                          </p:val>
                                        </p:tav>
                                        <p:tav tm="100000">
                                          <p:val>
                                            <p:fltVal val="0"/>
                                          </p:val>
                                        </p:tav>
                                      </p:tavLst>
                                    </p:anim>
                                    <p:animEffect transition="in" filter="fade">
                                      <p:cBhvr>
                                        <p:cTn id="84" dur="10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500" fill="hold"/>
                                        <p:tgtEl>
                                          <p:spTgt spid="19"/>
                                        </p:tgtEl>
                                        <p:attrNameLst>
                                          <p:attrName>ppt_x</p:attrName>
                                        </p:attrNameLst>
                                      </p:cBhvr>
                                      <p:tavLst>
                                        <p:tav tm="0">
                                          <p:val>
                                            <p:strVal val="#ppt_x"/>
                                          </p:val>
                                        </p:tav>
                                        <p:tav tm="100000">
                                          <p:val>
                                            <p:strVal val="#ppt_x"/>
                                          </p:val>
                                        </p:tav>
                                      </p:tavLst>
                                    </p:anim>
                                    <p:anim calcmode="lin" valueType="num">
                                      <p:cBhvr additive="base">
                                        <p:cTn id="9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additive="base">
                                        <p:cTn id="101" dur="500" fill="hold"/>
                                        <p:tgtEl>
                                          <p:spTgt spid="20"/>
                                        </p:tgtEl>
                                        <p:attrNameLst>
                                          <p:attrName>ppt_x</p:attrName>
                                        </p:attrNameLst>
                                      </p:cBhvr>
                                      <p:tavLst>
                                        <p:tav tm="0">
                                          <p:val>
                                            <p:strVal val="#ppt_x"/>
                                          </p:val>
                                        </p:tav>
                                        <p:tav tm="100000">
                                          <p:val>
                                            <p:strVal val="#ppt_x"/>
                                          </p:val>
                                        </p:tav>
                                      </p:tavLst>
                                    </p:anim>
                                    <p:anim calcmode="lin" valueType="num">
                                      <p:cBhvr additive="base">
                                        <p:cTn id="10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1000" fill="hold"/>
                                        <p:tgtEl>
                                          <p:spTgt spid="26"/>
                                        </p:tgtEl>
                                        <p:attrNameLst>
                                          <p:attrName>ppt_w</p:attrName>
                                        </p:attrNameLst>
                                      </p:cBhvr>
                                      <p:tavLst>
                                        <p:tav tm="0">
                                          <p:val>
                                            <p:fltVal val="0"/>
                                          </p:val>
                                        </p:tav>
                                        <p:tav tm="100000">
                                          <p:val>
                                            <p:strVal val="#ppt_w"/>
                                          </p:val>
                                        </p:tav>
                                      </p:tavLst>
                                    </p:anim>
                                    <p:anim calcmode="lin" valueType="num">
                                      <p:cBhvr>
                                        <p:cTn id="108" dur="1000" fill="hold"/>
                                        <p:tgtEl>
                                          <p:spTgt spid="26"/>
                                        </p:tgtEl>
                                        <p:attrNameLst>
                                          <p:attrName>ppt_h</p:attrName>
                                        </p:attrNameLst>
                                      </p:cBhvr>
                                      <p:tavLst>
                                        <p:tav tm="0">
                                          <p:val>
                                            <p:fltVal val="0"/>
                                          </p:val>
                                        </p:tav>
                                        <p:tav tm="100000">
                                          <p:val>
                                            <p:strVal val="#ppt_h"/>
                                          </p:val>
                                        </p:tav>
                                      </p:tavLst>
                                    </p:anim>
                                    <p:anim calcmode="lin" valueType="num">
                                      <p:cBhvr>
                                        <p:cTn id="109" dur="1000" fill="hold"/>
                                        <p:tgtEl>
                                          <p:spTgt spid="26"/>
                                        </p:tgtEl>
                                        <p:attrNameLst>
                                          <p:attrName>style.rotation</p:attrName>
                                        </p:attrNameLst>
                                      </p:cBhvr>
                                      <p:tavLst>
                                        <p:tav tm="0">
                                          <p:val>
                                            <p:fltVal val="90"/>
                                          </p:val>
                                        </p:tav>
                                        <p:tav tm="100000">
                                          <p:val>
                                            <p:fltVal val="0"/>
                                          </p:val>
                                        </p:tav>
                                      </p:tavLst>
                                    </p:anim>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fill="hold"/>
                                        <p:tgtEl>
                                          <p:spTgt spid="41"/>
                                        </p:tgtEl>
                                        <p:attrNameLst>
                                          <p:attrName>ppt_x</p:attrName>
                                        </p:attrNameLst>
                                      </p:cBhvr>
                                      <p:tavLst>
                                        <p:tav tm="0">
                                          <p:val>
                                            <p:strVal val="#ppt_x"/>
                                          </p:val>
                                        </p:tav>
                                        <p:tav tm="100000">
                                          <p:val>
                                            <p:strVal val="#ppt_x"/>
                                          </p:val>
                                        </p:tav>
                                      </p:tavLst>
                                    </p:anim>
                                    <p:anim calcmode="lin" valueType="num">
                                      <p:cBhvr additive="base">
                                        <p:cTn id="1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6"/>
                                        </p:tgtEl>
                                        <p:attrNameLst>
                                          <p:attrName>style.visibility</p:attrName>
                                        </p:attrNameLst>
                                      </p:cBhvr>
                                      <p:to>
                                        <p:strVal val="visible"/>
                                      </p:to>
                                    </p:set>
                                    <p:anim calcmode="lin" valueType="num">
                                      <p:cBhvr additive="base">
                                        <p:cTn id="121" dur="500" fill="hold"/>
                                        <p:tgtEl>
                                          <p:spTgt spid="46"/>
                                        </p:tgtEl>
                                        <p:attrNameLst>
                                          <p:attrName>ppt_x</p:attrName>
                                        </p:attrNameLst>
                                      </p:cBhvr>
                                      <p:tavLst>
                                        <p:tav tm="0">
                                          <p:val>
                                            <p:strVal val="#ppt_x"/>
                                          </p:val>
                                        </p:tav>
                                        <p:tav tm="100000">
                                          <p:val>
                                            <p:strVal val="#ppt_x"/>
                                          </p:val>
                                        </p:tav>
                                      </p:tavLst>
                                    </p:anim>
                                    <p:anim calcmode="lin" valueType="num">
                                      <p:cBhvr additive="base">
                                        <p:cTn id="1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nodeType="clickEffect">
                                  <p:stCondLst>
                                    <p:cond delay="0"/>
                                  </p:stCondLst>
                                  <p:childTnLst>
                                    <p:set>
                                      <p:cBhvr>
                                        <p:cTn id="126" dur="1" fill="hold">
                                          <p:stCondLst>
                                            <p:cond delay="0"/>
                                          </p:stCondLst>
                                        </p:cTn>
                                        <p:tgtEl>
                                          <p:spTgt spid="7"/>
                                        </p:tgtEl>
                                        <p:attrNameLst>
                                          <p:attrName>style.visibility</p:attrName>
                                        </p:attrNameLst>
                                      </p:cBhvr>
                                      <p:to>
                                        <p:strVal val="visible"/>
                                      </p:to>
                                    </p:set>
                                    <p:anim calcmode="lin" valueType="num">
                                      <p:cBhvr>
                                        <p:cTn id="127" dur="1000" fill="hold"/>
                                        <p:tgtEl>
                                          <p:spTgt spid="7"/>
                                        </p:tgtEl>
                                        <p:attrNameLst>
                                          <p:attrName>ppt_w</p:attrName>
                                        </p:attrNameLst>
                                      </p:cBhvr>
                                      <p:tavLst>
                                        <p:tav tm="0">
                                          <p:val>
                                            <p:fltVal val="0"/>
                                          </p:val>
                                        </p:tav>
                                        <p:tav tm="100000">
                                          <p:val>
                                            <p:strVal val="#ppt_w"/>
                                          </p:val>
                                        </p:tav>
                                      </p:tavLst>
                                    </p:anim>
                                    <p:anim calcmode="lin" valueType="num">
                                      <p:cBhvr>
                                        <p:cTn id="128" dur="1000" fill="hold"/>
                                        <p:tgtEl>
                                          <p:spTgt spid="7"/>
                                        </p:tgtEl>
                                        <p:attrNameLst>
                                          <p:attrName>ppt_h</p:attrName>
                                        </p:attrNameLst>
                                      </p:cBhvr>
                                      <p:tavLst>
                                        <p:tav tm="0">
                                          <p:val>
                                            <p:fltVal val="0"/>
                                          </p:val>
                                        </p:tav>
                                        <p:tav tm="100000">
                                          <p:val>
                                            <p:strVal val="#ppt_h"/>
                                          </p:val>
                                        </p:tav>
                                      </p:tavLst>
                                    </p:anim>
                                    <p:anim calcmode="lin" valueType="num">
                                      <p:cBhvr>
                                        <p:cTn id="129" dur="1000" fill="hold"/>
                                        <p:tgtEl>
                                          <p:spTgt spid="7"/>
                                        </p:tgtEl>
                                        <p:attrNameLst>
                                          <p:attrName>style.rotation</p:attrName>
                                        </p:attrNameLst>
                                      </p:cBhvr>
                                      <p:tavLst>
                                        <p:tav tm="0">
                                          <p:val>
                                            <p:fltVal val="90"/>
                                          </p:val>
                                        </p:tav>
                                        <p:tav tm="100000">
                                          <p:val>
                                            <p:fltVal val="0"/>
                                          </p:val>
                                        </p:tav>
                                      </p:tavLst>
                                    </p:anim>
                                    <p:animEffect transition="in" filter="fade">
                                      <p:cBhvr>
                                        <p:cTn id="130" dur="1000"/>
                                        <p:tgtEl>
                                          <p:spTgt spid="7"/>
                                        </p:tgtEl>
                                      </p:cBhvr>
                                    </p:animEffect>
                                  </p:childTnLst>
                                </p:cTn>
                              </p:par>
                            </p:childTnLst>
                          </p:cTn>
                        </p:par>
                      </p:childTnLst>
                    </p:cTn>
                  </p:par>
                  <p:par>
                    <p:cTn id="131" fill="hold">
                      <p:stCondLst>
                        <p:cond delay="indefinite"/>
                      </p:stCondLst>
                      <p:childTnLst>
                        <p:par>
                          <p:cTn id="132" fill="hold">
                            <p:stCondLst>
                              <p:cond delay="0"/>
                            </p:stCondLst>
                            <p:childTnLst>
                              <p:par>
                                <p:cTn id="133" presetID="31" presetClass="entr" presetSubtype="0" fill="hold" nodeType="click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p:cTn id="135" dur="1000" fill="hold"/>
                                        <p:tgtEl>
                                          <p:spTgt spid="9"/>
                                        </p:tgtEl>
                                        <p:attrNameLst>
                                          <p:attrName>ppt_w</p:attrName>
                                        </p:attrNameLst>
                                      </p:cBhvr>
                                      <p:tavLst>
                                        <p:tav tm="0">
                                          <p:val>
                                            <p:fltVal val="0"/>
                                          </p:val>
                                        </p:tav>
                                        <p:tav tm="100000">
                                          <p:val>
                                            <p:strVal val="#ppt_w"/>
                                          </p:val>
                                        </p:tav>
                                      </p:tavLst>
                                    </p:anim>
                                    <p:anim calcmode="lin" valueType="num">
                                      <p:cBhvr>
                                        <p:cTn id="136" dur="1000" fill="hold"/>
                                        <p:tgtEl>
                                          <p:spTgt spid="9"/>
                                        </p:tgtEl>
                                        <p:attrNameLst>
                                          <p:attrName>ppt_h</p:attrName>
                                        </p:attrNameLst>
                                      </p:cBhvr>
                                      <p:tavLst>
                                        <p:tav tm="0">
                                          <p:val>
                                            <p:fltVal val="0"/>
                                          </p:val>
                                        </p:tav>
                                        <p:tav tm="100000">
                                          <p:val>
                                            <p:strVal val="#ppt_h"/>
                                          </p:val>
                                        </p:tav>
                                      </p:tavLst>
                                    </p:anim>
                                    <p:anim calcmode="lin" valueType="num">
                                      <p:cBhvr>
                                        <p:cTn id="137" dur="1000" fill="hold"/>
                                        <p:tgtEl>
                                          <p:spTgt spid="9"/>
                                        </p:tgtEl>
                                        <p:attrNameLst>
                                          <p:attrName>style.rotation</p:attrName>
                                        </p:attrNameLst>
                                      </p:cBhvr>
                                      <p:tavLst>
                                        <p:tav tm="0">
                                          <p:val>
                                            <p:fltVal val="90"/>
                                          </p:val>
                                        </p:tav>
                                        <p:tav tm="100000">
                                          <p:val>
                                            <p:fltVal val="0"/>
                                          </p:val>
                                        </p:tav>
                                      </p:tavLst>
                                    </p:anim>
                                    <p:animEffect transition="in" filter="fade">
                                      <p:cBhvr>
                                        <p:cTn id="138" dur="1000"/>
                                        <p:tgtEl>
                                          <p:spTgt spid="9"/>
                                        </p:tgtEl>
                                      </p:cBhvr>
                                    </p:animEffect>
                                  </p:childTnLst>
                                </p:cTn>
                              </p:par>
                            </p:childTnLst>
                          </p:cTn>
                        </p:par>
                      </p:childTnLst>
                    </p:cTn>
                  </p:par>
                  <p:par>
                    <p:cTn id="139" fill="hold">
                      <p:stCondLst>
                        <p:cond delay="indefinite"/>
                      </p:stCondLst>
                      <p:childTnLst>
                        <p:par>
                          <p:cTn id="140" fill="hold">
                            <p:stCondLst>
                              <p:cond delay="0"/>
                            </p:stCondLst>
                            <p:childTnLst>
                              <p:par>
                                <p:cTn id="141" presetID="31" presetClass="entr" presetSubtype="0" fill="hold" nodeType="clickEffect">
                                  <p:stCondLst>
                                    <p:cond delay="0"/>
                                  </p:stCondLst>
                                  <p:childTnLst>
                                    <p:set>
                                      <p:cBhvr>
                                        <p:cTn id="142" dur="1" fill="hold">
                                          <p:stCondLst>
                                            <p:cond delay="0"/>
                                          </p:stCondLst>
                                        </p:cTn>
                                        <p:tgtEl>
                                          <p:spTgt spid="30"/>
                                        </p:tgtEl>
                                        <p:attrNameLst>
                                          <p:attrName>style.visibility</p:attrName>
                                        </p:attrNameLst>
                                      </p:cBhvr>
                                      <p:to>
                                        <p:strVal val="visible"/>
                                      </p:to>
                                    </p:set>
                                    <p:anim calcmode="lin" valueType="num">
                                      <p:cBhvr>
                                        <p:cTn id="143" dur="1000" fill="hold"/>
                                        <p:tgtEl>
                                          <p:spTgt spid="30"/>
                                        </p:tgtEl>
                                        <p:attrNameLst>
                                          <p:attrName>ppt_w</p:attrName>
                                        </p:attrNameLst>
                                      </p:cBhvr>
                                      <p:tavLst>
                                        <p:tav tm="0">
                                          <p:val>
                                            <p:fltVal val="0"/>
                                          </p:val>
                                        </p:tav>
                                        <p:tav tm="100000">
                                          <p:val>
                                            <p:strVal val="#ppt_w"/>
                                          </p:val>
                                        </p:tav>
                                      </p:tavLst>
                                    </p:anim>
                                    <p:anim calcmode="lin" valueType="num">
                                      <p:cBhvr>
                                        <p:cTn id="144" dur="1000" fill="hold"/>
                                        <p:tgtEl>
                                          <p:spTgt spid="30"/>
                                        </p:tgtEl>
                                        <p:attrNameLst>
                                          <p:attrName>ppt_h</p:attrName>
                                        </p:attrNameLst>
                                      </p:cBhvr>
                                      <p:tavLst>
                                        <p:tav tm="0">
                                          <p:val>
                                            <p:fltVal val="0"/>
                                          </p:val>
                                        </p:tav>
                                        <p:tav tm="100000">
                                          <p:val>
                                            <p:strVal val="#ppt_h"/>
                                          </p:val>
                                        </p:tav>
                                      </p:tavLst>
                                    </p:anim>
                                    <p:anim calcmode="lin" valueType="num">
                                      <p:cBhvr>
                                        <p:cTn id="145" dur="1000" fill="hold"/>
                                        <p:tgtEl>
                                          <p:spTgt spid="30"/>
                                        </p:tgtEl>
                                        <p:attrNameLst>
                                          <p:attrName>style.rotation</p:attrName>
                                        </p:attrNameLst>
                                      </p:cBhvr>
                                      <p:tavLst>
                                        <p:tav tm="0">
                                          <p:val>
                                            <p:fltVal val="90"/>
                                          </p:val>
                                        </p:tav>
                                        <p:tav tm="100000">
                                          <p:val>
                                            <p:fltVal val="0"/>
                                          </p:val>
                                        </p:tav>
                                      </p:tavLst>
                                    </p:anim>
                                    <p:animEffect transition="in" filter="fade">
                                      <p:cBhvr>
                                        <p:cTn id="146" dur="1000"/>
                                        <p:tgtEl>
                                          <p:spTgt spid="30"/>
                                        </p:tgtEl>
                                      </p:cBhvr>
                                    </p:animEffect>
                                  </p:childTnLst>
                                </p:cTn>
                              </p:par>
                            </p:childTnLst>
                          </p:cTn>
                        </p:par>
                      </p:childTnLst>
                    </p:cTn>
                  </p:par>
                  <p:par>
                    <p:cTn id="147" fill="hold">
                      <p:stCondLst>
                        <p:cond delay="indefinite"/>
                      </p:stCondLst>
                      <p:childTnLst>
                        <p:par>
                          <p:cTn id="148" fill="hold">
                            <p:stCondLst>
                              <p:cond delay="0"/>
                            </p:stCondLst>
                            <p:childTnLst>
                              <p:par>
                                <p:cTn id="149" presetID="31" presetClass="entr" presetSubtype="0" fill="hold" nodeType="clickEffect">
                                  <p:stCondLst>
                                    <p:cond delay="0"/>
                                  </p:stCondLst>
                                  <p:childTnLst>
                                    <p:set>
                                      <p:cBhvr>
                                        <p:cTn id="150" dur="1" fill="hold">
                                          <p:stCondLst>
                                            <p:cond delay="0"/>
                                          </p:stCondLst>
                                        </p:cTn>
                                        <p:tgtEl>
                                          <p:spTgt spid="32"/>
                                        </p:tgtEl>
                                        <p:attrNameLst>
                                          <p:attrName>style.visibility</p:attrName>
                                        </p:attrNameLst>
                                      </p:cBhvr>
                                      <p:to>
                                        <p:strVal val="visible"/>
                                      </p:to>
                                    </p:set>
                                    <p:anim calcmode="lin" valueType="num">
                                      <p:cBhvr>
                                        <p:cTn id="151" dur="1000" fill="hold"/>
                                        <p:tgtEl>
                                          <p:spTgt spid="32"/>
                                        </p:tgtEl>
                                        <p:attrNameLst>
                                          <p:attrName>ppt_w</p:attrName>
                                        </p:attrNameLst>
                                      </p:cBhvr>
                                      <p:tavLst>
                                        <p:tav tm="0">
                                          <p:val>
                                            <p:fltVal val="0"/>
                                          </p:val>
                                        </p:tav>
                                        <p:tav tm="100000">
                                          <p:val>
                                            <p:strVal val="#ppt_w"/>
                                          </p:val>
                                        </p:tav>
                                      </p:tavLst>
                                    </p:anim>
                                    <p:anim calcmode="lin" valueType="num">
                                      <p:cBhvr>
                                        <p:cTn id="152" dur="1000" fill="hold"/>
                                        <p:tgtEl>
                                          <p:spTgt spid="32"/>
                                        </p:tgtEl>
                                        <p:attrNameLst>
                                          <p:attrName>ppt_h</p:attrName>
                                        </p:attrNameLst>
                                      </p:cBhvr>
                                      <p:tavLst>
                                        <p:tav tm="0">
                                          <p:val>
                                            <p:fltVal val="0"/>
                                          </p:val>
                                        </p:tav>
                                        <p:tav tm="100000">
                                          <p:val>
                                            <p:strVal val="#ppt_h"/>
                                          </p:val>
                                        </p:tav>
                                      </p:tavLst>
                                    </p:anim>
                                    <p:anim calcmode="lin" valueType="num">
                                      <p:cBhvr>
                                        <p:cTn id="153" dur="1000" fill="hold"/>
                                        <p:tgtEl>
                                          <p:spTgt spid="32"/>
                                        </p:tgtEl>
                                        <p:attrNameLst>
                                          <p:attrName>style.rotation</p:attrName>
                                        </p:attrNameLst>
                                      </p:cBhvr>
                                      <p:tavLst>
                                        <p:tav tm="0">
                                          <p:val>
                                            <p:fltVal val="90"/>
                                          </p:val>
                                        </p:tav>
                                        <p:tav tm="100000">
                                          <p:val>
                                            <p:fltVal val="0"/>
                                          </p:val>
                                        </p:tav>
                                      </p:tavLst>
                                    </p:anim>
                                    <p:animEffect transition="in" filter="fade">
                                      <p:cBhvr>
                                        <p:cTn id="154" dur="1000"/>
                                        <p:tgtEl>
                                          <p:spTgt spid="32"/>
                                        </p:tgtEl>
                                      </p:cBhvr>
                                    </p:animEffect>
                                  </p:childTnLst>
                                </p:cTn>
                              </p:par>
                            </p:childTnLst>
                          </p:cTn>
                        </p:par>
                      </p:childTnLst>
                    </p:cTn>
                  </p:par>
                  <p:par>
                    <p:cTn id="155" fill="hold">
                      <p:stCondLst>
                        <p:cond delay="indefinite"/>
                      </p:stCondLst>
                      <p:childTnLst>
                        <p:par>
                          <p:cTn id="156" fill="hold">
                            <p:stCondLst>
                              <p:cond delay="0"/>
                            </p:stCondLst>
                            <p:childTnLst>
                              <p:par>
                                <p:cTn id="157" presetID="31" presetClass="entr" presetSubtype="0" fill="hold" nodeType="clickEffect">
                                  <p:stCondLst>
                                    <p:cond delay="0"/>
                                  </p:stCondLst>
                                  <p:childTnLst>
                                    <p:set>
                                      <p:cBhvr>
                                        <p:cTn id="158" dur="1" fill="hold">
                                          <p:stCondLst>
                                            <p:cond delay="0"/>
                                          </p:stCondLst>
                                        </p:cTn>
                                        <p:tgtEl>
                                          <p:spTgt spid="36"/>
                                        </p:tgtEl>
                                        <p:attrNameLst>
                                          <p:attrName>style.visibility</p:attrName>
                                        </p:attrNameLst>
                                      </p:cBhvr>
                                      <p:to>
                                        <p:strVal val="visible"/>
                                      </p:to>
                                    </p:set>
                                    <p:anim calcmode="lin" valueType="num">
                                      <p:cBhvr>
                                        <p:cTn id="159" dur="1000" fill="hold"/>
                                        <p:tgtEl>
                                          <p:spTgt spid="36"/>
                                        </p:tgtEl>
                                        <p:attrNameLst>
                                          <p:attrName>ppt_w</p:attrName>
                                        </p:attrNameLst>
                                      </p:cBhvr>
                                      <p:tavLst>
                                        <p:tav tm="0">
                                          <p:val>
                                            <p:fltVal val="0"/>
                                          </p:val>
                                        </p:tav>
                                        <p:tav tm="100000">
                                          <p:val>
                                            <p:strVal val="#ppt_w"/>
                                          </p:val>
                                        </p:tav>
                                      </p:tavLst>
                                    </p:anim>
                                    <p:anim calcmode="lin" valueType="num">
                                      <p:cBhvr>
                                        <p:cTn id="160" dur="1000" fill="hold"/>
                                        <p:tgtEl>
                                          <p:spTgt spid="36"/>
                                        </p:tgtEl>
                                        <p:attrNameLst>
                                          <p:attrName>ppt_h</p:attrName>
                                        </p:attrNameLst>
                                      </p:cBhvr>
                                      <p:tavLst>
                                        <p:tav tm="0">
                                          <p:val>
                                            <p:fltVal val="0"/>
                                          </p:val>
                                        </p:tav>
                                        <p:tav tm="100000">
                                          <p:val>
                                            <p:strVal val="#ppt_h"/>
                                          </p:val>
                                        </p:tav>
                                      </p:tavLst>
                                    </p:anim>
                                    <p:anim calcmode="lin" valueType="num">
                                      <p:cBhvr>
                                        <p:cTn id="161" dur="1000" fill="hold"/>
                                        <p:tgtEl>
                                          <p:spTgt spid="36"/>
                                        </p:tgtEl>
                                        <p:attrNameLst>
                                          <p:attrName>style.rotation</p:attrName>
                                        </p:attrNameLst>
                                      </p:cBhvr>
                                      <p:tavLst>
                                        <p:tav tm="0">
                                          <p:val>
                                            <p:fltVal val="90"/>
                                          </p:val>
                                        </p:tav>
                                        <p:tav tm="100000">
                                          <p:val>
                                            <p:fltVal val="0"/>
                                          </p:val>
                                        </p:tav>
                                      </p:tavLst>
                                    </p:anim>
                                    <p:animEffect transition="in" filter="fade">
                                      <p:cBhvr>
                                        <p:cTn id="162" dur="1000"/>
                                        <p:tgtEl>
                                          <p:spTgt spid="36"/>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23"/>
                                        </p:tgtEl>
                                        <p:attrNameLst>
                                          <p:attrName>style.visibility</p:attrName>
                                        </p:attrNameLst>
                                      </p:cBhvr>
                                      <p:to>
                                        <p:strVal val="visible"/>
                                      </p:to>
                                    </p:set>
                                    <p:anim calcmode="lin" valueType="num">
                                      <p:cBhvr additive="base">
                                        <p:cTn id="167" dur="500" fill="hold"/>
                                        <p:tgtEl>
                                          <p:spTgt spid="23"/>
                                        </p:tgtEl>
                                        <p:attrNameLst>
                                          <p:attrName>ppt_x</p:attrName>
                                        </p:attrNameLst>
                                      </p:cBhvr>
                                      <p:tavLst>
                                        <p:tav tm="0">
                                          <p:val>
                                            <p:strVal val="#ppt_x"/>
                                          </p:val>
                                        </p:tav>
                                        <p:tav tm="100000">
                                          <p:val>
                                            <p:strVal val="#ppt_x"/>
                                          </p:val>
                                        </p:tav>
                                      </p:tavLst>
                                    </p:anim>
                                    <p:anim calcmode="lin" valueType="num">
                                      <p:cBhvr additive="base">
                                        <p:cTn id="1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0" grpId="0" animBg="1"/>
      <p:bldP spid="61" grpId="0" animBg="1"/>
      <p:bldP spid="62" grpId="0" animBg="1"/>
      <p:bldP spid="65" grpId="0" animBg="1"/>
      <p:bldP spid="12" grpId="0" animBg="1"/>
      <p:bldP spid="13" grpId="0" animBg="1"/>
      <p:bldP spid="15" grpId="0" animBg="1"/>
      <p:bldP spid="16" grpId="0" animBg="1"/>
      <p:bldP spid="18" grpId="0" animBg="1"/>
      <p:bldP spid="19" grpId="0" animBg="1"/>
      <p:bldP spid="20" grpId="0" animBg="1"/>
      <p:bldP spid="23" grpId="0" animBg="1"/>
      <p:bldP spid="41"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4006"/>
            <a:ext cx="11201400" cy="1083010"/>
          </a:xfrm>
        </p:spPr>
        <p:txBody>
          <a:bodyPr>
            <a:normAutofit/>
          </a:bodyPr>
          <a:lstStyle/>
          <a:p>
            <a:pPr marL="1193800" lvl="0" indent="-1193800"/>
            <a:r>
              <a:rPr lang="en-US" sz="3000" b="1" smtClean="0">
                <a:solidFill>
                  <a:srgbClr val="0070C0"/>
                </a:solidFill>
                <a:latin typeface="Times New Roman" panose="02020603050405020304" pitchFamily="18" charset="0"/>
                <a:cs typeface="Times New Roman" panose="02020603050405020304" pitchFamily="18" charset="0"/>
              </a:rPr>
              <a:t>III. SẮP XẾP KIỂU PHÂN ĐOẠN (PARTITION SORT) HAY </a:t>
            </a:r>
            <a:br>
              <a:rPr lang="en-US" sz="3000" b="1" smtClean="0">
                <a:solidFill>
                  <a:srgbClr val="0070C0"/>
                </a:solidFill>
                <a:latin typeface="Times New Roman" panose="02020603050405020304" pitchFamily="18" charset="0"/>
                <a:cs typeface="Times New Roman" panose="02020603050405020304" pitchFamily="18" charset="0"/>
              </a:rPr>
            </a:br>
            <a:r>
              <a:rPr lang="en-US" sz="3000" b="1" smtClean="0">
                <a:solidFill>
                  <a:srgbClr val="0070C0"/>
                </a:solidFill>
                <a:latin typeface="Times New Roman" panose="02020603050405020304" pitchFamily="18" charset="0"/>
                <a:cs typeface="Times New Roman" panose="02020603050405020304" pitchFamily="18" charset="0"/>
              </a:rPr>
              <a:t>SẮP XẾP NHANH (QUICK SORT)</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086121" y="1242891"/>
            <a:ext cx="9758149" cy="1077218"/>
          </a:xfrm>
          <a:prstGeom prst="rect">
            <a:avLst/>
          </a:prstGeom>
        </p:spPr>
        <p:txBody>
          <a:bodyPr wrap="square">
            <a:spAutoFit/>
          </a:bodyPr>
          <a:lstStyle/>
          <a:p>
            <a:pPr indent="457200" algn="just"/>
            <a:r>
              <a:rPr lang="en-US" sz="3200" b="1">
                <a:solidFill>
                  <a:srgbClr val="0070C0"/>
                </a:solidFill>
                <a:latin typeface="Times New Roman" panose="02020603050405020304" pitchFamily="18" charset="0"/>
                <a:cs typeface="Times New Roman" panose="02020603050405020304" pitchFamily="18" charset="0"/>
              </a:rPr>
              <a:t>Bài tập: </a:t>
            </a:r>
            <a:r>
              <a:rPr lang="en-US" sz="3200">
                <a:solidFill>
                  <a:srgbClr val="0070C0"/>
                </a:solidFill>
                <a:latin typeface="Times New Roman" panose="02020603050405020304" pitchFamily="18" charset="0"/>
                <a:cs typeface="Times New Roman" panose="02020603050405020304" pitchFamily="18" charset="0"/>
              </a:rPr>
              <a:t>Minh hoạ diễn biến từng bước khi áp dụng giải thuật sắp xếp nhanh (</a:t>
            </a:r>
            <a:r>
              <a:rPr lang="en-US" sz="3200" smtClean="0">
                <a:solidFill>
                  <a:srgbClr val="0070C0"/>
                </a:solidFill>
                <a:latin typeface="Times New Roman" panose="02020603050405020304" pitchFamily="18" charset="0"/>
                <a:cs typeface="Times New Roman" panose="02020603050405020304" pitchFamily="18" charset="0"/>
              </a:rPr>
              <a:t>Quick Sort)</a:t>
            </a:r>
            <a:r>
              <a:rPr lang="en-US" sz="3200">
                <a:solidFill>
                  <a:srgbClr val="0070C0"/>
                </a:solidFill>
                <a:latin typeface="Times New Roman" panose="02020603050405020304" pitchFamily="18" charset="0"/>
                <a:cs typeface="Times New Roman" panose="02020603050405020304" pitchFamily="18" charset="0"/>
              </a:rPr>
              <a:t> </a:t>
            </a:r>
            <a:r>
              <a:rPr lang="en-US" sz="3200" smtClean="0">
                <a:solidFill>
                  <a:srgbClr val="0070C0"/>
                </a:solidFill>
                <a:latin typeface="Times New Roman" panose="02020603050405020304" pitchFamily="18" charset="0"/>
                <a:cs typeface="Times New Roman" panose="02020603050405020304" pitchFamily="18" charset="0"/>
              </a:rPr>
              <a:t>với dãy số:</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203510" y="2483996"/>
            <a:ext cx="4114516" cy="584775"/>
          </a:xfrm>
          <a:prstGeom prst="rect">
            <a:avLst/>
          </a:prstGeom>
          <a:solidFill>
            <a:schemeClr val="bg1">
              <a:lumMod val="95000"/>
            </a:schemeClr>
          </a:solidFill>
        </p:spPr>
        <p:txBody>
          <a:bodyPr wrap="square">
            <a:spAutoFit/>
          </a:bodyPr>
          <a:lstStyle/>
          <a:p>
            <a:pPr algn="just"/>
            <a:r>
              <a:rPr lang="en-US" sz="3200" smtClean="0">
                <a:solidFill>
                  <a:srgbClr val="0070C0"/>
                </a:solidFill>
                <a:latin typeface="Times New Roman" panose="02020603050405020304" pitchFamily="18" charset="0"/>
                <a:cs typeface="Times New Roman" panose="02020603050405020304" pitchFamily="18" charset="0"/>
              </a:rPr>
              <a:t>15, 6, 35, </a:t>
            </a:r>
            <a:r>
              <a:rPr lang="en-US" sz="3200">
                <a:solidFill>
                  <a:srgbClr val="0070C0"/>
                </a:solidFill>
                <a:latin typeface="Times New Roman" panose="02020603050405020304" pitchFamily="18" charset="0"/>
                <a:cs typeface="Times New Roman" panose="02020603050405020304" pitchFamily="18" charset="0"/>
              </a:rPr>
              <a:t>12, </a:t>
            </a:r>
            <a:r>
              <a:rPr lang="en-US" sz="3200" smtClean="0">
                <a:solidFill>
                  <a:srgbClr val="0070C0"/>
                </a:solidFill>
                <a:latin typeface="Times New Roman" panose="02020603050405020304" pitchFamily="18" charset="0"/>
                <a:cs typeface="Times New Roman" panose="02020603050405020304" pitchFamily="18" charset="0"/>
              </a:rPr>
              <a:t>10, </a:t>
            </a:r>
            <a:r>
              <a:rPr lang="en-US" sz="3200">
                <a:solidFill>
                  <a:srgbClr val="0070C0"/>
                </a:solidFill>
                <a:latin typeface="Times New Roman" panose="02020603050405020304" pitchFamily="18" charset="0"/>
                <a:cs typeface="Times New Roman" panose="02020603050405020304" pitchFamily="18" charset="0"/>
              </a:rPr>
              <a:t>30, </a:t>
            </a:r>
            <a:r>
              <a:rPr lang="en-US" sz="3200" smtClean="0">
                <a:solidFill>
                  <a:srgbClr val="0070C0"/>
                </a:solidFill>
                <a:latin typeface="Times New Roman" panose="02020603050405020304" pitchFamily="18" charset="0"/>
                <a:cs typeface="Times New Roman" panose="02020603050405020304" pitchFamily="18" charset="0"/>
              </a:rPr>
              <a:t>14</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4229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IV. SẮP XẾP KIỂU VUN ĐỐNG (HEAP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996751" y="819150"/>
            <a:ext cx="9965094" cy="11653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Sắp xếp kiểu phân đoạn đã cho ta thời gian thực hiện trung bình khá tốt, nhưng trường hợp xấu của nó vẫn là </a:t>
            </a:r>
            <a:r>
              <a:rPr lang="en-US" sz="3000" smtClean="0">
                <a:solidFill>
                  <a:srgbClr val="0070C0"/>
                </a:solidFill>
                <a:latin typeface="Times New Roman" panose="02020603050405020304" pitchFamily="18" charset="0"/>
                <a:cs typeface="Times New Roman" panose="02020603050405020304" pitchFamily="18" charset="0"/>
              </a:rPr>
              <a:t>O(n</a:t>
            </a:r>
            <a:r>
              <a:rPr lang="en-US" sz="3000" baseline="30000" smtClean="0">
                <a:solidFill>
                  <a:srgbClr val="0070C0"/>
                </a:solidFill>
                <a:latin typeface="Times New Roman" panose="02020603050405020304" pitchFamily="18" charset="0"/>
                <a:cs typeface="Times New Roman" panose="02020603050405020304" pitchFamily="18" charset="0"/>
              </a:rPr>
              <a:t>2</a:t>
            </a:r>
            <a:r>
              <a:rPr lang="en-US" sz="3000" smtClean="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96752" y="1984493"/>
            <a:ext cx="9965094" cy="15867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smtClean="0">
                <a:solidFill>
                  <a:srgbClr val="0070C0"/>
                </a:solidFill>
                <a:latin typeface="Times New Roman" panose="02020603050405020304" pitchFamily="18" charset="0"/>
                <a:cs typeface="Times New Roman" panose="02020603050405020304" pitchFamily="18" charset="0"/>
              </a:rPr>
              <a:t>Còn g</a:t>
            </a:r>
            <a:r>
              <a:rPr lang="vi-VN" sz="3000" smtClean="0">
                <a:solidFill>
                  <a:srgbClr val="0070C0"/>
                </a:solidFill>
                <a:latin typeface="Times New Roman" panose="02020603050405020304" pitchFamily="18" charset="0"/>
                <a:cs typeface="Times New Roman" panose="02020603050405020304" pitchFamily="18" charset="0"/>
              </a:rPr>
              <a:t>iải </a:t>
            </a:r>
            <a:r>
              <a:rPr lang="vi-VN" sz="3000">
                <a:solidFill>
                  <a:srgbClr val="0070C0"/>
                </a:solidFill>
                <a:latin typeface="Times New Roman" panose="02020603050405020304" pitchFamily="18" charset="0"/>
                <a:cs typeface="Times New Roman" panose="02020603050405020304" pitchFamily="18" charset="0"/>
              </a:rPr>
              <a:t>thuật sắp xếp </a:t>
            </a:r>
            <a:r>
              <a:rPr lang="vi-VN" sz="3000" smtClean="0">
                <a:solidFill>
                  <a:srgbClr val="0070C0"/>
                </a:solidFill>
                <a:latin typeface="Times New Roman" panose="02020603050405020304" pitchFamily="18" charset="0"/>
                <a:cs typeface="Times New Roman" panose="02020603050405020304" pitchFamily="18" charset="0"/>
              </a:rPr>
              <a:t>Heap sort </a:t>
            </a:r>
            <a:r>
              <a:rPr lang="vi-VN" sz="3000">
                <a:solidFill>
                  <a:srgbClr val="0070C0"/>
                </a:solidFill>
                <a:latin typeface="Times New Roman" panose="02020603050405020304" pitchFamily="18" charset="0"/>
                <a:cs typeface="Times New Roman" panose="02020603050405020304" pitchFamily="18" charset="0"/>
              </a:rPr>
              <a:t>được đề xuất </a:t>
            </a:r>
            <a:r>
              <a:rPr lang="vi-VN" sz="3000" smtClean="0">
                <a:solidFill>
                  <a:srgbClr val="0070C0"/>
                </a:solidFill>
                <a:latin typeface="Times New Roman" panose="02020603050405020304" pitchFamily="18" charset="0"/>
                <a:cs typeface="Times New Roman" panose="02020603050405020304" pitchFamily="18" charset="0"/>
              </a:rPr>
              <a:t>bởi </a:t>
            </a:r>
            <a:r>
              <a:rPr lang="vi-VN" sz="3000">
                <a:solidFill>
                  <a:srgbClr val="0070C0"/>
                </a:solidFill>
                <a:latin typeface="Times New Roman" panose="02020603050405020304" pitchFamily="18" charset="0"/>
                <a:cs typeface="Times New Roman" panose="02020603050405020304" pitchFamily="18" charset="0"/>
              </a:rPr>
              <a:t>J. W. J. </a:t>
            </a:r>
            <a:r>
              <a:rPr lang="vi-VN" sz="3000" smtClean="0">
                <a:solidFill>
                  <a:srgbClr val="0070C0"/>
                </a:solidFill>
                <a:latin typeface="Times New Roman" panose="02020603050405020304" pitchFamily="18" charset="0"/>
                <a:cs typeface="Times New Roman" panose="02020603050405020304" pitchFamily="18" charset="0"/>
              </a:rPr>
              <a:t>Williams</a:t>
            </a:r>
            <a:r>
              <a:rPr lang="en-US" sz="3000" smtClean="0">
                <a:solidFill>
                  <a:srgbClr val="0070C0"/>
                </a:solidFill>
                <a:latin typeface="Times New Roman" panose="02020603050405020304" pitchFamily="18" charset="0"/>
                <a:cs typeface="Times New Roman" panose="02020603050405020304" pitchFamily="18" charset="0"/>
              </a:rPr>
              <a:t> mà ta sẽ tìm hiểu sau đây luôn </a:t>
            </a:r>
            <a:r>
              <a:rPr lang="en-US" sz="3000">
                <a:solidFill>
                  <a:srgbClr val="0070C0"/>
                </a:solidFill>
                <a:latin typeface="Times New Roman" panose="02020603050405020304" pitchFamily="18" charset="0"/>
                <a:cs typeface="Times New Roman" panose="02020603050405020304" pitchFamily="18" charset="0"/>
              </a:rPr>
              <a:t>đảm bảo thời gian chạy tồi nhất là </a:t>
            </a:r>
            <a:r>
              <a:rPr lang="en-US" sz="3000" smtClean="0">
                <a:solidFill>
                  <a:srgbClr val="0070C0"/>
                </a:solidFill>
                <a:latin typeface="Times New Roman" panose="02020603050405020304" pitchFamily="18" charset="0"/>
                <a:cs typeface="Times New Roman" panose="02020603050405020304" pitchFamily="18" charset="0"/>
              </a:rPr>
              <a:t>O(nlog</a:t>
            </a:r>
            <a:r>
              <a:rPr lang="en-US" sz="3000" baseline="-25000" smtClean="0">
                <a:solidFill>
                  <a:srgbClr val="0070C0"/>
                </a:solidFill>
                <a:latin typeface="Times New Roman" panose="02020603050405020304" pitchFamily="18" charset="0"/>
                <a:cs typeface="Times New Roman" panose="02020603050405020304" pitchFamily="18" charset="0"/>
              </a:rPr>
              <a:t>2</a:t>
            </a:r>
            <a:r>
              <a:rPr lang="en-US" sz="3000" smtClean="0">
                <a:solidFill>
                  <a:srgbClr val="0070C0"/>
                </a:solidFill>
                <a:latin typeface="Times New Roman" panose="02020603050405020304" pitchFamily="18" charset="0"/>
                <a:cs typeface="Times New Roman" panose="02020603050405020304" pitchFamily="18" charset="0"/>
              </a:rPr>
              <a:t>n).</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96751" y="5536734"/>
            <a:ext cx="9965094" cy="12606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Với phương pháp sắp xếp này, dãy khoá sẽ có cấu trúc </a:t>
            </a:r>
            <a:r>
              <a:rPr lang="en-US" sz="3000" smtClean="0">
                <a:solidFill>
                  <a:srgbClr val="0070C0"/>
                </a:solidFill>
                <a:latin typeface="Times New Roman" panose="02020603050405020304" pitchFamily="18" charset="0"/>
                <a:cs typeface="Times New Roman" panose="02020603050405020304" pitchFamily="18" charset="0"/>
              </a:rPr>
              <a:t>là cây </a:t>
            </a:r>
            <a:r>
              <a:rPr lang="en-US" sz="3000">
                <a:solidFill>
                  <a:srgbClr val="0070C0"/>
                </a:solidFill>
                <a:latin typeface="Times New Roman" panose="02020603050405020304" pitchFamily="18" charset="0"/>
                <a:cs typeface="Times New Roman" panose="02020603050405020304" pitchFamily="18" charset="0"/>
              </a:rPr>
              <a:t>nhị phân hoàn chỉnh và được cài đặt bằng </a:t>
            </a:r>
            <a:r>
              <a:rPr lang="en-US" sz="3000" smtClean="0">
                <a:solidFill>
                  <a:srgbClr val="0070C0"/>
                </a:solidFill>
                <a:latin typeface="Times New Roman" panose="02020603050405020304" pitchFamily="18" charset="0"/>
                <a:cs typeface="Times New Roman" panose="02020603050405020304" pitchFamily="18" charset="0"/>
              </a:rPr>
              <a:t>mảng</a:t>
            </a:r>
            <a:r>
              <a:rPr lang="vi-VN"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996751" y="3571292"/>
            <a:ext cx="9965094" cy="20237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vi-VN" sz="3000">
                <a:solidFill>
                  <a:srgbClr val="0070C0"/>
                </a:solidFill>
                <a:latin typeface="Times New Roman" panose="02020603050405020304" pitchFamily="18" charset="0"/>
                <a:cs typeface="Times New Roman" panose="02020603050405020304" pitchFamily="18" charset="0"/>
              </a:rPr>
              <a:t>John William Joseph Williams (2 tháng 9 năm 1930 </a:t>
            </a:r>
            <a:r>
              <a:rPr lang="vi-VN" sz="3000" smtClean="0">
                <a:solidFill>
                  <a:srgbClr val="0070C0"/>
                </a:solidFill>
                <a:latin typeface="Times New Roman" panose="02020603050405020304" pitchFamily="18" charset="0"/>
                <a:cs typeface="Times New Roman" panose="02020603050405020304" pitchFamily="18" charset="0"/>
              </a:rPr>
              <a:t>- </a:t>
            </a:r>
            <a:r>
              <a:rPr lang="vi-VN" sz="3000">
                <a:solidFill>
                  <a:srgbClr val="0070C0"/>
                </a:solidFill>
                <a:latin typeface="Times New Roman" panose="02020603050405020304" pitchFamily="18" charset="0"/>
                <a:cs typeface="Times New Roman" panose="02020603050405020304" pitchFamily="18" charset="0"/>
              </a:rPr>
              <a:t>29 tháng 9 năm 2012) là một nhà khoa học máy tính người Canada gốc </a:t>
            </a:r>
            <a:r>
              <a:rPr lang="vi-VN" sz="3000" smtClean="0">
                <a:solidFill>
                  <a:srgbClr val="0070C0"/>
                </a:solidFill>
                <a:latin typeface="Times New Roman" panose="02020603050405020304" pitchFamily="18" charset="0"/>
                <a:cs typeface="Times New Roman" panose="02020603050405020304" pitchFamily="18" charset="0"/>
              </a:rPr>
              <a:t>Wales</a:t>
            </a:r>
            <a:r>
              <a:rPr lang="en-US" sz="3000" smtClean="0">
                <a:solidFill>
                  <a:srgbClr val="0070C0"/>
                </a:solidFill>
                <a:latin typeface="Times New Roman" panose="02020603050405020304" pitchFamily="18" charset="0"/>
                <a:cs typeface="Times New Roman" panose="02020603050405020304" pitchFamily="18" charset="0"/>
              </a:rPr>
              <a:t>,</a:t>
            </a:r>
            <a:r>
              <a:rPr lang="vi-VN" sz="3000" smtClean="0">
                <a:solidFill>
                  <a:srgbClr val="0070C0"/>
                </a:solidFill>
                <a:latin typeface="Times New Roman" panose="02020603050405020304" pitchFamily="18" charset="0"/>
                <a:cs typeface="Times New Roman" panose="02020603050405020304" pitchFamily="18" charset="0"/>
              </a:rPr>
              <a:t> </a:t>
            </a:r>
            <a:r>
              <a:rPr lang="vi-VN" sz="3000">
                <a:solidFill>
                  <a:srgbClr val="0070C0"/>
                </a:solidFill>
                <a:latin typeface="Times New Roman" panose="02020603050405020304" pitchFamily="18" charset="0"/>
                <a:cs typeface="Times New Roman" panose="02020603050405020304" pitchFamily="18" charset="0"/>
              </a:rPr>
              <a:t>được biết đến nhiều nhất với phát minh vào năm </a:t>
            </a:r>
            <a:r>
              <a:rPr lang="vi-VN" sz="3000" smtClean="0">
                <a:solidFill>
                  <a:srgbClr val="0070C0"/>
                </a:solidFill>
                <a:latin typeface="Times New Roman" panose="02020603050405020304" pitchFamily="18" charset="0"/>
                <a:cs typeface="Times New Roman" panose="02020603050405020304" pitchFamily="18" charset="0"/>
              </a:rPr>
              <a:t>1964</a:t>
            </a:r>
            <a:r>
              <a:rPr lang="en-US" sz="3000" smtClean="0">
                <a:solidFill>
                  <a:srgbClr val="0070C0"/>
                </a:solidFill>
                <a:latin typeface="Times New Roman" panose="02020603050405020304" pitchFamily="18" charset="0"/>
                <a:cs typeface="Times New Roman" panose="02020603050405020304" pitchFamily="18" charset="0"/>
              </a:rPr>
              <a:t>:</a:t>
            </a:r>
            <a:r>
              <a:rPr lang="vi-VN" sz="3000" smtClean="0">
                <a:solidFill>
                  <a:srgbClr val="0070C0"/>
                </a:solidFill>
                <a:latin typeface="Times New Roman" panose="02020603050405020304" pitchFamily="18" charset="0"/>
                <a:cs typeface="Times New Roman" panose="02020603050405020304" pitchFamily="18" charset="0"/>
              </a:rPr>
              <a:t> </a:t>
            </a:r>
            <a:r>
              <a:rPr lang="en-US" sz="3000" smtClean="0">
                <a:solidFill>
                  <a:srgbClr val="0070C0"/>
                </a:solidFill>
                <a:latin typeface="Times New Roman" panose="02020603050405020304" pitchFamily="18" charset="0"/>
                <a:cs typeface="Times New Roman" panose="02020603050405020304" pitchFamily="18" charset="0"/>
              </a:rPr>
              <a:t>H</a:t>
            </a:r>
            <a:r>
              <a:rPr lang="vi-VN" sz="3000" smtClean="0">
                <a:solidFill>
                  <a:srgbClr val="0070C0"/>
                </a:solidFill>
                <a:latin typeface="Times New Roman" panose="02020603050405020304" pitchFamily="18" charset="0"/>
                <a:cs typeface="Times New Roman" panose="02020603050405020304" pitchFamily="18" charset="0"/>
              </a:rPr>
              <a:t>eapsort </a:t>
            </a:r>
            <a:r>
              <a:rPr lang="vi-VN" sz="3000">
                <a:solidFill>
                  <a:srgbClr val="0070C0"/>
                </a:solidFill>
                <a:latin typeface="Times New Roman" panose="02020603050405020304" pitchFamily="18" charset="0"/>
                <a:cs typeface="Times New Roman" panose="02020603050405020304" pitchFamily="18" charset="0"/>
              </a:rPr>
              <a:t>và cấu trúc dữ liệu </a:t>
            </a:r>
            <a:r>
              <a:rPr lang="vi-VN" sz="3000" smtClean="0">
                <a:solidFill>
                  <a:srgbClr val="0070C0"/>
                </a:solidFill>
                <a:latin typeface="Times New Roman" panose="02020603050405020304" pitchFamily="18" charset="0"/>
                <a:cs typeface="Times New Roman" panose="02020603050405020304" pitchFamily="18" charset="0"/>
              </a:rPr>
              <a:t>nhị </a:t>
            </a:r>
            <a:r>
              <a:rPr lang="vi-VN" sz="3000">
                <a:solidFill>
                  <a:srgbClr val="0070C0"/>
                </a:solidFill>
                <a:latin typeface="Times New Roman" panose="02020603050405020304" pitchFamily="18" charset="0"/>
                <a:cs typeface="Times New Roman" panose="02020603050405020304" pitchFamily="18" charset="0"/>
              </a:rPr>
              <a:t>phân</a:t>
            </a:r>
            <a:r>
              <a:rPr lang="en-US"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825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IV. SẮP XẾP KIỂU VUN ĐỐNG (HEAP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609332" y="702311"/>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4" name="Rectangle 3"/>
          <p:cNvSpPr/>
          <p:nvPr/>
        </p:nvSpPr>
        <p:spPr>
          <a:xfrm>
            <a:off x="209550" y="1258411"/>
            <a:ext cx="11982450" cy="5322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Cấu trúc cây đặc biệt được sử dụng trong phương pháp này được gọi là đống. </a:t>
            </a:r>
          </a:p>
        </p:txBody>
      </p:sp>
      <p:sp>
        <p:nvSpPr>
          <p:cNvPr id="7" name="Rectangle 6"/>
          <p:cNvSpPr/>
          <p:nvPr/>
        </p:nvSpPr>
        <p:spPr>
          <a:xfrm>
            <a:off x="209551" y="2360664"/>
            <a:ext cx="3147798" cy="35977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Đống là một cây nhị phân hoàn chỉnh mà mỗi nút được gán một giá trị khoá sao cho khoá ở nút cha bao giờ cũng lớn hơn khoá ở nút con của nó</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349" y="1799228"/>
            <a:ext cx="8841806" cy="3005963"/>
          </a:xfrm>
          <a:prstGeom prst="rect">
            <a:avLst/>
          </a:prstGeom>
        </p:spPr>
      </p:pic>
      <p:pic>
        <p:nvPicPr>
          <p:cNvPr id="12" name="Picture 11" descr="Screen Clipping"/>
          <p:cNvPicPr>
            <a:picLocks noChangeAspect="1"/>
          </p:cNvPicPr>
          <p:nvPr/>
        </p:nvPicPr>
        <p:blipFill rotWithShape="1">
          <a:blip r:embed="rId3">
            <a:extLst>
              <a:ext uri="{28A0092B-C50C-407E-A947-70E740481C1C}">
                <a14:useLocalDpi xmlns:a14="http://schemas.microsoft.com/office/drawing/2010/main" val="0"/>
              </a:ext>
            </a:extLst>
          </a:blip>
          <a:srcRect l="2996" r="5433"/>
          <a:stretch/>
        </p:blipFill>
        <p:spPr>
          <a:xfrm>
            <a:off x="3384645" y="4834501"/>
            <a:ext cx="8816455" cy="1123952"/>
          </a:xfrm>
          <a:prstGeom prst="rect">
            <a:avLst/>
          </a:prstGeom>
        </p:spPr>
      </p:pic>
      <p:sp>
        <p:nvSpPr>
          <p:cNvPr id="11" name="Rectangle 10"/>
          <p:cNvSpPr/>
          <p:nvPr/>
        </p:nvSpPr>
        <p:spPr>
          <a:xfrm>
            <a:off x="209550" y="1805464"/>
            <a:ext cx="3912074" cy="5894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b="1" i="1">
                <a:solidFill>
                  <a:srgbClr val="0070C0"/>
                </a:solidFill>
                <a:latin typeface="Times New Roman" panose="02020603050405020304" pitchFamily="18" charset="0"/>
                <a:cs typeface="Times New Roman" pitchFamily="18" charset="0"/>
              </a:rPr>
              <a:t>1.1. Định nghĩa “đống”</a:t>
            </a:r>
          </a:p>
        </p:txBody>
      </p:sp>
      <p:sp>
        <p:nvSpPr>
          <p:cNvPr id="13" name="Rectangle 12"/>
          <p:cNvSpPr/>
          <p:nvPr/>
        </p:nvSpPr>
        <p:spPr>
          <a:xfrm>
            <a:off x="216705" y="5958453"/>
            <a:ext cx="11982450" cy="8995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i="1" smtClean="0">
                <a:solidFill>
                  <a:srgbClr val="0070C0"/>
                </a:solidFill>
                <a:latin typeface="Times New Roman" panose="02020603050405020304" pitchFamily="18" charset="0"/>
                <a:cs typeface="Times New Roman" panose="02020603050405020304" pitchFamily="18" charset="0"/>
              </a:rPr>
              <a:t>Nhận thấy: </a:t>
            </a:r>
            <a:r>
              <a:rPr lang="en-US" sz="2800">
                <a:solidFill>
                  <a:srgbClr val="0070C0"/>
                </a:solidFill>
                <a:latin typeface="Times New Roman" panose="02020603050405020304" pitchFamily="18" charset="0"/>
                <a:cs typeface="Times New Roman" panose="02020603050405020304" pitchFamily="18" charset="0"/>
              </a:rPr>
              <a:t>C</a:t>
            </a:r>
            <a:r>
              <a:rPr lang="en-US" sz="2800" smtClean="0">
                <a:solidFill>
                  <a:srgbClr val="0070C0"/>
                </a:solidFill>
                <a:latin typeface="Times New Roman" panose="02020603050405020304" pitchFamily="18" charset="0"/>
                <a:cs typeface="Times New Roman" panose="02020603050405020304" pitchFamily="18" charset="0"/>
              </a:rPr>
              <a:t>ác </a:t>
            </a:r>
            <a:r>
              <a:rPr lang="en-US" sz="2800">
                <a:solidFill>
                  <a:srgbClr val="0070C0"/>
                </a:solidFill>
                <a:latin typeface="Times New Roman" panose="02020603050405020304" pitchFamily="18" charset="0"/>
                <a:cs typeface="Times New Roman" panose="02020603050405020304" pitchFamily="18" charset="0"/>
              </a:rPr>
              <a:t>cây con của các nút </a:t>
            </a:r>
            <a:r>
              <a:rPr lang="en-US" sz="2800" smtClean="0">
                <a:solidFill>
                  <a:srgbClr val="0070C0"/>
                </a:solidFill>
                <a:latin typeface="Times New Roman" panose="02020603050405020304" pitchFamily="18" charset="0"/>
                <a:cs typeface="Times New Roman" panose="02020603050405020304" pitchFamily="18" charset="0"/>
              </a:rPr>
              <a:t>của một đống </a:t>
            </a:r>
            <a:r>
              <a:rPr lang="en-US" sz="2800">
                <a:solidFill>
                  <a:srgbClr val="0070C0"/>
                </a:solidFill>
                <a:latin typeface="Times New Roman" panose="02020603050405020304" pitchFamily="18" charset="0"/>
                <a:cs typeface="Times New Roman" panose="02020603050405020304" pitchFamily="18" charset="0"/>
              </a:rPr>
              <a:t>cũng là cây nhị phân hoàn chỉnh và cũng là đống. </a:t>
            </a:r>
          </a:p>
        </p:txBody>
      </p:sp>
    </p:spTree>
    <p:extLst>
      <p:ext uri="{BB962C8B-B14F-4D97-AF65-F5344CB8AC3E}">
        <p14:creationId xmlns:p14="http://schemas.microsoft.com/office/powerpoint/2010/main" val="28879324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P spid="7" grpId="0" animBg="1"/>
      <p:bldP spid="11"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7" name="Rectangle 6"/>
          <p:cNvSpPr/>
          <p:nvPr/>
        </p:nvSpPr>
        <p:spPr>
          <a:xfrm>
            <a:off x="209550" y="1251903"/>
            <a:ext cx="11982450" cy="13960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Ta thấy ngay rằng: nếu ta có một đống thì giá trị khoá ở nút gốc (mà ta sẽ gọi là “đỉnh đống” - nút được đánh số 0) chính là giá trị khoá lớn nhất trong dãy khoá ứng với đống đó</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09550" y="2647951"/>
            <a:ext cx="11982450" cy="10858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Từ đó có thể hiểu: việc chọn ra khoá lớn nhất trong dãy khoá đã cho sẽ thuận lợi hơn nếu ta tạo được ra một đống ứng với dãy khoá này. </a:t>
            </a:r>
          </a:p>
        </p:txBody>
      </p:sp>
      <p:sp>
        <p:nvSpPr>
          <p:cNvPr id="13" name="Rectangle 12"/>
          <p:cNvSpPr/>
          <p:nvPr/>
        </p:nvSpPr>
        <p:spPr>
          <a:xfrm>
            <a:off x="209550" y="3676649"/>
            <a:ext cx="11982450" cy="11239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Ta đã biết: một cây nhị phân hoàn chỉnh có thể được cài đặt (biểu diễn) bằng mảng. </a:t>
            </a:r>
          </a:p>
        </p:txBody>
      </p:sp>
      <p:sp>
        <p:nvSpPr>
          <p:cNvPr id="14" name="Rectangle 13"/>
          <p:cNvSpPr/>
          <p:nvPr/>
        </p:nvSpPr>
        <p:spPr>
          <a:xfrm>
            <a:off x="209550" y="4743450"/>
            <a:ext cx="11982450" cy="1447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Vậy thì ngược lại: Một mảng biểu diễn một dãy giá trị khoá cũng có thể coi nó như dạng biểu diễn của một cây nhị phân hoàn chỉnh mà mỗi nút có gán một giá trị khoá tương ứng của dãy. </a:t>
            </a:r>
          </a:p>
        </p:txBody>
      </p:sp>
      <p:sp>
        <p:nvSpPr>
          <p:cNvPr id="15" name="Rectangle 14"/>
          <p:cNvSpPr/>
          <p:nvPr/>
        </p:nvSpPr>
        <p:spPr>
          <a:xfrm>
            <a:off x="209550" y="6172200"/>
            <a:ext cx="11982450" cy="628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Dĩ nhiên cây này có thể chưa phải là đống. </a:t>
            </a:r>
          </a:p>
        </p:txBody>
      </p:sp>
      <p:sp>
        <p:nvSpPr>
          <p:cNvPr id="16" name="Title 1"/>
          <p:cNvSpPr txBox="1">
            <a:spLocks/>
          </p:cNvSpPr>
          <p:nvPr/>
        </p:nvSpPr>
        <p:spPr>
          <a:xfrm>
            <a:off x="1571232" y="6736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a:solidFill>
                  <a:srgbClr val="0070C0"/>
                </a:solidFill>
                <a:latin typeface="Times New Roman" panose="02020603050405020304" pitchFamily="18" charset="0"/>
                <a:cs typeface="Times New Roman" pitchFamily="18" charset="0"/>
              </a:rPr>
              <a:t>1.1. Định nghĩa “đống”</a:t>
            </a:r>
          </a:p>
        </p:txBody>
      </p:sp>
    </p:spTree>
    <p:extLst>
      <p:ext uri="{BB962C8B-B14F-4D97-AF65-F5344CB8AC3E}">
        <p14:creationId xmlns:p14="http://schemas.microsoft.com/office/powerpoint/2010/main" val="13380427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4" grpId="0" animBg="1"/>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0077"/>
            <a:ext cx="11201400"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a:t>
            </a:r>
            <a:r>
              <a:rPr lang="en-US" b="1" smtClean="0">
                <a:solidFill>
                  <a:srgbClr val="0070C0"/>
                </a:solidFill>
                <a:latin typeface="Times New Roman" panose="02020603050405020304" pitchFamily="18" charset="0"/>
                <a:cs typeface="Times New Roman" panose="02020603050405020304" pitchFamily="18" charset="0"/>
              </a:rPr>
              <a:t>. ĐẶT VẤN ĐỀ</a:t>
            </a:r>
            <a:endParaRPr lang="en-US" b="1">
              <a:solidFill>
                <a:srgbClr val="0070C0"/>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228600" y="1276350"/>
            <a:ext cx="11963400" cy="106680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Các giải thuật sắp xếp được chia làm 2 loại: </a:t>
            </a:r>
            <a:r>
              <a:rPr lang="en-US" sz="3000" i="1">
                <a:solidFill>
                  <a:srgbClr val="0070C0"/>
                </a:solidFill>
                <a:latin typeface="Times New Roman" pitchFamily="18" charset="0"/>
                <a:cs typeface="Times New Roman" pitchFamily="18" charset="0"/>
              </a:rPr>
              <a:t>sắp xếp trong</a:t>
            </a:r>
            <a:r>
              <a:rPr lang="en-US" sz="3000">
                <a:solidFill>
                  <a:srgbClr val="0070C0"/>
                </a:solidFill>
                <a:latin typeface="Times New Roman" pitchFamily="18" charset="0"/>
                <a:cs typeface="Times New Roman" pitchFamily="18" charset="0"/>
              </a:rPr>
              <a:t> (internal sorting), và </a:t>
            </a:r>
            <a:r>
              <a:rPr lang="en-US" sz="3000" i="1">
                <a:solidFill>
                  <a:srgbClr val="0070C0"/>
                </a:solidFill>
                <a:latin typeface="Times New Roman" pitchFamily="18" charset="0"/>
                <a:cs typeface="Times New Roman" pitchFamily="18" charset="0"/>
              </a:rPr>
              <a:t>sắp xếp ngoài </a:t>
            </a:r>
            <a:r>
              <a:rPr lang="en-US" sz="3000">
                <a:solidFill>
                  <a:srgbClr val="0070C0"/>
                </a:solidFill>
                <a:latin typeface="Times New Roman" pitchFamily="18" charset="0"/>
                <a:cs typeface="Times New Roman" pitchFamily="18" charset="0"/>
              </a:rPr>
              <a:t>(external sorting). </a:t>
            </a:r>
          </a:p>
        </p:txBody>
      </p:sp>
      <p:sp>
        <p:nvSpPr>
          <p:cNvPr id="6" name="Rectangle 5"/>
          <p:cNvSpPr/>
          <p:nvPr/>
        </p:nvSpPr>
        <p:spPr>
          <a:xfrm>
            <a:off x="228600" y="2343150"/>
            <a:ext cx="11963400" cy="165735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Sắp xếp trong được thực hiện khi mà các đối tượng cần sắp xếp được lưu ở bộ nhớ trong của máy tính dưới dạng mảng, do đó sắp xếp trong còn được gọi là </a:t>
            </a:r>
            <a:r>
              <a:rPr lang="en-US" sz="3000" i="1">
                <a:solidFill>
                  <a:srgbClr val="0070C0"/>
                </a:solidFill>
                <a:latin typeface="Times New Roman" pitchFamily="18" charset="0"/>
                <a:cs typeface="Times New Roman" pitchFamily="18" charset="0"/>
              </a:rPr>
              <a:t>sắp xếp mảng</a:t>
            </a:r>
            <a:r>
              <a:rPr lang="en-US" sz="3000">
                <a:solidFill>
                  <a:srgbClr val="0070C0"/>
                </a:solidFill>
                <a:latin typeface="Times New Roman" pitchFamily="18" charset="0"/>
                <a:cs typeface="Times New Roman" pitchFamily="18" charset="0"/>
              </a:rPr>
              <a:t>. </a:t>
            </a:r>
          </a:p>
        </p:txBody>
      </p:sp>
      <p:sp>
        <p:nvSpPr>
          <p:cNvPr id="7" name="Rectangle 6"/>
          <p:cNvSpPr/>
          <p:nvPr/>
        </p:nvSpPr>
        <p:spPr>
          <a:xfrm>
            <a:off x="228600" y="4000500"/>
            <a:ext cx="11963400" cy="154305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Khi các đối tượng cần sắp xếp quá lớn, phải lưu ở bộ nhớ ngoài dưới dạng file, ta cần sử dụng các phương pháp sắp xếp ngoài, hay còn gọi là sắp xếp </a:t>
            </a:r>
            <a:r>
              <a:rPr lang="en-US" sz="3000" smtClean="0">
                <a:solidFill>
                  <a:srgbClr val="0070C0"/>
                </a:solidFill>
                <a:latin typeface="Times New Roman" pitchFamily="18" charset="0"/>
                <a:cs typeface="Times New Roman" pitchFamily="18" charset="0"/>
              </a:rPr>
              <a:t>file. </a:t>
            </a:r>
            <a:endParaRPr lang="en-US" sz="3000">
              <a:solidFill>
                <a:srgbClr val="0070C0"/>
              </a:solidFill>
              <a:latin typeface="Times New Roman" pitchFamily="18" charset="0"/>
              <a:cs typeface="Times New Roman" pitchFamily="18" charset="0"/>
            </a:endParaRPr>
          </a:p>
        </p:txBody>
      </p:sp>
      <p:sp>
        <p:nvSpPr>
          <p:cNvPr id="8" name="Rectangle 7"/>
          <p:cNvSpPr/>
          <p:nvPr/>
        </p:nvSpPr>
        <p:spPr>
          <a:xfrm>
            <a:off x="228600" y="5543550"/>
            <a:ext cx="11963400" cy="1143853"/>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Trong chương này ta chỉ xét tới các phương pháp sắp xếp trong (sắp xếp mảng). </a:t>
            </a:r>
          </a:p>
        </p:txBody>
      </p:sp>
    </p:spTree>
    <p:extLst>
      <p:ext uri="{BB962C8B-B14F-4D97-AF65-F5344CB8AC3E}">
        <p14:creationId xmlns:p14="http://schemas.microsoft.com/office/powerpoint/2010/main" val="23361622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7" name="Rectangle 6"/>
          <p:cNvSpPr/>
          <p:nvPr/>
        </p:nvSpPr>
        <p:spPr>
          <a:xfrm>
            <a:off x="209550" y="1251903"/>
            <a:ext cx="11982450" cy="6058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Ví dụ: </a:t>
            </a:r>
            <a:r>
              <a:rPr lang="en-US" sz="2800">
                <a:solidFill>
                  <a:srgbClr val="0070C0"/>
                </a:solidFill>
                <a:latin typeface="Times New Roman" panose="02020603050405020304" pitchFamily="18" charset="0"/>
                <a:cs typeface="Times New Roman" panose="02020603050405020304" pitchFamily="18" charset="0"/>
              </a:rPr>
              <a:t>Nếu có dãy khoá được lưu trữ trong mảng K như sau</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09550" y="2990850"/>
            <a:ext cx="11982450" cy="7417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thì có thể coi K là mảng biều diễn của cây nhị phân hoàn chỉnh có dạng:</a:t>
            </a:r>
          </a:p>
        </p:txBody>
      </p:sp>
      <p:sp>
        <p:nvSpPr>
          <p:cNvPr id="15" name="Rectangle 14"/>
          <p:cNvSpPr/>
          <p:nvPr/>
        </p:nvSpPr>
        <p:spPr>
          <a:xfrm>
            <a:off x="2391922" y="6172200"/>
            <a:ext cx="9800077" cy="628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Rõ ràng cây này chưa phải là đống. </a:t>
            </a:r>
          </a:p>
        </p:txBody>
      </p:sp>
      <p:sp>
        <p:nvSpPr>
          <p:cNvPr id="16" name="Title 1"/>
          <p:cNvSpPr txBox="1">
            <a:spLocks/>
          </p:cNvSpPr>
          <p:nvPr/>
        </p:nvSpPr>
        <p:spPr>
          <a:xfrm>
            <a:off x="1571232" y="6736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a:solidFill>
                  <a:srgbClr val="0070C0"/>
                </a:solidFill>
                <a:latin typeface="Times New Roman" panose="02020603050405020304" pitchFamily="18" charset="0"/>
                <a:cs typeface="Times New Roman" pitchFamily="18" charset="0"/>
              </a:rPr>
              <a:t>1.1. Định nghĩa “đống”</a:t>
            </a:r>
          </a:p>
        </p:txBody>
      </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r="2269"/>
          <a:stretch/>
        </p:blipFill>
        <p:spPr>
          <a:xfrm>
            <a:off x="2961571" y="1796444"/>
            <a:ext cx="6155139" cy="1193189"/>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923" y="3732584"/>
            <a:ext cx="7408727" cy="2439616"/>
          </a:xfrm>
          <a:prstGeom prst="rect">
            <a:avLst/>
          </a:prstGeom>
        </p:spPr>
      </p:pic>
    </p:spTree>
    <p:extLst>
      <p:ext uri="{BB962C8B-B14F-4D97-AF65-F5344CB8AC3E}">
        <p14:creationId xmlns:p14="http://schemas.microsoft.com/office/powerpoint/2010/main" val="11771234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fltVal val="0"/>
                                          </p:val>
                                        </p:tav>
                                        <p:tav tm="100000">
                                          <p:val>
                                            <p:strVal val="#ppt_w"/>
                                          </p:val>
                                        </p:tav>
                                      </p:tavLst>
                                    </p:anim>
                                    <p:anim calcmode="lin" valueType="num">
                                      <p:cBhvr>
                                        <p:cTn id="34" dur="1000" fill="hold"/>
                                        <p:tgtEl>
                                          <p:spTgt spid="3"/>
                                        </p:tgtEl>
                                        <p:attrNameLst>
                                          <p:attrName>ppt_h</p:attrName>
                                        </p:attrNameLst>
                                      </p:cBhvr>
                                      <p:tavLst>
                                        <p:tav tm="0">
                                          <p:val>
                                            <p:fltVal val="0"/>
                                          </p:val>
                                        </p:tav>
                                        <p:tav tm="100000">
                                          <p:val>
                                            <p:strVal val="#ppt_h"/>
                                          </p:val>
                                        </p:tav>
                                      </p:tavLst>
                                    </p:anim>
                                    <p:anim calcmode="lin" valueType="num">
                                      <p:cBhvr>
                                        <p:cTn id="35" dur="1000" fill="hold"/>
                                        <p:tgtEl>
                                          <p:spTgt spid="3"/>
                                        </p:tgtEl>
                                        <p:attrNameLst>
                                          <p:attrName>style.rotation</p:attrName>
                                        </p:attrNameLst>
                                      </p:cBhvr>
                                      <p:tavLst>
                                        <p:tav tm="0">
                                          <p:val>
                                            <p:fltVal val="90"/>
                                          </p:val>
                                        </p:tav>
                                        <p:tav tm="100000">
                                          <p:val>
                                            <p:fltVal val="0"/>
                                          </p:val>
                                        </p:tav>
                                      </p:tavLst>
                                    </p:anim>
                                    <p:animEffect transition="in" filter="fade">
                                      <p:cBhvr>
                                        <p:cTn id="36" dur="10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7" name="Rectangle 6"/>
          <p:cNvSpPr/>
          <p:nvPr/>
        </p:nvSpPr>
        <p:spPr>
          <a:xfrm>
            <a:off x="209550" y="699453"/>
            <a:ext cx="11982450" cy="10340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Xét một cây nhị phân hoàn chỉnh có n nút, mà mỗi nút đã được gán một giá trị khoá. Cây này chưa phải là đống.</a:t>
            </a:r>
          </a:p>
        </p:txBody>
      </p:sp>
      <p:sp>
        <p:nvSpPr>
          <p:cNvPr id="16" name="Title 1"/>
          <p:cNvSpPr txBox="1">
            <a:spLocks/>
          </p:cNvSpPr>
          <p:nvPr/>
        </p:nvSpPr>
        <p:spPr>
          <a:xfrm>
            <a:off x="6134100" y="142159"/>
            <a:ext cx="524866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1.2</a:t>
            </a:r>
            <a:r>
              <a:rPr lang="en-US" sz="3000" b="1" i="1">
                <a:solidFill>
                  <a:srgbClr val="0070C0"/>
                </a:solidFill>
                <a:latin typeface="Times New Roman" panose="02020603050405020304" pitchFamily="18" charset="0"/>
                <a:cs typeface="Times New Roman" pitchFamily="18" charset="0"/>
              </a:rPr>
              <a:t>. Phép tạo </a:t>
            </a:r>
            <a:r>
              <a:rPr lang="en-US" sz="3000" b="1" i="1" smtClean="0">
                <a:solidFill>
                  <a:srgbClr val="0070C0"/>
                </a:solidFill>
                <a:latin typeface="Times New Roman" panose="02020603050405020304" pitchFamily="18" charset="0"/>
                <a:cs typeface="Times New Roman" pitchFamily="18" charset="0"/>
              </a:rPr>
              <a:t>đống</a:t>
            </a:r>
            <a:endParaRPr lang="en-US" sz="3000" b="1" i="1">
              <a:solidFill>
                <a:srgbClr val="0070C0"/>
              </a:solidFill>
              <a:latin typeface="Times New Roman" panose="02020603050405020304" pitchFamily="18" charset="0"/>
              <a:cs typeface="Times New Roman" pitchFamily="18" charset="0"/>
            </a:endParaRPr>
          </a:p>
        </p:txBody>
      </p:sp>
      <p:pic>
        <p:nvPicPr>
          <p:cNvPr id="9" name="Picture 8" descr="Screen Clipping"/>
          <p:cNvPicPr>
            <a:picLocks noChangeAspect="1"/>
          </p:cNvPicPr>
          <p:nvPr/>
        </p:nvPicPr>
        <p:blipFill rotWithShape="1">
          <a:blip r:embed="rId2">
            <a:extLst>
              <a:ext uri="{28A0092B-C50C-407E-A947-70E740481C1C}">
                <a14:useLocalDpi xmlns:a14="http://schemas.microsoft.com/office/drawing/2010/main" val="0"/>
              </a:ext>
            </a:extLst>
          </a:blip>
          <a:srcRect l="2548" r="3601"/>
          <a:stretch/>
        </p:blipFill>
        <p:spPr>
          <a:xfrm>
            <a:off x="5257800" y="1351996"/>
            <a:ext cx="6953250" cy="2439616"/>
          </a:xfrm>
          <a:prstGeom prst="rect">
            <a:avLst/>
          </a:prstGeom>
        </p:spPr>
      </p:pic>
      <p:sp>
        <p:nvSpPr>
          <p:cNvPr id="11" name="Rectangle 10"/>
          <p:cNvSpPr/>
          <p:nvPr/>
        </p:nvSpPr>
        <p:spPr>
          <a:xfrm>
            <a:off x="209550" y="1671058"/>
            <a:ext cx="6610350" cy="519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en-US" sz="2800">
                <a:solidFill>
                  <a:srgbClr val="0070C0"/>
                </a:solidFill>
                <a:latin typeface="Times New Roman" panose="02020603050405020304" pitchFamily="18" charset="0"/>
                <a:cs typeface="Times New Roman" panose="02020603050405020304" pitchFamily="18" charset="0"/>
              </a:rPr>
              <a:t>Muốn tạo nó thành đống thì làm thế nào?</a:t>
            </a:r>
          </a:p>
        </p:txBody>
      </p:sp>
      <p:sp>
        <p:nvSpPr>
          <p:cNvPr id="12" name="Rectangle 11"/>
          <p:cNvSpPr/>
          <p:nvPr/>
        </p:nvSpPr>
        <p:spPr>
          <a:xfrm>
            <a:off x="209550" y="2188132"/>
            <a:ext cx="5867400" cy="5980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en-US" sz="2800">
                <a:solidFill>
                  <a:srgbClr val="0070C0"/>
                </a:solidFill>
                <a:latin typeface="Times New Roman" panose="02020603050405020304" pitchFamily="18" charset="0"/>
                <a:cs typeface="Times New Roman" panose="02020603050405020304" pitchFamily="18" charset="0"/>
              </a:rPr>
              <a:t>Trước hết ta có nhận xét như sau:</a:t>
            </a:r>
          </a:p>
        </p:txBody>
      </p:sp>
      <p:sp>
        <p:nvSpPr>
          <p:cNvPr id="14" name="Rectangle 13"/>
          <p:cNvSpPr/>
          <p:nvPr/>
        </p:nvSpPr>
        <p:spPr>
          <a:xfrm>
            <a:off x="209550" y="2747289"/>
            <a:ext cx="5048250" cy="13633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 Trên cây nhị phân hoàn chỉnh có n nút thì chỉ có </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n/2</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 nút được là “cha”.</a:t>
            </a:r>
          </a:p>
        </p:txBody>
      </p:sp>
      <p:sp>
        <p:nvSpPr>
          <p:cNvPr id="17" name="Rectangle 16"/>
          <p:cNvSpPr/>
          <p:nvPr/>
        </p:nvSpPr>
        <p:spPr>
          <a:xfrm>
            <a:off x="209550" y="4108988"/>
            <a:ext cx="11982450" cy="5980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en-US" sz="2800">
                <a:solidFill>
                  <a:srgbClr val="0070C0"/>
                </a:solidFill>
                <a:latin typeface="Times New Roman" panose="02020603050405020304" pitchFamily="18" charset="0"/>
                <a:cs typeface="Times New Roman" panose="02020603050405020304" pitchFamily="18" charset="0"/>
              </a:rPr>
              <a:t>- Một nút lá bao giờ cũng có thể coi là đống.</a:t>
            </a:r>
          </a:p>
        </p:txBody>
      </p:sp>
      <p:sp>
        <p:nvSpPr>
          <p:cNvPr id="18" name="Rectangle 17"/>
          <p:cNvSpPr/>
          <p:nvPr/>
        </p:nvSpPr>
        <p:spPr>
          <a:xfrm>
            <a:off x="209550" y="4668220"/>
            <a:ext cx="11982450" cy="15350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Từ đó ta thấy: có thể thực hiện phép tạo đống theo kiểu “từ đáy lên” </a:t>
            </a:r>
            <a:r>
              <a:rPr lang="en-US" sz="2800" smtClean="0">
                <a:solidFill>
                  <a:srgbClr val="0070C0"/>
                </a:solidFill>
                <a:latin typeface="Times New Roman" panose="02020603050405020304" pitchFamily="18" charset="0"/>
                <a:cs typeface="Times New Roman" panose="02020603050405020304" pitchFamily="18" charset="0"/>
              </a:rPr>
              <a:t>(Bottom </a:t>
            </a:r>
            <a:r>
              <a:rPr lang="en-US" sz="2800">
                <a:solidFill>
                  <a:srgbClr val="0070C0"/>
                </a:solidFill>
                <a:latin typeface="Times New Roman" panose="02020603050405020304" pitchFamily="18" charset="0"/>
                <a:cs typeface="Times New Roman" panose="02020603050405020304" pitchFamily="18" charset="0"/>
              </a:rPr>
              <a:t>up), nghĩa là từ các cây con mà gốc có số thứ tự là: </a:t>
            </a:r>
            <a:endParaRPr lang="en-US" sz="2800" smtClean="0">
              <a:solidFill>
                <a:srgbClr val="0070C0"/>
              </a:solidFill>
              <a:latin typeface="Times New Roman" panose="02020603050405020304" pitchFamily="18" charset="0"/>
              <a:cs typeface="Times New Roman" panose="02020603050405020304" pitchFamily="18" charset="0"/>
            </a:endParaRPr>
          </a:p>
          <a:p>
            <a:pPr indent="1771650" algn="just">
              <a:spcBef>
                <a:spcPts val="1000"/>
              </a:spcBef>
            </a:pPr>
            <a:r>
              <a:rPr lang="en-US" sz="2800" smtClean="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(n-2)/2</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(n-2)/2</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 -1, </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(n-2)/2</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 -2,…, </a:t>
            </a:r>
            <a:r>
              <a:rPr lang="en-US" sz="2800" smtClean="0">
                <a:solidFill>
                  <a:srgbClr val="0070C0"/>
                </a:solidFill>
                <a:latin typeface="Times New Roman" panose="02020603050405020304" pitchFamily="18" charset="0"/>
                <a:cs typeface="Times New Roman" panose="02020603050405020304" pitchFamily="18" charset="0"/>
              </a:rPr>
              <a:t>0</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09550" y="6220276"/>
            <a:ext cx="11982450" cy="5980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en-US" sz="2800">
                <a:solidFill>
                  <a:srgbClr val="0070C0"/>
                </a:solidFill>
                <a:latin typeface="Times New Roman" panose="02020603050405020304" pitchFamily="18" charset="0"/>
                <a:cs typeface="Times New Roman" panose="02020603050405020304" pitchFamily="18" charset="0"/>
              </a:rPr>
              <a:t>Ta sẽ bắt đầu từ những cây mà con của nó là lá, nghĩa là đã là đống</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459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11" grpId="0" animBg="1"/>
      <p:bldP spid="12" grpId="0" animBg="1"/>
      <p:bldP spid="14" grpId="0" animBg="1"/>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6134100" y="142159"/>
            <a:ext cx="524866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1.2</a:t>
            </a:r>
            <a:r>
              <a:rPr lang="en-US" sz="3000" b="1" i="1">
                <a:solidFill>
                  <a:srgbClr val="0070C0"/>
                </a:solidFill>
                <a:latin typeface="Times New Roman" panose="02020603050405020304" pitchFamily="18" charset="0"/>
                <a:cs typeface="Times New Roman" pitchFamily="18" charset="0"/>
              </a:rPr>
              <a:t>. Phép tạo </a:t>
            </a:r>
            <a:r>
              <a:rPr lang="en-US" sz="3000" b="1" i="1" smtClean="0">
                <a:solidFill>
                  <a:srgbClr val="0070C0"/>
                </a:solidFill>
                <a:latin typeface="Times New Roman" panose="02020603050405020304" pitchFamily="18" charset="0"/>
                <a:cs typeface="Times New Roman" pitchFamily="18" charset="0"/>
              </a:rPr>
              <a:t>đống</a:t>
            </a:r>
            <a:endParaRPr lang="en-US" sz="3000" b="1" i="1">
              <a:solidFill>
                <a:srgbClr val="0070C0"/>
              </a:solidFill>
              <a:latin typeface="Times New Roman" panose="02020603050405020304" pitchFamily="18" charset="0"/>
              <a:cs typeface="Times New Roman" pitchFamily="18" charset="0"/>
            </a:endParaRPr>
          </a:p>
        </p:txBody>
      </p:sp>
      <p:sp>
        <p:nvSpPr>
          <p:cNvPr id="17" name="Rectangle 16"/>
          <p:cNvSpPr/>
          <p:nvPr/>
        </p:nvSpPr>
        <p:spPr>
          <a:xfrm>
            <a:off x="209550" y="1911187"/>
            <a:ext cx="3924300" cy="17337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“Hãy tạo thành đống cho một cây nhị phân hoàn chỉnh có gốc r, và gốc có 2 cây con đã là đống rồi”. </a:t>
            </a:r>
          </a:p>
        </p:txBody>
      </p:sp>
      <p:sp>
        <p:nvSpPr>
          <p:cNvPr id="18" name="Rectangle 17"/>
          <p:cNvSpPr/>
          <p:nvPr/>
        </p:nvSpPr>
        <p:spPr>
          <a:xfrm>
            <a:off x="209550" y="4191000"/>
            <a:ext cx="11982450" cy="14577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Giải sử nút </a:t>
            </a:r>
            <a:r>
              <a:rPr lang="en-US" sz="2600">
                <a:solidFill>
                  <a:srgbClr val="FF0000"/>
                </a:solidFill>
                <a:latin typeface="Times New Roman" panose="02020603050405020304" pitchFamily="18" charset="0"/>
                <a:cs typeface="Times New Roman" panose="02020603050405020304" pitchFamily="18" charset="0"/>
              </a:rPr>
              <a:t>r</a:t>
            </a:r>
            <a:r>
              <a:rPr lang="en-US" sz="2600">
                <a:solidFill>
                  <a:srgbClr val="0070C0"/>
                </a:solidFill>
                <a:latin typeface="Times New Roman" panose="02020603050405020304" pitchFamily="18" charset="0"/>
                <a:cs typeface="Times New Roman" panose="02020603050405020304" pitchFamily="18" charset="0"/>
              </a:rPr>
              <a:t> chứa giá trị </a:t>
            </a:r>
            <a:r>
              <a:rPr lang="en-US" sz="2600" smtClean="0">
                <a:solidFill>
                  <a:srgbClr val="FF0000"/>
                </a:solidFill>
                <a:latin typeface="Times New Roman" panose="02020603050405020304" pitchFamily="18" charset="0"/>
                <a:cs typeface="Times New Roman" panose="02020603050405020304" pitchFamily="18" charset="0"/>
              </a:rPr>
              <a:t>v</a:t>
            </a:r>
            <a:r>
              <a:rPr lang="en-US" sz="2600" smtClean="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xuất phát từ </a:t>
            </a:r>
            <a:r>
              <a:rPr lang="en-US" sz="2600">
                <a:solidFill>
                  <a:srgbClr val="FF0000"/>
                </a:solidFill>
                <a:latin typeface="Times New Roman" panose="02020603050405020304" pitchFamily="18" charset="0"/>
                <a:cs typeface="Times New Roman" panose="02020603050405020304" pitchFamily="18" charset="0"/>
              </a:rPr>
              <a:t>r</a:t>
            </a:r>
            <a:r>
              <a:rPr lang="en-US" sz="2600">
                <a:solidFill>
                  <a:srgbClr val="0070C0"/>
                </a:solidFill>
                <a:latin typeface="Times New Roman" panose="02020603050405020304" pitchFamily="18" charset="0"/>
                <a:cs typeface="Times New Roman" panose="02020603050405020304" pitchFamily="18" charset="0"/>
              </a:rPr>
              <a:t> ta cứ đi tới nút con chứa giá trị lớn nhất trong hai 2 nút con, cho tới khi nào gặp phải một nút </a:t>
            </a:r>
            <a:r>
              <a:rPr lang="en-US" sz="2600">
                <a:solidFill>
                  <a:srgbClr val="FF0000"/>
                </a:solidFill>
                <a:latin typeface="Times New Roman" panose="02020603050405020304" pitchFamily="18" charset="0"/>
                <a:cs typeface="Times New Roman" panose="02020603050405020304" pitchFamily="18" charset="0"/>
              </a:rPr>
              <a:t>c</a:t>
            </a:r>
            <a:r>
              <a:rPr lang="en-US" sz="2600">
                <a:solidFill>
                  <a:srgbClr val="0070C0"/>
                </a:solidFill>
                <a:latin typeface="Times New Roman" panose="02020603050405020304" pitchFamily="18" charset="0"/>
                <a:cs typeface="Times New Roman" panose="02020603050405020304" pitchFamily="18" charset="0"/>
              </a:rPr>
              <a:t> mà 2 nút con của nó đều chứa giá trị </a:t>
            </a:r>
            <a:r>
              <a:rPr lang="en-US" sz="2600">
                <a:solidFill>
                  <a:srgbClr val="FF0000"/>
                </a:solidFill>
                <a:latin typeface="Times New Roman" panose="02020603050405020304" pitchFamily="18" charset="0"/>
                <a:cs typeface="Times New Roman" panose="02020603050405020304" pitchFamily="18" charset="0"/>
              </a:rPr>
              <a:t>&lt; </a:t>
            </a:r>
            <a:r>
              <a:rPr lang="en-US" sz="2600" smtClean="0">
                <a:solidFill>
                  <a:srgbClr val="FF0000"/>
                </a:solidFill>
                <a:latin typeface="Times New Roman" panose="02020603050405020304" pitchFamily="18" charset="0"/>
                <a:cs typeface="Times New Roman" panose="02020603050405020304" pitchFamily="18" charset="0"/>
              </a:rPr>
              <a:t>v</a:t>
            </a:r>
            <a:r>
              <a:rPr lang="en-US" sz="2600" smtClean="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(nút lá cũng là trường hợp riêng của điều kiện này). </a:t>
            </a:r>
          </a:p>
        </p:txBody>
      </p:sp>
      <p:sp>
        <p:nvSpPr>
          <p:cNvPr id="19" name="Rectangle 18"/>
          <p:cNvSpPr/>
          <p:nvPr/>
        </p:nvSpPr>
        <p:spPr>
          <a:xfrm>
            <a:off x="209550" y="5591559"/>
            <a:ext cx="11982450" cy="11695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en-US" sz="2600">
                <a:solidFill>
                  <a:srgbClr val="0070C0"/>
                </a:solidFill>
                <a:latin typeface="Times New Roman" panose="02020603050405020304" pitchFamily="18" charset="0"/>
                <a:cs typeface="Times New Roman" panose="02020603050405020304" pitchFamily="18" charset="0"/>
              </a:rPr>
              <a:t>Dọc trên đường đi từ </a:t>
            </a:r>
            <a:r>
              <a:rPr lang="en-US" sz="2600">
                <a:solidFill>
                  <a:srgbClr val="FF0000"/>
                </a:solidFill>
                <a:latin typeface="Times New Roman" panose="02020603050405020304" pitchFamily="18" charset="0"/>
                <a:cs typeface="Times New Roman" panose="02020603050405020304" pitchFamily="18" charset="0"/>
              </a:rPr>
              <a:t>r</a:t>
            </a:r>
            <a:r>
              <a:rPr lang="en-US" sz="2600">
                <a:solidFill>
                  <a:srgbClr val="0070C0"/>
                </a:solidFill>
                <a:latin typeface="Times New Roman" panose="02020603050405020304" pitchFamily="18" charset="0"/>
                <a:cs typeface="Times New Roman" panose="02020603050405020304" pitchFamily="18" charset="0"/>
              </a:rPr>
              <a:t> tới </a:t>
            </a:r>
            <a:r>
              <a:rPr lang="en-US" sz="2600">
                <a:solidFill>
                  <a:srgbClr val="FF0000"/>
                </a:solidFill>
                <a:latin typeface="Times New Roman" panose="02020603050405020304" pitchFamily="18" charset="0"/>
                <a:cs typeface="Times New Roman" panose="02020603050405020304" pitchFamily="18" charset="0"/>
              </a:rPr>
              <a:t>c</a:t>
            </a:r>
            <a:r>
              <a:rPr lang="en-US" sz="2600">
                <a:solidFill>
                  <a:srgbClr val="0070C0"/>
                </a:solidFill>
                <a:latin typeface="Times New Roman" panose="02020603050405020304" pitchFamily="18" charset="0"/>
                <a:cs typeface="Times New Roman" panose="02020603050405020304" pitchFamily="18" charset="0"/>
              </a:rPr>
              <a:t>, ta đẩy giá trị ở nút con lên nút cha, cuối cùng đặt giá trị </a:t>
            </a:r>
            <a:r>
              <a:rPr lang="en-US" sz="2600" smtClean="0">
                <a:solidFill>
                  <a:srgbClr val="FF0000"/>
                </a:solidFill>
                <a:latin typeface="Times New Roman" panose="02020603050405020304" pitchFamily="18" charset="0"/>
                <a:cs typeface="Times New Roman" panose="02020603050405020304" pitchFamily="18" charset="0"/>
              </a:rPr>
              <a:t>v</a:t>
            </a:r>
            <a:r>
              <a:rPr lang="en-US" sz="2600" smtClean="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vào nút </a:t>
            </a:r>
            <a:r>
              <a:rPr lang="en-US" sz="2600" smtClean="0">
                <a:solidFill>
                  <a:srgbClr val="FF0000"/>
                </a:solidFill>
                <a:latin typeface="Times New Roman" panose="02020603050405020304" pitchFamily="18" charset="0"/>
                <a:cs typeface="Times New Roman" panose="02020603050405020304" pitchFamily="18" charset="0"/>
              </a:rPr>
              <a:t>r</a:t>
            </a:r>
            <a:r>
              <a:rPr lang="en-US" sz="2600" smtClean="0">
                <a:solidFill>
                  <a:srgbClr val="0070C0"/>
                </a:solidFill>
                <a:latin typeface="Times New Roman" panose="02020603050405020304" pitchFamily="18" charset="0"/>
                <a:cs typeface="Times New Roman" panose="02020603050405020304" pitchFamily="18" charset="0"/>
              </a:rPr>
              <a:t>.</a:t>
            </a:r>
            <a:endParaRPr lang="en-US" sz="2600">
              <a:solidFill>
                <a:srgbClr val="0070C0"/>
              </a:solidFill>
              <a:latin typeface="Times New Roman" panose="02020603050405020304" pitchFamily="18" charset="0"/>
              <a:cs typeface="Times New Roman" panose="02020603050405020304"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850" y="3795149"/>
            <a:ext cx="8077200" cy="3039421"/>
          </a:xfrm>
          <a:prstGeom prst="rect">
            <a:avLst/>
          </a:prstGeom>
        </p:spPr>
      </p:pic>
      <p:sp>
        <p:nvSpPr>
          <p:cNvPr id="13" name="Rectangle 12"/>
          <p:cNvSpPr/>
          <p:nvPr/>
        </p:nvSpPr>
        <p:spPr>
          <a:xfrm>
            <a:off x="209550" y="3661917"/>
            <a:ext cx="6273137" cy="5980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en-US" sz="2600">
                <a:solidFill>
                  <a:srgbClr val="0070C0"/>
                </a:solidFill>
                <a:latin typeface="Times New Roman" panose="02020603050405020304" pitchFamily="18" charset="0"/>
                <a:cs typeface="Times New Roman" panose="02020603050405020304" pitchFamily="18" charset="0"/>
              </a:rPr>
              <a:t>Ý tưởng thực hiện công việc này như sau:</a:t>
            </a:r>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1064" r="923" b="4677"/>
          <a:stretch/>
        </p:blipFill>
        <p:spPr>
          <a:xfrm>
            <a:off x="4114800" y="680321"/>
            <a:ext cx="8096250" cy="3110630"/>
          </a:xfrm>
          <a:prstGeom prst="rect">
            <a:avLst/>
          </a:prstGeom>
        </p:spPr>
      </p:pic>
      <p:sp>
        <p:nvSpPr>
          <p:cNvPr id="7" name="Rectangle 6"/>
          <p:cNvSpPr/>
          <p:nvPr/>
        </p:nvSpPr>
        <p:spPr>
          <a:xfrm>
            <a:off x="209551" y="680403"/>
            <a:ext cx="5088566" cy="12117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Do đó việc tạo đống này sẽ chỉ cần một phép xử lý chung, mà ta có thể phát biểu như sau</a:t>
            </a:r>
            <a:r>
              <a:rPr lang="en-US" sz="2600" smtClean="0">
                <a:solidFill>
                  <a:srgbClr val="0070C0"/>
                </a:solidFill>
                <a:latin typeface="Times New Roman" panose="02020603050405020304" pitchFamily="18" charset="0"/>
                <a:cs typeface="Times New Roman" panose="02020603050405020304" pitchFamily="18" charset="0"/>
              </a:rPr>
              <a:t>:</a:t>
            </a:r>
            <a:endParaRPr lang="en-US" sz="26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7955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animBg="1"/>
      <p:bldP spid="19" grpId="0" animBg="1"/>
      <p:bldP spid="13"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6134100" y="142159"/>
            <a:ext cx="524866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1.2</a:t>
            </a:r>
            <a:r>
              <a:rPr lang="en-US" sz="3000" b="1" i="1">
                <a:solidFill>
                  <a:srgbClr val="0070C0"/>
                </a:solidFill>
                <a:latin typeface="Times New Roman" panose="02020603050405020304" pitchFamily="18" charset="0"/>
                <a:cs typeface="Times New Roman" pitchFamily="18" charset="0"/>
              </a:rPr>
              <a:t>. Phép tạo </a:t>
            </a:r>
            <a:r>
              <a:rPr lang="en-US" sz="3000" b="1" i="1" smtClean="0">
                <a:solidFill>
                  <a:srgbClr val="0070C0"/>
                </a:solidFill>
                <a:latin typeface="Times New Roman" panose="02020603050405020304" pitchFamily="18" charset="0"/>
                <a:cs typeface="Times New Roman" pitchFamily="18" charset="0"/>
              </a:rPr>
              <a:t>đống</a:t>
            </a:r>
            <a:endParaRPr lang="en-US" sz="3000" b="1" i="1">
              <a:solidFill>
                <a:srgbClr val="0070C0"/>
              </a:solidFill>
              <a:latin typeface="Times New Roman" panose="02020603050405020304" pitchFamily="18" charset="0"/>
              <a:cs typeface="Times New Roman"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6" y="38100"/>
            <a:ext cx="8343956" cy="679127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3492699"/>
            <a:ext cx="5143500" cy="3336680"/>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240" y="3114109"/>
            <a:ext cx="3663241" cy="554218"/>
          </a:xfrm>
          <a:prstGeom prst="rect">
            <a:avLst/>
          </a:prstGeom>
        </p:spPr>
      </p:pic>
      <p:pic>
        <p:nvPicPr>
          <p:cNvPr id="4" name="Picture 3" descr="Screen Clipping"/>
          <p:cNvPicPr>
            <a:picLocks noChangeAspect="1"/>
          </p:cNvPicPr>
          <p:nvPr/>
        </p:nvPicPr>
        <p:blipFill rotWithShape="1">
          <a:blip r:embed="rId5">
            <a:extLst>
              <a:ext uri="{28A0092B-C50C-407E-A947-70E740481C1C}">
                <a14:useLocalDpi xmlns:a14="http://schemas.microsoft.com/office/drawing/2010/main" val="0"/>
              </a:ext>
            </a:extLst>
          </a:blip>
          <a:srcRect l="1064" t="5448" r="41973" b="4677"/>
          <a:stretch/>
        </p:blipFill>
        <p:spPr>
          <a:xfrm>
            <a:off x="7023762" y="19050"/>
            <a:ext cx="5143500" cy="3205952"/>
          </a:xfrm>
          <a:prstGeom prst="rect">
            <a:avLst/>
          </a:prstGeom>
        </p:spPr>
      </p:pic>
      <p:pic>
        <p:nvPicPr>
          <p:cNvPr id="12" name="Picture 1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8319" y="4133850"/>
            <a:ext cx="5022848" cy="634911"/>
          </a:xfrm>
          <a:prstGeom prst="rect">
            <a:avLst/>
          </a:prstGeom>
        </p:spPr>
      </p:pic>
      <p:sp>
        <p:nvSpPr>
          <p:cNvPr id="15" name="Rectangle 14"/>
          <p:cNvSpPr/>
          <p:nvPr/>
        </p:nvSpPr>
        <p:spPr>
          <a:xfrm>
            <a:off x="8029969" y="3230404"/>
            <a:ext cx="2823484" cy="954107"/>
          </a:xfrm>
          <a:prstGeom prst="rect">
            <a:avLst/>
          </a:prstGeom>
          <a:ln>
            <a:solidFill>
              <a:schemeClr val="accent1"/>
            </a:solidFill>
          </a:ln>
        </p:spPr>
        <p:txBody>
          <a:bodyPr wrap="square">
            <a:spAutoFit/>
          </a:bodyPr>
          <a:lstStyle/>
          <a:p>
            <a:r>
              <a:rPr lang="en-US" sz="2800" smtClean="0">
                <a:solidFill>
                  <a:srgbClr val="0070C0"/>
                </a:solidFill>
                <a:latin typeface="Times New Roman" panose="02020603050405020304" pitchFamily="18" charset="0"/>
                <a:cs typeface="Times New Roman" panose="02020603050405020304" pitchFamily="18" charset="0"/>
              </a:rPr>
              <a:t>Gốc có chỉ số lớn nhất là </a:t>
            </a:r>
            <a:r>
              <a:rPr lang="en-US" sz="2800" smtClean="0">
                <a:solidFill>
                  <a:srgbClr val="FF0000"/>
                </a:solidFill>
                <a:latin typeface="Times New Roman" panose="02020603050405020304" pitchFamily="18" charset="0"/>
                <a:cs typeface="Times New Roman" panose="02020603050405020304" pitchFamily="18" charset="0"/>
              </a:rPr>
              <a:t>r = (n-2</a:t>
            </a:r>
            <a:r>
              <a:rPr lang="en-US" sz="2800">
                <a:solidFill>
                  <a:srgbClr val="FF0000"/>
                </a:solidFill>
                <a:latin typeface="Times New Roman" panose="02020603050405020304" pitchFamily="18" charset="0"/>
                <a:cs typeface="Times New Roman" panose="02020603050405020304" pitchFamily="18" charset="0"/>
              </a:rPr>
              <a:t>)/2</a:t>
            </a:r>
            <a:endParaRPr lang="en-US" sz="2800">
              <a:solidFill>
                <a:srgbClr val="FF0000"/>
              </a:solidFill>
            </a:endParaRPr>
          </a:p>
        </p:txBody>
      </p:sp>
      <p:cxnSp>
        <p:nvCxnSpPr>
          <p:cNvPr id="20" name="Straight Connector 19"/>
          <p:cNvCxnSpPr/>
          <p:nvPr/>
        </p:nvCxnSpPr>
        <p:spPr>
          <a:xfrm>
            <a:off x="2054116" y="1533581"/>
            <a:ext cx="158983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1050877" y="136586"/>
            <a:ext cx="10754436" cy="532154"/>
          </a:xfrm>
          <a:custGeom>
            <a:avLst/>
            <a:gdLst>
              <a:gd name="connsiteX0" fmla="*/ 0 w 10467833"/>
              <a:gd name="connsiteY0" fmla="*/ 532154 h 532154"/>
              <a:gd name="connsiteX1" fmla="*/ 641445 w 10467833"/>
              <a:gd name="connsiteY1" fmla="*/ 382029 h 532154"/>
              <a:gd name="connsiteX2" fmla="*/ 2975212 w 10467833"/>
              <a:gd name="connsiteY2" fmla="*/ 163665 h 532154"/>
              <a:gd name="connsiteX3" fmla="*/ 6318914 w 10467833"/>
              <a:gd name="connsiteY3" fmla="*/ 13539 h 532154"/>
              <a:gd name="connsiteX4" fmla="*/ 8693624 w 10467833"/>
              <a:gd name="connsiteY4" fmla="*/ 27187 h 532154"/>
              <a:gd name="connsiteX5" fmla="*/ 10467833 w 10467833"/>
              <a:gd name="connsiteY5" fmla="*/ 190960 h 53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7833" h="532154">
                <a:moveTo>
                  <a:pt x="0" y="532154"/>
                </a:moveTo>
                <a:cubicBezTo>
                  <a:pt x="72788" y="487799"/>
                  <a:pt x="145576" y="443444"/>
                  <a:pt x="641445" y="382029"/>
                </a:cubicBezTo>
                <a:cubicBezTo>
                  <a:pt x="1137314" y="320614"/>
                  <a:pt x="2028967" y="225080"/>
                  <a:pt x="2975212" y="163665"/>
                </a:cubicBezTo>
                <a:cubicBezTo>
                  <a:pt x="3921457" y="102250"/>
                  <a:pt x="5365845" y="36285"/>
                  <a:pt x="6318914" y="13539"/>
                </a:cubicBezTo>
                <a:cubicBezTo>
                  <a:pt x="7271983" y="-9207"/>
                  <a:pt x="8002138" y="-2383"/>
                  <a:pt x="8693624" y="27187"/>
                </a:cubicBezTo>
                <a:cubicBezTo>
                  <a:pt x="9385110" y="56757"/>
                  <a:pt x="9926471" y="123858"/>
                  <a:pt x="10467833" y="190960"/>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76445" y="2038548"/>
            <a:ext cx="13714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58832" y="2543515"/>
            <a:ext cx="962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60588" y="2598107"/>
            <a:ext cx="210845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122355" y="3627383"/>
            <a:ext cx="12213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2511188" y="1038989"/>
            <a:ext cx="7069540" cy="2181883"/>
          </a:xfrm>
          <a:custGeom>
            <a:avLst/>
            <a:gdLst>
              <a:gd name="connsiteX0" fmla="*/ 0 w 7069540"/>
              <a:gd name="connsiteY0" fmla="*/ 2181883 h 2181883"/>
              <a:gd name="connsiteX1" fmla="*/ 3098042 w 7069540"/>
              <a:gd name="connsiteY1" fmla="*/ 325787 h 2181883"/>
              <a:gd name="connsiteX2" fmla="*/ 7069540 w 7069540"/>
              <a:gd name="connsiteY2" fmla="*/ 11889 h 2181883"/>
            </a:gdLst>
            <a:ahLst/>
            <a:cxnLst>
              <a:cxn ang="0">
                <a:pos x="connsiteX0" y="connsiteY0"/>
              </a:cxn>
              <a:cxn ang="0">
                <a:pos x="connsiteX1" y="connsiteY1"/>
              </a:cxn>
              <a:cxn ang="0">
                <a:pos x="connsiteX2" y="connsiteY2"/>
              </a:cxn>
            </a:cxnLst>
            <a:rect l="l" t="t" r="r" b="b"/>
            <a:pathLst>
              <a:path w="7069540" h="2181883">
                <a:moveTo>
                  <a:pt x="0" y="2181883"/>
                </a:moveTo>
                <a:cubicBezTo>
                  <a:pt x="959892" y="1434668"/>
                  <a:pt x="1919785" y="687453"/>
                  <a:pt x="3098042" y="325787"/>
                </a:cubicBezTo>
                <a:cubicBezTo>
                  <a:pt x="4276299" y="-35879"/>
                  <a:pt x="5672919" y="-11995"/>
                  <a:pt x="7069540" y="11889"/>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1579054" y="4697600"/>
            <a:ext cx="16418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1937982" y="3041132"/>
            <a:ext cx="9935570" cy="1244265"/>
          </a:xfrm>
          <a:custGeom>
            <a:avLst/>
            <a:gdLst>
              <a:gd name="connsiteX0" fmla="*/ 0 w 9935570"/>
              <a:gd name="connsiteY0" fmla="*/ 1244265 h 1244265"/>
              <a:gd name="connsiteX1" fmla="*/ 6428096 w 9935570"/>
              <a:gd name="connsiteY1" fmla="*/ 70558 h 1244265"/>
              <a:gd name="connsiteX2" fmla="*/ 9198591 w 9935570"/>
              <a:gd name="connsiteY2" fmla="*/ 193387 h 1244265"/>
              <a:gd name="connsiteX3" fmla="*/ 9935570 w 9935570"/>
              <a:gd name="connsiteY3" fmla="*/ 698355 h 1244265"/>
            </a:gdLst>
            <a:ahLst/>
            <a:cxnLst>
              <a:cxn ang="0">
                <a:pos x="connsiteX0" y="connsiteY0"/>
              </a:cxn>
              <a:cxn ang="0">
                <a:pos x="connsiteX1" y="connsiteY1"/>
              </a:cxn>
              <a:cxn ang="0">
                <a:pos x="connsiteX2" y="connsiteY2"/>
              </a:cxn>
              <a:cxn ang="0">
                <a:pos x="connsiteX3" y="connsiteY3"/>
              </a:cxn>
            </a:cxnLst>
            <a:rect l="l" t="t" r="r" b="b"/>
            <a:pathLst>
              <a:path w="9935570" h="1244265">
                <a:moveTo>
                  <a:pt x="0" y="1244265"/>
                </a:moveTo>
                <a:cubicBezTo>
                  <a:pt x="2447499" y="744984"/>
                  <a:pt x="4894998" y="245704"/>
                  <a:pt x="6428096" y="70558"/>
                </a:cubicBezTo>
                <a:cubicBezTo>
                  <a:pt x="7961194" y="-104588"/>
                  <a:pt x="8614012" y="88754"/>
                  <a:pt x="9198591" y="193387"/>
                </a:cubicBezTo>
                <a:cubicBezTo>
                  <a:pt x="9783170" y="298020"/>
                  <a:pt x="9859370" y="498187"/>
                  <a:pt x="9935570" y="698355"/>
                </a:cubicBezTo>
              </a:path>
            </a:pathLst>
          </a:custGeom>
          <a:noFill/>
          <a:ln w="31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1576445" y="5128637"/>
            <a:ext cx="5459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Picture 50"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2490" y="341617"/>
            <a:ext cx="930440" cy="201535"/>
          </a:xfrm>
          <a:prstGeom prst="rect">
            <a:avLst/>
          </a:prstGeom>
        </p:spPr>
      </p:pic>
      <p:sp>
        <p:nvSpPr>
          <p:cNvPr id="57" name="Rectangle 56"/>
          <p:cNvSpPr/>
          <p:nvPr/>
        </p:nvSpPr>
        <p:spPr>
          <a:xfrm>
            <a:off x="9496411" y="473772"/>
            <a:ext cx="312906" cy="553998"/>
          </a:xfrm>
          <a:prstGeom prst="rect">
            <a:avLst/>
          </a:prstGeom>
        </p:spPr>
        <p:txBody>
          <a:bodyPr wrap="none">
            <a:spAutoFit/>
          </a:bodyPr>
          <a:lstStyle/>
          <a:p>
            <a:r>
              <a:rPr lang="en-US" sz="3000">
                <a:latin typeface="Times New Roman" panose="02020603050405020304" pitchFamily="18" charset="0"/>
                <a:ea typeface="Times New Roman" panose="02020603050405020304" pitchFamily="18" charset="0"/>
              </a:rPr>
              <a:t>r</a:t>
            </a:r>
            <a:endParaRPr lang="en-US" sz="3000"/>
          </a:p>
        </p:txBody>
      </p:sp>
      <p:sp>
        <p:nvSpPr>
          <p:cNvPr id="72" name="Rectangle 71"/>
          <p:cNvSpPr/>
          <p:nvPr/>
        </p:nvSpPr>
        <p:spPr>
          <a:xfrm>
            <a:off x="9291988" y="476917"/>
            <a:ext cx="356188" cy="553998"/>
          </a:xfrm>
          <a:prstGeom prst="rect">
            <a:avLst/>
          </a:prstGeom>
        </p:spPr>
        <p:txBody>
          <a:bodyPr wrap="none">
            <a:spAutoFit/>
          </a:bodyPr>
          <a:lstStyle/>
          <a:p>
            <a:r>
              <a:rPr lang="en-US" sz="3000" smtClean="0">
                <a:latin typeface="Times New Roman" panose="02020603050405020304" pitchFamily="18" charset="0"/>
                <a:ea typeface="Times New Roman" panose="02020603050405020304" pitchFamily="18" charset="0"/>
              </a:rPr>
              <a:t>c</a:t>
            </a:r>
            <a:endParaRPr lang="en-US" sz="3000"/>
          </a:p>
        </p:txBody>
      </p:sp>
      <p:sp>
        <p:nvSpPr>
          <p:cNvPr id="73" name="Freeform 72"/>
          <p:cNvSpPr/>
          <p:nvPr/>
        </p:nvSpPr>
        <p:spPr>
          <a:xfrm>
            <a:off x="491255" y="1392072"/>
            <a:ext cx="737044" cy="4026089"/>
          </a:xfrm>
          <a:custGeom>
            <a:avLst/>
            <a:gdLst>
              <a:gd name="connsiteX0" fmla="*/ 737044 w 737044"/>
              <a:gd name="connsiteY0" fmla="*/ 4026089 h 4026089"/>
              <a:gd name="connsiteX1" fmla="*/ 150190 w 737044"/>
              <a:gd name="connsiteY1" fmla="*/ 2920621 h 4026089"/>
              <a:gd name="connsiteX2" fmla="*/ 65 w 737044"/>
              <a:gd name="connsiteY2" fmla="*/ 1378424 h 4026089"/>
              <a:gd name="connsiteX3" fmla="*/ 136542 w 737044"/>
              <a:gd name="connsiteY3" fmla="*/ 477671 h 4026089"/>
              <a:gd name="connsiteX4" fmla="*/ 491384 w 737044"/>
              <a:gd name="connsiteY4" fmla="*/ 0 h 4026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44" h="4026089">
                <a:moveTo>
                  <a:pt x="737044" y="4026089"/>
                </a:moveTo>
                <a:cubicBezTo>
                  <a:pt x="505032" y="3693993"/>
                  <a:pt x="273020" y="3361898"/>
                  <a:pt x="150190" y="2920621"/>
                </a:cubicBezTo>
                <a:cubicBezTo>
                  <a:pt x="27360" y="2479344"/>
                  <a:pt x="2340" y="1785582"/>
                  <a:pt x="65" y="1378424"/>
                </a:cubicBezTo>
                <a:cubicBezTo>
                  <a:pt x="-2210" y="971266"/>
                  <a:pt x="54655" y="707408"/>
                  <a:pt x="136542" y="477671"/>
                </a:cubicBezTo>
                <a:cubicBezTo>
                  <a:pt x="218428" y="247934"/>
                  <a:pt x="354906" y="123967"/>
                  <a:pt x="491384"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76445" y="2038547"/>
            <a:ext cx="13714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7897683" y="1297878"/>
            <a:ext cx="356188" cy="553998"/>
          </a:xfrm>
          <a:prstGeom prst="rect">
            <a:avLst/>
          </a:prstGeom>
        </p:spPr>
        <p:txBody>
          <a:bodyPr wrap="none">
            <a:spAutoFit/>
          </a:bodyPr>
          <a:lstStyle/>
          <a:p>
            <a:r>
              <a:rPr lang="en-US" sz="3000" smtClean="0">
                <a:latin typeface="Times New Roman" panose="02020603050405020304" pitchFamily="18" charset="0"/>
                <a:ea typeface="Times New Roman" panose="02020603050405020304" pitchFamily="18" charset="0"/>
              </a:rPr>
              <a:t>c</a:t>
            </a:r>
            <a:endParaRPr lang="en-US" sz="3000"/>
          </a:p>
        </p:txBody>
      </p:sp>
      <p:cxnSp>
        <p:nvCxnSpPr>
          <p:cNvPr id="76" name="Straight Connector 75"/>
          <p:cNvCxnSpPr/>
          <p:nvPr/>
        </p:nvCxnSpPr>
        <p:spPr>
          <a:xfrm>
            <a:off x="2258832" y="2534899"/>
            <a:ext cx="962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360588" y="2598106"/>
            <a:ext cx="210845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992574" y="3070244"/>
            <a:ext cx="100993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0770895" y="1317731"/>
            <a:ext cx="356188" cy="553998"/>
          </a:xfrm>
          <a:prstGeom prst="rect">
            <a:avLst/>
          </a:prstGeom>
        </p:spPr>
        <p:txBody>
          <a:bodyPr wrap="none">
            <a:spAutoFit/>
          </a:bodyPr>
          <a:lstStyle/>
          <a:p>
            <a:r>
              <a:rPr lang="en-US" sz="3000" smtClean="0">
                <a:latin typeface="Times New Roman" panose="02020603050405020304" pitchFamily="18" charset="0"/>
                <a:ea typeface="Times New Roman" panose="02020603050405020304" pitchFamily="18" charset="0"/>
              </a:rPr>
              <a:t>c</a:t>
            </a:r>
            <a:endParaRPr lang="en-US" sz="3000"/>
          </a:p>
        </p:txBody>
      </p:sp>
      <p:cxnSp>
        <p:nvCxnSpPr>
          <p:cNvPr id="81" name="Straight Connector 80"/>
          <p:cNvCxnSpPr/>
          <p:nvPr/>
        </p:nvCxnSpPr>
        <p:spPr>
          <a:xfrm>
            <a:off x="2122356" y="3627383"/>
            <a:ext cx="12213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Freeform 81"/>
          <p:cNvSpPr/>
          <p:nvPr/>
        </p:nvSpPr>
        <p:spPr>
          <a:xfrm>
            <a:off x="2524836" y="1377695"/>
            <a:ext cx="8516203" cy="1870472"/>
          </a:xfrm>
          <a:custGeom>
            <a:avLst/>
            <a:gdLst>
              <a:gd name="connsiteX0" fmla="*/ 0 w 8516203"/>
              <a:gd name="connsiteY0" fmla="*/ 1870472 h 1870472"/>
              <a:gd name="connsiteX1" fmla="*/ 3084394 w 8516203"/>
              <a:gd name="connsiteY1" fmla="*/ 464753 h 1870472"/>
              <a:gd name="connsiteX2" fmla="*/ 4503761 w 8516203"/>
              <a:gd name="connsiteY2" fmla="*/ 82615 h 1870472"/>
              <a:gd name="connsiteX3" fmla="*/ 6496334 w 8516203"/>
              <a:gd name="connsiteY3" fmla="*/ 41672 h 1870472"/>
              <a:gd name="connsiteX4" fmla="*/ 8516203 w 8516203"/>
              <a:gd name="connsiteY4" fmla="*/ 573935 h 1870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6203" h="1870472">
                <a:moveTo>
                  <a:pt x="0" y="1870472"/>
                </a:moveTo>
                <a:cubicBezTo>
                  <a:pt x="1166883" y="1316600"/>
                  <a:pt x="2333767" y="762729"/>
                  <a:pt x="3084394" y="464753"/>
                </a:cubicBezTo>
                <a:cubicBezTo>
                  <a:pt x="3835021" y="166777"/>
                  <a:pt x="3935104" y="153128"/>
                  <a:pt x="4503761" y="82615"/>
                </a:cubicBezTo>
                <a:cubicBezTo>
                  <a:pt x="5072418" y="12102"/>
                  <a:pt x="5827594" y="-40215"/>
                  <a:pt x="6496334" y="41672"/>
                </a:cubicBezTo>
                <a:cubicBezTo>
                  <a:pt x="7165074" y="123559"/>
                  <a:pt x="7840638" y="348747"/>
                  <a:pt x="8516203" y="573935"/>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a:off x="1579054" y="4689643"/>
            <a:ext cx="16418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2019869" y="3965929"/>
            <a:ext cx="7628307" cy="636198"/>
          </a:xfrm>
          <a:custGeom>
            <a:avLst/>
            <a:gdLst>
              <a:gd name="connsiteX0" fmla="*/ 0 w 7601803"/>
              <a:gd name="connsiteY0" fmla="*/ 292172 h 592423"/>
              <a:gd name="connsiteX1" fmla="*/ 1433015 w 7601803"/>
              <a:gd name="connsiteY1" fmla="*/ 19217 h 592423"/>
              <a:gd name="connsiteX2" fmla="*/ 4107976 w 7601803"/>
              <a:gd name="connsiteY2" fmla="*/ 32865 h 592423"/>
              <a:gd name="connsiteX3" fmla="*/ 5513695 w 7601803"/>
              <a:gd name="connsiteY3" fmla="*/ 114752 h 592423"/>
              <a:gd name="connsiteX4" fmla="*/ 6919415 w 7601803"/>
              <a:gd name="connsiteY4" fmla="*/ 305820 h 592423"/>
              <a:gd name="connsiteX5" fmla="*/ 7601803 w 7601803"/>
              <a:gd name="connsiteY5" fmla="*/ 592423 h 59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1803" h="592423">
                <a:moveTo>
                  <a:pt x="0" y="292172"/>
                </a:moveTo>
                <a:cubicBezTo>
                  <a:pt x="374176" y="177303"/>
                  <a:pt x="748352" y="62435"/>
                  <a:pt x="1433015" y="19217"/>
                </a:cubicBezTo>
                <a:cubicBezTo>
                  <a:pt x="2117678" y="-24001"/>
                  <a:pt x="3427863" y="16942"/>
                  <a:pt x="4107976" y="32865"/>
                </a:cubicBezTo>
                <a:cubicBezTo>
                  <a:pt x="4788089" y="48787"/>
                  <a:pt x="5045122" y="69259"/>
                  <a:pt x="5513695" y="114752"/>
                </a:cubicBezTo>
                <a:cubicBezTo>
                  <a:pt x="5982268" y="160244"/>
                  <a:pt x="6571397" y="226208"/>
                  <a:pt x="6919415" y="305820"/>
                </a:cubicBezTo>
                <a:cubicBezTo>
                  <a:pt x="7267433" y="385432"/>
                  <a:pt x="7434618" y="488927"/>
                  <a:pt x="7601803" y="592423"/>
                </a:cubicBezTo>
              </a:path>
            </a:pathLst>
          </a:custGeom>
          <a:noFill/>
          <a:ln w="31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1576445" y="5128637"/>
            <a:ext cx="5459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0998451" y="1285033"/>
            <a:ext cx="312906" cy="553998"/>
          </a:xfrm>
          <a:prstGeom prst="rect">
            <a:avLst/>
          </a:prstGeom>
        </p:spPr>
        <p:txBody>
          <a:bodyPr wrap="none">
            <a:spAutoFit/>
          </a:bodyPr>
          <a:lstStyle/>
          <a:p>
            <a:r>
              <a:rPr lang="en-US" sz="3000">
                <a:latin typeface="Times New Roman" panose="02020603050405020304" pitchFamily="18" charset="0"/>
                <a:ea typeface="Times New Roman" panose="02020603050405020304" pitchFamily="18" charset="0"/>
              </a:rPr>
              <a:t>r</a:t>
            </a:r>
            <a:endParaRPr lang="en-US" sz="3000"/>
          </a:p>
        </p:txBody>
      </p:sp>
      <p:sp>
        <p:nvSpPr>
          <p:cNvPr id="92" name="Freeform 91"/>
          <p:cNvSpPr/>
          <p:nvPr/>
        </p:nvSpPr>
        <p:spPr>
          <a:xfrm>
            <a:off x="491253" y="1396929"/>
            <a:ext cx="737044" cy="4026089"/>
          </a:xfrm>
          <a:custGeom>
            <a:avLst/>
            <a:gdLst>
              <a:gd name="connsiteX0" fmla="*/ 737044 w 737044"/>
              <a:gd name="connsiteY0" fmla="*/ 4026089 h 4026089"/>
              <a:gd name="connsiteX1" fmla="*/ 150190 w 737044"/>
              <a:gd name="connsiteY1" fmla="*/ 2920621 h 4026089"/>
              <a:gd name="connsiteX2" fmla="*/ 65 w 737044"/>
              <a:gd name="connsiteY2" fmla="*/ 1378424 h 4026089"/>
              <a:gd name="connsiteX3" fmla="*/ 136542 w 737044"/>
              <a:gd name="connsiteY3" fmla="*/ 477671 h 4026089"/>
              <a:gd name="connsiteX4" fmla="*/ 491384 w 737044"/>
              <a:gd name="connsiteY4" fmla="*/ 0 h 4026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044" h="4026089">
                <a:moveTo>
                  <a:pt x="737044" y="4026089"/>
                </a:moveTo>
                <a:cubicBezTo>
                  <a:pt x="505032" y="3693993"/>
                  <a:pt x="273020" y="3361898"/>
                  <a:pt x="150190" y="2920621"/>
                </a:cubicBezTo>
                <a:cubicBezTo>
                  <a:pt x="27360" y="2479344"/>
                  <a:pt x="2340" y="1785582"/>
                  <a:pt x="65" y="1378424"/>
                </a:cubicBezTo>
                <a:cubicBezTo>
                  <a:pt x="-2210" y="971266"/>
                  <a:pt x="54655" y="707408"/>
                  <a:pt x="136542" y="477671"/>
                </a:cubicBezTo>
                <a:cubicBezTo>
                  <a:pt x="218428" y="247934"/>
                  <a:pt x="354906" y="123967"/>
                  <a:pt x="491384"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1576445" y="2039425"/>
            <a:ext cx="13714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0150090" y="2107918"/>
            <a:ext cx="356188" cy="553998"/>
          </a:xfrm>
          <a:prstGeom prst="rect">
            <a:avLst/>
          </a:prstGeom>
        </p:spPr>
        <p:txBody>
          <a:bodyPr wrap="none">
            <a:spAutoFit/>
          </a:bodyPr>
          <a:lstStyle/>
          <a:p>
            <a:r>
              <a:rPr lang="en-US" sz="3000" smtClean="0">
                <a:latin typeface="Times New Roman" panose="02020603050405020304" pitchFamily="18" charset="0"/>
                <a:ea typeface="Times New Roman" panose="02020603050405020304" pitchFamily="18" charset="0"/>
              </a:rPr>
              <a:t>c</a:t>
            </a:r>
            <a:endParaRPr lang="en-US" sz="3000"/>
          </a:p>
        </p:txBody>
      </p:sp>
      <p:cxnSp>
        <p:nvCxnSpPr>
          <p:cNvPr id="95" name="Straight Connector 94"/>
          <p:cNvCxnSpPr/>
          <p:nvPr/>
        </p:nvCxnSpPr>
        <p:spPr>
          <a:xfrm>
            <a:off x="2258832" y="2535500"/>
            <a:ext cx="962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22355" y="3635736"/>
            <a:ext cx="12213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Freeform 96"/>
          <p:cNvSpPr/>
          <p:nvPr/>
        </p:nvSpPr>
        <p:spPr>
          <a:xfrm>
            <a:off x="2593075" y="2425249"/>
            <a:ext cx="7765576" cy="809270"/>
          </a:xfrm>
          <a:custGeom>
            <a:avLst/>
            <a:gdLst>
              <a:gd name="connsiteX0" fmla="*/ 0 w 7765576"/>
              <a:gd name="connsiteY0" fmla="*/ 809270 h 809270"/>
              <a:gd name="connsiteX1" fmla="*/ 2797791 w 7765576"/>
              <a:gd name="connsiteY1" fmla="*/ 249712 h 809270"/>
              <a:gd name="connsiteX2" fmla="*/ 4872250 w 7765576"/>
              <a:gd name="connsiteY2" fmla="*/ 44996 h 809270"/>
              <a:gd name="connsiteX3" fmla="*/ 6346209 w 7765576"/>
              <a:gd name="connsiteY3" fmla="*/ 17700 h 809270"/>
              <a:gd name="connsiteX4" fmla="*/ 7765576 w 7765576"/>
              <a:gd name="connsiteY4" fmla="*/ 263360 h 80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576" h="809270">
                <a:moveTo>
                  <a:pt x="0" y="809270"/>
                </a:moveTo>
                <a:cubicBezTo>
                  <a:pt x="992874" y="593180"/>
                  <a:pt x="1985749" y="377091"/>
                  <a:pt x="2797791" y="249712"/>
                </a:cubicBezTo>
                <a:cubicBezTo>
                  <a:pt x="3609833" y="122333"/>
                  <a:pt x="4280847" y="83665"/>
                  <a:pt x="4872250" y="44996"/>
                </a:cubicBezTo>
                <a:cubicBezTo>
                  <a:pt x="5463653" y="6327"/>
                  <a:pt x="5863988" y="-18694"/>
                  <a:pt x="6346209" y="17700"/>
                </a:cubicBezTo>
                <a:cubicBezTo>
                  <a:pt x="6828430" y="54094"/>
                  <a:pt x="7297003" y="158727"/>
                  <a:pt x="7765576" y="263360"/>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937982" y="4111986"/>
            <a:ext cx="80187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989591" y="6261401"/>
            <a:ext cx="116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Freeform 102"/>
          <p:cNvSpPr/>
          <p:nvPr/>
        </p:nvSpPr>
        <p:spPr>
          <a:xfrm>
            <a:off x="1337481" y="5125975"/>
            <a:ext cx="9799092" cy="715267"/>
          </a:xfrm>
          <a:custGeom>
            <a:avLst/>
            <a:gdLst>
              <a:gd name="connsiteX0" fmla="*/ 0 w 9799092"/>
              <a:gd name="connsiteY0" fmla="*/ 715267 h 715267"/>
              <a:gd name="connsiteX1" fmla="*/ 1419367 w 9799092"/>
              <a:gd name="connsiteY1" fmla="*/ 237595 h 715267"/>
              <a:gd name="connsiteX2" fmla="*/ 3562065 w 9799092"/>
              <a:gd name="connsiteY2" fmla="*/ 32879 h 715267"/>
              <a:gd name="connsiteX3" fmla="*/ 5227092 w 9799092"/>
              <a:gd name="connsiteY3" fmla="*/ 5583 h 715267"/>
              <a:gd name="connsiteX4" fmla="*/ 7656394 w 9799092"/>
              <a:gd name="connsiteY4" fmla="*/ 87470 h 715267"/>
              <a:gd name="connsiteX5" fmla="*/ 9799092 w 9799092"/>
              <a:gd name="connsiteY5" fmla="*/ 333129 h 71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99092" h="715267">
                <a:moveTo>
                  <a:pt x="0" y="715267"/>
                </a:moveTo>
                <a:cubicBezTo>
                  <a:pt x="412845" y="533296"/>
                  <a:pt x="825690" y="351326"/>
                  <a:pt x="1419367" y="237595"/>
                </a:cubicBezTo>
                <a:cubicBezTo>
                  <a:pt x="2013044" y="123864"/>
                  <a:pt x="2927444" y="71548"/>
                  <a:pt x="3562065" y="32879"/>
                </a:cubicBezTo>
                <a:cubicBezTo>
                  <a:pt x="4196686" y="-5790"/>
                  <a:pt x="4544704" y="-3515"/>
                  <a:pt x="5227092" y="5583"/>
                </a:cubicBezTo>
                <a:cubicBezTo>
                  <a:pt x="5909480" y="14681"/>
                  <a:pt x="6894394" y="32879"/>
                  <a:pt x="7656394" y="87470"/>
                </a:cubicBezTo>
                <a:cubicBezTo>
                  <a:pt x="8418394" y="142061"/>
                  <a:pt x="9108743" y="237595"/>
                  <a:pt x="9799092" y="333129"/>
                </a:cubicBezTo>
              </a:path>
            </a:pathLst>
          </a:custGeom>
          <a:noFill/>
          <a:ln w="31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Screen Clipping"/>
          <p:cNvPicPr>
            <a:picLocks noChangeAspect="1"/>
          </p:cNvPicPr>
          <p:nvPr/>
        </p:nvPicPr>
        <p:blipFill rotWithShape="1">
          <a:blip r:embed="rId8">
            <a:extLst>
              <a:ext uri="{28A0092B-C50C-407E-A947-70E740481C1C}">
                <a14:useLocalDpi xmlns:a14="http://schemas.microsoft.com/office/drawing/2010/main" val="0"/>
              </a:ext>
            </a:extLst>
          </a:blip>
          <a:srcRect l="24981" t="24165" r="14213" b="7481"/>
          <a:stretch/>
        </p:blipFill>
        <p:spPr>
          <a:xfrm>
            <a:off x="11382767" y="759282"/>
            <a:ext cx="806669" cy="646437"/>
          </a:xfrm>
          <a:prstGeom prst="rect">
            <a:avLst/>
          </a:prstGeom>
        </p:spPr>
      </p:pic>
    </p:spTree>
    <p:extLst>
      <p:ext uri="{BB962C8B-B14F-4D97-AF65-F5344CB8AC3E}">
        <p14:creationId xmlns:p14="http://schemas.microsoft.com/office/powerpoint/2010/main" val="10451326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1000" fill="hold"/>
                                        <p:tgtEl>
                                          <p:spTgt spid="14"/>
                                        </p:tgtEl>
                                        <p:attrNameLst>
                                          <p:attrName>ppt_w</p:attrName>
                                        </p:attrNameLst>
                                      </p:cBhvr>
                                      <p:tavLst>
                                        <p:tav tm="0">
                                          <p:val>
                                            <p:fltVal val="0"/>
                                          </p:val>
                                        </p:tav>
                                        <p:tav tm="100000">
                                          <p:val>
                                            <p:strVal val="#ppt_w"/>
                                          </p:val>
                                        </p:tav>
                                      </p:tavLst>
                                    </p:anim>
                                    <p:anim calcmode="lin" valueType="num">
                                      <p:cBhvr>
                                        <p:cTn id="46" dur="1000" fill="hold"/>
                                        <p:tgtEl>
                                          <p:spTgt spid="14"/>
                                        </p:tgtEl>
                                        <p:attrNameLst>
                                          <p:attrName>ppt_h</p:attrName>
                                        </p:attrNameLst>
                                      </p:cBhvr>
                                      <p:tavLst>
                                        <p:tav tm="0">
                                          <p:val>
                                            <p:fltVal val="0"/>
                                          </p:val>
                                        </p:tav>
                                        <p:tav tm="100000">
                                          <p:val>
                                            <p:strVal val="#ppt_h"/>
                                          </p:val>
                                        </p:tav>
                                      </p:tavLst>
                                    </p:anim>
                                    <p:anim calcmode="lin" valueType="num">
                                      <p:cBhvr>
                                        <p:cTn id="47" dur="1000" fill="hold"/>
                                        <p:tgtEl>
                                          <p:spTgt spid="14"/>
                                        </p:tgtEl>
                                        <p:attrNameLst>
                                          <p:attrName>style.rotation</p:attrName>
                                        </p:attrNameLst>
                                      </p:cBhvr>
                                      <p:tavLst>
                                        <p:tav tm="0">
                                          <p:val>
                                            <p:fltVal val="90"/>
                                          </p:val>
                                        </p:tav>
                                        <p:tav tm="100000">
                                          <p:val>
                                            <p:fltVal val="0"/>
                                          </p:val>
                                        </p:tav>
                                      </p:tavLst>
                                    </p:anim>
                                    <p:animEffect transition="in" filter="fade">
                                      <p:cBhvr>
                                        <p:cTn id="48" dur="1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500" fill="hold"/>
                                        <p:tgtEl>
                                          <p:spTgt spid="72"/>
                                        </p:tgtEl>
                                        <p:attrNameLst>
                                          <p:attrName>ppt_x</p:attrName>
                                        </p:attrNameLst>
                                      </p:cBhvr>
                                      <p:tavLst>
                                        <p:tav tm="0">
                                          <p:val>
                                            <p:strVal val="#ppt_x"/>
                                          </p:val>
                                        </p:tav>
                                        <p:tav tm="100000">
                                          <p:val>
                                            <p:strVal val="#ppt_x"/>
                                          </p:val>
                                        </p:tav>
                                      </p:tavLst>
                                    </p:anim>
                                    <p:anim calcmode="lin" valueType="num">
                                      <p:cBhvr additive="base">
                                        <p:cTn id="7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ppt_x"/>
                                          </p:val>
                                        </p:tav>
                                        <p:tav tm="100000">
                                          <p:val>
                                            <p:strVal val="#ppt_x"/>
                                          </p:val>
                                        </p:tav>
                                      </p:tavLst>
                                    </p:anim>
                                    <p:anim calcmode="lin" valueType="num">
                                      <p:cBhvr additive="base">
                                        <p:cTn id="8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ppt_x"/>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2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grpId="0" nodeType="click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p:cTn id="107" dur="1000" fill="hold"/>
                                        <p:tgtEl>
                                          <p:spTgt spid="37"/>
                                        </p:tgtEl>
                                        <p:attrNameLst>
                                          <p:attrName>ppt_w</p:attrName>
                                        </p:attrNameLst>
                                      </p:cBhvr>
                                      <p:tavLst>
                                        <p:tav tm="0">
                                          <p:val>
                                            <p:fltVal val="0"/>
                                          </p:val>
                                        </p:tav>
                                        <p:tav tm="100000">
                                          <p:val>
                                            <p:strVal val="#ppt_w"/>
                                          </p:val>
                                        </p:tav>
                                      </p:tavLst>
                                    </p:anim>
                                    <p:anim calcmode="lin" valueType="num">
                                      <p:cBhvr>
                                        <p:cTn id="108" dur="1000" fill="hold"/>
                                        <p:tgtEl>
                                          <p:spTgt spid="37"/>
                                        </p:tgtEl>
                                        <p:attrNameLst>
                                          <p:attrName>ppt_h</p:attrName>
                                        </p:attrNameLst>
                                      </p:cBhvr>
                                      <p:tavLst>
                                        <p:tav tm="0">
                                          <p:val>
                                            <p:fltVal val="0"/>
                                          </p:val>
                                        </p:tav>
                                        <p:tav tm="100000">
                                          <p:val>
                                            <p:strVal val="#ppt_h"/>
                                          </p:val>
                                        </p:tav>
                                      </p:tavLst>
                                    </p:anim>
                                    <p:anim calcmode="lin" valueType="num">
                                      <p:cBhvr>
                                        <p:cTn id="109" dur="1000" fill="hold"/>
                                        <p:tgtEl>
                                          <p:spTgt spid="37"/>
                                        </p:tgtEl>
                                        <p:attrNameLst>
                                          <p:attrName>style.rotation</p:attrName>
                                        </p:attrNameLst>
                                      </p:cBhvr>
                                      <p:tavLst>
                                        <p:tav tm="0">
                                          <p:val>
                                            <p:fltVal val="90"/>
                                          </p:val>
                                        </p:tav>
                                        <p:tav tm="100000">
                                          <p:val>
                                            <p:fltVal val="0"/>
                                          </p:val>
                                        </p:tav>
                                      </p:tavLst>
                                    </p:anim>
                                    <p:animEffect transition="in" filter="fade">
                                      <p:cBhvr>
                                        <p:cTn id="110" dur="1000"/>
                                        <p:tgtEl>
                                          <p:spTgt spid="37"/>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nodeType="click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p:cTn id="119" dur="1000" fill="hold"/>
                                        <p:tgtEl>
                                          <p:spTgt spid="39"/>
                                        </p:tgtEl>
                                        <p:attrNameLst>
                                          <p:attrName>ppt_w</p:attrName>
                                        </p:attrNameLst>
                                      </p:cBhvr>
                                      <p:tavLst>
                                        <p:tav tm="0">
                                          <p:val>
                                            <p:fltVal val="0"/>
                                          </p:val>
                                        </p:tav>
                                        <p:tav tm="100000">
                                          <p:val>
                                            <p:strVal val="#ppt_w"/>
                                          </p:val>
                                        </p:tav>
                                      </p:tavLst>
                                    </p:anim>
                                    <p:anim calcmode="lin" valueType="num">
                                      <p:cBhvr>
                                        <p:cTn id="120" dur="1000" fill="hold"/>
                                        <p:tgtEl>
                                          <p:spTgt spid="39"/>
                                        </p:tgtEl>
                                        <p:attrNameLst>
                                          <p:attrName>ppt_h</p:attrName>
                                        </p:attrNameLst>
                                      </p:cBhvr>
                                      <p:tavLst>
                                        <p:tav tm="0">
                                          <p:val>
                                            <p:fltVal val="0"/>
                                          </p:val>
                                        </p:tav>
                                        <p:tav tm="100000">
                                          <p:val>
                                            <p:strVal val="#ppt_h"/>
                                          </p:val>
                                        </p:tav>
                                      </p:tavLst>
                                    </p:anim>
                                    <p:anim calcmode="lin" valueType="num">
                                      <p:cBhvr>
                                        <p:cTn id="121" dur="1000" fill="hold"/>
                                        <p:tgtEl>
                                          <p:spTgt spid="39"/>
                                        </p:tgtEl>
                                        <p:attrNameLst>
                                          <p:attrName>style.rotation</p:attrName>
                                        </p:attrNameLst>
                                      </p:cBhvr>
                                      <p:tavLst>
                                        <p:tav tm="0">
                                          <p:val>
                                            <p:fltVal val="90"/>
                                          </p:val>
                                        </p:tav>
                                        <p:tav tm="100000">
                                          <p:val>
                                            <p:fltVal val="0"/>
                                          </p:val>
                                        </p:tav>
                                      </p:tavLst>
                                    </p:anim>
                                    <p:animEffect transition="in" filter="fade">
                                      <p:cBhvr>
                                        <p:cTn id="122" dur="10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anim calcmode="lin" valueType="num">
                                      <p:cBhvr>
                                        <p:cTn id="127" dur="1000" fill="hold"/>
                                        <p:tgtEl>
                                          <p:spTgt spid="41"/>
                                        </p:tgtEl>
                                        <p:attrNameLst>
                                          <p:attrName>ppt_w</p:attrName>
                                        </p:attrNameLst>
                                      </p:cBhvr>
                                      <p:tavLst>
                                        <p:tav tm="0">
                                          <p:val>
                                            <p:fltVal val="0"/>
                                          </p:val>
                                        </p:tav>
                                        <p:tav tm="100000">
                                          <p:val>
                                            <p:strVal val="#ppt_w"/>
                                          </p:val>
                                        </p:tav>
                                      </p:tavLst>
                                    </p:anim>
                                    <p:anim calcmode="lin" valueType="num">
                                      <p:cBhvr>
                                        <p:cTn id="128" dur="1000" fill="hold"/>
                                        <p:tgtEl>
                                          <p:spTgt spid="41"/>
                                        </p:tgtEl>
                                        <p:attrNameLst>
                                          <p:attrName>ppt_h</p:attrName>
                                        </p:attrNameLst>
                                      </p:cBhvr>
                                      <p:tavLst>
                                        <p:tav tm="0">
                                          <p:val>
                                            <p:fltVal val="0"/>
                                          </p:val>
                                        </p:tav>
                                        <p:tav tm="100000">
                                          <p:val>
                                            <p:strVal val="#ppt_h"/>
                                          </p:val>
                                        </p:tav>
                                      </p:tavLst>
                                    </p:anim>
                                    <p:anim calcmode="lin" valueType="num">
                                      <p:cBhvr>
                                        <p:cTn id="129" dur="1000" fill="hold"/>
                                        <p:tgtEl>
                                          <p:spTgt spid="41"/>
                                        </p:tgtEl>
                                        <p:attrNameLst>
                                          <p:attrName>style.rotation</p:attrName>
                                        </p:attrNameLst>
                                      </p:cBhvr>
                                      <p:tavLst>
                                        <p:tav tm="0">
                                          <p:val>
                                            <p:fltVal val="90"/>
                                          </p:val>
                                        </p:tav>
                                        <p:tav tm="100000">
                                          <p:val>
                                            <p:fltVal val="0"/>
                                          </p:val>
                                        </p:tav>
                                      </p:tavLst>
                                    </p:anim>
                                    <p:animEffect transition="in" filter="fade">
                                      <p:cBhvr>
                                        <p:cTn id="130" dur="1000"/>
                                        <p:tgtEl>
                                          <p:spTgt spid="41"/>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39"/>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ppt_x"/>
                                          </p:val>
                                        </p:tav>
                                        <p:tav tm="100000">
                                          <p:val>
                                            <p:strVal val="#ppt_x"/>
                                          </p:val>
                                        </p:tav>
                                      </p:tavLst>
                                    </p:anim>
                                    <p:anim calcmode="lin" valueType="num">
                                      <p:cBhvr additive="base">
                                        <p:cTn id="1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57"/>
                                        </p:tgtEl>
                                        <p:attrNameLst>
                                          <p:attrName>style.visibility</p:attrName>
                                        </p:attrNameLst>
                                      </p:cBhvr>
                                      <p:to>
                                        <p:strVal val="visible"/>
                                      </p:to>
                                    </p:set>
                                    <p:anim calcmode="lin" valueType="num">
                                      <p:cBhvr additive="base">
                                        <p:cTn id="149" dur="500" fill="hold"/>
                                        <p:tgtEl>
                                          <p:spTgt spid="57"/>
                                        </p:tgtEl>
                                        <p:attrNameLst>
                                          <p:attrName>ppt_x</p:attrName>
                                        </p:attrNameLst>
                                      </p:cBhvr>
                                      <p:tavLst>
                                        <p:tav tm="0">
                                          <p:val>
                                            <p:strVal val="#ppt_x"/>
                                          </p:val>
                                        </p:tav>
                                        <p:tav tm="100000">
                                          <p:val>
                                            <p:strVal val="#ppt_x"/>
                                          </p:val>
                                        </p:tav>
                                      </p:tavLst>
                                    </p:anim>
                                    <p:anim calcmode="lin" valueType="num">
                                      <p:cBhvr additive="base">
                                        <p:cTn id="15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31" presetClass="entr" presetSubtype="0" fill="hold" grpId="0" nodeType="clickEffect">
                                  <p:stCondLst>
                                    <p:cond delay="0"/>
                                  </p:stCondLst>
                                  <p:childTnLst>
                                    <p:set>
                                      <p:cBhvr>
                                        <p:cTn id="154" dur="1" fill="hold">
                                          <p:stCondLst>
                                            <p:cond delay="0"/>
                                          </p:stCondLst>
                                        </p:cTn>
                                        <p:tgtEl>
                                          <p:spTgt spid="73"/>
                                        </p:tgtEl>
                                        <p:attrNameLst>
                                          <p:attrName>style.visibility</p:attrName>
                                        </p:attrNameLst>
                                      </p:cBhvr>
                                      <p:to>
                                        <p:strVal val="visible"/>
                                      </p:to>
                                    </p:set>
                                    <p:anim calcmode="lin" valueType="num">
                                      <p:cBhvr>
                                        <p:cTn id="155" dur="1000" fill="hold"/>
                                        <p:tgtEl>
                                          <p:spTgt spid="73"/>
                                        </p:tgtEl>
                                        <p:attrNameLst>
                                          <p:attrName>ppt_w</p:attrName>
                                        </p:attrNameLst>
                                      </p:cBhvr>
                                      <p:tavLst>
                                        <p:tav tm="0">
                                          <p:val>
                                            <p:fltVal val="0"/>
                                          </p:val>
                                        </p:tav>
                                        <p:tav tm="100000">
                                          <p:val>
                                            <p:strVal val="#ppt_w"/>
                                          </p:val>
                                        </p:tav>
                                      </p:tavLst>
                                    </p:anim>
                                    <p:anim calcmode="lin" valueType="num">
                                      <p:cBhvr>
                                        <p:cTn id="156" dur="1000" fill="hold"/>
                                        <p:tgtEl>
                                          <p:spTgt spid="73"/>
                                        </p:tgtEl>
                                        <p:attrNameLst>
                                          <p:attrName>ppt_h</p:attrName>
                                        </p:attrNameLst>
                                      </p:cBhvr>
                                      <p:tavLst>
                                        <p:tav tm="0">
                                          <p:val>
                                            <p:fltVal val="0"/>
                                          </p:val>
                                        </p:tav>
                                        <p:tav tm="100000">
                                          <p:val>
                                            <p:strVal val="#ppt_h"/>
                                          </p:val>
                                        </p:tav>
                                      </p:tavLst>
                                    </p:anim>
                                    <p:anim calcmode="lin" valueType="num">
                                      <p:cBhvr>
                                        <p:cTn id="157" dur="1000" fill="hold"/>
                                        <p:tgtEl>
                                          <p:spTgt spid="73"/>
                                        </p:tgtEl>
                                        <p:attrNameLst>
                                          <p:attrName>style.rotation</p:attrName>
                                        </p:attrNameLst>
                                      </p:cBhvr>
                                      <p:tavLst>
                                        <p:tav tm="0">
                                          <p:val>
                                            <p:fltVal val="90"/>
                                          </p:val>
                                        </p:tav>
                                        <p:tav tm="100000">
                                          <p:val>
                                            <p:fltVal val="0"/>
                                          </p:val>
                                        </p:tav>
                                      </p:tavLst>
                                    </p:anim>
                                    <p:animEffect transition="in" filter="fade">
                                      <p:cBhvr>
                                        <p:cTn id="158" dur="1000"/>
                                        <p:tgtEl>
                                          <p:spTgt spid="73"/>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42"/>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41"/>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37"/>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7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74"/>
                                        </p:tgtEl>
                                        <p:attrNameLst>
                                          <p:attrName>style.visibility</p:attrName>
                                        </p:attrNameLst>
                                      </p:cBhvr>
                                      <p:to>
                                        <p:strVal val="visible"/>
                                      </p:to>
                                    </p:set>
                                    <p:anim calcmode="lin" valueType="num">
                                      <p:cBhvr additive="base">
                                        <p:cTn id="179" dur="500" fill="hold"/>
                                        <p:tgtEl>
                                          <p:spTgt spid="74"/>
                                        </p:tgtEl>
                                        <p:attrNameLst>
                                          <p:attrName>ppt_x</p:attrName>
                                        </p:attrNameLst>
                                      </p:cBhvr>
                                      <p:tavLst>
                                        <p:tav tm="0">
                                          <p:val>
                                            <p:strVal val="#ppt_x"/>
                                          </p:val>
                                        </p:tav>
                                        <p:tav tm="100000">
                                          <p:val>
                                            <p:strVal val="#ppt_x"/>
                                          </p:val>
                                        </p:tav>
                                      </p:tavLst>
                                    </p:anim>
                                    <p:anim calcmode="lin" valueType="num">
                                      <p:cBhvr additive="base">
                                        <p:cTn id="18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75"/>
                                        </p:tgtEl>
                                        <p:attrNameLst>
                                          <p:attrName>style.visibility</p:attrName>
                                        </p:attrNameLst>
                                      </p:cBhvr>
                                      <p:to>
                                        <p:strVal val="visible"/>
                                      </p:to>
                                    </p:set>
                                    <p:anim calcmode="lin" valueType="num">
                                      <p:cBhvr additive="base">
                                        <p:cTn id="185" dur="500" fill="hold"/>
                                        <p:tgtEl>
                                          <p:spTgt spid="75"/>
                                        </p:tgtEl>
                                        <p:attrNameLst>
                                          <p:attrName>ppt_x</p:attrName>
                                        </p:attrNameLst>
                                      </p:cBhvr>
                                      <p:tavLst>
                                        <p:tav tm="0">
                                          <p:val>
                                            <p:strVal val="#ppt_x"/>
                                          </p:val>
                                        </p:tav>
                                        <p:tav tm="100000">
                                          <p:val>
                                            <p:strVal val="#ppt_x"/>
                                          </p:val>
                                        </p:tav>
                                      </p:tavLst>
                                    </p:anim>
                                    <p:anim calcmode="lin" valueType="num">
                                      <p:cBhvr additive="base">
                                        <p:cTn id="18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74"/>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76"/>
                                        </p:tgtEl>
                                        <p:attrNameLst>
                                          <p:attrName>style.visibility</p:attrName>
                                        </p:attrNameLst>
                                      </p:cBhvr>
                                      <p:to>
                                        <p:strVal val="visible"/>
                                      </p:to>
                                    </p:set>
                                    <p:anim calcmode="lin" valueType="num">
                                      <p:cBhvr additive="base">
                                        <p:cTn id="195" dur="500" fill="hold"/>
                                        <p:tgtEl>
                                          <p:spTgt spid="76"/>
                                        </p:tgtEl>
                                        <p:attrNameLst>
                                          <p:attrName>ppt_x</p:attrName>
                                        </p:attrNameLst>
                                      </p:cBhvr>
                                      <p:tavLst>
                                        <p:tav tm="0">
                                          <p:val>
                                            <p:strVal val="#ppt_x"/>
                                          </p:val>
                                        </p:tav>
                                        <p:tav tm="100000">
                                          <p:val>
                                            <p:strVal val="#ppt_x"/>
                                          </p:val>
                                        </p:tav>
                                      </p:tavLst>
                                    </p:anim>
                                    <p:anim calcmode="lin" valueType="num">
                                      <p:cBhvr additive="base">
                                        <p:cTn id="19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nodeType="clickEffect">
                                  <p:stCondLst>
                                    <p:cond delay="0"/>
                                  </p:stCondLst>
                                  <p:childTnLst>
                                    <p:set>
                                      <p:cBhvr>
                                        <p:cTn id="200" dur="1" fill="hold">
                                          <p:stCondLst>
                                            <p:cond delay="0"/>
                                          </p:stCondLst>
                                        </p:cTn>
                                        <p:tgtEl>
                                          <p:spTgt spid="77"/>
                                        </p:tgtEl>
                                        <p:attrNameLst>
                                          <p:attrName>style.visibility</p:attrName>
                                        </p:attrNameLst>
                                      </p:cBhvr>
                                      <p:to>
                                        <p:strVal val="visible"/>
                                      </p:to>
                                    </p:set>
                                    <p:anim calcmode="lin" valueType="num">
                                      <p:cBhvr additive="base">
                                        <p:cTn id="201" dur="500" fill="hold"/>
                                        <p:tgtEl>
                                          <p:spTgt spid="77"/>
                                        </p:tgtEl>
                                        <p:attrNameLst>
                                          <p:attrName>ppt_x</p:attrName>
                                        </p:attrNameLst>
                                      </p:cBhvr>
                                      <p:tavLst>
                                        <p:tav tm="0">
                                          <p:val>
                                            <p:strVal val="#ppt_x"/>
                                          </p:val>
                                        </p:tav>
                                        <p:tav tm="100000">
                                          <p:val>
                                            <p:strVal val="#ppt_x"/>
                                          </p:val>
                                        </p:tav>
                                      </p:tavLst>
                                    </p:anim>
                                    <p:anim calcmode="lin" valueType="num">
                                      <p:cBhvr additive="base">
                                        <p:cTn id="20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78"/>
                                        </p:tgtEl>
                                        <p:attrNameLst>
                                          <p:attrName>style.visibility</p:attrName>
                                        </p:attrNameLst>
                                      </p:cBhvr>
                                      <p:to>
                                        <p:strVal val="visible"/>
                                      </p:to>
                                    </p:set>
                                    <p:anim calcmode="lin" valueType="num">
                                      <p:cBhvr additive="base">
                                        <p:cTn id="207" dur="500" fill="hold"/>
                                        <p:tgtEl>
                                          <p:spTgt spid="78"/>
                                        </p:tgtEl>
                                        <p:attrNameLst>
                                          <p:attrName>ppt_x</p:attrName>
                                        </p:attrNameLst>
                                      </p:cBhvr>
                                      <p:tavLst>
                                        <p:tav tm="0">
                                          <p:val>
                                            <p:strVal val="#ppt_x"/>
                                          </p:val>
                                        </p:tav>
                                        <p:tav tm="100000">
                                          <p:val>
                                            <p:strVal val="#ppt_x"/>
                                          </p:val>
                                        </p:tav>
                                      </p:tavLst>
                                    </p:anim>
                                    <p:anim calcmode="lin" valueType="num">
                                      <p:cBhvr additive="base">
                                        <p:cTn id="20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75"/>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80"/>
                                        </p:tgtEl>
                                        <p:attrNameLst>
                                          <p:attrName>style.visibility</p:attrName>
                                        </p:attrNameLst>
                                      </p:cBhvr>
                                      <p:to>
                                        <p:strVal val="visible"/>
                                      </p:to>
                                    </p:set>
                                    <p:anim calcmode="lin" valueType="num">
                                      <p:cBhvr additive="base">
                                        <p:cTn id="217" dur="500" fill="hold"/>
                                        <p:tgtEl>
                                          <p:spTgt spid="80"/>
                                        </p:tgtEl>
                                        <p:attrNameLst>
                                          <p:attrName>ppt_x</p:attrName>
                                        </p:attrNameLst>
                                      </p:cBhvr>
                                      <p:tavLst>
                                        <p:tav tm="0">
                                          <p:val>
                                            <p:strVal val="#ppt_x"/>
                                          </p:val>
                                        </p:tav>
                                        <p:tav tm="100000">
                                          <p:val>
                                            <p:strVal val="#ppt_x"/>
                                          </p:val>
                                        </p:tav>
                                      </p:tavLst>
                                    </p:anim>
                                    <p:anim calcmode="lin" valueType="num">
                                      <p:cBhvr additive="base">
                                        <p:cTn id="2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nodeType="clickEffect">
                                  <p:stCondLst>
                                    <p:cond delay="0"/>
                                  </p:stCondLst>
                                  <p:childTnLst>
                                    <p:set>
                                      <p:cBhvr>
                                        <p:cTn id="222" dur="1" fill="hold">
                                          <p:stCondLst>
                                            <p:cond delay="0"/>
                                          </p:stCondLst>
                                        </p:cTn>
                                        <p:tgtEl>
                                          <p:spTgt spid="76"/>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1" nodeType="clickEffect">
                                  <p:stCondLst>
                                    <p:cond delay="0"/>
                                  </p:stCondLst>
                                  <p:childTnLst>
                                    <p:set>
                                      <p:cBhvr>
                                        <p:cTn id="226" dur="1" fill="hold">
                                          <p:stCondLst>
                                            <p:cond delay="0"/>
                                          </p:stCondLst>
                                        </p:cTn>
                                        <p:tgtEl>
                                          <p:spTgt spid="73"/>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nodeType="clickEffect">
                                  <p:stCondLst>
                                    <p:cond delay="0"/>
                                  </p:stCondLst>
                                  <p:childTnLst>
                                    <p:set>
                                      <p:cBhvr>
                                        <p:cTn id="230" dur="1" fill="hold">
                                          <p:stCondLst>
                                            <p:cond delay="0"/>
                                          </p:stCondLst>
                                        </p:cTn>
                                        <p:tgtEl>
                                          <p:spTgt spid="77"/>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nodeType="clickEffect">
                                  <p:stCondLst>
                                    <p:cond delay="0"/>
                                  </p:stCondLst>
                                  <p:childTnLst>
                                    <p:set>
                                      <p:cBhvr>
                                        <p:cTn id="234" dur="1" fill="hold">
                                          <p:stCondLst>
                                            <p:cond delay="0"/>
                                          </p:stCondLst>
                                        </p:cTn>
                                        <p:tgtEl>
                                          <p:spTgt spid="78"/>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nodeType="clickEffect">
                                  <p:stCondLst>
                                    <p:cond delay="0"/>
                                  </p:stCondLst>
                                  <p:childTnLst>
                                    <p:set>
                                      <p:cBhvr>
                                        <p:cTn id="238" dur="1" fill="hold">
                                          <p:stCondLst>
                                            <p:cond delay="0"/>
                                          </p:stCondLst>
                                        </p:cTn>
                                        <p:tgtEl>
                                          <p:spTgt spid="81"/>
                                        </p:tgtEl>
                                        <p:attrNameLst>
                                          <p:attrName>style.visibility</p:attrName>
                                        </p:attrNameLst>
                                      </p:cBhvr>
                                      <p:to>
                                        <p:strVal val="visible"/>
                                      </p:to>
                                    </p:set>
                                    <p:anim calcmode="lin" valueType="num">
                                      <p:cBhvr additive="base">
                                        <p:cTn id="239" dur="500" fill="hold"/>
                                        <p:tgtEl>
                                          <p:spTgt spid="81"/>
                                        </p:tgtEl>
                                        <p:attrNameLst>
                                          <p:attrName>ppt_x</p:attrName>
                                        </p:attrNameLst>
                                      </p:cBhvr>
                                      <p:tavLst>
                                        <p:tav tm="0">
                                          <p:val>
                                            <p:strVal val="#ppt_x"/>
                                          </p:val>
                                        </p:tav>
                                        <p:tav tm="100000">
                                          <p:val>
                                            <p:strVal val="#ppt_x"/>
                                          </p:val>
                                        </p:tav>
                                      </p:tavLst>
                                    </p:anim>
                                    <p:anim calcmode="lin" valueType="num">
                                      <p:cBhvr additive="base">
                                        <p:cTn id="24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82"/>
                                        </p:tgtEl>
                                        <p:attrNameLst>
                                          <p:attrName>style.visibility</p:attrName>
                                        </p:attrNameLst>
                                      </p:cBhvr>
                                      <p:to>
                                        <p:strVal val="visible"/>
                                      </p:to>
                                    </p:set>
                                    <p:anim calcmode="lin" valueType="num">
                                      <p:cBhvr additive="base">
                                        <p:cTn id="245" dur="500" fill="hold"/>
                                        <p:tgtEl>
                                          <p:spTgt spid="82"/>
                                        </p:tgtEl>
                                        <p:attrNameLst>
                                          <p:attrName>ppt_x</p:attrName>
                                        </p:attrNameLst>
                                      </p:cBhvr>
                                      <p:tavLst>
                                        <p:tav tm="0">
                                          <p:val>
                                            <p:strVal val="#ppt_x"/>
                                          </p:val>
                                        </p:tav>
                                        <p:tav tm="100000">
                                          <p:val>
                                            <p:strVal val="#ppt_x"/>
                                          </p:val>
                                        </p:tav>
                                      </p:tavLst>
                                    </p:anim>
                                    <p:anim calcmode="lin" valueType="num">
                                      <p:cBhvr additive="base">
                                        <p:cTn id="24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81"/>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1" presetClass="entr" presetSubtype="0" fill="hold" nodeType="clickEffect">
                                  <p:stCondLst>
                                    <p:cond delay="0"/>
                                  </p:stCondLst>
                                  <p:childTnLst>
                                    <p:set>
                                      <p:cBhvr>
                                        <p:cTn id="254" dur="1" fill="hold">
                                          <p:stCondLst>
                                            <p:cond delay="0"/>
                                          </p:stCondLst>
                                        </p:cTn>
                                        <p:tgtEl>
                                          <p:spTgt spid="83"/>
                                        </p:tgtEl>
                                        <p:attrNameLst>
                                          <p:attrName>style.visibility</p:attrName>
                                        </p:attrNameLst>
                                      </p:cBhvr>
                                      <p:to>
                                        <p:strVal val="visible"/>
                                      </p:to>
                                    </p:set>
                                    <p:anim calcmode="lin" valueType="num">
                                      <p:cBhvr>
                                        <p:cTn id="255" dur="1000" fill="hold"/>
                                        <p:tgtEl>
                                          <p:spTgt spid="83"/>
                                        </p:tgtEl>
                                        <p:attrNameLst>
                                          <p:attrName>ppt_w</p:attrName>
                                        </p:attrNameLst>
                                      </p:cBhvr>
                                      <p:tavLst>
                                        <p:tav tm="0">
                                          <p:val>
                                            <p:fltVal val="0"/>
                                          </p:val>
                                        </p:tav>
                                        <p:tav tm="100000">
                                          <p:val>
                                            <p:strVal val="#ppt_w"/>
                                          </p:val>
                                        </p:tav>
                                      </p:tavLst>
                                    </p:anim>
                                    <p:anim calcmode="lin" valueType="num">
                                      <p:cBhvr>
                                        <p:cTn id="256" dur="1000" fill="hold"/>
                                        <p:tgtEl>
                                          <p:spTgt spid="83"/>
                                        </p:tgtEl>
                                        <p:attrNameLst>
                                          <p:attrName>ppt_h</p:attrName>
                                        </p:attrNameLst>
                                      </p:cBhvr>
                                      <p:tavLst>
                                        <p:tav tm="0">
                                          <p:val>
                                            <p:fltVal val="0"/>
                                          </p:val>
                                        </p:tav>
                                        <p:tav tm="100000">
                                          <p:val>
                                            <p:strVal val="#ppt_h"/>
                                          </p:val>
                                        </p:tav>
                                      </p:tavLst>
                                    </p:anim>
                                    <p:anim calcmode="lin" valueType="num">
                                      <p:cBhvr>
                                        <p:cTn id="257" dur="1000" fill="hold"/>
                                        <p:tgtEl>
                                          <p:spTgt spid="83"/>
                                        </p:tgtEl>
                                        <p:attrNameLst>
                                          <p:attrName>style.rotation</p:attrName>
                                        </p:attrNameLst>
                                      </p:cBhvr>
                                      <p:tavLst>
                                        <p:tav tm="0">
                                          <p:val>
                                            <p:fltVal val="90"/>
                                          </p:val>
                                        </p:tav>
                                        <p:tav tm="100000">
                                          <p:val>
                                            <p:fltVal val="0"/>
                                          </p:val>
                                        </p:tav>
                                      </p:tavLst>
                                    </p:anim>
                                    <p:animEffect transition="in" filter="fade">
                                      <p:cBhvr>
                                        <p:cTn id="258" dur="1000"/>
                                        <p:tgtEl>
                                          <p:spTgt spid="83"/>
                                        </p:tgtEl>
                                      </p:cBhvr>
                                    </p:animEffect>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84"/>
                                        </p:tgtEl>
                                        <p:attrNameLst>
                                          <p:attrName>style.visibility</p:attrName>
                                        </p:attrNameLst>
                                      </p:cBhvr>
                                      <p:to>
                                        <p:strVal val="visible"/>
                                      </p:to>
                                    </p:set>
                                    <p:anim calcmode="lin" valueType="num">
                                      <p:cBhvr additive="base">
                                        <p:cTn id="263" dur="500" fill="hold"/>
                                        <p:tgtEl>
                                          <p:spTgt spid="84"/>
                                        </p:tgtEl>
                                        <p:attrNameLst>
                                          <p:attrName>ppt_x</p:attrName>
                                        </p:attrNameLst>
                                      </p:cBhvr>
                                      <p:tavLst>
                                        <p:tav tm="0">
                                          <p:val>
                                            <p:strVal val="#ppt_x"/>
                                          </p:val>
                                        </p:tav>
                                        <p:tav tm="100000">
                                          <p:val>
                                            <p:strVal val="#ppt_x"/>
                                          </p:val>
                                        </p:tav>
                                      </p:tavLst>
                                    </p:anim>
                                    <p:anim calcmode="lin" valueType="num">
                                      <p:cBhvr additive="base">
                                        <p:cTn id="26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1" presetClass="exit" presetSubtype="0" fill="hold" nodeType="clickEffect">
                                  <p:stCondLst>
                                    <p:cond delay="0"/>
                                  </p:stCondLst>
                                  <p:childTnLst>
                                    <p:set>
                                      <p:cBhvr>
                                        <p:cTn id="268" dur="1" fill="hold">
                                          <p:stCondLst>
                                            <p:cond delay="0"/>
                                          </p:stCondLst>
                                        </p:cTn>
                                        <p:tgtEl>
                                          <p:spTgt spid="8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nodeType="clickEffect">
                                  <p:stCondLst>
                                    <p:cond delay="0"/>
                                  </p:stCondLst>
                                  <p:childTnLst>
                                    <p:set>
                                      <p:cBhvr>
                                        <p:cTn id="272" dur="1" fill="hold">
                                          <p:stCondLst>
                                            <p:cond delay="0"/>
                                          </p:stCondLst>
                                        </p:cTn>
                                        <p:tgtEl>
                                          <p:spTgt spid="85"/>
                                        </p:tgtEl>
                                        <p:attrNameLst>
                                          <p:attrName>style.visibility</p:attrName>
                                        </p:attrNameLst>
                                      </p:cBhvr>
                                      <p:to>
                                        <p:strVal val="visible"/>
                                      </p:to>
                                    </p:set>
                                    <p:anim calcmode="lin" valueType="num">
                                      <p:cBhvr additive="base">
                                        <p:cTn id="273" dur="500" fill="hold"/>
                                        <p:tgtEl>
                                          <p:spTgt spid="85"/>
                                        </p:tgtEl>
                                        <p:attrNameLst>
                                          <p:attrName>ppt_x</p:attrName>
                                        </p:attrNameLst>
                                      </p:cBhvr>
                                      <p:tavLst>
                                        <p:tav tm="0">
                                          <p:val>
                                            <p:strVal val="#ppt_x"/>
                                          </p:val>
                                        </p:tav>
                                        <p:tav tm="100000">
                                          <p:val>
                                            <p:strVal val="#ppt_x"/>
                                          </p:val>
                                        </p:tav>
                                      </p:tavLst>
                                    </p:anim>
                                    <p:anim calcmode="lin" valueType="num">
                                      <p:cBhvr additive="base">
                                        <p:cTn id="27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57"/>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86"/>
                                        </p:tgtEl>
                                        <p:attrNameLst>
                                          <p:attrName>style.visibility</p:attrName>
                                        </p:attrNameLst>
                                      </p:cBhvr>
                                      <p:to>
                                        <p:strVal val="visible"/>
                                      </p:to>
                                    </p:set>
                                    <p:anim calcmode="lin" valueType="num">
                                      <p:cBhvr additive="base">
                                        <p:cTn id="283" dur="500" fill="hold"/>
                                        <p:tgtEl>
                                          <p:spTgt spid="86"/>
                                        </p:tgtEl>
                                        <p:attrNameLst>
                                          <p:attrName>ppt_x</p:attrName>
                                        </p:attrNameLst>
                                      </p:cBhvr>
                                      <p:tavLst>
                                        <p:tav tm="0">
                                          <p:val>
                                            <p:strVal val="#ppt_x"/>
                                          </p:val>
                                        </p:tav>
                                        <p:tav tm="100000">
                                          <p:val>
                                            <p:strVal val="#ppt_x"/>
                                          </p:val>
                                        </p:tav>
                                      </p:tavLst>
                                    </p:anim>
                                    <p:anim calcmode="lin" valueType="num">
                                      <p:cBhvr additive="base">
                                        <p:cTn id="28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85"/>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31" presetClass="entr" presetSubtype="0" fill="hold" grpId="0" nodeType="clickEffect">
                                  <p:stCondLst>
                                    <p:cond delay="0"/>
                                  </p:stCondLst>
                                  <p:childTnLst>
                                    <p:set>
                                      <p:cBhvr>
                                        <p:cTn id="292" dur="1" fill="hold">
                                          <p:stCondLst>
                                            <p:cond delay="0"/>
                                          </p:stCondLst>
                                        </p:cTn>
                                        <p:tgtEl>
                                          <p:spTgt spid="92"/>
                                        </p:tgtEl>
                                        <p:attrNameLst>
                                          <p:attrName>style.visibility</p:attrName>
                                        </p:attrNameLst>
                                      </p:cBhvr>
                                      <p:to>
                                        <p:strVal val="visible"/>
                                      </p:to>
                                    </p:set>
                                    <p:anim calcmode="lin" valueType="num">
                                      <p:cBhvr>
                                        <p:cTn id="293" dur="1000" fill="hold"/>
                                        <p:tgtEl>
                                          <p:spTgt spid="92"/>
                                        </p:tgtEl>
                                        <p:attrNameLst>
                                          <p:attrName>ppt_w</p:attrName>
                                        </p:attrNameLst>
                                      </p:cBhvr>
                                      <p:tavLst>
                                        <p:tav tm="0">
                                          <p:val>
                                            <p:fltVal val="0"/>
                                          </p:val>
                                        </p:tav>
                                        <p:tav tm="100000">
                                          <p:val>
                                            <p:strVal val="#ppt_w"/>
                                          </p:val>
                                        </p:tav>
                                      </p:tavLst>
                                    </p:anim>
                                    <p:anim calcmode="lin" valueType="num">
                                      <p:cBhvr>
                                        <p:cTn id="294" dur="1000" fill="hold"/>
                                        <p:tgtEl>
                                          <p:spTgt spid="92"/>
                                        </p:tgtEl>
                                        <p:attrNameLst>
                                          <p:attrName>ppt_h</p:attrName>
                                        </p:attrNameLst>
                                      </p:cBhvr>
                                      <p:tavLst>
                                        <p:tav tm="0">
                                          <p:val>
                                            <p:fltVal val="0"/>
                                          </p:val>
                                        </p:tav>
                                        <p:tav tm="100000">
                                          <p:val>
                                            <p:strVal val="#ppt_h"/>
                                          </p:val>
                                        </p:tav>
                                      </p:tavLst>
                                    </p:anim>
                                    <p:anim calcmode="lin" valueType="num">
                                      <p:cBhvr>
                                        <p:cTn id="295" dur="1000" fill="hold"/>
                                        <p:tgtEl>
                                          <p:spTgt spid="92"/>
                                        </p:tgtEl>
                                        <p:attrNameLst>
                                          <p:attrName>style.rotation</p:attrName>
                                        </p:attrNameLst>
                                      </p:cBhvr>
                                      <p:tavLst>
                                        <p:tav tm="0">
                                          <p:val>
                                            <p:fltVal val="90"/>
                                          </p:val>
                                        </p:tav>
                                        <p:tav tm="100000">
                                          <p:val>
                                            <p:fltVal val="0"/>
                                          </p:val>
                                        </p:tav>
                                      </p:tavLst>
                                    </p:anim>
                                    <p:animEffect transition="in" filter="fade">
                                      <p:cBhvr>
                                        <p:cTn id="296" dur="1000"/>
                                        <p:tgtEl>
                                          <p:spTgt spid="92"/>
                                        </p:tgtEl>
                                      </p:cBhvr>
                                    </p:animEffec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82"/>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1" presetClass="exit" presetSubtype="0" fill="hold" grpId="1" nodeType="clickEffect">
                                  <p:stCondLst>
                                    <p:cond delay="0"/>
                                  </p:stCondLst>
                                  <p:childTnLst>
                                    <p:set>
                                      <p:cBhvr>
                                        <p:cTn id="304" dur="1" fill="hold">
                                          <p:stCondLst>
                                            <p:cond delay="0"/>
                                          </p:stCondLst>
                                        </p:cTn>
                                        <p:tgtEl>
                                          <p:spTgt spid="84"/>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grpId="1" nodeType="clickEffect">
                                  <p:stCondLst>
                                    <p:cond delay="0"/>
                                  </p:stCondLst>
                                  <p:childTnLst>
                                    <p:set>
                                      <p:cBhvr>
                                        <p:cTn id="308" dur="1" fill="hold">
                                          <p:stCondLst>
                                            <p:cond delay="0"/>
                                          </p:stCondLst>
                                        </p:cTn>
                                        <p:tgtEl>
                                          <p:spTgt spid="80"/>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nodeType="clickEffect">
                                  <p:stCondLst>
                                    <p:cond delay="0"/>
                                  </p:stCondLst>
                                  <p:childTnLst>
                                    <p:set>
                                      <p:cBhvr>
                                        <p:cTn id="312" dur="1" fill="hold">
                                          <p:stCondLst>
                                            <p:cond delay="0"/>
                                          </p:stCondLst>
                                        </p:cTn>
                                        <p:tgtEl>
                                          <p:spTgt spid="93"/>
                                        </p:tgtEl>
                                        <p:attrNameLst>
                                          <p:attrName>style.visibility</p:attrName>
                                        </p:attrNameLst>
                                      </p:cBhvr>
                                      <p:to>
                                        <p:strVal val="visible"/>
                                      </p:to>
                                    </p:set>
                                    <p:anim calcmode="lin" valueType="num">
                                      <p:cBhvr additive="base">
                                        <p:cTn id="313" dur="500" fill="hold"/>
                                        <p:tgtEl>
                                          <p:spTgt spid="93"/>
                                        </p:tgtEl>
                                        <p:attrNameLst>
                                          <p:attrName>ppt_x</p:attrName>
                                        </p:attrNameLst>
                                      </p:cBhvr>
                                      <p:tavLst>
                                        <p:tav tm="0">
                                          <p:val>
                                            <p:strVal val="#ppt_x"/>
                                          </p:val>
                                        </p:tav>
                                        <p:tav tm="100000">
                                          <p:val>
                                            <p:strVal val="#ppt_x"/>
                                          </p:val>
                                        </p:tav>
                                      </p:tavLst>
                                    </p:anim>
                                    <p:anim calcmode="lin" valueType="num">
                                      <p:cBhvr additive="base">
                                        <p:cTn id="3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94"/>
                                        </p:tgtEl>
                                        <p:attrNameLst>
                                          <p:attrName>style.visibility</p:attrName>
                                        </p:attrNameLst>
                                      </p:cBhvr>
                                      <p:to>
                                        <p:strVal val="visible"/>
                                      </p:to>
                                    </p:set>
                                    <p:anim calcmode="lin" valueType="num">
                                      <p:cBhvr additive="base">
                                        <p:cTn id="319" dur="500" fill="hold"/>
                                        <p:tgtEl>
                                          <p:spTgt spid="94"/>
                                        </p:tgtEl>
                                        <p:attrNameLst>
                                          <p:attrName>ppt_x</p:attrName>
                                        </p:attrNameLst>
                                      </p:cBhvr>
                                      <p:tavLst>
                                        <p:tav tm="0">
                                          <p:val>
                                            <p:strVal val="#ppt_x"/>
                                          </p:val>
                                        </p:tav>
                                        <p:tav tm="100000">
                                          <p:val>
                                            <p:strVal val="#ppt_x"/>
                                          </p:val>
                                        </p:tav>
                                      </p:tavLst>
                                    </p:anim>
                                    <p:anim calcmode="lin" valueType="num">
                                      <p:cBhvr additive="base">
                                        <p:cTn id="32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92"/>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93"/>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nodeType="clickEffect">
                                  <p:stCondLst>
                                    <p:cond delay="0"/>
                                  </p:stCondLst>
                                  <p:childTnLst>
                                    <p:set>
                                      <p:cBhvr>
                                        <p:cTn id="332" dur="1" fill="hold">
                                          <p:stCondLst>
                                            <p:cond delay="0"/>
                                          </p:stCondLst>
                                        </p:cTn>
                                        <p:tgtEl>
                                          <p:spTgt spid="95"/>
                                        </p:tgtEl>
                                        <p:attrNameLst>
                                          <p:attrName>style.visibility</p:attrName>
                                        </p:attrNameLst>
                                      </p:cBhvr>
                                      <p:to>
                                        <p:strVal val="visible"/>
                                      </p:to>
                                    </p:set>
                                    <p:anim calcmode="lin" valueType="num">
                                      <p:cBhvr additive="base">
                                        <p:cTn id="333" dur="500" fill="hold"/>
                                        <p:tgtEl>
                                          <p:spTgt spid="95"/>
                                        </p:tgtEl>
                                        <p:attrNameLst>
                                          <p:attrName>ppt_x</p:attrName>
                                        </p:attrNameLst>
                                      </p:cBhvr>
                                      <p:tavLst>
                                        <p:tav tm="0">
                                          <p:val>
                                            <p:strVal val="#ppt_x"/>
                                          </p:val>
                                        </p:tav>
                                        <p:tav tm="100000">
                                          <p:val>
                                            <p:strVal val="#ppt_x"/>
                                          </p:val>
                                        </p:tav>
                                      </p:tavLst>
                                    </p:anim>
                                    <p:anim calcmode="lin" valueType="num">
                                      <p:cBhvr additive="base">
                                        <p:cTn id="334"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1" presetClass="exit" presetSubtype="0" fill="hold" nodeType="clickEffect">
                                  <p:stCondLst>
                                    <p:cond delay="0"/>
                                  </p:stCondLst>
                                  <p:childTnLst>
                                    <p:set>
                                      <p:cBhvr>
                                        <p:cTn id="338" dur="1" fill="hold">
                                          <p:stCondLst>
                                            <p:cond delay="0"/>
                                          </p:stCondLst>
                                        </p:cTn>
                                        <p:tgtEl>
                                          <p:spTgt spid="95"/>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nodeType="clickEffect">
                                  <p:stCondLst>
                                    <p:cond delay="0"/>
                                  </p:stCondLst>
                                  <p:childTnLst>
                                    <p:set>
                                      <p:cBhvr>
                                        <p:cTn id="342" dur="1" fill="hold">
                                          <p:stCondLst>
                                            <p:cond delay="0"/>
                                          </p:stCondLst>
                                        </p:cTn>
                                        <p:tgtEl>
                                          <p:spTgt spid="96"/>
                                        </p:tgtEl>
                                        <p:attrNameLst>
                                          <p:attrName>style.visibility</p:attrName>
                                        </p:attrNameLst>
                                      </p:cBhvr>
                                      <p:to>
                                        <p:strVal val="visible"/>
                                      </p:to>
                                    </p:set>
                                    <p:anim calcmode="lin" valueType="num">
                                      <p:cBhvr additive="base">
                                        <p:cTn id="343" dur="500" fill="hold"/>
                                        <p:tgtEl>
                                          <p:spTgt spid="96"/>
                                        </p:tgtEl>
                                        <p:attrNameLst>
                                          <p:attrName>ppt_x</p:attrName>
                                        </p:attrNameLst>
                                      </p:cBhvr>
                                      <p:tavLst>
                                        <p:tav tm="0">
                                          <p:val>
                                            <p:strVal val="#ppt_x"/>
                                          </p:val>
                                        </p:tav>
                                        <p:tav tm="100000">
                                          <p:val>
                                            <p:strVal val="#ppt_x"/>
                                          </p:val>
                                        </p:tav>
                                      </p:tavLst>
                                    </p:anim>
                                    <p:anim calcmode="lin" valueType="num">
                                      <p:cBhvr additive="base">
                                        <p:cTn id="34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97"/>
                                        </p:tgtEl>
                                        <p:attrNameLst>
                                          <p:attrName>style.visibility</p:attrName>
                                        </p:attrNameLst>
                                      </p:cBhvr>
                                      <p:to>
                                        <p:strVal val="visible"/>
                                      </p:to>
                                    </p:set>
                                    <p:anim calcmode="lin" valueType="num">
                                      <p:cBhvr additive="base">
                                        <p:cTn id="349" dur="500" fill="hold"/>
                                        <p:tgtEl>
                                          <p:spTgt spid="97"/>
                                        </p:tgtEl>
                                        <p:attrNameLst>
                                          <p:attrName>ppt_x</p:attrName>
                                        </p:attrNameLst>
                                      </p:cBhvr>
                                      <p:tavLst>
                                        <p:tav tm="0">
                                          <p:val>
                                            <p:strVal val="#ppt_x"/>
                                          </p:val>
                                        </p:tav>
                                        <p:tav tm="100000">
                                          <p:val>
                                            <p:strVal val="#ppt_x"/>
                                          </p:val>
                                        </p:tav>
                                      </p:tavLst>
                                    </p:anim>
                                    <p:anim calcmode="lin" valueType="num">
                                      <p:cBhvr additive="base">
                                        <p:cTn id="35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nodeType="clickEffect">
                                  <p:stCondLst>
                                    <p:cond delay="0"/>
                                  </p:stCondLst>
                                  <p:childTnLst>
                                    <p:set>
                                      <p:cBhvr>
                                        <p:cTn id="354" dur="1" fill="hold">
                                          <p:stCondLst>
                                            <p:cond delay="0"/>
                                          </p:stCondLst>
                                        </p:cTn>
                                        <p:tgtEl>
                                          <p:spTgt spid="98"/>
                                        </p:tgtEl>
                                        <p:attrNameLst>
                                          <p:attrName>style.visibility</p:attrName>
                                        </p:attrNameLst>
                                      </p:cBhvr>
                                      <p:to>
                                        <p:strVal val="visible"/>
                                      </p:to>
                                    </p:set>
                                    <p:anim calcmode="lin" valueType="num">
                                      <p:cBhvr additive="base">
                                        <p:cTn id="355" dur="500" fill="hold"/>
                                        <p:tgtEl>
                                          <p:spTgt spid="98"/>
                                        </p:tgtEl>
                                        <p:attrNameLst>
                                          <p:attrName>ppt_x</p:attrName>
                                        </p:attrNameLst>
                                      </p:cBhvr>
                                      <p:tavLst>
                                        <p:tav tm="0">
                                          <p:val>
                                            <p:strVal val="#ppt_x"/>
                                          </p:val>
                                        </p:tav>
                                        <p:tav tm="100000">
                                          <p:val>
                                            <p:strVal val="#ppt_x"/>
                                          </p:val>
                                        </p:tav>
                                      </p:tavLst>
                                    </p:anim>
                                    <p:anim calcmode="lin" valueType="num">
                                      <p:cBhvr additive="base">
                                        <p:cTn id="356"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nodeType="clickEffect">
                                  <p:stCondLst>
                                    <p:cond delay="0"/>
                                  </p:stCondLst>
                                  <p:childTnLst>
                                    <p:set>
                                      <p:cBhvr>
                                        <p:cTn id="360" dur="1" fill="hold">
                                          <p:stCondLst>
                                            <p:cond delay="0"/>
                                          </p:stCondLst>
                                        </p:cTn>
                                        <p:tgtEl>
                                          <p:spTgt spid="96"/>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98"/>
                                        </p:tgtEl>
                                        <p:attrNameLst>
                                          <p:attrName>style.visibility</p:attrName>
                                        </p:attrNameLst>
                                      </p:cBhvr>
                                      <p:to>
                                        <p:strVal val="hidden"/>
                                      </p:to>
                                    </p:set>
                                  </p:childTnLst>
                                </p:cTn>
                              </p:par>
                            </p:childTnLst>
                          </p:cTn>
                        </p:par>
                      </p:childTnLst>
                    </p:cTn>
                  </p:par>
                  <p:par>
                    <p:cTn id="365" fill="hold">
                      <p:stCondLst>
                        <p:cond delay="indefinite"/>
                      </p:stCondLst>
                      <p:childTnLst>
                        <p:par>
                          <p:cTn id="366" fill="hold">
                            <p:stCondLst>
                              <p:cond delay="0"/>
                            </p:stCondLst>
                            <p:childTnLst>
                              <p:par>
                                <p:cTn id="367" presetID="1" presetClass="exit" presetSubtype="0" fill="hold" grpId="1" nodeType="clickEffect">
                                  <p:stCondLst>
                                    <p:cond delay="0"/>
                                  </p:stCondLst>
                                  <p:childTnLst>
                                    <p:set>
                                      <p:cBhvr>
                                        <p:cTn id="368" dur="1" fill="hold">
                                          <p:stCondLst>
                                            <p:cond delay="0"/>
                                          </p:stCondLst>
                                        </p:cTn>
                                        <p:tgtEl>
                                          <p:spTgt spid="97"/>
                                        </p:tgtEl>
                                        <p:attrNameLst>
                                          <p:attrName>style.visibility</p:attrName>
                                        </p:attrNameLst>
                                      </p:cBhvr>
                                      <p:to>
                                        <p:strVal val="hidden"/>
                                      </p:to>
                                    </p:set>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nodeType="clickEffect">
                                  <p:stCondLst>
                                    <p:cond delay="0"/>
                                  </p:stCondLst>
                                  <p:childTnLst>
                                    <p:set>
                                      <p:cBhvr>
                                        <p:cTn id="372" dur="1" fill="hold">
                                          <p:stCondLst>
                                            <p:cond delay="0"/>
                                          </p:stCondLst>
                                        </p:cTn>
                                        <p:tgtEl>
                                          <p:spTgt spid="100"/>
                                        </p:tgtEl>
                                        <p:attrNameLst>
                                          <p:attrName>style.visibility</p:attrName>
                                        </p:attrNameLst>
                                      </p:cBhvr>
                                      <p:to>
                                        <p:strVal val="visible"/>
                                      </p:to>
                                    </p:set>
                                    <p:anim calcmode="lin" valueType="num">
                                      <p:cBhvr additive="base">
                                        <p:cTn id="373" dur="500" fill="hold"/>
                                        <p:tgtEl>
                                          <p:spTgt spid="100"/>
                                        </p:tgtEl>
                                        <p:attrNameLst>
                                          <p:attrName>ppt_x</p:attrName>
                                        </p:attrNameLst>
                                      </p:cBhvr>
                                      <p:tavLst>
                                        <p:tav tm="0">
                                          <p:val>
                                            <p:strVal val="#ppt_x"/>
                                          </p:val>
                                        </p:tav>
                                        <p:tav tm="100000">
                                          <p:val>
                                            <p:strVal val="#ppt_x"/>
                                          </p:val>
                                        </p:tav>
                                      </p:tavLst>
                                    </p:anim>
                                    <p:anim calcmode="lin" valueType="num">
                                      <p:cBhvr additive="base">
                                        <p:cTn id="37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103"/>
                                        </p:tgtEl>
                                        <p:attrNameLst>
                                          <p:attrName>style.visibility</p:attrName>
                                        </p:attrNameLst>
                                      </p:cBhvr>
                                      <p:to>
                                        <p:strVal val="visible"/>
                                      </p:to>
                                    </p:set>
                                    <p:anim calcmode="lin" valueType="num">
                                      <p:cBhvr additive="base">
                                        <p:cTn id="379" dur="500" fill="hold"/>
                                        <p:tgtEl>
                                          <p:spTgt spid="103"/>
                                        </p:tgtEl>
                                        <p:attrNameLst>
                                          <p:attrName>ppt_x</p:attrName>
                                        </p:attrNameLst>
                                      </p:cBhvr>
                                      <p:tavLst>
                                        <p:tav tm="0">
                                          <p:val>
                                            <p:strVal val="#ppt_x"/>
                                          </p:val>
                                        </p:tav>
                                        <p:tav tm="100000">
                                          <p:val>
                                            <p:strVal val="#ppt_x"/>
                                          </p:val>
                                        </p:tav>
                                      </p:tavLst>
                                    </p:anim>
                                    <p:anim calcmode="lin" valueType="num">
                                      <p:cBhvr additive="base">
                                        <p:cTn id="38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animBg="1"/>
      <p:bldP spid="14" grpId="0" animBg="1"/>
      <p:bldP spid="37" grpId="0" animBg="1"/>
      <p:bldP spid="37" grpId="1" animBg="1"/>
      <p:bldP spid="41" grpId="0" animBg="1"/>
      <p:bldP spid="41" grpId="1" animBg="1"/>
      <p:bldP spid="57" grpId="0"/>
      <p:bldP spid="57" grpId="1"/>
      <p:bldP spid="72" grpId="0"/>
      <p:bldP spid="72" grpId="1"/>
      <p:bldP spid="73" grpId="0" animBg="1"/>
      <p:bldP spid="73" grpId="1" animBg="1"/>
      <p:bldP spid="75" grpId="0"/>
      <p:bldP spid="75" grpId="1"/>
      <p:bldP spid="80" grpId="0"/>
      <p:bldP spid="80" grpId="1"/>
      <p:bldP spid="82" grpId="0" animBg="1"/>
      <p:bldP spid="82" grpId="1" animBg="1"/>
      <p:bldP spid="84" grpId="0" animBg="1"/>
      <p:bldP spid="84" grpId="1" animBg="1"/>
      <p:bldP spid="86" grpId="0"/>
      <p:bldP spid="92" grpId="0" animBg="1"/>
      <p:bldP spid="92" grpId="1" animBg="1"/>
      <p:bldP spid="94" grpId="0"/>
      <p:bldP spid="97" grpId="0" animBg="1"/>
      <p:bldP spid="97" grpId="1" animBg="1"/>
      <p:bldP spid="1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6200775" y="125850"/>
            <a:ext cx="524866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1.2</a:t>
            </a:r>
            <a:r>
              <a:rPr lang="en-US" sz="3000" b="1" i="1">
                <a:solidFill>
                  <a:srgbClr val="0070C0"/>
                </a:solidFill>
                <a:latin typeface="Times New Roman" panose="02020603050405020304" pitchFamily="18" charset="0"/>
                <a:cs typeface="Times New Roman" pitchFamily="18" charset="0"/>
              </a:rPr>
              <a:t>. Phép tạo </a:t>
            </a:r>
            <a:r>
              <a:rPr lang="en-US" sz="3000" b="1" i="1" smtClean="0">
                <a:solidFill>
                  <a:srgbClr val="0070C0"/>
                </a:solidFill>
                <a:latin typeface="Times New Roman" panose="02020603050405020304" pitchFamily="18" charset="0"/>
                <a:cs typeface="Times New Roman" pitchFamily="18" charset="0"/>
              </a:rPr>
              <a:t>đống</a:t>
            </a:r>
            <a:endParaRPr lang="en-US" sz="3000" b="1" i="1">
              <a:solidFill>
                <a:srgbClr val="0070C0"/>
              </a:solidFill>
              <a:latin typeface="Times New Roman" panose="02020603050405020304" pitchFamily="18" charset="0"/>
              <a:cs typeface="Times New Roman" pitchFamily="18" charset="0"/>
            </a:endParaRPr>
          </a:p>
        </p:txBody>
      </p:sp>
      <p:sp>
        <p:nvSpPr>
          <p:cNvPr id="17" name="Rectangle 16"/>
          <p:cNvSpPr/>
          <p:nvPr/>
        </p:nvSpPr>
        <p:spPr>
          <a:xfrm>
            <a:off x="209550" y="710218"/>
            <a:ext cx="11982450" cy="9280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Với giải thuật ADJUST này, việc tạo thành đống cho một cây nhị phân hoàn chỉnh có n nút sẽ được thực hiện bởi: </a:t>
            </a:r>
          </a:p>
        </p:txBody>
      </p:sp>
      <p:sp>
        <p:nvSpPr>
          <p:cNvPr id="11" name="Rectangle 10"/>
          <p:cNvSpPr/>
          <p:nvPr/>
        </p:nvSpPr>
        <p:spPr>
          <a:xfrm>
            <a:off x="209550" y="1645597"/>
            <a:ext cx="11982450" cy="11137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r>
              <a:rPr lang="en-US" sz="2800" smtClean="0">
                <a:solidFill>
                  <a:srgbClr val="0070C0"/>
                </a:solidFill>
                <a:latin typeface="Times New Roman" panose="02020603050405020304" pitchFamily="18" charset="0"/>
                <a:cs typeface="Times New Roman" panose="02020603050405020304" pitchFamily="18" charset="0"/>
              </a:rPr>
              <a:t>For (i = (n-2)/2; i&lt;=0; i--)</a:t>
            </a:r>
          </a:p>
          <a:p>
            <a:pPr indent="1257300">
              <a:spcBef>
                <a:spcPts val="600"/>
              </a:spcBef>
            </a:pPr>
            <a:r>
              <a:rPr lang="en-US" sz="2800" smtClean="0">
                <a:solidFill>
                  <a:srgbClr val="0070C0"/>
                </a:solidFill>
                <a:latin typeface="Times New Roman" panose="02020603050405020304" pitchFamily="18" charset="0"/>
                <a:cs typeface="Times New Roman" panose="02020603050405020304" pitchFamily="18" charset="0"/>
              </a:rPr>
              <a:t>ADJUST (i, n)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807" y="2759349"/>
            <a:ext cx="4630460" cy="4072728"/>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089" y="2759349"/>
            <a:ext cx="4689419" cy="4072728"/>
          </a:xfrm>
          <a:prstGeom prst="rect">
            <a:avLst/>
          </a:prstGeom>
        </p:spPr>
      </p:pic>
      <p:sp>
        <p:nvSpPr>
          <p:cNvPr id="14" name="Rectangle 13"/>
          <p:cNvSpPr/>
          <p:nvPr/>
        </p:nvSpPr>
        <p:spPr>
          <a:xfrm>
            <a:off x="5295900" y="1722120"/>
            <a:ext cx="6889959" cy="10372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a:solidFill>
                  <a:srgbClr val="0070C0"/>
                </a:solidFill>
                <a:latin typeface="Times New Roman" panose="02020603050405020304" pitchFamily="18" charset="0"/>
                <a:cs typeface="Times New Roman" panose="02020603050405020304" pitchFamily="18" charset="0"/>
              </a:rPr>
              <a:t>Ví dụ: </a:t>
            </a:r>
            <a:r>
              <a:rPr lang="en-US" sz="2800">
                <a:solidFill>
                  <a:srgbClr val="0070C0"/>
                </a:solidFill>
                <a:latin typeface="Times New Roman" panose="02020603050405020304" pitchFamily="18" charset="0"/>
                <a:cs typeface="Times New Roman" panose="02020603050405020304" pitchFamily="18" charset="0"/>
              </a:rPr>
              <a:t>Các hình </a:t>
            </a:r>
            <a:r>
              <a:rPr lang="en-US" sz="2800" smtClean="0">
                <a:solidFill>
                  <a:srgbClr val="0070C0"/>
                </a:solidFill>
                <a:latin typeface="Times New Roman" panose="02020603050405020304" pitchFamily="18" charset="0"/>
                <a:cs typeface="Times New Roman" panose="02020603050405020304" pitchFamily="18" charset="0"/>
              </a:rPr>
              <a:t>ảnh sau </a:t>
            </a:r>
            <a:r>
              <a:rPr lang="en-US" sz="2800">
                <a:solidFill>
                  <a:srgbClr val="0070C0"/>
                </a:solidFill>
                <a:latin typeface="Times New Roman" panose="02020603050405020304" pitchFamily="18" charset="0"/>
                <a:cs typeface="Times New Roman" panose="02020603050405020304" pitchFamily="18" charset="0"/>
              </a:rPr>
              <a:t>đây minh hoạ diễn biến của cây </a:t>
            </a:r>
            <a:r>
              <a:rPr lang="en-US" sz="2800" smtClean="0">
                <a:solidFill>
                  <a:srgbClr val="0070C0"/>
                </a:solidFill>
                <a:latin typeface="Times New Roman" panose="02020603050405020304" pitchFamily="18" charset="0"/>
                <a:cs typeface="Times New Roman" panose="02020603050405020304" pitchFamily="18" charset="0"/>
              </a:rPr>
              <a:t>trong </a:t>
            </a:r>
            <a:r>
              <a:rPr lang="en-US" sz="2800">
                <a:solidFill>
                  <a:srgbClr val="0070C0"/>
                </a:solidFill>
                <a:latin typeface="Times New Roman" panose="02020603050405020304" pitchFamily="18" charset="0"/>
                <a:cs typeface="Times New Roman" panose="02020603050405020304" pitchFamily="18" charset="0"/>
              </a:rPr>
              <a:t>quá trình tạo thành đống:</a:t>
            </a:r>
          </a:p>
        </p:txBody>
      </p:sp>
    </p:spTree>
    <p:extLst>
      <p:ext uri="{BB962C8B-B14F-4D97-AF65-F5344CB8AC3E}">
        <p14:creationId xmlns:p14="http://schemas.microsoft.com/office/powerpoint/2010/main" val="7176333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1"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6200775" y="125850"/>
            <a:ext cx="524866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1.2</a:t>
            </a:r>
            <a:r>
              <a:rPr lang="en-US" sz="3000" b="1" i="1">
                <a:solidFill>
                  <a:srgbClr val="0070C0"/>
                </a:solidFill>
                <a:latin typeface="Times New Roman" panose="02020603050405020304" pitchFamily="18" charset="0"/>
                <a:cs typeface="Times New Roman" pitchFamily="18" charset="0"/>
              </a:rPr>
              <a:t>. Phép tạo </a:t>
            </a:r>
            <a:r>
              <a:rPr lang="en-US" sz="3000" b="1" i="1" smtClean="0">
                <a:solidFill>
                  <a:srgbClr val="0070C0"/>
                </a:solidFill>
                <a:latin typeface="Times New Roman" panose="02020603050405020304" pitchFamily="18" charset="0"/>
                <a:cs typeface="Times New Roman" pitchFamily="18" charset="0"/>
              </a:rPr>
              <a:t>đống</a:t>
            </a:r>
            <a:endParaRPr lang="en-US" sz="3000" b="1" i="1">
              <a:solidFill>
                <a:srgbClr val="0070C0"/>
              </a:solidFill>
              <a:latin typeface="Times New Roman" panose="02020603050405020304" pitchFamily="18" charset="0"/>
              <a:cs typeface="Times New Roman"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571" y="2751886"/>
            <a:ext cx="4696069" cy="408019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pic>
        <p:nvPicPr>
          <p:cNvPr id="7" name="Picture 6" descr="Screen Clipping"/>
          <p:cNvPicPr>
            <a:picLocks noChangeAspect="1"/>
          </p:cNvPicPr>
          <p:nvPr/>
        </p:nvPicPr>
        <p:blipFill rotWithShape="1">
          <a:blip r:embed="rId4">
            <a:extLst>
              <a:ext uri="{28A0092B-C50C-407E-A947-70E740481C1C}">
                <a14:useLocalDpi xmlns:a14="http://schemas.microsoft.com/office/drawing/2010/main" val="0"/>
              </a:ext>
            </a:extLst>
          </a:blip>
          <a:srcRect b="868"/>
          <a:stretch/>
        </p:blipFill>
        <p:spPr>
          <a:xfrm>
            <a:off x="6965056" y="2770397"/>
            <a:ext cx="5217098" cy="4067132"/>
          </a:xfrm>
          <a:prstGeom prst="rect">
            <a:avLst/>
          </a:prstGeom>
        </p:spPr>
      </p:pic>
      <p:sp>
        <p:nvSpPr>
          <p:cNvPr id="12" name="Rectangle 11"/>
          <p:cNvSpPr/>
          <p:nvPr/>
        </p:nvSpPr>
        <p:spPr>
          <a:xfrm>
            <a:off x="209550" y="710218"/>
            <a:ext cx="11982450" cy="9280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Với giải thuật ADJUST này, việc tạo thành đống cho một cây nhị phân hoàn chỉnh có n nút sẽ được thực hiện bởi: </a:t>
            </a:r>
          </a:p>
        </p:txBody>
      </p:sp>
      <p:sp>
        <p:nvSpPr>
          <p:cNvPr id="13" name="Rectangle 12"/>
          <p:cNvSpPr/>
          <p:nvPr/>
        </p:nvSpPr>
        <p:spPr>
          <a:xfrm>
            <a:off x="209550" y="1645596"/>
            <a:ext cx="11982450" cy="10952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r>
              <a:rPr lang="en-US" sz="2800" smtClean="0">
                <a:solidFill>
                  <a:srgbClr val="0070C0"/>
                </a:solidFill>
                <a:latin typeface="Times New Roman" panose="02020603050405020304" pitchFamily="18" charset="0"/>
                <a:cs typeface="Times New Roman" panose="02020603050405020304" pitchFamily="18" charset="0"/>
              </a:rPr>
              <a:t>For (i = (n-2)/2; i&lt;=0; i--)</a:t>
            </a:r>
          </a:p>
          <a:p>
            <a:pPr indent="1257300">
              <a:spcBef>
                <a:spcPts val="600"/>
              </a:spcBef>
            </a:pPr>
            <a:r>
              <a:rPr lang="en-US" sz="2800" smtClean="0">
                <a:solidFill>
                  <a:srgbClr val="0070C0"/>
                </a:solidFill>
                <a:latin typeface="Times New Roman" panose="02020603050405020304" pitchFamily="18" charset="0"/>
                <a:cs typeface="Times New Roman" panose="02020603050405020304" pitchFamily="18" charset="0"/>
              </a:rPr>
              <a:t>ADJUST (i, n)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5295900" y="1722120"/>
            <a:ext cx="6889959" cy="10372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a:solidFill>
                  <a:srgbClr val="0070C0"/>
                </a:solidFill>
                <a:latin typeface="Times New Roman" panose="02020603050405020304" pitchFamily="18" charset="0"/>
                <a:cs typeface="Times New Roman" panose="02020603050405020304" pitchFamily="18" charset="0"/>
              </a:rPr>
              <a:t>Ví dụ: </a:t>
            </a:r>
            <a:r>
              <a:rPr lang="en-US" sz="2800">
                <a:solidFill>
                  <a:srgbClr val="0070C0"/>
                </a:solidFill>
                <a:latin typeface="Times New Roman" panose="02020603050405020304" pitchFamily="18" charset="0"/>
                <a:cs typeface="Times New Roman" panose="02020603050405020304" pitchFamily="18" charset="0"/>
              </a:rPr>
              <a:t>Các hình </a:t>
            </a:r>
            <a:r>
              <a:rPr lang="en-US" sz="2800" smtClean="0">
                <a:solidFill>
                  <a:srgbClr val="0070C0"/>
                </a:solidFill>
                <a:latin typeface="Times New Roman" panose="02020603050405020304" pitchFamily="18" charset="0"/>
                <a:cs typeface="Times New Roman" panose="02020603050405020304" pitchFamily="18" charset="0"/>
              </a:rPr>
              <a:t>ảnh sau </a:t>
            </a:r>
            <a:r>
              <a:rPr lang="en-US" sz="2800">
                <a:solidFill>
                  <a:srgbClr val="0070C0"/>
                </a:solidFill>
                <a:latin typeface="Times New Roman" panose="02020603050405020304" pitchFamily="18" charset="0"/>
                <a:cs typeface="Times New Roman" panose="02020603050405020304" pitchFamily="18" charset="0"/>
              </a:rPr>
              <a:t>đây minh hoạ diễn biến của cây </a:t>
            </a:r>
            <a:r>
              <a:rPr lang="en-US" sz="2800" smtClean="0">
                <a:solidFill>
                  <a:srgbClr val="0070C0"/>
                </a:solidFill>
                <a:latin typeface="Times New Roman" panose="02020603050405020304" pitchFamily="18" charset="0"/>
                <a:cs typeface="Times New Roman" panose="02020603050405020304" pitchFamily="18" charset="0"/>
              </a:rPr>
              <a:t>trong </a:t>
            </a:r>
            <a:r>
              <a:rPr lang="en-US" sz="2800">
                <a:solidFill>
                  <a:srgbClr val="0070C0"/>
                </a:solidFill>
                <a:latin typeface="Times New Roman" panose="02020603050405020304" pitchFamily="18" charset="0"/>
                <a:cs typeface="Times New Roman" panose="02020603050405020304" pitchFamily="18" charset="0"/>
              </a:rPr>
              <a:t>quá trình tạo thành đống:</a:t>
            </a:r>
          </a:p>
        </p:txBody>
      </p:sp>
    </p:spTree>
    <p:extLst>
      <p:ext uri="{BB962C8B-B14F-4D97-AF65-F5344CB8AC3E}">
        <p14:creationId xmlns:p14="http://schemas.microsoft.com/office/powerpoint/2010/main" val="20741365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animBg="1"/>
      <p:bldP spid="13"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1514474" y="714566"/>
            <a:ext cx="572452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1.3</a:t>
            </a:r>
            <a:r>
              <a:rPr lang="en-US" sz="3000" b="1" i="1">
                <a:solidFill>
                  <a:srgbClr val="0070C0"/>
                </a:solidFill>
                <a:latin typeface="Times New Roman" panose="02020603050405020304" pitchFamily="18" charset="0"/>
                <a:cs typeface="Times New Roman" pitchFamily="18" charset="0"/>
              </a:rPr>
              <a:t>. Sắp xếp kiểu vun đống</a:t>
            </a:r>
          </a:p>
        </p:txBody>
      </p:sp>
      <p:sp>
        <p:nvSpPr>
          <p:cNvPr id="17" name="Rectangle 16"/>
          <p:cNvSpPr/>
          <p:nvPr/>
        </p:nvSpPr>
        <p:spPr>
          <a:xfrm>
            <a:off x="209550" y="1300768"/>
            <a:ext cx="11982450" cy="6613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Sắp xếp kiểu vun đống là một cải tiến của phương pháp sắp xếp kiểu lựa chọn.</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Rectangle 11"/>
          <p:cNvSpPr/>
          <p:nvPr/>
        </p:nvSpPr>
        <p:spPr>
          <a:xfrm>
            <a:off x="209550" y="1909588"/>
            <a:ext cx="11982450" cy="18981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Đ</a:t>
            </a:r>
            <a:r>
              <a:rPr lang="en-US" sz="2800" smtClean="0">
                <a:solidFill>
                  <a:srgbClr val="0070C0"/>
                </a:solidFill>
                <a:latin typeface="Times New Roman" panose="02020603050405020304" pitchFamily="18" charset="0"/>
                <a:cs typeface="Times New Roman" panose="02020603050405020304" pitchFamily="18" charset="0"/>
              </a:rPr>
              <a:t>ể </a:t>
            </a:r>
            <a:r>
              <a:rPr lang="en-US" sz="2800">
                <a:solidFill>
                  <a:srgbClr val="0070C0"/>
                </a:solidFill>
                <a:latin typeface="Times New Roman" panose="02020603050405020304" pitchFamily="18" charset="0"/>
                <a:cs typeface="Times New Roman" panose="02020603050405020304" pitchFamily="18" charset="0"/>
              </a:rPr>
              <a:t>chọn ra số lớn nhất, ở đây người ta đã dựa vào cấu trúc đống </a:t>
            </a:r>
            <a:r>
              <a:rPr lang="en-US" sz="2800" smtClean="0">
                <a:solidFill>
                  <a:srgbClr val="0070C0"/>
                </a:solidFill>
                <a:latin typeface="Times New Roman" panose="02020603050405020304" pitchFamily="18" charset="0"/>
                <a:cs typeface="Times New Roman" panose="02020603050405020304" pitchFamily="18" charset="0"/>
              </a:rPr>
              <a:t>rồi đổi </a:t>
            </a:r>
            <a:r>
              <a:rPr lang="en-US" sz="2800">
                <a:solidFill>
                  <a:srgbClr val="0070C0"/>
                </a:solidFill>
                <a:latin typeface="Times New Roman" panose="02020603050405020304" pitchFamily="18" charset="0"/>
                <a:cs typeface="Times New Roman" panose="02020603050405020304" pitchFamily="18" charset="0"/>
              </a:rPr>
              <a:t>chỗ </a:t>
            </a:r>
            <a:r>
              <a:rPr lang="en-US" sz="2800" smtClean="0">
                <a:solidFill>
                  <a:srgbClr val="0070C0"/>
                </a:solidFill>
                <a:latin typeface="Times New Roman" panose="02020603050405020304" pitchFamily="18" charset="0"/>
                <a:cs typeface="Times New Roman" panose="02020603050405020304" pitchFamily="18" charset="0"/>
              </a:rPr>
              <a:t>nó với </a:t>
            </a:r>
            <a:r>
              <a:rPr lang="en-US" sz="2800">
                <a:solidFill>
                  <a:srgbClr val="0070C0"/>
                </a:solidFill>
                <a:latin typeface="Times New Roman" panose="02020603050405020304" pitchFamily="18" charset="0"/>
                <a:cs typeface="Times New Roman" panose="02020603050405020304" pitchFamily="18" charset="0"/>
              </a:rPr>
              <a:t>khoá đang </a:t>
            </a:r>
            <a:r>
              <a:rPr lang="en-US" sz="2800" smtClean="0">
                <a:solidFill>
                  <a:srgbClr val="0070C0"/>
                </a:solidFill>
                <a:latin typeface="Times New Roman" panose="02020603050405020304" pitchFamily="18" charset="0"/>
                <a:cs typeface="Times New Roman" panose="02020603050405020304" pitchFamily="18" charset="0"/>
              </a:rPr>
              <a:t>ở cuối dãy hay “đáy đống”, </a:t>
            </a:r>
            <a:r>
              <a:rPr lang="en-US" sz="2800">
                <a:solidFill>
                  <a:srgbClr val="0070C0"/>
                </a:solidFill>
                <a:latin typeface="Times New Roman" panose="02020603050405020304" pitchFamily="18" charset="0"/>
                <a:cs typeface="Times New Roman" panose="02020603050405020304" pitchFamily="18" charset="0"/>
              </a:rPr>
              <a:t>và sau phép đổi chỗ này một khoá trong dãy đã vào đúng vị trí của nó trong sắp </a:t>
            </a:r>
            <a:r>
              <a:rPr lang="en-US" sz="2800" smtClean="0">
                <a:solidFill>
                  <a:srgbClr val="0070C0"/>
                </a:solidFill>
                <a:latin typeface="Times New Roman" panose="02020603050405020304" pitchFamily="18" charset="0"/>
                <a:cs typeface="Times New Roman" panose="02020603050405020304" pitchFamily="18" charset="0"/>
              </a:rPr>
              <a:t>xếp, </a:t>
            </a:r>
            <a:r>
              <a:rPr lang="en-US" sz="2800">
                <a:solidFill>
                  <a:srgbClr val="0070C0"/>
                </a:solidFill>
                <a:latin typeface="Times New Roman" panose="02020603050405020304" pitchFamily="18" charset="0"/>
                <a:cs typeface="Times New Roman" panose="02020603050405020304" pitchFamily="18" charset="0"/>
              </a:rPr>
              <a:t>và và sau phép đổi chỗ này một khoá trong dãy đã vào đúng vị trí của nó trong sắp xếp. </a:t>
            </a:r>
          </a:p>
        </p:txBody>
      </p:sp>
      <p:sp>
        <p:nvSpPr>
          <p:cNvPr id="13" name="Rectangle 12"/>
          <p:cNvSpPr/>
          <p:nvPr/>
        </p:nvSpPr>
        <p:spPr>
          <a:xfrm>
            <a:off x="209549" y="3804026"/>
            <a:ext cx="11982450" cy="2819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Nếu không kể tới khoá này thì phần còn lại của dãy khoá ứng với một cây nhị phân hoàn chỉnh, với số lượng khoá nhỏ hơn 1, sẽ không còn là đống nữa, ta lại gặp bài toán tạo đống mới cho cây này (ta sẽ gọi là “vun đống”) và lại thực hiện tiếp phép đổi chỗ giữa khoá ở đỉnh đống và khoá ở đáy đống tương tự như đã làm … . Cho tới khi cây chỉ còn là 1 nút thì các khoá đã được sắp xếp vào đúng vị trí của nó trong sắp xếp</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8553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87567"/>
            <a:ext cx="4796017"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7" name="Rectangle 16"/>
          <p:cNvSpPr/>
          <p:nvPr/>
        </p:nvSpPr>
        <p:spPr>
          <a:xfrm>
            <a:off x="209550" y="1268744"/>
            <a:ext cx="5105400" cy="10416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Như vậy sắp xếp kiểu vun đống bao gồm 2 giai đoạn:</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Rectangle 11"/>
          <p:cNvSpPr/>
          <p:nvPr/>
        </p:nvSpPr>
        <p:spPr>
          <a:xfrm>
            <a:off x="209550" y="2306469"/>
            <a:ext cx="5105400" cy="9962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1- Giai đoạn tạo đống ban đầu. </a:t>
            </a:r>
          </a:p>
        </p:txBody>
      </p:sp>
      <p:sp>
        <p:nvSpPr>
          <p:cNvPr id="8" name="Rectangle 7"/>
          <p:cNvSpPr/>
          <p:nvPr/>
        </p:nvSpPr>
        <p:spPr>
          <a:xfrm>
            <a:off x="209549" y="3284445"/>
            <a:ext cx="5105401" cy="10371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2- Giai đoạn sắp xếp, bao gồm 2 bước: </a:t>
            </a:r>
          </a:p>
        </p:txBody>
      </p:sp>
      <p:sp>
        <p:nvSpPr>
          <p:cNvPr id="9" name="Rectangle 8"/>
          <p:cNvSpPr/>
          <p:nvPr/>
        </p:nvSpPr>
        <p:spPr>
          <a:xfrm>
            <a:off x="209550" y="4266343"/>
            <a:ext cx="5105400" cy="6117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lgn="just"/>
            <a:r>
              <a:rPr lang="en-US" sz="3000">
                <a:solidFill>
                  <a:srgbClr val="0070C0"/>
                </a:solidFill>
                <a:latin typeface="Times New Roman" panose="02020603050405020304" pitchFamily="18" charset="0"/>
                <a:cs typeface="Times New Roman" panose="02020603050405020304" pitchFamily="18" charset="0"/>
              </a:rPr>
              <a:t>- Đổi chỗ</a:t>
            </a:r>
          </a:p>
        </p:txBody>
      </p:sp>
      <p:sp>
        <p:nvSpPr>
          <p:cNvPr id="11" name="Rectangle 10"/>
          <p:cNvSpPr/>
          <p:nvPr/>
        </p:nvSpPr>
        <p:spPr>
          <a:xfrm>
            <a:off x="209550" y="4798206"/>
            <a:ext cx="5105400" cy="5675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lgn="just"/>
            <a:r>
              <a:rPr lang="en-US" sz="3000">
                <a:solidFill>
                  <a:srgbClr val="0070C0"/>
                </a:solidFill>
                <a:latin typeface="Times New Roman" panose="02020603050405020304" pitchFamily="18" charset="0"/>
                <a:cs typeface="Times New Roman" panose="02020603050405020304" pitchFamily="18" charset="0"/>
              </a:rPr>
              <a:t>- </a:t>
            </a:r>
            <a:r>
              <a:rPr lang="en-US" sz="3000" smtClean="0">
                <a:solidFill>
                  <a:srgbClr val="0070C0"/>
                </a:solidFill>
                <a:latin typeface="Times New Roman" panose="02020603050405020304" pitchFamily="18" charset="0"/>
                <a:cs typeface="Times New Roman" panose="02020603050405020304" pitchFamily="18" charset="0"/>
              </a:rPr>
              <a:t>Vun </a:t>
            </a:r>
            <a:r>
              <a:rPr lang="en-US" sz="3000">
                <a:solidFill>
                  <a:srgbClr val="0070C0"/>
                </a:solidFill>
                <a:latin typeface="Times New Roman" panose="02020603050405020304" pitchFamily="18" charset="0"/>
                <a:cs typeface="Times New Roman" panose="02020603050405020304" pitchFamily="18" charset="0"/>
              </a:rPr>
              <a:t>đống</a:t>
            </a:r>
          </a:p>
        </p:txBody>
      </p:sp>
      <p:sp>
        <p:nvSpPr>
          <p:cNvPr id="13" name="Rectangle 12"/>
          <p:cNvSpPr/>
          <p:nvPr/>
        </p:nvSpPr>
        <p:spPr>
          <a:xfrm>
            <a:off x="209550" y="5341686"/>
            <a:ext cx="5105400" cy="5675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được thực hiện (n-1) lần.</a:t>
            </a: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3320" r="3445"/>
          <a:stretch/>
        </p:blipFill>
        <p:spPr>
          <a:xfrm>
            <a:off x="5609231" y="218364"/>
            <a:ext cx="6528440" cy="6612339"/>
          </a:xfrm>
          <a:prstGeom prst="rect">
            <a:avLst/>
          </a:prstGeom>
          <a:ln>
            <a:solidFill>
              <a:schemeClr val="accent1"/>
            </a:solidFill>
          </a:ln>
        </p:spPr>
      </p:pic>
      <p:sp>
        <p:nvSpPr>
          <p:cNvPr id="14" name="Rectangle 13"/>
          <p:cNvSpPr/>
          <p:nvPr/>
        </p:nvSpPr>
        <p:spPr>
          <a:xfrm>
            <a:off x="191529" y="689223"/>
            <a:ext cx="5267576" cy="5983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77800" algn="just"/>
            <a:r>
              <a:rPr lang="en-US" sz="2800" b="1" i="1" smtClean="0">
                <a:solidFill>
                  <a:srgbClr val="0070C0"/>
                </a:solidFill>
                <a:latin typeface="Times New Roman" panose="02020603050405020304" pitchFamily="18" charset="0"/>
                <a:cs typeface="Times New Roman" pitchFamily="18" charset="0"/>
              </a:rPr>
              <a:t>1.3</a:t>
            </a:r>
            <a:r>
              <a:rPr lang="en-US" sz="2800" b="1" i="1">
                <a:solidFill>
                  <a:srgbClr val="0070C0"/>
                </a:solidFill>
                <a:latin typeface="Times New Roman" panose="02020603050405020304" pitchFamily="18" charset="0"/>
                <a:cs typeface="Times New Roman" pitchFamily="18" charset="0"/>
              </a:rPr>
              <a:t>. Sắp xếp kiểu vun </a:t>
            </a:r>
            <a:r>
              <a:rPr lang="en-US" sz="2800" b="1" i="1" smtClean="0">
                <a:solidFill>
                  <a:srgbClr val="0070C0"/>
                </a:solidFill>
                <a:latin typeface="Times New Roman" panose="02020603050405020304" pitchFamily="18" charset="0"/>
                <a:cs typeface="Times New Roman" pitchFamily="18" charset="0"/>
              </a:rPr>
              <a:t>đống</a:t>
            </a:r>
            <a:endParaRPr lang="en-US" sz="2800" b="1" i="1">
              <a:solidFill>
                <a:srgbClr val="0070C0"/>
              </a:solidFill>
              <a:latin typeface="Times New Roman" panose="02020603050405020304" pitchFamily="18" charset="0"/>
              <a:cs typeface="Times New Roman" pitchFamily="18" charset="0"/>
            </a:endParaRPr>
          </a:p>
        </p:txBody>
      </p:sp>
      <p:sp>
        <p:nvSpPr>
          <p:cNvPr id="15" name="Rectangle 14"/>
          <p:cNvSpPr/>
          <p:nvPr/>
        </p:nvSpPr>
        <p:spPr>
          <a:xfrm>
            <a:off x="209550" y="5909234"/>
            <a:ext cx="5105400" cy="9351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smtClean="0">
                <a:solidFill>
                  <a:srgbClr val="0070C0"/>
                </a:solidFill>
                <a:latin typeface="Times New Roman" panose="02020603050405020304" pitchFamily="18" charset="0"/>
                <a:cs typeface="Times New Roman" panose="02020603050405020304" pitchFamily="18" charset="0"/>
              </a:rPr>
              <a:t>Hàm sắp xếp được viết như sau:</a:t>
            </a:r>
            <a:endParaRPr lang="en-US" sz="3000">
              <a:solidFill>
                <a:srgbClr val="0070C0"/>
              </a:solidFill>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flipV="1">
            <a:off x="5229226" y="1692322"/>
            <a:ext cx="1048744" cy="816871"/>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229226" y="3074912"/>
            <a:ext cx="1048744" cy="459118"/>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9962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8" grpId="0" animBg="1"/>
      <p:bldP spid="9" grpId="0" animBg="1"/>
      <p:bldP spid="11" grpId="0" animBg="1"/>
      <p:bldP spid="13" grpId="0" animBg="1"/>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6081710" y="133383"/>
            <a:ext cx="572452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1.3</a:t>
            </a:r>
            <a:r>
              <a:rPr lang="en-US" sz="3000" b="1" i="1">
                <a:solidFill>
                  <a:srgbClr val="0070C0"/>
                </a:solidFill>
                <a:latin typeface="Times New Roman" panose="02020603050405020304" pitchFamily="18" charset="0"/>
                <a:cs typeface="Times New Roman" pitchFamily="18" charset="0"/>
              </a:rPr>
              <a:t>. Sắp xếp kiểu vun đống</a:t>
            </a:r>
          </a:p>
        </p:txBody>
      </p:sp>
      <p:sp>
        <p:nvSpPr>
          <p:cNvPr id="17" name="Rectangle 16"/>
          <p:cNvSpPr/>
          <p:nvPr/>
        </p:nvSpPr>
        <p:spPr>
          <a:xfrm>
            <a:off x="209550" y="710218"/>
            <a:ext cx="11982449" cy="625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Ví dụ: </a:t>
            </a:r>
            <a:r>
              <a:rPr lang="en-US" sz="2800">
                <a:solidFill>
                  <a:srgbClr val="0070C0"/>
                </a:solidFill>
                <a:latin typeface="Times New Roman" panose="02020603050405020304" pitchFamily="18" charset="0"/>
                <a:cs typeface="Times New Roman" panose="02020603050405020304" pitchFamily="18" charset="0"/>
              </a:rPr>
              <a:t>Các hình ảnh sau đây minh hoạ </a:t>
            </a:r>
            <a:r>
              <a:rPr lang="en-US" sz="2800" smtClean="0">
                <a:solidFill>
                  <a:srgbClr val="0070C0"/>
                </a:solidFill>
                <a:latin typeface="Times New Roman" panose="02020603050405020304" pitchFamily="18" charset="0"/>
                <a:cs typeface="Times New Roman" panose="02020603050405020304" pitchFamily="18" charset="0"/>
              </a:rPr>
              <a:t>giai </a:t>
            </a:r>
            <a:r>
              <a:rPr lang="en-US" sz="2800">
                <a:solidFill>
                  <a:srgbClr val="0070C0"/>
                </a:solidFill>
                <a:latin typeface="Times New Roman" panose="02020603050405020304" pitchFamily="18" charset="0"/>
                <a:cs typeface="Times New Roman" panose="02020603050405020304" pitchFamily="18" charset="0"/>
              </a:rPr>
              <a:t>đoạn sắp xếp đối với </a:t>
            </a:r>
            <a:r>
              <a:rPr lang="en-US" sz="2800" smtClean="0">
                <a:solidFill>
                  <a:srgbClr val="0070C0"/>
                </a:solidFill>
                <a:latin typeface="Times New Roman" panose="02020603050405020304" pitchFamily="18" charset="0"/>
                <a:cs typeface="Times New Roman" panose="02020603050405020304" pitchFamily="18" charset="0"/>
              </a:rPr>
              <a:t>một đống.</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r="2372"/>
          <a:stretch/>
        </p:blipFill>
        <p:spPr>
          <a:xfrm>
            <a:off x="209549" y="1270593"/>
            <a:ext cx="11982450" cy="1264708"/>
          </a:xfrm>
          <a:prstGeom prst="rect">
            <a:avLst/>
          </a:prstGeom>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714" y="2398824"/>
            <a:ext cx="10731663" cy="4461869"/>
          </a:xfrm>
          <a:prstGeom prst="rect">
            <a:avLst/>
          </a:prstGeom>
        </p:spPr>
      </p:pic>
    </p:spTree>
    <p:extLst>
      <p:ext uri="{BB962C8B-B14F-4D97-AF65-F5344CB8AC3E}">
        <p14:creationId xmlns:p14="http://schemas.microsoft.com/office/powerpoint/2010/main" val="6105107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6081710" y="133383"/>
            <a:ext cx="572452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1.3</a:t>
            </a:r>
            <a:r>
              <a:rPr lang="en-US" sz="3000" b="1" i="1">
                <a:solidFill>
                  <a:srgbClr val="0070C0"/>
                </a:solidFill>
                <a:latin typeface="Times New Roman" panose="02020603050405020304" pitchFamily="18" charset="0"/>
                <a:cs typeface="Times New Roman" pitchFamily="18" charset="0"/>
              </a:rPr>
              <a:t>. Sắp xếp kiểu vun đống</a:t>
            </a:r>
          </a:p>
        </p:txBody>
      </p:sp>
      <p:sp>
        <p:nvSpPr>
          <p:cNvPr id="17" name="Rectangle 16"/>
          <p:cNvSpPr/>
          <p:nvPr/>
        </p:nvSpPr>
        <p:spPr>
          <a:xfrm>
            <a:off x="209550" y="710218"/>
            <a:ext cx="11982449" cy="625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Ví dụ: </a:t>
            </a:r>
            <a:r>
              <a:rPr lang="en-US" sz="2800">
                <a:solidFill>
                  <a:srgbClr val="0070C0"/>
                </a:solidFill>
                <a:latin typeface="Times New Roman" panose="02020603050405020304" pitchFamily="18" charset="0"/>
                <a:cs typeface="Times New Roman" panose="02020603050405020304" pitchFamily="18" charset="0"/>
              </a:rPr>
              <a:t>Các hình ảnh sau đây minh hoạ </a:t>
            </a:r>
            <a:r>
              <a:rPr lang="en-US" sz="2800" smtClean="0">
                <a:solidFill>
                  <a:srgbClr val="0070C0"/>
                </a:solidFill>
                <a:latin typeface="Times New Roman" panose="02020603050405020304" pitchFamily="18" charset="0"/>
                <a:cs typeface="Times New Roman" panose="02020603050405020304" pitchFamily="18" charset="0"/>
              </a:rPr>
              <a:t>giai </a:t>
            </a:r>
            <a:r>
              <a:rPr lang="en-US" sz="2800">
                <a:solidFill>
                  <a:srgbClr val="0070C0"/>
                </a:solidFill>
                <a:latin typeface="Times New Roman" panose="02020603050405020304" pitchFamily="18" charset="0"/>
                <a:cs typeface="Times New Roman" panose="02020603050405020304" pitchFamily="18" charset="0"/>
              </a:rPr>
              <a:t>đoạn sắp xếp đối với </a:t>
            </a:r>
            <a:r>
              <a:rPr lang="en-US" sz="2800" smtClean="0">
                <a:solidFill>
                  <a:srgbClr val="0070C0"/>
                </a:solidFill>
                <a:latin typeface="Times New Roman" panose="02020603050405020304" pitchFamily="18" charset="0"/>
                <a:cs typeface="Times New Roman" panose="02020603050405020304" pitchFamily="18" charset="0"/>
              </a:rPr>
              <a:t>một đống.</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r="2372"/>
          <a:stretch/>
        </p:blipFill>
        <p:spPr>
          <a:xfrm>
            <a:off x="209549" y="1270593"/>
            <a:ext cx="11982450" cy="1264708"/>
          </a:xfrm>
          <a:prstGeom prst="rect">
            <a:avLst/>
          </a:prstGeom>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b="1970"/>
          <a:stretch/>
        </p:blipFill>
        <p:spPr>
          <a:xfrm>
            <a:off x="1213177" y="2398825"/>
            <a:ext cx="10975403" cy="4459176"/>
          </a:xfrm>
          <a:prstGeom prst="rect">
            <a:avLst/>
          </a:prstGeom>
        </p:spPr>
      </p:pic>
    </p:spTree>
    <p:extLst>
      <p:ext uri="{BB962C8B-B14F-4D97-AF65-F5344CB8AC3E}">
        <p14:creationId xmlns:p14="http://schemas.microsoft.com/office/powerpoint/2010/main" val="37020708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0077"/>
            <a:ext cx="11201400"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a:t>
            </a:r>
            <a:r>
              <a:rPr lang="en-US" b="1" smtClean="0">
                <a:solidFill>
                  <a:srgbClr val="0070C0"/>
                </a:solidFill>
                <a:latin typeface="Times New Roman" panose="02020603050405020304" pitchFamily="18" charset="0"/>
                <a:cs typeface="Times New Roman" panose="02020603050405020304" pitchFamily="18" charset="0"/>
              </a:rPr>
              <a:t>. ĐẶT VẤN ĐỀ</a:t>
            </a:r>
            <a:endParaRPr lang="en-US" b="1">
              <a:solidFill>
                <a:srgbClr val="0070C0"/>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228600" y="709386"/>
            <a:ext cx="11963400" cy="118110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Mảng cần được sắp xếp có thể là mảng các số nguyên, mảng các số thực, hoặc mảng các xâu ký tự…  </a:t>
            </a:r>
          </a:p>
        </p:txBody>
      </p:sp>
      <p:sp>
        <p:nvSpPr>
          <p:cNvPr id="6" name="Rectangle 5"/>
          <p:cNvSpPr/>
          <p:nvPr/>
        </p:nvSpPr>
        <p:spPr>
          <a:xfrm>
            <a:off x="228600" y="1833336"/>
            <a:ext cx="11963400" cy="108585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Trong trường hợp tổng quát, các đối tượng cần được sắp xếp </a:t>
            </a:r>
            <a:r>
              <a:rPr lang="en-US" sz="3000" smtClean="0">
                <a:solidFill>
                  <a:srgbClr val="0070C0"/>
                </a:solidFill>
                <a:latin typeface="Times New Roman" pitchFamily="18" charset="0"/>
                <a:cs typeface="Times New Roman" pitchFamily="18" charset="0"/>
              </a:rPr>
              <a:t>có chứa </a:t>
            </a:r>
            <a:r>
              <a:rPr lang="en-US" sz="3000">
                <a:solidFill>
                  <a:srgbClr val="0070C0"/>
                </a:solidFill>
                <a:latin typeface="Times New Roman" pitchFamily="18" charset="0"/>
                <a:cs typeface="Times New Roman" pitchFamily="18" charset="0"/>
              </a:rPr>
              <a:t>một số thành phần dữ </a:t>
            </a:r>
            <a:r>
              <a:rPr lang="en-US" sz="3000" smtClean="0">
                <a:solidFill>
                  <a:srgbClr val="0070C0"/>
                </a:solidFill>
                <a:latin typeface="Times New Roman" pitchFamily="18" charset="0"/>
                <a:cs typeface="Times New Roman" pitchFamily="18" charset="0"/>
              </a:rPr>
              <a:t>liệu</a:t>
            </a:r>
            <a:r>
              <a:rPr lang="en-US" sz="3000">
                <a:solidFill>
                  <a:srgbClr val="0070C0"/>
                </a:solidFill>
                <a:latin typeface="Times New Roman" pitchFamily="18" charset="0"/>
                <a:cs typeface="Times New Roman" pitchFamily="18" charset="0"/>
              </a:rPr>
              <a:t> </a:t>
            </a:r>
            <a:r>
              <a:rPr lang="en-US" sz="3000" smtClean="0">
                <a:solidFill>
                  <a:srgbClr val="0070C0"/>
                </a:solidFill>
                <a:latin typeface="Times New Roman" pitchFamily="18" charset="0"/>
                <a:cs typeface="Times New Roman" pitchFamily="18" charset="0"/>
              </a:rPr>
              <a:t>như:</a:t>
            </a:r>
            <a:endParaRPr lang="en-US" sz="3000">
              <a:solidFill>
                <a:srgbClr val="0070C0"/>
              </a:solidFill>
              <a:latin typeface="Times New Roman" pitchFamily="18" charset="0"/>
              <a:cs typeface="Times New Roman"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354" y="2948930"/>
            <a:ext cx="9615950" cy="3711178"/>
          </a:xfrm>
          <a:prstGeom prst="rect">
            <a:avLst/>
          </a:prstGeom>
        </p:spPr>
      </p:pic>
    </p:spTree>
    <p:extLst>
      <p:ext uri="{BB962C8B-B14F-4D97-AF65-F5344CB8AC3E}">
        <p14:creationId xmlns:p14="http://schemas.microsoft.com/office/powerpoint/2010/main" val="30772280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90132" y="142159"/>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ea typeface="+mn-ea"/>
                <a:cs typeface="Times New Roman" pitchFamily="18" charset="0"/>
              </a:rPr>
              <a:t>1</a:t>
            </a:r>
            <a:r>
              <a:rPr lang="en-US" sz="3000" b="1" smtClean="0">
                <a:solidFill>
                  <a:srgbClr val="0070C0"/>
                </a:solidFill>
                <a:latin typeface="Times New Roman" panose="02020603050405020304" pitchFamily="18" charset="0"/>
                <a:ea typeface="+mn-ea"/>
                <a:cs typeface="Times New Roman" pitchFamily="18" charset="0"/>
              </a:rPr>
              <a:t>. </a:t>
            </a:r>
            <a:r>
              <a:rPr lang="fr-FR" sz="3000" b="1" smtClean="0">
                <a:solidFill>
                  <a:srgbClr val="0070C0"/>
                </a:solidFill>
                <a:latin typeface="Times New Roman" panose="02020603050405020304" pitchFamily="18" charset="0"/>
                <a:ea typeface="+mn-ea"/>
                <a:cs typeface="Times New Roman" pitchFamily="18" charset="0"/>
              </a:rPr>
              <a:t>Giới thiệu phương pháp</a:t>
            </a:r>
            <a:endParaRPr lang="en-US" sz="3000" b="1">
              <a:solidFill>
                <a:srgbClr val="0070C0"/>
              </a:solidFill>
              <a:latin typeface="Times New Roman" panose="02020603050405020304" pitchFamily="18" charset="0"/>
              <a:ea typeface="+mn-ea"/>
              <a:cs typeface="Times New Roman" pitchFamily="18" charset="0"/>
            </a:endParaRPr>
          </a:p>
        </p:txBody>
      </p:sp>
      <p:sp>
        <p:nvSpPr>
          <p:cNvPr id="16" name="Title 1"/>
          <p:cNvSpPr txBox="1">
            <a:spLocks/>
          </p:cNvSpPr>
          <p:nvPr/>
        </p:nvSpPr>
        <p:spPr>
          <a:xfrm>
            <a:off x="6081710" y="133383"/>
            <a:ext cx="572452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i="1" smtClean="0">
                <a:solidFill>
                  <a:srgbClr val="0070C0"/>
                </a:solidFill>
                <a:latin typeface="Times New Roman" panose="02020603050405020304" pitchFamily="18" charset="0"/>
                <a:cs typeface="Times New Roman" pitchFamily="18" charset="0"/>
              </a:rPr>
              <a:t>1.3</a:t>
            </a:r>
            <a:r>
              <a:rPr lang="en-US" sz="3000" b="1" i="1">
                <a:solidFill>
                  <a:srgbClr val="0070C0"/>
                </a:solidFill>
                <a:latin typeface="Times New Roman" panose="02020603050405020304" pitchFamily="18" charset="0"/>
                <a:cs typeface="Times New Roman" pitchFamily="18" charset="0"/>
              </a:rPr>
              <a:t>. Sắp xếp kiểu vun đống</a:t>
            </a:r>
          </a:p>
        </p:txBody>
      </p:sp>
      <p:sp>
        <p:nvSpPr>
          <p:cNvPr id="17" name="Rectangle 16"/>
          <p:cNvSpPr/>
          <p:nvPr/>
        </p:nvSpPr>
        <p:spPr>
          <a:xfrm>
            <a:off x="209550" y="710218"/>
            <a:ext cx="11982449" cy="625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a:solidFill>
                  <a:srgbClr val="0070C0"/>
                </a:solidFill>
                <a:latin typeface="Times New Roman" panose="02020603050405020304" pitchFamily="18" charset="0"/>
                <a:cs typeface="Times New Roman" panose="02020603050405020304" pitchFamily="18" charset="0"/>
              </a:rPr>
              <a:t>Ví dụ: </a:t>
            </a:r>
            <a:r>
              <a:rPr lang="en-US" sz="2800">
                <a:solidFill>
                  <a:srgbClr val="0070C0"/>
                </a:solidFill>
                <a:latin typeface="Times New Roman" panose="02020603050405020304" pitchFamily="18" charset="0"/>
                <a:cs typeface="Times New Roman" panose="02020603050405020304" pitchFamily="18" charset="0"/>
              </a:rPr>
              <a:t>Các hình ảnh sau đây minh hoạ </a:t>
            </a:r>
            <a:r>
              <a:rPr lang="en-US" sz="2800" smtClean="0">
                <a:solidFill>
                  <a:srgbClr val="0070C0"/>
                </a:solidFill>
                <a:latin typeface="Times New Roman" panose="02020603050405020304" pitchFamily="18" charset="0"/>
                <a:cs typeface="Times New Roman" panose="02020603050405020304" pitchFamily="18" charset="0"/>
              </a:rPr>
              <a:t>giai </a:t>
            </a:r>
            <a:r>
              <a:rPr lang="en-US" sz="2800">
                <a:solidFill>
                  <a:srgbClr val="0070C0"/>
                </a:solidFill>
                <a:latin typeface="Times New Roman" panose="02020603050405020304" pitchFamily="18" charset="0"/>
                <a:cs typeface="Times New Roman" panose="02020603050405020304" pitchFamily="18" charset="0"/>
              </a:rPr>
              <a:t>đoạn sắp xếp đối với </a:t>
            </a:r>
            <a:r>
              <a:rPr lang="en-US" sz="2800" smtClean="0">
                <a:solidFill>
                  <a:srgbClr val="0070C0"/>
                </a:solidFill>
                <a:latin typeface="Times New Roman" panose="02020603050405020304" pitchFamily="18" charset="0"/>
                <a:cs typeface="Times New Roman" panose="02020603050405020304" pitchFamily="18" charset="0"/>
              </a:rPr>
              <a:t>một đống.</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r="2372"/>
          <a:stretch/>
        </p:blipFill>
        <p:spPr>
          <a:xfrm>
            <a:off x="209549" y="1270593"/>
            <a:ext cx="11982450" cy="1264708"/>
          </a:xfrm>
          <a:prstGeom prst="rect">
            <a:avLst/>
          </a:prstGeom>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r="513" b="1443"/>
          <a:stretch/>
        </p:blipFill>
        <p:spPr>
          <a:xfrm>
            <a:off x="959900" y="2398825"/>
            <a:ext cx="11188381" cy="4459175"/>
          </a:xfrm>
          <a:prstGeom prst="rect">
            <a:avLst/>
          </a:prstGeom>
        </p:spPr>
      </p:pic>
      <p:sp>
        <p:nvSpPr>
          <p:cNvPr id="11" name="Rectangle 10"/>
          <p:cNvSpPr/>
          <p:nvPr/>
        </p:nvSpPr>
        <p:spPr>
          <a:xfrm>
            <a:off x="209551" y="1363967"/>
            <a:ext cx="11982449" cy="10348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b="1" i="1" smtClean="0">
                <a:solidFill>
                  <a:srgbClr val="0070C0"/>
                </a:solidFill>
                <a:latin typeface="Times New Roman" panose="02020603050405020304" pitchFamily="18" charset="0"/>
                <a:cs typeface="Times New Roman" panose="02020603050405020304" pitchFamily="18" charset="0"/>
              </a:rPr>
              <a:t>Chú ý:</a:t>
            </a:r>
            <a:r>
              <a:rPr lang="en-US" sz="2800" b="1"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Khi thi cuối kỳ thì chỉ cần viết phần cây có cả đường nét đứt (không cần viết phần mảng và chú thích). Còn kiểm tra giữa kỳ chỉ bỏ phần chú thích và đánh chỉ số.</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4756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869714" y="0"/>
            <a:ext cx="4486668" cy="5680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smtClean="0">
                <a:solidFill>
                  <a:srgbClr val="0070C0"/>
                </a:solidFill>
                <a:latin typeface="Times New Roman" panose="02020603050405020304" pitchFamily="18" charset="0"/>
                <a:ea typeface="+mn-ea"/>
                <a:cs typeface="Times New Roman" pitchFamily="18" charset="0"/>
              </a:rPr>
              <a:t>2. </a:t>
            </a:r>
            <a:r>
              <a:rPr lang="en-US" sz="3000" b="1">
                <a:solidFill>
                  <a:srgbClr val="0070C0"/>
                </a:solidFill>
                <a:latin typeface="Times New Roman" panose="02020603050405020304" pitchFamily="18" charset="0"/>
                <a:ea typeface="+mn-ea"/>
                <a:cs typeface="Times New Roman" pitchFamily="18" charset="0"/>
              </a:rPr>
              <a:t>Nhận xét và đánh giá</a:t>
            </a:r>
          </a:p>
        </p:txBody>
      </p:sp>
      <p:sp>
        <p:nvSpPr>
          <p:cNvPr id="17" name="Rectangle 16"/>
          <p:cNvSpPr/>
          <p:nvPr/>
        </p:nvSpPr>
        <p:spPr>
          <a:xfrm>
            <a:off x="4869714" y="595918"/>
            <a:ext cx="7322285" cy="15757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Đối với HEAP-SORT, người ta cũng chứng minh được thời gian thực hiện trung </a:t>
            </a:r>
            <a:r>
              <a:rPr lang="en-US" sz="2800" smtClean="0">
                <a:solidFill>
                  <a:srgbClr val="0070C0"/>
                </a:solidFill>
                <a:latin typeface="Times New Roman" panose="02020603050405020304" pitchFamily="18" charset="0"/>
                <a:cs typeface="Times New Roman" panose="02020603050405020304" pitchFamily="18" charset="0"/>
              </a:rPr>
              <a:t>bình:</a:t>
            </a:r>
          </a:p>
          <a:p>
            <a:pPr indent="914400" algn="just">
              <a:spcBef>
                <a:spcPts val="600"/>
              </a:spcBef>
            </a:pPr>
            <a:r>
              <a:rPr lang="en-US" sz="2800" smtClean="0">
                <a:solidFill>
                  <a:srgbClr val="0070C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T</a:t>
            </a:r>
            <a:r>
              <a:rPr lang="en-US" sz="2800" baseline="-25000">
                <a:solidFill>
                  <a:srgbClr val="0070C0"/>
                </a:solidFill>
                <a:latin typeface="Times New Roman" panose="02020603050405020304" pitchFamily="18" charset="0"/>
                <a:cs typeface="Times New Roman" panose="02020603050405020304" pitchFamily="18" charset="0"/>
              </a:rPr>
              <a:t>tb</a:t>
            </a:r>
            <a:r>
              <a:rPr lang="en-US" sz="2800">
                <a:solidFill>
                  <a:srgbClr val="0070C0"/>
                </a:solidFill>
                <a:latin typeface="Times New Roman" panose="02020603050405020304" pitchFamily="18" charset="0"/>
                <a:cs typeface="Times New Roman" panose="02020603050405020304" pitchFamily="18" charset="0"/>
              </a:rPr>
              <a:t>(n) = O(nlog</a:t>
            </a:r>
            <a:r>
              <a:rPr lang="en-US" sz="2800" baseline="-25000">
                <a:solidFill>
                  <a:srgbClr val="0070C0"/>
                </a:solidFill>
                <a:latin typeface="Times New Roman" panose="02020603050405020304" pitchFamily="18" charset="0"/>
                <a:cs typeface="Times New Roman" panose="02020603050405020304" pitchFamily="18" charset="0"/>
              </a:rPr>
              <a:t>2</a:t>
            </a:r>
            <a:r>
              <a:rPr lang="en-US" sz="2800">
                <a:solidFill>
                  <a:srgbClr val="0070C0"/>
                </a:solidFill>
                <a:latin typeface="Times New Roman" panose="02020603050405020304" pitchFamily="18" charset="0"/>
                <a:cs typeface="Times New Roman" panose="02020603050405020304" pitchFamily="18" charset="0"/>
              </a:rPr>
              <a:t>n</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31" y="5682"/>
            <a:ext cx="4593313" cy="6852318"/>
          </a:xfrm>
          <a:prstGeom prst="rect">
            <a:avLst/>
          </a:prstGeom>
        </p:spPr>
      </p:pic>
      <p:cxnSp>
        <p:nvCxnSpPr>
          <p:cNvPr id="5" name="Straight Connector 4"/>
          <p:cNvCxnSpPr/>
          <p:nvPr/>
        </p:nvCxnSpPr>
        <p:spPr>
          <a:xfrm>
            <a:off x="476306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69714" y="2185911"/>
            <a:ext cx="7322285" cy="10198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Ở đây ta chú ý tới việc đánh giá thời gian thực hiện trong trường hợp xấu nhất:</a:t>
            </a:r>
          </a:p>
        </p:txBody>
      </p:sp>
      <p:sp>
        <p:nvSpPr>
          <p:cNvPr id="11" name="Rectangle 10"/>
          <p:cNvSpPr/>
          <p:nvPr/>
        </p:nvSpPr>
        <p:spPr>
          <a:xfrm>
            <a:off x="4869713" y="3220013"/>
            <a:ext cx="7322285" cy="1057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Có thể thấy rằng ở giai đoạn 1 (tạo đống ban đầu) có n/2 lần gọi thực hiện ADJUST (i, n). </a:t>
            </a:r>
          </a:p>
        </p:txBody>
      </p:sp>
      <p:sp>
        <p:nvSpPr>
          <p:cNvPr id="12" name="Rectangle 11"/>
          <p:cNvSpPr/>
          <p:nvPr/>
        </p:nvSpPr>
        <p:spPr>
          <a:xfrm>
            <a:off x="4869713" y="4267763"/>
            <a:ext cx="7322285" cy="1057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Còn ở giai đoạn 2 (sắp xếp) thì phải gọi thực hiện ADJUST (0, i) (n-1) lần.  </a:t>
            </a:r>
          </a:p>
        </p:txBody>
      </p:sp>
      <p:grpSp>
        <p:nvGrpSpPr>
          <p:cNvPr id="8" name="Group 7"/>
          <p:cNvGrpSpPr/>
          <p:nvPr/>
        </p:nvGrpSpPr>
        <p:grpSpPr>
          <a:xfrm>
            <a:off x="4869715" y="5263120"/>
            <a:ext cx="7322285" cy="1096736"/>
            <a:chOff x="4869715" y="5290416"/>
            <a:chExt cx="7322285" cy="1096736"/>
          </a:xfrm>
        </p:grpSpPr>
        <p:sp>
          <p:nvSpPr>
            <p:cNvPr id="13" name="Rectangle 12"/>
            <p:cNvSpPr/>
            <p:nvPr/>
          </p:nvSpPr>
          <p:spPr>
            <a:xfrm>
              <a:off x="4869715" y="5367261"/>
              <a:ext cx="7322285" cy="10198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en-US" sz="2800">
                  <a:solidFill>
                    <a:srgbClr val="0070C0"/>
                  </a:solidFill>
                  <a:latin typeface="Times New Roman" panose="02020603050405020304" pitchFamily="18" charset="0"/>
                  <a:cs typeface="Times New Roman" panose="02020603050405020304" pitchFamily="18" charset="0"/>
                </a:rPr>
                <a:t>Như vậy </a:t>
              </a:r>
              <a:r>
                <a:rPr lang="en-US" sz="2800" smtClean="0">
                  <a:solidFill>
                    <a:srgbClr val="0070C0"/>
                  </a:solidFill>
                  <a:latin typeface="Times New Roman" panose="02020603050405020304" pitchFamily="18" charset="0"/>
                  <a:cs typeface="Times New Roman" panose="02020603050405020304" pitchFamily="18" charset="0"/>
                </a:rPr>
                <a:t>có  </a:t>
              </a:r>
              <a:r>
                <a:rPr lang="en-US" sz="2800">
                  <a:solidFill>
                    <a:srgbClr val="0070C0"/>
                  </a:solidFill>
                  <a:latin typeface="Times New Roman" panose="02020603050405020304" pitchFamily="18" charset="0"/>
                  <a:cs typeface="Times New Roman" panose="02020603050405020304" pitchFamily="18" charset="0"/>
                </a:rPr>
                <a:t>thể </a:t>
              </a:r>
              <a:r>
                <a:rPr lang="en-US" sz="2800" smtClean="0">
                  <a:solidFill>
                    <a:srgbClr val="0070C0"/>
                  </a:solidFill>
                  <a:latin typeface="Times New Roman" panose="02020603050405020304" pitchFamily="18" charset="0"/>
                  <a:cs typeface="Times New Roman" panose="02020603050405020304" pitchFamily="18" charset="0"/>
                </a:rPr>
                <a:t> coi  như </a:t>
              </a:r>
              <a:r>
                <a:rPr lang="en-US" sz="2800">
                  <a:solidFill>
                    <a:srgbClr val="0070C0"/>
                  </a:solidFill>
                  <a:latin typeface="Times New Roman" panose="02020603050405020304" pitchFamily="18" charset="0"/>
                  <a:cs typeface="Times New Roman" panose="02020603050405020304" pitchFamily="18" charset="0"/>
                </a:rPr>
                <a:t>phải gọi </a:t>
              </a:r>
              <a:r>
                <a:rPr lang="en-US" sz="2800" smtClean="0">
                  <a:solidFill>
                    <a:srgbClr val="0070C0"/>
                  </a:solidFill>
                  <a:latin typeface="Times New Roman" panose="02020603050405020304" pitchFamily="18" charset="0"/>
                  <a:cs typeface="Times New Roman" panose="02020603050405020304" pitchFamily="18" charset="0"/>
                </a:rPr>
                <a:t>khoảng           </a:t>
              </a:r>
              <a:r>
                <a:rPr lang="en-US" sz="2800">
                  <a:solidFill>
                    <a:srgbClr val="0070C0"/>
                  </a:solidFill>
                  <a:latin typeface="Times New Roman" panose="02020603050405020304" pitchFamily="18" charset="0"/>
                  <a:cs typeface="Times New Roman" panose="02020603050405020304" pitchFamily="18" charset="0"/>
                </a:rPr>
                <a:t>lần thực hiện hàm </a:t>
              </a:r>
              <a:r>
                <a:rPr lang="en-US" sz="2800" smtClean="0">
                  <a:solidFill>
                    <a:srgbClr val="0070C0"/>
                  </a:solidFill>
                  <a:latin typeface="Times New Roman" panose="02020603050405020304" pitchFamily="18" charset="0"/>
                  <a:cs typeface="Times New Roman" panose="02020603050405020304" pitchFamily="18" charset="0"/>
                </a:rPr>
                <a:t>ADJUST.  </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6635" y="5290416"/>
              <a:ext cx="580694" cy="846153"/>
            </a:xfrm>
            <a:prstGeom prst="rect">
              <a:avLst/>
            </a:prstGeom>
          </p:spPr>
        </p:pic>
      </p:grpSp>
    </p:spTree>
    <p:extLst>
      <p:ext uri="{BB962C8B-B14F-4D97-AF65-F5344CB8AC3E}">
        <p14:creationId xmlns:p14="http://schemas.microsoft.com/office/powerpoint/2010/main" val="33122574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P spid="9" grpId="0" animBg="1"/>
      <p:bldP spid="11"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6629400" y="-19050"/>
            <a:ext cx="4486668" cy="5680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smtClean="0">
                <a:solidFill>
                  <a:srgbClr val="0070C0"/>
                </a:solidFill>
                <a:latin typeface="Times New Roman" panose="02020603050405020304" pitchFamily="18" charset="0"/>
                <a:ea typeface="+mn-ea"/>
                <a:cs typeface="Times New Roman" pitchFamily="18" charset="0"/>
              </a:rPr>
              <a:t>2. </a:t>
            </a:r>
            <a:r>
              <a:rPr lang="en-US" sz="3000" b="1">
                <a:solidFill>
                  <a:srgbClr val="0070C0"/>
                </a:solidFill>
                <a:latin typeface="Times New Roman" panose="02020603050405020304" pitchFamily="18" charset="0"/>
                <a:ea typeface="+mn-ea"/>
                <a:cs typeface="Times New Roman" pitchFamily="18" charset="0"/>
              </a:rPr>
              <a:t>Nhận xét và đánh giá</a:t>
            </a:r>
          </a:p>
        </p:txBody>
      </p:sp>
      <p:sp>
        <p:nvSpPr>
          <p:cNvPr id="17" name="Rectangle 16"/>
          <p:cNvSpPr/>
          <p:nvPr/>
        </p:nvSpPr>
        <p:spPr>
          <a:xfrm>
            <a:off x="6629400" y="516874"/>
            <a:ext cx="5543549" cy="13528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Vì cây được xét là một cây nhị phân hoàn chỉnh có n nút, nên chiều cao của nó </a:t>
            </a:r>
            <a:r>
              <a:rPr lang="en-US" sz="2800" smtClean="0">
                <a:solidFill>
                  <a:srgbClr val="0070C0"/>
                </a:solidFill>
                <a:latin typeface="Times New Roman" panose="02020603050405020304" pitchFamily="18" charset="0"/>
                <a:cs typeface="Times New Roman" panose="02020603050405020304" pitchFamily="18" charset="0"/>
              </a:rPr>
              <a:t>là: </a:t>
            </a:r>
            <a:r>
              <a:rPr lang="en-US" sz="2800">
                <a:solidFill>
                  <a:srgbClr val="0070C0"/>
                </a:solidFill>
                <a:latin typeface="Times New Roman" panose="02020603050405020304" pitchFamily="18" charset="0"/>
                <a:cs typeface="Times New Roman" panose="02020603050405020304" pitchFamily="18" charset="0"/>
              </a:rPr>
              <a:t>h ≈ </a:t>
            </a:r>
            <a:r>
              <a:rPr lang="en-US" sz="2800" smtClean="0">
                <a:solidFill>
                  <a:srgbClr val="0070C0"/>
                </a:solidFill>
                <a:latin typeface="Times New Roman" panose="02020603050405020304" pitchFamily="18" charset="0"/>
                <a:cs typeface="Times New Roman" panose="02020603050405020304" pitchFamily="18" charset="0"/>
              </a:rPr>
              <a:t>Log</a:t>
            </a:r>
            <a:r>
              <a:rPr lang="en-US" sz="2800" baseline="-25000" smtClean="0">
                <a:solidFill>
                  <a:srgbClr val="0070C0"/>
                </a:solidFill>
                <a:latin typeface="Times New Roman" panose="02020603050405020304" pitchFamily="18" charset="0"/>
                <a:cs typeface="Times New Roman" panose="02020603050405020304" pitchFamily="18" charset="0"/>
              </a:rPr>
              <a:t>2</a:t>
            </a:r>
            <a:r>
              <a:rPr lang="en-US" sz="2800" smtClean="0">
                <a:solidFill>
                  <a:srgbClr val="0070C0"/>
                </a:solidFill>
                <a:latin typeface="Times New Roman" panose="02020603050405020304" pitchFamily="18" charset="0"/>
                <a:cs typeface="Times New Roman" panose="02020603050405020304" pitchFamily="18" charset="0"/>
              </a:rPr>
              <a:t>(n </a:t>
            </a:r>
            <a:r>
              <a:rPr lang="en-US" sz="2800">
                <a:solidFill>
                  <a:srgbClr val="0070C0"/>
                </a:solidFill>
                <a:latin typeface="Times New Roman" panose="02020603050405020304" pitchFamily="18" charset="0"/>
                <a:cs typeface="Times New Roman" panose="02020603050405020304" pitchFamily="18" charset="0"/>
              </a:rPr>
              <a:t>+ 1</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4" name="Rectangle 13"/>
          <p:cNvSpPr/>
          <p:nvPr/>
        </p:nvSpPr>
        <p:spPr>
          <a:xfrm>
            <a:off x="6629399" y="1886228"/>
            <a:ext cx="5543549" cy="14406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Số lượng so sánh giá trị khoá khi thực hiện hàm ADJUST, cùng lắm cũng chỉ bằng chiều cao của cây.</a:t>
            </a:r>
          </a:p>
        </p:txBody>
      </p:sp>
      <p:sp>
        <p:nvSpPr>
          <p:cNvPr id="15" name="Rectangle 14"/>
          <p:cNvSpPr/>
          <p:nvPr/>
        </p:nvSpPr>
        <p:spPr>
          <a:xfrm>
            <a:off x="6629399" y="3309291"/>
            <a:ext cx="5543549" cy="13718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Cho nên, có thể nói rằng: cùng lắm thì số lượng phép so sánh cũng </a:t>
            </a:r>
            <a:r>
              <a:rPr lang="en-US" sz="2800" smtClean="0">
                <a:solidFill>
                  <a:srgbClr val="0070C0"/>
                </a:solidFill>
                <a:latin typeface="Times New Roman" panose="02020603050405020304" pitchFamily="18" charset="0"/>
                <a:cs typeface="Times New Roman" panose="02020603050405020304" pitchFamily="18" charset="0"/>
              </a:rPr>
              <a:t>chỉ xấp xỉ:</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6629399" y="5301196"/>
            <a:ext cx="5543549" cy="610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fr-FR" sz="2800" smtClean="0">
                <a:solidFill>
                  <a:srgbClr val="0070C0"/>
                </a:solidFill>
                <a:latin typeface="Times New Roman" panose="02020603050405020304" pitchFamily="18" charset="0"/>
                <a:cs typeface="Times New Roman" panose="02020603050405020304" pitchFamily="18" charset="0"/>
              </a:rPr>
              <a:t> Do vậy T</a:t>
            </a:r>
            <a:r>
              <a:rPr lang="fr-FR" sz="2800" baseline="-25000" smtClean="0">
                <a:solidFill>
                  <a:srgbClr val="0070C0"/>
                </a:solidFill>
                <a:latin typeface="Times New Roman" panose="02020603050405020304" pitchFamily="18" charset="0"/>
                <a:cs typeface="Times New Roman" panose="02020603050405020304" pitchFamily="18" charset="0"/>
              </a:rPr>
              <a:t>xấu</a:t>
            </a:r>
            <a:r>
              <a:rPr lang="fr-FR" sz="2800" smtClean="0">
                <a:solidFill>
                  <a:srgbClr val="0070C0"/>
                </a:solidFill>
                <a:latin typeface="Times New Roman" panose="02020603050405020304" pitchFamily="18" charset="0"/>
                <a:cs typeface="Times New Roman" panose="02020603050405020304" pitchFamily="18" charset="0"/>
              </a:rPr>
              <a:t>(n) = O(nLog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a:t>
            </a:r>
            <a:r>
              <a:rPr lang="fr-FR" sz="280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610346" y="5909480"/>
            <a:ext cx="5562602" cy="9348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r>
              <a:rPr lang="fr-FR" sz="2800" smtClean="0">
                <a:solidFill>
                  <a:srgbClr val="0070C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Đây chính là ưu điểm của HEAP-SORT so với </a:t>
            </a:r>
            <a:r>
              <a:rPr lang="en-US" sz="2800" smtClean="0">
                <a:solidFill>
                  <a:srgbClr val="0070C0"/>
                </a:solidFill>
                <a:latin typeface="Times New Roman" panose="02020603050405020304" pitchFamily="18" charset="0"/>
                <a:cs typeface="Times New Roman" panose="02020603050405020304" pitchFamily="18" charset="0"/>
              </a:rPr>
              <a:t>QUICK-SORT.</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20" name="Picture 1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680" y="4482846"/>
            <a:ext cx="1474765" cy="874860"/>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426" y="8866"/>
            <a:ext cx="6347000" cy="6821838"/>
          </a:xfrm>
          <a:prstGeom prst="rect">
            <a:avLst/>
          </a:prstGeom>
        </p:spPr>
      </p:pic>
      <p:cxnSp>
        <p:nvCxnSpPr>
          <p:cNvPr id="5" name="Straight Connector 4"/>
          <p:cNvCxnSpPr/>
          <p:nvPr/>
        </p:nvCxnSpPr>
        <p:spPr>
          <a:xfrm>
            <a:off x="6538183"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71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1000" fill="hold"/>
                                        <p:tgtEl>
                                          <p:spTgt spid="16"/>
                                        </p:tgtEl>
                                        <p:attrNameLst>
                                          <p:attrName>ppt_w</p:attrName>
                                        </p:attrNameLst>
                                      </p:cBhvr>
                                      <p:tavLst>
                                        <p:tav tm="0">
                                          <p:val>
                                            <p:fltVal val="0"/>
                                          </p:val>
                                        </p:tav>
                                        <p:tav tm="100000">
                                          <p:val>
                                            <p:strVal val="#ppt_w"/>
                                          </p:val>
                                        </p:tav>
                                      </p:tavLst>
                                    </p:anim>
                                    <p:anim calcmode="lin" valueType="num">
                                      <p:cBhvr>
                                        <p:cTn id="46" dur="1000" fill="hold"/>
                                        <p:tgtEl>
                                          <p:spTgt spid="16"/>
                                        </p:tgtEl>
                                        <p:attrNameLst>
                                          <p:attrName>ppt_h</p:attrName>
                                        </p:attrNameLst>
                                      </p:cBhvr>
                                      <p:tavLst>
                                        <p:tav tm="0">
                                          <p:val>
                                            <p:fltVal val="0"/>
                                          </p:val>
                                        </p:tav>
                                        <p:tav tm="100000">
                                          <p:val>
                                            <p:strVal val="#ppt_h"/>
                                          </p:val>
                                        </p:tav>
                                      </p:tavLst>
                                    </p:anim>
                                    <p:anim calcmode="lin" valueType="num">
                                      <p:cBhvr>
                                        <p:cTn id="47" dur="1000" fill="hold"/>
                                        <p:tgtEl>
                                          <p:spTgt spid="16"/>
                                        </p:tgtEl>
                                        <p:attrNameLst>
                                          <p:attrName>style.rotation</p:attrName>
                                        </p:attrNameLst>
                                      </p:cBhvr>
                                      <p:tavLst>
                                        <p:tav tm="0">
                                          <p:val>
                                            <p:fltVal val="90"/>
                                          </p:val>
                                        </p:tav>
                                        <p:tav tm="100000">
                                          <p:val>
                                            <p:fltVal val="0"/>
                                          </p:val>
                                        </p:tav>
                                      </p:tavLst>
                                    </p:anim>
                                    <p:animEffect transition="in" filter="fade">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1000" fill="hold"/>
                                        <p:tgtEl>
                                          <p:spTgt spid="18"/>
                                        </p:tgtEl>
                                        <p:attrNameLst>
                                          <p:attrName>ppt_w</p:attrName>
                                        </p:attrNameLst>
                                      </p:cBhvr>
                                      <p:tavLst>
                                        <p:tav tm="0">
                                          <p:val>
                                            <p:fltVal val="0"/>
                                          </p:val>
                                        </p:tav>
                                        <p:tav tm="100000">
                                          <p:val>
                                            <p:strVal val="#ppt_w"/>
                                          </p:val>
                                        </p:tav>
                                      </p:tavLst>
                                    </p:anim>
                                    <p:anim calcmode="lin" valueType="num">
                                      <p:cBhvr>
                                        <p:cTn id="54" dur="1000" fill="hold"/>
                                        <p:tgtEl>
                                          <p:spTgt spid="18"/>
                                        </p:tgtEl>
                                        <p:attrNameLst>
                                          <p:attrName>ppt_h</p:attrName>
                                        </p:attrNameLst>
                                      </p:cBhvr>
                                      <p:tavLst>
                                        <p:tav tm="0">
                                          <p:val>
                                            <p:fltVal val="0"/>
                                          </p:val>
                                        </p:tav>
                                        <p:tav tm="100000">
                                          <p:val>
                                            <p:strVal val="#ppt_h"/>
                                          </p:val>
                                        </p:tav>
                                      </p:tavLst>
                                    </p:anim>
                                    <p:anim calcmode="lin" valueType="num">
                                      <p:cBhvr>
                                        <p:cTn id="55" dur="1000" fill="hold"/>
                                        <p:tgtEl>
                                          <p:spTgt spid="18"/>
                                        </p:tgtEl>
                                        <p:attrNameLst>
                                          <p:attrName>style.rotation</p:attrName>
                                        </p:attrNameLst>
                                      </p:cBhvr>
                                      <p:tavLst>
                                        <p:tav tm="0">
                                          <p:val>
                                            <p:fltVal val="90"/>
                                          </p:val>
                                        </p:tav>
                                        <p:tav tm="100000">
                                          <p:val>
                                            <p:fltVal val="0"/>
                                          </p:val>
                                        </p:tav>
                                      </p:tavLst>
                                    </p:anim>
                                    <p:animEffect transition="in" filter="fade">
                                      <p:cBhvr>
                                        <p:cTn id="5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P spid="14" grpId="0" animBg="1"/>
      <p:bldP spid="15" grpId="0" animBg="1"/>
      <p:bldP spid="16"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a:solidFill>
                  <a:srgbClr val="0070C0"/>
                </a:solidFill>
                <a:latin typeface="Times New Roman" panose="02020603050405020304" pitchFamily="18" charset="0"/>
                <a:cs typeface="Times New Roman" panose="02020603050405020304" pitchFamily="18" charset="0"/>
              </a:rPr>
              <a:t>IV. SẮP XẾP KIỂU VUN ĐỐNG (HEAP SORT)</a:t>
            </a:r>
          </a:p>
        </p:txBody>
      </p:sp>
      <p:sp>
        <p:nvSpPr>
          <p:cNvPr id="3" name="Rectangle 2"/>
          <p:cNvSpPr/>
          <p:nvPr/>
        </p:nvSpPr>
        <p:spPr>
          <a:xfrm>
            <a:off x="2086121" y="1242891"/>
            <a:ext cx="9758149" cy="1569660"/>
          </a:xfrm>
          <a:prstGeom prst="rect">
            <a:avLst/>
          </a:prstGeom>
        </p:spPr>
        <p:txBody>
          <a:bodyPr wrap="square">
            <a:spAutoFit/>
          </a:bodyPr>
          <a:lstStyle/>
          <a:p>
            <a:pPr indent="457200" algn="just"/>
            <a:r>
              <a:rPr lang="en-US" sz="3200" b="1">
                <a:solidFill>
                  <a:srgbClr val="0070C0"/>
                </a:solidFill>
                <a:latin typeface="Times New Roman" panose="02020603050405020304" pitchFamily="18" charset="0"/>
                <a:cs typeface="Times New Roman" panose="02020603050405020304" pitchFamily="18" charset="0"/>
              </a:rPr>
              <a:t>Bài tập: </a:t>
            </a:r>
            <a:r>
              <a:rPr lang="en-US" sz="3200">
                <a:solidFill>
                  <a:srgbClr val="0070C0"/>
                </a:solidFill>
                <a:latin typeface="Times New Roman" panose="02020603050405020304" pitchFamily="18" charset="0"/>
                <a:cs typeface="Times New Roman" panose="02020603050405020304" pitchFamily="18" charset="0"/>
              </a:rPr>
              <a:t>Minh hoạ diễn biến từng bước khi áp dụng giải thuật sắp xếp vun đống (Heap Sort) đối với đống là cây nhị phân như hình vẽ:</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374" y="2880763"/>
            <a:ext cx="4670685" cy="2381392"/>
          </a:xfrm>
          <a:prstGeom prst="rect">
            <a:avLst/>
          </a:prstGeom>
        </p:spPr>
      </p:pic>
    </p:spTree>
    <p:extLst>
      <p:ext uri="{BB962C8B-B14F-4D97-AF65-F5344CB8AC3E}">
        <p14:creationId xmlns:p14="http://schemas.microsoft.com/office/powerpoint/2010/main" val="563736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129054" y="742835"/>
            <a:ext cx="10062946" cy="954107"/>
          </a:xfrm>
          <a:prstGeom prst="rect">
            <a:avLst/>
          </a:prstGeom>
        </p:spPr>
        <p:txBody>
          <a:bodyPr wrap="square">
            <a:spAutoFit/>
          </a:bodyPr>
          <a:lstStyle/>
          <a:p>
            <a:pPr indent="457200" algn="just"/>
            <a:r>
              <a:rPr lang="vi-VN" sz="2800">
                <a:solidFill>
                  <a:srgbClr val="0070C0"/>
                </a:solidFill>
                <a:latin typeface="Times New Roman" panose="02020603050405020304" pitchFamily="18" charset="0"/>
                <a:cs typeface="Times New Roman" panose="02020603050405020304" pitchFamily="18" charset="0"/>
              </a:rPr>
              <a:t>Trong khoa học máy tính, Merge sort </a:t>
            </a:r>
            <a:r>
              <a:rPr lang="vi-VN" sz="2800" smtClean="0">
                <a:solidFill>
                  <a:srgbClr val="0070C0"/>
                </a:solidFill>
                <a:latin typeface="Times New Roman" panose="02020603050405020304" pitchFamily="18" charset="0"/>
                <a:cs typeface="Times New Roman" panose="02020603050405020304" pitchFamily="18" charset="0"/>
              </a:rPr>
              <a:t>là </a:t>
            </a:r>
            <a:r>
              <a:rPr lang="vi-VN" sz="2800">
                <a:solidFill>
                  <a:srgbClr val="0070C0"/>
                </a:solidFill>
                <a:latin typeface="Times New Roman" panose="02020603050405020304" pitchFamily="18" charset="0"/>
                <a:cs typeface="Times New Roman" panose="02020603050405020304" pitchFamily="18" charset="0"/>
              </a:rPr>
              <a:t>một thuật toán sắp xếp </a:t>
            </a:r>
            <a:r>
              <a:rPr lang="vi-VN" sz="2800" smtClean="0">
                <a:solidFill>
                  <a:srgbClr val="0070C0"/>
                </a:solidFill>
                <a:latin typeface="Times New Roman" panose="02020603050405020304" pitchFamily="18" charset="0"/>
                <a:cs typeface="Times New Roman" panose="02020603050405020304" pitchFamily="18" charset="0"/>
              </a:rPr>
              <a:t>hiệu quả.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129053" y="1748575"/>
            <a:ext cx="10062946" cy="1384995"/>
          </a:xfrm>
          <a:prstGeom prst="rect">
            <a:avLst/>
          </a:prstGeom>
        </p:spPr>
        <p:txBody>
          <a:bodyPr wrap="square">
            <a:spAutoFit/>
          </a:bodyPr>
          <a:lstStyle/>
          <a:p>
            <a:pPr indent="457200" algn="just"/>
            <a:r>
              <a:rPr lang="vi-VN" sz="2800" smtClean="0">
                <a:solidFill>
                  <a:srgbClr val="0070C0"/>
                </a:solidFill>
                <a:latin typeface="Times New Roman" panose="02020603050405020304" pitchFamily="18" charset="0"/>
                <a:cs typeface="Times New Roman" panose="02020603050405020304" pitchFamily="18" charset="0"/>
              </a:rPr>
              <a:t>Merge </a:t>
            </a:r>
            <a:r>
              <a:rPr lang="vi-VN" sz="2800">
                <a:solidFill>
                  <a:srgbClr val="0070C0"/>
                </a:solidFill>
                <a:latin typeface="Times New Roman" panose="02020603050405020304" pitchFamily="18" charset="0"/>
                <a:cs typeface="Times New Roman" panose="02020603050405020304" pitchFamily="18" charset="0"/>
              </a:rPr>
              <a:t>sort là một thuật toán chia </a:t>
            </a:r>
            <a:r>
              <a:rPr lang="en-US" sz="2800" smtClean="0">
                <a:solidFill>
                  <a:srgbClr val="0070C0"/>
                </a:solidFill>
                <a:latin typeface="Times New Roman" panose="02020603050405020304" pitchFamily="18" charset="0"/>
                <a:cs typeface="Times New Roman" panose="02020603050405020304" pitchFamily="18" charset="0"/>
              </a:rPr>
              <a:t>để trị </a:t>
            </a:r>
            <a:r>
              <a:rPr lang="vi-VN" sz="2800" smtClean="0">
                <a:solidFill>
                  <a:srgbClr val="0070C0"/>
                </a:solidFill>
                <a:latin typeface="Times New Roman" panose="02020603050405020304" pitchFamily="18" charset="0"/>
                <a:cs typeface="Times New Roman" panose="02020603050405020304" pitchFamily="18" charset="0"/>
              </a:rPr>
              <a:t>được </a:t>
            </a:r>
            <a:r>
              <a:rPr lang="vi-VN" sz="2800">
                <a:solidFill>
                  <a:srgbClr val="0070C0"/>
                </a:solidFill>
                <a:latin typeface="Times New Roman" panose="02020603050405020304" pitchFamily="18" charset="0"/>
                <a:cs typeface="Times New Roman" panose="02020603050405020304" pitchFamily="18" charset="0"/>
              </a:rPr>
              <a:t>John von Neumann </a:t>
            </a:r>
            <a:r>
              <a:rPr lang="vi-VN" sz="2800" smtClean="0">
                <a:solidFill>
                  <a:srgbClr val="0070C0"/>
                </a:solidFill>
                <a:latin typeface="Times New Roman" panose="02020603050405020304" pitchFamily="18" charset="0"/>
                <a:cs typeface="Times New Roman" panose="02020603050405020304" pitchFamily="18" charset="0"/>
              </a:rPr>
              <a:t>phát </a:t>
            </a:r>
            <a:r>
              <a:rPr lang="vi-VN" sz="2800">
                <a:solidFill>
                  <a:srgbClr val="0070C0"/>
                </a:solidFill>
                <a:latin typeface="Times New Roman" panose="02020603050405020304" pitchFamily="18" charset="0"/>
                <a:cs typeface="Times New Roman" panose="02020603050405020304" pitchFamily="18" charset="0"/>
              </a:rPr>
              <a:t>minh vào năm 1945. </a:t>
            </a:r>
            <a:r>
              <a:rPr lang="en-US" sz="2800" smtClean="0">
                <a:solidFill>
                  <a:srgbClr val="0070C0"/>
                </a:solidFill>
                <a:latin typeface="Times New Roman" panose="02020603050405020304" pitchFamily="18" charset="0"/>
                <a:cs typeface="Times New Roman" panose="02020603050405020304" pitchFamily="18" charset="0"/>
              </a:rPr>
              <a:t>Một m</a:t>
            </a:r>
            <a:r>
              <a:rPr lang="vi-VN" sz="2800" smtClean="0">
                <a:solidFill>
                  <a:srgbClr val="0070C0"/>
                </a:solidFill>
                <a:latin typeface="Times New Roman" panose="02020603050405020304" pitchFamily="18" charset="0"/>
                <a:cs typeface="Times New Roman" panose="02020603050405020304" pitchFamily="18" charset="0"/>
              </a:rPr>
              <a:t>ô </a:t>
            </a:r>
            <a:r>
              <a:rPr lang="vi-VN" sz="2800">
                <a:solidFill>
                  <a:srgbClr val="0070C0"/>
                </a:solidFill>
                <a:latin typeface="Times New Roman" panose="02020603050405020304" pitchFamily="18" charset="0"/>
                <a:cs typeface="Times New Roman" panose="02020603050405020304" pitchFamily="18" charset="0"/>
              </a:rPr>
              <a:t>tả </a:t>
            </a:r>
            <a:r>
              <a:rPr lang="vi-VN" sz="2800" smtClean="0">
                <a:solidFill>
                  <a:srgbClr val="0070C0"/>
                </a:solidFill>
                <a:latin typeface="Times New Roman" panose="02020603050405020304" pitchFamily="18" charset="0"/>
                <a:cs typeface="Times New Roman" panose="02020603050405020304" pitchFamily="18" charset="0"/>
              </a:rPr>
              <a:t>và </a:t>
            </a:r>
            <a:r>
              <a:rPr lang="vi-VN" sz="2800">
                <a:solidFill>
                  <a:srgbClr val="0070C0"/>
                </a:solidFill>
                <a:latin typeface="Times New Roman" panose="02020603050405020304" pitchFamily="18" charset="0"/>
                <a:cs typeface="Times New Roman" panose="02020603050405020304" pitchFamily="18" charset="0"/>
              </a:rPr>
              <a:t>phân tích chi tiết </a:t>
            </a:r>
            <a:r>
              <a:rPr lang="vi-VN" sz="2800" smtClean="0">
                <a:solidFill>
                  <a:srgbClr val="0070C0"/>
                </a:solidFill>
                <a:latin typeface="Times New Roman" panose="02020603050405020304" pitchFamily="18" charset="0"/>
                <a:cs typeface="Times New Roman" panose="02020603050405020304" pitchFamily="18" charset="0"/>
              </a:rPr>
              <a:t>về </a:t>
            </a:r>
            <a:r>
              <a:rPr lang="en-US" sz="2800" smtClean="0">
                <a:solidFill>
                  <a:srgbClr val="0070C0"/>
                </a:solidFill>
                <a:latin typeface="Times New Roman" panose="02020603050405020304" pitchFamily="18" charset="0"/>
                <a:cs typeface="Times New Roman" panose="02020603050405020304" pitchFamily="18" charset="0"/>
              </a:rPr>
              <a:t>thuật toán này </a:t>
            </a:r>
            <a:r>
              <a:rPr lang="vi-VN" sz="2800" smtClean="0">
                <a:solidFill>
                  <a:srgbClr val="0070C0"/>
                </a:solidFill>
                <a:latin typeface="Times New Roman" panose="02020603050405020304" pitchFamily="18" charset="0"/>
                <a:cs typeface="Times New Roman" panose="02020603050405020304" pitchFamily="18" charset="0"/>
              </a:rPr>
              <a:t>đã </a:t>
            </a:r>
            <a:r>
              <a:rPr lang="en-US" sz="2800" smtClean="0">
                <a:solidFill>
                  <a:srgbClr val="0070C0"/>
                </a:solidFill>
                <a:latin typeface="Times New Roman" panose="02020603050405020304" pitchFamily="18" charset="0"/>
                <a:cs typeface="Times New Roman" panose="02020603050405020304" pitchFamily="18" charset="0"/>
              </a:rPr>
              <a:t>được</a:t>
            </a:r>
            <a:r>
              <a:rPr lang="vi-VN" sz="2800" smtClean="0">
                <a:solidFill>
                  <a:srgbClr val="0070C0"/>
                </a:solidFill>
                <a:latin typeface="Times New Roman" panose="02020603050405020304" pitchFamily="18" charset="0"/>
                <a:cs typeface="Times New Roman" panose="02020603050405020304" pitchFamily="18" charset="0"/>
              </a:rPr>
              <a:t> </a:t>
            </a:r>
            <a:r>
              <a:rPr lang="vi-VN" sz="2800">
                <a:solidFill>
                  <a:srgbClr val="0070C0"/>
                </a:solidFill>
                <a:latin typeface="Times New Roman" panose="02020603050405020304" pitchFamily="18" charset="0"/>
                <a:cs typeface="Times New Roman" panose="02020603050405020304" pitchFamily="18" charset="0"/>
              </a:rPr>
              <a:t>Goldstine và von Neumann </a:t>
            </a:r>
            <a:r>
              <a:rPr lang="en-US" sz="2800">
                <a:solidFill>
                  <a:srgbClr val="0070C0"/>
                </a:solidFill>
                <a:latin typeface="Times New Roman" panose="02020603050405020304" pitchFamily="18" charset="0"/>
                <a:cs typeface="Times New Roman" panose="02020603050405020304" pitchFamily="18" charset="0"/>
              </a:rPr>
              <a:t>đ</a:t>
            </a:r>
            <a:r>
              <a:rPr lang="en-US" sz="2800" smtClean="0">
                <a:solidFill>
                  <a:srgbClr val="0070C0"/>
                </a:solidFill>
                <a:latin typeface="Times New Roman" panose="02020603050405020304" pitchFamily="18" charset="0"/>
                <a:cs typeface="Times New Roman" panose="02020603050405020304" pitchFamily="18" charset="0"/>
              </a:rPr>
              <a:t>ưa ra </a:t>
            </a:r>
            <a:r>
              <a:rPr lang="vi-VN" sz="2800" smtClean="0">
                <a:solidFill>
                  <a:srgbClr val="0070C0"/>
                </a:solidFill>
                <a:latin typeface="Times New Roman" panose="02020603050405020304" pitchFamily="18" charset="0"/>
                <a:cs typeface="Times New Roman" panose="02020603050405020304" pitchFamily="18" charset="0"/>
              </a:rPr>
              <a:t>năm </a:t>
            </a:r>
            <a:r>
              <a:rPr lang="vi-VN" sz="2800">
                <a:solidFill>
                  <a:srgbClr val="0070C0"/>
                </a:solidFill>
                <a:latin typeface="Times New Roman" panose="02020603050405020304" pitchFamily="18" charset="0"/>
                <a:cs typeface="Times New Roman" panose="02020603050405020304" pitchFamily="18" charset="0"/>
              </a:rPr>
              <a:t>1948</a:t>
            </a:r>
            <a:r>
              <a:rPr lang="vi-VN"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2129053" y="4734470"/>
            <a:ext cx="10062945" cy="954107"/>
          </a:xfrm>
          <a:prstGeom prst="rect">
            <a:avLst/>
          </a:prstGeom>
        </p:spPr>
        <p:txBody>
          <a:bodyPr wrap="square">
            <a:spAutoFit/>
          </a:bodyPr>
          <a:lstStyle/>
          <a:p>
            <a:pPr indent="457200" algn="just"/>
            <a:r>
              <a:rPr lang="en-US" sz="2800" b="1" smtClean="0">
                <a:solidFill>
                  <a:srgbClr val="0070C0"/>
                </a:solidFill>
                <a:latin typeface="Times New Roman" panose="02020603050405020304" pitchFamily="18" charset="0"/>
                <a:cs typeface="Times New Roman" panose="02020603050405020304" pitchFamily="18" charset="0"/>
              </a:rPr>
              <a:t>Khái niệm: </a:t>
            </a:r>
            <a:r>
              <a:rPr lang="en-US" sz="2800" i="1" smtClean="0">
                <a:solidFill>
                  <a:srgbClr val="0070C0"/>
                </a:solidFill>
                <a:latin typeface="Times New Roman" panose="02020603050405020304" pitchFamily="18" charset="0"/>
                <a:cs typeface="Times New Roman" panose="02020603050405020304" pitchFamily="18" charset="0"/>
              </a:rPr>
              <a:t>Mạch</a:t>
            </a:r>
            <a:r>
              <a:rPr lang="en-US" sz="2800" smtClean="0">
                <a:solidFill>
                  <a:srgbClr val="0070C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(run</a:t>
            </a:r>
            <a:r>
              <a:rPr lang="en-US" sz="2800" smtClean="0">
                <a:solidFill>
                  <a:srgbClr val="0070C0"/>
                </a:solidFill>
                <a:latin typeface="Times New Roman" panose="02020603050405020304" pitchFamily="18" charset="0"/>
                <a:cs typeface="Times New Roman" panose="02020603050405020304" pitchFamily="18" charset="0"/>
              </a:rPr>
              <a:t>) là một mảng con đã </a:t>
            </a:r>
            <a:r>
              <a:rPr lang="en-US" sz="2800">
                <a:solidFill>
                  <a:srgbClr val="0070C0"/>
                </a:solidFill>
                <a:latin typeface="Times New Roman" panose="02020603050405020304" pitchFamily="18" charset="0"/>
                <a:cs typeface="Times New Roman" panose="02020603050405020304" pitchFamily="18" charset="0"/>
              </a:rPr>
              <a:t>có thứ tự sắp </a:t>
            </a:r>
            <a:r>
              <a:rPr lang="en-US" sz="2800" smtClean="0">
                <a:solidFill>
                  <a:srgbClr val="0070C0"/>
                </a:solidFill>
                <a:latin typeface="Times New Roman" panose="02020603050405020304" pitchFamily="18" charset="0"/>
                <a:cs typeface="Times New Roman" panose="02020603050405020304" pitchFamily="18" charset="0"/>
              </a:rPr>
              <a:t>xếp. Độ dài </a:t>
            </a:r>
            <a:r>
              <a:rPr lang="en-US" sz="2800">
                <a:solidFill>
                  <a:srgbClr val="0070C0"/>
                </a:solidFill>
                <a:latin typeface="Times New Roman" panose="02020603050405020304" pitchFamily="18" charset="0"/>
                <a:cs typeface="Times New Roman" panose="02020603050405020304" pitchFamily="18" charset="0"/>
              </a:rPr>
              <a:t>(kích thước) mạch </a:t>
            </a:r>
            <a:r>
              <a:rPr lang="en-US" sz="2800" smtClean="0">
                <a:solidFill>
                  <a:srgbClr val="0070C0"/>
                </a:solidFill>
                <a:latin typeface="Times New Roman" panose="02020603050405020304" pitchFamily="18" charset="0"/>
                <a:cs typeface="Times New Roman" panose="02020603050405020304" pitchFamily="18" charset="0"/>
              </a:rPr>
              <a:t>là số phần tử của mạch.</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129053" y="5691302"/>
            <a:ext cx="8884690" cy="523220"/>
          </a:xfrm>
          <a:prstGeom prst="rect">
            <a:avLst/>
          </a:prstGeom>
        </p:spPr>
        <p:txBody>
          <a:bodyPr wrap="square">
            <a:spAutoFit/>
          </a:bodyPr>
          <a:lstStyle/>
          <a:p>
            <a:pPr indent="457200" algn="just"/>
            <a:r>
              <a:rPr lang="en-US" sz="2800" b="1" smtClean="0">
                <a:solidFill>
                  <a:srgbClr val="0070C0"/>
                </a:solidFill>
                <a:latin typeface="Times New Roman" panose="02020603050405020304" pitchFamily="18" charset="0"/>
                <a:cs typeface="Times New Roman" panose="02020603050405020304" pitchFamily="18" charset="0"/>
              </a:rPr>
              <a:t>Ví dụ, </a:t>
            </a:r>
            <a:r>
              <a:rPr lang="en-US" sz="2800" smtClean="0">
                <a:solidFill>
                  <a:srgbClr val="0070C0"/>
                </a:solidFill>
                <a:latin typeface="Times New Roman" panose="02020603050405020304" pitchFamily="18" charset="0"/>
                <a:cs typeface="Times New Roman" panose="02020603050405020304" pitchFamily="18" charset="0"/>
              </a:rPr>
              <a:t>với mảng : 30  20   5   10   15   35   25   16 </a:t>
            </a:r>
            <a:endParaRPr lang="en-US" sz="2800" b="1">
              <a:solidFill>
                <a:srgbClr val="0070C0"/>
              </a:solidFill>
              <a:latin typeface="Times New Roman" panose="02020603050405020304" pitchFamily="18" charset="0"/>
              <a:cs typeface="Times New Roman" panose="02020603050405020304" pitchFamily="18" charset="0"/>
            </a:endParaRPr>
          </a:p>
        </p:txBody>
      </p: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627" y="6118121"/>
            <a:ext cx="1937986" cy="309974"/>
          </a:xfrm>
          <a:prstGeom prst="rect">
            <a:avLst/>
          </a:prstGeom>
        </p:spPr>
      </p:pic>
      <p:sp>
        <p:nvSpPr>
          <p:cNvPr id="11" name="Rectangle 10"/>
          <p:cNvSpPr/>
          <p:nvPr/>
        </p:nvSpPr>
        <p:spPr>
          <a:xfrm>
            <a:off x="5700835" y="6286693"/>
            <a:ext cx="3620578" cy="523220"/>
          </a:xfrm>
          <a:prstGeom prst="rect">
            <a:avLst/>
          </a:prstGeom>
        </p:spPr>
        <p:txBody>
          <a:bodyPr wrap="square">
            <a:spAutoFit/>
          </a:bodyPr>
          <a:lstStyle/>
          <a:p>
            <a:pPr algn="ctr"/>
            <a:r>
              <a:rPr lang="en-US" sz="2800" smtClean="0">
                <a:solidFill>
                  <a:srgbClr val="0070C0"/>
                </a:solidFill>
                <a:latin typeface="Times New Roman" panose="02020603050405020304" pitchFamily="18" charset="0"/>
                <a:cs typeface="Times New Roman" panose="02020603050405020304" pitchFamily="18" charset="0"/>
              </a:rPr>
              <a:t>Mạch có độ dài L=4</a:t>
            </a:r>
            <a:endParaRPr lang="en-US" sz="2800"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129053" y="3237202"/>
            <a:ext cx="10062947" cy="1384995"/>
          </a:xfrm>
          <a:prstGeom prst="rect">
            <a:avLst/>
          </a:prstGeom>
        </p:spPr>
        <p:txBody>
          <a:bodyPr wrap="square">
            <a:spAutoFit/>
          </a:bodyPr>
          <a:lstStyle/>
          <a:p>
            <a:pPr indent="463550" algn="just"/>
            <a:r>
              <a:rPr lang="vi-VN" sz="2800">
                <a:solidFill>
                  <a:srgbClr val="0070C0"/>
                </a:solidFill>
                <a:latin typeface="Times New Roman" panose="02020603050405020304" pitchFamily="18" charset="0"/>
                <a:cs typeface="Times New Roman" panose="02020603050405020304" pitchFamily="18" charset="0"/>
              </a:rPr>
              <a:t>John von Neumann </a:t>
            </a:r>
            <a:r>
              <a:rPr lang="vi-VN" sz="2800" smtClean="0">
                <a:solidFill>
                  <a:srgbClr val="0070C0"/>
                </a:solidFill>
                <a:latin typeface="Times New Roman" panose="02020603050405020304" pitchFamily="18" charset="0"/>
                <a:cs typeface="Times New Roman" panose="02020603050405020304" pitchFamily="18" charset="0"/>
              </a:rPr>
              <a:t>(28 </a:t>
            </a:r>
            <a:r>
              <a:rPr lang="vi-VN" sz="2800">
                <a:solidFill>
                  <a:srgbClr val="0070C0"/>
                </a:solidFill>
                <a:latin typeface="Times New Roman" panose="02020603050405020304" pitchFamily="18" charset="0"/>
                <a:cs typeface="Times New Roman" panose="02020603050405020304" pitchFamily="18" charset="0"/>
              </a:rPr>
              <a:t>tháng 12 năm 1903 – 8 tháng 2 năm 1957) là một nhà toán học người Mỹ gốc Hungary và là một nhà bác học thông thạo nhiều lĩnh </a:t>
            </a:r>
            <a:r>
              <a:rPr lang="vi-VN" sz="2800" smtClean="0">
                <a:solidFill>
                  <a:srgbClr val="0070C0"/>
                </a:solidFill>
                <a:latin typeface="Times New Roman" panose="02020603050405020304" pitchFamily="18" charset="0"/>
                <a:cs typeface="Times New Roman" panose="02020603050405020304" pitchFamily="18" charset="0"/>
              </a:rPr>
              <a:t>vực</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0725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fltVal val="0"/>
                                          </p:val>
                                        </p:tav>
                                        <p:tav tm="100000">
                                          <p:val>
                                            <p:strVal val="#ppt_w"/>
                                          </p:val>
                                        </p:tav>
                                      </p:tavLst>
                                    </p:anim>
                                    <p:anim calcmode="lin" valueType="num">
                                      <p:cBhvr>
                                        <p:cTn id="40" dur="1000" fill="hold"/>
                                        <p:tgtEl>
                                          <p:spTgt spid="10"/>
                                        </p:tgtEl>
                                        <p:attrNameLst>
                                          <p:attrName>ppt_h</p:attrName>
                                        </p:attrNameLst>
                                      </p:cBhvr>
                                      <p:tavLst>
                                        <p:tav tm="0">
                                          <p:val>
                                            <p:fltVal val="0"/>
                                          </p:val>
                                        </p:tav>
                                        <p:tav tm="100000">
                                          <p:val>
                                            <p:strVal val="#ppt_h"/>
                                          </p:val>
                                        </p:tav>
                                      </p:tavLst>
                                    </p:anim>
                                    <p:anim calcmode="lin" valueType="num">
                                      <p:cBhvr>
                                        <p:cTn id="41" dur="1000" fill="hold"/>
                                        <p:tgtEl>
                                          <p:spTgt spid="10"/>
                                        </p:tgtEl>
                                        <p:attrNameLst>
                                          <p:attrName>style.rotation</p:attrName>
                                        </p:attrNameLst>
                                      </p:cBhvr>
                                      <p:tavLst>
                                        <p:tav tm="0">
                                          <p:val>
                                            <p:fltVal val="90"/>
                                          </p:val>
                                        </p:tav>
                                        <p:tav tm="100000">
                                          <p:val>
                                            <p:fltVal val="0"/>
                                          </p:val>
                                        </p:tav>
                                      </p:tavLst>
                                    </p:anim>
                                    <p:animEffect transition="in" filter="fade">
                                      <p:cBhvr>
                                        <p:cTn id="42" dur="1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 calcmode="lin" valueType="num">
                                      <p:cBhvr>
                                        <p:cTn id="49" dur="1000" fill="hold"/>
                                        <p:tgtEl>
                                          <p:spTgt spid="11"/>
                                        </p:tgtEl>
                                        <p:attrNameLst>
                                          <p:attrName>style.rotation</p:attrName>
                                        </p:attrNameLst>
                                      </p:cBhvr>
                                      <p:tavLst>
                                        <p:tav tm="0">
                                          <p:val>
                                            <p:fltVal val="90"/>
                                          </p:val>
                                        </p:tav>
                                        <p:tav tm="100000">
                                          <p:val>
                                            <p:fltVal val="0"/>
                                          </p:val>
                                        </p:tav>
                                      </p:tavLst>
                                    </p:anim>
                                    <p:animEffect transition="in" filter="fade">
                                      <p:cBhvr>
                                        <p:cTn id="5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P spid="7" grpId="0"/>
      <p:bldP spid="11"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5283178" cy="631711"/>
          </a:xfrm>
          <a:prstGeom prst="rect">
            <a:avLst/>
          </a:prstGeom>
        </p:spPr>
        <p:txBody>
          <a:bodyPr wrap="none">
            <a:spAutoFit/>
          </a:bodyPr>
          <a:lstStyle/>
          <a:p>
            <a:pPr indent="180340">
              <a:lnSpc>
                <a:spcPct val="120000"/>
              </a:lnSpc>
              <a:spcBef>
                <a:spcPts val="600"/>
              </a:spcBef>
              <a:spcAft>
                <a:spcPts val="0"/>
              </a:spcAft>
            </a:pPr>
            <a:r>
              <a:rPr lang="en-US" sz="3200" b="1">
                <a:solidFill>
                  <a:srgbClr val="0070C0"/>
                </a:solidFill>
                <a:latin typeface="Times New Roman" panose="02020603050405020304" pitchFamily="18" charset="0"/>
                <a:cs typeface="Times New Roman" panose="02020603050405020304" pitchFamily="18" charset="0"/>
              </a:rPr>
              <a:t>1. Phép hoà nhập hai đường</a:t>
            </a:r>
          </a:p>
        </p:txBody>
      </p:sp>
      <p:sp>
        <p:nvSpPr>
          <p:cNvPr id="7" name="Rectangle 6"/>
          <p:cNvSpPr/>
          <p:nvPr/>
        </p:nvSpPr>
        <p:spPr>
          <a:xfrm>
            <a:off x="209550" y="1262667"/>
            <a:ext cx="11982449" cy="15753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Hoà nhập hai đường là phép hợp nhất hai dãy khoá đã được sắp xếp để ghép lại thành một dãy khoá có kích thước bằng tổng kích thước của hai dãy khoá ban đầu, và dãy khoá tạo thành cũng có thứ tự sắp xếp. </a:t>
            </a:r>
          </a:p>
        </p:txBody>
      </p:sp>
      <p:sp>
        <p:nvSpPr>
          <p:cNvPr id="9" name="Rectangle 8"/>
          <p:cNvSpPr/>
          <p:nvPr/>
        </p:nvSpPr>
        <p:spPr>
          <a:xfrm>
            <a:off x="209551" y="2799896"/>
            <a:ext cx="11982449" cy="2476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Nguyên tắc thực hiện nó khá đơn giản: so sánh hai khoá nhỏ nhất (hoặc lớn nhất) của hai dãy con, chọn khoá nhỏ hơn (hoặc lớn hơn) để đưa ra miền sắp xếp (một miền nhớ phụ có kích thước bằng tổng kích thước của hai dãy con) và đặt nó vào vị trí thích hợp. Khoá được chọn từ đấy bị loại ra khỏi dãy chứa nó. </a:t>
            </a:r>
          </a:p>
        </p:txBody>
      </p:sp>
      <p:sp>
        <p:nvSpPr>
          <p:cNvPr id="10" name="Rectangle 9"/>
          <p:cNvSpPr/>
          <p:nvPr/>
        </p:nvSpPr>
        <p:spPr>
          <a:xfrm>
            <a:off x="209549" y="5276396"/>
            <a:ext cx="11982449" cy="15625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Quá trình như vậy cứ tiếp tục cho tới khi một trong hai dãy đã cạn. Lúc đó chỉ cần chuyển toàn bộ phần cuối của dãy còn lại ra miền sắp xếp là xong. </a:t>
            </a:r>
          </a:p>
        </p:txBody>
      </p:sp>
    </p:spTree>
    <p:extLst>
      <p:ext uri="{BB962C8B-B14F-4D97-AF65-F5344CB8AC3E}">
        <p14:creationId xmlns:p14="http://schemas.microsoft.com/office/powerpoint/2010/main" val="30360809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631" y="3194687"/>
            <a:ext cx="6994493" cy="350348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5283178" cy="631711"/>
          </a:xfrm>
          <a:prstGeom prst="rect">
            <a:avLst/>
          </a:prstGeom>
        </p:spPr>
        <p:txBody>
          <a:bodyPr wrap="none">
            <a:spAutoFit/>
          </a:bodyPr>
          <a:lstStyle/>
          <a:p>
            <a:pPr indent="180340">
              <a:lnSpc>
                <a:spcPct val="120000"/>
              </a:lnSpc>
              <a:spcBef>
                <a:spcPts val="600"/>
              </a:spcBef>
              <a:spcAft>
                <a:spcPts val="0"/>
              </a:spcAft>
            </a:pPr>
            <a:r>
              <a:rPr lang="en-US" sz="3200" b="1">
                <a:solidFill>
                  <a:srgbClr val="0070C0"/>
                </a:solidFill>
                <a:latin typeface="Times New Roman" panose="02020603050405020304" pitchFamily="18" charset="0"/>
                <a:cs typeface="Times New Roman" panose="02020603050405020304" pitchFamily="18" charset="0"/>
              </a:rPr>
              <a:t>1. Phép hoà nhập hai đường</a:t>
            </a:r>
          </a:p>
        </p:txBody>
      </p:sp>
      <p:sp>
        <p:nvSpPr>
          <p:cNvPr id="3" name="Rectangle 2"/>
          <p:cNvSpPr/>
          <p:nvPr/>
        </p:nvSpPr>
        <p:spPr>
          <a:xfrm>
            <a:off x="655092" y="1323428"/>
            <a:ext cx="11536907" cy="1477328"/>
          </a:xfrm>
          <a:prstGeom prst="rect">
            <a:avLst/>
          </a:prstGeom>
        </p:spPr>
        <p:txBody>
          <a:bodyPr wrap="square">
            <a:spAutoFit/>
          </a:bodyPr>
          <a:lstStyle/>
          <a:p>
            <a:pPr indent="457200" algn="just"/>
            <a:r>
              <a:rPr lang="en-US" sz="3000" b="1">
                <a:solidFill>
                  <a:srgbClr val="0070C0"/>
                </a:solidFill>
                <a:latin typeface="Times New Roman" panose="02020603050405020304" pitchFamily="18" charset="0"/>
                <a:cs typeface="Times New Roman" panose="02020603050405020304" pitchFamily="18" charset="0"/>
              </a:rPr>
              <a:t>Ví dụ: </a:t>
            </a:r>
            <a:r>
              <a:rPr lang="en-US" sz="3000">
                <a:solidFill>
                  <a:srgbClr val="0070C0"/>
                </a:solidFill>
                <a:latin typeface="Times New Roman" panose="02020603050405020304" pitchFamily="18" charset="0"/>
                <a:cs typeface="Times New Roman" panose="02020603050405020304" pitchFamily="18" charset="0"/>
              </a:rPr>
              <a:t>với hai dãy khóa đã được sắp xếp tăng dần được đặt trong mảng a và b. Cần hòa nhập các khóa ở mảng a và b, đưa vào mảng c sao cho vẫn theo chiều tăng dần. </a:t>
            </a:r>
          </a:p>
        </p:txBody>
      </p:sp>
      <p:sp>
        <p:nvSpPr>
          <p:cNvPr id="10" name="Rectangle 9"/>
          <p:cNvSpPr/>
          <p:nvPr/>
        </p:nvSpPr>
        <p:spPr>
          <a:xfrm>
            <a:off x="3629453" y="6032311"/>
            <a:ext cx="576672" cy="4725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70C0"/>
                </a:solidFill>
                <a:latin typeface="Times New Roman" panose="02020603050405020304" pitchFamily="18" charset="0"/>
                <a:cs typeface="Times New Roman" panose="02020603050405020304" pitchFamily="18" charset="0"/>
              </a:rPr>
              <a:t>2</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629455" y="2824202"/>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i</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629454" y="4113455"/>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j</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3629453"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7870573" y="6022248"/>
            <a:ext cx="576672" cy="4725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70C0"/>
                </a:solidFill>
                <a:latin typeface="Times New Roman" panose="02020603050405020304" pitchFamily="18" charset="0"/>
                <a:cs typeface="Times New Roman" panose="02020603050405020304" pitchFamily="18" charset="0"/>
              </a:rPr>
              <a:t>30</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4339884" y="2824202"/>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i</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4339884" y="6034303"/>
            <a:ext cx="576672" cy="4725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70C0"/>
                </a:solidFill>
                <a:latin typeface="Times New Roman" panose="02020603050405020304" pitchFamily="18" charset="0"/>
                <a:cs typeface="Times New Roman" panose="02020603050405020304" pitchFamily="18" charset="0"/>
              </a:rPr>
              <a:t>5</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4353530" y="4113455"/>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j</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5038537" y="6032310"/>
            <a:ext cx="576672" cy="4725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70C0"/>
                </a:solidFill>
                <a:latin typeface="Times New Roman" panose="02020603050405020304" pitchFamily="18" charset="0"/>
                <a:cs typeface="Times New Roman" panose="02020603050405020304" pitchFamily="18" charset="0"/>
              </a:rPr>
              <a:t>7</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5029438" y="2824202"/>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i</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5728606" y="6032310"/>
            <a:ext cx="576672" cy="4725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smtClean="0">
                <a:solidFill>
                  <a:srgbClr val="0070C0"/>
                </a:solidFill>
                <a:latin typeface="Times New Roman" panose="02020603050405020304" pitchFamily="18" charset="0"/>
                <a:cs typeface="Times New Roman" panose="02020603050405020304" pitchFamily="18" charset="0"/>
              </a:rPr>
              <a:t>9</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5052183" y="4113455"/>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j</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459619" y="6032309"/>
            <a:ext cx="576672" cy="4725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70C0"/>
                </a:solidFill>
                <a:latin typeface="Times New Roman" panose="02020603050405020304" pitchFamily="18" charset="0"/>
                <a:cs typeface="Times New Roman" panose="02020603050405020304" pitchFamily="18" charset="0"/>
              </a:rPr>
              <a:t>15</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5789723" y="4117209"/>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j</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7117328" y="6032308"/>
            <a:ext cx="576672" cy="4725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70C0"/>
                </a:solidFill>
                <a:latin typeface="Times New Roman" panose="02020603050405020304" pitchFamily="18" charset="0"/>
                <a:cs typeface="Times New Roman" panose="02020603050405020304" pitchFamily="18" charset="0"/>
              </a:rPr>
              <a:t>20</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5739867" y="281897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i</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6445795" y="281897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smtClean="0">
                <a:solidFill>
                  <a:srgbClr val="002060"/>
                </a:solidFill>
                <a:latin typeface="Times New Roman" panose="02020603050405020304" pitchFamily="18" charset="0"/>
                <a:cs typeface="Times New Roman" panose="02020603050405020304" pitchFamily="18" charset="0"/>
              </a:rPr>
              <a:t>i</a:t>
            </a:r>
            <a:endParaRPr lang="en-US" sz="3000">
              <a:solidFill>
                <a:srgbClr val="002060"/>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4353530"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5057139"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5739866"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6432753"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7130974"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829627"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8483121" y="5424930"/>
            <a:ext cx="498253" cy="4913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000">
                <a:solidFill>
                  <a:srgbClr val="0070C0"/>
                </a:solidFill>
                <a:latin typeface="Times New Roman" panose="02020603050405020304" pitchFamily="18" charset="0"/>
                <a:cs typeface="Times New Roman" panose="02020603050405020304" pitchFamily="18" charset="0"/>
              </a:rPr>
              <a:t>t</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9169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fltVal val="0"/>
                                          </p:val>
                                        </p:tav>
                                        <p:tav tm="100000">
                                          <p:val>
                                            <p:strVal val="#ppt_w"/>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 calcmode="lin" valueType="num">
                                      <p:cBhvr>
                                        <p:cTn id="35" dur="1000" fill="hold"/>
                                        <p:tgtEl>
                                          <p:spTgt spid="14"/>
                                        </p:tgtEl>
                                        <p:attrNameLst>
                                          <p:attrName>style.rotation</p:attrName>
                                        </p:attrNameLst>
                                      </p:cBhvr>
                                      <p:tavLst>
                                        <p:tav tm="0">
                                          <p:val>
                                            <p:fltVal val="90"/>
                                          </p:val>
                                        </p:tav>
                                        <p:tav tm="100000">
                                          <p:val>
                                            <p:fltVal val="0"/>
                                          </p:val>
                                        </p:tav>
                                      </p:tavLst>
                                    </p:anim>
                                    <p:animEffect transition="in" filter="fade">
                                      <p:cBhvr>
                                        <p:cTn id="36" dur="1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 calcmode="lin" valueType="num">
                                      <p:cBhvr>
                                        <p:cTn id="43" dur="1000" fill="hold"/>
                                        <p:tgtEl>
                                          <p:spTgt spid="15"/>
                                        </p:tgtEl>
                                        <p:attrNameLst>
                                          <p:attrName>style.rotation</p:attrName>
                                        </p:attrNameLst>
                                      </p:cBhvr>
                                      <p:tavLst>
                                        <p:tav tm="0">
                                          <p:val>
                                            <p:fltVal val="90"/>
                                          </p:val>
                                        </p:tav>
                                        <p:tav tm="100000">
                                          <p:val>
                                            <p:fltVal val="0"/>
                                          </p:val>
                                        </p:tav>
                                      </p:tavLst>
                                    </p:anim>
                                    <p:animEffect transition="in" filter="fade">
                                      <p:cBhvr>
                                        <p:cTn id="44" dur="1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1000" fill="hold"/>
                                        <p:tgtEl>
                                          <p:spTgt spid="29"/>
                                        </p:tgtEl>
                                        <p:attrNameLst>
                                          <p:attrName>ppt_w</p:attrName>
                                        </p:attrNameLst>
                                      </p:cBhvr>
                                      <p:tavLst>
                                        <p:tav tm="0">
                                          <p:val>
                                            <p:fltVal val="0"/>
                                          </p:val>
                                        </p:tav>
                                        <p:tav tm="100000">
                                          <p:val>
                                            <p:strVal val="#ppt_w"/>
                                          </p:val>
                                        </p:tav>
                                      </p:tavLst>
                                    </p:anim>
                                    <p:anim calcmode="lin" valueType="num">
                                      <p:cBhvr>
                                        <p:cTn id="62" dur="1000" fill="hold"/>
                                        <p:tgtEl>
                                          <p:spTgt spid="29"/>
                                        </p:tgtEl>
                                        <p:attrNameLst>
                                          <p:attrName>ppt_h</p:attrName>
                                        </p:attrNameLst>
                                      </p:cBhvr>
                                      <p:tavLst>
                                        <p:tav tm="0">
                                          <p:val>
                                            <p:fltVal val="0"/>
                                          </p:val>
                                        </p:tav>
                                        <p:tav tm="100000">
                                          <p:val>
                                            <p:strVal val="#ppt_h"/>
                                          </p:val>
                                        </p:tav>
                                      </p:tavLst>
                                    </p:anim>
                                    <p:anim calcmode="lin" valueType="num">
                                      <p:cBhvr>
                                        <p:cTn id="63" dur="1000" fill="hold"/>
                                        <p:tgtEl>
                                          <p:spTgt spid="29"/>
                                        </p:tgtEl>
                                        <p:attrNameLst>
                                          <p:attrName>style.rotation</p:attrName>
                                        </p:attrNameLst>
                                      </p:cBhvr>
                                      <p:tavLst>
                                        <p:tav tm="0">
                                          <p:val>
                                            <p:fltVal val="90"/>
                                          </p:val>
                                        </p:tav>
                                        <p:tav tm="100000">
                                          <p:val>
                                            <p:fltVal val="0"/>
                                          </p:val>
                                        </p:tav>
                                      </p:tavLst>
                                    </p:anim>
                                    <p:animEffect transition="in" filter="fade">
                                      <p:cBhvr>
                                        <p:cTn id="64" dur="10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1000" fill="hold"/>
                                        <p:tgtEl>
                                          <p:spTgt spid="17"/>
                                        </p:tgtEl>
                                        <p:attrNameLst>
                                          <p:attrName>ppt_w</p:attrName>
                                        </p:attrNameLst>
                                      </p:cBhvr>
                                      <p:tavLst>
                                        <p:tav tm="0">
                                          <p:val>
                                            <p:fltVal val="0"/>
                                          </p:val>
                                        </p:tav>
                                        <p:tav tm="100000">
                                          <p:val>
                                            <p:strVal val="#ppt_w"/>
                                          </p:val>
                                        </p:tav>
                                      </p:tavLst>
                                    </p:anim>
                                    <p:anim calcmode="lin" valueType="num">
                                      <p:cBhvr>
                                        <p:cTn id="74" dur="1000" fill="hold"/>
                                        <p:tgtEl>
                                          <p:spTgt spid="17"/>
                                        </p:tgtEl>
                                        <p:attrNameLst>
                                          <p:attrName>ppt_h</p:attrName>
                                        </p:attrNameLst>
                                      </p:cBhvr>
                                      <p:tavLst>
                                        <p:tav tm="0">
                                          <p:val>
                                            <p:fltVal val="0"/>
                                          </p:val>
                                        </p:tav>
                                        <p:tav tm="100000">
                                          <p:val>
                                            <p:strVal val="#ppt_h"/>
                                          </p:val>
                                        </p:tav>
                                      </p:tavLst>
                                    </p:anim>
                                    <p:anim calcmode="lin" valueType="num">
                                      <p:cBhvr>
                                        <p:cTn id="75" dur="1000" fill="hold"/>
                                        <p:tgtEl>
                                          <p:spTgt spid="17"/>
                                        </p:tgtEl>
                                        <p:attrNameLst>
                                          <p:attrName>style.rotation</p:attrName>
                                        </p:attrNameLst>
                                      </p:cBhvr>
                                      <p:tavLst>
                                        <p:tav tm="0">
                                          <p:val>
                                            <p:fltVal val="90"/>
                                          </p:val>
                                        </p:tav>
                                        <p:tav tm="100000">
                                          <p:val>
                                            <p:fltVal val="0"/>
                                          </p:val>
                                        </p:tav>
                                      </p:tavLst>
                                    </p:anim>
                                    <p:animEffect transition="in" filter="fade">
                                      <p:cBhvr>
                                        <p:cTn id="76" dur="10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0" fill="hold"/>
                                        <p:tgtEl>
                                          <p:spTgt spid="18"/>
                                        </p:tgtEl>
                                        <p:attrNameLst>
                                          <p:attrName>ppt_w</p:attrName>
                                        </p:attrNameLst>
                                      </p:cBhvr>
                                      <p:tavLst>
                                        <p:tav tm="0">
                                          <p:val>
                                            <p:fltVal val="0"/>
                                          </p:val>
                                        </p:tav>
                                        <p:tav tm="100000">
                                          <p:val>
                                            <p:strVal val="#ppt_w"/>
                                          </p:val>
                                        </p:tav>
                                      </p:tavLst>
                                    </p:anim>
                                    <p:anim calcmode="lin" valueType="num">
                                      <p:cBhvr>
                                        <p:cTn id="82" dur="1000" fill="hold"/>
                                        <p:tgtEl>
                                          <p:spTgt spid="18"/>
                                        </p:tgtEl>
                                        <p:attrNameLst>
                                          <p:attrName>ppt_h</p:attrName>
                                        </p:attrNameLst>
                                      </p:cBhvr>
                                      <p:tavLst>
                                        <p:tav tm="0">
                                          <p:val>
                                            <p:fltVal val="0"/>
                                          </p:val>
                                        </p:tav>
                                        <p:tav tm="100000">
                                          <p:val>
                                            <p:strVal val="#ppt_h"/>
                                          </p:val>
                                        </p:tav>
                                      </p:tavLst>
                                    </p:anim>
                                    <p:anim calcmode="lin" valueType="num">
                                      <p:cBhvr>
                                        <p:cTn id="83" dur="1000" fill="hold"/>
                                        <p:tgtEl>
                                          <p:spTgt spid="18"/>
                                        </p:tgtEl>
                                        <p:attrNameLst>
                                          <p:attrName>style.rotation</p:attrName>
                                        </p:attrNameLst>
                                      </p:cBhvr>
                                      <p:tavLst>
                                        <p:tav tm="0">
                                          <p:val>
                                            <p:fltVal val="90"/>
                                          </p:val>
                                        </p:tav>
                                        <p:tav tm="100000">
                                          <p:val>
                                            <p:fltVal val="0"/>
                                          </p:val>
                                        </p:tav>
                                      </p:tavLst>
                                    </p:anim>
                                    <p:animEffect transition="in" filter="fade">
                                      <p:cBhvr>
                                        <p:cTn id="84" dur="10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p:cTn id="93" dur="1000" fill="hold"/>
                                        <p:tgtEl>
                                          <p:spTgt spid="30"/>
                                        </p:tgtEl>
                                        <p:attrNameLst>
                                          <p:attrName>ppt_w</p:attrName>
                                        </p:attrNameLst>
                                      </p:cBhvr>
                                      <p:tavLst>
                                        <p:tav tm="0">
                                          <p:val>
                                            <p:fltVal val="0"/>
                                          </p:val>
                                        </p:tav>
                                        <p:tav tm="100000">
                                          <p:val>
                                            <p:strVal val="#ppt_w"/>
                                          </p:val>
                                        </p:tav>
                                      </p:tavLst>
                                    </p:anim>
                                    <p:anim calcmode="lin" valueType="num">
                                      <p:cBhvr>
                                        <p:cTn id="94" dur="1000" fill="hold"/>
                                        <p:tgtEl>
                                          <p:spTgt spid="30"/>
                                        </p:tgtEl>
                                        <p:attrNameLst>
                                          <p:attrName>ppt_h</p:attrName>
                                        </p:attrNameLst>
                                      </p:cBhvr>
                                      <p:tavLst>
                                        <p:tav tm="0">
                                          <p:val>
                                            <p:fltVal val="0"/>
                                          </p:val>
                                        </p:tav>
                                        <p:tav tm="100000">
                                          <p:val>
                                            <p:strVal val="#ppt_h"/>
                                          </p:val>
                                        </p:tav>
                                      </p:tavLst>
                                    </p:anim>
                                    <p:anim calcmode="lin" valueType="num">
                                      <p:cBhvr>
                                        <p:cTn id="95" dur="1000" fill="hold"/>
                                        <p:tgtEl>
                                          <p:spTgt spid="30"/>
                                        </p:tgtEl>
                                        <p:attrNameLst>
                                          <p:attrName>style.rotation</p:attrName>
                                        </p:attrNameLst>
                                      </p:cBhvr>
                                      <p:tavLst>
                                        <p:tav tm="0">
                                          <p:val>
                                            <p:fltVal val="90"/>
                                          </p:val>
                                        </p:tav>
                                        <p:tav tm="100000">
                                          <p:val>
                                            <p:fltVal val="0"/>
                                          </p:val>
                                        </p:tav>
                                      </p:tavLst>
                                    </p:anim>
                                    <p:animEffect transition="in" filter="fade">
                                      <p:cBhvr>
                                        <p:cTn id="96" dur="10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31" presetClass="entr" presetSubtype="0" fill="hold" grpId="0" nodeType="clickEffect">
                                  <p:stCondLst>
                                    <p:cond delay="0"/>
                                  </p:stCondLst>
                                  <p:childTnLst>
                                    <p:set>
                                      <p:cBhvr>
                                        <p:cTn id="112" dur="1" fill="hold">
                                          <p:stCondLst>
                                            <p:cond delay="0"/>
                                          </p:stCondLst>
                                        </p:cTn>
                                        <p:tgtEl>
                                          <p:spTgt spid="20"/>
                                        </p:tgtEl>
                                        <p:attrNameLst>
                                          <p:attrName>style.visibility</p:attrName>
                                        </p:attrNameLst>
                                      </p:cBhvr>
                                      <p:to>
                                        <p:strVal val="visible"/>
                                      </p:to>
                                    </p:set>
                                    <p:anim calcmode="lin" valueType="num">
                                      <p:cBhvr>
                                        <p:cTn id="113" dur="1000" fill="hold"/>
                                        <p:tgtEl>
                                          <p:spTgt spid="20"/>
                                        </p:tgtEl>
                                        <p:attrNameLst>
                                          <p:attrName>ppt_w</p:attrName>
                                        </p:attrNameLst>
                                      </p:cBhvr>
                                      <p:tavLst>
                                        <p:tav tm="0">
                                          <p:val>
                                            <p:fltVal val="0"/>
                                          </p:val>
                                        </p:tav>
                                        <p:tav tm="100000">
                                          <p:val>
                                            <p:strVal val="#ppt_w"/>
                                          </p:val>
                                        </p:tav>
                                      </p:tavLst>
                                    </p:anim>
                                    <p:anim calcmode="lin" valueType="num">
                                      <p:cBhvr>
                                        <p:cTn id="114" dur="1000" fill="hold"/>
                                        <p:tgtEl>
                                          <p:spTgt spid="20"/>
                                        </p:tgtEl>
                                        <p:attrNameLst>
                                          <p:attrName>ppt_h</p:attrName>
                                        </p:attrNameLst>
                                      </p:cBhvr>
                                      <p:tavLst>
                                        <p:tav tm="0">
                                          <p:val>
                                            <p:fltVal val="0"/>
                                          </p:val>
                                        </p:tav>
                                        <p:tav tm="100000">
                                          <p:val>
                                            <p:strVal val="#ppt_h"/>
                                          </p:val>
                                        </p:tav>
                                      </p:tavLst>
                                    </p:anim>
                                    <p:anim calcmode="lin" valueType="num">
                                      <p:cBhvr>
                                        <p:cTn id="115" dur="1000" fill="hold"/>
                                        <p:tgtEl>
                                          <p:spTgt spid="20"/>
                                        </p:tgtEl>
                                        <p:attrNameLst>
                                          <p:attrName>style.rotation</p:attrName>
                                        </p:attrNameLst>
                                      </p:cBhvr>
                                      <p:tavLst>
                                        <p:tav tm="0">
                                          <p:val>
                                            <p:fltVal val="90"/>
                                          </p:val>
                                        </p:tav>
                                        <p:tav tm="100000">
                                          <p:val>
                                            <p:fltVal val="0"/>
                                          </p:val>
                                        </p:tav>
                                      </p:tavLst>
                                    </p:anim>
                                    <p:animEffect transition="in" filter="fade">
                                      <p:cBhvr>
                                        <p:cTn id="116" dur="1000"/>
                                        <p:tgtEl>
                                          <p:spTgt spid="20"/>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1" presetClass="entr" presetSubtype="0"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 calcmode="lin" valueType="num">
                                      <p:cBhvr>
                                        <p:cTn id="125" dur="1000" fill="hold"/>
                                        <p:tgtEl>
                                          <p:spTgt spid="31"/>
                                        </p:tgtEl>
                                        <p:attrNameLst>
                                          <p:attrName>ppt_w</p:attrName>
                                        </p:attrNameLst>
                                      </p:cBhvr>
                                      <p:tavLst>
                                        <p:tav tm="0">
                                          <p:val>
                                            <p:fltVal val="0"/>
                                          </p:val>
                                        </p:tav>
                                        <p:tav tm="100000">
                                          <p:val>
                                            <p:strVal val="#ppt_w"/>
                                          </p:val>
                                        </p:tav>
                                      </p:tavLst>
                                    </p:anim>
                                    <p:anim calcmode="lin" valueType="num">
                                      <p:cBhvr>
                                        <p:cTn id="126" dur="1000" fill="hold"/>
                                        <p:tgtEl>
                                          <p:spTgt spid="31"/>
                                        </p:tgtEl>
                                        <p:attrNameLst>
                                          <p:attrName>ppt_h</p:attrName>
                                        </p:attrNameLst>
                                      </p:cBhvr>
                                      <p:tavLst>
                                        <p:tav tm="0">
                                          <p:val>
                                            <p:fltVal val="0"/>
                                          </p:val>
                                        </p:tav>
                                        <p:tav tm="100000">
                                          <p:val>
                                            <p:strVal val="#ppt_h"/>
                                          </p:val>
                                        </p:tav>
                                      </p:tavLst>
                                    </p:anim>
                                    <p:anim calcmode="lin" valueType="num">
                                      <p:cBhvr>
                                        <p:cTn id="127" dur="1000" fill="hold"/>
                                        <p:tgtEl>
                                          <p:spTgt spid="31"/>
                                        </p:tgtEl>
                                        <p:attrNameLst>
                                          <p:attrName>style.rotation</p:attrName>
                                        </p:attrNameLst>
                                      </p:cBhvr>
                                      <p:tavLst>
                                        <p:tav tm="0">
                                          <p:val>
                                            <p:fltVal val="90"/>
                                          </p:val>
                                        </p:tav>
                                        <p:tav tm="100000">
                                          <p:val>
                                            <p:fltVal val="0"/>
                                          </p:val>
                                        </p:tav>
                                      </p:tavLst>
                                    </p:anim>
                                    <p:animEffect transition="in" filter="fade">
                                      <p:cBhvr>
                                        <p:cTn id="128" dur="1000"/>
                                        <p:tgtEl>
                                          <p:spTgt spid="31"/>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1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21"/>
                                        </p:tgtEl>
                                        <p:attrNameLst>
                                          <p:attrName>style.visibility</p:attrName>
                                        </p:attrNameLst>
                                      </p:cBhvr>
                                      <p:to>
                                        <p:strVal val="visible"/>
                                      </p:to>
                                    </p:set>
                                    <p:anim calcmode="lin" valueType="num">
                                      <p:cBhvr>
                                        <p:cTn id="137" dur="1000" fill="hold"/>
                                        <p:tgtEl>
                                          <p:spTgt spid="21"/>
                                        </p:tgtEl>
                                        <p:attrNameLst>
                                          <p:attrName>ppt_w</p:attrName>
                                        </p:attrNameLst>
                                      </p:cBhvr>
                                      <p:tavLst>
                                        <p:tav tm="0">
                                          <p:val>
                                            <p:fltVal val="0"/>
                                          </p:val>
                                        </p:tav>
                                        <p:tav tm="100000">
                                          <p:val>
                                            <p:strVal val="#ppt_w"/>
                                          </p:val>
                                        </p:tav>
                                      </p:tavLst>
                                    </p:anim>
                                    <p:anim calcmode="lin" valueType="num">
                                      <p:cBhvr>
                                        <p:cTn id="138" dur="1000" fill="hold"/>
                                        <p:tgtEl>
                                          <p:spTgt spid="21"/>
                                        </p:tgtEl>
                                        <p:attrNameLst>
                                          <p:attrName>ppt_h</p:attrName>
                                        </p:attrNameLst>
                                      </p:cBhvr>
                                      <p:tavLst>
                                        <p:tav tm="0">
                                          <p:val>
                                            <p:fltVal val="0"/>
                                          </p:val>
                                        </p:tav>
                                        <p:tav tm="100000">
                                          <p:val>
                                            <p:strVal val="#ppt_h"/>
                                          </p:val>
                                        </p:tav>
                                      </p:tavLst>
                                    </p:anim>
                                    <p:anim calcmode="lin" valueType="num">
                                      <p:cBhvr>
                                        <p:cTn id="139" dur="1000" fill="hold"/>
                                        <p:tgtEl>
                                          <p:spTgt spid="21"/>
                                        </p:tgtEl>
                                        <p:attrNameLst>
                                          <p:attrName>style.rotation</p:attrName>
                                        </p:attrNameLst>
                                      </p:cBhvr>
                                      <p:tavLst>
                                        <p:tav tm="0">
                                          <p:val>
                                            <p:fltVal val="90"/>
                                          </p:val>
                                        </p:tav>
                                        <p:tav tm="100000">
                                          <p:val>
                                            <p:fltVal val="0"/>
                                          </p:val>
                                        </p:tav>
                                      </p:tavLst>
                                    </p:anim>
                                    <p:animEffect transition="in" filter="fade">
                                      <p:cBhvr>
                                        <p:cTn id="140" dur="1000"/>
                                        <p:tgtEl>
                                          <p:spTgt spid="21"/>
                                        </p:tgtEl>
                                      </p:cBhvr>
                                    </p:animEffect>
                                  </p:childTnLst>
                                </p:cTn>
                              </p:par>
                            </p:childTnLst>
                          </p:cTn>
                        </p:par>
                      </p:childTnLst>
                    </p:cTn>
                  </p:par>
                  <p:par>
                    <p:cTn id="141" fill="hold">
                      <p:stCondLst>
                        <p:cond delay="indefinite"/>
                      </p:stCondLst>
                      <p:childTnLst>
                        <p:par>
                          <p:cTn id="142" fill="hold">
                            <p:stCondLst>
                              <p:cond delay="0"/>
                            </p:stCondLst>
                            <p:childTnLst>
                              <p:par>
                                <p:cTn id="143" presetID="31" presetClass="entr" presetSubtype="0" fill="hold" grpId="0" nodeType="clickEffect">
                                  <p:stCondLst>
                                    <p:cond delay="0"/>
                                  </p:stCondLst>
                                  <p:childTnLst>
                                    <p:set>
                                      <p:cBhvr>
                                        <p:cTn id="144" dur="1" fill="hold">
                                          <p:stCondLst>
                                            <p:cond delay="0"/>
                                          </p:stCondLst>
                                        </p:cTn>
                                        <p:tgtEl>
                                          <p:spTgt spid="22"/>
                                        </p:tgtEl>
                                        <p:attrNameLst>
                                          <p:attrName>style.visibility</p:attrName>
                                        </p:attrNameLst>
                                      </p:cBhvr>
                                      <p:to>
                                        <p:strVal val="visible"/>
                                      </p:to>
                                    </p:set>
                                    <p:anim calcmode="lin" valueType="num">
                                      <p:cBhvr>
                                        <p:cTn id="145" dur="1000" fill="hold"/>
                                        <p:tgtEl>
                                          <p:spTgt spid="22"/>
                                        </p:tgtEl>
                                        <p:attrNameLst>
                                          <p:attrName>ppt_w</p:attrName>
                                        </p:attrNameLst>
                                      </p:cBhvr>
                                      <p:tavLst>
                                        <p:tav tm="0">
                                          <p:val>
                                            <p:fltVal val="0"/>
                                          </p:val>
                                        </p:tav>
                                        <p:tav tm="100000">
                                          <p:val>
                                            <p:strVal val="#ppt_w"/>
                                          </p:val>
                                        </p:tav>
                                      </p:tavLst>
                                    </p:anim>
                                    <p:anim calcmode="lin" valueType="num">
                                      <p:cBhvr>
                                        <p:cTn id="146" dur="1000" fill="hold"/>
                                        <p:tgtEl>
                                          <p:spTgt spid="22"/>
                                        </p:tgtEl>
                                        <p:attrNameLst>
                                          <p:attrName>ppt_h</p:attrName>
                                        </p:attrNameLst>
                                      </p:cBhvr>
                                      <p:tavLst>
                                        <p:tav tm="0">
                                          <p:val>
                                            <p:fltVal val="0"/>
                                          </p:val>
                                        </p:tav>
                                        <p:tav tm="100000">
                                          <p:val>
                                            <p:strVal val="#ppt_h"/>
                                          </p:val>
                                        </p:tav>
                                      </p:tavLst>
                                    </p:anim>
                                    <p:anim calcmode="lin" valueType="num">
                                      <p:cBhvr>
                                        <p:cTn id="147" dur="1000" fill="hold"/>
                                        <p:tgtEl>
                                          <p:spTgt spid="22"/>
                                        </p:tgtEl>
                                        <p:attrNameLst>
                                          <p:attrName>style.rotation</p:attrName>
                                        </p:attrNameLst>
                                      </p:cBhvr>
                                      <p:tavLst>
                                        <p:tav tm="0">
                                          <p:val>
                                            <p:fltVal val="90"/>
                                          </p:val>
                                        </p:tav>
                                        <p:tav tm="100000">
                                          <p:val>
                                            <p:fltVal val="0"/>
                                          </p:val>
                                        </p:tav>
                                      </p:tavLst>
                                    </p:anim>
                                    <p:animEffect transition="in" filter="fade">
                                      <p:cBhvr>
                                        <p:cTn id="148" dur="1000"/>
                                        <p:tgtEl>
                                          <p:spTgt spid="22"/>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grpId="0"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1000" fill="hold"/>
                                        <p:tgtEl>
                                          <p:spTgt spid="32"/>
                                        </p:tgtEl>
                                        <p:attrNameLst>
                                          <p:attrName>ppt_w</p:attrName>
                                        </p:attrNameLst>
                                      </p:cBhvr>
                                      <p:tavLst>
                                        <p:tav tm="0">
                                          <p:val>
                                            <p:fltVal val="0"/>
                                          </p:val>
                                        </p:tav>
                                        <p:tav tm="100000">
                                          <p:val>
                                            <p:strVal val="#ppt_w"/>
                                          </p:val>
                                        </p:tav>
                                      </p:tavLst>
                                    </p:anim>
                                    <p:anim calcmode="lin" valueType="num">
                                      <p:cBhvr>
                                        <p:cTn id="158" dur="1000" fill="hold"/>
                                        <p:tgtEl>
                                          <p:spTgt spid="32"/>
                                        </p:tgtEl>
                                        <p:attrNameLst>
                                          <p:attrName>ppt_h</p:attrName>
                                        </p:attrNameLst>
                                      </p:cBhvr>
                                      <p:tavLst>
                                        <p:tav tm="0">
                                          <p:val>
                                            <p:fltVal val="0"/>
                                          </p:val>
                                        </p:tav>
                                        <p:tav tm="100000">
                                          <p:val>
                                            <p:strVal val="#ppt_h"/>
                                          </p:val>
                                        </p:tav>
                                      </p:tavLst>
                                    </p:anim>
                                    <p:anim calcmode="lin" valueType="num">
                                      <p:cBhvr>
                                        <p:cTn id="159" dur="1000" fill="hold"/>
                                        <p:tgtEl>
                                          <p:spTgt spid="32"/>
                                        </p:tgtEl>
                                        <p:attrNameLst>
                                          <p:attrName>style.rotation</p:attrName>
                                        </p:attrNameLst>
                                      </p:cBhvr>
                                      <p:tavLst>
                                        <p:tav tm="0">
                                          <p:val>
                                            <p:fltVal val="90"/>
                                          </p:val>
                                        </p:tav>
                                        <p:tav tm="100000">
                                          <p:val>
                                            <p:fltVal val="0"/>
                                          </p:val>
                                        </p:tav>
                                      </p:tavLst>
                                    </p:anim>
                                    <p:animEffect transition="in" filter="fade">
                                      <p:cBhvr>
                                        <p:cTn id="160" dur="1000"/>
                                        <p:tgtEl>
                                          <p:spTgt spid="32"/>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9"/>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31" presetClass="entr" presetSubtype="0" fill="hold" grpId="0" nodeType="clickEffect">
                                  <p:stCondLst>
                                    <p:cond delay="0"/>
                                  </p:stCondLst>
                                  <p:childTnLst>
                                    <p:set>
                                      <p:cBhvr>
                                        <p:cTn id="168" dur="1" fill="hold">
                                          <p:stCondLst>
                                            <p:cond delay="0"/>
                                          </p:stCondLst>
                                        </p:cTn>
                                        <p:tgtEl>
                                          <p:spTgt spid="23"/>
                                        </p:tgtEl>
                                        <p:attrNameLst>
                                          <p:attrName>style.visibility</p:attrName>
                                        </p:attrNameLst>
                                      </p:cBhvr>
                                      <p:to>
                                        <p:strVal val="visible"/>
                                      </p:to>
                                    </p:set>
                                    <p:anim calcmode="lin" valueType="num">
                                      <p:cBhvr>
                                        <p:cTn id="169" dur="1000" fill="hold"/>
                                        <p:tgtEl>
                                          <p:spTgt spid="23"/>
                                        </p:tgtEl>
                                        <p:attrNameLst>
                                          <p:attrName>ppt_w</p:attrName>
                                        </p:attrNameLst>
                                      </p:cBhvr>
                                      <p:tavLst>
                                        <p:tav tm="0">
                                          <p:val>
                                            <p:fltVal val="0"/>
                                          </p:val>
                                        </p:tav>
                                        <p:tav tm="100000">
                                          <p:val>
                                            <p:strVal val="#ppt_w"/>
                                          </p:val>
                                        </p:tav>
                                      </p:tavLst>
                                    </p:anim>
                                    <p:anim calcmode="lin" valueType="num">
                                      <p:cBhvr>
                                        <p:cTn id="170" dur="1000" fill="hold"/>
                                        <p:tgtEl>
                                          <p:spTgt spid="23"/>
                                        </p:tgtEl>
                                        <p:attrNameLst>
                                          <p:attrName>ppt_h</p:attrName>
                                        </p:attrNameLst>
                                      </p:cBhvr>
                                      <p:tavLst>
                                        <p:tav tm="0">
                                          <p:val>
                                            <p:fltVal val="0"/>
                                          </p:val>
                                        </p:tav>
                                        <p:tav tm="100000">
                                          <p:val>
                                            <p:strVal val="#ppt_h"/>
                                          </p:val>
                                        </p:tav>
                                      </p:tavLst>
                                    </p:anim>
                                    <p:anim calcmode="lin" valueType="num">
                                      <p:cBhvr>
                                        <p:cTn id="171" dur="1000" fill="hold"/>
                                        <p:tgtEl>
                                          <p:spTgt spid="23"/>
                                        </p:tgtEl>
                                        <p:attrNameLst>
                                          <p:attrName>style.rotation</p:attrName>
                                        </p:attrNameLst>
                                      </p:cBhvr>
                                      <p:tavLst>
                                        <p:tav tm="0">
                                          <p:val>
                                            <p:fltVal val="90"/>
                                          </p:val>
                                        </p:tav>
                                        <p:tav tm="100000">
                                          <p:val>
                                            <p:fltVal val="0"/>
                                          </p:val>
                                        </p:tav>
                                      </p:tavLst>
                                    </p:anim>
                                    <p:animEffect transition="in" filter="fade">
                                      <p:cBhvr>
                                        <p:cTn id="172" dur="1000"/>
                                        <p:tgtEl>
                                          <p:spTgt spid="23"/>
                                        </p:tgtEl>
                                      </p:cBhvr>
                                    </p:animEffect>
                                  </p:childTnLst>
                                </p:cTn>
                              </p:par>
                            </p:childTnLst>
                          </p:cTn>
                        </p:par>
                      </p:childTnLst>
                    </p:cTn>
                  </p:par>
                  <p:par>
                    <p:cTn id="173" fill="hold">
                      <p:stCondLst>
                        <p:cond delay="indefinite"/>
                      </p:stCondLst>
                      <p:childTnLst>
                        <p:par>
                          <p:cTn id="174" fill="hold">
                            <p:stCondLst>
                              <p:cond delay="0"/>
                            </p:stCondLst>
                            <p:childTnLst>
                              <p:par>
                                <p:cTn id="175" presetID="31" presetClass="entr" presetSubtype="0" fill="hold" grpId="0" nodeType="clickEffect">
                                  <p:stCondLst>
                                    <p:cond delay="0"/>
                                  </p:stCondLst>
                                  <p:childTnLst>
                                    <p:set>
                                      <p:cBhvr>
                                        <p:cTn id="176" dur="1" fill="hold">
                                          <p:stCondLst>
                                            <p:cond delay="0"/>
                                          </p:stCondLst>
                                        </p:cTn>
                                        <p:tgtEl>
                                          <p:spTgt spid="24"/>
                                        </p:tgtEl>
                                        <p:attrNameLst>
                                          <p:attrName>style.visibility</p:attrName>
                                        </p:attrNameLst>
                                      </p:cBhvr>
                                      <p:to>
                                        <p:strVal val="visible"/>
                                      </p:to>
                                    </p:set>
                                    <p:anim calcmode="lin" valueType="num">
                                      <p:cBhvr>
                                        <p:cTn id="177" dur="1000" fill="hold"/>
                                        <p:tgtEl>
                                          <p:spTgt spid="24"/>
                                        </p:tgtEl>
                                        <p:attrNameLst>
                                          <p:attrName>ppt_w</p:attrName>
                                        </p:attrNameLst>
                                      </p:cBhvr>
                                      <p:tavLst>
                                        <p:tav tm="0">
                                          <p:val>
                                            <p:fltVal val="0"/>
                                          </p:val>
                                        </p:tav>
                                        <p:tav tm="100000">
                                          <p:val>
                                            <p:strVal val="#ppt_w"/>
                                          </p:val>
                                        </p:tav>
                                      </p:tavLst>
                                    </p:anim>
                                    <p:anim calcmode="lin" valueType="num">
                                      <p:cBhvr>
                                        <p:cTn id="178" dur="1000" fill="hold"/>
                                        <p:tgtEl>
                                          <p:spTgt spid="24"/>
                                        </p:tgtEl>
                                        <p:attrNameLst>
                                          <p:attrName>ppt_h</p:attrName>
                                        </p:attrNameLst>
                                      </p:cBhvr>
                                      <p:tavLst>
                                        <p:tav tm="0">
                                          <p:val>
                                            <p:fltVal val="0"/>
                                          </p:val>
                                        </p:tav>
                                        <p:tav tm="100000">
                                          <p:val>
                                            <p:strVal val="#ppt_h"/>
                                          </p:val>
                                        </p:tav>
                                      </p:tavLst>
                                    </p:anim>
                                    <p:anim calcmode="lin" valueType="num">
                                      <p:cBhvr>
                                        <p:cTn id="179" dur="1000" fill="hold"/>
                                        <p:tgtEl>
                                          <p:spTgt spid="24"/>
                                        </p:tgtEl>
                                        <p:attrNameLst>
                                          <p:attrName>style.rotation</p:attrName>
                                        </p:attrNameLst>
                                      </p:cBhvr>
                                      <p:tavLst>
                                        <p:tav tm="0">
                                          <p:val>
                                            <p:fltVal val="90"/>
                                          </p:val>
                                        </p:tav>
                                        <p:tav tm="100000">
                                          <p:val>
                                            <p:fltVal val="0"/>
                                          </p:val>
                                        </p:tav>
                                      </p:tavLst>
                                    </p:anim>
                                    <p:animEffect transition="in" filter="fade">
                                      <p:cBhvr>
                                        <p:cTn id="180" dur="1000"/>
                                        <p:tgtEl>
                                          <p:spTgt spid="24"/>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2"/>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31" presetClass="entr" presetSubtype="0" fill="hold" grpId="0" nodeType="clickEffect">
                                  <p:stCondLst>
                                    <p:cond delay="0"/>
                                  </p:stCondLst>
                                  <p:childTnLst>
                                    <p:set>
                                      <p:cBhvr>
                                        <p:cTn id="188" dur="1" fill="hold">
                                          <p:stCondLst>
                                            <p:cond delay="0"/>
                                          </p:stCondLst>
                                        </p:cTn>
                                        <p:tgtEl>
                                          <p:spTgt spid="33"/>
                                        </p:tgtEl>
                                        <p:attrNameLst>
                                          <p:attrName>style.visibility</p:attrName>
                                        </p:attrNameLst>
                                      </p:cBhvr>
                                      <p:to>
                                        <p:strVal val="visible"/>
                                      </p:to>
                                    </p:set>
                                    <p:anim calcmode="lin" valueType="num">
                                      <p:cBhvr>
                                        <p:cTn id="189" dur="1000" fill="hold"/>
                                        <p:tgtEl>
                                          <p:spTgt spid="33"/>
                                        </p:tgtEl>
                                        <p:attrNameLst>
                                          <p:attrName>ppt_w</p:attrName>
                                        </p:attrNameLst>
                                      </p:cBhvr>
                                      <p:tavLst>
                                        <p:tav tm="0">
                                          <p:val>
                                            <p:fltVal val="0"/>
                                          </p:val>
                                        </p:tav>
                                        <p:tav tm="100000">
                                          <p:val>
                                            <p:strVal val="#ppt_w"/>
                                          </p:val>
                                        </p:tav>
                                      </p:tavLst>
                                    </p:anim>
                                    <p:anim calcmode="lin" valueType="num">
                                      <p:cBhvr>
                                        <p:cTn id="190" dur="1000" fill="hold"/>
                                        <p:tgtEl>
                                          <p:spTgt spid="33"/>
                                        </p:tgtEl>
                                        <p:attrNameLst>
                                          <p:attrName>ppt_h</p:attrName>
                                        </p:attrNameLst>
                                      </p:cBhvr>
                                      <p:tavLst>
                                        <p:tav tm="0">
                                          <p:val>
                                            <p:fltVal val="0"/>
                                          </p:val>
                                        </p:tav>
                                        <p:tav tm="100000">
                                          <p:val>
                                            <p:strVal val="#ppt_h"/>
                                          </p:val>
                                        </p:tav>
                                      </p:tavLst>
                                    </p:anim>
                                    <p:anim calcmode="lin" valueType="num">
                                      <p:cBhvr>
                                        <p:cTn id="191" dur="1000" fill="hold"/>
                                        <p:tgtEl>
                                          <p:spTgt spid="33"/>
                                        </p:tgtEl>
                                        <p:attrNameLst>
                                          <p:attrName>style.rotation</p:attrName>
                                        </p:attrNameLst>
                                      </p:cBhvr>
                                      <p:tavLst>
                                        <p:tav tm="0">
                                          <p:val>
                                            <p:fltVal val="90"/>
                                          </p:val>
                                        </p:tav>
                                        <p:tav tm="100000">
                                          <p:val>
                                            <p:fltVal val="0"/>
                                          </p:val>
                                        </p:tav>
                                      </p:tavLst>
                                    </p:anim>
                                    <p:animEffect transition="in" filter="fade">
                                      <p:cBhvr>
                                        <p:cTn id="192" dur="1000"/>
                                        <p:tgtEl>
                                          <p:spTgt spid="33"/>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23"/>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1" presetClass="entr" presetSubtype="0" fill="hold" grpId="0" nodeType="clickEffect">
                                  <p:stCondLst>
                                    <p:cond delay="0"/>
                                  </p:stCondLst>
                                  <p:childTnLst>
                                    <p:set>
                                      <p:cBhvr>
                                        <p:cTn id="200" dur="1" fill="hold">
                                          <p:stCondLst>
                                            <p:cond delay="0"/>
                                          </p:stCondLst>
                                        </p:cTn>
                                        <p:tgtEl>
                                          <p:spTgt spid="25"/>
                                        </p:tgtEl>
                                        <p:attrNameLst>
                                          <p:attrName>style.visibility</p:attrName>
                                        </p:attrNameLst>
                                      </p:cBhvr>
                                      <p:to>
                                        <p:strVal val="visible"/>
                                      </p:to>
                                    </p:set>
                                    <p:anim calcmode="lin" valueType="num">
                                      <p:cBhvr>
                                        <p:cTn id="201" dur="1000" fill="hold"/>
                                        <p:tgtEl>
                                          <p:spTgt spid="25"/>
                                        </p:tgtEl>
                                        <p:attrNameLst>
                                          <p:attrName>ppt_w</p:attrName>
                                        </p:attrNameLst>
                                      </p:cBhvr>
                                      <p:tavLst>
                                        <p:tav tm="0">
                                          <p:val>
                                            <p:fltVal val="0"/>
                                          </p:val>
                                        </p:tav>
                                        <p:tav tm="100000">
                                          <p:val>
                                            <p:strVal val="#ppt_w"/>
                                          </p:val>
                                        </p:tav>
                                      </p:tavLst>
                                    </p:anim>
                                    <p:anim calcmode="lin" valueType="num">
                                      <p:cBhvr>
                                        <p:cTn id="202" dur="1000" fill="hold"/>
                                        <p:tgtEl>
                                          <p:spTgt spid="25"/>
                                        </p:tgtEl>
                                        <p:attrNameLst>
                                          <p:attrName>ppt_h</p:attrName>
                                        </p:attrNameLst>
                                      </p:cBhvr>
                                      <p:tavLst>
                                        <p:tav tm="0">
                                          <p:val>
                                            <p:fltVal val="0"/>
                                          </p:val>
                                        </p:tav>
                                        <p:tav tm="100000">
                                          <p:val>
                                            <p:strVal val="#ppt_h"/>
                                          </p:val>
                                        </p:tav>
                                      </p:tavLst>
                                    </p:anim>
                                    <p:anim calcmode="lin" valueType="num">
                                      <p:cBhvr>
                                        <p:cTn id="203" dur="1000" fill="hold"/>
                                        <p:tgtEl>
                                          <p:spTgt spid="25"/>
                                        </p:tgtEl>
                                        <p:attrNameLst>
                                          <p:attrName>style.rotation</p:attrName>
                                        </p:attrNameLst>
                                      </p:cBhvr>
                                      <p:tavLst>
                                        <p:tav tm="0">
                                          <p:val>
                                            <p:fltVal val="90"/>
                                          </p:val>
                                        </p:tav>
                                        <p:tav tm="100000">
                                          <p:val>
                                            <p:fltVal val="0"/>
                                          </p:val>
                                        </p:tav>
                                      </p:tavLst>
                                    </p:anim>
                                    <p:animEffect transition="in" filter="fade">
                                      <p:cBhvr>
                                        <p:cTn id="204" dur="1000"/>
                                        <p:tgtEl>
                                          <p:spTgt spid="25"/>
                                        </p:tgtEl>
                                      </p:cBhvr>
                                    </p:animEffect>
                                  </p:childTnLst>
                                </p:cTn>
                              </p:par>
                            </p:childTnLst>
                          </p:cTn>
                        </p:par>
                      </p:childTnLst>
                    </p:cTn>
                  </p:par>
                  <p:par>
                    <p:cTn id="205" fill="hold">
                      <p:stCondLst>
                        <p:cond delay="indefinite"/>
                      </p:stCondLst>
                      <p:childTnLst>
                        <p:par>
                          <p:cTn id="206" fill="hold">
                            <p:stCondLst>
                              <p:cond delay="0"/>
                            </p:stCondLst>
                            <p:childTnLst>
                              <p:par>
                                <p:cTn id="207" presetID="31" presetClass="entr" presetSubtype="0" fill="hold" grpId="0" nodeType="clickEffect">
                                  <p:stCondLst>
                                    <p:cond delay="0"/>
                                  </p:stCondLst>
                                  <p:childTnLst>
                                    <p:set>
                                      <p:cBhvr>
                                        <p:cTn id="208" dur="1" fill="hold">
                                          <p:stCondLst>
                                            <p:cond delay="0"/>
                                          </p:stCondLst>
                                        </p:cTn>
                                        <p:tgtEl>
                                          <p:spTgt spid="26"/>
                                        </p:tgtEl>
                                        <p:attrNameLst>
                                          <p:attrName>style.visibility</p:attrName>
                                        </p:attrNameLst>
                                      </p:cBhvr>
                                      <p:to>
                                        <p:strVal val="visible"/>
                                      </p:to>
                                    </p:set>
                                    <p:anim calcmode="lin" valueType="num">
                                      <p:cBhvr>
                                        <p:cTn id="209" dur="1000" fill="hold"/>
                                        <p:tgtEl>
                                          <p:spTgt spid="26"/>
                                        </p:tgtEl>
                                        <p:attrNameLst>
                                          <p:attrName>ppt_w</p:attrName>
                                        </p:attrNameLst>
                                      </p:cBhvr>
                                      <p:tavLst>
                                        <p:tav tm="0">
                                          <p:val>
                                            <p:fltVal val="0"/>
                                          </p:val>
                                        </p:tav>
                                        <p:tav tm="100000">
                                          <p:val>
                                            <p:strVal val="#ppt_w"/>
                                          </p:val>
                                        </p:tav>
                                      </p:tavLst>
                                    </p:anim>
                                    <p:anim calcmode="lin" valueType="num">
                                      <p:cBhvr>
                                        <p:cTn id="210" dur="1000" fill="hold"/>
                                        <p:tgtEl>
                                          <p:spTgt spid="26"/>
                                        </p:tgtEl>
                                        <p:attrNameLst>
                                          <p:attrName>ppt_h</p:attrName>
                                        </p:attrNameLst>
                                      </p:cBhvr>
                                      <p:tavLst>
                                        <p:tav tm="0">
                                          <p:val>
                                            <p:fltVal val="0"/>
                                          </p:val>
                                        </p:tav>
                                        <p:tav tm="100000">
                                          <p:val>
                                            <p:strVal val="#ppt_h"/>
                                          </p:val>
                                        </p:tav>
                                      </p:tavLst>
                                    </p:anim>
                                    <p:anim calcmode="lin" valueType="num">
                                      <p:cBhvr>
                                        <p:cTn id="211" dur="1000" fill="hold"/>
                                        <p:tgtEl>
                                          <p:spTgt spid="26"/>
                                        </p:tgtEl>
                                        <p:attrNameLst>
                                          <p:attrName>style.rotation</p:attrName>
                                        </p:attrNameLst>
                                      </p:cBhvr>
                                      <p:tavLst>
                                        <p:tav tm="0">
                                          <p:val>
                                            <p:fltVal val="90"/>
                                          </p:val>
                                        </p:tav>
                                        <p:tav tm="100000">
                                          <p:val>
                                            <p:fltVal val="0"/>
                                          </p:val>
                                        </p:tav>
                                      </p:tavLst>
                                    </p:anim>
                                    <p:animEffect transition="in" filter="fade">
                                      <p:cBhvr>
                                        <p:cTn id="212" dur="1000"/>
                                        <p:tgtEl>
                                          <p:spTgt spid="26"/>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33"/>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31" presetClass="entr" presetSubtype="0" fill="hold" grpId="0" nodeType="clickEffect">
                                  <p:stCondLst>
                                    <p:cond delay="0"/>
                                  </p:stCondLst>
                                  <p:childTnLst>
                                    <p:set>
                                      <p:cBhvr>
                                        <p:cTn id="220" dur="1" fill="hold">
                                          <p:stCondLst>
                                            <p:cond delay="0"/>
                                          </p:stCondLst>
                                        </p:cTn>
                                        <p:tgtEl>
                                          <p:spTgt spid="34"/>
                                        </p:tgtEl>
                                        <p:attrNameLst>
                                          <p:attrName>style.visibility</p:attrName>
                                        </p:attrNameLst>
                                      </p:cBhvr>
                                      <p:to>
                                        <p:strVal val="visible"/>
                                      </p:to>
                                    </p:set>
                                    <p:anim calcmode="lin" valueType="num">
                                      <p:cBhvr>
                                        <p:cTn id="221" dur="1000" fill="hold"/>
                                        <p:tgtEl>
                                          <p:spTgt spid="34"/>
                                        </p:tgtEl>
                                        <p:attrNameLst>
                                          <p:attrName>ppt_w</p:attrName>
                                        </p:attrNameLst>
                                      </p:cBhvr>
                                      <p:tavLst>
                                        <p:tav tm="0">
                                          <p:val>
                                            <p:fltVal val="0"/>
                                          </p:val>
                                        </p:tav>
                                        <p:tav tm="100000">
                                          <p:val>
                                            <p:strVal val="#ppt_w"/>
                                          </p:val>
                                        </p:tav>
                                      </p:tavLst>
                                    </p:anim>
                                    <p:anim calcmode="lin" valueType="num">
                                      <p:cBhvr>
                                        <p:cTn id="222" dur="1000" fill="hold"/>
                                        <p:tgtEl>
                                          <p:spTgt spid="34"/>
                                        </p:tgtEl>
                                        <p:attrNameLst>
                                          <p:attrName>ppt_h</p:attrName>
                                        </p:attrNameLst>
                                      </p:cBhvr>
                                      <p:tavLst>
                                        <p:tav tm="0">
                                          <p:val>
                                            <p:fltVal val="0"/>
                                          </p:val>
                                        </p:tav>
                                        <p:tav tm="100000">
                                          <p:val>
                                            <p:strVal val="#ppt_h"/>
                                          </p:val>
                                        </p:tav>
                                      </p:tavLst>
                                    </p:anim>
                                    <p:anim calcmode="lin" valueType="num">
                                      <p:cBhvr>
                                        <p:cTn id="223" dur="1000" fill="hold"/>
                                        <p:tgtEl>
                                          <p:spTgt spid="34"/>
                                        </p:tgtEl>
                                        <p:attrNameLst>
                                          <p:attrName>style.rotation</p:attrName>
                                        </p:attrNameLst>
                                      </p:cBhvr>
                                      <p:tavLst>
                                        <p:tav tm="0">
                                          <p:val>
                                            <p:fltVal val="90"/>
                                          </p:val>
                                        </p:tav>
                                        <p:tav tm="100000">
                                          <p:val>
                                            <p:fltVal val="0"/>
                                          </p:val>
                                        </p:tav>
                                      </p:tavLst>
                                    </p:anim>
                                    <p:animEffect transition="in" filter="fade">
                                      <p:cBhvr>
                                        <p:cTn id="224" dur="1000"/>
                                        <p:tgtEl>
                                          <p:spTgt spid="34"/>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21"/>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1" presetClass="entr" presetSubtype="0" fill="hold" grpId="0" nodeType="clickEffect">
                                  <p:stCondLst>
                                    <p:cond delay="0"/>
                                  </p:stCondLst>
                                  <p:childTnLst>
                                    <p:set>
                                      <p:cBhvr>
                                        <p:cTn id="232" dur="1" fill="hold">
                                          <p:stCondLst>
                                            <p:cond delay="0"/>
                                          </p:stCondLst>
                                        </p:cTn>
                                        <p:tgtEl>
                                          <p:spTgt spid="27"/>
                                        </p:tgtEl>
                                        <p:attrNameLst>
                                          <p:attrName>style.visibility</p:attrName>
                                        </p:attrNameLst>
                                      </p:cBhvr>
                                      <p:to>
                                        <p:strVal val="visible"/>
                                      </p:to>
                                    </p:set>
                                    <p:anim calcmode="lin" valueType="num">
                                      <p:cBhvr>
                                        <p:cTn id="233" dur="1000" fill="hold"/>
                                        <p:tgtEl>
                                          <p:spTgt spid="27"/>
                                        </p:tgtEl>
                                        <p:attrNameLst>
                                          <p:attrName>ppt_w</p:attrName>
                                        </p:attrNameLst>
                                      </p:cBhvr>
                                      <p:tavLst>
                                        <p:tav tm="0">
                                          <p:val>
                                            <p:fltVal val="0"/>
                                          </p:val>
                                        </p:tav>
                                        <p:tav tm="100000">
                                          <p:val>
                                            <p:strVal val="#ppt_w"/>
                                          </p:val>
                                        </p:tav>
                                      </p:tavLst>
                                    </p:anim>
                                    <p:anim calcmode="lin" valueType="num">
                                      <p:cBhvr>
                                        <p:cTn id="234" dur="1000" fill="hold"/>
                                        <p:tgtEl>
                                          <p:spTgt spid="27"/>
                                        </p:tgtEl>
                                        <p:attrNameLst>
                                          <p:attrName>ppt_h</p:attrName>
                                        </p:attrNameLst>
                                      </p:cBhvr>
                                      <p:tavLst>
                                        <p:tav tm="0">
                                          <p:val>
                                            <p:fltVal val="0"/>
                                          </p:val>
                                        </p:tav>
                                        <p:tav tm="100000">
                                          <p:val>
                                            <p:strVal val="#ppt_h"/>
                                          </p:val>
                                        </p:tav>
                                      </p:tavLst>
                                    </p:anim>
                                    <p:anim calcmode="lin" valueType="num">
                                      <p:cBhvr>
                                        <p:cTn id="235" dur="1000" fill="hold"/>
                                        <p:tgtEl>
                                          <p:spTgt spid="27"/>
                                        </p:tgtEl>
                                        <p:attrNameLst>
                                          <p:attrName>style.rotation</p:attrName>
                                        </p:attrNameLst>
                                      </p:cBhvr>
                                      <p:tavLst>
                                        <p:tav tm="0">
                                          <p:val>
                                            <p:fltVal val="90"/>
                                          </p:val>
                                        </p:tav>
                                        <p:tav tm="100000">
                                          <p:val>
                                            <p:fltVal val="0"/>
                                          </p:val>
                                        </p:tav>
                                      </p:tavLst>
                                    </p:anim>
                                    <p:animEffect transition="in" filter="fade">
                                      <p:cBhvr>
                                        <p:cTn id="236" dur="1000"/>
                                        <p:tgtEl>
                                          <p:spTgt spid="27"/>
                                        </p:tgtEl>
                                      </p:cBhvr>
                                    </p:animEffect>
                                  </p:childTnLst>
                                </p:cTn>
                              </p:par>
                            </p:childTnLst>
                          </p:cTn>
                        </p:par>
                      </p:childTnLst>
                    </p:cTn>
                  </p:par>
                  <p:par>
                    <p:cTn id="237" fill="hold">
                      <p:stCondLst>
                        <p:cond delay="indefinite"/>
                      </p:stCondLst>
                      <p:childTnLst>
                        <p:par>
                          <p:cTn id="238" fill="hold">
                            <p:stCondLst>
                              <p:cond delay="0"/>
                            </p:stCondLst>
                            <p:childTnLst>
                              <p:par>
                                <p:cTn id="239" presetID="31" presetClass="entr" presetSubtype="0" fill="hold" grpId="0" nodeType="clickEffect">
                                  <p:stCondLst>
                                    <p:cond delay="0"/>
                                  </p:stCondLst>
                                  <p:childTnLst>
                                    <p:set>
                                      <p:cBhvr>
                                        <p:cTn id="240" dur="1" fill="hold">
                                          <p:stCondLst>
                                            <p:cond delay="0"/>
                                          </p:stCondLst>
                                        </p:cTn>
                                        <p:tgtEl>
                                          <p:spTgt spid="16"/>
                                        </p:tgtEl>
                                        <p:attrNameLst>
                                          <p:attrName>style.visibility</p:attrName>
                                        </p:attrNameLst>
                                      </p:cBhvr>
                                      <p:to>
                                        <p:strVal val="visible"/>
                                      </p:to>
                                    </p:set>
                                    <p:anim calcmode="lin" valueType="num">
                                      <p:cBhvr>
                                        <p:cTn id="241" dur="1000" fill="hold"/>
                                        <p:tgtEl>
                                          <p:spTgt spid="16"/>
                                        </p:tgtEl>
                                        <p:attrNameLst>
                                          <p:attrName>ppt_w</p:attrName>
                                        </p:attrNameLst>
                                      </p:cBhvr>
                                      <p:tavLst>
                                        <p:tav tm="0">
                                          <p:val>
                                            <p:fltVal val="0"/>
                                          </p:val>
                                        </p:tav>
                                        <p:tav tm="100000">
                                          <p:val>
                                            <p:strVal val="#ppt_w"/>
                                          </p:val>
                                        </p:tav>
                                      </p:tavLst>
                                    </p:anim>
                                    <p:anim calcmode="lin" valueType="num">
                                      <p:cBhvr>
                                        <p:cTn id="242" dur="1000" fill="hold"/>
                                        <p:tgtEl>
                                          <p:spTgt spid="16"/>
                                        </p:tgtEl>
                                        <p:attrNameLst>
                                          <p:attrName>ppt_h</p:attrName>
                                        </p:attrNameLst>
                                      </p:cBhvr>
                                      <p:tavLst>
                                        <p:tav tm="0">
                                          <p:val>
                                            <p:fltVal val="0"/>
                                          </p:val>
                                        </p:tav>
                                        <p:tav tm="100000">
                                          <p:val>
                                            <p:strVal val="#ppt_h"/>
                                          </p:val>
                                        </p:tav>
                                      </p:tavLst>
                                    </p:anim>
                                    <p:anim calcmode="lin" valueType="num">
                                      <p:cBhvr>
                                        <p:cTn id="243" dur="1000" fill="hold"/>
                                        <p:tgtEl>
                                          <p:spTgt spid="16"/>
                                        </p:tgtEl>
                                        <p:attrNameLst>
                                          <p:attrName>style.rotation</p:attrName>
                                        </p:attrNameLst>
                                      </p:cBhvr>
                                      <p:tavLst>
                                        <p:tav tm="0">
                                          <p:val>
                                            <p:fltVal val="90"/>
                                          </p:val>
                                        </p:tav>
                                        <p:tav tm="100000">
                                          <p:val>
                                            <p:fltVal val="0"/>
                                          </p:val>
                                        </p:tav>
                                      </p:tavLst>
                                    </p:anim>
                                    <p:animEffect transition="in" filter="fade">
                                      <p:cBhvr>
                                        <p:cTn id="244" dur="1000"/>
                                        <p:tgtEl>
                                          <p:spTgt spid="16"/>
                                        </p:tgtEl>
                                      </p:cBhvr>
                                    </p:animEffect>
                                  </p:childTnLst>
                                </p:cTn>
                              </p:par>
                            </p:childTnLst>
                          </p:cTn>
                        </p:par>
                      </p:childTnLst>
                    </p:cTn>
                  </p:par>
                  <p:par>
                    <p:cTn id="245" fill="hold">
                      <p:stCondLst>
                        <p:cond delay="indefinite"/>
                      </p:stCondLst>
                      <p:childTnLst>
                        <p:par>
                          <p:cTn id="246" fill="hold">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34"/>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31" presetClass="entr" presetSubtype="0" fill="hold" grpId="0" nodeType="clickEffect">
                                  <p:stCondLst>
                                    <p:cond delay="0"/>
                                  </p:stCondLst>
                                  <p:childTnLst>
                                    <p:set>
                                      <p:cBhvr>
                                        <p:cTn id="252" dur="1" fill="hold">
                                          <p:stCondLst>
                                            <p:cond delay="0"/>
                                          </p:stCondLst>
                                        </p:cTn>
                                        <p:tgtEl>
                                          <p:spTgt spid="35"/>
                                        </p:tgtEl>
                                        <p:attrNameLst>
                                          <p:attrName>style.visibility</p:attrName>
                                        </p:attrNameLst>
                                      </p:cBhvr>
                                      <p:to>
                                        <p:strVal val="visible"/>
                                      </p:to>
                                    </p:set>
                                    <p:anim calcmode="lin" valueType="num">
                                      <p:cBhvr>
                                        <p:cTn id="253" dur="1000" fill="hold"/>
                                        <p:tgtEl>
                                          <p:spTgt spid="35"/>
                                        </p:tgtEl>
                                        <p:attrNameLst>
                                          <p:attrName>ppt_w</p:attrName>
                                        </p:attrNameLst>
                                      </p:cBhvr>
                                      <p:tavLst>
                                        <p:tav tm="0">
                                          <p:val>
                                            <p:fltVal val="0"/>
                                          </p:val>
                                        </p:tav>
                                        <p:tav tm="100000">
                                          <p:val>
                                            <p:strVal val="#ppt_w"/>
                                          </p:val>
                                        </p:tav>
                                      </p:tavLst>
                                    </p:anim>
                                    <p:anim calcmode="lin" valueType="num">
                                      <p:cBhvr>
                                        <p:cTn id="254" dur="1000" fill="hold"/>
                                        <p:tgtEl>
                                          <p:spTgt spid="35"/>
                                        </p:tgtEl>
                                        <p:attrNameLst>
                                          <p:attrName>ppt_h</p:attrName>
                                        </p:attrNameLst>
                                      </p:cBhvr>
                                      <p:tavLst>
                                        <p:tav tm="0">
                                          <p:val>
                                            <p:fltVal val="0"/>
                                          </p:val>
                                        </p:tav>
                                        <p:tav tm="100000">
                                          <p:val>
                                            <p:strVal val="#ppt_h"/>
                                          </p:val>
                                        </p:tav>
                                      </p:tavLst>
                                    </p:anim>
                                    <p:anim calcmode="lin" valueType="num">
                                      <p:cBhvr>
                                        <p:cTn id="255" dur="1000" fill="hold"/>
                                        <p:tgtEl>
                                          <p:spTgt spid="35"/>
                                        </p:tgtEl>
                                        <p:attrNameLst>
                                          <p:attrName>style.rotation</p:attrName>
                                        </p:attrNameLst>
                                      </p:cBhvr>
                                      <p:tavLst>
                                        <p:tav tm="0">
                                          <p:val>
                                            <p:fltVal val="90"/>
                                          </p:val>
                                        </p:tav>
                                        <p:tav tm="100000">
                                          <p:val>
                                            <p:fltVal val="0"/>
                                          </p:val>
                                        </p:tav>
                                      </p:tavLst>
                                    </p:anim>
                                    <p:animEffect transition="in" filter="fade">
                                      <p:cBhvr>
                                        <p:cTn id="256" dur="1000"/>
                                        <p:tgtEl>
                                          <p:spTgt spid="35"/>
                                        </p:tgtEl>
                                      </p:cBhvr>
                                    </p:animEffect>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1" nodeType="clickEffect">
                                  <p:stCondLst>
                                    <p:cond delay="0"/>
                                  </p:stCondLst>
                                  <p:childTnLst>
                                    <p:set>
                                      <p:cBhvr>
                                        <p:cTn id="260" dur="1" fill="hold">
                                          <p:stCondLst>
                                            <p:cond delay="0"/>
                                          </p:stCondLst>
                                        </p:cTn>
                                        <p:tgtEl>
                                          <p:spTgt spid="2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31" presetClass="entr" presetSubtype="0" fill="hold" grpId="0" nodeType="clickEffect">
                                  <p:stCondLst>
                                    <p:cond delay="0"/>
                                  </p:stCondLst>
                                  <p:childTnLst>
                                    <p:set>
                                      <p:cBhvr>
                                        <p:cTn id="264" dur="1" fill="hold">
                                          <p:stCondLst>
                                            <p:cond delay="0"/>
                                          </p:stCondLst>
                                        </p:cTn>
                                        <p:tgtEl>
                                          <p:spTgt spid="28"/>
                                        </p:tgtEl>
                                        <p:attrNameLst>
                                          <p:attrName>style.visibility</p:attrName>
                                        </p:attrNameLst>
                                      </p:cBhvr>
                                      <p:to>
                                        <p:strVal val="visible"/>
                                      </p:to>
                                    </p:set>
                                    <p:anim calcmode="lin" valueType="num">
                                      <p:cBhvr>
                                        <p:cTn id="265" dur="1000" fill="hold"/>
                                        <p:tgtEl>
                                          <p:spTgt spid="28"/>
                                        </p:tgtEl>
                                        <p:attrNameLst>
                                          <p:attrName>ppt_w</p:attrName>
                                        </p:attrNameLst>
                                      </p:cBhvr>
                                      <p:tavLst>
                                        <p:tav tm="0">
                                          <p:val>
                                            <p:fltVal val="0"/>
                                          </p:val>
                                        </p:tav>
                                        <p:tav tm="100000">
                                          <p:val>
                                            <p:strVal val="#ppt_w"/>
                                          </p:val>
                                        </p:tav>
                                      </p:tavLst>
                                    </p:anim>
                                    <p:anim calcmode="lin" valueType="num">
                                      <p:cBhvr>
                                        <p:cTn id="266" dur="1000" fill="hold"/>
                                        <p:tgtEl>
                                          <p:spTgt spid="28"/>
                                        </p:tgtEl>
                                        <p:attrNameLst>
                                          <p:attrName>ppt_h</p:attrName>
                                        </p:attrNameLst>
                                      </p:cBhvr>
                                      <p:tavLst>
                                        <p:tav tm="0">
                                          <p:val>
                                            <p:fltVal val="0"/>
                                          </p:val>
                                        </p:tav>
                                        <p:tav tm="100000">
                                          <p:val>
                                            <p:strVal val="#ppt_h"/>
                                          </p:val>
                                        </p:tav>
                                      </p:tavLst>
                                    </p:anim>
                                    <p:anim calcmode="lin" valueType="num">
                                      <p:cBhvr>
                                        <p:cTn id="267" dur="1000" fill="hold"/>
                                        <p:tgtEl>
                                          <p:spTgt spid="28"/>
                                        </p:tgtEl>
                                        <p:attrNameLst>
                                          <p:attrName>style.rotation</p:attrName>
                                        </p:attrNameLst>
                                      </p:cBhvr>
                                      <p:tavLst>
                                        <p:tav tm="0">
                                          <p:val>
                                            <p:fltVal val="90"/>
                                          </p:val>
                                        </p:tav>
                                        <p:tav tm="100000">
                                          <p:val>
                                            <p:fltVal val="0"/>
                                          </p:val>
                                        </p:tav>
                                      </p:tavLst>
                                    </p:anim>
                                    <p:animEffect transition="in" filter="fade">
                                      <p:cBhvr>
                                        <p:cTn id="26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1" grpId="1" animBg="1"/>
      <p:bldP spid="14" grpId="0" animBg="1"/>
      <p:bldP spid="14" grpId="1" animBg="1"/>
      <p:bldP spid="15" grpId="0" animBg="1"/>
      <p:bldP spid="15" grpId="1" animBg="1"/>
      <p:bldP spid="16" grpId="0" animBg="1"/>
      <p:bldP spid="17" grpId="0" animBg="1"/>
      <p:bldP spid="17" grpId="1" animBg="1"/>
      <p:bldP spid="18" grpId="0" animBg="1"/>
      <p:bldP spid="19" grpId="0" animBg="1"/>
      <p:bldP spid="19" grpId="1" animBg="1"/>
      <p:bldP spid="20" grpId="0" animBg="1"/>
      <p:bldP spid="21" grpId="0" animBg="1"/>
      <p:bldP spid="21" grpId="1" animBg="1"/>
      <p:bldP spid="22" grpId="0" animBg="1"/>
      <p:bldP spid="23" grpId="0" animBg="1"/>
      <p:bldP spid="23" grpId="1" animBg="1"/>
      <p:bldP spid="24" grpId="0" animBg="1"/>
      <p:bldP spid="25" grpId="0" animBg="1"/>
      <p:bldP spid="26" grpId="0" animBg="1"/>
      <p:bldP spid="27" grpId="0" animBg="1"/>
      <p:bldP spid="27" grpId="1" animBg="1"/>
      <p:bldP spid="28" grpId="0"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09550" y="1249019"/>
            <a:ext cx="11982449" cy="15351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Để tiện cho việc xây dựng các giải thuật tiếp theo ta sẽ giả thiết phép hoà nhập hai đường được thực hiện đối với hai mảng con (đã được sắp xếp) là hai phân đoạn kế tiếp của một mảng lớn</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5283178" cy="631711"/>
          </a:xfrm>
          <a:prstGeom prst="rect">
            <a:avLst/>
          </a:prstGeom>
        </p:spPr>
        <p:txBody>
          <a:bodyPr wrap="none">
            <a:spAutoFit/>
          </a:bodyPr>
          <a:lstStyle/>
          <a:p>
            <a:pPr indent="180340">
              <a:lnSpc>
                <a:spcPct val="120000"/>
              </a:lnSpc>
              <a:spcBef>
                <a:spcPts val="600"/>
              </a:spcBef>
              <a:spcAft>
                <a:spcPts val="0"/>
              </a:spcAft>
            </a:pPr>
            <a:r>
              <a:rPr lang="en-US" sz="3200" b="1">
                <a:solidFill>
                  <a:srgbClr val="0070C0"/>
                </a:solidFill>
                <a:latin typeface="Times New Roman" panose="02020603050405020304" pitchFamily="18" charset="0"/>
                <a:cs typeface="Times New Roman" panose="02020603050405020304" pitchFamily="18" charset="0"/>
              </a:rPr>
              <a:t>1. Phép hoà nhập hai đường</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510" y="3237456"/>
            <a:ext cx="7904386" cy="3219451"/>
          </a:xfrm>
          <a:prstGeom prst="rect">
            <a:avLst/>
          </a:prstGeom>
        </p:spPr>
      </p:pic>
      <p:grpSp>
        <p:nvGrpSpPr>
          <p:cNvPr id="9" name="Group 8"/>
          <p:cNvGrpSpPr/>
          <p:nvPr/>
        </p:nvGrpSpPr>
        <p:grpSpPr>
          <a:xfrm>
            <a:off x="5636527" y="2620897"/>
            <a:ext cx="3080609" cy="715822"/>
            <a:chOff x="6300713" y="2387575"/>
            <a:chExt cx="2529386" cy="715822"/>
          </a:xfrm>
        </p:grpSpPr>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713" y="2849518"/>
              <a:ext cx="2529386" cy="253879"/>
            </a:xfrm>
            <a:prstGeom prst="rect">
              <a:avLst/>
            </a:prstGeom>
          </p:spPr>
        </p:pic>
        <p:sp>
          <p:nvSpPr>
            <p:cNvPr id="8" name="Rectangle 7"/>
            <p:cNvSpPr/>
            <p:nvPr/>
          </p:nvSpPr>
          <p:spPr>
            <a:xfrm>
              <a:off x="6797616" y="2387575"/>
              <a:ext cx="1558612" cy="523220"/>
            </a:xfrm>
            <a:prstGeom prst="rect">
              <a:avLst/>
            </a:prstGeom>
          </p:spPr>
          <p:txBody>
            <a:bodyPr wrap="none">
              <a:spAutoFit/>
            </a:bodyPr>
            <a:lstStyle/>
            <a:p>
              <a:r>
                <a:rPr lang="en-US" sz="2800" smtClean="0">
                  <a:solidFill>
                    <a:srgbClr val="0070C0"/>
                  </a:solidFill>
                  <a:latin typeface="Times New Roman" panose="02020603050405020304" pitchFamily="18" charset="0"/>
                  <a:cs typeface="Times New Roman" panose="02020603050405020304" pitchFamily="18" charset="0"/>
                </a:rPr>
                <a:t>Mảng con 1</a:t>
              </a:r>
              <a:endParaRPr lang="en-US" sz="2800"/>
            </a:p>
          </p:txBody>
        </p:sp>
      </p:grpSp>
      <p:grpSp>
        <p:nvGrpSpPr>
          <p:cNvPr id="13" name="Group 12"/>
          <p:cNvGrpSpPr/>
          <p:nvPr/>
        </p:nvGrpSpPr>
        <p:grpSpPr>
          <a:xfrm>
            <a:off x="8802805" y="2609838"/>
            <a:ext cx="2347414" cy="704932"/>
            <a:chOff x="8970131" y="2384817"/>
            <a:chExt cx="1852544" cy="704932"/>
          </a:xfrm>
        </p:grpSpPr>
        <p:pic>
          <p:nvPicPr>
            <p:cNvPr id="36" name="Picture 3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0131" y="2863166"/>
              <a:ext cx="1852544" cy="226583"/>
            </a:xfrm>
            <a:prstGeom prst="rect">
              <a:avLst/>
            </a:prstGeom>
          </p:spPr>
        </p:pic>
        <p:sp>
          <p:nvSpPr>
            <p:cNvPr id="37" name="Rectangle 36"/>
            <p:cNvSpPr/>
            <p:nvPr/>
          </p:nvSpPr>
          <p:spPr>
            <a:xfrm>
              <a:off x="9085740" y="2384817"/>
              <a:ext cx="1498092" cy="523220"/>
            </a:xfrm>
            <a:prstGeom prst="rect">
              <a:avLst/>
            </a:prstGeom>
          </p:spPr>
          <p:txBody>
            <a:bodyPr wrap="none">
              <a:spAutoFit/>
            </a:bodyPr>
            <a:lstStyle/>
            <a:p>
              <a:r>
                <a:rPr lang="en-US" sz="2800">
                  <a:solidFill>
                    <a:srgbClr val="0070C0"/>
                  </a:solidFill>
                  <a:latin typeface="Times New Roman" panose="02020603050405020304" pitchFamily="18" charset="0"/>
                  <a:cs typeface="Times New Roman" panose="02020603050405020304" pitchFamily="18" charset="0"/>
                </a:rPr>
                <a:t>Mảng con </a:t>
              </a:r>
              <a:r>
                <a:rPr lang="en-US" sz="2800" smtClean="0">
                  <a:solidFill>
                    <a:srgbClr val="0070C0"/>
                  </a:solidFill>
                  <a:latin typeface="Times New Roman" panose="02020603050405020304" pitchFamily="18" charset="0"/>
                  <a:cs typeface="Times New Roman" panose="02020603050405020304" pitchFamily="18" charset="0"/>
                </a:rPr>
                <a:t>2</a:t>
              </a:r>
              <a:endParaRPr lang="en-US" sz="2800">
                <a:solidFill>
                  <a:srgbClr val="0070C0"/>
                </a:solidFill>
                <a:latin typeface="Times New Roman" panose="02020603050405020304" pitchFamily="18" charset="0"/>
                <a:cs typeface="Times New Roman" panose="02020603050405020304" pitchFamily="18" charset="0"/>
              </a:endParaRPr>
            </a:p>
          </p:txBody>
        </p:sp>
      </p:grpSp>
      <p:sp>
        <p:nvSpPr>
          <p:cNvPr id="40" name="Rectangle 39"/>
          <p:cNvSpPr/>
          <p:nvPr/>
        </p:nvSpPr>
        <p:spPr>
          <a:xfrm>
            <a:off x="209550" y="2784142"/>
            <a:ext cx="3331152" cy="40738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Điều đó có nghĩa là hợp nhất hai mảng con (K</a:t>
            </a:r>
            <a:r>
              <a:rPr lang="en-US" sz="2800" baseline="-25000">
                <a:solidFill>
                  <a:srgbClr val="0070C0"/>
                </a:solidFill>
                <a:latin typeface="Times New Roman" panose="02020603050405020304" pitchFamily="18" charset="0"/>
                <a:cs typeface="Times New Roman" panose="02020603050405020304" pitchFamily="18" charset="0"/>
              </a:rPr>
              <a:t>b</a:t>
            </a:r>
            <a:r>
              <a:rPr lang="en-US" sz="2800" smtClean="0">
                <a:solidFill>
                  <a:srgbClr val="0070C0"/>
                </a:solidFill>
                <a:latin typeface="Times New Roman" panose="02020603050405020304" pitchFamily="18" charset="0"/>
                <a:cs typeface="Times New Roman" panose="02020603050405020304" pitchFamily="18" charset="0"/>
              </a:rPr>
              <a:t>, …, </a:t>
            </a:r>
            <a:r>
              <a:rPr lang="en-US" sz="2800">
                <a:solidFill>
                  <a:srgbClr val="0070C0"/>
                </a:solidFill>
                <a:latin typeface="Times New Roman" panose="02020603050405020304" pitchFamily="18" charset="0"/>
                <a:cs typeface="Times New Roman" panose="02020603050405020304" pitchFamily="18" charset="0"/>
              </a:rPr>
              <a:t>K</a:t>
            </a:r>
            <a:r>
              <a:rPr lang="en-US" sz="2800" baseline="-25000">
                <a:solidFill>
                  <a:srgbClr val="0070C0"/>
                </a:solidFill>
                <a:latin typeface="Times New Roman" panose="02020603050405020304" pitchFamily="18" charset="0"/>
                <a:cs typeface="Times New Roman" panose="02020603050405020304" pitchFamily="18" charset="0"/>
              </a:rPr>
              <a:t>m</a:t>
            </a:r>
            <a:r>
              <a:rPr lang="en-US" sz="2800">
                <a:solidFill>
                  <a:srgbClr val="0070C0"/>
                </a:solidFill>
                <a:latin typeface="Times New Roman" panose="02020603050405020304" pitchFamily="18" charset="0"/>
                <a:cs typeface="Times New Roman" panose="02020603050405020304" pitchFamily="18" charset="0"/>
              </a:rPr>
              <a:t>) và  (</a:t>
            </a:r>
            <a:r>
              <a:rPr lang="en-US" sz="2800" smtClean="0">
                <a:solidFill>
                  <a:srgbClr val="0070C0"/>
                </a:solidFill>
                <a:latin typeface="Times New Roman" panose="02020603050405020304" pitchFamily="18" charset="0"/>
                <a:cs typeface="Times New Roman" panose="02020603050405020304" pitchFamily="18" charset="0"/>
              </a:rPr>
              <a:t>K</a:t>
            </a:r>
            <a:r>
              <a:rPr lang="en-US" sz="2800" baseline="-25000" smtClean="0">
                <a:solidFill>
                  <a:srgbClr val="0070C0"/>
                </a:solidFill>
                <a:latin typeface="Times New Roman" panose="02020603050405020304" pitchFamily="18" charset="0"/>
                <a:cs typeface="Times New Roman" panose="02020603050405020304" pitchFamily="18" charset="0"/>
              </a:rPr>
              <a:t>m+1</a:t>
            </a:r>
            <a:r>
              <a:rPr lang="en-US" sz="2800" smtClean="0">
                <a:solidFill>
                  <a:srgbClr val="0070C0"/>
                </a:solidFill>
                <a:latin typeface="Times New Roman" panose="02020603050405020304" pitchFamily="18" charset="0"/>
                <a:cs typeface="Times New Roman" panose="02020603050405020304" pitchFamily="18" charset="0"/>
              </a:rPr>
              <a:t>, ..., </a:t>
            </a:r>
            <a:r>
              <a:rPr lang="en-US" sz="2800">
                <a:solidFill>
                  <a:srgbClr val="0070C0"/>
                </a:solidFill>
                <a:latin typeface="Times New Roman" panose="02020603050405020304" pitchFamily="18" charset="0"/>
                <a:cs typeface="Times New Roman" panose="02020603050405020304" pitchFamily="18" charset="0"/>
              </a:rPr>
              <a:t>K</a:t>
            </a:r>
            <a:r>
              <a:rPr lang="en-US" sz="2800" baseline="-25000">
                <a:solidFill>
                  <a:srgbClr val="0070C0"/>
                </a:solidFill>
                <a:latin typeface="Times New Roman" panose="02020603050405020304" pitchFamily="18" charset="0"/>
                <a:cs typeface="Times New Roman" panose="02020603050405020304" pitchFamily="18" charset="0"/>
              </a:rPr>
              <a:t>n</a:t>
            </a:r>
            <a:r>
              <a:rPr lang="en-US" sz="2800">
                <a:solidFill>
                  <a:srgbClr val="0070C0"/>
                </a:solidFill>
                <a:latin typeface="Times New Roman" panose="02020603050405020304" pitchFamily="18" charset="0"/>
                <a:cs typeface="Times New Roman" panose="02020603050405020304" pitchFamily="18" charset="0"/>
              </a:rPr>
              <a:t>) của một mảng lớn K thành một mảng mới X gồm các phần tử (X</a:t>
            </a:r>
            <a:r>
              <a:rPr lang="en-US" sz="2800" baseline="-25000">
                <a:solidFill>
                  <a:srgbClr val="0070C0"/>
                </a:solidFill>
                <a:latin typeface="Times New Roman" panose="02020603050405020304" pitchFamily="18" charset="0"/>
                <a:cs typeface="Times New Roman" panose="02020603050405020304" pitchFamily="18" charset="0"/>
              </a:rPr>
              <a:t>b</a:t>
            </a:r>
            <a:r>
              <a:rPr lang="en-US" sz="2800">
                <a:solidFill>
                  <a:srgbClr val="0070C0"/>
                </a:solidFill>
                <a:latin typeface="Times New Roman" panose="02020603050405020304" pitchFamily="18" charset="0"/>
                <a:cs typeface="Times New Roman" panose="02020603050405020304" pitchFamily="18" charset="0"/>
              </a:rPr>
              <a:t>,…, X</a:t>
            </a:r>
            <a:r>
              <a:rPr lang="en-US" sz="2800" baseline="-25000">
                <a:solidFill>
                  <a:srgbClr val="0070C0"/>
                </a:solidFill>
                <a:latin typeface="Times New Roman" panose="02020603050405020304" pitchFamily="18" charset="0"/>
                <a:cs typeface="Times New Roman" panose="02020603050405020304" pitchFamily="18" charset="0"/>
              </a:rPr>
              <a:t>n</a:t>
            </a:r>
            <a:r>
              <a:rPr lang="en-US" sz="2800">
                <a:solidFill>
                  <a:srgbClr val="0070C0"/>
                </a:solidFill>
                <a:latin typeface="Times New Roman" panose="02020603050405020304" pitchFamily="18" charset="0"/>
                <a:cs typeface="Times New Roman" panose="02020603050405020304" pitchFamily="18" charset="0"/>
              </a:rPr>
              <a:t>) được sắp xếp</a:t>
            </a:r>
            <a:r>
              <a:rPr lang="en-US"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9158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 grpId="0"/>
      <p:bldP spid="4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5283178" cy="631711"/>
          </a:xfrm>
          <a:prstGeom prst="rect">
            <a:avLst/>
          </a:prstGeom>
        </p:spPr>
        <p:txBody>
          <a:bodyPr wrap="none">
            <a:spAutoFit/>
          </a:bodyPr>
          <a:lstStyle/>
          <a:p>
            <a:pPr indent="180340">
              <a:lnSpc>
                <a:spcPct val="120000"/>
              </a:lnSpc>
              <a:spcBef>
                <a:spcPts val="600"/>
              </a:spcBef>
              <a:spcAft>
                <a:spcPts val="0"/>
              </a:spcAft>
            </a:pPr>
            <a:r>
              <a:rPr lang="en-US" sz="3200" b="1">
                <a:solidFill>
                  <a:srgbClr val="0070C0"/>
                </a:solidFill>
                <a:latin typeface="Times New Roman" panose="02020603050405020304" pitchFamily="18" charset="0"/>
                <a:cs typeface="Times New Roman" panose="02020603050405020304" pitchFamily="18" charset="0"/>
              </a:rPr>
              <a:t>1. Phép hoà nhập hai đường</a:t>
            </a:r>
          </a:p>
        </p:txBody>
      </p:sp>
      <p:pic>
        <p:nvPicPr>
          <p:cNvPr id="44" name="Picture 4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77" y="25848"/>
            <a:ext cx="10490410" cy="6832151"/>
          </a:xfrm>
          <a:prstGeom prst="rect">
            <a:avLst/>
          </a:prstGeom>
        </p:spPr>
      </p:pic>
      <p:grpSp>
        <p:nvGrpSpPr>
          <p:cNvPr id="42" name="Group 41"/>
          <p:cNvGrpSpPr/>
          <p:nvPr/>
        </p:nvGrpSpPr>
        <p:grpSpPr>
          <a:xfrm>
            <a:off x="4844956" y="3139037"/>
            <a:ext cx="7331179" cy="3527891"/>
            <a:chOff x="4203510" y="2598717"/>
            <a:chExt cx="7904386" cy="385819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510" y="3237456"/>
              <a:ext cx="7904386" cy="3219451"/>
            </a:xfrm>
            <a:prstGeom prst="rect">
              <a:avLst/>
            </a:prstGeom>
          </p:spPr>
        </p:pic>
        <p:grpSp>
          <p:nvGrpSpPr>
            <p:cNvPr id="9" name="Group 8"/>
            <p:cNvGrpSpPr/>
            <p:nvPr/>
          </p:nvGrpSpPr>
          <p:grpSpPr>
            <a:xfrm>
              <a:off x="5636524" y="2605160"/>
              <a:ext cx="3080608" cy="731559"/>
              <a:chOff x="6300713" y="2371838"/>
              <a:chExt cx="2529386" cy="731559"/>
            </a:xfrm>
          </p:grpSpPr>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713" y="2849518"/>
                <a:ext cx="2529386" cy="253879"/>
              </a:xfrm>
              <a:prstGeom prst="rect">
                <a:avLst/>
              </a:prstGeom>
            </p:spPr>
          </p:pic>
          <p:sp>
            <p:nvSpPr>
              <p:cNvPr id="8" name="Rectangle 7"/>
              <p:cNvSpPr/>
              <p:nvPr/>
            </p:nvSpPr>
            <p:spPr>
              <a:xfrm>
                <a:off x="6825932" y="2371838"/>
                <a:ext cx="1572626" cy="538548"/>
              </a:xfrm>
              <a:prstGeom prst="rect">
                <a:avLst/>
              </a:prstGeom>
            </p:spPr>
            <p:txBody>
              <a:bodyPr wrap="none">
                <a:spAutoFit/>
              </a:bodyPr>
              <a:lstStyle/>
              <a:p>
                <a:r>
                  <a:rPr lang="en-US" sz="2600" smtClean="0">
                    <a:solidFill>
                      <a:srgbClr val="0070C0"/>
                    </a:solidFill>
                    <a:latin typeface="Times New Roman" panose="02020603050405020304" pitchFamily="18" charset="0"/>
                    <a:cs typeface="Times New Roman" panose="02020603050405020304" pitchFamily="18" charset="0"/>
                  </a:rPr>
                  <a:t>Mảng con 1</a:t>
                </a:r>
                <a:endParaRPr lang="en-US" sz="2600"/>
              </a:p>
            </p:txBody>
          </p:sp>
        </p:grpSp>
        <p:grpSp>
          <p:nvGrpSpPr>
            <p:cNvPr id="13" name="Group 12"/>
            <p:cNvGrpSpPr/>
            <p:nvPr/>
          </p:nvGrpSpPr>
          <p:grpSpPr>
            <a:xfrm>
              <a:off x="8802806" y="2598717"/>
              <a:ext cx="2347414" cy="702405"/>
              <a:chOff x="8970131" y="2387344"/>
              <a:chExt cx="1852544" cy="702405"/>
            </a:xfrm>
          </p:grpSpPr>
          <p:pic>
            <p:nvPicPr>
              <p:cNvPr id="36" name="Picture 3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0131" y="2863166"/>
                <a:ext cx="1852544" cy="226583"/>
              </a:xfrm>
              <a:prstGeom prst="rect">
                <a:avLst/>
              </a:prstGeom>
            </p:spPr>
          </p:pic>
          <p:sp>
            <p:nvSpPr>
              <p:cNvPr id="37" name="Rectangle 36"/>
              <p:cNvSpPr/>
              <p:nvPr/>
            </p:nvSpPr>
            <p:spPr>
              <a:xfrm>
                <a:off x="9171593" y="2387344"/>
                <a:ext cx="1511561" cy="538548"/>
              </a:xfrm>
              <a:prstGeom prst="rect">
                <a:avLst/>
              </a:prstGeom>
            </p:spPr>
            <p:txBody>
              <a:bodyPr wrap="none">
                <a:spAutoFit/>
              </a:bodyPr>
              <a:lstStyle/>
              <a:p>
                <a:r>
                  <a:rPr lang="en-US" sz="2600">
                    <a:solidFill>
                      <a:srgbClr val="0070C0"/>
                    </a:solidFill>
                    <a:latin typeface="Times New Roman" panose="02020603050405020304" pitchFamily="18" charset="0"/>
                    <a:cs typeface="Times New Roman" panose="02020603050405020304" pitchFamily="18" charset="0"/>
                  </a:rPr>
                  <a:t>Mảng con 2</a:t>
                </a:r>
              </a:p>
            </p:txBody>
          </p:sp>
        </p:grpSp>
      </p:grpSp>
      <p:pic>
        <p:nvPicPr>
          <p:cNvPr id="46" name="Picture 4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521" y="3638696"/>
            <a:ext cx="3402961" cy="549709"/>
          </a:xfrm>
          <a:prstGeom prst="rect">
            <a:avLst/>
          </a:prstGeom>
        </p:spPr>
      </p:pic>
      <p:cxnSp>
        <p:nvCxnSpPr>
          <p:cNvPr id="53" name="Straight Arrow Connector 52"/>
          <p:cNvCxnSpPr/>
          <p:nvPr/>
        </p:nvCxnSpPr>
        <p:spPr>
          <a:xfrm>
            <a:off x="996287" y="832513"/>
            <a:ext cx="5390865" cy="3081037"/>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393717" y="832513"/>
            <a:ext cx="5023793" cy="4860205"/>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217575" y="770260"/>
            <a:ext cx="7229724" cy="3197882"/>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4183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ppt_x"/>
                                          </p:val>
                                        </p:tav>
                                        <p:tav tm="100000">
                                          <p:val>
                                            <p:strVal val="#ppt_x"/>
                                          </p:val>
                                        </p:tav>
                                      </p:tavLst>
                                    </p:anim>
                                    <p:anim calcmode="lin" valueType="num">
                                      <p:cBhvr additive="base">
                                        <p:cTn id="3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500" fill="hold"/>
                                        <p:tgtEl>
                                          <p:spTgt spid="58"/>
                                        </p:tgtEl>
                                        <p:attrNameLst>
                                          <p:attrName>ppt_x</p:attrName>
                                        </p:attrNameLst>
                                      </p:cBhvr>
                                      <p:tavLst>
                                        <p:tav tm="0">
                                          <p:val>
                                            <p:strVal val="#ppt_x"/>
                                          </p:val>
                                        </p:tav>
                                        <p:tav tm="100000">
                                          <p:val>
                                            <p:strVal val="#ppt_x"/>
                                          </p:val>
                                        </p:tav>
                                      </p:tavLst>
                                    </p:anim>
                                    <p:anim calcmode="lin" valueType="num">
                                      <p:cBhvr additive="base">
                                        <p:cTn id="4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8242321" cy="683264"/>
          </a:xfrm>
          <a:prstGeom prst="rect">
            <a:avLst/>
          </a:prstGeom>
        </p:spPr>
        <p:txBody>
          <a:bodyPr wrap="none">
            <a:spAutoFit/>
          </a:bodyPr>
          <a:lstStyle/>
          <a:p>
            <a:pPr indent="180340">
              <a:lnSpc>
                <a:spcPct val="120000"/>
              </a:lnSpc>
              <a:spcBef>
                <a:spcPts val="600"/>
              </a:spcBef>
              <a:spcAft>
                <a:spcPts val="0"/>
              </a:spcAft>
            </a:pPr>
            <a:r>
              <a:rPr lang="en-US" sz="3200" b="1" smtClean="0">
                <a:solidFill>
                  <a:srgbClr val="0070C0"/>
                </a:solidFill>
                <a:latin typeface="Times New Roman" panose="02020603050405020304" pitchFamily="18" charset="0"/>
                <a:cs typeface="Times New Roman" panose="02020603050405020304" pitchFamily="18" charset="0"/>
              </a:rPr>
              <a:t>2</a:t>
            </a:r>
            <a:r>
              <a:rPr lang="en-US" sz="3200" b="1">
                <a:solidFill>
                  <a:srgbClr val="0070C0"/>
                </a:solidFill>
                <a:latin typeface="Times New Roman" panose="02020603050405020304" pitchFamily="18" charset="0"/>
                <a:cs typeface="Times New Roman" panose="02020603050405020304" pitchFamily="18" charset="0"/>
              </a:rPr>
              <a:t>. Sắp xếp kiểu hoà nhập hai đường trực </a:t>
            </a:r>
            <a:r>
              <a:rPr lang="en-US" sz="3200" b="1" smtClean="0">
                <a:solidFill>
                  <a:srgbClr val="0070C0"/>
                </a:solidFill>
                <a:latin typeface="Times New Roman" panose="02020603050405020304" pitchFamily="18" charset="0"/>
                <a:cs typeface="Times New Roman" panose="02020603050405020304" pitchFamily="18" charset="0"/>
              </a:rPr>
              <a:t>tiếp</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641765" y="1262668"/>
            <a:ext cx="9997786" cy="11272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Từ phép hoà nhập hai đường người ta đã triển khai thành một số phương pháp sắp xếp mới. </a:t>
            </a:r>
          </a:p>
        </p:txBody>
      </p:sp>
      <p:sp>
        <p:nvSpPr>
          <p:cNvPr id="18" name="Rectangle 17"/>
          <p:cNvSpPr/>
          <p:nvPr/>
        </p:nvSpPr>
        <p:spPr>
          <a:xfrm>
            <a:off x="1641765" y="2404888"/>
            <a:ext cx="9997786" cy="14969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Ta hãy xuất phát từ một nhận xét như sau: mỗi khoá có thể coi là một mạch có độ dài (kích thước) bằng 1 và đã được sắp xếp.  </a:t>
            </a:r>
          </a:p>
        </p:txBody>
      </p:sp>
      <p:sp>
        <p:nvSpPr>
          <p:cNvPr id="19" name="Rectangle 18"/>
          <p:cNvSpPr/>
          <p:nvPr/>
        </p:nvSpPr>
        <p:spPr>
          <a:xfrm>
            <a:off x="1641765" y="3922610"/>
            <a:ext cx="9997786" cy="22703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Nếu hoà nhập hai mạch như vậy ta sẽ được một mạch mới, có độ dài bằng 2. Lại hoà nhập hai mạch có độ dài 2, ta được một mạch có độ dài 4, và cứ như thế, cuối cùng ta sẽ được một mạch có độ dài n, tức là mảng đã được sắp xếp hoàn toàn</a:t>
            </a:r>
            <a:r>
              <a:rPr lang="en-US"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9761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0077"/>
            <a:ext cx="11201400"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a:t>
            </a:r>
            <a:r>
              <a:rPr lang="en-US" b="1" smtClean="0">
                <a:solidFill>
                  <a:srgbClr val="0070C0"/>
                </a:solidFill>
                <a:latin typeface="Times New Roman" panose="02020603050405020304" pitchFamily="18" charset="0"/>
                <a:cs typeface="Times New Roman" panose="02020603050405020304" pitchFamily="18" charset="0"/>
              </a:rPr>
              <a:t>. ĐẶT VẤN ĐỀ</a:t>
            </a:r>
            <a:endParaRPr lang="en-US" b="1">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91068" y="1425020"/>
            <a:ext cx="12000932" cy="2014227"/>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Tuy nhiên, trên thực tế không phải toàn bộ các thành phần dữ liệu đều được xem xét đến trong quá trình sắp xếp, mà chỉ một thành phần nào đó (hoặc một vài thành phần nào đó – nhưng trường hợp này ta sẽ không đề cập đến) là được chú ý tới</a:t>
            </a:r>
            <a:r>
              <a:rPr lang="en-US" sz="3000" smtClean="0">
                <a:solidFill>
                  <a:srgbClr val="0070C0"/>
                </a:solidFill>
                <a:latin typeface="Times New Roman" pitchFamily="18" charset="0"/>
                <a:cs typeface="Times New Roman" pitchFamily="18" charset="0"/>
              </a:rPr>
              <a:t>. </a:t>
            </a:r>
            <a:r>
              <a:rPr lang="en-US" sz="3000">
                <a:solidFill>
                  <a:srgbClr val="0070C0"/>
                </a:solidFill>
                <a:latin typeface="Times New Roman" pitchFamily="18" charset="0"/>
                <a:cs typeface="Times New Roman" pitchFamily="18" charset="0"/>
              </a:rPr>
              <a:t>Thành phần </a:t>
            </a:r>
            <a:r>
              <a:rPr lang="en-US" sz="3000" smtClean="0">
                <a:solidFill>
                  <a:srgbClr val="0070C0"/>
                </a:solidFill>
                <a:latin typeface="Times New Roman" pitchFamily="18" charset="0"/>
                <a:cs typeface="Times New Roman" pitchFamily="18" charset="0"/>
              </a:rPr>
              <a:t>như </a:t>
            </a:r>
            <a:r>
              <a:rPr lang="en-US" sz="3000">
                <a:solidFill>
                  <a:srgbClr val="0070C0"/>
                </a:solidFill>
                <a:latin typeface="Times New Roman" pitchFamily="18" charset="0"/>
                <a:cs typeface="Times New Roman" pitchFamily="18" charset="0"/>
              </a:rPr>
              <a:t>vậy ta gọi là khoá (key) sắp xếp.  </a:t>
            </a:r>
          </a:p>
        </p:txBody>
      </p:sp>
      <p:sp>
        <p:nvSpPr>
          <p:cNvPr id="10" name="Rectangle 9"/>
          <p:cNvSpPr/>
          <p:nvPr/>
        </p:nvSpPr>
        <p:spPr>
          <a:xfrm>
            <a:off x="191068" y="3398303"/>
            <a:ext cx="12000932" cy="1584273"/>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Chẳng hạn, ta có một mảng các đối tượng sinh viên, mỗi sinh viên gồm các thành phần dữ liệu: Họ tên, ngày sinh, quê quán,…, và ta muốn sắp xếp các sinh viên theo vần của họ tên, khi đó họ tên là khoá sắp xếp.  </a:t>
            </a:r>
          </a:p>
        </p:txBody>
      </p:sp>
      <p:cxnSp>
        <p:nvCxnSpPr>
          <p:cNvPr id="4" name="Straight Connector 3"/>
          <p:cNvCxnSpPr/>
          <p:nvPr/>
        </p:nvCxnSpPr>
        <p:spPr>
          <a:xfrm>
            <a:off x="8393377" y="3357363"/>
            <a:ext cx="28387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605522" y="4899559"/>
            <a:ext cx="333005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91068" y="4982576"/>
            <a:ext cx="12000932" cy="146031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a:t>
            </a:r>
            <a:r>
              <a:rPr lang="en-US" sz="2800">
                <a:solidFill>
                  <a:srgbClr val="0070C0"/>
                </a:solidFill>
                <a:latin typeface="Times New Roman" pitchFamily="18" charset="0"/>
                <a:cs typeface="Times New Roman" pitchFamily="18" charset="0"/>
              </a:rPr>
              <a:t>Do khoá có vai trò đặc biệt như vậy nên sau này, khi trình bày các phương pháp cũng như giải thuật hay trong các ví dụ minh hoạ, ta sẽ coi khoá như đại diện cho các đối tượng và để cho đơn giản ta chỉ nói tới giá trị khoá</a:t>
            </a:r>
            <a:r>
              <a:rPr lang="en-US" sz="2800" smtClean="0">
                <a:solidFill>
                  <a:srgbClr val="0070C0"/>
                </a:solidFill>
                <a:latin typeface="Times New Roman" pitchFamily="18" charset="0"/>
                <a:cs typeface="Times New Roman" pitchFamily="18" charset="0"/>
              </a:rPr>
              <a:t>. </a:t>
            </a:r>
            <a:endParaRPr lang="en-US" sz="280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3125886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8242321" cy="683264"/>
          </a:xfrm>
          <a:prstGeom prst="rect">
            <a:avLst/>
          </a:prstGeom>
        </p:spPr>
        <p:txBody>
          <a:bodyPr wrap="none">
            <a:spAutoFit/>
          </a:bodyPr>
          <a:lstStyle/>
          <a:p>
            <a:pPr indent="180340">
              <a:lnSpc>
                <a:spcPct val="120000"/>
              </a:lnSpc>
              <a:spcBef>
                <a:spcPts val="600"/>
              </a:spcBef>
              <a:spcAft>
                <a:spcPts val="0"/>
              </a:spcAft>
            </a:pPr>
            <a:r>
              <a:rPr lang="en-US" sz="3200" b="1" smtClean="0">
                <a:solidFill>
                  <a:srgbClr val="0070C0"/>
                </a:solidFill>
                <a:latin typeface="Times New Roman" panose="02020603050405020304" pitchFamily="18" charset="0"/>
                <a:cs typeface="Times New Roman" panose="02020603050405020304" pitchFamily="18" charset="0"/>
              </a:rPr>
              <a:t>2</a:t>
            </a:r>
            <a:r>
              <a:rPr lang="en-US" sz="3200" b="1">
                <a:solidFill>
                  <a:srgbClr val="0070C0"/>
                </a:solidFill>
                <a:latin typeface="Times New Roman" panose="02020603050405020304" pitchFamily="18" charset="0"/>
                <a:cs typeface="Times New Roman" panose="02020603050405020304" pitchFamily="18" charset="0"/>
              </a:rPr>
              <a:t>. Sắp xếp kiểu hoà nhập hai đường trực </a:t>
            </a:r>
            <a:r>
              <a:rPr lang="en-US" sz="3200" b="1" smtClean="0">
                <a:solidFill>
                  <a:srgbClr val="0070C0"/>
                </a:solidFill>
                <a:latin typeface="Times New Roman" panose="02020603050405020304" pitchFamily="18" charset="0"/>
                <a:cs typeface="Times New Roman" panose="02020603050405020304" pitchFamily="18" charset="0"/>
              </a:rPr>
              <a:t>tiếp</a:t>
            </a:r>
            <a:endParaRPr lang="en-US" sz="3200" b="1">
              <a:solidFill>
                <a:srgbClr val="0070C0"/>
              </a:solidFill>
              <a:latin typeface="Times New Roman" panose="02020603050405020304" pitchFamily="18" charset="0"/>
              <a:cs typeface="Times New Roman" panose="02020603050405020304" pitchFamily="18" charset="0"/>
            </a:endParaRPr>
          </a:p>
        </p:txBody>
      </p:sp>
      <p:grpSp>
        <p:nvGrpSpPr>
          <p:cNvPr id="92" name="Group 91"/>
          <p:cNvGrpSpPr/>
          <p:nvPr/>
        </p:nvGrpSpPr>
        <p:grpSpPr>
          <a:xfrm>
            <a:off x="5764209" y="2145181"/>
            <a:ext cx="6242542" cy="506091"/>
            <a:chOff x="5286529" y="2772989"/>
            <a:chExt cx="6242542" cy="506091"/>
          </a:xfrm>
        </p:grpSpPr>
        <p:sp>
          <p:nvSpPr>
            <p:cNvPr id="3" name="Rectangle 2"/>
            <p:cNvSpPr/>
            <p:nvPr/>
          </p:nvSpPr>
          <p:spPr>
            <a:xfrm>
              <a:off x="5286529" y="2786637"/>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50</a:t>
              </a:r>
              <a:endParaRPr lang="en-US" sz="2600" u="sng"/>
            </a:p>
          </p:txBody>
        </p:sp>
        <p:sp>
          <p:nvSpPr>
            <p:cNvPr id="9" name="Rectangle 8"/>
            <p:cNvSpPr/>
            <p:nvPr/>
          </p:nvSpPr>
          <p:spPr>
            <a:xfrm>
              <a:off x="5893520" y="2786637"/>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10</a:t>
              </a:r>
              <a:endParaRPr lang="en-US" sz="2600" u="sng"/>
            </a:p>
          </p:txBody>
        </p:sp>
        <p:sp>
          <p:nvSpPr>
            <p:cNvPr id="10" name="Rectangle 9"/>
            <p:cNvSpPr/>
            <p:nvPr/>
          </p:nvSpPr>
          <p:spPr>
            <a:xfrm>
              <a:off x="6500511" y="2772989"/>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15</a:t>
              </a:r>
              <a:endParaRPr lang="en-US" sz="2600" u="sng"/>
            </a:p>
          </p:txBody>
        </p:sp>
        <p:sp>
          <p:nvSpPr>
            <p:cNvPr id="11" name="Rectangle 10"/>
            <p:cNvSpPr/>
            <p:nvPr/>
          </p:nvSpPr>
          <p:spPr>
            <a:xfrm>
              <a:off x="7105563" y="2783928"/>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40</a:t>
              </a:r>
              <a:endParaRPr lang="en-US" sz="2600" u="sng"/>
            </a:p>
          </p:txBody>
        </p:sp>
        <p:sp>
          <p:nvSpPr>
            <p:cNvPr id="13" name="Rectangle 12"/>
            <p:cNvSpPr/>
            <p:nvPr/>
          </p:nvSpPr>
          <p:spPr>
            <a:xfrm>
              <a:off x="7712554" y="2783928"/>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60</a:t>
              </a:r>
              <a:endParaRPr lang="en-US" sz="2600" u="sng"/>
            </a:p>
          </p:txBody>
        </p:sp>
        <p:sp>
          <p:nvSpPr>
            <p:cNvPr id="14" name="Rectangle 13"/>
            <p:cNvSpPr/>
            <p:nvPr/>
          </p:nvSpPr>
          <p:spPr>
            <a:xfrm>
              <a:off x="8317606" y="2783928"/>
              <a:ext cx="351378"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a:t>
              </a:r>
              <a:endParaRPr lang="en-US" sz="2600" u="sng"/>
            </a:p>
          </p:txBody>
        </p:sp>
        <p:sp>
          <p:nvSpPr>
            <p:cNvPr id="15" name="Rectangle 14"/>
            <p:cNvSpPr/>
            <p:nvPr/>
          </p:nvSpPr>
          <p:spPr>
            <a:xfrm>
              <a:off x="8755945" y="2783927"/>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20</a:t>
              </a:r>
              <a:endParaRPr lang="en-US" sz="2600" u="sng"/>
            </a:p>
          </p:txBody>
        </p:sp>
        <p:sp>
          <p:nvSpPr>
            <p:cNvPr id="16" name="Rectangle 15"/>
            <p:cNvSpPr/>
            <p:nvPr/>
          </p:nvSpPr>
          <p:spPr>
            <a:xfrm>
              <a:off x="9360997" y="2783927"/>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25</a:t>
              </a:r>
              <a:endParaRPr lang="en-US" sz="2600" u="sng"/>
            </a:p>
          </p:txBody>
        </p:sp>
        <p:sp>
          <p:nvSpPr>
            <p:cNvPr id="20" name="Rectangle 19"/>
            <p:cNvSpPr/>
            <p:nvPr/>
          </p:nvSpPr>
          <p:spPr>
            <a:xfrm>
              <a:off x="9966049" y="2783927"/>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35</a:t>
              </a:r>
              <a:endParaRPr lang="en-US" sz="2600" u="sng"/>
            </a:p>
          </p:txBody>
        </p:sp>
        <p:sp>
          <p:nvSpPr>
            <p:cNvPr id="21" name="Rectangle 20"/>
            <p:cNvSpPr/>
            <p:nvPr/>
          </p:nvSpPr>
          <p:spPr>
            <a:xfrm>
              <a:off x="10404388" y="2783927"/>
              <a:ext cx="434734"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 4</a:t>
              </a:r>
              <a:endParaRPr lang="en-US" sz="2600" u="sng"/>
            </a:p>
          </p:txBody>
        </p:sp>
        <p:sp>
          <p:nvSpPr>
            <p:cNvPr id="22" name="Rectangle 21"/>
            <p:cNvSpPr/>
            <p:nvPr/>
          </p:nvSpPr>
          <p:spPr>
            <a:xfrm>
              <a:off x="11010980" y="2783926"/>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30</a:t>
              </a:r>
              <a:endParaRPr lang="en-US" sz="2600" u="sng"/>
            </a:p>
          </p:txBody>
        </p:sp>
      </p:grpSp>
      <p:sp>
        <p:nvSpPr>
          <p:cNvPr id="4" name="Rectangle 3"/>
          <p:cNvSpPr/>
          <p:nvPr/>
        </p:nvSpPr>
        <p:spPr>
          <a:xfrm>
            <a:off x="4899753" y="1591293"/>
            <a:ext cx="1154483" cy="523220"/>
          </a:xfrm>
          <a:prstGeom prst="rect">
            <a:avLst/>
          </a:prstGeom>
        </p:spPr>
        <p:txBody>
          <a:bodyPr wrap="none">
            <a:spAutoFit/>
          </a:bodyPr>
          <a:lstStyle/>
          <a:p>
            <a:pPr algn="just"/>
            <a:r>
              <a:rPr lang="en-US" sz="2800" b="1">
                <a:solidFill>
                  <a:srgbClr val="0070C0"/>
                </a:solidFill>
                <a:latin typeface="Times New Roman" panose="02020603050405020304" pitchFamily="18" charset="0"/>
                <a:cs typeface="Times New Roman" panose="02020603050405020304" pitchFamily="18" charset="0"/>
              </a:rPr>
              <a:t>Ví dụ:</a:t>
            </a:r>
          </a:p>
        </p:txBody>
      </p:sp>
      <p:pic>
        <p:nvPicPr>
          <p:cNvPr id="23" name="Picture 2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199" y="2593969"/>
            <a:ext cx="751498" cy="194271"/>
          </a:xfrm>
          <a:prstGeom prst="rect">
            <a:avLst/>
          </a:prstGeom>
        </p:spPr>
      </p:pic>
      <p:pic>
        <p:nvPicPr>
          <p:cNvPr id="24" name="Picture 2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242" y="2593968"/>
            <a:ext cx="751498" cy="194271"/>
          </a:xfrm>
          <a:prstGeom prst="rect">
            <a:avLst/>
          </a:prstGeom>
        </p:spPr>
      </p:pic>
      <p:pic>
        <p:nvPicPr>
          <p:cNvPr id="25" name="Picture 2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751" y="2584753"/>
            <a:ext cx="751498" cy="194271"/>
          </a:xfrm>
          <a:prstGeom prst="rect">
            <a:avLst/>
          </a:prstGeom>
        </p:spPr>
      </p:pic>
      <p:sp>
        <p:nvSpPr>
          <p:cNvPr id="28" name="Rectangle 27"/>
          <p:cNvSpPr/>
          <p:nvPr/>
        </p:nvSpPr>
        <p:spPr>
          <a:xfrm>
            <a:off x="5764209" y="2744653"/>
            <a:ext cx="1101584"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10   50</a:t>
            </a:r>
            <a:endParaRPr lang="en-US" sz="2600" u="sng"/>
          </a:p>
        </p:txBody>
      </p:sp>
      <p:sp>
        <p:nvSpPr>
          <p:cNvPr id="30" name="Rectangle 29"/>
          <p:cNvSpPr/>
          <p:nvPr/>
        </p:nvSpPr>
        <p:spPr>
          <a:xfrm>
            <a:off x="6978190" y="2744653"/>
            <a:ext cx="1123144" cy="492443"/>
          </a:xfrm>
          <a:prstGeom prst="rect">
            <a:avLst/>
          </a:prstGeom>
        </p:spPr>
        <p:txBody>
          <a:bodyPr wrap="squar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15   40</a:t>
            </a:r>
            <a:endParaRPr lang="en-US" sz="2600" u="sng"/>
          </a:p>
        </p:txBody>
      </p:sp>
      <p:sp>
        <p:nvSpPr>
          <p:cNvPr id="32" name="Rectangle 31"/>
          <p:cNvSpPr/>
          <p:nvPr/>
        </p:nvSpPr>
        <p:spPr>
          <a:xfrm>
            <a:off x="8190234" y="2741944"/>
            <a:ext cx="1018227"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5    60</a:t>
            </a:r>
            <a:endParaRPr lang="en-US" sz="2600" u="sng"/>
          </a:p>
        </p:txBody>
      </p:sp>
      <p:sp>
        <p:nvSpPr>
          <p:cNvPr id="34" name="Rectangle 33"/>
          <p:cNvSpPr/>
          <p:nvPr/>
        </p:nvSpPr>
        <p:spPr>
          <a:xfrm>
            <a:off x="9233625" y="2741943"/>
            <a:ext cx="1101584"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20   25</a:t>
            </a:r>
            <a:endParaRPr lang="en-US" sz="2600" u="sng"/>
          </a:p>
        </p:txBody>
      </p:sp>
      <p:sp>
        <p:nvSpPr>
          <p:cNvPr id="36" name="Rectangle 35"/>
          <p:cNvSpPr/>
          <p:nvPr/>
        </p:nvSpPr>
        <p:spPr>
          <a:xfrm>
            <a:off x="10443729" y="2741943"/>
            <a:ext cx="93487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4   35</a:t>
            </a:r>
            <a:endParaRPr lang="en-US" sz="2600" u="sng"/>
          </a:p>
        </p:txBody>
      </p:sp>
      <p:sp>
        <p:nvSpPr>
          <p:cNvPr id="38" name="Rectangle 37"/>
          <p:cNvSpPr/>
          <p:nvPr/>
        </p:nvSpPr>
        <p:spPr>
          <a:xfrm>
            <a:off x="11488660" y="2741942"/>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30</a:t>
            </a:r>
            <a:endParaRPr lang="en-US" sz="2600" u="sng"/>
          </a:p>
        </p:txBody>
      </p:sp>
      <p:pic>
        <p:nvPicPr>
          <p:cNvPr id="39" name="Picture 3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652" y="3174235"/>
            <a:ext cx="1300943" cy="186249"/>
          </a:xfrm>
          <a:prstGeom prst="rect">
            <a:avLst/>
          </a:prstGeom>
        </p:spPr>
      </p:pic>
      <p:pic>
        <p:nvPicPr>
          <p:cNvPr id="40" name="Picture 3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380" y="3174234"/>
            <a:ext cx="1300943" cy="186249"/>
          </a:xfrm>
          <a:prstGeom prst="rect">
            <a:avLst/>
          </a:prstGeom>
        </p:spPr>
      </p:pic>
      <p:sp>
        <p:nvSpPr>
          <p:cNvPr id="51" name="Rectangle 50"/>
          <p:cNvSpPr/>
          <p:nvPr/>
        </p:nvSpPr>
        <p:spPr>
          <a:xfrm>
            <a:off x="5764209" y="3385623"/>
            <a:ext cx="2351926"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10   15    40   50</a:t>
            </a:r>
            <a:endParaRPr lang="en-US" sz="2600" u="sng"/>
          </a:p>
        </p:txBody>
      </p:sp>
      <p:sp>
        <p:nvSpPr>
          <p:cNvPr id="53" name="Rectangle 52"/>
          <p:cNvSpPr/>
          <p:nvPr/>
        </p:nvSpPr>
        <p:spPr>
          <a:xfrm>
            <a:off x="8190234" y="3382914"/>
            <a:ext cx="2185214"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5    20   25   60</a:t>
            </a:r>
            <a:endParaRPr lang="en-US" sz="2600" u="sng"/>
          </a:p>
        </p:txBody>
      </p:sp>
      <p:sp>
        <p:nvSpPr>
          <p:cNvPr id="55" name="Rectangle 54"/>
          <p:cNvSpPr/>
          <p:nvPr/>
        </p:nvSpPr>
        <p:spPr>
          <a:xfrm>
            <a:off x="10443729" y="3382913"/>
            <a:ext cx="160172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4   30    35</a:t>
            </a:r>
            <a:endParaRPr lang="en-US" sz="2600" u="sng"/>
          </a:p>
        </p:txBody>
      </p:sp>
      <p:pic>
        <p:nvPicPr>
          <p:cNvPr id="60" name="Picture 5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322" y="3814388"/>
            <a:ext cx="2472191" cy="171263"/>
          </a:xfrm>
          <a:prstGeom prst="rect">
            <a:avLst/>
          </a:prstGeom>
        </p:spPr>
      </p:pic>
      <p:sp>
        <p:nvSpPr>
          <p:cNvPr id="61" name="Rectangle 60"/>
          <p:cNvSpPr/>
          <p:nvPr/>
        </p:nvSpPr>
        <p:spPr>
          <a:xfrm>
            <a:off x="5764209" y="4026011"/>
            <a:ext cx="4685898"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5     10    15   20   25   40  50   60</a:t>
            </a:r>
            <a:endParaRPr lang="en-US" sz="2600" u="sng"/>
          </a:p>
        </p:txBody>
      </p:sp>
      <p:sp>
        <p:nvSpPr>
          <p:cNvPr id="63" name="Rectangle 62"/>
          <p:cNvSpPr/>
          <p:nvPr/>
        </p:nvSpPr>
        <p:spPr>
          <a:xfrm>
            <a:off x="10443729" y="4023301"/>
            <a:ext cx="160172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4   30    35</a:t>
            </a:r>
            <a:endParaRPr lang="en-US" sz="2600" u="sng"/>
          </a:p>
        </p:txBody>
      </p:sp>
      <p:pic>
        <p:nvPicPr>
          <p:cNvPr id="66" name="Picture 6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644" y="4472100"/>
            <a:ext cx="3541469" cy="236976"/>
          </a:xfrm>
          <a:prstGeom prst="rect">
            <a:avLst/>
          </a:prstGeom>
        </p:spPr>
      </p:pic>
      <p:pic>
        <p:nvPicPr>
          <p:cNvPr id="67" name="Picture 6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6543" y="2596554"/>
            <a:ext cx="751498" cy="159141"/>
          </a:xfrm>
          <a:prstGeom prst="rect">
            <a:avLst/>
          </a:prstGeom>
        </p:spPr>
      </p:pic>
      <p:pic>
        <p:nvPicPr>
          <p:cNvPr id="68" name="Picture 6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7925" y="2593209"/>
            <a:ext cx="579123" cy="122638"/>
          </a:xfrm>
          <a:prstGeom prst="rect">
            <a:avLst/>
          </a:prstGeom>
        </p:spPr>
      </p:pic>
      <p:pic>
        <p:nvPicPr>
          <p:cNvPr id="69" name="Picture 6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0527" y="3174841"/>
            <a:ext cx="919291" cy="194674"/>
          </a:xfrm>
          <a:prstGeom prst="rect">
            <a:avLst/>
          </a:prstGeom>
        </p:spPr>
      </p:pic>
      <p:sp>
        <p:nvSpPr>
          <p:cNvPr id="70" name="Rectangle 69"/>
          <p:cNvSpPr/>
          <p:nvPr/>
        </p:nvSpPr>
        <p:spPr>
          <a:xfrm>
            <a:off x="5764209" y="4671079"/>
            <a:ext cx="635302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4      5     10   15   20   25   30  35   40  50    60</a:t>
            </a:r>
            <a:endParaRPr lang="en-US" sz="2600" u="sng"/>
          </a:p>
        </p:txBody>
      </p:sp>
      <p:sp>
        <p:nvSpPr>
          <p:cNvPr id="85" name="Rectangle 84"/>
          <p:cNvSpPr/>
          <p:nvPr/>
        </p:nvSpPr>
        <p:spPr>
          <a:xfrm>
            <a:off x="4863599" y="2159015"/>
            <a:ext cx="742511" cy="492443"/>
          </a:xfrm>
          <a:prstGeom prst="rect">
            <a:avLst/>
          </a:prstGeom>
        </p:spPr>
        <p:txBody>
          <a:bodyPr wrap="none">
            <a:spAutoFit/>
          </a:bodyPr>
          <a:lstStyle/>
          <a:p>
            <a:r>
              <a:rPr lang="en-US" sz="2600" smtClean="0">
                <a:solidFill>
                  <a:srgbClr val="0070C0"/>
                </a:solidFill>
                <a:latin typeface="Times New Roman" panose="02020603050405020304" pitchFamily="18" charset="0"/>
                <a:cs typeface="Times New Roman" panose="02020603050405020304" pitchFamily="18" charset="0"/>
              </a:rPr>
              <a:t>L=1</a:t>
            </a:r>
            <a:endParaRPr lang="en-US" sz="2600"/>
          </a:p>
        </p:txBody>
      </p:sp>
      <p:sp>
        <p:nvSpPr>
          <p:cNvPr id="86" name="Rectangle 85"/>
          <p:cNvSpPr/>
          <p:nvPr/>
        </p:nvSpPr>
        <p:spPr>
          <a:xfrm>
            <a:off x="4863599" y="2751181"/>
            <a:ext cx="742511" cy="492443"/>
          </a:xfrm>
          <a:prstGeom prst="rect">
            <a:avLst/>
          </a:prstGeom>
        </p:spPr>
        <p:txBody>
          <a:bodyPr wrap="none">
            <a:spAutoFit/>
          </a:bodyPr>
          <a:lstStyle/>
          <a:p>
            <a:r>
              <a:rPr lang="en-US" sz="2600">
                <a:solidFill>
                  <a:srgbClr val="0070C0"/>
                </a:solidFill>
                <a:latin typeface="Times New Roman" panose="02020603050405020304" pitchFamily="18" charset="0"/>
                <a:cs typeface="Times New Roman" panose="02020603050405020304" pitchFamily="18" charset="0"/>
              </a:rPr>
              <a:t>L=2</a:t>
            </a:r>
            <a:endParaRPr lang="en-US" sz="2600"/>
          </a:p>
        </p:txBody>
      </p:sp>
      <p:sp>
        <p:nvSpPr>
          <p:cNvPr id="87" name="Rectangle 86"/>
          <p:cNvSpPr/>
          <p:nvPr/>
        </p:nvSpPr>
        <p:spPr>
          <a:xfrm>
            <a:off x="4863599" y="3390185"/>
            <a:ext cx="742511" cy="492443"/>
          </a:xfrm>
          <a:prstGeom prst="rect">
            <a:avLst/>
          </a:prstGeom>
        </p:spPr>
        <p:txBody>
          <a:bodyPr wrap="none">
            <a:spAutoFit/>
          </a:bodyPr>
          <a:lstStyle/>
          <a:p>
            <a:r>
              <a:rPr lang="en-US" sz="2600">
                <a:solidFill>
                  <a:srgbClr val="0070C0"/>
                </a:solidFill>
                <a:latin typeface="Times New Roman" panose="02020603050405020304" pitchFamily="18" charset="0"/>
                <a:cs typeface="Times New Roman" panose="02020603050405020304" pitchFamily="18" charset="0"/>
              </a:rPr>
              <a:t>L=4</a:t>
            </a:r>
            <a:endParaRPr lang="en-US" sz="2600"/>
          </a:p>
        </p:txBody>
      </p:sp>
      <p:sp>
        <p:nvSpPr>
          <p:cNvPr id="90" name="Rectangle 89"/>
          <p:cNvSpPr/>
          <p:nvPr/>
        </p:nvSpPr>
        <p:spPr>
          <a:xfrm>
            <a:off x="4863599" y="4023301"/>
            <a:ext cx="742511" cy="492443"/>
          </a:xfrm>
          <a:prstGeom prst="rect">
            <a:avLst/>
          </a:prstGeom>
        </p:spPr>
        <p:txBody>
          <a:bodyPr wrap="none">
            <a:spAutoFit/>
          </a:bodyPr>
          <a:lstStyle/>
          <a:p>
            <a:r>
              <a:rPr lang="en-US" sz="2600">
                <a:solidFill>
                  <a:srgbClr val="0070C0"/>
                </a:solidFill>
                <a:latin typeface="Times New Roman" panose="02020603050405020304" pitchFamily="18" charset="0"/>
                <a:cs typeface="Times New Roman" panose="02020603050405020304" pitchFamily="18" charset="0"/>
              </a:rPr>
              <a:t>L=8</a:t>
            </a:r>
            <a:endParaRPr lang="en-US" sz="2600"/>
          </a:p>
        </p:txBody>
      </p:sp>
      <p:pic>
        <p:nvPicPr>
          <p:cNvPr id="50" name="Picture 4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1145" y="1264736"/>
            <a:ext cx="3443935" cy="471158"/>
          </a:xfrm>
          <a:prstGeom prst="rect">
            <a:avLst/>
          </a:prstGeom>
          <a:ln>
            <a:solidFill>
              <a:srgbClr val="FF0000"/>
            </a:solidFill>
          </a:ln>
        </p:spPr>
      </p:pic>
      <p:sp>
        <p:nvSpPr>
          <p:cNvPr id="52" name="Rectangle 51"/>
          <p:cNvSpPr/>
          <p:nvPr/>
        </p:nvSpPr>
        <p:spPr>
          <a:xfrm>
            <a:off x="191069" y="1249019"/>
            <a:ext cx="4500783" cy="2111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Từ </a:t>
            </a:r>
            <a:r>
              <a:rPr lang="en-US" sz="2800" smtClean="0">
                <a:solidFill>
                  <a:srgbClr val="0070C0"/>
                </a:solidFill>
                <a:latin typeface="Times New Roman" panose="02020603050405020304" pitchFamily="18" charset="0"/>
                <a:cs typeface="Times New Roman" panose="02020603050405020304" pitchFamily="18" charset="0"/>
              </a:rPr>
              <a:t>đây ta thấy, để hoàn thiện trình bày giải thuật bằng ngôn ngữ tựa C thì cần phải viết thêm hai hàm sau: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4863599" y="4678351"/>
            <a:ext cx="939681" cy="492443"/>
          </a:xfrm>
          <a:prstGeom prst="rect">
            <a:avLst/>
          </a:prstGeom>
        </p:spPr>
        <p:txBody>
          <a:bodyPr wrap="none">
            <a:spAutoFit/>
          </a:bodyPr>
          <a:lstStyle/>
          <a:p>
            <a:r>
              <a:rPr lang="en-US" sz="2600" smtClean="0">
                <a:solidFill>
                  <a:srgbClr val="0070C0"/>
                </a:solidFill>
                <a:latin typeface="Times New Roman" panose="02020603050405020304" pitchFamily="18" charset="0"/>
                <a:cs typeface="Times New Roman" panose="02020603050405020304" pitchFamily="18" charset="0"/>
              </a:rPr>
              <a:t>Dừng</a:t>
            </a:r>
            <a:endParaRPr lang="en-US" sz="2600"/>
          </a:p>
        </p:txBody>
      </p:sp>
      <p:sp>
        <p:nvSpPr>
          <p:cNvPr id="56" name="Rectangle 55"/>
          <p:cNvSpPr/>
          <p:nvPr/>
        </p:nvSpPr>
        <p:spPr>
          <a:xfrm>
            <a:off x="191069" y="3253710"/>
            <a:ext cx="4500783" cy="21644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smtClean="0">
                <a:solidFill>
                  <a:srgbClr val="0070C0"/>
                </a:solidFill>
                <a:latin typeface="Times New Roman" panose="02020603050405020304" pitchFamily="18" charset="0"/>
                <a:cs typeface="Times New Roman" panose="02020603050405020304" pitchFamily="18" charset="0"/>
              </a:rPr>
              <a:t>- Hàm MPASS sẽ liên tiếp gọi hàm MERGE để hòa nhập các cặp mạch có độ dài L dọc theo độ dài của mảng.    </a:t>
            </a:r>
            <a:endParaRPr lang="en-US" sz="2800">
              <a:solidFill>
                <a:srgbClr val="0070C0"/>
              </a:solidFill>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4804013" y="1262668"/>
            <a:ext cx="7387987" cy="4059959"/>
            <a:chOff x="4804013" y="1262668"/>
            <a:chExt cx="7387987" cy="4059959"/>
          </a:xfrm>
        </p:grpSpPr>
        <p:cxnSp>
          <p:nvCxnSpPr>
            <p:cNvPr id="7" name="Straight Connector 6"/>
            <p:cNvCxnSpPr/>
            <p:nvPr/>
          </p:nvCxnSpPr>
          <p:spPr>
            <a:xfrm>
              <a:off x="4804013" y="1262668"/>
              <a:ext cx="0" cy="405995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9007" y="5322627"/>
              <a:ext cx="73829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192262" y="5374206"/>
            <a:ext cx="11999737" cy="14786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800" smtClean="0">
                <a:solidFill>
                  <a:srgbClr val="0070C0"/>
                </a:solidFill>
                <a:latin typeface="Times New Roman" panose="02020603050405020304" pitchFamily="18" charset="0"/>
                <a:cs typeface="Times New Roman" panose="02020603050405020304" pitchFamily="18" charset="0"/>
              </a:rPr>
              <a:t>- Hàm </a:t>
            </a:r>
            <a:r>
              <a:rPr lang="en-US" sz="2800">
                <a:solidFill>
                  <a:srgbClr val="0070C0"/>
                </a:solidFill>
                <a:latin typeface="Times New Roman" panose="02020603050405020304" pitchFamily="18" charset="0"/>
                <a:cs typeface="Times New Roman" panose="02020603050405020304" pitchFamily="18" charset="0"/>
              </a:rPr>
              <a:t>STRAIGHT_MSORT</a:t>
            </a:r>
            <a:r>
              <a:rPr lang="en-US" sz="2800" smtClean="0">
                <a:solidFill>
                  <a:srgbClr val="0070C0"/>
                </a:solidFill>
                <a:latin typeface="Times New Roman" panose="02020603050405020304" pitchFamily="18" charset="0"/>
                <a:cs typeface="Times New Roman" panose="02020603050405020304" pitchFamily="18" charset="0"/>
              </a:rPr>
              <a:t> sẽ </a:t>
            </a:r>
            <a:r>
              <a:rPr lang="en-US" sz="2800">
                <a:solidFill>
                  <a:srgbClr val="0070C0"/>
                </a:solidFill>
                <a:latin typeface="Times New Roman" panose="02020603050405020304" pitchFamily="18" charset="0"/>
                <a:cs typeface="Times New Roman" panose="02020603050405020304" pitchFamily="18" charset="0"/>
              </a:rPr>
              <a:t>liên tiếp tăng </a:t>
            </a:r>
            <a:r>
              <a:rPr lang="en-US" sz="2800" smtClean="0">
                <a:solidFill>
                  <a:srgbClr val="0070C0"/>
                </a:solidFill>
                <a:latin typeface="Times New Roman" panose="02020603050405020304" pitchFamily="18" charset="0"/>
                <a:cs typeface="Times New Roman" panose="02020603050405020304" pitchFamily="18" charset="0"/>
              </a:rPr>
              <a:t>gấp đôi độ dài mạch từ L=1 cho đến khi L&gt;= n thì dừng. Ứng với mỗi giá trị của độ dài mạch L sẽ gọi hàm MPASS.    </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510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500" fill="hold"/>
                                        <p:tgtEl>
                                          <p:spTgt spid="92"/>
                                        </p:tgtEl>
                                        <p:attrNameLst>
                                          <p:attrName>ppt_x</p:attrName>
                                        </p:attrNameLst>
                                      </p:cBhvr>
                                      <p:tavLst>
                                        <p:tav tm="0">
                                          <p:val>
                                            <p:strVal val="#ppt_x"/>
                                          </p:val>
                                        </p:tav>
                                        <p:tav tm="100000">
                                          <p:val>
                                            <p:strVal val="#ppt_x"/>
                                          </p:val>
                                        </p:tav>
                                      </p:tavLst>
                                    </p:anim>
                                    <p:anim calcmode="lin" valueType="num">
                                      <p:cBhvr additive="base">
                                        <p:cTn id="2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5"/>
                                        </p:tgtEl>
                                        <p:attrNameLst>
                                          <p:attrName>style.visibility</p:attrName>
                                        </p:attrNameLst>
                                      </p:cBhvr>
                                      <p:to>
                                        <p:strVal val="visible"/>
                                      </p:to>
                                    </p:set>
                                    <p:anim calcmode="lin" valueType="num">
                                      <p:cBhvr additive="base">
                                        <p:cTn id="25" dur="500" fill="hold"/>
                                        <p:tgtEl>
                                          <p:spTgt spid="85"/>
                                        </p:tgtEl>
                                        <p:attrNameLst>
                                          <p:attrName>ppt_x</p:attrName>
                                        </p:attrNameLst>
                                      </p:cBhvr>
                                      <p:tavLst>
                                        <p:tav tm="0">
                                          <p:val>
                                            <p:strVal val="#ppt_x"/>
                                          </p:val>
                                        </p:tav>
                                        <p:tav tm="100000">
                                          <p:val>
                                            <p:strVal val="#ppt_x"/>
                                          </p:val>
                                        </p:tav>
                                      </p:tavLst>
                                    </p:anim>
                                    <p:anim calcmode="lin" valueType="num">
                                      <p:cBhvr additive="base">
                                        <p:cTn id="2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1000" fill="hold"/>
                                        <p:tgtEl>
                                          <p:spTgt spid="50"/>
                                        </p:tgtEl>
                                        <p:attrNameLst>
                                          <p:attrName>ppt_w</p:attrName>
                                        </p:attrNameLst>
                                      </p:cBhvr>
                                      <p:tavLst>
                                        <p:tav tm="0">
                                          <p:val>
                                            <p:fltVal val="0"/>
                                          </p:val>
                                        </p:tav>
                                        <p:tav tm="100000">
                                          <p:val>
                                            <p:strVal val="#ppt_w"/>
                                          </p:val>
                                        </p:tav>
                                      </p:tavLst>
                                    </p:anim>
                                    <p:anim calcmode="lin" valueType="num">
                                      <p:cBhvr>
                                        <p:cTn id="32" dur="1000" fill="hold"/>
                                        <p:tgtEl>
                                          <p:spTgt spid="50"/>
                                        </p:tgtEl>
                                        <p:attrNameLst>
                                          <p:attrName>ppt_h</p:attrName>
                                        </p:attrNameLst>
                                      </p:cBhvr>
                                      <p:tavLst>
                                        <p:tav tm="0">
                                          <p:val>
                                            <p:fltVal val="0"/>
                                          </p:val>
                                        </p:tav>
                                        <p:tav tm="100000">
                                          <p:val>
                                            <p:strVal val="#ppt_h"/>
                                          </p:val>
                                        </p:tav>
                                      </p:tavLst>
                                    </p:anim>
                                    <p:anim calcmode="lin" valueType="num">
                                      <p:cBhvr>
                                        <p:cTn id="33" dur="1000" fill="hold"/>
                                        <p:tgtEl>
                                          <p:spTgt spid="50"/>
                                        </p:tgtEl>
                                        <p:attrNameLst>
                                          <p:attrName>style.rotation</p:attrName>
                                        </p:attrNameLst>
                                      </p:cBhvr>
                                      <p:tavLst>
                                        <p:tav tm="0">
                                          <p:val>
                                            <p:fltVal val="90"/>
                                          </p:val>
                                        </p:tav>
                                        <p:tav tm="100000">
                                          <p:val>
                                            <p:fltVal val="0"/>
                                          </p:val>
                                        </p:tav>
                                      </p:tavLst>
                                    </p:anim>
                                    <p:animEffect transition="in" filter="fade">
                                      <p:cBhvr>
                                        <p:cTn id="34" dur="10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fltVal val="0"/>
                                          </p:val>
                                        </p:tav>
                                        <p:tav tm="100000">
                                          <p:val>
                                            <p:strVal val="#ppt_w"/>
                                          </p:val>
                                        </p:tav>
                                      </p:tavLst>
                                    </p:anim>
                                    <p:anim calcmode="lin" valueType="num">
                                      <p:cBhvr>
                                        <p:cTn id="46" dur="1000" fill="hold"/>
                                        <p:tgtEl>
                                          <p:spTgt spid="28"/>
                                        </p:tgtEl>
                                        <p:attrNameLst>
                                          <p:attrName>ppt_h</p:attrName>
                                        </p:attrNameLst>
                                      </p:cBhvr>
                                      <p:tavLst>
                                        <p:tav tm="0">
                                          <p:val>
                                            <p:fltVal val="0"/>
                                          </p:val>
                                        </p:tav>
                                        <p:tav tm="100000">
                                          <p:val>
                                            <p:strVal val="#ppt_h"/>
                                          </p:val>
                                        </p:tav>
                                      </p:tavLst>
                                    </p:anim>
                                    <p:anim calcmode="lin" valueType="num">
                                      <p:cBhvr>
                                        <p:cTn id="47" dur="1000" fill="hold"/>
                                        <p:tgtEl>
                                          <p:spTgt spid="28"/>
                                        </p:tgtEl>
                                        <p:attrNameLst>
                                          <p:attrName>style.rotation</p:attrName>
                                        </p:attrNameLst>
                                      </p:cBhvr>
                                      <p:tavLst>
                                        <p:tav tm="0">
                                          <p:val>
                                            <p:fltVal val="90"/>
                                          </p:val>
                                        </p:tav>
                                        <p:tav tm="100000">
                                          <p:val>
                                            <p:fltVal val="0"/>
                                          </p:val>
                                        </p:tav>
                                      </p:tavLst>
                                    </p:anim>
                                    <p:animEffect transition="in" filter="fade">
                                      <p:cBhvr>
                                        <p:cTn id="48" dur="10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1000" fill="hold"/>
                                        <p:tgtEl>
                                          <p:spTgt spid="30"/>
                                        </p:tgtEl>
                                        <p:attrNameLst>
                                          <p:attrName>ppt_w</p:attrName>
                                        </p:attrNameLst>
                                      </p:cBhvr>
                                      <p:tavLst>
                                        <p:tav tm="0">
                                          <p:val>
                                            <p:fltVal val="0"/>
                                          </p:val>
                                        </p:tav>
                                        <p:tav tm="100000">
                                          <p:val>
                                            <p:strVal val="#ppt_w"/>
                                          </p:val>
                                        </p:tav>
                                      </p:tavLst>
                                    </p:anim>
                                    <p:anim calcmode="lin" valueType="num">
                                      <p:cBhvr>
                                        <p:cTn id="60" dur="1000" fill="hold"/>
                                        <p:tgtEl>
                                          <p:spTgt spid="30"/>
                                        </p:tgtEl>
                                        <p:attrNameLst>
                                          <p:attrName>ppt_h</p:attrName>
                                        </p:attrNameLst>
                                      </p:cBhvr>
                                      <p:tavLst>
                                        <p:tav tm="0">
                                          <p:val>
                                            <p:fltVal val="0"/>
                                          </p:val>
                                        </p:tav>
                                        <p:tav tm="100000">
                                          <p:val>
                                            <p:strVal val="#ppt_h"/>
                                          </p:val>
                                        </p:tav>
                                      </p:tavLst>
                                    </p:anim>
                                    <p:anim calcmode="lin" valueType="num">
                                      <p:cBhvr>
                                        <p:cTn id="61" dur="1000" fill="hold"/>
                                        <p:tgtEl>
                                          <p:spTgt spid="30"/>
                                        </p:tgtEl>
                                        <p:attrNameLst>
                                          <p:attrName>style.rotation</p:attrName>
                                        </p:attrNameLst>
                                      </p:cBhvr>
                                      <p:tavLst>
                                        <p:tav tm="0">
                                          <p:val>
                                            <p:fltVal val="90"/>
                                          </p:val>
                                        </p:tav>
                                        <p:tav tm="100000">
                                          <p:val>
                                            <p:fltVal val="0"/>
                                          </p:val>
                                        </p:tav>
                                      </p:tavLst>
                                    </p:anim>
                                    <p:animEffect transition="in" filter="fade">
                                      <p:cBhvr>
                                        <p:cTn id="62" dur="10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1000" fill="hold"/>
                                        <p:tgtEl>
                                          <p:spTgt spid="32"/>
                                        </p:tgtEl>
                                        <p:attrNameLst>
                                          <p:attrName>ppt_w</p:attrName>
                                        </p:attrNameLst>
                                      </p:cBhvr>
                                      <p:tavLst>
                                        <p:tav tm="0">
                                          <p:val>
                                            <p:fltVal val="0"/>
                                          </p:val>
                                        </p:tav>
                                        <p:tav tm="100000">
                                          <p:val>
                                            <p:strVal val="#ppt_w"/>
                                          </p:val>
                                        </p:tav>
                                      </p:tavLst>
                                    </p:anim>
                                    <p:anim calcmode="lin" valueType="num">
                                      <p:cBhvr>
                                        <p:cTn id="74" dur="1000" fill="hold"/>
                                        <p:tgtEl>
                                          <p:spTgt spid="32"/>
                                        </p:tgtEl>
                                        <p:attrNameLst>
                                          <p:attrName>ppt_h</p:attrName>
                                        </p:attrNameLst>
                                      </p:cBhvr>
                                      <p:tavLst>
                                        <p:tav tm="0">
                                          <p:val>
                                            <p:fltVal val="0"/>
                                          </p:val>
                                        </p:tav>
                                        <p:tav tm="100000">
                                          <p:val>
                                            <p:strVal val="#ppt_h"/>
                                          </p:val>
                                        </p:tav>
                                      </p:tavLst>
                                    </p:anim>
                                    <p:anim calcmode="lin" valueType="num">
                                      <p:cBhvr>
                                        <p:cTn id="75" dur="1000" fill="hold"/>
                                        <p:tgtEl>
                                          <p:spTgt spid="32"/>
                                        </p:tgtEl>
                                        <p:attrNameLst>
                                          <p:attrName>style.rotation</p:attrName>
                                        </p:attrNameLst>
                                      </p:cBhvr>
                                      <p:tavLst>
                                        <p:tav tm="0">
                                          <p:val>
                                            <p:fltVal val="90"/>
                                          </p:val>
                                        </p:tav>
                                        <p:tav tm="100000">
                                          <p:val>
                                            <p:fltVal val="0"/>
                                          </p:val>
                                        </p:tav>
                                      </p:tavLst>
                                    </p:anim>
                                    <p:animEffect transition="in" filter="fade">
                                      <p:cBhvr>
                                        <p:cTn id="76" dur="10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additive="base">
                                        <p:cTn id="81" dur="500" fill="hold"/>
                                        <p:tgtEl>
                                          <p:spTgt spid="67"/>
                                        </p:tgtEl>
                                        <p:attrNameLst>
                                          <p:attrName>ppt_x</p:attrName>
                                        </p:attrNameLst>
                                      </p:cBhvr>
                                      <p:tavLst>
                                        <p:tav tm="0">
                                          <p:val>
                                            <p:strVal val="#ppt_x"/>
                                          </p:val>
                                        </p:tav>
                                        <p:tav tm="100000">
                                          <p:val>
                                            <p:strVal val="#ppt_x"/>
                                          </p:val>
                                        </p:tav>
                                      </p:tavLst>
                                    </p:anim>
                                    <p:anim calcmode="lin" valueType="num">
                                      <p:cBhvr additive="base">
                                        <p:cTn id="8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p:cTn id="87" dur="1000" fill="hold"/>
                                        <p:tgtEl>
                                          <p:spTgt spid="34"/>
                                        </p:tgtEl>
                                        <p:attrNameLst>
                                          <p:attrName>ppt_w</p:attrName>
                                        </p:attrNameLst>
                                      </p:cBhvr>
                                      <p:tavLst>
                                        <p:tav tm="0">
                                          <p:val>
                                            <p:fltVal val="0"/>
                                          </p:val>
                                        </p:tav>
                                        <p:tav tm="100000">
                                          <p:val>
                                            <p:strVal val="#ppt_w"/>
                                          </p:val>
                                        </p:tav>
                                      </p:tavLst>
                                    </p:anim>
                                    <p:anim calcmode="lin" valueType="num">
                                      <p:cBhvr>
                                        <p:cTn id="88" dur="1000" fill="hold"/>
                                        <p:tgtEl>
                                          <p:spTgt spid="34"/>
                                        </p:tgtEl>
                                        <p:attrNameLst>
                                          <p:attrName>ppt_h</p:attrName>
                                        </p:attrNameLst>
                                      </p:cBhvr>
                                      <p:tavLst>
                                        <p:tav tm="0">
                                          <p:val>
                                            <p:fltVal val="0"/>
                                          </p:val>
                                        </p:tav>
                                        <p:tav tm="100000">
                                          <p:val>
                                            <p:strVal val="#ppt_h"/>
                                          </p:val>
                                        </p:tav>
                                      </p:tavLst>
                                    </p:anim>
                                    <p:anim calcmode="lin" valueType="num">
                                      <p:cBhvr>
                                        <p:cTn id="89" dur="1000" fill="hold"/>
                                        <p:tgtEl>
                                          <p:spTgt spid="34"/>
                                        </p:tgtEl>
                                        <p:attrNameLst>
                                          <p:attrName>style.rotation</p:attrName>
                                        </p:attrNameLst>
                                      </p:cBhvr>
                                      <p:tavLst>
                                        <p:tav tm="0">
                                          <p:val>
                                            <p:fltVal val="90"/>
                                          </p:val>
                                        </p:tav>
                                        <p:tav tm="100000">
                                          <p:val>
                                            <p:fltVal val="0"/>
                                          </p:val>
                                        </p:tav>
                                      </p:tavLst>
                                    </p:anim>
                                    <p:animEffect transition="in" filter="fade">
                                      <p:cBhvr>
                                        <p:cTn id="90" dur="10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68"/>
                                        </p:tgtEl>
                                        <p:attrNameLst>
                                          <p:attrName>style.visibility</p:attrName>
                                        </p:attrNameLst>
                                      </p:cBhvr>
                                      <p:to>
                                        <p:strVal val="visible"/>
                                      </p:to>
                                    </p:set>
                                    <p:anim calcmode="lin" valueType="num">
                                      <p:cBhvr additive="base">
                                        <p:cTn id="95" dur="500" fill="hold"/>
                                        <p:tgtEl>
                                          <p:spTgt spid="68"/>
                                        </p:tgtEl>
                                        <p:attrNameLst>
                                          <p:attrName>ppt_x</p:attrName>
                                        </p:attrNameLst>
                                      </p:cBhvr>
                                      <p:tavLst>
                                        <p:tav tm="0">
                                          <p:val>
                                            <p:strVal val="#ppt_x"/>
                                          </p:val>
                                        </p:tav>
                                        <p:tav tm="100000">
                                          <p:val>
                                            <p:strVal val="#ppt_x"/>
                                          </p:val>
                                        </p:tav>
                                      </p:tavLst>
                                    </p:anim>
                                    <p:anim calcmode="lin" valueType="num">
                                      <p:cBhvr additive="base">
                                        <p:cTn id="9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 calcmode="lin" valueType="num">
                                      <p:cBhvr>
                                        <p:cTn id="101" dur="1000" fill="hold"/>
                                        <p:tgtEl>
                                          <p:spTgt spid="36"/>
                                        </p:tgtEl>
                                        <p:attrNameLst>
                                          <p:attrName>ppt_w</p:attrName>
                                        </p:attrNameLst>
                                      </p:cBhvr>
                                      <p:tavLst>
                                        <p:tav tm="0">
                                          <p:val>
                                            <p:fltVal val="0"/>
                                          </p:val>
                                        </p:tav>
                                        <p:tav tm="100000">
                                          <p:val>
                                            <p:strVal val="#ppt_w"/>
                                          </p:val>
                                        </p:tav>
                                      </p:tavLst>
                                    </p:anim>
                                    <p:anim calcmode="lin" valueType="num">
                                      <p:cBhvr>
                                        <p:cTn id="102" dur="1000" fill="hold"/>
                                        <p:tgtEl>
                                          <p:spTgt spid="36"/>
                                        </p:tgtEl>
                                        <p:attrNameLst>
                                          <p:attrName>ppt_h</p:attrName>
                                        </p:attrNameLst>
                                      </p:cBhvr>
                                      <p:tavLst>
                                        <p:tav tm="0">
                                          <p:val>
                                            <p:fltVal val="0"/>
                                          </p:val>
                                        </p:tav>
                                        <p:tav tm="100000">
                                          <p:val>
                                            <p:strVal val="#ppt_h"/>
                                          </p:val>
                                        </p:tav>
                                      </p:tavLst>
                                    </p:anim>
                                    <p:anim calcmode="lin" valueType="num">
                                      <p:cBhvr>
                                        <p:cTn id="103" dur="1000" fill="hold"/>
                                        <p:tgtEl>
                                          <p:spTgt spid="36"/>
                                        </p:tgtEl>
                                        <p:attrNameLst>
                                          <p:attrName>style.rotation</p:attrName>
                                        </p:attrNameLst>
                                      </p:cBhvr>
                                      <p:tavLst>
                                        <p:tav tm="0">
                                          <p:val>
                                            <p:fltVal val="90"/>
                                          </p:val>
                                        </p:tav>
                                        <p:tav tm="100000">
                                          <p:val>
                                            <p:fltVal val="0"/>
                                          </p:val>
                                        </p:tav>
                                      </p:tavLst>
                                    </p:anim>
                                    <p:animEffect transition="in" filter="fade">
                                      <p:cBhvr>
                                        <p:cTn id="104" dur="1000"/>
                                        <p:tgtEl>
                                          <p:spTgt spid="36"/>
                                        </p:tgtEl>
                                      </p:cBhvr>
                                    </p:animEffec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grpId="0" nodeType="click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p:cTn id="109" dur="1000" fill="hold"/>
                                        <p:tgtEl>
                                          <p:spTgt spid="38"/>
                                        </p:tgtEl>
                                        <p:attrNameLst>
                                          <p:attrName>ppt_w</p:attrName>
                                        </p:attrNameLst>
                                      </p:cBhvr>
                                      <p:tavLst>
                                        <p:tav tm="0">
                                          <p:val>
                                            <p:fltVal val="0"/>
                                          </p:val>
                                        </p:tav>
                                        <p:tav tm="100000">
                                          <p:val>
                                            <p:strVal val="#ppt_w"/>
                                          </p:val>
                                        </p:tav>
                                      </p:tavLst>
                                    </p:anim>
                                    <p:anim calcmode="lin" valueType="num">
                                      <p:cBhvr>
                                        <p:cTn id="110" dur="1000" fill="hold"/>
                                        <p:tgtEl>
                                          <p:spTgt spid="38"/>
                                        </p:tgtEl>
                                        <p:attrNameLst>
                                          <p:attrName>ppt_h</p:attrName>
                                        </p:attrNameLst>
                                      </p:cBhvr>
                                      <p:tavLst>
                                        <p:tav tm="0">
                                          <p:val>
                                            <p:fltVal val="0"/>
                                          </p:val>
                                        </p:tav>
                                        <p:tav tm="100000">
                                          <p:val>
                                            <p:strVal val="#ppt_h"/>
                                          </p:val>
                                        </p:tav>
                                      </p:tavLst>
                                    </p:anim>
                                    <p:anim calcmode="lin" valueType="num">
                                      <p:cBhvr>
                                        <p:cTn id="111" dur="1000" fill="hold"/>
                                        <p:tgtEl>
                                          <p:spTgt spid="38"/>
                                        </p:tgtEl>
                                        <p:attrNameLst>
                                          <p:attrName>style.rotation</p:attrName>
                                        </p:attrNameLst>
                                      </p:cBhvr>
                                      <p:tavLst>
                                        <p:tav tm="0">
                                          <p:val>
                                            <p:fltVal val="90"/>
                                          </p:val>
                                        </p:tav>
                                        <p:tav tm="100000">
                                          <p:val>
                                            <p:fltVal val="0"/>
                                          </p:val>
                                        </p:tav>
                                      </p:tavLst>
                                    </p:anim>
                                    <p:animEffect transition="in" filter="fade">
                                      <p:cBhvr>
                                        <p:cTn id="112" dur="10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86"/>
                                        </p:tgtEl>
                                        <p:attrNameLst>
                                          <p:attrName>style.visibility</p:attrName>
                                        </p:attrNameLst>
                                      </p:cBhvr>
                                      <p:to>
                                        <p:strVal val="visible"/>
                                      </p:to>
                                    </p:set>
                                    <p:anim calcmode="lin" valueType="num">
                                      <p:cBhvr additive="base">
                                        <p:cTn id="117" dur="500" fill="hold"/>
                                        <p:tgtEl>
                                          <p:spTgt spid="86"/>
                                        </p:tgtEl>
                                        <p:attrNameLst>
                                          <p:attrName>ppt_x</p:attrName>
                                        </p:attrNameLst>
                                      </p:cBhvr>
                                      <p:tavLst>
                                        <p:tav tm="0">
                                          <p:val>
                                            <p:strVal val="#ppt_x"/>
                                          </p:val>
                                        </p:tav>
                                        <p:tav tm="100000">
                                          <p:val>
                                            <p:strVal val="#ppt_x"/>
                                          </p:val>
                                        </p:tav>
                                      </p:tavLst>
                                    </p:anim>
                                    <p:anim calcmode="lin" valueType="num">
                                      <p:cBhvr additive="base">
                                        <p:cTn id="11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9"/>
                                        </p:tgtEl>
                                        <p:attrNameLst>
                                          <p:attrName>style.visibility</p:attrName>
                                        </p:attrNameLst>
                                      </p:cBhvr>
                                      <p:to>
                                        <p:strVal val="visible"/>
                                      </p:to>
                                    </p:set>
                                    <p:anim calcmode="lin" valueType="num">
                                      <p:cBhvr additive="base">
                                        <p:cTn id="123" dur="500" fill="hold"/>
                                        <p:tgtEl>
                                          <p:spTgt spid="39"/>
                                        </p:tgtEl>
                                        <p:attrNameLst>
                                          <p:attrName>ppt_x</p:attrName>
                                        </p:attrNameLst>
                                      </p:cBhvr>
                                      <p:tavLst>
                                        <p:tav tm="0">
                                          <p:val>
                                            <p:strVal val="#ppt_x"/>
                                          </p:val>
                                        </p:tav>
                                        <p:tav tm="100000">
                                          <p:val>
                                            <p:strVal val="#ppt_x"/>
                                          </p:val>
                                        </p:tav>
                                      </p:tavLst>
                                    </p:anim>
                                    <p:anim calcmode="lin" valueType="num">
                                      <p:cBhvr additive="base">
                                        <p:cTn id="12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31" presetClass="entr" presetSubtype="0" fill="hold" grpId="0" nodeType="clickEffect">
                                  <p:stCondLst>
                                    <p:cond delay="0"/>
                                  </p:stCondLst>
                                  <p:childTnLst>
                                    <p:set>
                                      <p:cBhvr>
                                        <p:cTn id="128" dur="1" fill="hold">
                                          <p:stCondLst>
                                            <p:cond delay="0"/>
                                          </p:stCondLst>
                                        </p:cTn>
                                        <p:tgtEl>
                                          <p:spTgt spid="51"/>
                                        </p:tgtEl>
                                        <p:attrNameLst>
                                          <p:attrName>style.visibility</p:attrName>
                                        </p:attrNameLst>
                                      </p:cBhvr>
                                      <p:to>
                                        <p:strVal val="visible"/>
                                      </p:to>
                                    </p:set>
                                    <p:anim calcmode="lin" valueType="num">
                                      <p:cBhvr>
                                        <p:cTn id="129" dur="1000" fill="hold"/>
                                        <p:tgtEl>
                                          <p:spTgt spid="51"/>
                                        </p:tgtEl>
                                        <p:attrNameLst>
                                          <p:attrName>ppt_w</p:attrName>
                                        </p:attrNameLst>
                                      </p:cBhvr>
                                      <p:tavLst>
                                        <p:tav tm="0">
                                          <p:val>
                                            <p:fltVal val="0"/>
                                          </p:val>
                                        </p:tav>
                                        <p:tav tm="100000">
                                          <p:val>
                                            <p:strVal val="#ppt_w"/>
                                          </p:val>
                                        </p:tav>
                                      </p:tavLst>
                                    </p:anim>
                                    <p:anim calcmode="lin" valueType="num">
                                      <p:cBhvr>
                                        <p:cTn id="130" dur="1000" fill="hold"/>
                                        <p:tgtEl>
                                          <p:spTgt spid="51"/>
                                        </p:tgtEl>
                                        <p:attrNameLst>
                                          <p:attrName>ppt_h</p:attrName>
                                        </p:attrNameLst>
                                      </p:cBhvr>
                                      <p:tavLst>
                                        <p:tav tm="0">
                                          <p:val>
                                            <p:fltVal val="0"/>
                                          </p:val>
                                        </p:tav>
                                        <p:tav tm="100000">
                                          <p:val>
                                            <p:strVal val="#ppt_h"/>
                                          </p:val>
                                        </p:tav>
                                      </p:tavLst>
                                    </p:anim>
                                    <p:anim calcmode="lin" valueType="num">
                                      <p:cBhvr>
                                        <p:cTn id="131" dur="1000" fill="hold"/>
                                        <p:tgtEl>
                                          <p:spTgt spid="51"/>
                                        </p:tgtEl>
                                        <p:attrNameLst>
                                          <p:attrName>style.rotation</p:attrName>
                                        </p:attrNameLst>
                                      </p:cBhvr>
                                      <p:tavLst>
                                        <p:tav tm="0">
                                          <p:val>
                                            <p:fltVal val="90"/>
                                          </p:val>
                                        </p:tav>
                                        <p:tav tm="100000">
                                          <p:val>
                                            <p:fltVal val="0"/>
                                          </p:val>
                                        </p:tav>
                                      </p:tavLst>
                                    </p:anim>
                                    <p:animEffect transition="in" filter="fade">
                                      <p:cBhvr>
                                        <p:cTn id="132" dur="1000"/>
                                        <p:tgtEl>
                                          <p:spTgt spid="51"/>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40"/>
                                        </p:tgtEl>
                                        <p:attrNameLst>
                                          <p:attrName>style.visibility</p:attrName>
                                        </p:attrNameLst>
                                      </p:cBhvr>
                                      <p:to>
                                        <p:strVal val="visible"/>
                                      </p:to>
                                    </p:set>
                                    <p:anim calcmode="lin" valueType="num">
                                      <p:cBhvr additive="base">
                                        <p:cTn id="137" dur="500" fill="hold"/>
                                        <p:tgtEl>
                                          <p:spTgt spid="40"/>
                                        </p:tgtEl>
                                        <p:attrNameLst>
                                          <p:attrName>ppt_x</p:attrName>
                                        </p:attrNameLst>
                                      </p:cBhvr>
                                      <p:tavLst>
                                        <p:tav tm="0">
                                          <p:val>
                                            <p:strVal val="#ppt_x"/>
                                          </p:val>
                                        </p:tav>
                                        <p:tav tm="100000">
                                          <p:val>
                                            <p:strVal val="#ppt_x"/>
                                          </p:val>
                                        </p:tav>
                                      </p:tavLst>
                                    </p:anim>
                                    <p:anim calcmode="lin" valueType="num">
                                      <p:cBhvr additive="base">
                                        <p:cTn id="1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1" presetClass="entr" presetSubtype="0" fill="hold" grpId="0" nodeType="clickEffect">
                                  <p:stCondLst>
                                    <p:cond delay="0"/>
                                  </p:stCondLst>
                                  <p:childTnLst>
                                    <p:set>
                                      <p:cBhvr>
                                        <p:cTn id="142" dur="1" fill="hold">
                                          <p:stCondLst>
                                            <p:cond delay="0"/>
                                          </p:stCondLst>
                                        </p:cTn>
                                        <p:tgtEl>
                                          <p:spTgt spid="53"/>
                                        </p:tgtEl>
                                        <p:attrNameLst>
                                          <p:attrName>style.visibility</p:attrName>
                                        </p:attrNameLst>
                                      </p:cBhvr>
                                      <p:to>
                                        <p:strVal val="visible"/>
                                      </p:to>
                                    </p:set>
                                    <p:anim calcmode="lin" valueType="num">
                                      <p:cBhvr>
                                        <p:cTn id="143" dur="1000" fill="hold"/>
                                        <p:tgtEl>
                                          <p:spTgt spid="53"/>
                                        </p:tgtEl>
                                        <p:attrNameLst>
                                          <p:attrName>ppt_w</p:attrName>
                                        </p:attrNameLst>
                                      </p:cBhvr>
                                      <p:tavLst>
                                        <p:tav tm="0">
                                          <p:val>
                                            <p:fltVal val="0"/>
                                          </p:val>
                                        </p:tav>
                                        <p:tav tm="100000">
                                          <p:val>
                                            <p:strVal val="#ppt_w"/>
                                          </p:val>
                                        </p:tav>
                                      </p:tavLst>
                                    </p:anim>
                                    <p:anim calcmode="lin" valueType="num">
                                      <p:cBhvr>
                                        <p:cTn id="144" dur="1000" fill="hold"/>
                                        <p:tgtEl>
                                          <p:spTgt spid="53"/>
                                        </p:tgtEl>
                                        <p:attrNameLst>
                                          <p:attrName>ppt_h</p:attrName>
                                        </p:attrNameLst>
                                      </p:cBhvr>
                                      <p:tavLst>
                                        <p:tav tm="0">
                                          <p:val>
                                            <p:fltVal val="0"/>
                                          </p:val>
                                        </p:tav>
                                        <p:tav tm="100000">
                                          <p:val>
                                            <p:strVal val="#ppt_h"/>
                                          </p:val>
                                        </p:tav>
                                      </p:tavLst>
                                    </p:anim>
                                    <p:anim calcmode="lin" valueType="num">
                                      <p:cBhvr>
                                        <p:cTn id="145" dur="1000" fill="hold"/>
                                        <p:tgtEl>
                                          <p:spTgt spid="53"/>
                                        </p:tgtEl>
                                        <p:attrNameLst>
                                          <p:attrName>style.rotation</p:attrName>
                                        </p:attrNameLst>
                                      </p:cBhvr>
                                      <p:tavLst>
                                        <p:tav tm="0">
                                          <p:val>
                                            <p:fltVal val="90"/>
                                          </p:val>
                                        </p:tav>
                                        <p:tav tm="100000">
                                          <p:val>
                                            <p:fltVal val="0"/>
                                          </p:val>
                                        </p:tav>
                                      </p:tavLst>
                                    </p:anim>
                                    <p:animEffect transition="in" filter="fade">
                                      <p:cBhvr>
                                        <p:cTn id="146" dur="1000"/>
                                        <p:tgtEl>
                                          <p:spTgt spid="53"/>
                                        </p:tgtEl>
                                      </p:cBhvr>
                                    </p:animEffec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69"/>
                                        </p:tgtEl>
                                        <p:attrNameLst>
                                          <p:attrName>style.visibility</p:attrName>
                                        </p:attrNameLst>
                                      </p:cBhvr>
                                      <p:to>
                                        <p:strVal val="visible"/>
                                      </p:to>
                                    </p:set>
                                    <p:anim calcmode="lin" valueType="num">
                                      <p:cBhvr additive="base">
                                        <p:cTn id="151" dur="500" fill="hold"/>
                                        <p:tgtEl>
                                          <p:spTgt spid="69"/>
                                        </p:tgtEl>
                                        <p:attrNameLst>
                                          <p:attrName>ppt_x</p:attrName>
                                        </p:attrNameLst>
                                      </p:cBhvr>
                                      <p:tavLst>
                                        <p:tav tm="0">
                                          <p:val>
                                            <p:strVal val="#ppt_x"/>
                                          </p:val>
                                        </p:tav>
                                        <p:tav tm="100000">
                                          <p:val>
                                            <p:strVal val="#ppt_x"/>
                                          </p:val>
                                        </p:tav>
                                      </p:tavLst>
                                    </p:anim>
                                    <p:anim calcmode="lin" valueType="num">
                                      <p:cBhvr additive="base">
                                        <p:cTn id="15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grpId="0" nodeType="clickEffect">
                                  <p:stCondLst>
                                    <p:cond delay="0"/>
                                  </p:stCondLst>
                                  <p:childTnLst>
                                    <p:set>
                                      <p:cBhvr>
                                        <p:cTn id="156" dur="1" fill="hold">
                                          <p:stCondLst>
                                            <p:cond delay="0"/>
                                          </p:stCondLst>
                                        </p:cTn>
                                        <p:tgtEl>
                                          <p:spTgt spid="55"/>
                                        </p:tgtEl>
                                        <p:attrNameLst>
                                          <p:attrName>style.visibility</p:attrName>
                                        </p:attrNameLst>
                                      </p:cBhvr>
                                      <p:to>
                                        <p:strVal val="visible"/>
                                      </p:to>
                                    </p:set>
                                    <p:anim calcmode="lin" valueType="num">
                                      <p:cBhvr>
                                        <p:cTn id="157" dur="1000" fill="hold"/>
                                        <p:tgtEl>
                                          <p:spTgt spid="55"/>
                                        </p:tgtEl>
                                        <p:attrNameLst>
                                          <p:attrName>ppt_w</p:attrName>
                                        </p:attrNameLst>
                                      </p:cBhvr>
                                      <p:tavLst>
                                        <p:tav tm="0">
                                          <p:val>
                                            <p:fltVal val="0"/>
                                          </p:val>
                                        </p:tav>
                                        <p:tav tm="100000">
                                          <p:val>
                                            <p:strVal val="#ppt_w"/>
                                          </p:val>
                                        </p:tav>
                                      </p:tavLst>
                                    </p:anim>
                                    <p:anim calcmode="lin" valueType="num">
                                      <p:cBhvr>
                                        <p:cTn id="158" dur="1000" fill="hold"/>
                                        <p:tgtEl>
                                          <p:spTgt spid="55"/>
                                        </p:tgtEl>
                                        <p:attrNameLst>
                                          <p:attrName>ppt_h</p:attrName>
                                        </p:attrNameLst>
                                      </p:cBhvr>
                                      <p:tavLst>
                                        <p:tav tm="0">
                                          <p:val>
                                            <p:fltVal val="0"/>
                                          </p:val>
                                        </p:tav>
                                        <p:tav tm="100000">
                                          <p:val>
                                            <p:strVal val="#ppt_h"/>
                                          </p:val>
                                        </p:tav>
                                      </p:tavLst>
                                    </p:anim>
                                    <p:anim calcmode="lin" valueType="num">
                                      <p:cBhvr>
                                        <p:cTn id="159" dur="1000" fill="hold"/>
                                        <p:tgtEl>
                                          <p:spTgt spid="55"/>
                                        </p:tgtEl>
                                        <p:attrNameLst>
                                          <p:attrName>style.rotation</p:attrName>
                                        </p:attrNameLst>
                                      </p:cBhvr>
                                      <p:tavLst>
                                        <p:tav tm="0">
                                          <p:val>
                                            <p:fltVal val="90"/>
                                          </p:val>
                                        </p:tav>
                                        <p:tav tm="100000">
                                          <p:val>
                                            <p:fltVal val="0"/>
                                          </p:val>
                                        </p:tav>
                                      </p:tavLst>
                                    </p:anim>
                                    <p:animEffect transition="in" filter="fade">
                                      <p:cBhvr>
                                        <p:cTn id="160" dur="1000"/>
                                        <p:tgtEl>
                                          <p:spTgt spid="55"/>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87"/>
                                        </p:tgtEl>
                                        <p:attrNameLst>
                                          <p:attrName>style.visibility</p:attrName>
                                        </p:attrNameLst>
                                      </p:cBhvr>
                                      <p:to>
                                        <p:strVal val="visible"/>
                                      </p:to>
                                    </p:set>
                                    <p:anim calcmode="lin" valueType="num">
                                      <p:cBhvr additive="base">
                                        <p:cTn id="165" dur="500" fill="hold"/>
                                        <p:tgtEl>
                                          <p:spTgt spid="87"/>
                                        </p:tgtEl>
                                        <p:attrNameLst>
                                          <p:attrName>ppt_x</p:attrName>
                                        </p:attrNameLst>
                                      </p:cBhvr>
                                      <p:tavLst>
                                        <p:tav tm="0">
                                          <p:val>
                                            <p:strVal val="#ppt_x"/>
                                          </p:val>
                                        </p:tav>
                                        <p:tav tm="100000">
                                          <p:val>
                                            <p:strVal val="#ppt_x"/>
                                          </p:val>
                                        </p:tav>
                                      </p:tavLst>
                                    </p:anim>
                                    <p:anim calcmode="lin" valueType="num">
                                      <p:cBhvr additive="base">
                                        <p:cTn id="16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60"/>
                                        </p:tgtEl>
                                        <p:attrNameLst>
                                          <p:attrName>style.visibility</p:attrName>
                                        </p:attrNameLst>
                                      </p:cBhvr>
                                      <p:to>
                                        <p:strVal val="visible"/>
                                      </p:to>
                                    </p:set>
                                    <p:anim calcmode="lin" valueType="num">
                                      <p:cBhvr additive="base">
                                        <p:cTn id="171" dur="500" fill="hold"/>
                                        <p:tgtEl>
                                          <p:spTgt spid="60"/>
                                        </p:tgtEl>
                                        <p:attrNameLst>
                                          <p:attrName>ppt_x</p:attrName>
                                        </p:attrNameLst>
                                      </p:cBhvr>
                                      <p:tavLst>
                                        <p:tav tm="0">
                                          <p:val>
                                            <p:strVal val="#ppt_x"/>
                                          </p:val>
                                        </p:tav>
                                        <p:tav tm="100000">
                                          <p:val>
                                            <p:strVal val="#ppt_x"/>
                                          </p:val>
                                        </p:tav>
                                      </p:tavLst>
                                    </p:anim>
                                    <p:anim calcmode="lin" valueType="num">
                                      <p:cBhvr additive="base">
                                        <p:cTn id="17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31" presetClass="entr" presetSubtype="0" fill="hold" grpId="0" nodeType="clickEffect">
                                  <p:stCondLst>
                                    <p:cond delay="0"/>
                                  </p:stCondLst>
                                  <p:childTnLst>
                                    <p:set>
                                      <p:cBhvr>
                                        <p:cTn id="176" dur="1" fill="hold">
                                          <p:stCondLst>
                                            <p:cond delay="0"/>
                                          </p:stCondLst>
                                        </p:cTn>
                                        <p:tgtEl>
                                          <p:spTgt spid="61"/>
                                        </p:tgtEl>
                                        <p:attrNameLst>
                                          <p:attrName>style.visibility</p:attrName>
                                        </p:attrNameLst>
                                      </p:cBhvr>
                                      <p:to>
                                        <p:strVal val="visible"/>
                                      </p:to>
                                    </p:set>
                                    <p:anim calcmode="lin" valueType="num">
                                      <p:cBhvr>
                                        <p:cTn id="177" dur="1000" fill="hold"/>
                                        <p:tgtEl>
                                          <p:spTgt spid="61"/>
                                        </p:tgtEl>
                                        <p:attrNameLst>
                                          <p:attrName>ppt_w</p:attrName>
                                        </p:attrNameLst>
                                      </p:cBhvr>
                                      <p:tavLst>
                                        <p:tav tm="0">
                                          <p:val>
                                            <p:fltVal val="0"/>
                                          </p:val>
                                        </p:tav>
                                        <p:tav tm="100000">
                                          <p:val>
                                            <p:strVal val="#ppt_w"/>
                                          </p:val>
                                        </p:tav>
                                      </p:tavLst>
                                    </p:anim>
                                    <p:anim calcmode="lin" valueType="num">
                                      <p:cBhvr>
                                        <p:cTn id="178" dur="1000" fill="hold"/>
                                        <p:tgtEl>
                                          <p:spTgt spid="61"/>
                                        </p:tgtEl>
                                        <p:attrNameLst>
                                          <p:attrName>ppt_h</p:attrName>
                                        </p:attrNameLst>
                                      </p:cBhvr>
                                      <p:tavLst>
                                        <p:tav tm="0">
                                          <p:val>
                                            <p:fltVal val="0"/>
                                          </p:val>
                                        </p:tav>
                                        <p:tav tm="100000">
                                          <p:val>
                                            <p:strVal val="#ppt_h"/>
                                          </p:val>
                                        </p:tav>
                                      </p:tavLst>
                                    </p:anim>
                                    <p:anim calcmode="lin" valueType="num">
                                      <p:cBhvr>
                                        <p:cTn id="179" dur="1000" fill="hold"/>
                                        <p:tgtEl>
                                          <p:spTgt spid="61"/>
                                        </p:tgtEl>
                                        <p:attrNameLst>
                                          <p:attrName>style.rotation</p:attrName>
                                        </p:attrNameLst>
                                      </p:cBhvr>
                                      <p:tavLst>
                                        <p:tav tm="0">
                                          <p:val>
                                            <p:fltVal val="90"/>
                                          </p:val>
                                        </p:tav>
                                        <p:tav tm="100000">
                                          <p:val>
                                            <p:fltVal val="0"/>
                                          </p:val>
                                        </p:tav>
                                      </p:tavLst>
                                    </p:anim>
                                    <p:animEffect transition="in" filter="fade">
                                      <p:cBhvr>
                                        <p:cTn id="180" dur="10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31" presetClass="entr" presetSubtype="0" fill="hold" grpId="0" nodeType="clickEffect">
                                  <p:stCondLst>
                                    <p:cond delay="0"/>
                                  </p:stCondLst>
                                  <p:childTnLst>
                                    <p:set>
                                      <p:cBhvr>
                                        <p:cTn id="184" dur="1" fill="hold">
                                          <p:stCondLst>
                                            <p:cond delay="0"/>
                                          </p:stCondLst>
                                        </p:cTn>
                                        <p:tgtEl>
                                          <p:spTgt spid="63"/>
                                        </p:tgtEl>
                                        <p:attrNameLst>
                                          <p:attrName>style.visibility</p:attrName>
                                        </p:attrNameLst>
                                      </p:cBhvr>
                                      <p:to>
                                        <p:strVal val="visible"/>
                                      </p:to>
                                    </p:set>
                                    <p:anim calcmode="lin" valueType="num">
                                      <p:cBhvr>
                                        <p:cTn id="185" dur="1000" fill="hold"/>
                                        <p:tgtEl>
                                          <p:spTgt spid="63"/>
                                        </p:tgtEl>
                                        <p:attrNameLst>
                                          <p:attrName>ppt_w</p:attrName>
                                        </p:attrNameLst>
                                      </p:cBhvr>
                                      <p:tavLst>
                                        <p:tav tm="0">
                                          <p:val>
                                            <p:fltVal val="0"/>
                                          </p:val>
                                        </p:tav>
                                        <p:tav tm="100000">
                                          <p:val>
                                            <p:strVal val="#ppt_w"/>
                                          </p:val>
                                        </p:tav>
                                      </p:tavLst>
                                    </p:anim>
                                    <p:anim calcmode="lin" valueType="num">
                                      <p:cBhvr>
                                        <p:cTn id="186" dur="1000" fill="hold"/>
                                        <p:tgtEl>
                                          <p:spTgt spid="63"/>
                                        </p:tgtEl>
                                        <p:attrNameLst>
                                          <p:attrName>ppt_h</p:attrName>
                                        </p:attrNameLst>
                                      </p:cBhvr>
                                      <p:tavLst>
                                        <p:tav tm="0">
                                          <p:val>
                                            <p:fltVal val="0"/>
                                          </p:val>
                                        </p:tav>
                                        <p:tav tm="100000">
                                          <p:val>
                                            <p:strVal val="#ppt_h"/>
                                          </p:val>
                                        </p:tav>
                                      </p:tavLst>
                                    </p:anim>
                                    <p:anim calcmode="lin" valueType="num">
                                      <p:cBhvr>
                                        <p:cTn id="187" dur="1000" fill="hold"/>
                                        <p:tgtEl>
                                          <p:spTgt spid="63"/>
                                        </p:tgtEl>
                                        <p:attrNameLst>
                                          <p:attrName>style.rotation</p:attrName>
                                        </p:attrNameLst>
                                      </p:cBhvr>
                                      <p:tavLst>
                                        <p:tav tm="0">
                                          <p:val>
                                            <p:fltVal val="90"/>
                                          </p:val>
                                        </p:tav>
                                        <p:tav tm="100000">
                                          <p:val>
                                            <p:fltVal val="0"/>
                                          </p:val>
                                        </p:tav>
                                      </p:tavLst>
                                    </p:anim>
                                    <p:animEffect transition="in" filter="fade">
                                      <p:cBhvr>
                                        <p:cTn id="188" dur="1000"/>
                                        <p:tgtEl>
                                          <p:spTgt spid="63"/>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90"/>
                                        </p:tgtEl>
                                        <p:attrNameLst>
                                          <p:attrName>style.visibility</p:attrName>
                                        </p:attrNameLst>
                                      </p:cBhvr>
                                      <p:to>
                                        <p:strVal val="visible"/>
                                      </p:to>
                                    </p:set>
                                    <p:anim calcmode="lin" valueType="num">
                                      <p:cBhvr additive="base">
                                        <p:cTn id="193" dur="500" fill="hold"/>
                                        <p:tgtEl>
                                          <p:spTgt spid="90"/>
                                        </p:tgtEl>
                                        <p:attrNameLst>
                                          <p:attrName>ppt_x</p:attrName>
                                        </p:attrNameLst>
                                      </p:cBhvr>
                                      <p:tavLst>
                                        <p:tav tm="0">
                                          <p:val>
                                            <p:strVal val="#ppt_x"/>
                                          </p:val>
                                        </p:tav>
                                        <p:tav tm="100000">
                                          <p:val>
                                            <p:strVal val="#ppt_x"/>
                                          </p:val>
                                        </p:tav>
                                      </p:tavLst>
                                    </p:anim>
                                    <p:anim calcmode="lin" valueType="num">
                                      <p:cBhvr additive="base">
                                        <p:cTn id="19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66"/>
                                        </p:tgtEl>
                                        <p:attrNameLst>
                                          <p:attrName>style.visibility</p:attrName>
                                        </p:attrNameLst>
                                      </p:cBhvr>
                                      <p:to>
                                        <p:strVal val="visible"/>
                                      </p:to>
                                    </p:set>
                                    <p:anim calcmode="lin" valueType="num">
                                      <p:cBhvr additive="base">
                                        <p:cTn id="199" dur="500" fill="hold"/>
                                        <p:tgtEl>
                                          <p:spTgt spid="66"/>
                                        </p:tgtEl>
                                        <p:attrNameLst>
                                          <p:attrName>ppt_x</p:attrName>
                                        </p:attrNameLst>
                                      </p:cBhvr>
                                      <p:tavLst>
                                        <p:tav tm="0">
                                          <p:val>
                                            <p:strVal val="#ppt_x"/>
                                          </p:val>
                                        </p:tav>
                                        <p:tav tm="100000">
                                          <p:val>
                                            <p:strVal val="#ppt_x"/>
                                          </p:val>
                                        </p:tav>
                                      </p:tavLst>
                                    </p:anim>
                                    <p:anim calcmode="lin" valueType="num">
                                      <p:cBhvr additive="base">
                                        <p:cTn id="20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31" presetClass="entr" presetSubtype="0" fill="hold" grpId="0" nodeType="clickEffect">
                                  <p:stCondLst>
                                    <p:cond delay="0"/>
                                  </p:stCondLst>
                                  <p:childTnLst>
                                    <p:set>
                                      <p:cBhvr>
                                        <p:cTn id="204" dur="1" fill="hold">
                                          <p:stCondLst>
                                            <p:cond delay="0"/>
                                          </p:stCondLst>
                                        </p:cTn>
                                        <p:tgtEl>
                                          <p:spTgt spid="70"/>
                                        </p:tgtEl>
                                        <p:attrNameLst>
                                          <p:attrName>style.visibility</p:attrName>
                                        </p:attrNameLst>
                                      </p:cBhvr>
                                      <p:to>
                                        <p:strVal val="visible"/>
                                      </p:to>
                                    </p:set>
                                    <p:anim calcmode="lin" valueType="num">
                                      <p:cBhvr>
                                        <p:cTn id="205" dur="1000" fill="hold"/>
                                        <p:tgtEl>
                                          <p:spTgt spid="70"/>
                                        </p:tgtEl>
                                        <p:attrNameLst>
                                          <p:attrName>ppt_w</p:attrName>
                                        </p:attrNameLst>
                                      </p:cBhvr>
                                      <p:tavLst>
                                        <p:tav tm="0">
                                          <p:val>
                                            <p:fltVal val="0"/>
                                          </p:val>
                                        </p:tav>
                                        <p:tav tm="100000">
                                          <p:val>
                                            <p:strVal val="#ppt_w"/>
                                          </p:val>
                                        </p:tav>
                                      </p:tavLst>
                                    </p:anim>
                                    <p:anim calcmode="lin" valueType="num">
                                      <p:cBhvr>
                                        <p:cTn id="206" dur="1000" fill="hold"/>
                                        <p:tgtEl>
                                          <p:spTgt spid="70"/>
                                        </p:tgtEl>
                                        <p:attrNameLst>
                                          <p:attrName>ppt_h</p:attrName>
                                        </p:attrNameLst>
                                      </p:cBhvr>
                                      <p:tavLst>
                                        <p:tav tm="0">
                                          <p:val>
                                            <p:fltVal val="0"/>
                                          </p:val>
                                        </p:tav>
                                        <p:tav tm="100000">
                                          <p:val>
                                            <p:strVal val="#ppt_h"/>
                                          </p:val>
                                        </p:tav>
                                      </p:tavLst>
                                    </p:anim>
                                    <p:anim calcmode="lin" valueType="num">
                                      <p:cBhvr>
                                        <p:cTn id="207" dur="1000" fill="hold"/>
                                        <p:tgtEl>
                                          <p:spTgt spid="70"/>
                                        </p:tgtEl>
                                        <p:attrNameLst>
                                          <p:attrName>style.rotation</p:attrName>
                                        </p:attrNameLst>
                                      </p:cBhvr>
                                      <p:tavLst>
                                        <p:tav tm="0">
                                          <p:val>
                                            <p:fltVal val="90"/>
                                          </p:val>
                                        </p:tav>
                                        <p:tav tm="100000">
                                          <p:val>
                                            <p:fltVal val="0"/>
                                          </p:val>
                                        </p:tav>
                                      </p:tavLst>
                                    </p:anim>
                                    <p:animEffect transition="in" filter="fade">
                                      <p:cBhvr>
                                        <p:cTn id="208" dur="1000"/>
                                        <p:tgtEl>
                                          <p:spTgt spid="70"/>
                                        </p:tgtEl>
                                      </p:cBhvr>
                                    </p:animEffect>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54"/>
                                        </p:tgtEl>
                                        <p:attrNameLst>
                                          <p:attrName>style.visibility</p:attrName>
                                        </p:attrNameLst>
                                      </p:cBhvr>
                                      <p:to>
                                        <p:strVal val="visible"/>
                                      </p:to>
                                    </p:set>
                                    <p:anim calcmode="lin" valueType="num">
                                      <p:cBhvr additive="base">
                                        <p:cTn id="213" dur="500" fill="hold"/>
                                        <p:tgtEl>
                                          <p:spTgt spid="54"/>
                                        </p:tgtEl>
                                        <p:attrNameLst>
                                          <p:attrName>ppt_x</p:attrName>
                                        </p:attrNameLst>
                                      </p:cBhvr>
                                      <p:tavLst>
                                        <p:tav tm="0">
                                          <p:val>
                                            <p:strVal val="#ppt_x"/>
                                          </p:val>
                                        </p:tav>
                                        <p:tav tm="100000">
                                          <p:val>
                                            <p:strVal val="#ppt_x"/>
                                          </p:val>
                                        </p:tav>
                                      </p:tavLst>
                                    </p:anim>
                                    <p:anim calcmode="lin" valueType="num">
                                      <p:cBhvr additive="base">
                                        <p:cTn id="2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31" presetClass="entr" presetSubtype="0" fill="hold" nodeType="clickEffect">
                                  <p:stCondLst>
                                    <p:cond delay="0"/>
                                  </p:stCondLst>
                                  <p:childTnLst>
                                    <p:set>
                                      <p:cBhvr>
                                        <p:cTn id="218" dur="1" fill="hold">
                                          <p:stCondLst>
                                            <p:cond delay="0"/>
                                          </p:stCondLst>
                                        </p:cTn>
                                        <p:tgtEl>
                                          <p:spTgt spid="31"/>
                                        </p:tgtEl>
                                        <p:attrNameLst>
                                          <p:attrName>style.visibility</p:attrName>
                                        </p:attrNameLst>
                                      </p:cBhvr>
                                      <p:to>
                                        <p:strVal val="visible"/>
                                      </p:to>
                                    </p:set>
                                    <p:anim calcmode="lin" valueType="num">
                                      <p:cBhvr>
                                        <p:cTn id="219" dur="1000" fill="hold"/>
                                        <p:tgtEl>
                                          <p:spTgt spid="31"/>
                                        </p:tgtEl>
                                        <p:attrNameLst>
                                          <p:attrName>ppt_w</p:attrName>
                                        </p:attrNameLst>
                                      </p:cBhvr>
                                      <p:tavLst>
                                        <p:tav tm="0">
                                          <p:val>
                                            <p:fltVal val="0"/>
                                          </p:val>
                                        </p:tav>
                                        <p:tav tm="100000">
                                          <p:val>
                                            <p:strVal val="#ppt_w"/>
                                          </p:val>
                                        </p:tav>
                                      </p:tavLst>
                                    </p:anim>
                                    <p:anim calcmode="lin" valueType="num">
                                      <p:cBhvr>
                                        <p:cTn id="220" dur="1000" fill="hold"/>
                                        <p:tgtEl>
                                          <p:spTgt spid="31"/>
                                        </p:tgtEl>
                                        <p:attrNameLst>
                                          <p:attrName>ppt_h</p:attrName>
                                        </p:attrNameLst>
                                      </p:cBhvr>
                                      <p:tavLst>
                                        <p:tav tm="0">
                                          <p:val>
                                            <p:fltVal val="0"/>
                                          </p:val>
                                        </p:tav>
                                        <p:tav tm="100000">
                                          <p:val>
                                            <p:strVal val="#ppt_h"/>
                                          </p:val>
                                        </p:tav>
                                      </p:tavLst>
                                    </p:anim>
                                    <p:anim calcmode="lin" valueType="num">
                                      <p:cBhvr>
                                        <p:cTn id="221" dur="1000" fill="hold"/>
                                        <p:tgtEl>
                                          <p:spTgt spid="31"/>
                                        </p:tgtEl>
                                        <p:attrNameLst>
                                          <p:attrName>style.rotation</p:attrName>
                                        </p:attrNameLst>
                                      </p:cBhvr>
                                      <p:tavLst>
                                        <p:tav tm="0">
                                          <p:val>
                                            <p:fltVal val="90"/>
                                          </p:val>
                                        </p:tav>
                                        <p:tav tm="100000">
                                          <p:val>
                                            <p:fltVal val="0"/>
                                          </p:val>
                                        </p:tav>
                                      </p:tavLst>
                                    </p:anim>
                                    <p:animEffect transition="in" filter="fade">
                                      <p:cBhvr>
                                        <p:cTn id="222" dur="1000"/>
                                        <p:tgtEl>
                                          <p:spTgt spid="31"/>
                                        </p:tgtEl>
                                      </p:cBhvr>
                                    </p:animEffect>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52"/>
                                        </p:tgtEl>
                                        <p:attrNameLst>
                                          <p:attrName>style.visibility</p:attrName>
                                        </p:attrNameLst>
                                      </p:cBhvr>
                                      <p:to>
                                        <p:strVal val="visible"/>
                                      </p:to>
                                    </p:set>
                                    <p:anim calcmode="lin" valueType="num">
                                      <p:cBhvr additive="base">
                                        <p:cTn id="227" dur="500" fill="hold"/>
                                        <p:tgtEl>
                                          <p:spTgt spid="52"/>
                                        </p:tgtEl>
                                        <p:attrNameLst>
                                          <p:attrName>ppt_x</p:attrName>
                                        </p:attrNameLst>
                                      </p:cBhvr>
                                      <p:tavLst>
                                        <p:tav tm="0">
                                          <p:val>
                                            <p:strVal val="#ppt_x"/>
                                          </p:val>
                                        </p:tav>
                                        <p:tav tm="100000">
                                          <p:val>
                                            <p:strVal val="#ppt_x"/>
                                          </p:val>
                                        </p:tav>
                                      </p:tavLst>
                                    </p:anim>
                                    <p:anim calcmode="lin" valueType="num">
                                      <p:cBhvr additive="base">
                                        <p:cTn id="22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56"/>
                                        </p:tgtEl>
                                        <p:attrNameLst>
                                          <p:attrName>style.visibility</p:attrName>
                                        </p:attrNameLst>
                                      </p:cBhvr>
                                      <p:to>
                                        <p:strVal val="visible"/>
                                      </p:to>
                                    </p:set>
                                    <p:anim calcmode="lin" valueType="num">
                                      <p:cBhvr additive="base">
                                        <p:cTn id="233" dur="500" fill="hold"/>
                                        <p:tgtEl>
                                          <p:spTgt spid="56"/>
                                        </p:tgtEl>
                                        <p:attrNameLst>
                                          <p:attrName>ppt_x</p:attrName>
                                        </p:attrNameLst>
                                      </p:cBhvr>
                                      <p:tavLst>
                                        <p:tav tm="0">
                                          <p:val>
                                            <p:strVal val="#ppt_x"/>
                                          </p:val>
                                        </p:tav>
                                        <p:tav tm="100000">
                                          <p:val>
                                            <p:strVal val="#ppt_x"/>
                                          </p:val>
                                        </p:tav>
                                      </p:tavLst>
                                    </p:anim>
                                    <p:anim calcmode="lin" valueType="num">
                                      <p:cBhvr additive="base">
                                        <p:cTn id="23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64"/>
                                        </p:tgtEl>
                                        <p:attrNameLst>
                                          <p:attrName>style.visibility</p:attrName>
                                        </p:attrNameLst>
                                      </p:cBhvr>
                                      <p:to>
                                        <p:strVal val="visible"/>
                                      </p:to>
                                    </p:set>
                                    <p:anim calcmode="lin" valueType="num">
                                      <p:cBhvr additive="base">
                                        <p:cTn id="239" dur="500" fill="hold"/>
                                        <p:tgtEl>
                                          <p:spTgt spid="64"/>
                                        </p:tgtEl>
                                        <p:attrNameLst>
                                          <p:attrName>ppt_x</p:attrName>
                                        </p:attrNameLst>
                                      </p:cBhvr>
                                      <p:tavLst>
                                        <p:tav tm="0">
                                          <p:val>
                                            <p:strVal val="#ppt_x"/>
                                          </p:val>
                                        </p:tav>
                                        <p:tav tm="100000">
                                          <p:val>
                                            <p:strVal val="#ppt_x"/>
                                          </p:val>
                                        </p:tav>
                                      </p:tavLst>
                                    </p:anim>
                                    <p:anim calcmode="lin" valueType="num">
                                      <p:cBhvr additive="base">
                                        <p:cTn id="24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8" grpId="0"/>
      <p:bldP spid="30" grpId="0"/>
      <p:bldP spid="32" grpId="0"/>
      <p:bldP spid="34" grpId="0"/>
      <p:bldP spid="36" grpId="0"/>
      <p:bldP spid="38" grpId="0"/>
      <p:bldP spid="51" grpId="0"/>
      <p:bldP spid="53" grpId="0"/>
      <p:bldP spid="55" grpId="0"/>
      <p:bldP spid="61" grpId="0"/>
      <p:bldP spid="63" grpId="0"/>
      <p:bldP spid="70" grpId="0"/>
      <p:bldP spid="85" grpId="0"/>
      <p:bldP spid="86" grpId="0"/>
      <p:bldP spid="87" grpId="0"/>
      <p:bldP spid="90" grpId="0"/>
      <p:bldP spid="52" grpId="0" animBg="1"/>
      <p:bldP spid="54" grpId="0"/>
      <p:bldP spid="56" grpId="0" animBg="1"/>
      <p:bldP spid="6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8242321" cy="683264"/>
          </a:xfrm>
          <a:prstGeom prst="rect">
            <a:avLst/>
          </a:prstGeom>
        </p:spPr>
        <p:txBody>
          <a:bodyPr wrap="none">
            <a:spAutoFit/>
          </a:bodyPr>
          <a:lstStyle/>
          <a:p>
            <a:pPr indent="180340">
              <a:lnSpc>
                <a:spcPct val="120000"/>
              </a:lnSpc>
              <a:spcBef>
                <a:spcPts val="600"/>
              </a:spcBef>
              <a:spcAft>
                <a:spcPts val="0"/>
              </a:spcAft>
            </a:pPr>
            <a:r>
              <a:rPr lang="en-US" sz="3200" b="1" smtClean="0">
                <a:solidFill>
                  <a:srgbClr val="0070C0"/>
                </a:solidFill>
                <a:latin typeface="Times New Roman" panose="02020603050405020304" pitchFamily="18" charset="0"/>
                <a:cs typeface="Times New Roman" panose="02020603050405020304" pitchFamily="18" charset="0"/>
              </a:rPr>
              <a:t>2</a:t>
            </a:r>
            <a:r>
              <a:rPr lang="en-US" sz="3200" b="1">
                <a:solidFill>
                  <a:srgbClr val="0070C0"/>
                </a:solidFill>
                <a:latin typeface="Times New Roman" panose="02020603050405020304" pitchFamily="18" charset="0"/>
                <a:cs typeface="Times New Roman" panose="02020603050405020304" pitchFamily="18" charset="0"/>
              </a:rPr>
              <a:t>. Sắp xếp kiểu hoà nhập hai đường trực </a:t>
            </a:r>
            <a:r>
              <a:rPr lang="en-US" sz="3200" b="1" smtClean="0">
                <a:solidFill>
                  <a:srgbClr val="0070C0"/>
                </a:solidFill>
                <a:latin typeface="Times New Roman" panose="02020603050405020304" pitchFamily="18" charset="0"/>
                <a:cs typeface="Times New Roman" panose="02020603050405020304" pitchFamily="18" charset="0"/>
              </a:rPr>
              <a:t>tiếp</a:t>
            </a:r>
            <a:endParaRPr lang="en-US" sz="3200" b="1">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r="3329"/>
          <a:stretch/>
        </p:blipFill>
        <p:spPr>
          <a:xfrm>
            <a:off x="176349" y="12200"/>
            <a:ext cx="12011102" cy="6845800"/>
          </a:xfrm>
          <a:prstGeom prst="rect">
            <a:avLst/>
          </a:prstGeom>
        </p:spPr>
      </p:pic>
      <p:grpSp>
        <p:nvGrpSpPr>
          <p:cNvPr id="17" name="Group 16"/>
          <p:cNvGrpSpPr/>
          <p:nvPr/>
        </p:nvGrpSpPr>
        <p:grpSpPr>
          <a:xfrm>
            <a:off x="5399147" y="4233532"/>
            <a:ext cx="6733712" cy="618542"/>
            <a:chOff x="4795359" y="3369750"/>
            <a:chExt cx="6733712" cy="618542"/>
          </a:xfrm>
        </p:grpSpPr>
        <p:sp>
          <p:nvSpPr>
            <p:cNvPr id="30" name="Rectangle 29"/>
            <p:cNvSpPr/>
            <p:nvPr/>
          </p:nvSpPr>
          <p:spPr>
            <a:xfrm>
              <a:off x="6500510" y="3372461"/>
              <a:ext cx="1123144" cy="492443"/>
            </a:xfrm>
            <a:prstGeom prst="rect">
              <a:avLst/>
            </a:prstGeom>
          </p:spPr>
          <p:txBody>
            <a:bodyPr wrap="squar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15   40</a:t>
              </a:r>
              <a:endParaRPr lang="en-US" sz="2600" u="sng"/>
            </a:p>
          </p:txBody>
        </p:sp>
        <p:sp>
          <p:nvSpPr>
            <p:cNvPr id="34" name="Rectangle 33"/>
            <p:cNvSpPr/>
            <p:nvPr/>
          </p:nvSpPr>
          <p:spPr>
            <a:xfrm>
              <a:off x="8755945" y="3369751"/>
              <a:ext cx="1101584"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20   25</a:t>
              </a:r>
              <a:endParaRPr lang="en-US" sz="2600" u="sng"/>
            </a:p>
          </p:txBody>
        </p:sp>
        <p:sp>
          <p:nvSpPr>
            <p:cNvPr id="38" name="Rectangle 37"/>
            <p:cNvSpPr/>
            <p:nvPr/>
          </p:nvSpPr>
          <p:spPr>
            <a:xfrm>
              <a:off x="11010980" y="3369750"/>
              <a:ext cx="51809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30</a:t>
              </a:r>
              <a:endParaRPr lang="en-US" sz="2600" u="sng"/>
            </a:p>
          </p:txBody>
        </p:sp>
        <p:pic>
          <p:nvPicPr>
            <p:cNvPr id="39" name="Picture 3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0972" y="3802043"/>
              <a:ext cx="1300943" cy="186249"/>
            </a:xfrm>
            <a:prstGeom prst="rect">
              <a:avLst/>
            </a:prstGeom>
          </p:spPr>
        </p:pic>
        <p:pic>
          <p:nvPicPr>
            <p:cNvPr id="40" name="Picture 3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700" y="3802042"/>
              <a:ext cx="1300943" cy="186249"/>
            </a:xfrm>
            <a:prstGeom prst="rect">
              <a:avLst/>
            </a:prstGeom>
          </p:spPr>
        </p:pic>
        <p:sp>
          <p:nvSpPr>
            <p:cNvPr id="86" name="Rectangle 85"/>
            <p:cNvSpPr/>
            <p:nvPr/>
          </p:nvSpPr>
          <p:spPr>
            <a:xfrm>
              <a:off x="4795359" y="3378989"/>
              <a:ext cx="518091" cy="492443"/>
            </a:xfrm>
            <a:prstGeom prst="rect">
              <a:avLst/>
            </a:prstGeom>
          </p:spPr>
          <p:txBody>
            <a:bodyPr wrap="none">
              <a:spAutoFit/>
            </a:bodyPr>
            <a:lstStyle/>
            <a:p>
              <a:r>
                <a:rPr lang="en-US" sz="2600" smtClean="0">
                  <a:solidFill>
                    <a:srgbClr val="0070C0"/>
                  </a:solidFill>
                  <a:latin typeface="Times New Roman" panose="02020603050405020304" pitchFamily="18" charset="0"/>
                  <a:cs typeface="Times New Roman" panose="02020603050405020304" pitchFamily="18" charset="0"/>
                </a:rPr>
                <a:t>K:</a:t>
              </a:r>
              <a:endParaRPr lang="en-US" sz="2600">
                <a:solidFill>
                  <a:srgbClr val="0070C0"/>
                </a:solidFill>
                <a:latin typeface="Times New Roman" panose="02020603050405020304" pitchFamily="18" charset="0"/>
                <a:cs typeface="Times New Roman" panose="02020603050405020304" pitchFamily="18" charset="0"/>
              </a:endParaRPr>
            </a:p>
          </p:txBody>
        </p:sp>
        <p:pic>
          <p:nvPicPr>
            <p:cNvPr id="18" name="Picture 1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4007" y="3821249"/>
              <a:ext cx="1025805" cy="146859"/>
            </a:xfrm>
            <a:prstGeom prst="rect">
              <a:avLst/>
            </a:prstGeom>
          </p:spPr>
        </p:pic>
        <p:sp>
          <p:nvSpPr>
            <p:cNvPr id="28" name="Rectangle 27"/>
            <p:cNvSpPr/>
            <p:nvPr/>
          </p:nvSpPr>
          <p:spPr>
            <a:xfrm>
              <a:off x="5286529" y="3372461"/>
              <a:ext cx="1101584"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10   50</a:t>
              </a:r>
              <a:endParaRPr lang="en-US" sz="2600" u="sng"/>
            </a:p>
          </p:txBody>
        </p:sp>
        <p:sp>
          <p:nvSpPr>
            <p:cNvPr id="32" name="Rectangle 31"/>
            <p:cNvSpPr/>
            <p:nvPr/>
          </p:nvSpPr>
          <p:spPr>
            <a:xfrm>
              <a:off x="7712554" y="3369752"/>
              <a:ext cx="1018227"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5    60</a:t>
              </a:r>
              <a:endParaRPr lang="en-US" sz="2600" u="sng"/>
            </a:p>
          </p:txBody>
        </p:sp>
        <p:sp>
          <p:nvSpPr>
            <p:cNvPr id="36" name="Rectangle 35"/>
            <p:cNvSpPr/>
            <p:nvPr/>
          </p:nvSpPr>
          <p:spPr>
            <a:xfrm>
              <a:off x="9966049" y="3369751"/>
              <a:ext cx="93487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4   35</a:t>
              </a:r>
              <a:endParaRPr lang="en-US" sz="2600" u="sng"/>
            </a:p>
          </p:txBody>
        </p:sp>
      </p:grpSp>
      <p:sp>
        <p:nvSpPr>
          <p:cNvPr id="19" name="Rectangle 18"/>
          <p:cNvSpPr/>
          <p:nvPr/>
        </p:nvSpPr>
        <p:spPr>
          <a:xfrm>
            <a:off x="4592742" y="4242770"/>
            <a:ext cx="806405" cy="492443"/>
          </a:xfrm>
          <a:prstGeom prst="rect">
            <a:avLst/>
          </a:prstGeom>
          <a:ln>
            <a:solidFill>
              <a:schemeClr val="accent1"/>
            </a:solidFill>
          </a:ln>
        </p:spPr>
        <p:txBody>
          <a:bodyPr wrap="square">
            <a:spAutoFit/>
          </a:bodyPr>
          <a:lstStyle/>
          <a:p>
            <a:r>
              <a:rPr lang="en-US" sz="2600" smtClean="0">
                <a:solidFill>
                  <a:srgbClr val="0070C0"/>
                </a:solidFill>
                <a:latin typeface="Times New Roman" panose="02020603050405020304" pitchFamily="18" charset="0"/>
                <a:cs typeface="Times New Roman" panose="02020603050405020304" pitchFamily="18" charset="0"/>
              </a:rPr>
              <a:t>h =2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6025758" y="3958848"/>
            <a:ext cx="360996" cy="492443"/>
          </a:xfrm>
          <a:prstGeom prst="rect">
            <a:avLst/>
          </a:prstGeom>
          <a:ln>
            <a:solidFill>
              <a:schemeClr val="bg1"/>
            </a:solidFill>
          </a:ln>
        </p:spPr>
        <p:txBody>
          <a:bodyPr wrap="square">
            <a:spAutoFit/>
          </a:bodyPr>
          <a:lstStyle/>
          <a:p>
            <a:r>
              <a:rPr lang="en-US" sz="2600" smtClean="0">
                <a:solidFill>
                  <a:srgbClr val="FF000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5890317" y="3398165"/>
            <a:ext cx="6228894" cy="492443"/>
          </a:xfrm>
          <a:prstGeom prst="rect">
            <a:avLst/>
          </a:prstGeom>
          <a:ln>
            <a:solidFill>
              <a:srgbClr val="92D050"/>
            </a:solidFill>
          </a:ln>
        </p:spPr>
        <p:txBody>
          <a:bodyPr wrap="square">
            <a:spAutoFit/>
          </a:bodyPr>
          <a:lstStyle/>
          <a:p>
            <a:pPr algn="just"/>
            <a:r>
              <a:rPr lang="en-US" sz="2600" smtClean="0">
                <a:solidFill>
                  <a:srgbClr val="0070C0"/>
                </a:solidFill>
                <a:latin typeface="Times New Roman" panose="02020603050405020304" pitchFamily="18" charset="0"/>
                <a:cs typeface="Times New Roman" panose="02020603050405020304" pitchFamily="18" charset="0"/>
              </a:rPr>
              <a:t> 0     1     2     3     4     5     6     7     8    9    10     </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050877" y="914400"/>
            <a:ext cx="66874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66850" y="563404"/>
            <a:ext cx="1293997" cy="492443"/>
          </a:xfrm>
          <a:prstGeom prst="rect">
            <a:avLst/>
          </a:prstGeom>
          <a:ln>
            <a:solidFill>
              <a:schemeClr val="accent1"/>
            </a:solidFill>
          </a:ln>
        </p:spPr>
        <p:txBody>
          <a:bodyPr wrap="square">
            <a:spAutoFit/>
          </a:bodyPr>
          <a:lstStyle/>
          <a:p>
            <a:r>
              <a:rPr lang="en-US" sz="2600" smtClean="0">
                <a:solidFill>
                  <a:srgbClr val="0070C0"/>
                </a:solidFill>
                <a:latin typeface="Times New Roman" panose="02020603050405020304" pitchFamily="18" charset="0"/>
                <a:cs typeface="Times New Roman" panose="02020603050405020304" pitchFamily="18" charset="0"/>
              </a:rPr>
              <a:t> 2      11 </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1951628" y="1405718"/>
            <a:ext cx="16650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69491" y="1883389"/>
            <a:ext cx="118735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684895" y="1869741"/>
            <a:ext cx="3029802" cy="2486014"/>
            <a:chOff x="3684895" y="1869741"/>
            <a:chExt cx="3029802" cy="2486014"/>
          </a:xfrm>
        </p:grpSpPr>
        <p:cxnSp>
          <p:nvCxnSpPr>
            <p:cNvPr id="31" name="Straight Connector 30"/>
            <p:cNvCxnSpPr/>
            <p:nvPr/>
          </p:nvCxnSpPr>
          <p:spPr>
            <a:xfrm>
              <a:off x="3684895" y="1869741"/>
              <a:ext cx="10781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16200000" flipH="1">
              <a:off x="4250345" y="1891402"/>
              <a:ext cx="2486012" cy="2442693"/>
            </a:xfrm>
            <a:prstGeom prst="curved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5022985" y="1869741"/>
            <a:ext cx="2947914" cy="2486014"/>
            <a:chOff x="5022985" y="1869741"/>
            <a:chExt cx="2947914" cy="2486014"/>
          </a:xfrm>
        </p:grpSpPr>
        <p:cxnSp>
          <p:nvCxnSpPr>
            <p:cNvPr id="41" name="Straight Connector 40"/>
            <p:cNvCxnSpPr/>
            <p:nvPr/>
          </p:nvCxnSpPr>
          <p:spPr>
            <a:xfrm>
              <a:off x="5022985" y="1869741"/>
              <a:ext cx="13854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6200000" flipH="1">
              <a:off x="5506547" y="1891402"/>
              <a:ext cx="2486012" cy="2442693"/>
            </a:xfrm>
            <a:prstGeom prst="curvedConnector3">
              <a:avLst>
                <a:gd name="adj1" fmla="val 50000"/>
              </a:avLst>
            </a:prstGeom>
            <a:ln>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4586807" y="5017062"/>
            <a:ext cx="811187" cy="492443"/>
          </a:xfrm>
          <a:prstGeom prst="rect">
            <a:avLst/>
          </a:prstGeom>
          <a:ln>
            <a:solidFill>
              <a:schemeClr val="accent1"/>
            </a:solidFill>
          </a:ln>
        </p:spPr>
        <p:txBody>
          <a:bodyPr wrap="square">
            <a:spAutoFit/>
          </a:bodyPr>
          <a:lstStyle/>
          <a:p>
            <a:r>
              <a:rPr lang="en-US" sz="2600" smtClean="0">
                <a:solidFill>
                  <a:srgbClr val="0070C0"/>
                </a:solidFill>
                <a:latin typeface="Times New Roman" panose="02020603050405020304" pitchFamily="18" charset="0"/>
                <a:cs typeface="Times New Roman" panose="02020603050405020304" pitchFamily="18" charset="0"/>
              </a:rPr>
              <a:t>h =4 </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45" name="Straight Connector 44"/>
          <p:cNvCxnSpPr/>
          <p:nvPr/>
        </p:nvCxnSpPr>
        <p:spPr>
          <a:xfrm>
            <a:off x="1569489" y="2347413"/>
            <a:ext cx="14876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332272" y="3958848"/>
            <a:ext cx="360996" cy="492443"/>
          </a:xfrm>
          <a:prstGeom prst="rect">
            <a:avLst/>
          </a:prstGeom>
          <a:ln>
            <a:solidFill>
              <a:schemeClr val="bg1"/>
            </a:solidFill>
          </a:ln>
        </p:spPr>
        <p:txBody>
          <a:bodyPr wrap="square">
            <a:spAutoFit/>
          </a:bodyPr>
          <a:lstStyle/>
          <a:p>
            <a:r>
              <a:rPr lang="en-US" sz="2600" smtClean="0">
                <a:solidFill>
                  <a:srgbClr val="FF000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46" name="Freeform 45"/>
          <p:cNvSpPr/>
          <p:nvPr/>
        </p:nvSpPr>
        <p:spPr>
          <a:xfrm>
            <a:off x="475140" y="1282890"/>
            <a:ext cx="698567" cy="1392071"/>
          </a:xfrm>
          <a:custGeom>
            <a:avLst/>
            <a:gdLst>
              <a:gd name="connsiteX0" fmla="*/ 698567 w 698567"/>
              <a:gd name="connsiteY0" fmla="*/ 1392071 h 1392071"/>
              <a:gd name="connsiteX1" fmla="*/ 111714 w 698567"/>
              <a:gd name="connsiteY1" fmla="*/ 1009934 h 1392071"/>
              <a:gd name="connsiteX2" fmla="*/ 29827 w 698567"/>
              <a:gd name="connsiteY2" fmla="*/ 259307 h 1392071"/>
              <a:gd name="connsiteX3" fmla="*/ 466556 w 698567"/>
              <a:gd name="connsiteY3" fmla="*/ 0 h 1392071"/>
            </a:gdLst>
            <a:ahLst/>
            <a:cxnLst>
              <a:cxn ang="0">
                <a:pos x="connsiteX0" y="connsiteY0"/>
              </a:cxn>
              <a:cxn ang="0">
                <a:pos x="connsiteX1" y="connsiteY1"/>
              </a:cxn>
              <a:cxn ang="0">
                <a:pos x="connsiteX2" y="connsiteY2"/>
              </a:cxn>
              <a:cxn ang="0">
                <a:pos x="connsiteX3" y="connsiteY3"/>
              </a:cxn>
            </a:cxnLst>
            <a:rect l="l" t="t" r="r" b="b"/>
            <a:pathLst>
              <a:path w="698567" h="1392071">
                <a:moveTo>
                  <a:pt x="698567" y="1392071"/>
                </a:moveTo>
                <a:cubicBezTo>
                  <a:pt x="460869" y="1295399"/>
                  <a:pt x="223171" y="1198728"/>
                  <a:pt x="111714" y="1009934"/>
                </a:cubicBezTo>
                <a:cubicBezTo>
                  <a:pt x="257" y="821140"/>
                  <a:pt x="-29313" y="427629"/>
                  <a:pt x="29827" y="259307"/>
                </a:cubicBezTo>
                <a:cubicBezTo>
                  <a:pt x="88967" y="90985"/>
                  <a:pt x="277761" y="45492"/>
                  <a:pt x="466556"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399147" y="5021454"/>
            <a:ext cx="518091" cy="492443"/>
          </a:xfrm>
          <a:prstGeom prst="rect">
            <a:avLst/>
          </a:prstGeom>
        </p:spPr>
        <p:txBody>
          <a:bodyPr wrap="none">
            <a:spAutoFit/>
          </a:bodyPr>
          <a:lstStyle/>
          <a:p>
            <a:r>
              <a:rPr lang="en-US" sz="2600" smtClean="0">
                <a:solidFill>
                  <a:srgbClr val="0070C0"/>
                </a:solidFill>
                <a:latin typeface="Times New Roman" panose="02020603050405020304" pitchFamily="18" charset="0"/>
                <a:cs typeface="Times New Roman" panose="02020603050405020304" pitchFamily="18" charset="0"/>
              </a:rPr>
              <a:t>X:</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47" name="Straight Connector 46"/>
          <p:cNvCxnSpPr/>
          <p:nvPr/>
        </p:nvCxnSpPr>
        <p:spPr>
          <a:xfrm>
            <a:off x="1569489" y="1883387"/>
            <a:ext cx="118735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684895" y="1872013"/>
            <a:ext cx="5377218" cy="2413384"/>
            <a:chOff x="3684895" y="1872013"/>
            <a:chExt cx="5377218" cy="2413384"/>
          </a:xfrm>
        </p:grpSpPr>
        <p:cxnSp>
          <p:nvCxnSpPr>
            <p:cNvPr id="50" name="Straight Connector 49"/>
            <p:cNvCxnSpPr/>
            <p:nvPr/>
          </p:nvCxnSpPr>
          <p:spPr>
            <a:xfrm>
              <a:off x="3684895" y="1872013"/>
              <a:ext cx="10781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4285397" y="1883391"/>
              <a:ext cx="4776716" cy="2402006"/>
            </a:xfrm>
            <a:custGeom>
              <a:avLst/>
              <a:gdLst>
                <a:gd name="connsiteX0" fmla="*/ 0 w 4776716"/>
                <a:gd name="connsiteY0" fmla="*/ 0 h 2402006"/>
                <a:gd name="connsiteX1" fmla="*/ 900752 w 4776716"/>
                <a:gd name="connsiteY1" fmla="*/ 559558 h 2402006"/>
                <a:gd name="connsiteX2" fmla="*/ 2442949 w 4776716"/>
                <a:gd name="connsiteY2" fmla="*/ 818866 h 2402006"/>
                <a:gd name="connsiteX3" fmla="*/ 3603009 w 4776716"/>
                <a:gd name="connsiteY3" fmla="*/ 1091821 h 2402006"/>
                <a:gd name="connsiteX4" fmla="*/ 4312693 w 4776716"/>
                <a:gd name="connsiteY4" fmla="*/ 1583140 h 2402006"/>
                <a:gd name="connsiteX5" fmla="*/ 4776716 w 4776716"/>
                <a:gd name="connsiteY5" fmla="*/ 2402006 h 240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76716" h="2402006">
                  <a:moveTo>
                    <a:pt x="0" y="0"/>
                  </a:moveTo>
                  <a:cubicBezTo>
                    <a:pt x="246797" y="211540"/>
                    <a:pt x="493594" y="423080"/>
                    <a:pt x="900752" y="559558"/>
                  </a:cubicBezTo>
                  <a:cubicBezTo>
                    <a:pt x="1307910" y="696036"/>
                    <a:pt x="1992573" y="730156"/>
                    <a:pt x="2442949" y="818866"/>
                  </a:cubicBezTo>
                  <a:cubicBezTo>
                    <a:pt x="2893325" y="907576"/>
                    <a:pt x="3291385" y="964442"/>
                    <a:pt x="3603009" y="1091821"/>
                  </a:cubicBezTo>
                  <a:cubicBezTo>
                    <a:pt x="3914633" y="1219200"/>
                    <a:pt x="4117075" y="1364776"/>
                    <a:pt x="4312693" y="1583140"/>
                  </a:cubicBezTo>
                  <a:cubicBezTo>
                    <a:pt x="4508311" y="1801504"/>
                    <a:pt x="4642513" y="2101755"/>
                    <a:pt x="4776716" y="240200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022985" y="1869743"/>
            <a:ext cx="5158245" cy="2429302"/>
            <a:chOff x="5022985" y="1869743"/>
            <a:chExt cx="5158245" cy="2429302"/>
          </a:xfrm>
        </p:grpSpPr>
        <p:sp>
          <p:nvSpPr>
            <p:cNvPr id="15" name="Freeform 14"/>
            <p:cNvSpPr/>
            <p:nvPr/>
          </p:nvSpPr>
          <p:spPr>
            <a:xfrm>
              <a:off x="5691116" y="1869743"/>
              <a:ext cx="4490114" cy="2429302"/>
            </a:xfrm>
            <a:custGeom>
              <a:avLst/>
              <a:gdLst>
                <a:gd name="connsiteX0" fmla="*/ 0 w 4490114"/>
                <a:gd name="connsiteY0" fmla="*/ 0 h 2429302"/>
                <a:gd name="connsiteX1" fmla="*/ 846162 w 4490114"/>
                <a:gd name="connsiteY1" fmla="*/ 218364 h 2429302"/>
                <a:gd name="connsiteX2" fmla="*/ 2197290 w 4490114"/>
                <a:gd name="connsiteY2" fmla="*/ 600502 h 2429302"/>
                <a:gd name="connsiteX3" fmla="*/ 3111690 w 4490114"/>
                <a:gd name="connsiteY3" fmla="*/ 1023582 h 2429302"/>
                <a:gd name="connsiteX4" fmla="*/ 4012442 w 4490114"/>
                <a:gd name="connsiteY4" fmla="*/ 1665027 h 2429302"/>
                <a:gd name="connsiteX5" fmla="*/ 4490114 w 4490114"/>
                <a:gd name="connsiteY5" fmla="*/ 2429302 h 242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0114" h="2429302">
                  <a:moveTo>
                    <a:pt x="0" y="0"/>
                  </a:moveTo>
                  <a:lnTo>
                    <a:pt x="846162" y="218364"/>
                  </a:lnTo>
                  <a:cubicBezTo>
                    <a:pt x="1212377" y="318448"/>
                    <a:pt x="1819702" y="466299"/>
                    <a:pt x="2197290" y="600502"/>
                  </a:cubicBezTo>
                  <a:cubicBezTo>
                    <a:pt x="2574878" y="734705"/>
                    <a:pt x="2809165" y="846161"/>
                    <a:pt x="3111690" y="1023582"/>
                  </a:cubicBezTo>
                  <a:cubicBezTo>
                    <a:pt x="3414215" y="1201003"/>
                    <a:pt x="3782705" y="1430740"/>
                    <a:pt x="4012442" y="1665027"/>
                  </a:cubicBezTo>
                  <a:cubicBezTo>
                    <a:pt x="4242179" y="1899314"/>
                    <a:pt x="4366146" y="2164308"/>
                    <a:pt x="4490114" y="2429302"/>
                  </a:cubicBezTo>
                </a:path>
              </a:pathLst>
            </a:custGeom>
            <a:noFill/>
            <a:ln w="31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5022985" y="1872011"/>
              <a:ext cx="13854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8316547" y="5021454"/>
            <a:ext cx="2185214"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5    20   25   60</a:t>
            </a:r>
            <a:endParaRPr lang="en-US" sz="2600" u="sng"/>
          </a:p>
        </p:txBody>
      </p:sp>
      <p:cxnSp>
        <p:nvCxnSpPr>
          <p:cNvPr id="55" name="Straight Connector 54"/>
          <p:cNvCxnSpPr/>
          <p:nvPr/>
        </p:nvCxnSpPr>
        <p:spPr>
          <a:xfrm>
            <a:off x="1569489" y="2347411"/>
            <a:ext cx="14876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0623415" y="3958847"/>
            <a:ext cx="360996" cy="492443"/>
          </a:xfrm>
          <a:prstGeom prst="rect">
            <a:avLst/>
          </a:prstGeom>
          <a:ln>
            <a:solidFill>
              <a:schemeClr val="bg1"/>
            </a:solidFill>
          </a:ln>
        </p:spPr>
        <p:txBody>
          <a:bodyPr wrap="square">
            <a:spAutoFit/>
          </a:bodyPr>
          <a:lstStyle/>
          <a:p>
            <a:r>
              <a:rPr lang="en-US" sz="2600" smtClean="0">
                <a:solidFill>
                  <a:srgbClr val="FF000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1" name="Freeform 50"/>
          <p:cNvSpPr/>
          <p:nvPr/>
        </p:nvSpPr>
        <p:spPr>
          <a:xfrm>
            <a:off x="472645" y="1282889"/>
            <a:ext cx="698567" cy="1392071"/>
          </a:xfrm>
          <a:custGeom>
            <a:avLst/>
            <a:gdLst>
              <a:gd name="connsiteX0" fmla="*/ 698567 w 698567"/>
              <a:gd name="connsiteY0" fmla="*/ 1392071 h 1392071"/>
              <a:gd name="connsiteX1" fmla="*/ 111714 w 698567"/>
              <a:gd name="connsiteY1" fmla="*/ 1009934 h 1392071"/>
              <a:gd name="connsiteX2" fmla="*/ 29827 w 698567"/>
              <a:gd name="connsiteY2" fmla="*/ 259307 h 1392071"/>
              <a:gd name="connsiteX3" fmla="*/ 466556 w 698567"/>
              <a:gd name="connsiteY3" fmla="*/ 0 h 1392071"/>
            </a:gdLst>
            <a:ahLst/>
            <a:cxnLst>
              <a:cxn ang="0">
                <a:pos x="connsiteX0" y="connsiteY0"/>
              </a:cxn>
              <a:cxn ang="0">
                <a:pos x="connsiteX1" y="connsiteY1"/>
              </a:cxn>
              <a:cxn ang="0">
                <a:pos x="connsiteX2" y="connsiteY2"/>
              </a:cxn>
              <a:cxn ang="0">
                <a:pos x="connsiteX3" y="connsiteY3"/>
              </a:cxn>
            </a:cxnLst>
            <a:rect l="l" t="t" r="r" b="b"/>
            <a:pathLst>
              <a:path w="698567" h="1392071">
                <a:moveTo>
                  <a:pt x="698567" y="1392071"/>
                </a:moveTo>
                <a:cubicBezTo>
                  <a:pt x="460869" y="1295399"/>
                  <a:pt x="223171" y="1198728"/>
                  <a:pt x="111714" y="1009934"/>
                </a:cubicBezTo>
                <a:cubicBezTo>
                  <a:pt x="257" y="821140"/>
                  <a:pt x="-29313" y="427629"/>
                  <a:pt x="29827" y="259307"/>
                </a:cubicBezTo>
                <a:cubicBezTo>
                  <a:pt x="88967" y="90985"/>
                  <a:pt x="277761" y="45492"/>
                  <a:pt x="466556"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1396779" y="3330049"/>
            <a:ext cx="10734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214648" y="3807722"/>
            <a:ext cx="118735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635489" y="2501146"/>
            <a:ext cx="1153312" cy="492443"/>
          </a:xfrm>
          <a:prstGeom prst="rect">
            <a:avLst/>
          </a:prstGeom>
          <a:ln>
            <a:solidFill>
              <a:schemeClr val="accent1"/>
            </a:solidFill>
          </a:ln>
        </p:spPr>
        <p:txBody>
          <a:bodyPr wrap="square">
            <a:spAutoFit/>
          </a:bodyPr>
          <a:lstStyle/>
          <a:p>
            <a:r>
              <a:rPr lang="en-US" sz="2600" smtClean="0">
                <a:solidFill>
                  <a:srgbClr val="0070C0"/>
                </a:solidFill>
                <a:latin typeface="Times New Roman" panose="02020603050405020304" pitchFamily="18" charset="0"/>
                <a:cs typeface="Times New Roman" panose="02020603050405020304" pitchFamily="18" charset="0"/>
              </a:rPr>
              <a:t> 2    11 </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33" name="Group 32"/>
          <p:cNvGrpSpPr/>
          <p:nvPr/>
        </p:nvGrpSpPr>
        <p:grpSpPr>
          <a:xfrm>
            <a:off x="3332327" y="3794074"/>
            <a:ext cx="7872485" cy="545914"/>
            <a:chOff x="3332327" y="3794074"/>
            <a:chExt cx="7872485" cy="545914"/>
          </a:xfrm>
        </p:grpSpPr>
        <p:cxnSp>
          <p:nvCxnSpPr>
            <p:cNvPr id="62" name="Straight Connector 61"/>
            <p:cNvCxnSpPr/>
            <p:nvPr/>
          </p:nvCxnSpPr>
          <p:spPr>
            <a:xfrm>
              <a:off x="3332327" y="3794074"/>
              <a:ext cx="10781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3916907" y="3794078"/>
              <a:ext cx="7287905" cy="545910"/>
            </a:xfrm>
            <a:custGeom>
              <a:avLst/>
              <a:gdLst>
                <a:gd name="connsiteX0" fmla="*/ 0 w 7287905"/>
                <a:gd name="connsiteY0" fmla="*/ 0 h 545910"/>
                <a:gd name="connsiteX1" fmla="*/ 1078174 w 7287905"/>
                <a:gd name="connsiteY1" fmla="*/ 150125 h 545910"/>
                <a:gd name="connsiteX2" fmla="*/ 4271750 w 7287905"/>
                <a:gd name="connsiteY2" fmla="*/ 191068 h 545910"/>
                <a:gd name="connsiteX3" fmla="*/ 5732060 w 7287905"/>
                <a:gd name="connsiteY3" fmla="*/ 204716 h 545910"/>
                <a:gd name="connsiteX4" fmla="*/ 6728347 w 7287905"/>
                <a:gd name="connsiteY4" fmla="*/ 218364 h 545910"/>
                <a:gd name="connsiteX5" fmla="*/ 7287905 w 7287905"/>
                <a:gd name="connsiteY5" fmla="*/ 54591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7905" h="545910">
                  <a:moveTo>
                    <a:pt x="0" y="0"/>
                  </a:moveTo>
                  <a:cubicBezTo>
                    <a:pt x="183108" y="59140"/>
                    <a:pt x="366216" y="118280"/>
                    <a:pt x="1078174" y="150125"/>
                  </a:cubicBezTo>
                  <a:cubicBezTo>
                    <a:pt x="1790132" y="181970"/>
                    <a:pt x="4271750" y="191068"/>
                    <a:pt x="4271750" y="191068"/>
                  </a:cubicBezTo>
                  <a:lnTo>
                    <a:pt x="5732060" y="204716"/>
                  </a:lnTo>
                  <a:cubicBezTo>
                    <a:pt x="6141493" y="209265"/>
                    <a:pt x="6469040" y="161498"/>
                    <a:pt x="6728347" y="218364"/>
                  </a:cubicBezTo>
                  <a:cubicBezTo>
                    <a:pt x="6987654" y="275230"/>
                    <a:pt x="7137779" y="410570"/>
                    <a:pt x="7287905" y="545910"/>
                  </a:cubicBezTo>
                </a:path>
              </a:pathLst>
            </a:custGeom>
            <a:noFill/>
            <a:ln w="31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4664424" y="3797340"/>
            <a:ext cx="7113594" cy="529000"/>
            <a:chOff x="4664424" y="3797340"/>
            <a:chExt cx="7113594" cy="529000"/>
          </a:xfrm>
        </p:grpSpPr>
        <p:cxnSp>
          <p:nvCxnSpPr>
            <p:cNvPr id="64" name="Straight Connector 63"/>
            <p:cNvCxnSpPr/>
            <p:nvPr/>
          </p:nvCxnSpPr>
          <p:spPr>
            <a:xfrm>
              <a:off x="4664424" y="3797340"/>
              <a:ext cx="4168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4872251" y="3807725"/>
              <a:ext cx="6905767" cy="518615"/>
            </a:xfrm>
            <a:custGeom>
              <a:avLst/>
              <a:gdLst>
                <a:gd name="connsiteX0" fmla="*/ 0 w 6905767"/>
                <a:gd name="connsiteY0" fmla="*/ 0 h 518615"/>
                <a:gd name="connsiteX1" fmla="*/ 204716 w 6905767"/>
                <a:gd name="connsiteY1" fmla="*/ 68239 h 518615"/>
                <a:gd name="connsiteX2" fmla="*/ 668740 w 6905767"/>
                <a:gd name="connsiteY2" fmla="*/ 95535 h 518615"/>
                <a:gd name="connsiteX3" fmla="*/ 1774209 w 6905767"/>
                <a:gd name="connsiteY3" fmla="*/ 136478 h 518615"/>
                <a:gd name="connsiteX4" fmla="*/ 3875964 w 6905767"/>
                <a:gd name="connsiteY4" fmla="*/ 136478 h 518615"/>
                <a:gd name="connsiteX5" fmla="*/ 5254388 w 6905767"/>
                <a:gd name="connsiteY5" fmla="*/ 136478 h 518615"/>
                <a:gd name="connsiteX6" fmla="*/ 5977719 w 6905767"/>
                <a:gd name="connsiteY6" fmla="*/ 150126 h 518615"/>
                <a:gd name="connsiteX7" fmla="*/ 6564573 w 6905767"/>
                <a:gd name="connsiteY7" fmla="*/ 341194 h 518615"/>
                <a:gd name="connsiteX8" fmla="*/ 6905767 w 6905767"/>
                <a:gd name="connsiteY8" fmla="*/ 518615 h 51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5767" h="518615">
                  <a:moveTo>
                    <a:pt x="0" y="0"/>
                  </a:moveTo>
                  <a:cubicBezTo>
                    <a:pt x="46629" y="26158"/>
                    <a:pt x="93259" y="52317"/>
                    <a:pt x="204716" y="68239"/>
                  </a:cubicBezTo>
                  <a:cubicBezTo>
                    <a:pt x="316173" y="84161"/>
                    <a:pt x="668740" y="95535"/>
                    <a:pt x="668740" y="95535"/>
                  </a:cubicBezTo>
                  <a:cubicBezTo>
                    <a:pt x="930322" y="106908"/>
                    <a:pt x="1239672" y="129654"/>
                    <a:pt x="1774209" y="136478"/>
                  </a:cubicBezTo>
                  <a:cubicBezTo>
                    <a:pt x="2308746" y="143302"/>
                    <a:pt x="3875964" y="136478"/>
                    <a:pt x="3875964" y="136478"/>
                  </a:cubicBezTo>
                  <a:lnTo>
                    <a:pt x="5254388" y="136478"/>
                  </a:lnTo>
                  <a:cubicBezTo>
                    <a:pt x="5604680" y="138753"/>
                    <a:pt x="5759355" y="116007"/>
                    <a:pt x="5977719" y="150126"/>
                  </a:cubicBezTo>
                  <a:cubicBezTo>
                    <a:pt x="6196083" y="184245"/>
                    <a:pt x="6409898" y="279779"/>
                    <a:pt x="6564573" y="341194"/>
                  </a:cubicBezTo>
                  <a:cubicBezTo>
                    <a:pt x="6719248" y="402609"/>
                    <a:pt x="6812507" y="460612"/>
                    <a:pt x="6905767" y="518615"/>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0" name="Picture 6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645" y="62286"/>
            <a:ext cx="3443935" cy="471158"/>
          </a:xfrm>
          <a:prstGeom prst="rect">
            <a:avLst/>
          </a:prstGeom>
          <a:ln>
            <a:solidFill>
              <a:srgbClr val="FF0000"/>
            </a:solidFill>
          </a:ln>
        </p:spPr>
      </p:pic>
      <p:pic>
        <p:nvPicPr>
          <p:cNvPr id="74" name="Picture 7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899" y="5474335"/>
            <a:ext cx="2472191" cy="171263"/>
          </a:xfrm>
          <a:prstGeom prst="rect">
            <a:avLst/>
          </a:prstGeom>
        </p:spPr>
      </p:pic>
      <p:sp>
        <p:nvSpPr>
          <p:cNvPr id="75" name="Rectangle 74"/>
          <p:cNvSpPr/>
          <p:nvPr/>
        </p:nvSpPr>
        <p:spPr>
          <a:xfrm>
            <a:off x="6036150" y="4712454"/>
            <a:ext cx="360996" cy="492443"/>
          </a:xfrm>
          <a:prstGeom prst="rect">
            <a:avLst/>
          </a:prstGeom>
          <a:ln>
            <a:solidFill>
              <a:schemeClr val="bg1"/>
            </a:solidFill>
          </a:ln>
        </p:spPr>
        <p:txBody>
          <a:bodyPr wrap="square">
            <a:spAutoFit/>
          </a:bodyPr>
          <a:lstStyle/>
          <a:p>
            <a:r>
              <a:rPr lang="en-US" sz="2600" smtClean="0">
                <a:solidFill>
                  <a:srgbClr val="FF000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76" name="Rectangle 75"/>
          <p:cNvSpPr/>
          <p:nvPr/>
        </p:nvSpPr>
        <p:spPr>
          <a:xfrm>
            <a:off x="5917238" y="5767509"/>
            <a:ext cx="4685898"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5     10    15   20   25   40  50   60</a:t>
            </a:r>
            <a:endParaRPr lang="en-US" sz="2600" u="sng"/>
          </a:p>
        </p:txBody>
      </p:sp>
      <p:sp>
        <p:nvSpPr>
          <p:cNvPr id="77" name="Rectangle 76"/>
          <p:cNvSpPr/>
          <p:nvPr/>
        </p:nvSpPr>
        <p:spPr>
          <a:xfrm>
            <a:off x="5400010" y="5768707"/>
            <a:ext cx="518091" cy="492443"/>
          </a:xfrm>
          <a:prstGeom prst="rect">
            <a:avLst/>
          </a:prstGeom>
        </p:spPr>
        <p:txBody>
          <a:bodyPr wrap="none">
            <a:spAutoFit/>
          </a:bodyPr>
          <a:lstStyle/>
          <a:p>
            <a:r>
              <a:rPr lang="en-US" sz="2600" smtClean="0">
                <a:solidFill>
                  <a:srgbClr val="0070C0"/>
                </a:solidFill>
                <a:latin typeface="Times New Roman" panose="02020603050405020304" pitchFamily="18" charset="0"/>
                <a:cs typeface="Times New Roman" panose="02020603050405020304" pitchFamily="18" charset="0"/>
              </a:rPr>
              <a:t>X:</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80" name="Rectangle 79"/>
          <p:cNvSpPr/>
          <p:nvPr/>
        </p:nvSpPr>
        <p:spPr>
          <a:xfrm>
            <a:off x="10621937" y="4712454"/>
            <a:ext cx="360996" cy="492443"/>
          </a:xfrm>
          <a:prstGeom prst="rect">
            <a:avLst/>
          </a:prstGeom>
          <a:ln>
            <a:solidFill>
              <a:schemeClr val="bg1"/>
            </a:solidFill>
          </a:ln>
        </p:spPr>
        <p:txBody>
          <a:bodyPr wrap="square">
            <a:spAutoFit/>
          </a:bodyPr>
          <a:lstStyle/>
          <a:p>
            <a:r>
              <a:rPr lang="en-US" sz="2600" smtClean="0">
                <a:solidFill>
                  <a:srgbClr val="FF0000"/>
                </a:solidFill>
                <a:latin typeface="Times New Roman" panose="02020603050405020304" pitchFamily="18" charset="0"/>
                <a:cs typeface="Times New Roman" panose="02020603050405020304" pitchFamily="18" charset="0"/>
              </a:rPr>
              <a:t>i</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81" name="Straight Connector 80"/>
          <p:cNvCxnSpPr/>
          <p:nvPr/>
        </p:nvCxnSpPr>
        <p:spPr>
          <a:xfrm>
            <a:off x="1937980" y="1405716"/>
            <a:ext cx="16650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563769" y="563403"/>
            <a:ext cx="1293997" cy="492443"/>
          </a:xfrm>
          <a:prstGeom prst="rect">
            <a:avLst/>
          </a:prstGeom>
          <a:ln>
            <a:solidFill>
              <a:schemeClr val="accent1"/>
            </a:solidFill>
          </a:ln>
        </p:spPr>
        <p:txBody>
          <a:bodyPr wrap="square">
            <a:spAutoFit/>
          </a:bodyPr>
          <a:lstStyle/>
          <a:p>
            <a:r>
              <a:rPr lang="en-US" sz="2600" smtClean="0">
                <a:solidFill>
                  <a:srgbClr val="0070C0"/>
                </a:solidFill>
                <a:latin typeface="Times New Roman" panose="02020603050405020304" pitchFamily="18" charset="0"/>
                <a:cs typeface="Times New Roman" panose="02020603050405020304" pitchFamily="18" charset="0"/>
              </a:rPr>
              <a:t> 4      11 </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83" name="Straight Connector 82"/>
          <p:cNvCxnSpPr/>
          <p:nvPr/>
        </p:nvCxnSpPr>
        <p:spPr>
          <a:xfrm>
            <a:off x="1396777" y="3329920"/>
            <a:ext cx="10734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631776" y="2502375"/>
            <a:ext cx="1153312" cy="492443"/>
          </a:xfrm>
          <a:prstGeom prst="rect">
            <a:avLst/>
          </a:prstGeom>
          <a:ln>
            <a:solidFill>
              <a:schemeClr val="accent1"/>
            </a:solidFill>
          </a:ln>
        </p:spPr>
        <p:txBody>
          <a:bodyPr wrap="square">
            <a:spAutoFit/>
          </a:bodyPr>
          <a:lstStyle/>
          <a:p>
            <a:r>
              <a:rPr lang="en-US" sz="2600" smtClean="0">
                <a:solidFill>
                  <a:srgbClr val="0070C0"/>
                </a:solidFill>
                <a:latin typeface="Times New Roman" panose="02020603050405020304" pitchFamily="18" charset="0"/>
                <a:cs typeface="Times New Roman" panose="02020603050405020304" pitchFamily="18" charset="0"/>
              </a:rPr>
              <a:t> 4    11 </a:t>
            </a:r>
            <a:endParaRPr lang="en-US" sz="2600">
              <a:solidFill>
                <a:srgbClr val="0070C0"/>
              </a:solidFill>
              <a:latin typeface="Times New Roman" panose="02020603050405020304" pitchFamily="18" charset="0"/>
              <a:cs typeface="Times New Roman" panose="02020603050405020304" pitchFamily="18" charset="0"/>
            </a:endParaRPr>
          </a:p>
        </p:txBody>
      </p:sp>
      <p:cxnSp>
        <p:nvCxnSpPr>
          <p:cNvPr id="85" name="Straight Connector 84"/>
          <p:cNvCxnSpPr/>
          <p:nvPr/>
        </p:nvCxnSpPr>
        <p:spPr>
          <a:xfrm>
            <a:off x="859802" y="4271749"/>
            <a:ext cx="49814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0563831" y="5758232"/>
            <a:ext cx="160172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4   30    35</a:t>
            </a:r>
            <a:endParaRPr lang="en-US" sz="2600" u="sng"/>
          </a:p>
        </p:txBody>
      </p:sp>
      <p:sp>
        <p:nvSpPr>
          <p:cNvPr id="68" name="Rectangle 67"/>
          <p:cNvSpPr/>
          <p:nvPr/>
        </p:nvSpPr>
        <p:spPr>
          <a:xfrm>
            <a:off x="5418049" y="5017061"/>
            <a:ext cx="518091" cy="492443"/>
          </a:xfrm>
          <a:prstGeom prst="rect">
            <a:avLst/>
          </a:prstGeom>
        </p:spPr>
        <p:txBody>
          <a:bodyPr wrap="none">
            <a:spAutoFit/>
          </a:bodyPr>
          <a:lstStyle/>
          <a:p>
            <a:r>
              <a:rPr lang="en-US" sz="2600" smtClean="0">
                <a:solidFill>
                  <a:srgbClr val="0070C0"/>
                </a:solidFill>
                <a:latin typeface="Times New Roman" panose="02020603050405020304" pitchFamily="18" charset="0"/>
                <a:cs typeface="Times New Roman" panose="02020603050405020304" pitchFamily="18" charset="0"/>
              </a:rPr>
              <a:t>K:</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43" name="Rectangle 42"/>
          <p:cNvSpPr/>
          <p:nvPr/>
        </p:nvSpPr>
        <p:spPr>
          <a:xfrm>
            <a:off x="5875516" y="5013212"/>
            <a:ext cx="2351926"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10   15    40   50</a:t>
            </a:r>
            <a:endParaRPr lang="en-US" sz="2600" u="sng"/>
          </a:p>
        </p:txBody>
      </p:sp>
      <p:sp>
        <p:nvSpPr>
          <p:cNvPr id="69" name="Rectangle 68"/>
          <p:cNvSpPr/>
          <p:nvPr/>
        </p:nvSpPr>
        <p:spPr>
          <a:xfrm>
            <a:off x="10556189" y="5023574"/>
            <a:ext cx="1601721" cy="492443"/>
          </a:xfrm>
          <a:prstGeom prst="rect">
            <a:avLst/>
          </a:prstGeom>
        </p:spPr>
        <p:txBody>
          <a:bodyPr wrap="none">
            <a:spAutoFit/>
          </a:bodyPr>
          <a:lstStyle/>
          <a:p>
            <a:r>
              <a:rPr lang="en-US" sz="2600" u="sng" smtClean="0">
                <a:solidFill>
                  <a:srgbClr val="0070C0"/>
                </a:solidFill>
                <a:latin typeface="Times New Roman" panose="02020603050405020304" pitchFamily="18" charset="0"/>
                <a:cs typeface="Times New Roman" panose="02020603050405020304" pitchFamily="18" charset="0"/>
              </a:rPr>
              <a:t>4   30    35</a:t>
            </a:r>
            <a:endParaRPr lang="en-US" sz="2600" u="sng"/>
          </a:p>
        </p:txBody>
      </p:sp>
    </p:spTree>
    <p:extLst>
      <p:ext uri="{BB962C8B-B14F-4D97-AF65-F5344CB8AC3E}">
        <p14:creationId xmlns:p14="http://schemas.microsoft.com/office/powerpoint/2010/main" val="36520501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1000" fill="hold"/>
                                        <p:tgtEl>
                                          <p:spTgt spid="70"/>
                                        </p:tgtEl>
                                        <p:attrNameLst>
                                          <p:attrName>ppt_w</p:attrName>
                                        </p:attrNameLst>
                                      </p:cBhvr>
                                      <p:tavLst>
                                        <p:tav tm="0">
                                          <p:val>
                                            <p:fltVal val="0"/>
                                          </p:val>
                                        </p:tav>
                                        <p:tav tm="100000">
                                          <p:val>
                                            <p:strVal val="#ppt_w"/>
                                          </p:val>
                                        </p:tav>
                                      </p:tavLst>
                                    </p:anim>
                                    <p:anim calcmode="lin" valueType="num">
                                      <p:cBhvr>
                                        <p:cTn id="20" dur="1000" fill="hold"/>
                                        <p:tgtEl>
                                          <p:spTgt spid="70"/>
                                        </p:tgtEl>
                                        <p:attrNameLst>
                                          <p:attrName>ppt_h</p:attrName>
                                        </p:attrNameLst>
                                      </p:cBhvr>
                                      <p:tavLst>
                                        <p:tav tm="0">
                                          <p:val>
                                            <p:fltVal val="0"/>
                                          </p:val>
                                        </p:tav>
                                        <p:tav tm="100000">
                                          <p:val>
                                            <p:strVal val="#ppt_h"/>
                                          </p:val>
                                        </p:tav>
                                      </p:tavLst>
                                    </p:anim>
                                    <p:anim calcmode="lin" valueType="num">
                                      <p:cBhvr>
                                        <p:cTn id="21" dur="1000" fill="hold"/>
                                        <p:tgtEl>
                                          <p:spTgt spid="70"/>
                                        </p:tgtEl>
                                        <p:attrNameLst>
                                          <p:attrName>style.rotation</p:attrName>
                                        </p:attrNameLst>
                                      </p:cBhvr>
                                      <p:tavLst>
                                        <p:tav tm="0">
                                          <p:val>
                                            <p:fltVal val="90"/>
                                          </p:val>
                                        </p:tav>
                                        <p:tav tm="100000">
                                          <p:val>
                                            <p:fltVal val="0"/>
                                          </p:val>
                                        </p:tav>
                                      </p:tavLst>
                                    </p:anim>
                                    <p:animEffect transition="in" filter="fade">
                                      <p:cBhvr>
                                        <p:cTn id="22" dur="10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1000" fill="hold"/>
                                        <p:tgtEl>
                                          <p:spTgt spid="26"/>
                                        </p:tgtEl>
                                        <p:attrNameLst>
                                          <p:attrName>ppt_w</p:attrName>
                                        </p:attrNameLst>
                                      </p:cBhvr>
                                      <p:tavLst>
                                        <p:tav tm="0">
                                          <p:val>
                                            <p:fltVal val="0"/>
                                          </p:val>
                                        </p:tav>
                                        <p:tav tm="100000">
                                          <p:val>
                                            <p:strVal val="#ppt_w"/>
                                          </p:val>
                                        </p:tav>
                                      </p:tavLst>
                                    </p:anim>
                                    <p:anim calcmode="lin" valueType="num">
                                      <p:cBhvr>
                                        <p:cTn id="62" dur="1000" fill="hold"/>
                                        <p:tgtEl>
                                          <p:spTgt spid="26"/>
                                        </p:tgtEl>
                                        <p:attrNameLst>
                                          <p:attrName>ppt_h</p:attrName>
                                        </p:attrNameLst>
                                      </p:cBhvr>
                                      <p:tavLst>
                                        <p:tav tm="0">
                                          <p:val>
                                            <p:fltVal val="0"/>
                                          </p:val>
                                        </p:tav>
                                        <p:tav tm="100000">
                                          <p:val>
                                            <p:strVal val="#ppt_h"/>
                                          </p:val>
                                        </p:tav>
                                      </p:tavLst>
                                    </p:anim>
                                    <p:anim calcmode="lin" valueType="num">
                                      <p:cBhvr>
                                        <p:cTn id="63" dur="1000" fill="hold"/>
                                        <p:tgtEl>
                                          <p:spTgt spid="26"/>
                                        </p:tgtEl>
                                        <p:attrNameLst>
                                          <p:attrName>style.rotation</p:attrName>
                                        </p:attrNameLst>
                                      </p:cBhvr>
                                      <p:tavLst>
                                        <p:tav tm="0">
                                          <p:val>
                                            <p:fltVal val="90"/>
                                          </p:val>
                                        </p:tav>
                                        <p:tav tm="100000">
                                          <p:val>
                                            <p:fltVal val="0"/>
                                          </p:val>
                                        </p:tav>
                                      </p:tavLst>
                                    </p:anim>
                                    <p:animEffect transition="in" filter="fade">
                                      <p:cBhvr>
                                        <p:cTn id="64" dur="10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p:cTn id="69" dur="1000" fill="hold"/>
                                        <p:tgtEl>
                                          <p:spTgt spid="25"/>
                                        </p:tgtEl>
                                        <p:attrNameLst>
                                          <p:attrName>ppt_w</p:attrName>
                                        </p:attrNameLst>
                                      </p:cBhvr>
                                      <p:tavLst>
                                        <p:tav tm="0">
                                          <p:val>
                                            <p:fltVal val="0"/>
                                          </p:val>
                                        </p:tav>
                                        <p:tav tm="100000">
                                          <p:val>
                                            <p:strVal val="#ppt_w"/>
                                          </p:val>
                                        </p:tav>
                                      </p:tavLst>
                                    </p:anim>
                                    <p:anim calcmode="lin" valueType="num">
                                      <p:cBhvr>
                                        <p:cTn id="70" dur="1000" fill="hold"/>
                                        <p:tgtEl>
                                          <p:spTgt spid="25"/>
                                        </p:tgtEl>
                                        <p:attrNameLst>
                                          <p:attrName>ppt_h</p:attrName>
                                        </p:attrNameLst>
                                      </p:cBhvr>
                                      <p:tavLst>
                                        <p:tav tm="0">
                                          <p:val>
                                            <p:fltVal val="0"/>
                                          </p:val>
                                        </p:tav>
                                        <p:tav tm="100000">
                                          <p:val>
                                            <p:strVal val="#ppt_h"/>
                                          </p:val>
                                        </p:tav>
                                      </p:tavLst>
                                    </p:anim>
                                    <p:anim calcmode="lin" valueType="num">
                                      <p:cBhvr>
                                        <p:cTn id="71" dur="1000" fill="hold"/>
                                        <p:tgtEl>
                                          <p:spTgt spid="25"/>
                                        </p:tgtEl>
                                        <p:attrNameLst>
                                          <p:attrName>style.rotation</p:attrName>
                                        </p:attrNameLst>
                                      </p:cBhvr>
                                      <p:tavLst>
                                        <p:tav tm="0">
                                          <p:val>
                                            <p:fltVal val="90"/>
                                          </p:val>
                                        </p:tav>
                                        <p:tav tm="100000">
                                          <p:val>
                                            <p:fltVal val="0"/>
                                          </p:val>
                                        </p:tav>
                                      </p:tavLst>
                                    </p:anim>
                                    <p:animEffect transition="in" filter="fade">
                                      <p:cBhvr>
                                        <p:cTn id="72" dur="10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1000" fill="hold"/>
                                        <p:tgtEl>
                                          <p:spTgt spid="29"/>
                                        </p:tgtEl>
                                        <p:attrNameLst>
                                          <p:attrName>ppt_w</p:attrName>
                                        </p:attrNameLst>
                                      </p:cBhvr>
                                      <p:tavLst>
                                        <p:tav tm="0">
                                          <p:val>
                                            <p:fltVal val="0"/>
                                          </p:val>
                                        </p:tav>
                                        <p:tav tm="100000">
                                          <p:val>
                                            <p:strVal val="#ppt_w"/>
                                          </p:val>
                                        </p:tav>
                                      </p:tavLst>
                                    </p:anim>
                                    <p:anim calcmode="lin" valueType="num">
                                      <p:cBhvr>
                                        <p:cTn id="78" dur="1000" fill="hold"/>
                                        <p:tgtEl>
                                          <p:spTgt spid="29"/>
                                        </p:tgtEl>
                                        <p:attrNameLst>
                                          <p:attrName>ppt_h</p:attrName>
                                        </p:attrNameLst>
                                      </p:cBhvr>
                                      <p:tavLst>
                                        <p:tav tm="0">
                                          <p:val>
                                            <p:fltVal val="0"/>
                                          </p:val>
                                        </p:tav>
                                        <p:tav tm="100000">
                                          <p:val>
                                            <p:strVal val="#ppt_h"/>
                                          </p:val>
                                        </p:tav>
                                      </p:tavLst>
                                    </p:anim>
                                    <p:anim calcmode="lin" valueType="num">
                                      <p:cBhvr>
                                        <p:cTn id="79" dur="1000" fill="hold"/>
                                        <p:tgtEl>
                                          <p:spTgt spid="29"/>
                                        </p:tgtEl>
                                        <p:attrNameLst>
                                          <p:attrName>style.rotation</p:attrName>
                                        </p:attrNameLst>
                                      </p:cBhvr>
                                      <p:tavLst>
                                        <p:tav tm="0">
                                          <p:val>
                                            <p:fltVal val="90"/>
                                          </p:val>
                                        </p:tav>
                                        <p:tav tm="100000">
                                          <p:val>
                                            <p:fltVal val="0"/>
                                          </p:val>
                                        </p:tav>
                                      </p:tavLst>
                                    </p:anim>
                                    <p:animEffect transition="in" filter="fade">
                                      <p:cBhvr>
                                        <p:cTn id="80" dur="10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ppt_x"/>
                                          </p:val>
                                        </p:tav>
                                        <p:tav tm="100000">
                                          <p:val>
                                            <p:strVal val="#ppt_x"/>
                                          </p:val>
                                        </p:tav>
                                      </p:tavLst>
                                    </p:anim>
                                    <p:anim calcmode="lin" valueType="num">
                                      <p:cBhvr additive="base">
                                        <p:cTn id="9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fill="hold"/>
                                        <p:tgtEl>
                                          <p:spTgt spid="49"/>
                                        </p:tgtEl>
                                        <p:attrNameLst>
                                          <p:attrName>ppt_x</p:attrName>
                                        </p:attrNameLst>
                                      </p:cBhvr>
                                      <p:tavLst>
                                        <p:tav tm="0">
                                          <p:val>
                                            <p:strVal val="#ppt_x"/>
                                          </p:val>
                                        </p:tav>
                                        <p:tav tm="100000">
                                          <p:val>
                                            <p:strVal val="#ppt_x"/>
                                          </p:val>
                                        </p:tav>
                                      </p:tavLst>
                                    </p:anim>
                                    <p:anim calcmode="lin" valueType="num">
                                      <p:cBhvr additive="base">
                                        <p:cTn id="9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p:cTn id="103" dur="1000" fill="hold"/>
                                        <p:tgtEl>
                                          <p:spTgt spid="43"/>
                                        </p:tgtEl>
                                        <p:attrNameLst>
                                          <p:attrName>ppt_w</p:attrName>
                                        </p:attrNameLst>
                                      </p:cBhvr>
                                      <p:tavLst>
                                        <p:tav tm="0">
                                          <p:val>
                                            <p:fltVal val="0"/>
                                          </p:val>
                                        </p:tav>
                                        <p:tav tm="100000">
                                          <p:val>
                                            <p:strVal val="#ppt_w"/>
                                          </p:val>
                                        </p:tav>
                                      </p:tavLst>
                                    </p:anim>
                                    <p:anim calcmode="lin" valueType="num">
                                      <p:cBhvr>
                                        <p:cTn id="104" dur="1000" fill="hold"/>
                                        <p:tgtEl>
                                          <p:spTgt spid="43"/>
                                        </p:tgtEl>
                                        <p:attrNameLst>
                                          <p:attrName>ppt_h</p:attrName>
                                        </p:attrNameLst>
                                      </p:cBhvr>
                                      <p:tavLst>
                                        <p:tav tm="0">
                                          <p:val>
                                            <p:fltVal val="0"/>
                                          </p:val>
                                        </p:tav>
                                        <p:tav tm="100000">
                                          <p:val>
                                            <p:strVal val="#ppt_h"/>
                                          </p:val>
                                        </p:tav>
                                      </p:tavLst>
                                    </p:anim>
                                    <p:anim calcmode="lin" valueType="num">
                                      <p:cBhvr>
                                        <p:cTn id="105" dur="1000" fill="hold"/>
                                        <p:tgtEl>
                                          <p:spTgt spid="43"/>
                                        </p:tgtEl>
                                        <p:attrNameLst>
                                          <p:attrName>style.rotation</p:attrName>
                                        </p:attrNameLst>
                                      </p:cBhvr>
                                      <p:tavLst>
                                        <p:tav tm="0">
                                          <p:val>
                                            <p:fltVal val="90"/>
                                          </p:val>
                                        </p:tav>
                                        <p:tav tm="100000">
                                          <p:val>
                                            <p:fltVal val="0"/>
                                          </p:val>
                                        </p:tav>
                                      </p:tavLst>
                                    </p:anim>
                                    <p:animEffect transition="in" filter="fade">
                                      <p:cBhvr>
                                        <p:cTn id="106" dur="10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3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1" presetClass="entr" presetSubtype="0" fill="hold"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p:cTn id="123" dur="1000" fill="hold"/>
                                        <p:tgtEl>
                                          <p:spTgt spid="45"/>
                                        </p:tgtEl>
                                        <p:attrNameLst>
                                          <p:attrName>ppt_w</p:attrName>
                                        </p:attrNameLst>
                                      </p:cBhvr>
                                      <p:tavLst>
                                        <p:tav tm="0">
                                          <p:val>
                                            <p:fltVal val="0"/>
                                          </p:val>
                                        </p:tav>
                                        <p:tav tm="100000">
                                          <p:val>
                                            <p:strVal val="#ppt_w"/>
                                          </p:val>
                                        </p:tav>
                                      </p:tavLst>
                                    </p:anim>
                                    <p:anim calcmode="lin" valueType="num">
                                      <p:cBhvr>
                                        <p:cTn id="124" dur="1000" fill="hold"/>
                                        <p:tgtEl>
                                          <p:spTgt spid="45"/>
                                        </p:tgtEl>
                                        <p:attrNameLst>
                                          <p:attrName>ppt_h</p:attrName>
                                        </p:attrNameLst>
                                      </p:cBhvr>
                                      <p:tavLst>
                                        <p:tav tm="0">
                                          <p:val>
                                            <p:fltVal val="0"/>
                                          </p:val>
                                        </p:tav>
                                        <p:tav tm="100000">
                                          <p:val>
                                            <p:strVal val="#ppt_h"/>
                                          </p:val>
                                        </p:tav>
                                      </p:tavLst>
                                    </p:anim>
                                    <p:anim calcmode="lin" valueType="num">
                                      <p:cBhvr>
                                        <p:cTn id="125" dur="1000" fill="hold"/>
                                        <p:tgtEl>
                                          <p:spTgt spid="45"/>
                                        </p:tgtEl>
                                        <p:attrNameLst>
                                          <p:attrName>style.rotation</p:attrName>
                                        </p:attrNameLst>
                                      </p:cBhvr>
                                      <p:tavLst>
                                        <p:tav tm="0">
                                          <p:val>
                                            <p:fltVal val="90"/>
                                          </p:val>
                                        </p:tav>
                                        <p:tav tm="100000">
                                          <p:val>
                                            <p:fltVal val="0"/>
                                          </p:val>
                                        </p:tav>
                                      </p:tavLst>
                                    </p:anim>
                                    <p:animEffect transition="in" filter="fade">
                                      <p:cBhvr>
                                        <p:cTn id="126" dur="10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0" nodeType="clickEffect">
                                  <p:stCondLst>
                                    <p:cond delay="0"/>
                                  </p:stCondLst>
                                  <p:childTnLst>
                                    <p:set>
                                      <p:cBhvr>
                                        <p:cTn id="130" dur="1" fill="hold">
                                          <p:stCondLst>
                                            <p:cond delay="0"/>
                                          </p:stCondLst>
                                        </p:cTn>
                                        <p:tgtEl>
                                          <p:spTgt spid="21">
                                            <p:txEl>
                                              <p:pRg st="0" end="0"/>
                                            </p:txEl>
                                          </p:spTgt>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21">
                                            <p:bg/>
                                          </p:spTgt>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31" presetClass="entr" presetSubtype="0" fill="hold" grpId="0" nodeType="clickEffect">
                                  <p:stCondLst>
                                    <p:cond delay="0"/>
                                  </p:stCondLst>
                                  <p:childTnLst>
                                    <p:set>
                                      <p:cBhvr>
                                        <p:cTn id="140" dur="1" fill="hold">
                                          <p:stCondLst>
                                            <p:cond delay="0"/>
                                          </p:stCondLst>
                                        </p:cTn>
                                        <p:tgtEl>
                                          <p:spTgt spid="46"/>
                                        </p:tgtEl>
                                        <p:attrNameLst>
                                          <p:attrName>style.visibility</p:attrName>
                                        </p:attrNameLst>
                                      </p:cBhvr>
                                      <p:to>
                                        <p:strVal val="visible"/>
                                      </p:to>
                                    </p:set>
                                    <p:anim calcmode="lin" valueType="num">
                                      <p:cBhvr>
                                        <p:cTn id="141" dur="1000" fill="hold"/>
                                        <p:tgtEl>
                                          <p:spTgt spid="46"/>
                                        </p:tgtEl>
                                        <p:attrNameLst>
                                          <p:attrName>ppt_w</p:attrName>
                                        </p:attrNameLst>
                                      </p:cBhvr>
                                      <p:tavLst>
                                        <p:tav tm="0">
                                          <p:val>
                                            <p:fltVal val="0"/>
                                          </p:val>
                                        </p:tav>
                                        <p:tav tm="100000">
                                          <p:val>
                                            <p:strVal val="#ppt_w"/>
                                          </p:val>
                                        </p:tav>
                                      </p:tavLst>
                                    </p:anim>
                                    <p:anim calcmode="lin" valueType="num">
                                      <p:cBhvr>
                                        <p:cTn id="142" dur="1000" fill="hold"/>
                                        <p:tgtEl>
                                          <p:spTgt spid="46"/>
                                        </p:tgtEl>
                                        <p:attrNameLst>
                                          <p:attrName>ppt_h</p:attrName>
                                        </p:attrNameLst>
                                      </p:cBhvr>
                                      <p:tavLst>
                                        <p:tav tm="0">
                                          <p:val>
                                            <p:fltVal val="0"/>
                                          </p:val>
                                        </p:tav>
                                        <p:tav tm="100000">
                                          <p:val>
                                            <p:strVal val="#ppt_h"/>
                                          </p:val>
                                        </p:tav>
                                      </p:tavLst>
                                    </p:anim>
                                    <p:anim calcmode="lin" valueType="num">
                                      <p:cBhvr>
                                        <p:cTn id="143" dur="1000" fill="hold"/>
                                        <p:tgtEl>
                                          <p:spTgt spid="46"/>
                                        </p:tgtEl>
                                        <p:attrNameLst>
                                          <p:attrName>style.rotation</p:attrName>
                                        </p:attrNameLst>
                                      </p:cBhvr>
                                      <p:tavLst>
                                        <p:tav tm="0">
                                          <p:val>
                                            <p:fltVal val="90"/>
                                          </p:val>
                                        </p:tav>
                                        <p:tav tm="100000">
                                          <p:val>
                                            <p:fltVal val="0"/>
                                          </p:val>
                                        </p:tav>
                                      </p:tavLst>
                                    </p:anim>
                                    <p:animEffect transition="in" filter="fade">
                                      <p:cBhvr>
                                        <p:cTn id="144" dur="1000"/>
                                        <p:tgtEl>
                                          <p:spTgt spid="46"/>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4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31" presetClass="entr" presetSubtype="0" fill="hold" nodeType="clickEffect">
                                  <p:stCondLst>
                                    <p:cond delay="0"/>
                                  </p:stCondLst>
                                  <p:childTnLst>
                                    <p:set>
                                      <p:cBhvr>
                                        <p:cTn id="152" dur="1" fill="hold">
                                          <p:stCondLst>
                                            <p:cond delay="0"/>
                                          </p:stCondLst>
                                        </p:cTn>
                                        <p:tgtEl>
                                          <p:spTgt spid="47"/>
                                        </p:tgtEl>
                                        <p:attrNameLst>
                                          <p:attrName>style.visibility</p:attrName>
                                        </p:attrNameLst>
                                      </p:cBhvr>
                                      <p:to>
                                        <p:strVal val="visible"/>
                                      </p:to>
                                    </p:set>
                                    <p:anim calcmode="lin" valueType="num">
                                      <p:cBhvr>
                                        <p:cTn id="153" dur="1000" fill="hold"/>
                                        <p:tgtEl>
                                          <p:spTgt spid="47"/>
                                        </p:tgtEl>
                                        <p:attrNameLst>
                                          <p:attrName>ppt_w</p:attrName>
                                        </p:attrNameLst>
                                      </p:cBhvr>
                                      <p:tavLst>
                                        <p:tav tm="0">
                                          <p:val>
                                            <p:fltVal val="0"/>
                                          </p:val>
                                        </p:tav>
                                        <p:tav tm="100000">
                                          <p:val>
                                            <p:strVal val="#ppt_w"/>
                                          </p:val>
                                        </p:tav>
                                      </p:tavLst>
                                    </p:anim>
                                    <p:anim calcmode="lin" valueType="num">
                                      <p:cBhvr>
                                        <p:cTn id="154" dur="1000" fill="hold"/>
                                        <p:tgtEl>
                                          <p:spTgt spid="47"/>
                                        </p:tgtEl>
                                        <p:attrNameLst>
                                          <p:attrName>ppt_h</p:attrName>
                                        </p:attrNameLst>
                                      </p:cBhvr>
                                      <p:tavLst>
                                        <p:tav tm="0">
                                          <p:val>
                                            <p:fltVal val="0"/>
                                          </p:val>
                                        </p:tav>
                                        <p:tav tm="100000">
                                          <p:val>
                                            <p:strVal val="#ppt_h"/>
                                          </p:val>
                                        </p:tav>
                                      </p:tavLst>
                                    </p:anim>
                                    <p:anim calcmode="lin" valueType="num">
                                      <p:cBhvr>
                                        <p:cTn id="155" dur="1000" fill="hold"/>
                                        <p:tgtEl>
                                          <p:spTgt spid="47"/>
                                        </p:tgtEl>
                                        <p:attrNameLst>
                                          <p:attrName>style.rotation</p:attrName>
                                        </p:attrNameLst>
                                      </p:cBhvr>
                                      <p:tavLst>
                                        <p:tav tm="0">
                                          <p:val>
                                            <p:fltVal val="90"/>
                                          </p:val>
                                        </p:tav>
                                        <p:tav tm="100000">
                                          <p:val>
                                            <p:fltVal val="0"/>
                                          </p:val>
                                        </p:tav>
                                      </p:tavLst>
                                    </p:anim>
                                    <p:animEffect transition="in" filter="fade">
                                      <p:cBhvr>
                                        <p:cTn id="156" dur="10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46"/>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9"/>
                                        </p:tgtEl>
                                        <p:attrNameLst>
                                          <p:attrName>style.visibility</p:attrName>
                                        </p:attrNameLst>
                                      </p:cBhvr>
                                      <p:to>
                                        <p:strVal val="visible"/>
                                      </p:to>
                                    </p:set>
                                    <p:anim calcmode="lin" valueType="num">
                                      <p:cBhvr additive="base">
                                        <p:cTn id="165" dur="500" fill="hold"/>
                                        <p:tgtEl>
                                          <p:spTgt spid="9"/>
                                        </p:tgtEl>
                                        <p:attrNameLst>
                                          <p:attrName>ppt_x</p:attrName>
                                        </p:attrNameLst>
                                      </p:cBhvr>
                                      <p:tavLst>
                                        <p:tav tm="0">
                                          <p:val>
                                            <p:strVal val="#ppt_x"/>
                                          </p:val>
                                        </p:tav>
                                        <p:tav tm="100000">
                                          <p:val>
                                            <p:strVal val="#ppt_x"/>
                                          </p:val>
                                        </p:tav>
                                      </p:tavLst>
                                    </p:anim>
                                    <p:anim calcmode="lin" valueType="num">
                                      <p:cBhvr additive="base">
                                        <p:cTn id="1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16"/>
                                        </p:tgtEl>
                                        <p:attrNameLst>
                                          <p:attrName>style.visibility</p:attrName>
                                        </p:attrNameLst>
                                      </p:cBhvr>
                                      <p:to>
                                        <p:strVal val="visible"/>
                                      </p:to>
                                    </p:set>
                                    <p:anim calcmode="lin" valueType="num">
                                      <p:cBhvr additive="base">
                                        <p:cTn id="171" dur="500" fill="hold"/>
                                        <p:tgtEl>
                                          <p:spTgt spid="16"/>
                                        </p:tgtEl>
                                        <p:attrNameLst>
                                          <p:attrName>ppt_x</p:attrName>
                                        </p:attrNameLst>
                                      </p:cBhvr>
                                      <p:tavLst>
                                        <p:tav tm="0">
                                          <p:val>
                                            <p:strVal val="#ppt_x"/>
                                          </p:val>
                                        </p:tav>
                                        <p:tav tm="100000">
                                          <p:val>
                                            <p:strVal val="#ppt_x"/>
                                          </p:val>
                                        </p:tav>
                                      </p:tavLst>
                                    </p:anim>
                                    <p:anim calcmode="lin" valueType="num">
                                      <p:cBhvr additive="base">
                                        <p:cTn id="1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31"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 calcmode="lin" valueType="num">
                                      <p:cBhvr>
                                        <p:cTn id="177" dur="1000" fill="hold"/>
                                        <p:tgtEl>
                                          <p:spTgt spid="54"/>
                                        </p:tgtEl>
                                        <p:attrNameLst>
                                          <p:attrName>ppt_w</p:attrName>
                                        </p:attrNameLst>
                                      </p:cBhvr>
                                      <p:tavLst>
                                        <p:tav tm="0">
                                          <p:val>
                                            <p:fltVal val="0"/>
                                          </p:val>
                                        </p:tav>
                                        <p:tav tm="100000">
                                          <p:val>
                                            <p:strVal val="#ppt_w"/>
                                          </p:val>
                                        </p:tav>
                                      </p:tavLst>
                                    </p:anim>
                                    <p:anim calcmode="lin" valueType="num">
                                      <p:cBhvr>
                                        <p:cTn id="178" dur="1000" fill="hold"/>
                                        <p:tgtEl>
                                          <p:spTgt spid="54"/>
                                        </p:tgtEl>
                                        <p:attrNameLst>
                                          <p:attrName>ppt_h</p:attrName>
                                        </p:attrNameLst>
                                      </p:cBhvr>
                                      <p:tavLst>
                                        <p:tav tm="0">
                                          <p:val>
                                            <p:fltVal val="0"/>
                                          </p:val>
                                        </p:tav>
                                        <p:tav tm="100000">
                                          <p:val>
                                            <p:strVal val="#ppt_h"/>
                                          </p:val>
                                        </p:tav>
                                      </p:tavLst>
                                    </p:anim>
                                    <p:anim calcmode="lin" valueType="num">
                                      <p:cBhvr>
                                        <p:cTn id="179" dur="1000" fill="hold"/>
                                        <p:tgtEl>
                                          <p:spTgt spid="54"/>
                                        </p:tgtEl>
                                        <p:attrNameLst>
                                          <p:attrName>style.rotation</p:attrName>
                                        </p:attrNameLst>
                                      </p:cBhvr>
                                      <p:tavLst>
                                        <p:tav tm="0">
                                          <p:val>
                                            <p:fltVal val="90"/>
                                          </p:val>
                                        </p:tav>
                                        <p:tav tm="100000">
                                          <p:val>
                                            <p:fltVal val="0"/>
                                          </p:val>
                                        </p:tav>
                                      </p:tavLst>
                                    </p:anim>
                                    <p:animEffect transition="in" filter="fade">
                                      <p:cBhvr>
                                        <p:cTn id="180" dur="1000"/>
                                        <p:tgtEl>
                                          <p:spTgt spid="54"/>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31" presetClass="entr" presetSubtype="0" fill="hold" nodeType="clickEffect">
                                  <p:stCondLst>
                                    <p:cond delay="0"/>
                                  </p:stCondLst>
                                  <p:childTnLst>
                                    <p:set>
                                      <p:cBhvr>
                                        <p:cTn id="192" dur="1" fill="hold">
                                          <p:stCondLst>
                                            <p:cond delay="0"/>
                                          </p:stCondLst>
                                        </p:cTn>
                                        <p:tgtEl>
                                          <p:spTgt spid="55"/>
                                        </p:tgtEl>
                                        <p:attrNameLst>
                                          <p:attrName>style.visibility</p:attrName>
                                        </p:attrNameLst>
                                      </p:cBhvr>
                                      <p:to>
                                        <p:strVal val="visible"/>
                                      </p:to>
                                    </p:set>
                                    <p:anim calcmode="lin" valueType="num">
                                      <p:cBhvr>
                                        <p:cTn id="193" dur="1000" fill="hold"/>
                                        <p:tgtEl>
                                          <p:spTgt spid="55"/>
                                        </p:tgtEl>
                                        <p:attrNameLst>
                                          <p:attrName>ppt_w</p:attrName>
                                        </p:attrNameLst>
                                      </p:cBhvr>
                                      <p:tavLst>
                                        <p:tav tm="0">
                                          <p:val>
                                            <p:fltVal val="0"/>
                                          </p:val>
                                        </p:tav>
                                        <p:tav tm="100000">
                                          <p:val>
                                            <p:strVal val="#ppt_w"/>
                                          </p:val>
                                        </p:tav>
                                      </p:tavLst>
                                    </p:anim>
                                    <p:anim calcmode="lin" valueType="num">
                                      <p:cBhvr>
                                        <p:cTn id="194" dur="1000" fill="hold"/>
                                        <p:tgtEl>
                                          <p:spTgt spid="55"/>
                                        </p:tgtEl>
                                        <p:attrNameLst>
                                          <p:attrName>ppt_h</p:attrName>
                                        </p:attrNameLst>
                                      </p:cBhvr>
                                      <p:tavLst>
                                        <p:tav tm="0">
                                          <p:val>
                                            <p:fltVal val="0"/>
                                          </p:val>
                                        </p:tav>
                                        <p:tav tm="100000">
                                          <p:val>
                                            <p:strVal val="#ppt_h"/>
                                          </p:val>
                                        </p:tav>
                                      </p:tavLst>
                                    </p:anim>
                                    <p:anim calcmode="lin" valueType="num">
                                      <p:cBhvr>
                                        <p:cTn id="195" dur="1000" fill="hold"/>
                                        <p:tgtEl>
                                          <p:spTgt spid="55"/>
                                        </p:tgtEl>
                                        <p:attrNameLst>
                                          <p:attrName>style.rotation</p:attrName>
                                        </p:attrNameLst>
                                      </p:cBhvr>
                                      <p:tavLst>
                                        <p:tav tm="0">
                                          <p:val>
                                            <p:fltVal val="90"/>
                                          </p:val>
                                        </p:tav>
                                        <p:tav tm="100000">
                                          <p:val>
                                            <p:fltVal val="0"/>
                                          </p:val>
                                        </p:tav>
                                      </p:tavLst>
                                    </p:anim>
                                    <p:animEffect transition="in" filter="fade">
                                      <p:cBhvr>
                                        <p:cTn id="196" dur="1000"/>
                                        <p:tgtEl>
                                          <p:spTgt spid="55"/>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nodeType="clickEffect">
                                  <p:stCondLst>
                                    <p:cond delay="0"/>
                                  </p:stCondLst>
                                  <p:childTnLst>
                                    <p:set>
                                      <p:cBhvr>
                                        <p:cTn id="200" dur="1" fill="hold">
                                          <p:stCondLst>
                                            <p:cond delay="0"/>
                                          </p:stCondLst>
                                        </p:cTn>
                                        <p:tgtEl>
                                          <p:spTgt spid="4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48"/>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5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1" presetClass="entr" presetSubtype="0" fill="hold" grpId="0" nodeType="clickEffect">
                                  <p:stCondLst>
                                    <p:cond delay="0"/>
                                  </p:stCondLst>
                                  <p:childTnLst>
                                    <p:set>
                                      <p:cBhvr>
                                        <p:cTn id="212" dur="1" fill="hold">
                                          <p:stCondLst>
                                            <p:cond delay="0"/>
                                          </p:stCondLst>
                                        </p:cTn>
                                        <p:tgtEl>
                                          <p:spTgt spid="51"/>
                                        </p:tgtEl>
                                        <p:attrNameLst>
                                          <p:attrName>style.visibility</p:attrName>
                                        </p:attrNameLst>
                                      </p:cBhvr>
                                      <p:to>
                                        <p:strVal val="visible"/>
                                      </p:to>
                                    </p:set>
                                    <p:anim calcmode="lin" valueType="num">
                                      <p:cBhvr>
                                        <p:cTn id="213" dur="1000" fill="hold"/>
                                        <p:tgtEl>
                                          <p:spTgt spid="51"/>
                                        </p:tgtEl>
                                        <p:attrNameLst>
                                          <p:attrName>ppt_w</p:attrName>
                                        </p:attrNameLst>
                                      </p:cBhvr>
                                      <p:tavLst>
                                        <p:tav tm="0">
                                          <p:val>
                                            <p:fltVal val="0"/>
                                          </p:val>
                                        </p:tav>
                                        <p:tav tm="100000">
                                          <p:val>
                                            <p:strVal val="#ppt_w"/>
                                          </p:val>
                                        </p:tav>
                                      </p:tavLst>
                                    </p:anim>
                                    <p:anim calcmode="lin" valueType="num">
                                      <p:cBhvr>
                                        <p:cTn id="214" dur="1000" fill="hold"/>
                                        <p:tgtEl>
                                          <p:spTgt spid="51"/>
                                        </p:tgtEl>
                                        <p:attrNameLst>
                                          <p:attrName>ppt_h</p:attrName>
                                        </p:attrNameLst>
                                      </p:cBhvr>
                                      <p:tavLst>
                                        <p:tav tm="0">
                                          <p:val>
                                            <p:fltVal val="0"/>
                                          </p:val>
                                        </p:tav>
                                        <p:tav tm="100000">
                                          <p:val>
                                            <p:strVal val="#ppt_h"/>
                                          </p:val>
                                        </p:tav>
                                      </p:tavLst>
                                    </p:anim>
                                    <p:anim calcmode="lin" valueType="num">
                                      <p:cBhvr>
                                        <p:cTn id="215" dur="1000" fill="hold"/>
                                        <p:tgtEl>
                                          <p:spTgt spid="51"/>
                                        </p:tgtEl>
                                        <p:attrNameLst>
                                          <p:attrName>style.rotation</p:attrName>
                                        </p:attrNameLst>
                                      </p:cBhvr>
                                      <p:tavLst>
                                        <p:tav tm="0">
                                          <p:val>
                                            <p:fltVal val="90"/>
                                          </p:val>
                                        </p:tav>
                                        <p:tav tm="100000">
                                          <p:val>
                                            <p:fltVal val="0"/>
                                          </p:val>
                                        </p:tav>
                                      </p:tavLst>
                                    </p:anim>
                                    <p:animEffect transition="in" filter="fade">
                                      <p:cBhvr>
                                        <p:cTn id="216" dur="1000"/>
                                        <p:tgtEl>
                                          <p:spTgt spid="51"/>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nodeType="clickEffect">
                                  <p:stCondLst>
                                    <p:cond delay="0"/>
                                  </p:stCondLst>
                                  <p:childTnLst>
                                    <p:set>
                                      <p:cBhvr>
                                        <p:cTn id="220" dur="1" fill="hold">
                                          <p:stCondLst>
                                            <p:cond delay="0"/>
                                          </p:stCondLst>
                                        </p:cTn>
                                        <p:tgtEl>
                                          <p:spTgt spid="55"/>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26"/>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51"/>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1" presetClass="entr" presetSubtype="0" fill="hold" nodeType="clickEffect">
                                  <p:stCondLst>
                                    <p:cond delay="0"/>
                                  </p:stCondLst>
                                  <p:childTnLst>
                                    <p:set>
                                      <p:cBhvr>
                                        <p:cTn id="232" dur="1" fill="hold">
                                          <p:stCondLst>
                                            <p:cond delay="0"/>
                                          </p:stCondLst>
                                        </p:cTn>
                                        <p:tgtEl>
                                          <p:spTgt spid="52"/>
                                        </p:tgtEl>
                                        <p:attrNameLst>
                                          <p:attrName>style.visibility</p:attrName>
                                        </p:attrNameLst>
                                      </p:cBhvr>
                                      <p:to>
                                        <p:strVal val="visible"/>
                                      </p:to>
                                    </p:set>
                                    <p:anim calcmode="lin" valueType="num">
                                      <p:cBhvr>
                                        <p:cTn id="233" dur="1000" fill="hold"/>
                                        <p:tgtEl>
                                          <p:spTgt spid="52"/>
                                        </p:tgtEl>
                                        <p:attrNameLst>
                                          <p:attrName>ppt_w</p:attrName>
                                        </p:attrNameLst>
                                      </p:cBhvr>
                                      <p:tavLst>
                                        <p:tav tm="0">
                                          <p:val>
                                            <p:fltVal val="0"/>
                                          </p:val>
                                        </p:tav>
                                        <p:tav tm="100000">
                                          <p:val>
                                            <p:strVal val="#ppt_w"/>
                                          </p:val>
                                        </p:tav>
                                      </p:tavLst>
                                    </p:anim>
                                    <p:anim calcmode="lin" valueType="num">
                                      <p:cBhvr>
                                        <p:cTn id="234" dur="1000" fill="hold"/>
                                        <p:tgtEl>
                                          <p:spTgt spid="52"/>
                                        </p:tgtEl>
                                        <p:attrNameLst>
                                          <p:attrName>ppt_h</p:attrName>
                                        </p:attrNameLst>
                                      </p:cBhvr>
                                      <p:tavLst>
                                        <p:tav tm="0">
                                          <p:val>
                                            <p:fltVal val="0"/>
                                          </p:val>
                                        </p:tav>
                                        <p:tav tm="100000">
                                          <p:val>
                                            <p:strVal val="#ppt_h"/>
                                          </p:val>
                                        </p:tav>
                                      </p:tavLst>
                                    </p:anim>
                                    <p:anim calcmode="lin" valueType="num">
                                      <p:cBhvr>
                                        <p:cTn id="235" dur="1000" fill="hold"/>
                                        <p:tgtEl>
                                          <p:spTgt spid="52"/>
                                        </p:tgtEl>
                                        <p:attrNameLst>
                                          <p:attrName>style.rotation</p:attrName>
                                        </p:attrNameLst>
                                      </p:cBhvr>
                                      <p:tavLst>
                                        <p:tav tm="0">
                                          <p:val>
                                            <p:fltVal val="90"/>
                                          </p:val>
                                        </p:tav>
                                        <p:tav tm="100000">
                                          <p:val>
                                            <p:fltVal val="0"/>
                                          </p:val>
                                        </p:tav>
                                      </p:tavLst>
                                    </p:anim>
                                    <p:animEffect transition="in" filter="fade">
                                      <p:cBhvr>
                                        <p:cTn id="236" dur="1000"/>
                                        <p:tgtEl>
                                          <p:spTgt spid="52"/>
                                        </p:tgtEl>
                                      </p:cBhvr>
                                    </p:animEffec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25"/>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6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31" presetClass="entr" presetSubtype="0" fill="hold" nodeType="clickEffect">
                                  <p:stCondLst>
                                    <p:cond delay="0"/>
                                  </p:stCondLst>
                                  <p:childTnLst>
                                    <p:set>
                                      <p:cBhvr>
                                        <p:cTn id="248" dur="1" fill="hold">
                                          <p:stCondLst>
                                            <p:cond delay="0"/>
                                          </p:stCondLst>
                                        </p:cTn>
                                        <p:tgtEl>
                                          <p:spTgt spid="60"/>
                                        </p:tgtEl>
                                        <p:attrNameLst>
                                          <p:attrName>style.visibility</p:attrName>
                                        </p:attrNameLst>
                                      </p:cBhvr>
                                      <p:to>
                                        <p:strVal val="visible"/>
                                      </p:to>
                                    </p:set>
                                    <p:anim calcmode="lin" valueType="num">
                                      <p:cBhvr>
                                        <p:cTn id="249" dur="1000" fill="hold"/>
                                        <p:tgtEl>
                                          <p:spTgt spid="60"/>
                                        </p:tgtEl>
                                        <p:attrNameLst>
                                          <p:attrName>ppt_w</p:attrName>
                                        </p:attrNameLst>
                                      </p:cBhvr>
                                      <p:tavLst>
                                        <p:tav tm="0">
                                          <p:val>
                                            <p:fltVal val="0"/>
                                          </p:val>
                                        </p:tav>
                                        <p:tav tm="100000">
                                          <p:val>
                                            <p:strVal val="#ppt_w"/>
                                          </p:val>
                                        </p:tav>
                                      </p:tavLst>
                                    </p:anim>
                                    <p:anim calcmode="lin" valueType="num">
                                      <p:cBhvr>
                                        <p:cTn id="250" dur="1000" fill="hold"/>
                                        <p:tgtEl>
                                          <p:spTgt spid="60"/>
                                        </p:tgtEl>
                                        <p:attrNameLst>
                                          <p:attrName>ppt_h</p:attrName>
                                        </p:attrNameLst>
                                      </p:cBhvr>
                                      <p:tavLst>
                                        <p:tav tm="0">
                                          <p:val>
                                            <p:fltVal val="0"/>
                                          </p:val>
                                        </p:tav>
                                        <p:tav tm="100000">
                                          <p:val>
                                            <p:strVal val="#ppt_h"/>
                                          </p:val>
                                        </p:tav>
                                      </p:tavLst>
                                    </p:anim>
                                    <p:anim calcmode="lin" valueType="num">
                                      <p:cBhvr>
                                        <p:cTn id="251" dur="1000" fill="hold"/>
                                        <p:tgtEl>
                                          <p:spTgt spid="60"/>
                                        </p:tgtEl>
                                        <p:attrNameLst>
                                          <p:attrName>style.rotation</p:attrName>
                                        </p:attrNameLst>
                                      </p:cBhvr>
                                      <p:tavLst>
                                        <p:tav tm="0">
                                          <p:val>
                                            <p:fltVal val="90"/>
                                          </p:val>
                                        </p:tav>
                                        <p:tav tm="100000">
                                          <p:val>
                                            <p:fltVal val="0"/>
                                          </p:val>
                                        </p:tav>
                                      </p:tavLst>
                                    </p:anim>
                                    <p:animEffect transition="in" filter="fade">
                                      <p:cBhvr>
                                        <p:cTn id="252" dur="1000"/>
                                        <p:tgtEl>
                                          <p:spTgt spid="60"/>
                                        </p:tgtEl>
                                      </p:cBhvr>
                                    </p:animEffect>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nodeType="clickEffect">
                                  <p:stCondLst>
                                    <p:cond delay="0"/>
                                  </p:stCondLst>
                                  <p:childTnLst>
                                    <p:set>
                                      <p:cBhvr>
                                        <p:cTn id="256" dur="1" fill="hold">
                                          <p:stCondLst>
                                            <p:cond delay="0"/>
                                          </p:stCondLst>
                                        </p:cTn>
                                        <p:tgtEl>
                                          <p:spTgt spid="33"/>
                                        </p:tgtEl>
                                        <p:attrNameLst>
                                          <p:attrName>style.visibility</p:attrName>
                                        </p:attrNameLst>
                                      </p:cBhvr>
                                      <p:to>
                                        <p:strVal val="visible"/>
                                      </p:to>
                                    </p:set>
                                    <p:anim calcmode="lin" valueType="num">
                                      <p:cBhvr additive="base">
                                        <p:cTn id="257" dur="500" fill="hold"/>
                                        <p:tgtEl>
                                          <p:spTgt spid="33"/>
                                        </p:tgtEl>
                                        <p:attrNameLst>
                                          <p:attrName>ppt_x</p:attrName>
                                        </p:attrNameLst>
                                      </p:cBhvr>
                                      <p:tavLst>
                                        <p:tav tm="0">
                                          <p:val>
                                            <p:strVal val="#ppt_x"/>
                                          </p:val>
                                        </p:tav>
                                        <p:tav tm="100000">
                                          <p:val>
                                            <p:strVal val="#ppt_x"/>
                                          </p:val>
                                        </p:tav>
                                      </p:tavLst>
                                    </p:anim>
                                    <p:anim calcmode="lin" valueType="num">
                                      <p:cBhvr additive="base">
                                        <p:cTn id="25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nodeType="clickEffect">
                                  <p:stCondLst>
                                    <p:cond delay="0"/>
                                  </p:stCondLst>
                                  <p:childTnLst>
                                    <p:set>
                                      <p:cBhvr>
                                        <p:cTn id="262" dur="1" fill="hold">
                                          <p:stCondLst>
                                            <p:cond delay="0"/>
                                          </p:stCondLst>
                                        </p:cTn>
                                        <p:tgtEl>
                                          <p:spTgt spid="67"/>
                                        </p:tgtEl>
                                        <p:attrNameLst>
                                          <p:attrName>style.visibility</p:attrName>
                                        </p:attrNameLst>
                                      </p:cBhvr>
                                      <p:to>
                                        <p:strVal val="visible"/>
                                      </p:to>
                                    </p:set>
                                    <p:anim calcmode="lin" valueType="num">
                                      <p:cBhvr additive="base">
                                        <p:cTn id="263" dur="500" fill="hold"/>
                                        <p:tgtEl>
                                          <p:spTgt spid="67"/>
                                        </p:tgtEl>
                                        <p:attrNameLst>
                                          <p:attrName>ppt_x</p:attrName>
                                        </p:attrNameLst>
                                      </p:cBhvr>
                                      <p:tavLst>
                                        <p:tav tm="0">
                                          <p:val>
                                            <p:strVal val="#ppt_x"/>
                                          </p:val>
                                        </p:tav>
                                        <p:tav tm="100000">
                                          <p:val>
                                            <p:strVal val="#ppt_x"/>
                                          </p:val>
                                        </p:tav>
                                      </p:tavLst>
                                    </p:anim>
                                    <p:anim calcmode="lin" valueType="num">
                                      <p:cBhvr additive="base">
                                        <p:cTn id="26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31" presetClass="entr" presetSubtype="0" fill="hold" grpId="0" nodeType="clickEffect">
                                  <p:stCondLst>
                                    <p:cond delay="0"/>
                                  </p:stCondLst>
                                  <p:childTnLst>
                                    <p:set>
                                      <p:cBhvr>
                                        <p:cTn id="268" dur="1" fill="hold">
                                          <p:stCondLst>
                                            <p:cond delay="0"/>
                                          </p:stCondLst>
                                        </p:cTn>
                                        <p:tgtEl>
                                          <p:spTgt spid="69"/>
                                        </p:tgtEl>
                                        <p:attrNameLst>
                                          <p:attrName>style.visibility</p:attrName>
                                        </p:attrNameLst>
                                      </p:cBhvr>
                                      <p:to>
                                        <p:strVal val="visible"/>
                                      </p:to>
                                    </p:set>
                                    <p:anim calcmode="lin" valueType="num">
                                      <p:cBhvr>
                                        <p:cTn id="269" dur="1000" fill="hold"/>
                                        <p:tgtEl>
                                          <p:spTgt spid="69"/>
                                        </p:tgtEl>
                                        <p:attrNameLst>
                                          <p:attrName>ppt_w</p:attrName>
                                        </p:attrNameLst>
                                      </p:cBhvr>
                                      <p:tavLst>
                                        <p:tav tm="0">
                                          <p:val>
                                            <p:fltVal val="0"/>
                                          </p:val>
                                        </p:tav>
                                        <p:tav tm="100000">
                                          <p:val>
                                            <p:strVal val="#ppt_w"/>
                                          </p:val>
                                        </p:tav>
                                      </p:tavLst>
                                    </p:anim>
                                    <p:anim calcmode="lin" valueType="num">
                                      <p:cBhvr>
                                        <p:cTn id="270" dur="1000" fill="hold"/>
                                        <p:tgtEl>
                                          <p:spTgt spid="69"/>
                                        </p:tgtEl>
                                        <p:attrNameLst>
                                          <p:attrName>ppt_h</p:attrName>
                                        </p:attrNameLst>
                                      </p:cBhvr>
                                      <p:tavLst>
                                        <p:tav tm="0">
                                          <p:val>
                                            <p:fltVal val="0"/>
                                          </p:val>
                                        </p:tav>
                                        <p:tav tm="100000">
                                          <p:val>
                                            <p:strVal val="#ppt_h"/>
                                          </p:val>
                                        </p:tav>
                                      </p:tavLst>
                                    </p:anim>
                                    <p:anim calcmode="lin" valueType="num">
                                      <p:cBhvr>
                                        <p:cTn id="271" dur="1000" fill="hold"/>
                                        <p:tgtEl>
                                          <p:spTgt spid="69"/>
                                        </p:tgtEl>
                                        <p:attrNameLst>
                                          <p:attrName>style.rotation</p:attrName>
                                        </p:attrNameLst>
                                      </p:cBhvr>
                                      <p:tavLst>
                                        <p:tav tm="0">
                                          <p:val>
                                            <p:fltVal val="90"/>
                                          </p:val>
                                        </p:tav>
                                        <p:tav tm="100000">
                                          <p:val>
                                            <p:fltVal val="0"/>
                                          </p:val>
                                        </p:tav>
                                      </p:tavLst>
                                    </p:anim>
                                    <p:animEffect transition="in" filter="fade">
                                      <p:cBhvr>
                                        <p:cTn id="272" dur="1000"/>
                                        <p:tgtEl>
                                          <p:spTgt spid="69"/>
                                        </p:tgtEl>
                                      </p:cBhvr>
                                    </p:animEffect>
                                  </p:childTnLst>
                                </p:cTn>
                              </p:par>
                            </p:childTnLst>
                          </p:cTn>
                        </p:par>
                      </p:childTnLst>
                    </p:cTn>
                  </p:par>
                  <p:par>
                    <p:cTn id="273" fill="hold">
                      <p:stCondLst>
                        <p:cond delay="indefinite"/>
                      </p:stCondLst>
                      <p:childTnLst>
                        <p:par>
                          <p:cTn id="274" fill="hold">
                            <p:stCondLst>
                              <p:cond delay="0"/>
                            </p:stCondLst>
                            <p:childTnLst>
                              <p:par>
                                <p:cTn id="275" presetID="2" presetClass="entr" presetSubtype="4" fill="hold" grpId="0" nodeType="clickEffect">
                                  <p:stCondLst>
                                    <p:cond delay="0"/>
                                  </p:stCondLst>
                                  <p:childTnLst>
                                    <p:set>
                                      <p:cBhvr>
                                        <p:cTn id="276" dur="1" fill="hold">
                                          <p:stCondLst>
                                            <p:cond delay="0"/>
                                          </p:stCondLst>
                                        </p:cTn>
                                        <p:tgtEl>
                                          <p:spTgt spid="44"/>
                                        </p:tgtEl>
                                        <p:attrNameLst>
                                          <p:attrName>style.visibility</p:attrName>
                                        </p:attrNameLst>
                                      </p:cBhvr>
                                      <p:to>
                                        <p:strVal val="visible"/>
                                      </p:to>
                                    </p:set>
                                    <p:anim calcmode="lin" valueType="num">
                                      <p:cBhvr additive="base">
                                        <p:cTn id="277" dur="500" fill="hold"/>
                                        <p:tgtEl>
                                          <p:spTgt spid="44"/>
                                        </p:tgtEl>
                                        <p:attrNameLst>
                                          <p:attrName>ppt_x</p:attrName>
                                        </p:attrNameLst>
                                      </p:cBhvr>
                                      <p:tavLst>
                                        <p:tav tm="0">
                                          <p:val>
                                            <p:strVal val="#ppt_x"/>
                                          </p:val>
                                        </p:tav>
                                        <p:tav tm="100000">
                                          <p:val>
                                            <p:strVal val="#ppt_x"/>
                                          </p:val>
                                        </p:tav>
                                      </p:tavLst>
                                    </p:anim>
                                    <p:anim calcmode="lin" valueType="num">
                                      <p:cBhvr additive="base">
                                        <p:cTn id="27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nodeType="clickEffect">
                                  <p:stCondLst>
                                    <p:cond delay="0"/>
                                  </p:stCondLst>
                                  <p:childTnLst>
                                    <p:set>
                                      <p:cBhvr>
                                        <p:cTn id="282" dur="1" fill="hold">
                                          <p:stCondLst>
                                            <p:cond delay="0"/>
                                          </p:stCondLst>
                                        </p:cTn>
                                        <p:tgtEl>
                                          <p:spTgt spid="67"/>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 presetClass="exit" presetSubtype="0" fill="hold" nodeType="clickEffect">
                                  <p:stCondLst>
                                    <p:cond delay="0"/>
                                  </p:stCondLst>
                                  <p:childTnLst>
                                    <p:set>
                                      <p:cBhvr>
                                        <p:cTn id="286" dur="1" fill="hold">
                                          <p:stCondLst>
                                            <p:cond delay="0"/>
                                          </p:stCondLst>
                                        </p:cTn>
                                        <p:tgtEl>
                                          <p:spTgt spid="33"/>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xit" presetSubtype="0" fill="hold" nodeType="clickEffect">
                                  <p:stCondLst>
                                    <p:cond delay="0"/>
                                  </p:stCondLst>
                                  <p:childTnLst>
                                    <p:set>
                                      <p:cBhvr>
                                        <p:cTn id="290" dur="1" fill="hold">
                                          <p:stCondLst>
                                            <p:cond delay="0"/>
                                          </p:stCondLst>
                                        </p:cTn>
                                        <p:tgtEl>
                                          <p:spTgt spid="60"/>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61"/>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nodeType="clickEffect">
                                  <p:stCondLst>
                                    <p:cond delay="0"/>
                                  </p:stCondLst>
                                  <p:childTnLst>
                                    <p:set>
                                      <p:cBhvr>
                                        <p:cTn id="298" dur="1" fill="hold">
                                          <p:stCondLst>
                                            <p:cond delay="0"/>
                                          </p:stCondLst>
                                        </p:cTn>
                                        <p:tgtEl>
                                          <p:spTgt spid="52"/>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 presetClass="exit" presetSubtype="0" fill="hold" grpId="1" nodeType="clickEffect">
                                  <p:stCondLst>
                                    <p:cond delay="0"/>
                                  </p:stCondLst>
                                  <p:childTnLst>
                                    <p:set>
                                      <p:cBhvr>
                                        <p:cTn id="302" dur="1" fill="hold">
                                          <p:stCondLst>
                                            <p:cond delay="0"/>
                                          </p:stCondLst>
                                        </p:cTn>
                                        <p:tgtEl>
                                          <p:spTgt spid="49"/>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68"/>
                                        </p:tgtEl>
                                        <p:attrNameLst>
                                          <p:attrName>style.visibility</p:attrName>
                                        </p:attrNameLst>
                                      </p:cBhvr>
                                      <p:to>
                                        <p:strVal val="visible"/>
                                      </p:to>
                                    </p:set>
                                    <p:anim calcmode="lin" valueType="num">
                                      <p:cBhvr additive="base">
                                        <p:cTn id="307" dur="500" fill="hold"/>
                                        <p:tgtEl>
                                          <p:spTgt spid="68"/>
                                        </p:tgtEl>
                                        <p:attrNameLst>
                                          <p:attrName>ppt_x</p:attrName>
                                        </p:attrNameLst>
                                      </p:cBhvr>
                                      <p:tavLst>
                                        <p:tav tm="0">
                                          <p:val>
                                            <p:strVal val="#ppt_x"/>
                                          </p:val>
                                        </p:tav>
                                        <p:tav tm="100000">
                                          <p:val>
                                            <p:strVal val="#ppt_x"/>
                                          </p:val>
                                        </p:tav>
                                      </p:tavLst>
                                    </p:anim>
                                    <p:anim calcmode="lin" valueType="num">
                                      <p:cBhvr additive="base">
                                        <p:cTn id="30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nodeType="clickEffect">
                                  <p:stCondLst>
                                    <p:cond delay="0"/>
                                  </p:stCondLst>
                                  <p:childTnLst>
                                    <p:set>
                                      <p:cBhvr>
                                        <p:cTn id="312" dur="1" fill="hold">
                                          <p:stCondLst>
                                            <p:cond delay="0"/>
                                          </p:stCondLst>
                                        </p:cTn>
                                        <p:tgtEl>
                                          <p:spTgt spid="74"/>
                                        </p:tgtEl>
                                        <p:attrNameLst>
                                          <p:attrName>style.visibility</p:attrName>
                                        </p:attrNameLst>
                                      </p:cBhvr>
                                      <p:to>
                                        <p:strVal val="visible"/>
                                      </p:to>
                                    </p:set>
                                    <p:anim calcmode="lin" valueType="num">
                                      <p:cBhvr additive="base">
                                        <p:cTn id="313" dur="500" fill="hold"/>
                                        <p:tgtEl>
                                          <p:spTgt spid="74"/>
                                        </p:tgtEl>
                                        <p:attrNameLst>
                                          <p:attrName>ppt_x</p:attrName>
                                        </p:attrNameLst>
                                      </p:cBhvr>
                                      <p:tavLst>
                                        <p:tav tm="0">
                                          <p:val>
                                            <p:strVal val="#ppt_x"/>
                                          </p:val>
                                        </p:tav>
                                        <p:tav tm="100000">
                                          <p:val>
                                            <p:strVal val="#ppt_x"/>
                                          </p:val>
                                        </p:tav>
                                      </p:tavLst>
                                    </p:anim>
                                    <p:anim calcmode="lin" valueType="num">
                                      <p:cBhvr additive="base">
                                        <p:cTn id="3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56"/>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75"/>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presetID="2" presetClass="entr" presetSubtype="4" fill="hold" grpId="0" nodeType="clickEffect">
                                  <p:stCondLst>
                                    <p:cond delay="0"/>
                                  </p:stCondLst>
                                  <p:childTnLst>
                                    <p:set>
                                      <p:cBhvr>
                                        <p:cTn id="326" dur="1" fill="hold">
                                          <p:stCondLst>
                                            <p:cond delay="0"/>
                                          </p:stCondLst>
                                        </p:cTn>
                                        <p:tgtEl>
                                          <p:spTgt spid="77"/>
                                        </p:tgtEl>
                                        <p:attrNameLst>
                                          <p:attrName>style.visibility</p:attrName>
                                        </p:attrNameLst>
                                      </p:cBhvr>
                                      <p:to>
                                        <p:strVal val="visible"/>
                                      </p:to>
                                    </p:set>
                                    <p:anim calcmode="lin" valueType="num">
                                      <p:cBhvr additive="base">
                                        <p:cTn id="327" dur="500" fill="hold"/>
                                        <p:tgtEl>
                                          <p:spTgt spid="77"/>
                                        </p:tgtEl>
                                        <p:attrNameLst>
                                          <p:attrName>ppt_x</p:attrName>
                                        </p:attrNameLst>
                                      </p:cBhvr>
                                      <p:tavLst>
                                        <p:tav tm="0">
                                          <p:val>
                                            <p:strVal val="#ppt_x"/>
                                          </p:val>
                                        </p:tav>
                                        <p:tav tm="100000">
                                          <p:val>
                                            <p:strVal val="#ppt_x"/>
                                          </p:val>
                                        </p:tav>
                                      </p:tavLst>
                                    </p:anim>
                                    <p:anim calcmode="lin" valueType="num">
                                      <p:cBhvr additive="base">
                                        <p:cTn id="32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31" presetClass="entr" presetSubtype="0" fill="hold" grpId="0" nodeType="clickEffect">
                                  <p:stCondLst>
                                    <p:cond delay="0"/>
                                  </p:stCondLst>
                                  <p:childTnLst>
                                    <p:set>
                                      <p:cBhvr>
                                        <p:cTn id="332" dur="1" fill="hold">
                                          <p:stCondLst>
                                            <p:cond delay="0"/>
                                          </p:stCondLst>
                                        </p:cTn>
                                        <p:tgtEl>
                                          <p:spTgt spid="76"/>
                                        </p:tgtEl>
                                        <p:attrNameLst>
                                          <p:attrName>style.visibility</p:attrName>
                                        </p:attrNameLst>
                                      </p:cBhvr>
                                      <p:to>
                                        <p:strVal val="visible"/>
                                      </p:to>
                                    </p:set>
                                    <p:anim calcmode="lin" valueType="num">
                                      <p:cBhvr>
                                        <p:cTn id="333" dur="1000" fill="hold"/>
                                        <p:tgtEl>
                                          <p:spTgt spid="76"/>
                                        </p:tgtEl>
                                        <p:attrNameLst>
                                          <p:attrName>ppt_w</p:attrName>
                                        </p:attrNameLst>
                                      </p:cBhvr>
                                      <p:tavLst>
                                        <p:tav tm="0">
                                          <p:val>
                                            <p:fltVal val="0"/>
                                          </p:val>
                                        </p:tav>
                                        <p:tav tm="100000">
                                          <p:val>
                                            <p:strVal val="#ppt_w"/>
                                          </p:val>
                                        </p:tav>
                                      </p:tavLst>
                                    </p:anim>
                                    <p:anim calcmode="lin" valueType="num">
                                      <p:cBhvr>
                                        <p:cTn id="334" dur="1000" fill="hold"/>
                                        <p:tgtEl>
                                          <p:spTgt spid="76"/>
                                        </p:tgtEl>
                                        <p:attrNameLst>
                                          <p:attrName>ppt_h</p:attrName>
                                        </p:attrNameLst>
                                      </p:cBhvr>
                                      <p:tavLst>
                                        <p:tav tm="0">
                                          <p:val>
                                            <p:fltVal val="0"/>
                                          </p:val>
                                        </p:tav>
                                        <p:tav tm="100000">
                                          <p:val>
                                            <p:strVal val="#ppt_h"/>
                                          </p:val>
                                        </p:tav>
                                      </p:tavLst>
                                    </p:anim>
                                    <p:anim calcmode="lin" valueType="num">
                                      <p:cBhvr>
                                        <p:cTn id="335" dur="1000" fill="hold"/>
                                        <p:tgtEl>
                                          <p:spTgt spid="76"/>
                                        </p:tgtEl>
                                        <p:attrNameLst>
                                          <p:attrName>style.rotation</p:attrName>
                                        </p:attrNameLst>
                                      </p:cBhvr>
                                      <p:tavLst>
                                        <p:tav tm="0">
                                          <p:val>
                                            <p:fltVal val="90"/>
                                          </p:val>
                                        </p:tav>
                                        <p:tav tm="100000">
                                          <p:val>
                                            <p:fltVal val="0"/>
                                          </p:val>
                                        </p:tav>
                                      </p:tavLst>
                                    </p:anim>
                                    <p:animEffect transition="in" filter="fade">
                                      <p:cBhvr>
                                        <p:cTn id="336" dur="1000"/>
                                        <p:tgtEl>
                                          <p:spTgt spid="76"/>
                                        </p:tgtEl>
                                      </p:cBhvr>
                                    </p:animEffec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grpId="1" nodeType="clickEffect">
                                  <p:stCondLst>
                                    <p:cond delay="0"/>
                                  </p:stCondLst>
                                  <p:childTnLst>
                                    <p:set>
                                      <p:cBhvr>
                                        <p:cTn id="340" dur="1" fill="hold">
                                          <p:stCondLst>
                                            <p:cond delay="0"/>
                                          </p:stCondLst>
                                        </p:cTn>
                                        <p:tgtEl>
                                          <p:spTgt spid="75"/>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1" presetClass="entr" presetSubtype="0" fill="hold" grpId="0" nodeType="clickEffect">
                                  <p:stCondLst>
                                    <p:cond delay="0"/>
                                  </p:stCondLst>
                                  <p:childTnLst>
                                    <p:set>
                                      <p:cBhvr>
                                        <p:cTn id="344" dur="1" fill="hold">
                                          <p:stCondLst>
                                            <p:cond delay="0"/>
                                          </p:stCondLst>
                                        </p:cTn>
                                        <p:tgtEl>
                                          <p:spTgt spid="80"/>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31" presetClass="entr" presetSubtype="0" fill="hold" nodeType="click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1000" fill="hold"/>
                                        <p:tgtEl>
                                          <p:spTgt spid="81"/>
                                        </p:tgtEl>
                                        <p:attrNameLst>
                                          <p:attrName>ppt_w</p:attrName>
                                        </p:attrNameLst>
                                      </p:cBhvr>
                                      <p:tavLst>
                                        <p:tav tm="0">
                                          <p:val>
                                            <p:fltVal val="0"/>
                                          </p:val>
                                        </p:tav>
                                        <p:tav tm="100000">
                                          <p:val>
                                            <p:strVal val="#ppt_w"/>
                                          </p:val>
                                        </p:tav>
                                      </p:tavLst>
                                    </p:anim>
                                    <p:anim calcmode="lin" valueType="num">
                                      <p:cBhvr>
                                        <p:cTn id="350" dur="1000" fill="hold"/>
                                        <p:tgtEl>
                                          <p:spTgt spid="81"/>
                                        </p:tgtEl>
                                        <p:attrNameLst>
                                          <p:attrName>ppt_h</p:attrName>
                                        </p:attrNameLst>
                                      </p:cBhvr>
                                      <p:tavLst>
                                        <p:tav tm="0">
                                          <p:val>
                                            <p:fltVal val="0"/>
                                          </p:val>
                                        </p:tav>
                                        <p:tav tm="100000">
                                          <p:val>
                                            <p:strVal val="#ppt_h"/>
                                          </p:val>
                                        </p:tav>
                                      </p:tavLst>
                                    </p:anim>
                                    <p:anim calcmode="lin" valueType="num">
                                      <p:cBhvr>
                                        <p:cTn id="351" dur="1000" fill="hold"/>
                                        <p:tgtEl>
                                          <p:spTgt spid="81"/>
                                        </p:tgtEl>
                                        <p:attrNameLst>
                                          <p:attrName>style.rotation</p:attrName>
                                        </p:attrNameLst>
                                      </p:cBhvr>
                                      <p:tavLst>
                                        <p:tav tm="0">
                                          <p:val>
                                            <p:fltVal val="90"/>
                                          </p:val>
                                        </p:tav>
                                        <p:tav tm="100000">
                                          <p:val>
                                            <p:fltVal val="0"/>
                                          </p:val>
                                        </p:tav>
                                      </p:tavLst>
                                    </p:anim>
                                    <p:animEffect transition="in" filter="fade">
                                      <p:cBhvr>
                                        <p:cTn id="352" dur="1000"/>
                                        <p:tgtEl>
                                          <p:spTgt spid="81"/>
                                        </p:tgtEl>
                                      </p:cBhvr>
                                    </p:animEffect>
                                  </p:childTnLst>
                                </p:cTn>
                              </p:par>
                            </p:childTnLst>
                          </p:cTn>
                        </p:par>
                      </p:childTnLst>
                    </p:cTn>
                  </p:par>
                  <p:par>
                    <p:cTn id="353" fill="hold">
                      <p:stCondLst>
                        <p:cond delay="indefinite"/>
                      </p:stCondLst>
                      <p:childTnLst>
                        <p:par>
                          <p:cTn id="354" fill="hold">
                            <p:stCondLst>
                              <p:cond delay="0"/>
                            </p:stCondLst>
                            <p:childTnLst>
                              <p:par>
                                <p:cTn id="355" presetID="31" presetClass="entr" presetSubtype="0" fill="hold" grpId="0" nodeType="clickEffect">
                                  <p:stCondLst>
                                    <p:cond delay="0"/>
                                  </p:stCondLst>
                                  <p:childTnLst>
                                    <p:set>
                                      <p:cBhvr>
                                        <p:cTn id="356" dur="1" fill="hold">
                                          <p:stCondLst>
                                            <p:cond delay="0"/>
                                          </p:stCondLst>
                                        </p:cTn>
                                        <p:tgtEl>
                                          <p:spTgt spid="82"/>
                                        </p:tgtEl>
                                        <p:attrNameLst>
                                          <p:attrName>style.visibility</p:attrName>
                                        </p:attrNameLst>
                                      </p:cBhvr>
                                      <p:to>
                                        <p:strVal val="visible"/>
                                      </p:to>
                                    </p:set>
                                    <p:anim calcmode="lin" valueType="num">
                                      <p:cBhvr>
                                        <p:cTn id="357" dur="1000" fill="hold"/>
                                        <p:tgtEl>
                                          <p:spTgt spid="82"/>
                                        </p:tgtEl>
                                        <p:attrNameLst>
                                          <p:attrName>ppt_w</p:attrName>
                                        </p:attrNameLst>
                                      </p:cBhvr>
                                      <p:tavLst>
                                        <p:tav tm="0">
                                          <p:val>
                                            <p:fltVal val="0"/>
                                          </p:val>
                                        </p:tav>
                                        <p:tav tm="100000">
                                          <p:val>
                                            <p:strVal val="#ppt_w"/>
                                          </p:val>
                                        </p:tav>
                                      </p:tavLst>
                                    </p:anim>
                                    <p:anim calcmode="lin" valueType="num">
                                      <p:cBhvr>
                                        <p:cTn id="358" dur="1000" fill="hold"/>
                                        <p:tgtEl>
                                          <p:spTgt spid="82"/>
                                        </p:tgtEl>
                                        <p:attrNameLst>
                                          <p:attrName>ppt_h</p:attrName>
                                        </p:attrNameLst>
                                      </p:cBhvr>
                                      <p:tavLst>
                                        <p:tav tm="0">
                                          <p:val>
                                            <p:fltVal val="0"/>
                                          </p:val>
                                        </p:tav>
                                        <p:tav tm="100000">
                                          <p:val>
                                            <p:strVal val="#ppt_h"/>
                                          </p:val>
                                        </p:tav>
                                      </p:tavLst>
                                    </p:anim>
                                    <p:anim calcmode="lin" valueType="num">
                                      <p:cBhvr>
                                        <p:cTn id="359" dur="1000" fill="hold"/>
                                        <p:tgtEl>
                                          <p:spTgt spid="82"/>
                                        </p:tgtEl>
                                        <p:attrNameLst>
                                          <p:attrName>style.rotation</p:attrName>
                                        </p:attrNameLst>
                                      </p:cBhvr>
                                      <p:tavLst>
                                        <p:tav tm="0">
                                          <p:val>
                                            <p:fltVal val="90"/>
                                          </p:val>
                                        </p:tav>
                                        <p:tav tm="100000">
                                          <p:val>
                                            <p:fltVal val="0"/>
                                          </p:val>
                                        </p:tav>
                                      </p:tavLst>
                                    </p:anim>
                                    <p:animEffect transition="in" filter="fade">
                                      <p:cBhvr>
                                        <p:cTn id="360" dur="1000"/>
                                        <p:tgtEl>
                                          <p:spTgt spid="82"/>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81"/>
                                        </p:tgtEl>
                                        <p:attrNameLst>
                                          <p:attrName>style.visibility</p:attrName>
                                        </p:attrNameLst>
                                      </p:cBhvr>
                                      <p:to>
                                        <p:strVal val="hidden"/>
                                      </p:to>
                                    </p:set>
                                  </p:childTnLst>
                                </p:cTn>
                              </p:par>
                            </p:childTnLst>
                          </p:cTn>
                        </p:par>
                      </p:childTnLst>
                    </p:cTn>
                  </p:par>
                  <p:par>
                    <p:cTn id="365" fill="hold">
                      <p:stCondLst>
                        <p:cond delay="indefinite"/>
                      </p:stCondLst>
                      <p:childTnLst>
                        <p:par>
                          <p:cTn id="366" fill="hold">
                            <p:stCondLst>
                              <p:cond delay="0"/>
                            </p:stCondLst>
                            <p:childTnLst>
                              <p:par>
                                <p:cTn id="367" presetID="1" presetClass="exit" presetSubtype="0" fill="hold" grpId="1" nodeType="clickEffect">
                                  <p:stCondLst>
                                    <p:cond delay="0"/>
                                  </p:stCondLst>
                                  <p:childTnLst>
                                    <p:set>
                                      <p:cBhvr>
                                        <p:cTn id="368" dur="1" fill="hold">
                                          <p:stCondLst>
                                            <p:cond delay="0"/>
                                          </p:stCondLst>
                                        </p:cTn>
                                        <p:tgtEl>
                                          <p:spTgt spid="82"/>
                                        </p:tgtEl>
                                        <p:attrNameLst>
                                          <p:attrName>style.visibility</p:attrName>
                                        </p:attrNameLst>
                                      </p:cBhvr>
                                      <p:to>
                                        <p:strVal val="hidden"/>
                                      </p:to>
                                    </p:set>
                                  </p:childTnLst>
                                </p:cTn>
                              </p:par>
                            </p:childTnLst>
                          </p:cTn>
                        </p:par>
                      </p:childTnLst>
                    </p:cTn>
                  </p:par>
                  <p:par>
                    <p:cTn id="369" fill="hold">
                      <p:stCondLst>
                        <p:cond delay="indefinite"/>
                      </p:stCondLst>
                      <p:childTnLst>
                        <p:par>
                          <p:cTn id="370" fill="hold">
                            <p:stCondLst>
                              <p:cond delay="0"/>
                            </p:stCondLst>
                            <p:childTnLst>
                              <p:par>
                                <p:cTn id="371" presetID="31" presetClass="entr" presetSubtype="0" fill="hold" nodeType="clickEffect">
                                  <p:stCondLst>
                                    <p:cond delay="0"/>
                                  </p:stCondLst>
                                  <p:childTnLst>
                                    <p:set>
                                      <p:cBhvr>
                                        <p:cTn id="372" dur="1" fill="hold">
                                          <p:stCondLst>
                                            <p:cond delay="0"/>
                                          </p:stCondLst>
                                        </p:cTn>
                                        <p:tgtEl>
                                          <p:spTgt spid="83"/>
                                        </p:tgtEl>
                                        <p:attrNameLst>
                                          <p:attrName>style.visibility</p:attrName>
                                        </p:attrNameLst>
                                      </p:cBhvr>
                                      <p:to>
                                        <p:strVal val="visible"/>
                                      </p:to>
                                    </p:set>
                                    <p:anim calcmode="lin" valueType="num">
                                      <p:cBhvr>
                                        <p:cTn id="373" dur="1000" fill="hold"/>
                                        <p:tgtEl>
                                          <p:spTgt spid="83"/>
                                        </p:tgtEl>
                                        <p:attrNameLst>
                                          <p:attrName>ppt_w</p:attrName>
                                        </p:attrNameLst>
                                      </p:cBhvr>
                                      <p:tavLst>
                                        <p:tav tm="0">
                                          <p:val>
                                            <p:fltVal val="0"/>
                                          </p:val>
                                        </p:tav>
                                        <p:tav tm="100000">
                                          <p:val>
                                            <p:strVal val="#ppt_w"/>
                                          </p:val>
                                        </p:tav>
                                      </p:tavLst>
                                    </p:anim>
                                    <p:anim calcmode="lin" valueType="num">
                                      <p:cBhvr>
                                        <p:cTn id="374" dur="1000" fill="hold"/>
                                        <p:tgtEl>
                                          <p:spTgt spid="83"/>
                                        </p:tgtEl>
                                        <p:attrNameLst>
                                          <p:attrName>ppt_h</p:attrName>
                                        </p:attrNameLst>
                                      </p:cBhvr>
                                      <p:tavLst>
                                        <p:tav tm="0">
                                          <p:val>
                                            <p:fltVal val="0"/>
                                          </p:val>
                                        </p:tav>
                                        <p:tav tm="100000">
                                          <p:val>
                                            <p:strVal val="#ppt_h"/>
                                          </p:val>
                                        </p:tav>
                                      </p:tavLst>
                                    </p:anim>
                                    <p:anim calcmode="lin" valueType="num">
                                      <p:cBhvr>
                                        <p:cTn id="375" dur="1000" fill="hold"/>
                                        <p:tgtEl>
                                          <p:spTgt spid="83"/>
                                        </p:tgtEl>
                                        <p:attrNameLst>
                                          <p:attrName>style.rotation</p:attrName>
                                        </p:attrNameLst>
                                      </p:cBhvr>
                                      <p:tavLst>
                                        <p:tav tm="0">
                                          <p:val>
                                            <p:fltVal val="90"/>
                                          </p:val>
                                        </p:tav>
                                        <p:tav tm="100000">
                                          <p:val>
                                            <p:fltVal val="0"/>
                                          </p:val>
                                        </p:tav>
                                      </p:tavLst>
                                    </p:anim>
                                    <p:animEffect transition="in" filter="fade">
                                      <p:cBhvr>
                                        <p:cTn id="376" dur="1000"/>
                                        <p:tgtEl>
                                          <p:spTgt spid="83"/>
                                        </p:tgtEl>
                                      </p:cBhvr>
                                    </p:animEffect>
                                  </p:childTnLst>
                                </p:cTn>
                              </p:par>
                            </p:childTnLst>
                          </p:cTn>
                        </p:par>
                      </p:childTnLst>
                    </p:cTn>
                  </p:par>
                  <p:par>
                    <p:cTn id="377" fill="hold">
                      <p:stCondLst>
                        <p:cond delay="indefinite"/>
                      </p:stCondLst>
                      <p:childTnLst>
                        <p:par>
                          <p:cTn id="378" fill="hold">
                            <p:stCondLst>
                              <p:cond delay="0"/>
                            </p:stCondLst>
                            <p:childTnLst>
                              <p:par>
                                <p:cTn id="379" presetID="1" presetClass="entr" presetSubtype="0" fill="hold" grpId="0" nodeType="clickEffect">
                                  <p:stCondLst>
                                    <p:cond delay="0"/>
                                  </p:stCondLst>
                                  <p:childTnLst>
                                    <p:set>
                                      <p:cBhvr>
                                        <p:cTn id="380" dur="1" fill="hold">
                                          <p:stCondLst>
                                            <p:cond delay="0"/>
                                          </p:stCondLst>
                                        </p:cTn>
                                        <p:tgtEl>
                                          <p:spTgt spid="84"/>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nodeType="clickEffect">
                                  <p:stCondLst>
                                    <p:cond delay="0"/>
                                  </p:stCondLst>
                                  <p:childTnLst>
                                    <p:set>
                                      <p:cBhvr>
                                        <p:cTn id="384" dur="1" fill="hold">
                                          <p:stCondLst>
                                            <p:cond delay="0"/>
                                          </p:stCondLst>
                                        </p:cTn>
                                        <p:tgtEl>
                                          <p:spTgt spid="83"/>
                                        </p:tgtEl>
                                        <p:attrNameLst>
                                          <p:attrName>style.visibility</p:attrName>
                                        </p:attrNameLst>
                                      </p:cBhvr>
                                      <p:to>
                                        <p:strVal val="hidden"/>
                                      </p:to>
                                    </p:set>
                                  </p:childTnLst>
                                </p:cTn>
                              </p:par>
                            </p:childTnLst>
                          </p:cTn>
                        </p:par>
                      </p:childTnLst>
                    </p:cTn>
                  </p:par>
                  <p:par>
                    <p:cTn id="385" fill="hold">
                      <p:stCondLst>
                        <p:cond delay="indefinite"/>
                      </p:stCondLst>
                      <p:childTnLst>
                        <p:par>
                          <p:cTn id="386" fill="hold">
                            <p:stCondLst>
                              <p:cond delay="0"/>
                            </p:stCondLst>
                            <p:childTnLst>
                              <p:par>
                                <p:cTn id="387" presetID="1" presetClass="exit" presetSubtype="0" fill="hold" grpId="1" nodeType="clickEffect">
                                  <p:stCondLst>
                                    <p:cond delay="0"/>
                                  </p:stCondLst>
                                  <p:childTnLst>
                                    <p:set>
                                      <p:cBhvr>
                                        <p:cTn id="388" dur="1" fill="hold">
                                          <p:stCondLst>
                                            <p:cond delay="0"/>
                                          </p:stCondLst>
                                        </p:cTn>
                                        <p:tgtEl>
                                          <p:spTgt spid="84"/>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31" presetClass="entr" presetSubtype="0" fill="hold" nodeType="clickEffect">
                                  <p:stCondLst>
                                    <p:cond delay="0"/>
                                  </p:stCondLst>
                                  <p:childTnLst>
                                    <p:set>
                                      <p:cBhvr>
                                        <p:cTn id="392" dur="1" fill="hold">
                                          <p:stCondLst>
                                            <p:cond delay="0"/>
                                          </p:stCondLst>
                                        </p:cTn>
                                        <p:tgtEl>
                                          <p:spTgt spid="85"/>
                                        </p:tgtEl>
                                        <p:attrNameLst>
                                          <p:attrName>style.visibility</p:attrName>
                                        </p:attrNameLst>
                                      </p:cBhvr>
                                      <p:to>
                                        <p:strVal val="visible"/>
                                      </p:to>
                                    </p:set>
                                    <p:anim calcmode="lin" valueType="num">
                                      <p:cBhvr>
                                        <p:cTn id="393" dur="1000" fill="hold"/>
                                        <p:tgtEl>
                                          <p:spTgt spid="85"/>
                                        </p:tgtEl>
                                        <p:attrNameLst>
                                          <p:attrName>ppt_w</p:attrName>
                                        </p:attrNameLst>
                                      </p:cBhvr>
                                      <p:tavLst>
                                        <p:tav tm="0">
                                          <p:val>
                                            <p:fltVal val="0"/>
                                          </p:val>
                                        </p:tav>
                                        <p:tav tm="100000">
                                          <p:val>
                                            <p:strVal val="#ppt_w"/>
                                          </p:val>
                                        </p:tav>
                                      </p:tavLst>
                                    </p:anim>
                                    <p:anim calcmode="lin" valueType="num">
                                      <p:cBhvr>
                                        <p:cTn id="394" dur="1000" fill="hold"/>
                                        <p:tgtEl>
                                          <p:spTgt spid="85"/>
                                        </p:tgtEl>
                                        <p:attrNameLst>
                                          <p:attrName>ppt_h</p:attrName>
                                        </p:attrNameLst>
                                      </p:cBhvr>
                                      <p:tavLst>
                                        <p:tav tm="0">
                                          <p:val>
                                            <p:fltVal val="0"/>
                                          </p:val>
                                        </p:tav>
                                        <p:tav tm="100000">
                                          <p:val>
                                            <p:strVal val="#ppt_h"/>
                                          </p:val>
                                        </p:tav>
                                      </p:tavLst>
                                    </p:anim>
                                    <p:anim calcmode="lin" valueType="num">
                                      <p:cBhvr>
                                        <p:cTn id="395" dur="1000" fill="hold"/>
                                        <p:tgtEl>
                                          <p:spTgt spid="85"/>
                                        </p:tgtEl>
                                        <p:attrNameLst>
                                          <p:attrName>style.rotation</p:attrName>
                                        </p:attrNameLst>
                                      </p:cBhvr>
                                      <p:tavLst>
                                        <p:tav tm="0">
                                          <p:val>
                                            <p:fltVal val="90"/>
                                          </p:val>
                                        </p:tav>
                                        <p:tav tm="100000">
                                          <p:val>
                                            <p:fltVal val="0"/>
                                          </p:val>
                                        </p:tav>
                                      </p:tavLst>
                                    </p:anim>
                                    <p:animEffect transition="in" filter="fade">
                                      <p:cBhvr>
                                        <p:cTn id="396" dur="1000"/>
                                        <p:tgtEl>
                                          <p:spTgt spid="85"/>
                                        </p:tgtEl>
                                      </p:cBhvr>
                                    </p:animEffect>
                                  </p:childTnLst>
                                </p:cTn>
                              </p:par>
                            </p:childTnLst>
                          </p:cTn>
                        </p:par>
                      </p:childTnLst>
                    </p:cTn>
                  </p:par>
                  <p:par>
                    <p:cTn id="397" fill="hold">
                      <p:stCondLst>
                        <p:cond delay="indefinite"/>
                      </p:stCondLst>
                      <p:childTnLst>
                        <p:par>
                          <p:cTn id="398" fill="hold">
                            <p:stCondLst>
                              <p:cond delay="0"/>
                            </p:stCondLst>
                            <p:childTnLst>
                              <p:par>
                                <p:cTn id="399" presetID="31" presetClass="entr" presetSubtype="0" fill="hold" grpId="0" nodeType="clickEffect">
                                  <p:stCondLst>
                                    <p:cond delay="0"/>
                                  </p:stCondLst>
                                  <p:childTnLst>
                                    <p:set>
                                      <p:cBhvr>
                                        <p:cTn id="400" dur="1" fill="hold">
                                          <p:stCondLst>
                                            <p:cond delay="0"/>
                                          </p:stCondLst>
                                        </p:cTn>
                                        <p:tgtEl>
                                          <p:spTgt spid="88"/>
                                        </p:tgtEl>
                                        <p:attrNameLst>
                                          <p:attrName>style.visibility</p:attrName>
                                        </p:attrNameLst>
                                      </p:cBhvr>
                                      <p:to>
                                        <p:strVal val="visible"/>
                                      </p:to>
                                    </p:set>
                                    <p:anim calcmode="lin" valueType="num">
                                      <p:cBhvr>
                                        <p:cTn id="401" dur="1000" fill="hold"/>
                                        <p:tgtEl>
                                          <p:spTgt spid="88"/>
                                        </p:tgtEl>
                                        <p:attrNameLst>
                                          <p:attrName>ppt_w</p:attrName>
                                        </p:attrNameLst>
                                      </p:cBhvr>
                                      <p:tavLst>
                                        <p:tav tm="0">
                                          <p:val>
                                            <p:fltVal val="0"/>
                                          </p:val>
                                        </p:tav>
                                        <p:tav tm="100000">
                                          <p:val>
                                            <p:strVal val="#ppt_w"/>
                                          </p:val>
                                        </p:tav>
                                      </p:tavLst>
                                    </p:anim>
                                    <p:anim calcmode="lin" valueType="num">
                                      <p:cBhvr>
                                        <p:cTn id="402" dur="1000" fill="hold"/>
                                        <p:tgtEl>
                                          <p:spTgt spid="88"/>
                                        </p:tgtEl>
                                        <p:attrNameLst>
                                          <p:attrName>ppt_h</p:attrName>
                                        </p:attrNameLst>
                                      </p:cBhvr>
                                      <p:tavLst>
                                        <p:tav tm="0">
                                          <p:val>
                                            <p:fltVal val="0"/>
                                          </p:val>
                                        </p:tav>
                                        <p:tav tm="100000">
                                          <p:val>
                                            <p:strVal val="#ppt_h"/>
                                          </p:val>
                                        </p:tav>
                                      </p:tavLst>
                                    </p:anim>
                                    <p:anim calcmode="lin" valueType="num">
                                      <p:cBhvr>
                                        <p:cTn id="403" dur="1000" fill="hold"/>
                                        <p:tgtEl>
                                          <p:spTgt spid="88"/>
                                        </p:tgtEl>
                                        <p:attrNameLst>
                                          <p:attrName>style.rotation</p:attrName>
                                        </p:attrNameLst>
                                      </p:cBhvr>
                                      <p:tavLst>
                                        <p:tav tm="0">
                                          <p:val>
                                            <p:fltVal val="90"/>
                                          </p:val>
                                        </p:tav>
                                        <p:tav tm="100000">
                                          <p:val>
                                            <p:fltVal val="0"/>
                                          </p:val>
                                        </p:tav>
                                      </p:tavLst>
                                    </p:anim>
                                    <p:animEffect transition="in" filter="fade">
                                      <p:cBhvr>
                                        <p:cTn id="404"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21" grpId="0" build="allAtOnce" animBg="1"/>
      <p:bldP spid="20" grpId="0" animBg="1"/>
      <p:bldP spid="25" grpId="0" animBg="1"/>
      <p:bldP spid="25" grpId="1" animBg="1"/>
      <p:bldP spid="44" grpId="0" animBg="1"/>
      <p:bldP spid="48" grpId="0" animBg="1"/>
      <p:bldP spid="48" grpId="1" animBg="1"/>
      <p:bldP spid="46" grpId="0" animBg="1"/>
      <p:bldP spid="46" grpId="1" animBg="1"/>
      <p:bldP spid="49" grpId="0"/>
      <p:bldP spid="49" grpId="1"/>
      <p:bldP spid="54" grpId="0"/>
      <p:bldP spid="56" grpId="0" animBg="1"/>
      <p:bldP spid="56" grpId="1" animBg="1"/>
      <p:bldP spid="51" grpId="0" animBg="1"/>
      <p:bldP spid="51" grpId="1" animBg="1"/>
      <p:bldP spid="61" grpId="0" animBg="1"/>
      <p:bldP spid="61" grpId="1" animBg="1"/>
      <p:bldP spid="75" grpId="0" animBg="1"/>
      <p:bldP spid="75" grpId="1" animBg="1"/>
      <p:bldP spid="76" grpId="0"/>
      <p:bldP spid="77" grpId="0"/>
      <p:bldP spid="80" grpId="0" animBg="1"/>
      <p:bldP spid="82" grpId="0" animBg="1"/>
      <p:bldP spid="82" grpId="1" animBg="1"/>
      <p:bldP spid="84" grpId="0" animBg="1"/>
      <p:bldP spid="84" grpId="1" animBg="1"/>
      <p:bldP spid="88" grpId="0"/>
      <p:bldP spid="68" grpId="0"/>
      <p:bldP spid="43" grpId="0"/>
      <p:bldP spid="6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 SẮP XẾP KIỂU HÒA NHẬP (MERGE SORT)</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24075" y="640326"/>
            <a:ext cx="8242321" cy="683264"/>
          </a:xfrm>
          <a:prstGeom prst="rect">
            <a:avLst/>
          </a:prstGeom>
        </p:spPr>
        <p:txBody>
          <a:bodyPr wrap="none">
            <a:spAutoFit/>
          </a:bodyPr>
          <a:lstStyle/>
          <a:p>
            <a:pPr indent="180340">
              <a:lnSpc>
                <a:spcPct val="120000"/>
              </a:lnSpc>
              <a:spcBef>
                <a:spcPts val="600"/>
              </a:spcBef>
              <a:spcAft>
                <a:spcPts val="0"/>
              </a:spcAft>
            </a:pPr>
            <a:r>
              <a:rPr lang="en-US" sz="3200" b="1" smtClean="0">
                <a:solidFill>
                  <a:srgbClr val="0070C0"/>
                </a:solidFill>
                <a:latin typeface="Times New Roman" panose="02020603050405020304" pitchFamily="18" charset="0"/>
                <a:cs typeface="Times New Roman" panose="02020603050405020304" pitchFamily="18" charset="0"/>
              </a:rPr>
              <a:t>2</a:t>
            </a:r>
            <a:r>
              <a:rPr lang="en-US" sz="3200" b="1">
                <a:solidFill>
                  <a:srgbClr val="0070C0"/>
                </a:solidFill>
                <a:latin typeface="Times New Roman" panose="02020603050405020304" pitchFamily="18" charset="0"/>
                <a:cs typeface="Times New Roman" panose="02020603050405020304" pitchFamily="18" charset="0"/>
              </a:rPr>
              <a:t>. Sắp xếp kiểu hoà nhập hai đường trực </a:t>
            </a:r>
            <a:r>
              <a:rPr lang="en-US" sz="3200" b="1" smtClean="0">
                <a:solidFill>
                  <a:srgbClr val="0070C0"/>
                </a:solidFill>
                <a:latin typeface="Times New Roman" panose="02020603050405020304" pitchFamily="18" charset="0"/>
                <a:cs typeface="Times New Roman" panose="02020603050405020304" pitchFamily="18" charset="0"/>
              </a:rPr>
              <a:t>tiếp</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5561099" y="644233"/>
            <a:ext cx="6630901" cy="21953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Có thể thấy trong phương pháp sắp xếp kiểu hoà nhập số lượng phép chuyển chỗ thường vượt số lượng các phép so sánh, nên ta </a:t>
            </a:r>
            <a:r>
              <a:rPr lang="en-US" sz="2600" smtClean="0">
                <a:solidFill>
                  <a:srgbClr val="0070C0"/>
                </a:solidFill>
                <a:latin typeface="Times New Roman" panose="02020603050405020304" pitchFamily="18" charset="0"/>
                <a:cs typeface="Times New Roman" panose="02020603050405020304" pitchFamily="18" charset="0"/>
              </a:rPr>
              <a:t>chọn phép </a:t>
            </a:r>
            <a:r>
              <a:rPr lang="en-US" sz="2600">
                <a:solidFill>
                  <a:srgbClr val="0070C0"/>
                </a:solidFill>
                <a:latin typeface="Times New Roman" panose="02020603050405020304" pitchFamily="18" charset="0"/>
                <a:cs typeface="Times New Roman" panose="02020603050405020304" pitchFamily="18" charset="0"/>
              </a:rPr>
              <a:t>toán tích cực là phép chuyển chỗ để làm căn cứ đánh giá thời gian thực hiện giải thuật.   </a:t>
            </a:r>
          </a:p>
        </p:txBody>
      </p:sp>
      <p:sp>
        <p:nvSpPr>
          <p:cNvPr id="52" name="Rectangle 51"/>
          <p:cNvSpPr/>
          <p:nvPr/>
        </p:nvSpPr>
        <p:spPr>
          <a:xfrm>
            <a:off x="5561099" y="40083"/>
            <a:ext cx="4505809" cy="609398"/>
          </a:xfrm>
          <a:prstGeom prst="rect">
            <a:avLst/>
          </a:prstGeom>
        </p:spPr>
        <p:txBody>
          <a:bodyPr wrap="square">
            <a:spAutoFit/>
          </a:bodyPr>
          <a:lstStyle/>
          <a:p>
            <a:pPr indent="180340">
              <a:lnSpc>
                <a:spcPct val="120000"/>
              </a:lnSpc>
              <a:spcBef>
                <a:spcPts val="600"/>
              </a:spcBef>
              <a:spcAft>
                <a:spcPts val="0"/>
              </a:spcAft>
            </a:pPr>
            <a:r>
              <a:rPr lang="en-US" sz="2800" b="1" smtClean="0">
                <a:solidFill>
                  <a:srgbClr val="0070C0"/>
                </a:solidFill>
                <a:latin typeface="Times New Roman" panose="02020603050405020304" pitchFamily="18" charset="0"/>
                <a:cs typeface="Times New Roman" panose="02020603050405020304" pitchFamily="18" charset="0"/>
              </a:rPr>
              <a:t>2</a:t>
            </a:r>
            <a:r>
              <a:rPr lang="en-US" sz="2800" b="1">
                <a:solidFill>
                  <a:srgbClr val="0070C0"/>
                </a:solidFill>
                <a:latin typeface="Times New Roman" panose="02020603050405020304" pitchFamily="18" charset="0"/>
                <a:cs typeface="Times New Roman" panose="02020603050405020304" pitchFamily="18" charset="0"/>
              </a:rPr>
              <a:t>. Phân tích đánh giá</a:t>
            </a:r>
          </a:p>
        </p:txBody>
      </p:sp>
      <p:sp>
        <p:nvSpPr>
          <p:cNvPr id="56" name="Rectangle 55"/>
          <p:cNvSpPr/>
          <p:nvPr/>
        </p:nvSpPr>
        <p:spPr>
          <a:xfrm>
            <a:off x="185660" y="4239493"/>
            <a:ext cx="12006340" cy="9767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Tiếp theo chỉ cần tính số lượt gọi MPASS trong giải thuật STRAIGHT_MSORT, ta thấy: ở lượt gọi 1 kích thước của mạch là 1= </a:t>
            </a:r>
            <a:r>
              <a:rPr lang="en-US" sz="2600" smtClean="0">
                <a:solidFill>
                  <a:srgbClr val="0070C0"/>
                </a:solidFill>
                <a:latin typeface="Times New Roman" panose="02020603050405020304" pitchFamily="18" charset="0"/>
                <a:cs typeface="Times New Roman" panose="02020603050405020304" pitchFamily="18" charset="0"/>
              </a:rPr>
              <a:t>2</a:t>
            </a:r>
            <a:r>
              <a:rPr lang="en-US" sz="2600" baseline="30000" smtClean="0">
                <a:solidFill>
                  <a:srgbClr val="0070C0"/>
                </a:solidFill>
                <a:latin typeface="Times New Roman" panose="02020603050405020304" pitchFamily="18" charset="0"/>
                <a:cs typeface="Times New Roman" panose="02020603050405020304" pitchFamily="18" charset="0"/>
              </a:rPr>
              <a:t>0</a:t>
            </a:r>
            <a:r>
              <a:rPr lang="en-US" sz="2600" smtClean="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ở lượt gọi i kích thước mạch là 2</a:t>
            </a:r>
            <a:r>
              <a:rPr lang="en-US" sz="2600" baseline="30000">
                <a:solidFill>
                  <a:srgbClr val="0070C0"/>
                </a:solidFill>
                <a:latin typeface="Times New Roman" panose="02020603050405020304" pitchFamily="18" charset="0"/>
                <a:cs typeface="Times New Roman" panose="02020603050405020304" pitchFamily="18" charset="0"/>
              </a:rPr>
              <a:t>i-1</a:t>
            </a:r>
            <a:r>
              <a:rPr lang="en-US" sz="2600">
                <a:solidFill>
                  <a:srgbClr val="0070C0"/>
                </a:solidFill>
                <a:latin typeface="Times New Roman" panose="02020603050405020304" pitchFamily="18" charset="0"/>
                <a:cs typeface="Times New Roman" panose="02020603050405020304" pitchFamily="18" charset="0"/>
              </a:rPr>
              <a:t>. </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185660" y="2839606"/>
            <a:ext cx="12006340" cy="13998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Ta thấy ở mỗi lượt sắp xếp (gọi hàm MPASS) thì toàn bộ các khoá đều được chuyển chỗ sang mảng mới (từ K sang X hoặc từ X sang K), như vậy chi phí thời gian cho một lượt có cấp O(n</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57" name="Rectangle 56"/>
          <p:cNvSpPr/>
          <p:nvPr/>
        </p:nvSpPr>
        <p:spPr>
          <a:xfrm>
            <a:off x="185660" y="5216237"/>
            <a:ext cx="12006340" cy="15222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Dễ nhận thấy, lượt gọi k là cuối cùng khi kích thước mạch là </a:t>
            </a:r>
            <a:r>
              <a:rPr lang="fr-FR" sz="2600">
                <a:solidFill>
                  <a:srgbClr val="0070C0"/>
                </a:solidFill>
                <a:latin typeface="Times New Roman" panose="02020603050405020304" pitchFamily="18" charset="0"/>
                <a:cs typeface="Times New Roman" panose="02020603050405020304" pitchFamily="18" charset="0"/>
              </a:rPr>
              <a:t>2</a:t>
            </a:r>
            <a:r>
              <a:rPr lang="fr-FR" sz="2600" baseline="30000">
                <a:solidFill>
                  <a:srgbClr val="0070C0"/>
                </a:solidFill>
                <a:latin typeface="Times New Roman" panose="02020603050405020304" pitchFamily="18" charset="0"/>
                <a:cs typeface="Times New Roman" panose="02020603050405020304" pitchFamily="18" charset="0"/>
              </a:rPr>
              <a:t>k</a:t>
            </a:r>
            <a:r>
              <a:rPr lang="fr-FR" sz="2600">
                <a:solidFill>
                  <a:srgbClr val="0070C0"/>
                </a:solidFill>
                <a:latin typeface="Times New Roman" panose="02020603050405020304" pitchFamily="18" charset="0"/>
                <a:cs typeface="Times New Roman" panose="02020603050405020304" pitchFamily="18" charset="0"/>
              </a:rPr>
              <a:t> ≤ n ≤ 2</a:t>
            </a:r>
            <a:r>
              <a:rPr lang="fr-FR" sz="2600" baseline="30000">
                <a:solidFill>
                  <a:srgbClr val="0070C0"/>
                </a:solidFill>
                <a:latin typeface="Times New Roman" panose="02020603050405020304" pitchFamily="18" charset="0"/>
                <a:cs typeface="Times New Roman" panose="02020603050405020304" pitchFamily="18" charset="0"/>
              </a:rPr>
              <a:t>k+1</a:t>
            </a:r>
            <a:r>
              <a:rPr lang="fr-FR" sz="2600">
                <a:solidFill>
                  <a:srgbClr val="0070C0"/>
                </a:solidFill>
                <a:latin typeface="Times New Roman" panose="02020603050405020304" pitchFamily="18" charset="0"/>
                <a:cs typeface="Times New Roman" panose="02020603050405020304" pitchFamily="18" charset="0"/>
              </a:rPr>
              <a:t>, </a:t>
            </a:r>
            <a:r>
              <a:rPr lang="en-US" sz="2600">
                <a:solidFill>
                  <a:srgbClr val="0070C0"/>
                </a:solidFill>
                <a:latin typeface="Times New Roman" panose="02020603050405020304" pitchFamily="18" charset="0"/>
                <a:cs typeface="Times New Roman" panose="02020603050405020304" pitchFamily="18" charset="0"/>
              </a:rPr>
              <a:t>tức là </a:t>
            </a:r>
            <a:r>
              <a:rPr lang="en-US" sz="2600" smtClean="0">
                <a:solidFill>
                  <a:srgbClr val="0070C0"/>
                </a:solidFill>
                <a:latin typeface="Times New Roman" panose="02020603050405020304" pitchFamily="18" charset="0"/>
                <a:cs typeface="Times New Roman" panose="02020603050405020304" pitchFamily="18" charset="0"/>
              </a:rPr>
              <a:t>      k </a:t>
            </a:r>
            <a:r>
              <a:rPr lang="en-US" sz="2600">
                <a:solidFill>
                  <a:srgbClr val="0070C0"/>
                </a:solidFill>
                <a:latin typeface="Times New Roman" panose="02020603050405020304" pitchFamily="18" charset="0"/>
                <a:cs typeface="Times New Roman" panose="02020603050405020304" pitchFamily="18" charset="0"/>
              </a:rPr>
              <a:t>≈ log</a:t>
            </a:r>
            <a:r>
              <a:rPr lang="en-US" sz="2600" baseline="-25000">
                <a:solidFill>
                  <a:srgbClr val="0070C0"/>
                </a:solidFill>
                <a:latin typeface="Times New Roman" panose="02020603050405020304" pitchFamily="18" charset="0"/>
                <a:cs typeface="Times New Roman" panose="02020603050405020304" pitchFamily="18" charset="0"/>
              </a:rPr>
              <a:t>2</a:t>
            </a:r>
            <a:r>
              <a:rPr lang="en-US" sz="2600">
                <a:solidFill>
                  <a:srgbClr val="0070C0"/>
                </a:solidFill>
                <a:latin typeface="Times New Roman" panose="02020603050405020304" pitchFamily="18" charset="0"/>
                <a:cs typeface="Times New Roman" panose="02020603050405020304" pitchFamily="18" charset="0"/>
              </a:rPr>
              <a:t>n. Do vậy, trong mọi trường hợp, sắp xếp kiểu hoà nhập hai đường trực tiếp có cấp thời gian thực hiện là </a:t>
            </a:r>
            <a:r>
              <a:rPr lang="en-US" sz="2600" smtClean="0">
                <a:solidFill>
                  <a:srgbClr val="0070C0"/>
                </a:solidFill>
                <a:latin typeface="Times New Roman" panose="02020603050405020304" pitchFamily="18" charset="0"/>
                <a:cs typeface="Times New Roman" panose="02020603050405020304" pitchFamily="18" charset="0"/>
              </a:rPr>
              <a:t>O(nlog</a:t>
            </a:r>
            <a:r>
              <a:rPr lang="en-US" sz="2600" baseline="-25000" smtClean="0">
                <a:solidFill>
                  <a:srgbClr val="0070C0"/>
                </a:solidFill>
                <a:latin typeface="Times New Roman" panose="02020603050405020304" pitchFamily="18" charset="0"/>
                <a:cs typeface="Times New Roman" panose="02020603050405020304" pitchFamily="18" charset="0"/>
              </a:rPr>
              <a:t>2</a:t>
            </a:r>
            <a:r>
              <a:rPr lang="en-US" sz="2600" smtClean="0">
                <a:solidFill>
                  <a:srgbClr val="0070C0"/>
                </a:solidFill>
                <a:latin typeface="Times New Roman" panose="02020603050405020304" pitchFamily="18" charset="0"/>
                <a:cs typeface="Times New Roman" panose="02020603050405020304" pitchFamily="18" charset="0"/>
              </a:rPr>
              <a:t>n).      </a:t>
            </a:r>
            <a:endParaRPr lang="en-US" sz="2600">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08" y="76863"/>
            <a:ext cx="5138388" cy="2745973"/>
          </a:xfrm>
          <a:prstGeom prst="rect">
            <a:avLst/>
          </a:prstGeom>
          <a:ln>
            <a:solidFill>
              <a:srgbClr val="FF0000"/>
            </a:solidFill>
          </a:ln>
        </p:spPr>
      </p:pic>
    </p:spTree>
    <p:extLst>
      <p:ext uri="{BB962C8B-B14F-4D97-AF65-F5344CB8AC3E}">
        <p14:creationId xmlns:p14="http://schemas.microsoft.com/office/powerpoint/2010/main" val="20760707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fill="hold"/>
                                        <p:tgtEl>
                                          <p:spTgt spid="50"/>
                                        </p:tgtEl>
                                        <p:attrNameLst>
                                          <p:attrName>ppt_x</p:attrName>
                                        </p:attrNameLst>
                                      </p:cBhvr>
                                      <p:tavLst>
                                        <p:tav tm="0">
                                          <p:val>
                                            <p:strVal val="#ppt_x"/>
                                          </p:val>
                                        </p:tav>
                                        <p:tav tm="100000">
                                          <p:val>
                                            <p:strVal val="#ppt_x"/>
                                          </p:val>
                                        </p:tav>
                                      </p:tavLst>
                                    </p:anim>
                                    <p:anim calcmode="lin" valueType="num">
                                      <p:cBhvr additive="base">
                                        <p:cTn id="3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ppt_x"/>
                                          </p:val>
                                        </p:tav>
                                        <p:tav tm="100000">
                                          <p:val>
                                            <p:strVal val="#ppt_x"/>
                                          </p:val>
                                        </p:tav>
                                      </p:tavLst>
                                    </p:anim>
                                    <p:anim calcmode="lin" valueType="num">
                                      <p:cBhvr additive="base">
                                        <p:cTn id="4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2" grpId="1"/>
      <p:bldP spid="50" grpId="0" animBg="1"/>
      <p:bldP spid="52" grpId="0"/>
      <p:bldP spid="56" grpId="0" animBg="1"/>
      <p:bldP spid="54" grpId="0" animBg="1"/>
      <p:bldP spid="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VI. NHỮNG NHẬN XÉT CUỐI CÙNG</a:t>
            </a:r>
            <a:endParaRPr lang="en-US" b="1">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620983" y="1262667"/>
            <a:ext cx="10287000" cy="17450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Qua những giải thuật nêu trên ta đã thấy rõ: cùng một mục đích sắp xếp như nhau mà có rất nhiều phương pháp và kỹ thuật giải quyết khác nhau. </a:t>
            </a:r>
          </a:p>
        </p:txBody>
      </p:sp>
      <p:sp>
        <p:nvSpPr>
          <p:cNvPr id="9" name="Rectangle 8"/>
          <p:cNvSpPr/>
          <p:nvPr/>
        </p:nvSpPr>
        <p:spPr>
          <a:xfrm>
            <a:off x="1620982" y="3007714"/>
            <a:ext cx="10287001" cy="1148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Cấu trúc dữ liệu được lựa chọn để hình dung đối tượng của sắp xếp đã ảnh hưởng rất sát tới giải thuật xử lý.  </a:t>
            </a:r>
          </a:p>
        </p:txBody>
      </p:sp>
      <p:sp>
        <p:nvSpPr>
          <p:cNvPr id="8" name="Rectangle 7"/>
          <p:cNvSpPr/>
          <p:nvPr/>
        </p:nvSpPr>
        <p:spPr>
          <a:xfrm>
            <a:off x="1620982" y="4170632"/>
            <a:ext cx="10287001" cy="21197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Các phương pháp sắp xếp đơn giản đã thể hiện ba kỹ thuật cơ sở của sắp xếp (dựa vào phép so sánh giá trị khoá), cấp độ lớn của thời gian thực hiện chung là </a:t>
            </a:r>
            <a:r>
              <a:rPr lang="en-US" sz="3000" smtClean="0">
                <a:solidFill>
                  <a:srgbClr val="0070C0"/>
                </a:solidFill>
                <a:latin typeface="Times New Roman" panose="02020603050405020304" pitchFamily="18" charset="0"/>
                <a:cs typeface="Times New Roman" panose="02020603050405020304" pitchFamily="18" charset="0"/>
              </a:rPr>
              <a:t>O(</a:t>
            </a:r>
            <a:r>
              <a:rPr lang="en-US" sz="3000">
                <a:solidFill>
                  <a:srgbClr val="0070C0"/>
                </a:solidFill>
                <a:latin typeface="Times New Roman" panose="02020603050405020304" pitchFamily="18" charset="0"/>
                <a:cs typeface="Times New Roman" panose="02020603050405020304" pitchFamily="18" charset="0"/>
              </a:rPr>
              <a:t>n</a:t>
            </a:r>
            <a:r>
              <a:rPr lang="en-US" sz="3000" baseline="30000">
                <a:solidFill>
                  <a:srgbClr val="0070C0"/>
                </a:solidFill>
                <a:latin typeface="Times New Roman" panose="02020603050405020304" pitchFamily="18" charset="0"/>
                <a:cs typeface="Times New Roman" panose="02020603050405020304" pitchFamily="18" charset="0"/>
              </a:rPr>
              <a:t>2</a:t>
            </a:r>
            <a:r>
              <a:rPr lang="en-US" sz="3000" smtClean="0">
                <a:solidFill>
                  <a:srgbClr val="0070C0"/>
                </a:solidFill>
                <a:latin typeface="Times New Roman" panose="02020603050405020304" pitchFamily="18" charset="0"/>
                <a:cs typeface="Times New Roman" panose="02020603050405020304" pitchFamily="18" charset="0"/>
              </a:rPr>
              <a:t>), </a:t>
            </a:r>
            <a:r>
              <a:rPr lang="en-US" sz="3000">
                <a:solidFill>
                  <a:srgbClr val="0070C0"/>
                </a:solidFill>
                <a:latin typeface="Times New Roman" panose="02020603050405020304" pitchFamily="18" charset="0"/>
                <a:cs typeface="Times New Roman" panose="02020603050405020304" pitchFamily="18" charset="0"/>
              </a:rPr>
              <a:t>vì vậy chỉ nên sử dụng chúng khi n nhỏ.  </a:t>
            </a:r>
          </a:p>
        </p:txBody>
      </p:sp>
    </p:spTree>
    <p:extLst>
      <p:ext uri="{BB962C8B-B14F-4D97-AF65-F5344CB8AC3E}">
        <p14:creationId xmlns:p14="http://schemas.microsoft.com/office/powerpoint/2010/main" val="38560218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405184"/>
            <a:ext cx="28579" cy="47632"/>
          </a:xfrm>
          <a:prstGeom prst="rect">
            <a:avLst/>
          </a:prstGeom>
        </p:spPr>
      </p:pic>
      <p:sp>
        <p:nvSpPr>
          <p:cNvPr id="12" name="Title 1"/>
          <p:cNvSpPr>
            <a:spLocks noGrp="1"/>
          </p:cNvSpPr>
          <p:nvPr>
            <p:ph type="title"/>
          </p:nvPr>
        </p:nvSpPr>
        <p:spPr>
          <a:xfrm>
            <a:off x="438150" y="53144"/>
            <a:ext cx="11201400" cy="651706"/>
          </a:xfrm>
        </p:spPr>
        <p:txBody>
          <a:bodyPr>
            <a:normAutofit/>
          </a:bodyPr>
          <a:lstStyle/>
          <a:p>
            <a:pPr marL="1193800" lvl="0" indent="-1193800"/>
            <a:r>
              <a:rPr lang="en-US" b="1" smtClean="0">
                <a:solidFill>
                  <a:srgbClr val="0070C0"/>
                </a:solidFill>
                <a:latin typeface="Times New Roman" panose="02020603050405020304" pitchFamily="18" charset="0"/>
                <a:cs typeface="Times New Roman" panose="02020603050405020304" pitchFamily="18" charset="0"/>
              </a:rPr>
              <a:t>VI. NHỮNG NHẬN XÉT CUỐI CÙNG</a:t>
            </a:r>
            <a:endParaRPr lang="en-US" b="1">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07818" y="701557"/>
            <a:ext cx="11984182" cy="10664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Các giải thuật cải tiến như QUICK_SORT, HEAP_SORT đã đạt được hiệu quả cao (có cấp độ lớn của thời gian thực hiện là </a:t>
            </a:r>
            <a:r>
              <a:rPr lang="en-US" sz="2600" smtClean="0">
                <a:solidFill>
                  <a:srgbClr val="0070C0"/>
                </a:solidFill>
                <a:latin typeface="Times New Roman" panose="02020603050405020304" pitchFamily="18" charset="0"/>
                <a:cs typeface="Times New Roman" panose="02020603050405020304" pitchFamily="18" charset="0"/>
              </a:rPr>
              <a:t>O(nlog</a:t>
            </a:r>
            <a:r>
              <a:rPr lang="en-US" sz="2600" baseline="-25000" smtClean="0">
                <a:solidFill>
                  <a:srgbClr val="0070C0"/>
                </a:solidFill>
                <a:latin typeface="Times New Roman" panose="02020603050405020304" pitchFamily="18" charset="0"/>
                <a:cs typeface="Times New Roman" panose="02020603050405020304" pitchFamily="18" charset="0"/>
              </a:rPr>
              <a:t>2</a:t>
            </a:r>
            <a:r>
              <a:rPr lang="en-US" sz="2600" smtClean="0">
                <a:solidFill>
                  <a:srgbClr val="0070C0"/>
                </a:solidFill>
                <a:latin typeface="Times New Roman" panose="02020603050405020304" pitchFamily="18" charset="0"/>
                <a:cs typeface="Times New Roman" panose="02020603050405020304" pitchFamily="18" charset="0"/>
              </a:rPr>
              <a:t>n), </a:t>
            </a:r>
            <a:r>
              <a:rPr lang="en-US" sz="2600">
                <a:solidFill>
                  <a:srgbClr val="0070C0"/>
                </a:solidFill>
                <a:latin typeface="Times New Roman" panose="02020603050405020304" pitchFamily="18" charset="0"/>
                <a:cs typeface="Times New Roman" panose="02020603050405020304" pitchFamily="18" charset="0"/>
              </a:rPr>
              <a:t>nên thường được sử dụng khi n lớn. </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07818" y="1721595"/>
            <a:ext cx="11984182" cy="10631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MERGE_SORT cũng không kém hiệu lực về thời gian thực hiện nhưng về không gian thì đòi hỏi của nó không thích nghi với sắp xếp trong.   </a:t>
            </a:r>
          </a:p>
        </p:txBody>
      </p:sp>
      <p:sp>
        <p:nvSpPr>
          <p:cNvPr id="11" name="Rectangle 10"/>
          <p:cNvSpPr/>
          <p:nvPr/>
        </p:nvSpPr>
        <p:spPr>
          <a:xfrm>
            <a:off x="207818" y="2722414"/>
            <a:ext cx="11984182" cy="10631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Nếu bảng cần sắp xếp vốn có khuynh hướng hầu như “đã được sắp sẵn” thì QUICK_SORT lại không nên dùng.    </a:t>
            </a:r>
          </a:p>
        </p:txBody>
      </p:sp>
      <p:sp>
        <p:nvSpPr>
          <p:cNvPr id="13" name="Rectangle 12"/>
          <p:cNvSpPr/>
          <p:nvPr/>
        </p:nvSpPr>
        <p:spPr>
          <a:xfrm>
            <a:off x="207818" y="3723240"/>
            <a:ext cx="11984182" cy="10631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Nhưng nếu ban đầu bảng có khuynh hướng ít nhiều có thứ tự ngược với thứ tự sắp xếp thì HEAP_SORT lại tỏ ra thuận lợi.    </a:t>
            </a:r>
          </a:p>
        </p:txBody>
      </p:sp>
      <p:sp>
        <p:nvSpPr>
          <p:cNvPr id="14" name="Rectangle 13"/>
          <p:cNvSpPr/>
          <p:nvPr/>
        </p:nvSpPr>
        <p:spPr>
          <a:xfrm>
            <a:off x="207818" y="4730644"/>
            <a:ext cx="11984182" cy="10773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Việc khẳng định một kỹ thuật sắp xếp nào vừa nói trên luôn luôn tốt hơn mọi </a:t>
            </a:r>
            <a:r>
              <a:rPr lang="en-US" sz="2600" smtClean="0">
                <a:solidFill>
                  <a:srgbClr val="0070C0"/>
                </a:solidFill>
                <a:latin typeface="Times New Roman" panose="02020603050405020304" pitchFamily="18" charset="0"/>
                <a:cs typeface="Times New Roman" panose="02020603050405020304" pitchFamily="18" charset="0"/>
              </a:rPr>
              <a:t>kỹ </a:t>
            </a:r>
            <a:r>
              <a:rPr lang="en-US" sz="2600">
                <a:solidFill>
                  <a:srgbClr val="0070C0"/>
                </a:solidFill>
                <a:latin typeface="Times New Roman" panose="02020603050405020304" pitchFamily="18" charset="0"/>
                <a:cs typeface="Times New Roman" panose="02020603050405020304" pitchFamily="18" charset="0"/>
              </a:rPr>
              <a:t>thuật khác là một điều không nên.     </a:t>
            </a:r>
          </a:p>
        </p:txBody>
      </p:sp>
      <p:sp>
        <p:nvSpPr>
          <p:cNvPr id="15" name="Rectangle 14"/>
          <p:cNvSpPr/>
          <p:nvPr/>
        </p:nvSpPr>
        <p:spPr>
          <a:xfrm>
            <a:off x="207818" y="5728177"/>
            <a:ext cx="11984182" cy="10773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2600">
                <a:solidFill>
                  <a:srgbClr val="0070C0"/>
                </a:solidFill>
                <a:latin typeface="Times New Roman" panose="02020603050405020304" pitchFamily="18" charset="0"/>
                <a:cs typeface="Times New Roman" panose="02020603050405020304" pitchFamily="18" charset="0"/>
              </a:rPr>
              <a:t>Việc chọn một phương pháp sắp xếp thích hợp thường tuỳ thuộc vào từng yêu cầu, từng điều kiện cụ thể.     </a:t>
            </a:r>
          </a:p>
        </p:txBody>
      </p:sp>
    </p:spTree>
    <p:extLst>
      <p:ext uri="{BB962C8B-B14F-4D97-AF65-F5344CB8AC3E}">
        <p14:creationId xmlns:p14="http://schemas.microsoft.com/office/powerpoint/2010/main" val="23555750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0077"/>
            <a:ext cx="11201400"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a:t>
            </a:r>
            <a:r>
              <a:rPr lang="en-US" b="1" smtClean="0">
                <a:solidFill>
                  <a:srgbClr val="0070C0"/>
                </a:solidFill>
                <a:latin typeface="Times New Roman" panose="02020603050405020304" pitchFamily="18" charset="0"/>
                <a:cs typeface="Times New Roman" panose="02020603050405020304" pitchFamily="18" charset="0"/>
              </a:rPr>
              <a:t>. ĐẶT VẤN ĐỀ</a:t>
            </a:r>
            <a:endParaRPr lang="en-US" b="1">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11256" y="1253604"/>
            <a:ext cx="11980744" cy="2485883"/>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anose="02020603050405020304" pitchFamily="18" charset="0"/>
                <a:cs typeface="Times New Roman" pitchFamily="18" charset="0"/>
              </a:rPr>
              <a:t> Thực ra phép đổi chỗ được tác động vào các đối tượng (gồm nhiều thành phần dữ liệu), nhưng ở đây ta cũng sẽ chỉ nói tới phép đổi chỗ đối với khoá, và bài toán sắp xếp bây giờ coi như được đặt ra một cách đơn giản với một dãy các khoá K</a:t>
            </a:r>
            <a:r>
              <a:rPr lang="en-US" sz="3000" baseline="-25000">
                <a:solidFill>
                  <a:srgbClr val="0070C0"/>
                </a:solidFill>
                <a:latin typeface="Times New Roman" panose="02020603050405020304" pitchFamily="18" charset="0"/>
                <a:cs typeface="Times New Roman" panose="02020603050405020304" pitchFamily="18" charset="0"/>
              </a:rPr>
              <a:t>0</a:t>
            </a:r>
            <a:r>
              <a:rPr lang="en-US" sz="3000">
                <a:solidFill>
                  <a:srgbClr val="0070C0"/>
                </a:solidFill>
                <a:latin typeface="Times New Roman" panose="02020603050405020304" pitchFamily="18" charset="0"/>
                <a:cs typeface="Times New Roman" panose="02020603050405020304" pitchFamily="18" charset="0"/>
              </a:rPr>
              <a:t>, K</a:t>
            </a:r>
            <a:r>
              <a:rPr lang="en-US" sz="3000" baseline="-25000">
                <a:solidFill>
                  <a:srgbClr val="0070C0"/>
                </a:solidFill>
                <a:latin typeface="Times New Roman" panose="02020603050405020304" pitchFamily="18" charset="0"/>
                <a:cs typeface="Times New Roman" panose="02020603050405020304" pitchFamily="18" charset="0"/>
              </a:rPr>
              <a:t>1</a:t>
            </a:r>
            <a:r>
              <a:rPr lang="en-US" sz="3000">
                <a:solidFill>
                  <a:srgbClr val="0070C0"/>
                </a:solidFill>
                <a:latin typeface="Times New Roman" panose="02020603050405020304" pitchFamily="18" charset="0"/>
                <a:cs typeface="Times New Roman" panose="02020603050405020304" pitchFamily="18" charset="0"/>
              </a:rPr>
              <a:t>,… K</a:t>
            </a:r>
            <a:r>
              <a:rPr lang="en-US" sz="3000" baseline="-25000">
                <a:solidFill>
                  <a:srgbClr val="0070C0"/>
                </a:solidFill>
                <a:latin typeface="Times New Roman" panose="02020603050405020304" pitchFamily="18" charset="0"/>
                <a:cs typeface="Times New Roman" panose="02020603050405020304" pitchFamily="18" charset="0"/>
              </a:rPr>
              <a:t>n-1</a:t>
            </a:r>
            <a:r>
              <a:rPr lang="en-US" sz="3000">
                <a:solidFill>
                  <a:srgbClr val="0070C0"/>
                </a:solidFill>
                <a:latin typeface="Times New Roman" panose="02020603050405020304" pitchFamily="18" charset="0"/>
                <a:cs typeface="Times New Roman" panose="02020603050405020304" pitchFamily="18" charset="0"/>
              </a:rPr>
              <a:t> của mảng một chiều K có n phần tử, và K</a:t>
            </a:r>
            <a:r>
              <a:rPr lang="en-US" sz="3000" baseline="-25000">
                <a:solidFill>
                  <a:srgbClr val="0070C0"/>
                </a:solidFill>
                <a:latin typeface="Times New Roman" panose="02020603050405020304" pitchFamily="18" charset="0"/>
                <a:cs typeface="Times New Roman" panose="02020603050405020304" pitchFamily="18" charset="0"/>
              </a:rPr>
              <a:t>i</a:t>
            </a:r>
            <a:r>
              <a:rPr lang="en-US" sz="3000">
                <a:solidFill>
                  <a:srgbClr val="0070C0"/>
                </a:solidFill>
                <a:latin typeface="Times New Roman" panose="02020603050405020304" pitchFamily="18" charset="0"/>
                <a:cs typeface="Times New Roman" panose="02020603050405020304" pitchFamily="18" charset="0"/>
              </a:rPr>
              <a:t> ≠ K</a:t>
            </a:r>
            <a:r>
              <a:rPr lang="en-US" sz="3000" baseline="-25000">
                <a:solidFill>
                  <a:srgbClr val="0070C0"/>
                </a:solidFill>
                <a:latin typeface="Times New Roman" panose="02020603050405020304" pitchFamily="18" charset="0"/>
                <a:cs typeface="Times New Roman" panose="02020603050405020304" pitchFamily="18" charset="0"/>
              </a:rPr>
              <a:t>j</a:t>
            </a:r>
            <a:r>
              <a:rPr lang="en-US" sz="3000">
                <a:solidFill>
                  <a:srgbClr val="0070C0"/>
                </a:solidFill>
                <a:latin typeface="Times New Roman" panose="02020603050405020304" pitchFamily="18" charset="0"/>
                <a:cs typeface="Times New Roman" panose="02020603050405020304" pitchFamily="18" charset="0"/>
              </a:rPr>
              <a:t> nếu i ≠ j</a:t>
            </a:r>
            <a:r>
              <a:rPr lang="en-US" sz="3000" smtClean="0">
                <a:solidFill>
                  <a:srgbClr val="0070C0"/>
                </a:solidFill>
                <a:latin typeface="Times New Roman" pitchFamily="18" charset="0"/>
                <a:cs typeface="Times New Roman" pitchFamily="18" charset="0"/>
              </a:rPr>
              <a:t>.  </a:t>
            </a:r>
            <a:endParaRPr lang="en-US" sz="3000">
              <a:solidFill>
                <a:srgbClr val="0070C0"/>
              </a:solidFill>
              <a:latin typeface="Times New Roman" pitchFamily="18" charset="0"/>
              <a:cs typeface="Times New Roman" pitchFamily="18" charset="0"/>
            </a:endParaRPr>
          </a:p>
        </p:txBody>
      </p:sp>
      <p:sp>
        <p:nvSpPr>
          <p:cNvPr id="5" name="Rectangle 4"/>
          <p:cNvSpPr/>
          <p:nvPr/>
        </p:nvSpPr>
        <p:spPr>
          <a:xfrm>
            <a:off x="211256" y="3753135"/>
            <a:ext cx="11980744" cy="118110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Tất nhiên giá trị của khoá có thể là số, là chữ và thứ tự sắp xếp cũng được qui định tương ứng với khoá.  </a:t>
            </a:r>
          </a:p>
        </p:txBody>
      </p:sp>
      <p:sp>
        <p:nvSpPr>
          <p:cNvPr id="7" name="Rectangle 6"/>
          <p:cNvSpPr/>
          <p:nvPr/>
        </p:nvSpPr>
        <p:spPr>
          <a:xfrm>
            <a:off x="211256" y="4940487"/>
            <a:ext cx="11980744" cy="174293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anose="02020603050405020304" pitchFamily="18" charset="0"/>
                <a:cs typeface="Times New Roman" pitchFamily="18" charset="0"/>
              </a:rPr>
              <a:t> Nhưng ở đây, vì mục đính chính là để trình bày và đánh giá các phương pháp sắp xếp, nên trong các ví dụ minh hoạ, để cho đơn giản và có sự nhất quán, ta sẽ coi giá trị khoá là số và thứ tự sắp xếp là thứ tự tăng dần</a:t>
            </a:r>
            <a:r>
              <a:rPr lang="en-US" sz="3000" smtClean="0">
                <a:solidFill>
                  <a:srgbClr val="0070C0"/>
                </a:solidFill>
                <a:latin typeface="Times New Roman" panose="02020603050405020304" pitchFamily="18" charset="0"/>
                <a:cs typeface="Times New Roman" pitchFamily="18" charset="0"/>
              </a:rPr>
              <a:t>.</a:t>
            </a:r>
            <a:endParaRPr lang="en-US" sz="3000">
              <a:solidFill>
                <a:srgbClr val="0070C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236612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3837" y="1246016"/>
            <a:ext cx="8710613" cy="109477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tabLst>
                <a:tab pos="1257300" algn="l"/>
              </a:tabLst>
            </a:pPr>
            <a:r>
              <a:rPr lang="en-US" sz="3000">
                <a:solidFill>
                  <a:srgbClr val="0070C0"/>
                </a:solidFill>
                <a:latin typeface="Times New Roman" pitchFamily="18" charset="0"/>
                <a:cs typeface="Times New Roman" pitchFamily="18" charset="0"/>
              </a:rPr>
              <a:t> </a:t>
            </a:r>
            <a:r>
              <a:rPr lang="en-US" sz="3200" smtClean="0">
                <a:solidFill>
                  <a:srgbClr val="0070C0"/>
                </a:solidFill>
                <a:latin typeface="Times New Roman" pitchFamily="18" charset="0"/>
                <a:cs typeface="Times New Roman" pitchFamily="18" charset="0"/>
              </a:rPr>
              <a:t>Phương pháp sắp xếp này đã được trình bày trong mục “Tinh chỉnh từng bước” của chương 2.</a:t>
            </a:r>
            <a:endParaRPr lang="en-US" sz="3200">
              <a:solidFill>
                <a:srgbClr val="0070C0"/>
              </a:solidFill>
              <a:latin typeface="Times New Roman" pitchFamily="18" charset="0"/>
              <a:cs typeface="Times New Roman"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rgbClr val="0070C0"/>
                </a:solidFill>
                <a:latin typeface="Times New Roman" panose="02020603050405020304" pitchFamily="18" charset="0"/>
                <a:ea typeface="+mn-ea"/>
                <a:cs typeface="Times New Roman" pitchFamily="18" charset="0"/>
              </a:rPr>
              <a:t>1. Sắp xếp kiểu lựa chọn (Selection sort)</a:t>
            </a:r>
          </a:p>
        </p:txBody>
      </p:sp>
      <p:sp>
        <p:nvSpPr>
          <p:cNvPr id="8" name="Rectangle 7"/>
          <p:cNvSpPr/>
          <p:nvPr/>
        </p:nvSpPr>
        <p:spPr>
          <a:xfrm>
            <a:off x="223837" y="2360666"/>
            <a:ext cx="8065398" cy="439794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1433513" indent="-1433513" algn="just"/>
            <a:r>
              <a:rPr lang="vi-VN" sz="3200" b="1">
                <a:solidFill>
                  <a:schemeClr val="tx1"/>
                </a:solidFill>
                <a:latin typeface="Times New Roman" panose="02020603050405020304" pitchFamily="18" charset="0"/>
                <a:ea typeface="Times New Roman" panose="02020603050405020304" pitchFamily="18" charset="0"/>
              </a:rPr>
              <a:t>Bước 1.</a:t>
            </a:r>
            <a:r>
              <a:rPr lang="vi-VN" sz="3200">
                <a:solidFill>
                  <a:schemeClr val="tx1"/>
                </a:solidFill>
                <a:latin typeface="Times New Roman" panose="02020603050405020304" pitchFamily="18" charset="0"/>
                <a:ea typeface="Times New Roman" panose="02020603050405020304" pitchFamily="18" charset="0"/>
              </a:rPr>
              <a:t> Trình bày giải thuật bằng ngôn ngữ tự nhiên:</a:t>
            </a:r>
          </a:p>
          <a:p>
            <a:pPr indent="573088" algn="just">
              <a:spcBef>
                <a:spcPts val="600"/>
              </a:spcBef>
            </a:pPr>
            <a:r>
              <a:rPr lang="vi-VN" sz="3200">
                <a:solidFill>
                  <a:schemeClr val="tx1"/>
                </a:solidFill>
                <a:latin typeface="Times New Roman" panose="02020603050405020304" pitchFamily="18" charset="0"/>
                <a:ea typeface="Times New Roman" panose="02020603050405020304" pitchFamily="18" charset="0"/>
              </a:rPr>
              <a:t>- Cho i chạy từ phần tử đầu đến phần tử ngay cuối, với mỗi i, thực hiện các thao tác sau:</a:t>
            </a:r>
          </a:p>
          <a:p>
            <a:pPr marL="1255713" indent="-341313" algn="just">
              <a:spcBef>
                <a:spcPts val="600"/>
              </a:spcBef>
            </a:pPr>
            <a:r>
              <a:rPr lang="vi-VN" sz="3200">
                <a:solidFill>
                  <a:schemeClr val="tx1"/>
                </a:solidFill>
                <a:latin typeface="Times New Roman" panose="02020603050405020304" pitchFamily="18" charset="0"/>
                <a:ea typeface="Times New Roman" panose="02020603050405020304" pitchFamily="18" charset="0"/>
              </a:rPr>
              <a:t>+ Tìm phần tử min từ vị trí i cho đến hết, lưu vị trí đạt min tại </a:t>
            </a:r>
            <a:r>
              <a:rPr lang="en-US" sz="3200" smtClean="0">
                <a:solidFill>
                  <a:schemeClr val="tx1"/>
                </a:solidFill>
                <a:latin typeface="Times New Roman" panose="02020603050405020304" pitchFamily="18" charset="0"/>
                <a:ea typeface="Times New Roman" panose="02020603050405020304" pitchFamily="18" charset="0"/>
              </a:rPr>
              <a:t>m</a:t>
            </a:r>
            <a:r>
              <a:rPr lang="vi-VN" sz="3200" smtClean="0">
                <a:solidFill>
                  <a:schemeClr val="tx1"/>
                </a:solidFill>
                <a:latin typeface="Times New Roman" panose="02020603050405020304" pitchFamily="18" charset="0"/>
                <a:ea typeface="Times New Roman" panose="02020603050405020304" pitchFamily="18" charset="0"/>
              </a:rPr>
              <a:t>.</a:t>
            </a:r>
            <a:endParaRPr lang="vi-VN" sz="3200">
              <a:solidFill>
                <a:schemeClr val="tx1"/>
              </a:solidFill>
              <a:latin typeface="Times New Roman" panose="02020603050405020304" pitchFamily="18" charset="0"/>
              <a:ea typeface="Times New Roman" panose="02020603050405020304" pitchFamily="18" charset="0"/>
            </a:endParaRPr>
          </a:p>
          <a:p>
            <a:pPr marL="1255713" indent="-341313" algn="just">
              <a:spcBef>
                <a:spcPts val="600"/>
              </a:spcBef>
            </a:pPr>
            <a:r>
              <a:rPr lang="vi-VN" sz="3200">
                <a:solidFill>
                  <a:schemeClr val="tx1"/>
                </a:solidFill>
                <a:latin typeface="Times New Roman" panose="02020603050405020304" pitchFamily="18" charset="0"/>
                <a:ea typeface="Times New Roman" panose="02020603050405020304" pitchFamily="18" charset="0"/>
              </a:rPr>
              <a:t>+ Nếu </a:t>
            </a:r>
            <a:r>
              <a:rPr lang="en-US" sz="3200" smtClean="0">
                <a:solidFill>
                  <a:schemeClr val="tx1"/>
                </a:solidFill>
                <a:latin typeface="Times New Roman" panose="02020603050405020304" pitchFamily="18" charset="0"/>
                <a:ea typeface="Times New Roman" panose="02020603050405020304" pitchFamily="18" charset="0"/>
              </a:rPr>
              <a:t>m</a:t>
            </a:r>
            <a:r>
              <a:rPr lang="vi-VN" sz="3200" smtClean="0">
                <a:solidFill>
                  <a:schemeClr val="tx1"/>
                </a:solidFill>
                <a:latin typeface="Times New Roman" panose="02020603050405020304" pitchFamily="18" charset="0"/>
                <a:ea typeface="Times New Roman" panose="02020603050405020304" pitchFamily="18" charset="0"/>
              </a:rPr>
              <a:t> </a:t>
            </a:r>
            <a:r>
              <a:rPr lang="vi-VN" sz="3200">
                <a:solidFill>
                  <a:schemeClr val="tx1"/>
                </a:solidFill>
                <a:latin typeface="Times New Roman" panose="02020603050405020304" pitchFamily="18" charset="0"/>
                <a:ea typeface="Times New Roman" panose="02020603050405020304" pitchFamily="18" charset="0"/>
              </a:rPr>
              <a:t>&gt; i thì đổi chỗ 2 phần tử tại vị trí i và </a:t>
            </a:r>
            <a:r>
              <a:rPr lang="en-US" sz="3200" smtClean="0">
                <a:solidFill>
                  <a:schemeClr val="tx1"/>
                </a:solidFill>
                <a:latin typeface="Times New Roman" panose="02020603050405020304" pitchFamily="18" charset="0"/>
                <a:ea typeface="Times New Roman" panose="02020603050405020304" pitchFamily="18" charset="0"/>
              </a:rPr>
              <a:t>m.</a:t>
            </a:r>
            <a:endParaRPr lang="vi-VN" sz="3200">
              <a:solidFill>
                <a:schemeClr val="tx1"/>
              </a:solidFill>
              <a:latin typeface="Times New Roman" panose="02020603050405020304" pitchFamily="18" charset="0"/>
              <a:ea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810" y="1508629"/>
            <a:ext cx="3257550" cy="1074539"/>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3810" y="2660875"/>
            <a:ext cx="3257550" cy="1047883"/>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810" y="3805347"/>
            <a:ext cx="3257550" cy="1025104"/>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3809" y="6100286"/>
            <a:ext cx="3257551" cy="658320"/>
          </a:xfrm>
          <a:prstGeom prst="rect">
            <a:avLst/>
          </a:prstGeom>
        </p:spPr>
      </p:pic>
      <p:pic>
        <p:nvPicPr>
          <p:cNvPr id="11" name="Picture 1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3809" y="4928388"/>
            <a:ext cx="3257551" cy="1044232"/>
          </a:xfrm>
          <a:prstGeom prst="rect">
            <a:avLst/>
          </a:prstGeom>
        </p:spPr>
      </p:pic>
    </p:spTree>
    <p:extLst>
      <p:ext uri="{BB962C8B-B14F-4D97-AF65-F5344CB8AC3E}">
        <p14:creationId xmlns:p14="http://schemas.microsoft.com/office/powerpoint/2010/main" val="3590791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rgbClr val="0070C0"/>
                </a:solidFill>
                <a:latin typeface="Times New Roman" panose="02020603050405020304" pitchFamily="18" charset="0"/>
                <a:ea typeface="+mn-ea"/>
                <a:cs typeface="Times New Roman" pitchFamily="18" charset="0"/>
              </a:rPr>
              <a:t>1. Sắp xếp kiểu lựa chọn (Selection sort)</a:t>
            </a:r>
          </a:p>
        </p:txBody>
      </p:sp>
      <p:grpSp>
        <p:nvGrpSpPr>
          <p:cNvPr id="6" name="Group 5"/>
          <p:cNvGrpSpPr/>
          <p:nvPr/>
        </p:nvGrpSpPr>
        <p:grpSpPr>
          <a:xfrm>
            <a:off x="228212" y="13878"/>
            <a:ext cx="7660194" cy="6825073"/>
            <a:chOff x="228212" y="13879"/>
            <a:chExt cx="7660194" cy="6825073"/>
          </a:xfrm>
        </p:grpSpPr>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r="2754"/>
            <a:stretch/>
          </p:blipFill>
          <p:spPr>
            <a:xfrm>
              <a:off x="228212" y="13879"/>
              <a:ext cx="7660194" cy="6825073"/>
            </a:xfrm>
            <a:prstGeom prst="rect">
              <a:avLst/>
            </a:prstGeom>
          </p:spPr>
        </p:pic>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1" t="5811" r="837" b="354"/>
            <a:stretch/>
          </p:blipFill>
          <p:spPr>
            <a:xfrm>
              <a:off x="285464" y="27291"/>
              <a:ext cx="7602942" cy="450381"/>
            </a:xfrm>
            <a:prstGeom prst="rect">
              <a:avLst/>
            </a:prstGeom>
          </p:spPr>
        </p:pic>
      </p:grpSp>
      <p:cxnSp>
        <p:nvCxnSpPr>
          <p:cNvPr id="11" name="Straight Connector 10"/>
          <p:cNvCxnSpPr/>
          <p:nvPr/>
        </p:nvCxnSpPr>
        <p:spPr>
          <a:xfrm>
            <a:off x="2497540" y="2946481"/>
            <a:ext cx="165219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404513" y="477672"/>
            <a:ext cx="0" cy="633675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00548" y="1017065"/>
            <a:ext cx="6064155" cy="10994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Ta thấy phép toán tích cực ở đây là phép </a:t>
            </a:r>
            <a:r>
              <a:rPr lang="en-US" sz="2800" smtClean="0">
                <a:solidFill>
                  <a:srgbClr val="0070C0"/>
                </a:solidFill>
                <a:latin typeface="Times New Roman" panose="02020603050405020304" pitchFamily="18" charset="0"/>
                <a:cs typeface="Times New Roman" panose="02020603050405020304" pitchFamily="18" charset="0"/>
              </a:rPr>
              <a:t>so sánh:</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055893" y="2019137"/>
            <a:ext cx="5108810" cy="569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smtClean="0">
                <a:solidFill>
                  <a:srgbClr val="0070C0"/>
                </a:solidFill>
                <a:latin typeface="Times New Roman" panose="02020603050405020304" pitchFamily="18" charset="0"/>
                <a:cs typeface="Times New Roman" panose="02020603050405020304" pitchFamily="18" charset="0"/>
              </a:rPr>
              <a:t>K[j</a:t>
            </a:r>
            <a:r>
              <a:rPr lang="en-US" sz="2800">
                <a:solidFill>
                  <a:srgbClr val="0070C0"/>
                </a:solidFill>
                <a:latin typeface="Times New Roman" panose="02020603050405020304" pitchFamily="18" charset="0"/>
                <a:cs typeface="Times New Roman" panose="02020603050405020304" pitchFamily="18" charset="0"/>
              </a:rPr>
              <a:t>] &lt; K[m]</a:t>
            </a:r>
          </a:p>
        </p:txBody>
      </p:sp>
      <p:sp>
        <p:nvSpPr>
          <p:cNvPr id="16" name="Rectangle 15"/>
          <p:cNvSpPr/>
          <p:nvPr/>
        </p:nvSpPr>
        <p:spPr>
          <a:xfrm>
            <a:off x="6100547" y="5202846"/>
            <a:ext cx="6073410" cy="10106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Vì vậy, thời gian thực hiện giải thuật này được đánh giá </a:t>
            </a:r>
            <a:r>
              <a:rPr lang="en-US" sz="2800" smtClean="0">
                <a:solidFill>
                  <a:srgbClr val="0070C0"/>
                </a:solidFill>
                <a:latin typeface="Times New Roman" panose="02020603050405020304" pitchFamily="18" charset="0"/>
                <a:cs typeface="Times New Roman" panose="02020603050405020304" pitchFamily="18" charset="0"/>
              </a:rPr>
              <a:t>là:</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100547" y="2577485"/>
            <a:ext cx="6064155" cy="1018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Số lần thực hiện phép toán tích cực là:</a:t>
            </a:r>
          </a:p>
        </p:txBody>
      </p:sp>
      <p:pic>
        <p:nvPicPr>
          <p:cNvPr id="3" name="Picture 2" descr="Screen Clipping"/>
          <p:cNvPicPr>
            <a:picLocks noChangeAspect="1"/>
          </p:cNvPicPr>
          <p:nvPr/>
        </p:nvPicPr>
        <p:blipFill rotWithShape="1">
          <a:blip r:embed="rId4">
            <a:extLst>
              <a:ext uri="{28A0092B-C50C-407E-A947-70E740481C1C}">
                <a14:useLocalDpi xmlns:a14="http://schemas.microsoft.com/office/drawing/2010/main" val="0"/>
              </a:ext>
            </a:extLst>
          </a:blip>
          <a:srcRect l="1" r="18171"/>
          <a:stretch/>
        </p:blipFill>
        <p:spPr>
          <a:xfrm>
            <a:off x="6800913" y="3590324"/>
            <a:ext cx="5386543" cy="1610378"/>
          </a:xfrm>
          <a:prstGeom prst="rect">
            <a:avLst/>
          </a:prstGeom>
        </p:spPr>
      </p:pic>
      <p:sp>
        <p:nvSpPr>
          <p:cNvPr id="13" name="Rectangle 12"/>
          <p:cNvSpPr/>
          <p:nvPr/>
        </p:nvSpPr>
        <p:spPr>
          <a:xfrm>
            <a:off x="6100546" y="6224453"/>
            <a:ext cx="6064155" cy="5899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23938" algn="just"/>
            <a:r>
              <a:rPr lang="en-US" sz="2800" smtClean="0">
                <a:solidFill>
                  <a:srgbClr val="0070C0"/>
                </a:solidFill>
                <a:latin typeface="Times New Roman" panose="02020603050405020304" pitchFamily="18" charset="0"/>
                <a:cs typeface="Times New Roman" panose="02020603050405020304" pitchFamily="18" charset="0"/>
              </a:rPr>
              <a:t>T(n</a:t>
            </a:r>
            <a:r>
              <a:rPr lang="en-US" sz="2800">
                <a:solidFill>
                  <a:srgbClr val="0070C0"/>
                </a:solidFill>
                <a:latin typeface="Times New Roman" panose="02020603050405020304" pitchFamily="18" charset="0"/>
                <a:cs typeface="Times New Roman" panose="02020603050405020304" pitchFamily="18" charset="0"/>
              </a:rPr>
              <a:t>) = O(n</a:t>
            </a:r>
            <a:r>
              <a:rPr lang="en-US" sz="2800" baseline="30000">
                <a:solidFill>
                  <a:srgbClr val="0070C0"/>
                </a:solidFill>
                <a:latin typeface="Times New Roman" panose="02020603050405020304" pitchFamily="18" charset="0"/>
                <a:cs typeface="Times New Roman" panose="02020603050405020304" pitchFamily="18" charset="0"/>
              </a:rPr>
              <a:t>2</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100545" y="543277"/>
            <a:ext cx="6064155" cy="5899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smtClean="0">
                <a:solidFill>
                  <a:srgbClr val="0070C0"/>
                </a:solidFill>
                <a:latin typeface="Times New Roman" panose="02020603050405020304" pitchFamily="18" charset="0"/>
                <a:cs typeface="Times New Roman" panose="02020603050405020304" pitchFamily="18" charset="0"/>
              </a:rPr>
              <a:t>Đánh giá độ phức tạp tính toán:</a:t>
            </a:r>
            <a:endParaRPr lang="en-US" sz="28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1961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0" grpId="1"/>
      <p:bldP spid="12" grpId="0" animBg="1"/>
      <p:bldP spid="14" grpId="0" animBg="1"/>
      <p:bldP spid="16" grpId="0" animBg="1"/>
      <p:bldP spid="17"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1977"/>
            <a:ext cx="11201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MỘT SỐ PHƯƠNG PHÁP SẮP XẾP ĐƠN GIẢN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590675" y="649795"/>
            <a:ext cx="7343775"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rgbClr val="0070C0"/>
                </a:solidFill>
                <a:latin typeface="Times New Roman" panose="02020603050405020304" pitchFamily="18" charset="0"/>
                <a:ea typeface="+mn-ea"/>
                <a:cs typeface="Times New Roman" pitchFamily="18" charset="0"/>
              </a:rPr>
              <a:t>2</a:t>
            </a:r>
            <a:r>
              <a:rPr lang="en-US" sz="3200" b="1" smtClean="0">
                <a:solidFill>
                  <a:srgbClr val="0070C0"/>
                </a:solidFill>
                <a:latin typeface="Times New Roman" panose="02020603050405020304" pitchFamily="18" charset="0"/>
                <a:ea typeface="+mn-ea"/>
                <a:cs typeface="Times New Roman" pitchFamily="18" charset="0"/>
              </a:rPr>
              <a:t>. </a:t>
            </a:r>
            <a:r>
              <a:rPr lang="en-US" sz="3200" b="1">
                <a:solidFill>
                  <a:srgbClr val="0070C0"/>
                </a:solidFill>
                <a:latin typeface="Times New Roman" panose="02020603050405020304" pitchFamily="18" charset="0"/>
                <a:ea typeface="+mn-ea"/>
                <a:cs typeface="Times New Roman" pitchFamily="18" charset="0"/>
              </a:rPr>
              <a:t>Sắp xếp kiểu thêm dần (Insertion sort)</a:t>
            </a:r>
          </a:p>
        </p:txBody>
      </p:sp>
      <p:sp>
        <p:nvSpPr>
          <p:cNvPr id="12" name="Rectangle 11"/>
          <p:cNvSpPr/>
          <p:nvPr/>
        </p:nvSpPr>
        <p:spPr>
          <a:xfrm>
            <a:off x="212816" y="1263677"/>
            <a:ext cx="4287333" cy="16705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a:solidFill>
                  <a:srgbClr val="0070C0"/>
                </a:solidFill>
                <a:latin typeface="Times New Roman" panose="02020603050405020304" pitchFamily="18" charset="0"/>
                <a:cs typeface="Times New Roman" panose="02020603050405020304" pitchFamily="18" charset="0"/>
              </a:rPr>
              <a:t>Nguyên tắc sắp xếp ở đây dựa theo kinh nghiệm của những người chơi </a:t>
            </a:r>
            <a:r>
              <a:rPr lang="en-US" sz="3000" smtClean="0">
                <a:solidFill>
                  <a:srgbClr val="0070C0"/>
                </a:solidFill>
                <a:latin typeface="Times New Roman" panose="02020603050405020304" pitchFamily="18" charset="0"/>
                <a:cs typeface="Times New Roman" panose="02020603050405020304" pitchFamily="18" charset="0"/>
              </a:rPr>
              <a:t>bài: </a:t>
            </a:r>
            <a:endParaRPr lang="en-US" sz="3000">
              <a:solidFill>
                <a:srgbClr val="0070C0"/>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2412" t="2726" r="6043" b="2896"/>
          <a:stretch/>
        </p:blipFill>
        <p:spPr>
          <a:xfrm rot="19095399">
            <a:off x="5706529" y="1790468"/>
            <a:ext cx="2199211" cy="3357169"/>
          </a:xfrm>
          <a:prstGeom prst="rect">
            <a:avLst/>
          </a:prstGeom>
          <a:ln>
            <a:solidFill>
              <a:schemeClr val="accent1"/>
            </a:solidFill>
          </a:ln>
        </p:spPr>
      </p:pic>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l="5083" t="3509" r="3429" b="4052"/>
          <a:stretch/>
        </p:blipFill>
        <p:spPr>
          <a:xfrm>
            <a:off x="9873092" y="3469052"/>
            <a:ext cx="2254630" cy="3357168"/>
          </a:xfrm>
          <a:prstGeom prst="rect">
            <a:avLst/>
          </a:prstGeom>
          <a:ln>
            <a:solidFill>
              <a:schemeClr val="accent1"/>
            </a:solidFill>
          </a:ln>
        </p:spPr>
      </p:pic>
      <p:pic>
        <p:nvPicPr>
          <p:cNvPr id="7" name="Picture 6" descr="Screen Clipping"/>
          <p:cNvPicPr>
            <a:picLocks noChangeAspect="1"/>
          </p:cNvPicPr>
          <p:nvPr/>
        </p:nvPicPr>
        <p:blipFill rotWithShape="1">
          <a:blip r:embed="rId4">
            <a:extLst>
              <a:ext uri="{28A0092B-C50C-407E-A947-70E740481C1C}">
                <a14:useLocalDpi xmlns:a14="http://schemas.microsoft.com/office/drawing/2010/main" val="0"/>
              </a:ext>
            </a:extLst>
          </a:blip>
          <a:srcRect l="5210" t="3413" r="3899" b="3243"/>
          <a:stretch/>
        </p:blipFill>
        <p:spPr>
          <a:xfrm rot="20584211">
            <a:off x="6273431" y="1518473"/>
            <a:ext cx="2266062" cy="3362404"/>
          </a:xfrm>
          <a:prstGeom prst="rect">
            <a:avLst/>
          </a:prstGeom>
          <a:ln>
            <a:solidFill>
              <a:schemeClr val="accent1"/>
            </a:solidFill>
          </a:ln>
        </p:spPr>
      </p:pic>
      <p:pic>
        <p:nvPicPr>
          <p:cNvPr id="6" name="Picture 5" descr="Screen Clipping"/>
          <p:cNvPicPr>
            <a:picLocks noChangeAspect="1"/>
          </p:cNvPicPr>
          <p:nvPr/>
        </p:nvPicPr>
        <p:blipFill rotWithShape="1">
          <a:blip r:embed="rId5">
            <a:extLst>
              <a:ext uri="{28A0092B-C50C-407E-A947-70E740481C1C}">
                <a14:useLocalDpi xmlns:a14="http://schemas.microsoft.com/office/drawing/2010/main" val="0"/>
              </a:ext>
            </a:extLst>
          </a:blip>
          <a:srcRect l="2959" t="3846" r="4737" b="3474"/>
          <a:stretch/>
        </p:blipFill>
        <p:spPr>
          <a:xfrm>
            <a:off x="7176836" y="1574366"/>
            <a:ext cx="2273174" cy="3362403"/>
          </a:xfrm>
          <a:prstGeom prst="rect">
            <a:avLst/>
          </a:prstGeom>
          <a:ln>
            <a:solidFill>
              <a:schemeClr val="accent1"/>
            </a:solidFill>
          </a:ln>
        </p:spPr>
      </p:pic>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5083" t="3509" r="3429" b="4052"/>
          <a:stretch/>
        </p:blipFill>
        <p:spPr>
          <a:xfrm rot="20599634">
            <a:off x="6281619" y="1502888"/>
            <a:ext cx="2254630" cy="3357168"/>
          </a:xfrm>
          <a:prstGeom prst="rect">
            <a:avLst/>
          </a:prstGeom>
          <a:ln>
            <a:solidFill>
              <a:schemeClr val="accent1"/>
            </a:solidFill>
          </a:ln>
        </p:spPr>
      </p:pic>
      <p:pic>
        <p:nvPicPr>
          <p:cNvPr id="11" name="Picture 10" descr="Screen Clipping"/>
          <p:cNvPicPr>
            <a:picLocks noChangeAspect="1"/>
          </p:cNvPicPr>
          <p:nvPr/>
        </p:nvPicPr>
        <p:blipFill rotWithShape="1">
          <a:blip r:embed="rId4">
            <a:extLst>
              <a:ext uri="{28A0092B-C50C-407E-A947-70E740481C1C}">
                <a14:useLocalDpi xmlns:a14="http://schemas.microsoft.com/office/drawing/2010/main" val="0"/>
              </a:ext>
            </a:extLst>
          </a:blip>
          <a:srcRect l="5210" t="3413" r="3899" b="3243"/>
          <a:stretch/>
        </p:blipFill>
        <p:spPr>
          <a:xfrm>
            <a:off x="7171621" y="1560996"/>
            <a:ext cx="2266062" cy="3362404"/>
          </a:xfrm>
          <a:prstGeom prst="rect">
            <a:avLst/>
          </a:prstGeom>
          <a:ln>
            <a:solidFill>
              <a:schemeClr val="accent1"/>
            </a:solidFill>
          </a:ln>
        </p:spPr>
      </p:pic>
      <p:pic>
        <p:nvPicPr>
          <p:cNvPr id="9" name="Picture 8" descr="Screen Clipping"/>
          <p:cNvPicPr>
            <a:picLocks noChangeAspect="1"/>
          </p:cNvPicPr>
          <p:nvPr/>
        </p:nvPicPr>
        <p:blipFill rotWithShape="1">
          <a:blip r:embed="rId5">
            <a:extLst>
              <a:ext uri="{28A0092B-C50C-407E-A947-70E740481C1C}">
                <a14:useLocalDpi xmlns:a14="http://schemas.microsoft.com/office/drawing/2010/main" val="0"/>
              </a:ext>
            </a:extLst>
          </a:blip>
          <a:srcRect l="2959" t="3846" r="4737" b="3474"/>
          <a:stretch/>
        </p:blipFill>
        <p:spPr>
          <a:xfrm rot="1034442">
            <a:off x="8063989" y="1713142"/>
            <a:ext cx="2273174" cy="3362403"/>
          </a:xfrm>
          <a:prstGeom prst="rect">
            <a:avLst/>
          </a:prstGeom>
          <a:ln>
            <a:solidFill>
              <a:schemeClr val="accent1"/>
            </a:solidFill>
          </a:ln>
        </p:spPr>
      </p:pic>
      <p:sp>
        <p:nvSpPr>
          <p:cNvPr id="15" name="Rectangle 14"/>
          <p:cNvSpPr/>
          <p:nvPr/>
        </p:nvSpPr>
        <p:spPr>
          <a:xfrm>
            <a:off x="218031" y="2934266"/>
            <a:ext cx="4287333" cy="38919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r>
              <a:rPr lang="en-US" sz="3000" smtClean="0">
                <a:solidFill>
                  <a:srgbClr val="0070C0"/>
                </a:solidFill>
                <a:latin typeface="Times New Roman" panose="02020603050405020304" pitchFamily="18" charset="0"/>
                <a:cs typeface="Times New Roman" panose="02020603050405020304" pitchFamily="18" charset="0"/>
              </a:rPr>
              <a:t>Khi </a:t>
            </a:r>
            <a:r>
              <a:rPr lang="en-US" sz="3000">
                <a:solidFill>
                  <a:srgbClr val="0070C0"/>
                </a:solidFill>
                <a:latin typeface="Times New Roman" panose="02020603050405020304" pitchFamily="18" charset="0"/>
                <a:cs typeface="Times New Roman" panose="02020603050405020304" pitchFamily="18" charset="0"/>
              </a:rPr>
              <a:t>đã có i-1 lá bài đã được sắp xếp đang ở trên tay, nếu rút thêm lá bài thứ i nữa </a:t>
            </a:r>
            <a:r>
              <a:rPr lang="en-US" sz="3000" smtClean="0">
                <a:solidFill>
                  <a:srgbClr val="0070C0"/>
                </a:solidFill>
                <a:latin typeface="Times New Roman" panose="02020603050405020304" pitchFamily="18" charset="0"/>
                <a:cs typeface="Times New Roman" panose="02020603050405020304" pitchFamily="18" charset="0"/>
              </a:rPr>
              <a:t>thì: so </a:t>
            </a:r>
            <a:r>
              <a:rPr lang="en-US" sz="3000">
                <a:solidFill>
                  <a:srgbClr val="0070C0"/>
                </a:solidFill>
                <a:latin typeface="Times New Roman" panose="02020603050405020304" pitchFamily="18" charset="0"/>
                <a:cs typeface="Times New Roman" panose="02020603050405020304" pitchFamily="18" charset="0"/>
              </a:rPr>
              <a:t>sánh lá bài mới lần lượt với lá bài thứ (i-1), thứ (i-2</a:t>
            </a:r>
            <a:r>
              <a:rPr lang="en-US" sz="3000" smtClean="0">
                <a:solidFill>
                  <a:srgbClr val="0070C0"/>
                </a:solidFill>
                <a:latin typeface="Times New Roman" panose="02020603050405020304" pitchFamily="18" charset="0"/>
                <a:cs typeface="Times New Roman" panose="02020603050405020304" pitchFamily="18" charset="0"/>
              </a:rPr>
              <a:t>)… </a:t>
            </a:r>
            <a:r>
              <a:rPr lang="en-US" sz="3000">
                <a:solidFill>
                  <a:srgbClr val="0070C0"/>
                </a:solidFill>
                <a:latin typeface="Times New Roman" panose="02020603050405020304" pitchFamily="18" charset="0"/>
                <a:cs typeface="Times New Roman" panose="02020603050405020304" pitchFamily="18" charset="0"/>
              </a:rPr>
              <a:t>để tìm ra “chỗ” thích hợp và “chèn” nó vào chỗ đó. </a:t>
            </a:r>
          </a:p>
        </p:txBody>
      </p:sp>
      <p:cxnSp>
        <p:nvCxnSpPr>
          <p:cNvPr id="16" name="Straight Connector 15"/>
          <p:cNvCxnSpPr/>
          <p:nvPr/>
        </p:nvCxnSpPr>
        <p:spPr>
          <a:xfrm>
            <a:off x="2485252" y="3461444"/>
            <a:ext cx="34834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451798" y="3083742"/>
            <a:ext cx="8292383" cy="2670525"/>
            <a:chOff x="451798" y="3083742"/>
            <a:chExt cx="8292383" cy="2670525"/>
          </a:xfrm>
        </p:grpSpPr>
        <p:cxnSp>
          <p:nvCxnSpPr>
            <p:cNvPr id="18" name="Straight Connector 17"/>
            <p:cNvCxnSpPr/>
            <p:nvPr/>
          </p:nvCxnSpPr>
          <p:spPr>
            <a:xfrm>
              <a:off x="451798" y="5754267"/>
              <a:ext cx="34834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614148" y="3083742"/>
              <a:ext cx="8130033" cy="2307124"/>
            </a:xfrm>
            <a:custGeom>
              <a:avLst/>
              <a:gdLst>
                <a:gd name="connsiteX0" fmla="*/ 0 w 7465326"/>
                <a:gd name="connsiteY0" fmla="*/ 1917936 h 1917936"/>
                <a:gd name="connsiteX1" fmla="*/ 2047164 w 7465326"/>
                <a:gd name="connsiteY1" fmla="*/ 498569 h 1917936"/>
                <a:gd name="connsiteX2" fmla="*/ 4722126 w 7465326"/>
                <a:gd name="connsiteY2" fmla="*/ 20897 h 1917936"/>
                <a:gd name="connsiteX3" fmla="*/ 7465326 w 7465326"/>
                <a:gd name="connsiteY3" fmla="*/ 130079 h 1917936"/>
              </a:gdLst>
              <a:ahLst/>
              <a:cxnLst>
                <a:cxn ang="0">
                  <a:pos x="connsiteX0" y="connsiteY0"/>
                </a:cxn>
                <a:cxn ang="0">
                  <a:pos x="connsiteX1" y="connsiteY1"/>
                </a:cxn>
                <a:cxn ang="0">
                  <a:pos x="connsiteX2" y="connsiteY2"/>
                </a:cxn>
                <a:cxn ang="0">
                  <a:pos x="connsiteX3" y="connsiteY3"/>
                </a:cxn>
              </a:cxnLst>
              <a:rect l="l" t="t" r="r" b="b"/>
              <a:pathLst>
                <a:path w="7465326" h="1917936">
                  <a:moveTo>
                    <a:pt x="0" y="1917936"/>
                  </a:moveTo>
                  <a:cubicBezTo>
                    <a:pt x="630071" y="1366339"/>
                    <a:pt x="1260143" y="814742"/>
                    <a:pt x="2047164" y="498569"/>
                  </a:cubicBezTo>
                  <a:cubicBezTo>
                    <a:pt x="2834185" y="182396"/>
                    <a:pt x="3819099" y="82312"/>
                    <a:pt x="4722126" y="20897"/>
                  </a:cubicBezTo>
                  <a:cubicBezTo>
                    <a:pt x="5625153" y="-40518"/>
                    <a:pt x="6545239" y="44780"/>
                    <a:pt x="7465326" y="130079"/>
                  </a:cubicBezTo>
                </a:path>
              </a:pathLst>
            </a:custGeom>
            <a:noFill/>
            <a:ln w="31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p:cNvCxnSpPr/>
          <p:nvPr/>
        </p:nvCxnSpPr>
        <p:spPr>
          <a:xfrm>
            <a:off x="277626" y="4826225"/>
            <a:ext cx="1741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68490" y="4858603"/>
            <a:ext cx="10508776" cy="1140458"/>
          </a:xfrm>
          <a:custGeom>
            <a:avLst/>
            <a:gdLst>
              <a:gd name="connsiteX0" fmla="*/ 0 w 10508776"/>
              <a:gd name="connsiteY0" fmla="*/ 0 h 1140458"/>
              <a:gd name="connsiteX1" fmla="*/ 1173707 w 10508776"/>
              <a:gd name="connsiteY1" fmla="*/ 354842 h 1140458"/>
              <a:gd name="connsiteX2" fmla="*/ 5131558 w 10508776"/>
              <a:gd name="connsiteY2" fmla="*/ 1091821 h 1140458"/>
              <a:gd name="connsiteX3" fmla="*/ 8256895 w 10508776"/>
              <a:gd name="connsiteY3" fmla="*/ 1009934 h 1140458"/>
              <a:gd name="connsiteX4" fmla="*/ 10508776 w 10508776"/>
              <a:gd name="connsiteY4" fmla="*/ 518615 h 114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8776" h="1140458">
                <a:moveTo>
                  <a:pt x="0" y="0"/>
                </a:moveTo>
                <a:cubicBezTo>
                  <a:pt x="159223" y="86436"/>
                  <a:pt x="318447" y="172872"/>
                  <a:pt x="1173707" y="354842"/>
                </a:cubicBezTo>
                <a:cubicBezTo>
                  <a:pt x="2028967" y="536812"/>
                  <a:pt x="3951027" y="982639"/>
                  <a:pt x="5131558" y="1091821"/>
                </a:cubicBezTo>
                <a:cubicBezTo>
                  <a:pt x="6312089" y="1201003"/>
                  <a:pt x="7360692" y="1105468"/>
                  <a:pt x="8256895" y="1009934"/>
                </a:cubicBezTo>
                <a:cubicBezTo>
                  <a:pt x="9153098" y="914400"/>
                  <a:pt x="9830937" y="716507"/>
                  <a:pt x="10508776" y="518615"/>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980348" y="2442949"/>
            <a:ext cx="5594159" cy="3297670"/>
            <a:chOff x="1980348" y="2442949"/>
            <a:chExt cx="5594159" cy="3297670"/>
          </a:xfrm>
        </p:grpSpPr>
        <p:cxnSp>
          <p:nvCxnSpPr>
            <p:cNvPr id="19" name="Straight Connector 18"/>
            <p:cNvCxnSpPr/>
            <p:nvPr/>
          </p:nvCxnSpPr>
          <p:spPr>
            <a:xfrm>
              <a:off x="1980348" y="5740619"/>
              <a:ext cx="34834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2115403" y="2442949"/>
              <a:ext cx="5459104" cy="3002508"/>
            </a:xfrm>
            <a:custGeom>
              <a:avLst/>
              <a:gdLst>
                <a:gd name="connsiteX0" fmla="*/ 0 w 5459104"/>
                <a:gd name="connsiteY0" fmla="*/ 3002508 h 3002508"/>
                <a:gd name="connsiteX1" fmla="*/ 1351128 w 5459104"/>
                <a:gd name="connsiteY1" fmla="*/ 1569493 h 3002508"/>
                <a:gd name="connsiteX2" fmla="*/ 2893325 w 5459104"/>
                <a:gd name="connsiteY2" fmla="*/ 682388 h 3002508"/>
                <a:gd name="connsiteX3" fmla="*/ 4449170 w 5459104"/>
                <a:gd name="connsiteY3" fmla="*/ 163773 h 3002508"/>
                <a:gd name="connsiteX4" fmla="*/ 5459104 w 5459104"/>
                <a:gd name="connsiteY4" fmla="*/ 0 h 3002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104" h="3002508">
                  <a:moveTo>
                    <a:pt x="0" y="3002508"/>
                  </a:moveTo>
                  <a:cubicBezTo>
                    <a:pt x="434453" y="2479344"/>
                    <a:pt x="868907" y="1956180"/>
                    <a:pt x="1351128" y="1569493"/>
                  </a:cubicBezTo>
                  <a:cubicBezTo>
                    <a:pt x="1833349" y="1182806"/>
                    <a:pt x="2376985" y="916675"/>
                    <a:pt x="2893325" y="682388"/>
                  </a:cubicBezTo>
                  <a:cubicBezTo>
                    <a:pt x="3409665" y="448101"/>
                    <a:pt x="4021540" y="277504"/>
                    <a:pt x="4449170" y="163773"/>
                  </a:cubicBezTo>
                  <a:cubicBezTo>
                    <a:pt x="4876800" y="50042"/>
                    <a:pt x="5167952" y="25021"/>
                    <a:pt x="5459104" y="0"/>
                  </a:cubicBezTo>
                </a:path>
              </a:pathLst>
            </a:custGeom>
            <a:noFill/>
            <a:ln w="31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354842" y="2633048"/>
            <a:ext cx="6400800" cy="1816122"/>
          </a:xfrm>
          <a:custGeom>
            <a:avLst/>
            <a:gdLst>
              <a:gd name="connsiteX0" fmla="*/ 0 w 6400800"/>
              <a:gd name="connsiteY0" fmla="*/ 1816122 h 1816122"/>
              <a:gd name="connsiteX1" fmla="*/ 1637731 w 6400800"/>
              <a:gd name="connsiteY1" fmla="*/ 505937 h 1816122"/>
              <a:gd name="connsiteX2" fmla="*/ 3821373 w 6400800"/>
              <a:gd name="connsiteY2" fmla="*/ 28265 h 1816122"/>
              <a:gd name="connsiteX3" fmla="*/ 6400800 w 6400800"/>
              <a:gd name="connsiteY3" fmla="*/ 96504 h 1816122"/>
            </a:gdLst>
            <a:ahLst/>
            <a:cxnLst>
              <a:cxn ang="0">
                <a:pos x="connsiteX0" y="connsiteY0"/>
              </a:cxn>
              <a:cxn ang="0">
                <a:pos x="connsiteX1" y="connsiteY1"/>
              </a:cxn>
              <a:cxn ang="0">
                <a:pos x="connsiteX2" y="connsiteY2"/>
              </a:cxn>
              <a:cxn ang="0">
                <a:pos x="connsiteX3" y="connsiteY3"/>
              </a:cxn>
            </a:cxnLst>
            <a:rect l="l" t="t" r="r" b="b"/>
            <a:pathLst>
              <a:path w="6400800" h="1816122">
                <a:moveTo>
                  <a:pt x="0" y="1816122"/>
                </a:moveTo>
                <a:cubicBezTo>
                  <a:pt x="500418" y="1310017"/>
                  <a:pt x="1000836" y="803913"/>
                  <a:pt x="1637731" y="505937"/>
                </a:cubicBezTo>
                <a:cubicBezTo>
                  <a:pt x="2274626" y="207961"/>
                  <a:pt x="3027528" y="96504"/>
                  <a:pt x="3821373" y="28265"/>
                </a:cubicBezTo>
                <a:cubicBezTo>
                  <a:pt x="4615218" y="-39974"/>
                  <a:pt x="5508009" y="28265"/>
                  <a:pt x="6400800" y="96504"/>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2074459" y="4826225"/>
            <a:ext cx="12010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736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anim calcmode="lin" valueType="num">
                                      <p:cBhvr>
                                        <p:cTn id="57" dur="1000" fill="hold"/>
                                        <p:tgtEl>
                                          <p:spTgt spid="5"/>
                                        </p:tgtEl>
                                        <p:attrNameLst>
                                          <p:attrName>style.rotation</p:attrName>
                                        </p:attrNameLst>
                                      </p:cBhvr>
                                      <p:tavLst>
                                        <p:tav tm="0">
                                          <p:val>
                                            <p:fltVal val="90"/>
                                          </p:val>
                                        </p:tav>
                                        <p:tav tm="100000">
                                          <p:val>
                                            <p:fltVal val="0"/>
                                          </p:val>
                                        </p:tav>
                                      </p:tavLst>
                                    </p:anim>
                                    <p:animEffect transition="in" filter="fade">
                                      <p:cBhvr>
                                        <p:cTn id="58" dur="10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ppt_x"/>
                                          </p:val>
                                        </p:tav>
                                        <p:tav tm="100000">
                                          <p:val>
                                            <p:strVal val="#ppt_x"/>
                                          </p:val>
                                        </p:tav>
                                      </p:tavLst>
                                    </p:anim>
                                    <p:anim calcmode="lin" valueType="num">
                                      <p:cBhvr additive="base">
                                        <p:cTn id="9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1" presetClass="entr" presetSubtype="0" fill="hold" nodeType="clickEffect">
                                  <p:stCondLst>
                                    <p:cond delay="0"/>
                                  </p:stCondLst>
                                  <p:childTnLst>
                                    <p:set>
                                      <p:cBhvr>
                                        <p:cTn id="116" dur="1" fill="hold">
                                          <p:stCondLst>
                                            <p:cond delay="0"/>
                                          </p:stCondLst>
                                        </p:cTn>
                                        <p:tgtEl>
                                          <p:spTgt spid="13"/>
                                        </p:tgtEl>
                                        <p:attrNameLst>
                                          <p:attrName>style.visibility</p:attrName>
                                        </p:attrNameLst>
                                      </p:cBhvr>
                                      <p:to>
                                        <p:strVal val="visible"/>
                                      </p:to>
                                    </p:set>
                                    <p:anim calcmode="lin" valueType="num">
                                      <p:cBhvr>
                                        <p:cTn id="117" dur="1000" fill="hold"/>
                                        <p:tgtEl>
                                          <p:spTgt spid="13"/>
                                        </p:tgtEl>
                                        <p:attrNameLst>
                                          <p:attrName>ppt_w</p:attrName>
                                        </p:attrNameLst>
                                      </p:cBhvr>
                                      <p:tavLst>
                                        <p:tav tm="0">
                                          <p:val>
                                            <p:fltVal val="0"/>
                                          </p:val>
                                        </p:tav>
                                        <p:tav tm="100000">
                                          <p:val>
                                            <p:strVal val="#ppt_w"/>
                                          </p:val>
                                        </p:tav>
                                      </p:tavLst>
                                    </p:anim>
                                    <p:anim calcmode="lin" valueType="num">
                                      <p:cBhvr>
                                        <p:cTn id="118" dur="1000" fill="hold"/>
                                        <p:tgtEl>
                                          <p:spTgt spid="13"/>
                                        </p:tgtEl>
                                        <p:attrNameLst>
                                          <p:attrName>ppt_h</p:attrName>
                                        </p:attrNameLst>
                                      </p:cBhvr>
                                      <p:tavLst>
                                        <p:tav tm="0">
                                          <p:val>
                                            <p:fltVal val="0"/>
                                          </p:val>
                                        </p:tav>
                                        <p:tav tm="100000">
                                          <p:val>
                                            <p:strVal val="#ppt_h"/>
                                          </p:val>
                                        </p:tav>
                                      </p:tavLst>
                                    </p:anim>
                                    <p:anim calcmode="lin" valueType="num">
                                      <p:cBhvr>
                                        <p:cTn id="119" dur="1000" fill="hold"/>
                                        <p:tgtEl>
                                          <p:spTgt spid="13"/>
                                        </p:tgtEl>
                                        <p:attrNameLst>
                                          <p:attrName>style.rotation</p:attrName>
                                        </p:attrNameLst>
                                      </p:cBhvr>
                                      <p:tavLst>
                                        <p:tav tm="0">
                                          <p:val>
                                            <p:fltVal val="90"/>
                                          </p:val>
                                        </p:tav>
                                        <p:tav tm="100000">
                                          <p:val>
                                            <p:fltVal val="0"/>
                                          </p:val>
                                        </p:tav>
                                      </p:tavLst>
                                    </p:anim>
                                    <p:animEffect transition="in" filter="fade">
                                      <p:cBhvr>
                                        <p:cTn id="120" dur="1000"/>
                                        <p:tgtEl>
                                          <p:spTgt spid="13"/>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anim calcmode="lin" valueType="num">
                                      <p:cBhvr additive="base">
                                        <p:cTn id="125" dur="500" fill="hold"/>
                                        <p:tgtEl>
                                          <p:spTgt spid="26"/>
                                        </p:tgtEl>
                                        <p:attrNameLst>
                                          <p:attrName>ppt_x</p:attrName>
                                        </p:attrNameLst>
                                      </p:cBhvr>
                                      <p:tavLst>
                                        <p:tav tm="0">
                                          <p:val>
                                            <p:strVal val="#ppt_x"/>
                                          </p:val>
                                        </p:tav>
                                        <p:tav tm="100000">
                                          <p:val>
                                            <p:strVal val="#ppt_x"/>
                                          </p:val>
                                        </p:tav>
                                      </p:tavLst>
                                    </p:anim>
                                    <p:anim calcmode="lin" valueType="num">
                                      <p:cBhvr additive="base">
                                        <p:cTn id="1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5" grpId="0" animBg="1"/>
      <p:bldP spid="14" grpId="0" animBg="1"/>
      <p:bldP spid="14" grpId="1" animBg="1"/>
      <p:bldP spid="26"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8798F28075534DAA674932917787E7" ma:contentTypeVersion="10" ma:contentTypeDescription="Create a new document." ma:contentTypeScope="" ma:versionID="7e6cb8767fee3cd547b81100c055f1ec">
  <xsd:schema xmlns:xsd="http://www.w3.org/2001/XMLSchema" xmlns:xs="http://www.w3.org/2001/XMLSchema" xmlns:p="http://schemas.microsoft.com/office/2006/metadata/properties" xmlns:ns2="c6fb040c-ad48-49fd-8b5d-a037bae877bc" xmlns:ns3="709080ef-a22f-4226-99c5-6987258cab56" targetNamespace="http://schemas.microsoft.com/office/2006/metadata/properties" ma:root="true" ma:fieldsID="160a9a16e4b7e3af60829dbff36377bc" ns2:_="" ns3:_="">
    <xsd:import namespace="c6fb040c-ad48-49fd-8b5d-a037bae877bc"/>
    <xsd:import namespace="709080ef-a22f-4226-99c5-6987258cab5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b040c-ad48-49fd-8b5d-a037bae87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9080ef-a22f-4226-99c5-6987258cab5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2A8B4F-595E-4610-BD31-F2B6CE2739DD}"/>
</file>

<file path=customXml/itemProps2.xml><?xml version="1.0" encoding="utf-8"?>
<ds:datastoreItem xmlns:ds="http://schemas.openxmlformats.org/officeDocument/2006/customXml" ds:itemID="{4C7763FA-8065-4D72-ACEC-7B8620755875}"/>
</file>

<file path=customXml/itemProps3.xml><?xml version="1.0" encoding="utf-8"?>
<ds:datastoreItem xmlns:ds="http://schemas.openxmlformats.org/officeDocument/2006/customXml" ds:itemID="{DC825D59-9C54-432C-837E-CCE7BE94A08E}"/>
</file>

<file path=docProps/app.xml><?xml version="1.0" encoding="utf-8"?>
<Properties xmlns="http://schemas.openxmlformats.org/officeDocument/2006/extended-properties" xmlns:vt="http://schemas.openxmlformats.org/officeDocument/2006/docPropsVTypes">
  <Template/>
  <TotalTime>10768</TotalTime>
  <Words>6557</Words>
  <Application>Microsoft Office PowerPoint</Application>
  <PresentationFormat>Widescreen</PresentationFormat>
  <Paragraphs>492</Paragraphs>
  <Slides>54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1" baseType="lpstr">
      <vt:lpstr>Arial</vt:lpstr>
      <vt:lpstr>Century Gothic</vt:lpstr>
      <vt:lpstr>Symbol</vt:lpstr>
      <vt:lpstr>Times New Roman</vt:lpstr>
      <vt:lpstr>Wingdings 3</vt:lpstr>
      <vt:lpstr>Wisp</vt:lpstr>
      <vt:lpstr>Equation</vt:lpstr>
      <vt:lpstr>CHƯƠNG 6: SẮP XẾP </vt:lpstr>
      <vt:lpstr>I. ĐẶT VẤN ĐỀ</vt:lpstr>
      <vt:lpstr>I. ĐẶT VẤN ĐỀ</vt:lpstr>
      <vt:lpstr>I. ĐẶT VẤN ĐỀ</vt:lpstr>
      <vt:lpstr>I. ĐẶT VẤN ĐỀ</vt:lpstr>
      <vt:lpstr>I. ĐẶT VẤN ĐỀ</vt:lpstr>
      <vt:lpstr>II. MỘT SỐ PHƯƠNG PHÁP SẮP XẾP ĐƠN GIẢN</vt:lpstr>
      <vt:lpstr>II. MỘT SỐ PHƯƠNG PHÁP SẮP XẾP ĐƠN GIẢN</vt:lpstr>
      <vt:lpstr>II. MỘT SỐ PHƯƠNG PHÁP SẮP XẾP ĐƠN GIẢN</vt:lpstr>
      <vt:lpstr>II. MỘT SỐ PHƯƠNG PHÁP SẮP XẾP ĐƠN GIẢN</vt:lpstr>
      <vt:lpstr>II. MỘT SỐ PHƯƠNG PHÁP SẮP XẾP ĐƠN GIẢN</vt:lpstr>
      <vt:lpstr>II. MỘT SỐ PHƯƠNG PHÁP SẮP XẾP ĐƠN GIẢN</vt:lpstr>
      <vt:lpstr>II. MỘT SỐ PHƯƠNG PHÁP SẮP XẾP ĐƠN GIẢN</vt:lpstr>
      <vt:lpstr>II. MỘT SỐ PHƯƠNG PHÁP SẮP XẾP ĐƠN GIẢN</vt:lpstr>
      <vt:lpstr>III. SẮP XẾP KIỂU PHÂN ĐOẠN (PARTITION SORT) HAY  SẮP XẾP NHANH (QUICK SORT)</vt:lpstr>
      <vt:lpstr>III. SẮP XẾP KIỂU PHÂN ĐOẠN (PARTITION SORT) HAY  SẮP XẾP NHANH (QUICK SORT)</vt:lpstr>
      <vt:lpstr>III. SẮP XẾP KIỂU PHÂN ĐOẠN (PARTITION SORT) HAY  SẮP XẾP NHANH (QUICK SORT)</vt:lpstr>
      <vt:lpstr>III. SẮP XẾP KIỂU PHÂN ĐOẠN (PARTITION SORT) HAY  SẮP XẾP NHANH (QUICK SORT)</vt:lpstr>
      <vt:lpstr>III. SẮP XẾP KIỂU PHÂN ĐOẠN (PARTITION SORT) HAY  SẮP XẾP NHANH (QUICK SORT)</vt:lpstr>
      <vt:lpstr>PowerPoint Presentation</vt:lpstr>
      <vt:lpstr>PowerPoint Presentation</vt:lpstr>
      <vt:lpstr>PowerPoint Presentation</vt:lpstr>
      <vt:lpstr>PowerPoint Presentation</vt:lpstr>
      <vt:lpstr>PowerPoint Presentation</vt:lpstr>
      <vt:lpstr>PowerPoint Presentation</vt:lpstr>
      <vt:lpstr>III. SẮP XẾP KIỂU PHÂN ĐOẠN (PARTITION SORT) HAY  SẮP XẾP NHANH (QUICK SORT)</vt:lpstr>
      <vt:lpstr>IV. SẮP XẾP KIỂU VUN ĐỐNG (HEAP SORT)</vt:lpstr>
      <vt:lpstr>IV. SẮP XẾP KIỂU VUN ĐỐNG (HEAP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SẮP XẾP KIỂU VUN ĐỐNG (HEAP SORT)</vt:lpstr>
      <vt:lpstr>V. SẮP XẾP KIỂU HÒA NHẬP (MERGE SORT)</vt:lpstr>
      <vt:lpstr>V. SẮP XẾP KIỂU HÒA NHẬP (MERGE SORT)</vt:lpstr>
      <vt:lpstr>V. SẮP XẾP KIỂU HÒA NHẬP (MERGE SORT)</vt:lpstr>
      <vt:lpstr>V. SẮP XẾP KIỂU HÒA NHẬP (MERGE SORT)</vt:lpstr>
      <vt:lpstr>V. SẮP XẾP KIỂU HÒA NHẬP (MERGE SORT)</vt:lpstr>
      <vt:lpstr>V. SẮP XẾP KIỂU HÒA NHẬP (MERGE SORT)</vt:lpstr>
      <vt:lpstr>V. SẮP XẾP KIỂU HÒA NHẬP (MERGE SORT)</vt:lpstr>
      <vt:lpstr>V. SẮP XẾP KIỂU HÒA NHẬP (MERGE SORT)</vt:lpstr>
      <vt:lpstr>V. SẮP XẾP KIỂU HÒA NHẬP (MERGE SORT)</vt:lpstr>
      <vt:lpstr>VI. NHỮNG NHẬN XÉT CUỐI CÙNG</vt:lpstr>
      <vt:lpstr>VI. NHỮNG NHẬN XÉT CUỐI CÙNG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1072</cp:revision>
  <dcterms:created xsi:type="dcterms:W3CDTF">2020-04-19T14:17:57Z</dcterms:created>
  <dcterms:modified xsi:type="dcterms:W3CDTF">2021-10-11T04:00:15Z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0x010100248798F28075534DAA674932917787E7</vt:lpwstr>
  </property>
</Properties>
</file>